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charts/chart4.xml" ContentType="application/vnd.openxmlformats-officedocument.drawingml.chart+xml"/>
  <Override PartName="/ppt/charts/style3.xml" ContentType="application/vnd.ms-office.chartstyle+xml"/>
  <Override PartName="/ppt/charts/colors3.xml" ContentType="application/vnd.ms-office.chartcolorstyle+xml"/>
  <Override PartName="/ppt/charts/chart5.xml" ContentType="application/vnd.openxmlformats-officedocument.drawingml.chart+xml"/>
  <Override PartName="/ppt/charts/style4.xml" ContentType="application/vnd.ms-office.chartstyle+xml"/>
  <Override PartName="/ppt/charts/colors4.xml" ContentType="application/vnd.ms-office.chartcolorstyle+xml"/>
  <Override PartName="/ppt/charts/chart6.xml" ContentType="application/vnd.openxmlformats-officedocument.drawingml.chart+xml"/>
  <Override PartName="/ppt/charts/style5.xml" ContentType="application/vnd.ms-office.chartstyle+xml"/>
  <Override PartName="/ppt/charts/colors5.xml" ContentType="application/vnd.ms-office.chartcolorstyle+xml"/>
  <Override PartName="/ppt/charts/chart7.xml" ContentType="application/vnd.openxmlformats-officedocument.drawingml.chart+xml"/>
  <Override PartName="/ppt/charts/style6.xml" ContentType="application/vnd.ms-office.chartstyle+xml"/>
  <Override PartName="/ppt/charts/colors6.xml" ContentType="application/vnd.ms-office.chartcolorstyle+xml"/>
  <Override PartName="/ppt/charts/chart8.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9.xml" ContentType="application/vnd.openxmlformats-officedocument.drawingml.chart+xml"/>
  <Override PartName="/ppt/charts/style8.xml" ContentType="application/vnd.ms-office.chartstyle+xml"/>
  <Override PartName="/ppt/charts/colors8.xml" ContentType="application/vnd.ms-office.chartcolorstyle+xml"/>
  <Override PartName="/ppt/charts/chart10.xml" ContentType="application/vnd.openxmlformats-officedocument.drawingml.chart+xml"/>
  <Override PartName="/ppt/charts/style9.xml" ContentType="application/vnd.ms-office.chartstyle+xml"/>
  <Override PartName="/ppt/charts/colors9.xml" ContentType="application/vnd.ms-office.chartcolorstyle+xml"/>
  <Override PartName="/ppt/charts/chart11.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15.xml" ContentType="application/vnd.openxmlformats-officedocument.presentationml.notesSlide+xml"/>
  <Override PartName="/ppt/charts/chart12.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3.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1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4.xml" ContentType="application/vnd.openxmlformats-officedocument.drawingml.chart+xml"/>
  <Override PartName="/ppt/charts/style13.xml" ContentType="application/vnd.ms-office.chartstyle+xml"/>
  <Override PartName="/ppt/charts/colors13.xml" ContentType="application/vnd.ms-office.chartcolorstyle+xml"/>
  <Override PartName="/ppt/notesSlides/notesSlide17.xml" ContentType="application/vnd.openxmlformats-officedocument.presentationml.notesSlide+xml"/>
  <Override PartName="/ppt/charts/chart15.xml" ContentType="application/vnd.openxmlformats-officedocument.drawingml.chart+xml"/>
  <Override PartName="/ppt/drawings/drawing1.xml" ContentType="application/vnd.openxmlformats-officedocument.drawingml.chartshapes+xml"/>
  <Override PartName="/ppt/charts/chart16.xml" ContentType="application/vnd.openxmlformats-officedocument.drawingml.chart+xml"/>
  <Override PartName="/ppt/drawings/drawing2.xml" ContentType="application/vnd.openxmlformats-officedocument.drawingml.chartshapes+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0.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1.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charts/chart17.xml" ContentType="application/vnd.openxmlformats-officedocument.drawingml.chart+xml"/>
  <Override PartName="/ppt/charts/style14.xml" ContentType="application/vnd.ms-office.chartstyle+xml"/>
  <Override PartName="/ppt/charts/colors14.xml" ContentType="application/vnd.ms-office.chartcolorstyle+xml"/>
  <Override PartName="/ppt/drawings/drawing3.xml" ContentType="application/vnd.openxmlformats-officedocument.drawingml.chartshapes+xml"/>
  <Override PartName="/ppt/notesSlides/notesSlide31.xml" ContentType="application/vnd.openxmlformats-officedocument.presentationml.notesSlide+xml"/>
  <Override PartName="/ppt/charts/chart18.xml" ContentType="application/vnd.openxmlformats-officedocument.drawingml.chart+xml"/>
  <Override PartName="/ppt/drawings/drawing4.xml" ContentType="application/vnd.openxmlformats-officedocument.drawingml.chartshapes+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32.xml" ContentType="application/vnd.openxmlformats-officedocument.presentationml.notesSlide+xml"/>
  <Override PartName="/ppt/charts/chart19.xml" ContentType="application/vnd.openxmlformats-officedocument.drawingml.chart+xml"/>
  <Override PartName="/ppt/charts/style15.xml" ContentType="application/vnd.ms-office.chartstyle+xml"/>
  <Override PartName="/ppt/charts/colors15.xml" ContentType="application/vnd.ms-office.chartcolorstyl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charts/chart20.xml" ContentType="application/vnd.openxmlformats-officedocument.drawingml.chart+xml"/>
  <Override PartName="/ppt/drawings/drawing5.xml" ContentType="application/vnd.openxmlformats-officedocument.drawingml.chartshapes+xml"/>
  <Override PartName="/ppt/notesSlides/notesSlide49.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charts/chart21.xml" ContentType="application/vnd.openxmlformats-officedocument.drawingml.chart+xml"/>
  <Override PartName="/ppt/charts/chart22.xml" ContentType="application/vnd.openxmlformats-officedocument.drawingml.chart+xml"/>
  <Override PartName="/ppt/charts/style16.xml" ContentType="application/vnd.ms-office.chartstyle+xml"/>
  <Override PartName="/ppt/charts/colors16.xml" ContentType="application/vnd.ms-office.chartcolorstyle+xml"/>
  <Override PartName="/ppt/notesSlides/notesSlide52.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charts/chart23.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24.xml" ContentType="application/vnd.openxmlformats-officedocument.drawingml.chart+xml"/>
  <Override PartName="/ppt/charts/style18.xml" ContentType="application/vnd.ms-office.chartstyle+xml"/>
  <Override PartName="/ppt/charts/colors18.xml" ContentType="application/vnd.ms-office.chartcolorstyle+xml"/>
  <Override PartName="/ppt/notesSlides/notesSlide72.xml" ContentType="application/vnd.openxmlformats-officedocument.presentationml.notesSlide+xml"/>
  <Override PartName="/ppt/charts/chart25.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26.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27.xml" ContentType="application/vnd.openxmlformats-officedocument.drawingml.chart+xml"/>
  <Override PartName="/ppt/charts/style21.xml" ContentType="application/vnd.ms-office.chartstyle+xml"/>
  <Override PartName="/ppt/charts/colors21.xml" ContentType="application/vnd.ms-office.chartcolorstyl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charts/chart28.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29.xml" ContentType="application/vnd.openxmlformats-officedocument.drawingml.chart+xml"/>
  <Override PartName="/ppt/charts/style23.xml" ContentType="application/vnd.ms-office.chartstyle+xml"/>
  <Override PartName="/ppt/charts/colors23.xml" ContentType="application/vnd.ms-office.chartcolorstyle+xml"/>
  <Override PartName="/ppt/drawings/drawing6.xml" ContentType="application/vnd.openxmlformats-officedocument.drawingml.chartshapes+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48" r:id="rId3"/>
  </p:sldMasterIdLst>
  <p:notesMasterIdLst>
    <p:notesMasterId r:id="rId108"/>
  </p:notesMasterIdLst>
  <p:handoutMasterIdLst>
    <p:handoutMasterId r:id="rId109"/>
  </p:handoutMasterIdLst>
  <p:sldIdLst>
    <p:sldId id="298" r:id="rId4"/>
    <p:sldId id="283" r:id="rId5"/>
    <p:sldId id="299" r:id="rId6"/>
    <p:sldId id="300" r:id="rId7"/>
    <p:sldId id="301" r:id="rId8"/>
    <p:sldId id="302" r:id="rId9"/>
    <p:sldId id="309" r:id="rId10"/>
    <p:sldId id="310" r:id="rId11"/>
    <p:sldId id="311" r:id="rId12"/>
    <p:sldId id="312" r:id="rId13"/>
    <p:sldId id="303" r:id="rId14"/>
    <p:sldId id="304" r:id="rId15"/>
    <p:sldId id="305" r:id="rId16"/>
    <p:sldId id="306" r:id="rId17"/>
    <p:sldId id="307" r:id="rId18"/>
    <p:sldId id="318" r:id="rId19"/>
    <p:sldId id="308" r:id="rId20"/>
    <p:sldId id="313" r:id="rId21"/>
    <p:sldId id="314" r:id="rId22"/>
    <p:sldId id="315" r:id="rId23"/>
    <p:sldId id="316" r:id="rId24"/>
    <p:sldId id="317" r:id="rId25"/>
    <p:sldId id="391" r:id="rId26"/>
    <p:sldId id="392" r:id="rId27"/>
    <p:sldId id="393" r:id="rId28"/>
    <p:sldId id="394" r:id="rId29"/>
    <p:sldId id="395" r:id="rId30"/>
    <p:sldId id="396" r:id="rId31"/>
    <p:sldId id="390" r:id="rId32"/>
    <p:sldId id="319" r:id="rId33"/>
    <p:sldId id="332" r:id="rId34"/>
    <p:sldId id="320" r:id="rId35"/>
    <p:sldId id="321" r:id="rId36"/>
    <p:sldId id="322" r:id="rId37"/>
    <p:sldId id="323" r:id="rId38"/>
    <p:sldId id="324" r:id="rId39"/>
    <p:sldId id="397" r:id="rId40"/>
    <p:sldId id="398" r:id="rId41"/>
    <p:sldId id="399" r:id="rId42"/>
    <p:sldId id="400" r:id="rId43"/>
    <p:sldId id="401" r:id="rId44"/>
    <p:sldId id="402" r:id="rId45"/>
    <p:sldId id="403" r:id="rId46"/>
    <p:sldId id="404" r:id="rId47"/>
    <p:sldId id="405" r:id="rId48"/>
    <p:sldId id="406" r:id="rId49"/>
    <p:sldId id="329" r:id="rId50"/>
    <p:sldId id="325" r:id="rId51"/>
    <p:sldId id="297" r:id="rId52"/>
    <p:sldId id="338" r:id="rId53"/>
    <p:sldId id="326" r:id="rId54"/>
    <p:sldId id="352" r:id="rId55"/>
    <p:sldId id="341" r:id="rId56"/>
    <p:sldId id="359" r:id="rId57"/>
    <p:sldId id="360" r:id="rId58"/>
    <p:sldId id="361" r:id="rId59"/>
    <p:sldId id="362" r:id="rId60"/>
    <p:sldId id="334" r:id="rId61"/>
    <p:sldId id="328" r:id="rId62"/>
    <p:sldId id="335" r:id="rId63"/>
    <p:sldId id="336" r:id="rId64"/>
    <p:sldId id="337" r:id="rId65"/>
    <p:sldId id="351" r:id="rId66"/>
    <p:sldId id="356" r:id="rId67"/>
    <p:sldId id="368" r:id="rId68"/>
    <p:sldId id="374" r:id="rId69"/>
    <p:sldId id="375" r:id="rId70"/>
    <p:sldId id="372" r:id="rId71"/>
    <p:sldId id="373" r:id="rId72"/>
    <p:sldId id="369" r:id="rId73"/>
    <p:sldId id="370" r:id="rId74"/>
    <p:sldId id="365" r:id="rId75"/>
    <p:sldId id="385" r:id="rId76"/>
    <p:sldId id="386" r:id="rId77"/>
    <p:sldId id="387" r:id="rId78"/>
    <p:sldId id="388" r:id="rId79"/>
    <p:sldId id="381" r:id="rId80"/>
    <p:sldId id="382" r:id="rId81"/>
    <p:sldId id="376" r:id="rId82"/>
    <p:sldId id="377" r:id="rId83"/>
    <p:sldId id="367" r:id="rId84"/>
    <p:sldId id="366" r:id="rId85"/>
    <p:sldId id="364" r:id="rId86"/>
    <p:sldId id="378" r:id="rId87"/>
    <p:sldId id="379" r:id="rId88"/>
    <p:sldId id="383" r:id="rId89"/>
    <p:sldId id="363" r:id="rId90"/>
    <p:sldId id="384" r:id="rId91"/>
    <p:sldId id="371" r:id="rId92"/>
    <p:sldId id="380" r:id="rId93"/>
    <p:sldId id="389" r:id="rId94"/>
    <p:sldId id="353" r:id="rId95"/>
    <p:sldId id="339" r:id="rId96"/>
    <p:sldId id="340" r:id="rId97"/>
    <p:sldId id="342" r:id="rId98"/>
    <p:sldId id="343" r:id="rId99"/>
    <p:sldId id="354" r:id="rId100"/>
    <p:sldId id="358" r:id="rId101"/>
    <p:sldId id="345" r:id="rId102"/>
    <p:sldId id="346" r:id="rId103"/>
    <p:sldId id="347" r:id="rId104"/>
    <p:sldId id="348" r:id="rId105"/>
    <p:sldId id="349" r:id="rId106"/>
    <p:sldId id="350" r:id="rId107"/>
  </p:sldIdLst>
  <p:sldSz cx="12192000" cy="6858000"/>
  <p:notesSz cx="6797675" cy="9926638"/>
  <p:defaultTextStyle>
    <a:defPPr rtl="0">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04040"/>
    <a:srgbClr val="D3F4F9"/>
    <a:srgbClr val="5B5479"/>
    <a:srgbClr val="595959"/>
    <a:srgbClr val="170B4A"/>
    <a:srgbClr val="A9E26F"/>
    <a:srgbClr val="25C6E3"/>
    <a:srgbClr val="66A822"/>
    <a:srgbClr val="127A8C"/>
    <a:srgbClr val="84848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073A0DAA-6AF3-43AB-8588-CEC1D06C72B9}">
  <a:tblStyle styleId="{073A0DAA-6AF3-43AB-8588-CEC1D06C72B9}" styleName="Средний стиль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BDBED569-4797-4DF1-A0F4-6AAB3CD982D8}" styleName="Светлый стиль 3 — акцент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5FD0F851-EC5A-4D38-B0AD-8093EC10F338}" styleName="Светлый стиль 1 — акцент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FABFCF23-3B69-468F-B69F-88F6DE6A72F2}" styleName="Средний стиль 1 — акцент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7DF18680-E054-41AD-8BC1-D1AEF772440D}" styleName="Средний стиль 2 — акцент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A111915-BE36-4E01-A7E5-04B1672EAD32}" styleName="Светлый стиль 2 — акцент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Светлый стиль 2 — акцент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69012ECD-51FC-41F1-AA8D-1B2483CD663E}" styleName="Светлый стиль 2 — акцент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D03447BB-5D67-496B-8E87-E561075AD55C}" styleName="Темный стиль 1 — акцент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7292A2E-F333-43FB-9621-5CBBE7FDCDCB}" styleName="Светлый стиль 2 — акцент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74C1A8A3-306A-4EB7-A6B1-4F7E0EB9C5D6}" styleName="Средний стиль 3 — акцент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574" autoAdjust="0"/>
  </p:normalViewPr>
  <p:slideViewPr>
    <p:cSldViewPr snapToGrid="0">
      <p:cViewPr varScale="1">
        <p:scale>
          <a:sx n="107" d="100"/>
          <a:sy n="107" d="100"/>
        </p:scale>
        <p:origin x="612" y="90"/>
      </p:cViewPr>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notesViewPr>
    <p:cSldViewPr snapToGrid="0">
      <p:cViewPr varScale="1">
        <p:scale>
          <a:sx n="87" d="100"/>
          <a:sy n="87" d="100"/>
        </p:scale>
        <p:origin x="3840" y="90"/>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84" Type="http://schemas.openxmlformats.org/officeDocument/2006/relationships/slide" Target="slides/slide81.xml"/><Relationship Id="rId89" Type="http://schemas.openxmlformats.org/officeDocument/2006/relationships/slide" Target="slides/slide86.xml"/><Relationship Id="rId112"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3.xml"/><Relationship Id="rId29" Type="http://schemas.openxmlformats.org/officeDocument/2006/relationships/slide" Target="slides/slide26.xml"/><Relationship Id="rId107" Type="http://schemas.openxmlformats.org/officeDocument/2006/relationships/slide" Target="slides/slide104.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slide" Target="slides/slide63.xml"/><Relationship Id="rId74" Type="http://schemas.openxmlformats.org/officeDocument/2006/relationships/slide" Target="slides/slide71.xml"/><Relationship Id="rId79" Type="http://schemas.openxmlformats.org/officeDocument/2006/relationships/slide" Target="slides/slide76.xml"/><Relationship Id="rId87" Type="http://schemas.openxmlformats.org/officeDocument/2006/relationships/slide" Target="slides/slide84.xml"/><Relationship Id="rId102" Type="http://schemas.openxmlformats.org/officeDocument/2006/relationships/slide" Target="slides/slide99.xml"/><Relationship Id="rId110" Type="http://schemas.openxmlformats.org/officeDocument/2006/relationships/presProps" Target="presProps.xml"/><Relationship Id="rId5" Type="http://schemas.openxmlformats.org/officeDocument/2006/relationships/slide" Target="slides/slide2.xml"/><Relationship Id="rId61" Type="http://schemas.openxmlformats.org/officeDocument/2006/relationships/slide" Target="slides/slide58.xml"/><Relationship Id="rId82" Type="http://schemas.openxmlformats.org/officeDocument/2006/relationships/slide" Target="slides/slide79.xml"/><Relationship Id="rId90" Type="http://schemas.openxmlformats.org/officeDocument/2006/relationships/slide" Target="slides/slide87.xml"/><Relationship Id="rId95" Type="http://schemas.openxmlformats.org/officeDocument/2006/relationships/slide" Target="slides/slide92.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77" Type="http://schemas.openxmlformats.org/officeDocument/2006/relationships/slide" Target="slides/slide74.xml"/><Relationship Id="rId100" Type="http://schemas.openxmlformats.org/officeDocument/2006/relationships/slide" Target="slides/slide97.xml"/><Relationship Id="rId105" Type="http://schemas.openxmlformats.org/officeDocument/2006/relationships/slide" Target="slides/slide102.xml"/><Relationship Id="rId113" Type="http://schemas.openxmlformats.org/officeDocument/2006/relationships/tableStyles" Target="tableStyles.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80" Type="http://schemas.openxmlformats.org/officeDocument/2006/relationships/slide" Target="slides/slide77.xml"/><Relationship Id="rId85" Type="http://schemas.openxmlformats.org/officeDocument/2006/relationships/slide" Target="slides/slide82.xml"/><Relationship Id="rId93" Type="http://schemas.openxmlformats.org/officeDocument/2006/relationships/slide" Target="slides/slide90.xml"/><Relationship Id="rId98" Type="http://schemas.openxmlformats.org/officeDocument/2006/relationships/slide" Target="slides/slide95.xml"/><Relationship Id="rId3" Type="http://schemas.openxmlformats.org/officeDocument/2006/relationships/slideMaster" Target="slideMasters/slideMaster1.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103" Type="http://schemas.openxmlformats.org/officeDocument/2006/relationships/slide" Target="slides/slide100.xml"/><Relationship Id="rId108" Type="http://schemas.openxmlformats.org/officeDocument/2006/relationships/notesMaster" Target="notesMasters/notesMaster1.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83" Type="http://schemas.openxmlformats.org/officeDocument/2006/relationships/slide" Target="slides/slide80.xml"/><Relationship Id="rId88" Type="http://schemas.openxmlformats.org/officeDocument/2006/relationships/slide" Target="slides/slide85.xml"/><Relationship Id="rId91" Type="http://schemas.openxmlformats.org/officeDocument/2006/relationships/slide" Target="slides/slide88.xml"/><Relationship Id="rId96" Type="http://schemas.openxmlformats.org/officeDocument/2006/relationships/slide" Target="slides/slide93.xml"/><Relationship Id="rId11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6" Type="http://schemas.openxmlformats.org/officeDocument/2006/relationships/slide" Target="slides/slide103.xml"/><Relationship Id="rId114" Type="http://schemas.microsoft.com/office/2015/10/relationships/revisionInfo" Target="revisionInfo.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slide" Target="slides/slide78.xml"/><Relationship Id="rId86" Type="http://schemas.openxmlformats.org/officeDocument/2006/relationships/slide" Target="slides/slide83.xml"/><Relationship Id="rId94" Type="http://schemas.openxmlformats.org/officeDocument/2006/relationships/slide" Target="slides/slide91.xml"/><Relationship Id="rId99" Type="http://schemas.openxmlformats.org/officeDocument/2006/relationships/slide" Target="slides/slide96.xml"/><Relationship Id="rId101" Type="http://schemas.openxmlformats.org/officeDocument/2006/relationships/slide" Target="slides/slide98.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109" Type="http://schemas.openxmlformats.org/officeDocument/2006/relationships/handoutMaster" Target="handoutMasters/handoutMaster1.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slide" Target="slides/slide73.xml"/><Relationship Id="rId97" Type="http://schemas.openxmlformats.org/officeDocument/2006/relationships/slide" Target="slides/slide94.xml"/><Relationship Id="rId104" Type="http://schemas.openxmlformats.org/officeDocument/2006/relationships/slide" Target="slides/slide101.xml"/><Relationship Id="rId7" Type="http://schemas.openxmlformats.org/officeDocument/2006/relationships/slide" Target="slides/slide4.xml"/><Relationship Id="rId71" Type="http://schemas.openxmlformats.org/officeDocument/2006/relationships/slide" Target="slides/slide68.xml"/><Relationship Id="rId92" Type="http://schemas.openxmlformats.org/officeDocument/2006/relationships/slide" Target="slides/slide89.xml"/></Relationships>
</file>

<file path=ppt/charts/_rels/chart1.xml.rels><?xml version="1.0" encoding="UTF-8" standalone="yes"?>
<Relationships xmlns="http://schemas.openxmlformats.org/package/2006/relationships"><Relationship Id="rId3" Type="http://schemas.openxmlformats.org/officeDocument/2006/relationships/package" Target="../embeddings/_____Microsoft_Excel1.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_____Microsoft_Excel10.xlsx"/><Relationship Id="rId2" Type="http://schemas.microsoft.com/office/2011/relationships/chartColorStyle" Target="colors9.xml"/><Relationship Id="rId1" Type="http://schemas.microsoft.com/office/2011/relationships/chartStyle" Target="style9.xml"/></Relationships>
</file>

<file path=ppt/charts/_rels/chart11.xml.rels><?xml version="1.0" encoding="UTF-8" standalone="yes"?>
<Relationships xmlns="http://schemas.openxmlformats.org/package/2006/relationships"><Relationship Id="rId3" Type="http://schemas.openxmlformats.org/officeDocument/2006/relationships/package" Target="../embeddings/_____Microsoft_Excel11.xlsx"/><Relationship Id="rId2" Type="http://schemas.microsoft.com/office/2011/relationships/chartColorStyle" Target="colors10.xml"/><Relationship Id="rId1" Type="http://schemas.microsoft.com/office/2011/relationships/chartStyle" Target="style10.xml"/></Relationships>
</file>

<file path=ppt/charts/_rels/chart12.xml.rels><?xml version="1.0" encoding="UTF-8" standalone="yes"?>
<Relationships xmlns="http://schemas.openxmlformats.org/package/2006/relationships"><Relationship Id="rId3" Type="http://schemas.openxmlformats.org/officeDocument/2006/relationships/package" Target="../embeddings/_____Microsoft_Excel12.xlsx"/><Relationship Id="rId2" Type="http://schemas.microsoft.com/office/2011/relationships/chartColorStyle" Target="colors11.xml"/><Relationship Id="rId1" Type="http://schemas.microsoft.com/office/2011/relationships/chartStyle" Target="style11.xml"/></Relationships>
</file>

<file path=ppt/charts/_rels/chart13.xml.rels><?xml version="1.0" encoding="UTF-8" standalone="yes"?>
<Relationships xmlns="http://schemas.openxmlformats.org/package/2006/relationships"><Relationship Id="rId3" Type="http://schemas.openxmlformats.org/officeDocument/2006/relationships/package" Target="../embeddings/_____Microsoft_Excel13.xlsx"/><Relationship Id="rId2" Type="http://schemas.microsoft.com/office/2011/relationships/chartColorStyle" Target="colors12.xml"/><Relationship Id="rId1" Type="http://schemas.microsoft.com/office/2011/relationships/chartStyle" Target="style12.xml"/></Relationships>
</file>

<file path=ppt/charts/_rels/chart14.xml.rels><?xml version="1.0" encoding="UTF-8" standalone="yes"?>
<Relationships xmlns="http://schemas.openxmlformats.org/package/2006/relationships"><Relationship Id="rId3" Type="http://schemas.openxmlformats.org/officeDocument/2006/relationships/package" Target="../embeddings/_____Microsoft_Excel14.xlsx"/><Relationship Id="rId2" Type="http://schemas.microsoft.com/office/2011/relationships/chartColorStyle" Target="colors13.xml"/><Relationship Id="rId1" Type="http://schemas.microsoft.com/office/2011/relationships/chartStyle" Target="style13.xml"/></Relationships>
</file>

<file path=ppt/charts/_rels/chart15.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_____Microsoft_Excel15.xlsx"/></Relationships>
</file>

<file path=ppt/charts/_rels/chart16.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_____Microsoft_Excel16.xlsx"/></Relationships>
</file>

<file path=ppt/charts/_rels/chart17.xml.rels><?xml version="1.0" encoding="UTF-8" standalone="yes"?>
<Relationships xmlns="http://schemas.openxmlformats.org/package/2006/relationships"><Relationship Id="rId3" Type="http://schemas.openxmlformats.org/officeDocument/2006/relationships/package" Target="../embeddings/_____Microsoft_Excel17.xlsx"/><Relationship Id="rId2" Type="http://schemas.microsoft.com/office/2011/relationships/chartColorStyle" Target="colors14.xml"/><Relationship Id="rId1" Type="http://schemas.microsoft.com/office/2011/relationships/chartStyle" Target="style14.xml"/><Relationship Id="rId4" Type="http://schemas.openxmlformats.org/officeDocument/2006/relationships/chartUserShapes" Target="../drawings/drawing3.xml"/></Relationships>
</file>

<file path=ppt/charts/_rels/chart18.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package" Target="../embeddings/_____Microsoft_Excel18.xlsx"/></Relationships>
</file>

<file path=ppt/charts/_rels/chart19.xml.rels><?xml version="1.0" encoding="UTF-8" standalone="yes"?>
<Relationships xmlns="http://schemas.openxmlformats.org/package/2006/relationships"><Relationship Id="rId3" Type="http://schemas.openxmlformats.org/officeDocument/2006/relationships/package" Target="../embeddings/_____Microsoft_Excel19.xlsx"/><Relationship Id="rId2" Type="http://schemas.microsoft.com/office/2011/relationships/chartColorStyle" Target="colors15.xml"/><Relationship Id="rId1" Type="http://schemas.microsoft.com/office/2011/relationships/chartStyle" Target="style15.xml"/></Relationships>
</file>

<file path=ppt/charts/_rels/chart2.xml.rels><?xml version="1.0" encoding="UTF-8" standalone="yes"?>
<Relationships xmlns="http://schemas.openxmlformats.org/package/2006/relationships"><Relationship Id="rId1" Type="http://schemas.openxmlformats.org/officeDocument/2006/relationships/package" Target="../embeddings/_____Microsoft_Excel2.xlsx"/></Relationships>
</file>

<file path=ppt/charts/_rels/chart20.xml.rels><?xml version="1.0" encoding="UTF-8" standalone="yes"?>
<Relationships xmlns="http://schemas.openxmlformats.org/package/2006/relationships"><Relationship Id="rId2" Type="http://schemas.openxmlformats.org/officeDocument/2006/relationships/chartUserShapes" Target="../drawings/drawing5.xml"/><Relationship Id="rId1" Type="http://schemas.openxmlformats.org/officeDocument/2006/relationships/package" Target="../embeddings/_____Microsoft_Excel20.xlsx"/></Relationships>
</file>

<file path=ppt/charts/_rels/chart21.xml.rels><?xml version="1.0" encoding="UTF-8" standalone="yes"?>
<Relationships xmlns="http://schemas.openxmlformats.org/package/2006/relationships"><Relationship Id="rId1" Type="http://schemas.openxmlformats.org/officeDocument/2006/relationships/package" Target="../embeddings/_____Microsoft_Excel21.xlsx"/></Relationships>
</file>

<file path=ppt/charts/_rels/chart22.xml.rels><?xml version="1.0" encoding="UTF-8" standalone="yes"?>
<Relationships xmlns="http://schemas.openxmlformats.org/package/2006/relationships"><Relationship Id="rId3" Type="http://schemas.openxmlformats.org/officeDocument/2006/relationships/package" Target="../embeddings/_____Microsoft_Excel22.xlsx"/><Relationship Id="rId2" Type="http://schemas.microsoft.com/office/2011/relationships/chartColorStyle" Target="colors16.xml"/><Relationship Id="rId1" Type="http://schemas.microsoft.com/office/2011/relationships/chartStyle" Target="style16.xml"/></Relationships>
</file>

<file path=ppt/charts/_rels/chart23.xml.rels><?xml version="1.0" encoding="UTF-8" standalone="yes"?>
<Relationships xmlns="http://schemas.openxmlformats.org/package/2006/relationships"><Relationship Id="rId3" Type="http://schemas.openxmlformats.org/officeDocument/2006/relationships/package" Target="../embeddings/_____Microsoft_Excel23.xlsx"/><Relationship Id="rId2" Type="http://schemas.microsoft.com/office/2011/relationships/chartColorStyle" Target="colors17.xml"/><Relationship Id="rId1" Type="http://schemas.microsoft.com/office/2011/relationships/chartStyle" Target="style17.xml"/></Relationships>
</file>

<file path=ppt/charts/_rels/chart24.xml.rels><?xml version="1.0" encoding="UTF-8" standalone="yes"?>
<Relationships xmlns="http://schemas.openxmlformats.org/package/2006/relationships"><Relationship Id="rId3" Type="http://schemas.openxmlformats.org/officeDocument/2006/relationships/package" Target="../embeddings/_____Microsoft_Excel24.xlsx"/><Relationship Id="rId2" Type="http://schemas.microsoft.com/office/2011/relationships/chartColorStyle" Target="colors18.xml"/><Relationship Id="rId1" Type="http://schemas.microsoft.com/office/2011/relationships/chartStyle" Target="style18.xml"/></Relationships>
</file>

<file path=ppt/charts/_rels/chart25.xml.rels><?xml version="1.0" encoding="UTF-8" standalone="yes"?>
<Relationships xmlns="http://schemas.openxmlformats.org/package/2006/relationships"><Relationship Id="rId3" Type="http://schemas.openxmlformats.org/officeDocument/2006/relationships/package" Target="../embeddings/_____Microsoft_Excel25.xlsx"/><Relationship Id="rId2" Type="http://schemas.microsoft.com/office/2011/relationships/chartColorStyle" Target="colors19.xml"/><Relationship Id="rId1" Type="http://schemas.microsoft.com/office/2011/relationships/chartStyle" Target="style19.xml"/></Relationships>
</file>

<file path=ppt/charts/_rels/chart26.xml.rels><?xml version="1.0" encoding="UTF-8" standalone="yes"?>
<Relationships xmlns="http://schemas.openxmlformats.org/package/2006/relationships"><Relationship Id="rId3" Type="http://schemas.openxmlformats.org/officeDocument/2006/relationships/package" Target="../embeddings/_____Microsoft_Excel26.xlsx"/><Relationship Id="rId2" Type="http://schemas.microsoft.com/office/2011/relationships/chartColorStyle" Target="colors20.xml"/><Relationship Id="rId1" Type="http://schemas.microsoft.com/office/2011/relationships/chartStyle" Target="style20.xml"/></Relationships>
</file>

<file path=ppt/charts/_rels/chart27.xml.rels><?xml version="1.0" encoding="UTF-8" standalone="yes"?>
<Relationships xmlns="http://schemas.openxmlformats.org/package/2006/relationships"><Relationship Id="rId3" Type="http://schemas.openxmlformats.org/officeDocument/2006/relationships/package" Target="../embeddings/_____Microsoft_Excel27.xlsx"/><Relationship Id="rId2" Type="http://schemas.microsoft.com/office/2011/relationships/chartColorStyle" Target="colors21.xml"/><Relationship Id="rId1" Type="http://schemas.microsoft.com/office/2011/relationships/chartStyle" Target="style21.xml"/></Relationships>
</file>

<file path=ppt/charts/_rels/chart28.xml.rels><?xml version="1.0" encoding="UTF-8" standalone="yes"?>
<Relationships xmlns="http://schemas.openxmlformats.org/package/2006/relationships"><Relationship Id="rId3" Type="http://schemas.openxmlformats.org/officeDocument/2006/relationships/package" Target="../embeddings/_____Microsoft_Excel28.xlsx"/><Relationship Id="rId2" Type="http://schemas.microsoft.com/office/2011/relationships/chartColorStyle" Target="colors22.xml"/><Relationship Id="rId1" Type="http://schemas.microsoft.com/office/2011/relationships/chartStyle" Target="style22.xml"/></Relationships>
</file>

<file path=ppt/charts/_rels/chart29.xml.rels><?xml version="1.0" encoding="UTF-8" standalone="yes"?>
<Relationships xmlns="http://schemas.openxmlformats.org/package/2006/relationships"><Relationship Id="rId3" Type="http://schemas.openxmlformats.org/officeDocument/2006/relationships/package" Target="../embeddings/_____Microsoft_Excel29.xlsx"/><Relationship Id="rId2" Type="http://schemas.microsoft.com/office/2011/relationships/chartColorStyle" Target="colors23.xml"/><Relationship Id="rId1" Type="http://schemas.microsoft.com/office/2011/relationships/chartStyle" Target="style23.xml"/><Relationship Id="rId4" Type="http://schemas.openxmlformats.org/officeDocument/2006/relationships/chartUserShapes" Target="../drawings/drawing6.xml"/></Relationships>
</file>

<file path=ppt/charts/_rels/chart3.xml.rels><?xml version="1.0" encoding="UTF-8" standalone="yes"?>
<Relationships xmlns="http://schemas.openxmlformats.org/package/2006/relationships"><Relationship Id="rId3" Type="http://schemas.openxmlformats.org/officeDocument/2006/relationships/package" Target="../embeddings/_____Microsoft_Excel3.xlsx"/><Relationship Id="rId2" Type="http://schemas.microsoft.com/office/2011/relationships/chartColorStyle" Target="colors2.xml"/><Relationship Id="rId1" Type="http://schemas.microsoft.com/office/2011/relationships/chartStyle" Target="style2.xml"/></Relationships>
</file>

<file path=ppt/charts/_rels/chart4.xml.rels><?xml version="1.0" encoding="UTF-8" standalone="yes"?>
<Relationships xmlns="http://schemas.openxmlformats.org/package/2006/relationships"><Relationship Id="rId3" Type="http://schemas.openxmlformats.org/officeDocument/2006/relationships/package" Target="../embeddings/_____Microsoft_Excel4.xlsx"/><Relationship Id="rId2" Type="http://schemas.microsoft.com/office/2011/relationships/chartColorStyle" Target="colors3.xml"/><Relationship Id="rId1" Type="http://schemas.microsoft.com/office/2011/relationships/chartStyle" Target="style3.xml"/></Relationships>
</file>

<file path=ppt/charts/_rels/chart5.xml.rels><?xml version="1.0" encoding="UTF-8" standalone="yes"?>
<Relationships xmlns="http://schemas.openxmlformats.org/package/2006/relationships"><Relationship Id="rId3" Type="http://schemas.openxmlformats.org/officeDocument/2006/relationships/package" Target="../embeddings/_____Microsoft_Excel5.xlsx"/><Relationship Id="rId2" Type="http://schemas.microsoft.com/office/2011/relationships/chartColorStyle" Target="colors4.xml"/><Relationship Id="rId1" Type="http://schemas.microsoft.com/office/2011/relationships/chartStyle" Target="style4.xml"/></Relationships>
</file>

<file path=ppt/charts/_rels/chart6.xml.rels><?xml version="1.0" encoding="UTF-8" standalone="yes"?>
<Relationships xmlns="http://schemas.openxmlformats.org/package/2006/relationships"><Relationship Id="rId3" Type="http://schemas.openxmlformats.org/officeDocument/2006/relationships/package" Target="../embeddings/_____Microsoft_Excel6.xlsx"/><Relationship Id="rId2" Type="http://schemas.microsoft.com/office/2011/relationships/chartColorStyle" Target="colors5.xml"/><Relationship Id="rId1" Type="http://schemas.microsoft.com/office/2011/relationships/chartStyle" Target="style5.xml"/></Relationships>
</file>

<file path=ppt/charts/_rels/chart7.xml.rels><?xml version="1.0" encoding="UTF-8" standalone="yes"?>
<Relationships xmlns="http://schemas.openxmlformats.org/package/2006/relationships"><Relationship Id="rId3" Type="http://schemas.openxmlformats.org/officeDocument/2006/relationships/package" Target="../embeddings/_____Microsoft_Excel7.xlsx"/><Relationship Id="rId2" Type="http://schemas.microsoft.com/office/2011/relationships/chartColorStyle" Target="colors6.xml"/><Relationship Id="rId1" Type="http://schemas.microsoft.com/office/2011/relationships/chartStyle" Target="style6.xml"/></Relationships>
</file>

<file path=ppt/charts/_rels/chart8.xml.rels><?xml version="1.0" encoding="UTF-8" standalone="yes"?>
<Relationships xmlns="http://schemas.openxmlformats.org/package/2006/relationships"><Relationship Id="rId3" Type="http://schemas.openxmlformats.org/officeDocument/2006/relationships/package" Target="../embeddings/_____Microsoft_Excel8.xlsx"/><Relationship Id="rId2" Type="http://schemas.microsoft.com/office/2011/relationships/chartColorStyle" Target="colors7.xml"/><Relationship Id="rId1" Type="http://schemas.microsoft.com/office/2011/relationships/chartStyle" Target="style7.xml"/></Relationships>
</file>

<file path=ppt/charts/_rels/chart9.xml.rels><?xml version="1.0" encoding="UTF-8" standalone="yes"?>
<Relationships xmlns="http://schemas.openxmlformats.org/package/2006/relationships"><Relationship Id="rId3" Type="http://schemas.openxmlformats.org/officeDocument/2006/relationships/package" Target="../embeddings/_____Microsoft_Excel9.xlsx"/><Relationship Id="rId2" Type="http://schemas.microsoft.com/office/2011/relationships/chartColorStyle" Target="colors8.xml"/><Relationship Id="rId1" Type="http://schemas.microsoft.com/office/2011/relationships/chartStyle" Target="style8.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l">
              <a:defRPr lang="ru-RU" sz="1862" b="0" i="0" u="none" strike="noStrike" kern="1200" spc="0" baseline="0" noProof="0">
                <a:solidFill>
                  <a:schemeClr val="tx1">
                    <a:lumMod val="75000"/>
                    <a:lumOff val="25000"/>
                  </a:schemeClr>
                </a:solidFill>
                <a:latin typeface="+mn-lt"/>
                <a:ea typeface="+mn-ea"/>
                <a:cs typeface="+mn-cs"/>
              </a:defRPr>
            </a:pPr>
            <a:r>
              <a:rPr lang="ru-RU" sz="1400" noProof="0" dirty="0" smtClean="0">
                <a:solidFill>
                  <a:schemeClr val="tx1">
                    <a:lumMod val="75000"/>
                    <a:lumOff val="25000"/>
                  </a:schemeClr>
                </a:solidFill>
              </a:rPr>
              <a:t>1. Численность </a:t>
            </a:r>
            <a:br>
              <a:rPr lang="ru-RU" sz="1400" noProof="0" dirty="0" smtClean="0">
                <a:solidFill>
                  <a:schemeClr val="tx1">
                    <a:lumMod val="75000"/>
                    <a:lumOff val="25000"/>
                  </a:schemeClr>
                </a:solidFill>
              </a:rPr>
            </a:br>
            <a:r>
              <a:rPr lang="ru-RU" sz="1400" noProof="0" dirty="0" smtClean="0">
                <a:solidFill>
                  <a:schemeClr val="tx1">
                    <a:lumMod val="75000"/>
                    <a:lumOff val="25000"/>
                  </a:schemeClr>
                </a:solidFill>
              </a:rPr>
              <a:t>населения, </a:t>
            </a:r>
            <a:br>
              <a:rPr lang="ru-RU" sz="1400" noProof="0" dirty="0" smtClean="0">
                <a:solidFill>
                  <a:schemeClr val="tx1">
                    <a:lumMod val="75000"/>
                    <a:lumOff val="25000"/>
                  </a:schemeClr>
                </a:solidFill>
              </a:rPr>
            </a:br>
            <a:r>
              <a:rPr lang="ru-RU" sz="1400" noProof="0" dirty="0" smtClean="0">
                <a:solidFill>
                  <a:schemeClr val="tx1">
                    <a:lumMod val="75000"/>
                    <a:lumOff val="25000"/>
                  </a:schemeClr>
                </a:solidFill>
              </a:rPr>
              <a:t>тыс. человек</a:t>
            </a:r>
            <a:endParaRPr lang="ru-RU" sz="1400" noProof="0" dirty="0">
              <a:solidFill>
                <a:schemeClr val="tx1">
                  <a:lumMod val="75000"/>
                  <a:lumOff val="25000"/>
                </a:schemeClr>
              </a:solidFill>
            </a:endParaRPr>
          </a:p>
        </c:rich>
      </c:tx>
      <c:layout>
        <c:manualLayout>
          <c:xMode val="edge"/>
          <c:yMode val="edge"/>
          <c:x val="0.54062020116599585"/>
          <c:y val="0"/>
        </c:manualLayout>
      </c:layout>
      <c:overlay val="0"/>
      <c:spPr>
        <a:noFill/>
        <a:ln>
          <a:noFill/>
        </a:ln>
        <a:effectLst/>
      </c:spPr>
      <c:txPr>
        <a:bodyPr rot="0" spcFirstLastPara="1" vertOverflow="ellipsis" vert="horz" wrap="square" anchor="ctr" anchorCtr="1"/>
        <a:lstStyle/>
        <a:p>
          <a:pPr algn="l">
            <a:defRPr lang="ru-RU" sz="1862" b="0" i="0" u="none" strike="noStrike" kern="1200" spc="0" baseline="0" noProof="0">
              <a:solidFill>
                <a:schemeClr val="tx1">
                  <a:lumMod val="75000"/>
                  <a:lumOff val="25000"/>
                </a:schemeClr>
              </a:solidFill>
              <a:latin typeface="+mn-lt"/>
              <a:ea typeface="+mn-ea"/>
              <a:cs typeface="+mn-cs"/>
            </a:defRPr>
          </a:pPr>
          <a:endParaRPr lang="ru-RU"/>
        </a:p>
      </c:txPr>
    </c:title>
    <c:autoTitleDeleted val="0"/>
    <c:plotArea>
      <c:layout>
        <c:manualLayout>
          <c:layoutTarget val="inner"/>
          <c:xMode val="edge"/>
          <c:yMode val="edge"/>
          <c:x val="5.2413162794833421E-2"/>
          <c:y val="0.18951564047504957"/>
          <c:w val="0.89517367441033313"/>
          <c:h val="0.64927885047569833"/>
        </c:manualLayout>
      </c:layout>
      <c:barChart>
        <c:barDir val="col"/>
        <c:grouping val="clustered"/>
        <c:varyColors val="0"/>
        <c:ser>
          <c:idx val="0"/>
          <c:order val="0"/>
          <c:tx>
            <c:strRef>
              <c:f>Sheet1!$B$1</c:f>
              <c:strCache>
                <c:ptCount val="1"/>
                <c:pt idx="0">
                  <c:v>Ряд 1</c:v>
                </c:pt>
              </c:strCache>
            </c:strRef>
          </c:tx>
          <c:spPr>
            <a:solidFill>
              <a:schemeClr val="accent3"/>
            </a:solidFill>
            <a:ln>
              <a:noFill/>
            </a:ln>
            <a:effectLst/>
          </c:spPr>
          <c:invertIfNegative val="0"/>
          <c:dPt>
            <c:idx val="1"/>
            <c:invertIfNegative val="0"/>
            <c:bubble3D val="0"/>
            <c:spPr>
              <a:solidFill>
                <a:srgbClr val="A9E26F"/>
              </a:solidFill>
              <a:ln>
                <a:noFill/>
              </a:ln>
              <a:effectLst/>
            </c:spPr>
            <c:extLst xmlns:c16r2="http://schemas.microsoft.com/office/drawing/2015/06/chart">
              <c:ext xmlns:c16="http://schemas.microsoft.com/office/drawing/2014/chart" uri="{C3380CC4-5D6E-409C-BE32-E72D297353CC}">
                <c16:uniqueId val="{00000001-0ADA-48E7-A321-402E979D2202}"/>
              </c:ext>
            </c:extLst>
          </c:dPt>
          <c:dPt>
            <c:idx val="2"/>
            <c:invertIfNegative val="0"/>
            <c:bubble3D val="0"/>
            <c:spPr>
              <a:solidFill>
                <a:srgbClr val="C00000"/>
              </a:solidFill>
              <a:ln>
                <a:noFill/>
              </a:ln>
              <a:effectLst/>
            </c:spPr>
          </c:dPt>
          <c:dLbls>
            <c:dLbl>
              <c:idx val="2"/>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ru-RU"/>
                </a:p>
              </c:txPr>
              <c:showLegendKey val="0"/>
              <c:showVal val="1"/>
              <c:showCatName val="0"/>
              <c:showSerName val="0"/>
              <c:showPercent val="0"/>
              <c:showBubbleSize val="0"/>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2019</c:v>
                </c:pt>
                <c:pt idx="1">
                  <c:v>2020</c:v>
                </c:pt>
                <c:pt idx="2">
                  <c:v>2021</c:v>
                </c:pt>
              </c:numCache>
            </c:numRef>
          </c:cat>
          <c:val>
            <c:numRef>
              <c:f>Sheet1!$B$2:$B$4</c:f>
              <c:numCache>
                <c:formatCode>#\ ##0.0</c:formatCode>
                <c:ptCount val="3"/>
                <c:pt idx="0">
                  <c:v>39.700000000000003</c:v>
                </c:pt>
                <c:pt idx="1">
                  <c:v>39.4</c:v>
                </c:pt>
                <c:pt idx="2">
                  <c:v>39.5</c:v>
                </c:pt>
              </c:numCache>
            </c:numRef>
          </c:val>
          <c:extLst xmlns:c16r2="http://schemas.microsoft.com/office/drawing/2015/06/chart">
            <c:ext xmlns:c16="http://schemas.microsoft.com/office/drawing/2014/chart" uri="{C3380CC4-5D6E-409C-BE32-E72D297353CC}">
              <c16:uniqueId val="{00000006-0ADA-48E7-A321-402E979D2202}"/>
            </c:ext>
          </c:extLst>
        </c:ser>
        <c:dLbls>
          <c:showLegendKey val="0"/>
          <c:showVal val="1"/>
          <c:showCatName val="0"/>
          <c:showSerName val="0"/>
          <c:showPercent val="0"/>
          <c:showBubbleSize val="0"/>
        </c:dLbls>
        <c:gapWidth val="25"/>
        <c:axId val="159369088"/>
        <c:axId val="159367912"/>
      </c:barChart>
      <c:catAx>
        <c:axId val="159369088"/>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ru-RU"/>
          </a:p>
        </c:txPr>
        <c:crossAx val="159367912"/>
        <c:crosses val="autoZero"/>
        <c:auto val="1"/>
        <c:lblAlgn val="ctr"/>
        <c:lblOffset val="100"/>
        <c:noMultiLvlLbl val="0"/>
      </c:catAx>
      <c:valAx>
        <c:axId val="159367912"/>
        <c:scaling>
          <c:orientation val="minMax"/>
        </c:scaling>
        <c:delete val="1"/>
        <c:axPos val="l"/>
        <c:numFmt formatCode="#\ ##0.0" sourceLinked="1"/>
        <c:majorTickMark val="none"/>
        <c:minorTickMark val="none"/>
        <c:tickLblPos val="nextTo"/>
        <c:crossAx val="159369088"/>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ru-RU"/>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0"/>
      <c:rotY val="30"/>
      <c:depthPercent val="100"/>
      <c:rAngAx val="0"/>
      <c:perspective val="7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19819669400167794"/>
          <c:y val="4.8243784949683635E-2"/>
          <c:w val="0.80180330599832195"/>
          <c:h val="0.90647125674647422"/>
        </c:manualLayout>
      </c:layout>
      <c:bar3DChart>
        <c:barDir val="col"/>
        <c:grouping val="stacked"/>
        <c:varyColors val="0"/>
        <c:ser>
          <c:idx val="0"/>
          <c:order val="0"/>
          <c:tx>
            <c:strRef>
              <c:f>Лист1!$B$1</c:f>
              <c:strCache>
                <c:ptCount val="1"/>
                <c:pt idx="0">
                  <c:v>Исполнено</c:v>
                </c:pt>
              </c:strCache>
            </c:strRef>
          </c:tx>
          <c:spPr>
            <a:solidFill>
              <a:schemeClr val="accent1">
                <a:lumMod val="60000"/>
                <a:lumOff val="40000"/>
              </a:schemeClr>
            </a:solidFill>
            <a:ln>
              <a:solidFill>
                <a:schemeClr val="accent1">
                  <a:alpha val="0"/>
                </a:schemeClr>
              </a:solidFill>
            </a:ln>
            <a:effectLst/>
            <a:sp3d>
              <a:contourClr>
                <a:schemeClr val="accent1">
                  <a:alpha val="0"/>
                </a:schemeClr>
              </a:contourClr>
            </a:sp3d>
          </c:spPr>
          <c:invertIfNegative val="0"/>
          <c:dPt>
            <c:idx val="0"/>
            <c:invertIfNegative val="0"/>
            <c:bubble3D val="0"/>
            <c:spPr>
              <a:gradFill flip="none" rotWithShape="1">
                <a:gsLst>
                  <a:gs pos="0">
                    <a:schemeClr val="accent1">
                      <a:lumMod val="60000"/>
                      <a:lumOff val="40000"/>
                      <a:shade val="30000"/>
                      <a:satMod val="115000"/>
                    </a:schemeClr>
                  </a:gs>
                  <a:gs pos="50000">
                    <a:schemeClr val="accent1">
                      <a:lumMod val="60000"/>
                      <a:lumOff val="40000"/>
                      <a:shade val="67500"/>
                      <a:satMod val="115000"/>
                    </a:schemeClr>
                  </a:gs>
                  <a:gs pos="100000">
                    <a:schemeClr val="accent1">
                      <a:lumMod val="60000"/>
                      <a:lumOff val="40000"/>
                      <a:shade val="100000"/>
                      <a:satMod val="115000"/>
                    </a:schemeClr>
                  </a:gs>
                </a:gsLst>
                <a:lin ang="5400000" scaled="1"/>
                <a:tileRect/>
              </a:gradFill>
              <a:ln>
                <a:solidFill>
                  <a:schemeClr val="accent1">
                    <a:alpha val="0"/>
                  </a:schemeClr>
                </a:solidFill>
              </a:ln>
              <a:effectLst/>
              <a:sp3d>
                <a:contourClr>
                  <a:schemeClr val="accent1">
                    <a:alpha val="0"/>
                  </a:schemeClr>
                </a:contourClr>
              </a:sp3d>
            </c:spPr>
          </c:dPt>
          <c:cat>
            <c:strRef>
              <c:f>Лист1!$A$2</c:f>
              <c:strCache>
                <c:ptCount val="1"/>
                <c:pt idx="0">
                  <c:v>Доходы</c:v>
                </c:pt>
              </c:strCache>
            </c:strRef>
          </c:cat>
          <c:val>
            <c:numRef>
              <c:f>Лист1!$B$2</c:f>
              <c:numCache>
                <c:formatCode>General</c:formatCode>
                <c:ptCount val="1"/>
                <c:pt idx="0">
                  <c:v>4132963.2</c:v>
                </c:pt>
              </c:numCache>
            </c:numRef>
          </c:val>
        </c:ser>
        <c:ser>
          <c:idx val="1"/>
          <c:order val="1"/>
          <c:tx>
            <c:strRef>
              <c:f>Лист1!$C$1</c:f>
              <c:strCache>
                <c:ptCount val="1"/>
                <c:pt idx="0">
                  <c:v>Утверждено</c:v>
                </c:pt>
              </c:strCache>
            </c:strRef>
          </c:tx>
          <c:spPr>
            <a:solidFill>
              <a:schemeClr val="tx2">
                <a:lumMod val="20000"/>
                <a:lumOff val="80000"/>
                <a:alpha val="60000"/>
              </a:schemeClr>
            </a:solidFill>
            <a:ln>
              <a:solidFill>
                <a:schemeClr val="accent1">
                  <a:alpha val="0"/>
                </a:schemeClr>
              </a:solidFill>
            </a:ln>
            <a:effectLst/>
            <a:sp3d>
              <a:contourClr>
                <a:schemeClr val="accent1">
                  <a:alpha val="0"/>
                </a:schemeClr>
              </a:contourClr>
            </a:sp3d>
          </c:spPr>
          <c:invertIfNegative val="0"/>
          <c:cat>
            <c:strRef>
              <c:f>Лист1!$A$2</c:f>
              <c:strCache>
                <c:ptCount val="1"/>
                <c:pt idx="0">
                  <c:v>Доходы</c:v>
                </c:pt>
              </c:strCache>
            </c:strRef>
          </c:cat>
          <c:val>
            <c:numRef>
              <c:f>Лист1!$C$2</c:f>
              <c:numCache>
                <c:formatCode>General</c:formatCode>
                <c:ptCount val="1"/>
                <c:pt idx="0">
                  <c:v>17148.899999999907</c:v>
                </c:pt>
              </c:numCache>
            </c:numRef>
          </c:val>
        </c:ser>
        <c:dLbls>
          <c:showLegendKey val="0"/>
          <c:showVal val="0"/>
          <c:showCatName val="0"/>
          <c:showSerName val="0"/>
          <c:showPercent val="0"/>
          <c:showBubbleSize val="0"/>
        </c:dLbls>
        <c:gapWidth val="40"/>
        <c:gapDepth val="0"/>
        <c:shape val="box"/>
        <c:axId val="164025088"/>
        <c:axId val="164025480"/>
        <c:axId val="0"/>
      </c:bar3DChart>
      <c:catAx>
        <c:axId val="164025088"/>
        <c:scaling>
          <c:orientation val="minMax"/>
        </c:scaling>
        <c:delete val="1"/>
        <c:axPos val="b"/>
        <c:numFmt formatCode="General" sourceLinked="1"/>
        <c:majorTickMark val="out"/>
        <c:minorTickMark val="none"/>
        <c:tickLblPos val="nextTo"/>
        <c:crossAx val="164025480"/>
        <c:crosses val="autoZero"/>
        <c:auto val="1"/>
        <c:lblAlgn val="ctr"/>
        <c:lblOffset val="100"/>
        <c:noMultiLvlLbl val="0"/>
      </c:catAx>
      <c:valAx>
        <c:axId val="164025480"/>
        <c:scaling>
          <c:orientation val="minMax"/>
          <c:max val="4950000"/>
          <c:min val="0"/>
        </c:scaling>
        <c:delete val="1"/>
        <c:axPos val="l"/>
        <c:numFmt formatCode="General" sourceLinked="1"/>
        <c:majorTickMark val="out"/>
        <c:minorTickMark val="none"/>
        <c:tickLblPos val="nextTo"/>
        <c:crossAx val="16402508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ru-RU"/>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0"/>
      <c:rotY val="45"/>
      <c:depthPercent val="100"/>
      <c:rAngAx val="0"/>
      <c:perspective val="9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4.1688888888888973E-3"/>
          <c:y val="4.8243784949683635E-2"/>
          <c:w val="0.995831111111111"/>
          <c:h val="0.90647125674647422"/>
        </c:manualLayout>
      </c:layout>
      <c:bar3DChart>
        <c:barDir val="col"/>
        <c:grouping val="stacked"/>
        <c:varyColors val="0"/>
        <c:ser>
          <c:idx val="0"/>
          <c:order val="0"/>
          <c:tx>
            <c:strRef>
              <c:f>Лист1!$B$1</c:f>
              <c:strCache>
                <c:ptCount val="1"/>
                <c:pt idx="0">
                  <c:v>Исполнено</c:v>
                </c:pt>
              </c:strCache>
            </c:strRef>
          </c:tx>
          <c:spPr>
            <a:gradFill flip="none" rotWithShape="1">
              <a:gsLst>
                <a:gs pos="0">
                  <a:schemeClr val="accent1">
                    <a:lumMod val="75000"/>
                    <a:shade val="30000"/>
                    <a:satMod val="115000"/>
                  </a:schemeClr>
                </a:gs>
                <a:gs pos="50000">
                  <a:schemeClr val="accent1">
                    <a:lumMod val="75000"/>
                    <a:shade val="67500"/>
                    <a:satMod val="115000"/>
                  </a:schemeClr>
                </a:gs>
                <a:gs pos="100000">
                  <a:schemeClr val="accent1">
                    <a:lumMod val="75000"/>
                    <a:shade val="100000"/>
                    <a:satMod val="115000"/>
                  </a:schemeClr>
                </a:gs>
              </a:gsLst>
              <a:lin ang="5400000" scaled="1"/>
              <a:tileRect/>
            </a:gradFill>
            <a:ln>
              <a:solidFill>
                <a:schemeClr val="accent1">
                  <a:alpha val="0"/>
                </a:schemeClr>
              </a:solidFill>
            </a:ln>
            <a:effectLst/>
            <a:scene3d>
              <a:camera prst="orthographicFront"/>
              <a:lightRig rig="threePt" dir="t"/>
            </a:scene3d>
            <a:sp3d prstMaterial="powder">
              <a:contourClr>
                <a:schemeClr val="accent1">
                  <a:alpha val="0"/>
                </a:schemeClr>
              </a:contourClr>
            </a:sp3d>
          </c:spPr>
          <c:invertIfNegative val="0"/>
          <c:dPt>
            <c:idx val="0"/>
            <c:invertIfNegative val="0"/>
            <c:bubble3D val="0"/>
            <c:spPr>
              <a:gradFill flip="none" rotWithShape="1">
                <a:gsLst>
                  <a:gs pos="0">
                    <a:schemeClr val="accent1">
                      <a:lumMod val="75000"/>
                      <a:shade val="30000"/>
                      <a:satMod val="115000"/>
                    </a:schemeClr>
                  </a:gs>
                  <a:gs pos="50000">
                    <a:schemeClr val="accent1">
                      <a:lumMod val="75000"/>
                      <a:shade val="67500"/>
                      <a:satMod val="115000"/>
                    </a:schemeClr>
                  </a:gs>
                  <a:gs pos="100000">
                    <a:schemeClr val="accent1">
                      <a:lumMod val="75000"/>
                      <a:shade val="100000"/>
                      <a:satMod val="115000"/>
                    </a:schemeClr>
                  </a:gs>
                </a:gsLst>
                <a:lin ang="5400000" scaled="1"/>
                <a:tileRect/>
              </a:gradFill>
              <a:ln>
                <a:solidFill>
                  <a:schemeClr val="accent1">
                    <a:alpha val="0"/>
                  </a:schemeClr>
                </a:solidFill>
              </a:ln>
              <a:effectLst/>
              <a:scene3d>
                <a:camera prst="orthographicFront"/>
                <a:lightRig rig="threePt" dir="t"/>
              </a:scene3d>
              <a:sp3d prstMaterial="powder">
                <a:contourClr>
                  <a:schemeClr val="accent1">
                    <a:alpha val="0"/>
                  </a:schemeClr>
                </a:contourClr>
              </a:sp3d>
            </c:spPr>
          </c:dPt>
          <c:cat>
            <c:strRef>
              <c:f>Лист1!$A$2</c:f>
              <c:strCache>
                <c:ptCount val="1"/>
                <c:pt idx="0">
                  <c:v>Расходы</c:v>
                </c:pt>
              </c:strCache>
            </c:strRef>
          </c:cat>
          <c:val>
            <c:numRef>
              <c:f>Лист1!$B$2</c:f>
              <c:numCache>
                <c:formatCode>General</c:formatCode>
                <c:ptCount val="1"/>
                <c:pt idx="0">
                  <c:v>190102.9</c:v>
                </c:pt>
              </c:numCache>
            </c:numRef>
          </c:val>
        </c:ser>
        <c:ser>
          <c:idx val="1"/>
          <c:order val="1"/>
          <c:tx>
            <c:strRef>
              <c:f>Лист1!$C$1</c:f>
              <c:strCache>
                <c:ptCount val="1"/>
                <c:pt idx="0">
                  <c:v>Утверждено</c:v>
                </c:pt>
              </c:strCache>
            </c:strRef>
          </c:tx>
          <c:spPr>
            <a:solidFill>
              <a:schemeClr val="tx2">
                <a:lumMod val="20000"/>
                <a:lumOff val="80000"/>
                <a:alpha val="60000"/>
              </a:schemeClr>
            </a:solidFill>
            <a:ln>
              <a:solidFill>
                <a:schemeClr val="accent1">
                  <a:alpha val="0"/>
                </a:schemeClr>
              </a:solidFill>
            </a:ln>
            <a:effectLst/>
            <a:sp3d>
              <a:contourClr>
                <a:schemeClr val="accent1">
                  <a:alpha val="0"/>
                </a:schemeClr>
              </a:contourClr>
            </a:sp3d>
          </c:spPr>
          <c:invertIfNegative val="0"/>
          <c:cat>
            <c:strRef>
              <c:f>Лист1!$A$2</c:f>
              <c:strCache>
                <c:ptCount val="1"/>
                <c:pt idx="0">
                  <c:v>Расходы</c:v>
                </c:pt>
              </c:strCache>
            </c:strRef>
          </c:cat>
          <c:val>
            <c:numRef>
              <c:f>Лист1!$C$2</c:f>
              <c:numCache>
                <c:formatCode>General</c:formatCode>
                <c:ptCount val="1"/>
                <c:pt idx="0">
                  <c:v>604598.19999999995</c:v>
                </c:pt>
              </c:numCache>
            </c:numRef>
          </c:val>
        </c:ser>
        <c:dLbls>
          <c:showLegendKey val="0"/>
          <c:showVal val="0"/>
          <c:showCatName val="0"/>
          <c:showSerName val="0"/>
          <c:showPercent val="0"/>
          <c:showBubbleSize val="0"/>
        </c:dLbls>
        <c:gapWidth val="260"/>
        <c:gapDepth val="0"/>
        <c:shape val="box"/>
        <c:axId val="164028224"/>
        <c:axId val="167060656"/>
        <c:axId val="0"/>
      </c:bar3DChart>
      <c:catAx>
        <c:axId val="164028224"/>
        <c:scaling>
          <c:orientation val="minMax"/>
        </c:scaling>
        <c:delete val="1"/>
        <c:axPos val="b"/>
        <c:numFmt formatCode="General" sourceLinked="1"/>
        <c:majorTickMark val="out"/>
        <c:minorTickMark val="none"/>
        <c:tickLblPos val="nextTo"/>
        <c:crossAx val="167060656"/>
        <c:crosses val="autoZero"/>
        <c:auto val="1"/>
        <c:lblAlgn val="ctr"/>
        <c:lblOffset val="100"/>
        <c:noMultiLvlLbl val="0"/>
      </c:catAx>
      <c:valAx>
        <c:axId val="167060656"/>
        <c:scaling>
          <c:orientation val="minMax"/>
          <c:max val="795000"/>
          <c:min val="0"/>
        </c:scaling>
        <c:delete val="1"/>
        <c:axPos val="l"/>
        <c:numFmt formatCode="General" sourceLinked="1"/>
        <c:majorTickMark val="out"/>
        <c:minorTickMark val="none"/>
        <c:tickLblPos val="nextTo"/>
        <c:crossAx val="16402822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ru-RU"/>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Sheet1!$B$1</c:f>
              <c:strCache>
                <c:ptCount val="1"/>
                <c:pt idx="0">
                  <c:v>Доходы бюджета, млн. рублей</c:v>
                </c:pt>
              </c:strCache>
            </c:strRef>
          </c:tx>
          <c:spPr>
            <a:solidFill>
              <a:srgbClr val="92D050"/>
            </a:solidFill>
            <a:ln>
              <a:noFill/>
            </a:ln>
            <a:effectLst/>
          </c:spPr>
          <c:invertIfNegative val="0"/>
          <c:dLbls>
            <c:numFmt formatCode="#,##0.0" sourceLinked="0"/>
            <c:spPr>
              <a:noFill/>
              <a:ln>
                <a:noFill/>
              </a:ln>
              <a:effectLst/>
            </c:spPr>
            <c:txPr>
              <a:bodyPr rot="-5400000" spcFirstLastPara="1" vertOverflow="ellipsis" wrap="square" lIns="38100" tIns="19050" rIns="38100" bIns="19050" anchor="ctr" anchorCtr="1">
                <a:spAutoFit/>
              </a:bodyPr>
              <a:lstStyle/>
              <a:p>
                <a:pPr>
                  <a:defRPr sz="2400" b="1" i="0" u="none" strike="noStrike" kern="1200" baseline="0">
                    <a:solidFill>
                      <a:schemeClr val="bg1"/>
                    </a:solidFill>
                    <a:latin typeface="+mn-lt"/>
                    <a:ea typeface="+mn-ea"/>
                    <a:cs typeface="+mn-cs"/>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Sheet1!$A$2:$A$8</c:f>
              <c:numCache>
                <c:formatCode>General</c:formatCode>
                <c:ptCount val="7"/>
                <c:pt idx="0">
                  <c:v>2015</c:v>
                </c:pt>
                <c:pt idx="1">
                  <c:v>2016</c:v>
                </c:pt>
                <c:pt idx="2">
                  <c:v>2017</c:v>
                </c:pt>
                <c:pt idx="3">
                  <c:v>2018</c:v>
                </c:pt>
                <c:pt idx="4">
                  <c:v>2019</c:v>
                </c:pt>
                <c:pt idx="5">
                  <c:v>2020</c:v>
                </c:pt>
                <c:pt idx="6">
                  <c:v>2021</c:v>
                </c:pt>
              </c:numCache>
            </c:numRef>
          </c:cat>
          <c:val>
            <c:numRef>
              <c:f>Sheet1!$B$2:$B$8</c:f>
              <c:numCache>
                <c:formatCode>General</c:formatCode>
                <c:ptCount val="7"/>
                <c:pt idx="0">
                  <c:v>3532.9</c:v>
                </c:pt>
                <c:pt idx="1">
                  <c:v>3188.4</c:v>
                </c:pt>
                <c:pt idx="2">
                  <c:v>3078.1</c:v>
                </c:pt>
                <c:pt idx="3">
                  <c:v>5342.4</c:v>
                </c:pt>
                <c:pt idx="4">
                  <c:v>2996.3</c:v>
                </c:pt>
                <c:pt idx="5">
                  <c:v>4649.8</c:v>
                </c:pt>
                <c:pt idx="6">
                  <c:v>4133</c:v>
                </c:pt>
              </c:numCache>
            </c:numRef>
          </c:val>
          <c:extLst xmlns:c16r2="http://schemas.microsoft.com/office/drawing/2015/06/chart">
            <c:ext xmlns:c16="http://schemas.microsoft.com/office/drawing/2014/chart" uri="{C3380CC4-5D6E-409C-BE32-E72D297353CC}">
              <c16:uniqueId val="{00000000-0C3E-489F-A73B-5BDEAE13F5CE}"/>
            </c:ext>
          </c:extLst>
        </c:ser>
        <c:dLbls>
          <c:showLegendKey val="0"/>
          <c:showVal val="1"/>
          <c:showCatName val="0"/>
          <c:showSerName val="0"/>
          <c:showPercent val="0"/>
          <c:showBubbleSize val="0"/>
        </c:dLbls>
        <c:gapWidth val="60"/>
        <c:overlap val="100"/>
        <c:axId val="167065752"/>
        <c:axId val="167061832"/>
      </c:barChart>
      <c:catAx>
        <c:axId val="167065752"/>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50000"/>
                  </a:schemeClr>
                </a:solidFill>
                <a:latin typeface="+mn-lt"/>
                <a:ea typeface="+mn-ea"/>
                <a:cs typeface="+mn-cs"/>
              </a:defRPr>
            </a:pPr>
            <a:endParaRPr lang="ru-RU"/>
          </a:p>
        </c:txPr>
        <c:crossAx val="167061832"/>
        <c:crosses val="autoZero"/>
        <c:auto val="1"/>
        <c:lblAlgn val="ctr"/>
        <c:lblOffset val="100"/>
        <c:noMultiLvlLbl val="0"/>
      </c:catAx>
      <c:valAx>
        <c:axId val="167061832"/>
        <c:scaling>
          <c:orientation val="minMax"/>
        </c:scaling>
        <c:delete val="1"/>
        <c:axPos val="l"/>
        <c:numFmt formatCode="General" sourceLinked="1"/>
        <c:majorTickMark val="none"/>
        <c:minorTickMark val="none"/>
        <c:tickLblPos val="nextTo"/>
        <c:crossAx val="16706575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rgbClr val="30353F"/>
              </a:solidFill>
              <a:latin typeface="+mn-lt"/>
              <a:ea typeface="+mn-ea"/>
              <a:cs typeface="+mn-cs"/>
            </a:defRPr>
          </a:pPr>
          <a:endParaRPr lang="ru-RU"/>
        </a:p>
      </c:txPr>
    </c:legend>
    <c:plotVisOnly val="1"/>
    <c:dispBlanksAs val="gap"/>
    <c:showDLblsOverMax val="0"/>
  </c:chart>
  <c:spPr>
    <a:noFill/>
    <a:ln>
      <a:noFill/>
    </a:ln>
    <a:effectLst/>
  </c:spPr>
  <c:txPr>
    <a:bodyPr/>
    <a:lstStyle/>
    <a:p>
      <a:pPr>
        <a:defRPr/>
      </a:pPr>
      <a:endParaRPr lang="ru-RU"/>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barChart>
        <c:barDir val="col"/>
        <c:grouping val="stacked"/>
        <c:varyColors val="0"/>
        <c:ser>
          <c:idx val="0"/>
          <c:order val="0"/>
          <c:tx>
            <c:strRef>
              <c:f>Sheet1!$B$1</c:f>
              <c:strCache>
                <c:ptCount val="1"/>
                <c:pt idx="0">
                  <c:v>Расходы бюджета, млн. рублей</c:v>
                </c:pt>
              </c:strCache>
            </c:strRef>
          </c:tx>
          <c:spPr>
            <a:solidFill>
              <a:schemeClr val="accent1"/>
            </a:solidFill>
            <a:ln>
              <a:noFill/>
            </a:ln>
            <a:effectLst/>
          </c:spPr>
          <c:invertIfNegative val="0"/>
          <c:dLbls>
            <c:numFmt formatCode="#,##0.0" sourceLinked="0"/>
            <c:spPr>
              <a:noFill/>
              <a:ln>
                <a:noFill/>
              </a:ln>
              <a:effectLst/>
            </c:spPr>
            <c:txPr>
              <a:bodyPr rot="-5400000" spcFirstLastPara="1" vertOverflow="ellipsis" wrap="square" lIns="38100" tIns="19050" rIns="38100" bIns="19050" anchor="ctr" anchorCtr="1">
                <a:spAutoFit/>
              </a:bodyPr>
              <a:lstStyle/>
              <a:p>
                <a:pPr>
                  <a:defRPr sz="2400" b="1" i="0" u="none" strike="noStrike" kern="1200" baseline="0">
                    <a:solidFill>
                      <a:schemeClr val="bg1"/>
                    </a:solidFill>
                    <a:latin typeface="+mn-lt"/>
                    <a:ea typeface="+mn-ea"/>
                    <a:cs typeface="+mn-cs"/>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Sheet1!$A$2:$A$8</c:f>
              <c:numCache>
                <c:formatCode>General</c:formatCode>
                <c:ptCount val="7"/>
                <c:pt idx="0">
                  <c:v>2015</c:v>
                </c:pt>
                <c:pt idx="1">
                  <c:v>2016</c:v>
                </c:pt>
                <c:pt idx="2">
                  <c:v>2017</c:v>
                </c:pt>
                <c:pt idx="3">
                  <c:v>2018</c:v>
                </c:pt>
                <c:pt idx="4">
                  <c:v>2019</c:v>
                </c:pt>
                <c:pt idx="5">
                  <c:v>2020</c:v>
                </c:pt>
                <c:pt idx="6">
                  <c:v>2021</c:v>
                </c:pt>
              </c:numCache>
            </c:numRef>
          </c:cat>
          <c:val>
            <c:numRef>
              <c:f>Sheet1!$B$2:$B$8</c:f>
              <c:numCache>
                <c:formatCode>General</c:formatCode>
                <c:ptCount val="7"/>
                <c:pt idx="0">
                  <c:v>3637.8</c:v>
                </c:pt>
                <c:pt idx="1">
                  <c:v>3209.1</c:v>
                </c:pt>
                <c:pt idx="2">
                  <c:v>3078.1</c:v>
                </c:pt>
                <c:pt idx="3">
                  <c:v>3963.6</c:v>
                </c:pt>
                <c:pt idx="4">
                  <c:v>4047.6</c:v>
                </c:pt>
                <c:pt idx="5">
                  <c:v>4615.1000000000004</c:v>
                </c:pt>
                <c:pt idx="6">
                  <c:v>4323.1000000000004</c:v>
                </c:pt>
              </c:numCache>
            </c:numRef>
          </c:val>
          <c:extLst xmlns:c16r2="http://schemas.microsoft.com/office/drawing/2015/06/chart">
            <c:ext xmlns:c16="http://schemas.microsoft.com/office/drawing/2014/chart" uri="{C3380CC4-5D6E-409C-BE32-E72D297353CC}">
              <c16:uniqueId val="{00000000-E77E-455B-9491-93702A8346F6}"/>
            </c:ext>
          </c:extLst>
        </c:ser>
        <c:dLbls>
          <c:showLegendKey val="0"/>
          <c:showVal val="1"/>
          <c:showCatName val="0"/>
          <c:showSerName val="0"/>
          <c:showPercent val="0"/>
          <c:showBubbleSize val="0"/>
        </c:dLbls>
        <c:gapWidth val="60"/>
        <c:overlap val="100"/>
        <c:axId val="167063400"/>
        <c:axId val="167060264"/>
      </c:barChart>
      <c:catAx>
        <c:axId val="167063400"/>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50000"/>
                  </a:schemeClr>
                </a:solidFill>
                <a:latin typeface="+mn-lt"/>
                <a:ea typeface="+mn-ea"/>
                <a:cs typeface="+mn-cs"/>
              </a:defRPr>
            </a:pPr>
            <a:endParaRPr lang="ru-RU"/>
          </a:p>
        </c:txPr>
        <c:crossAx val="167060264"/>
        <c:crosses val="autoZero"/>
        <c:auto val="1"/>
        <c:lblAlgn val="ctr"/>
        <c:lblOffset val="100"/>
        <c:noMultiLvlLbl val="0"/>
      </c:catAx>
      <c:valAx>
        <c:axId val="167060264"/>
        <c:scaling>
          <c:orientation val="minMax"/>
        </c:scaling>
        <c:delete val="1"/>
        <c:axPos val="l"/>
        <c:numFmt formatCode="General" sourceLinked="1"/>
        <c:majorTickMark val="none"/>
        <c:minorTickMark val="none"/>
        <c:tickLblPos val="nextTo"/>
        <c:crossAx val="16706340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rgbClr val="30353F"/>
              </a:solidFill>
              <a:latin typeface="+mn-lt"/>
              <a:ea typeface="+mn-ea"/>
              <a:cs typeface="+mn-cs"/>
            </a:defRPr>
          </a:pPr>
          <a:endParaRPr lang="ru-RU"/>
        </a:p>
      </c:txPr>
    </c:legend>
    <c:plotVisOnly val="1"/>
    <c:dispBlanksAs val="gap"/>
    <c:showDLblsOverMax val="0"/>
  </c:chart>
  <c:spPr>
    <a:noFill/>
    <a:ln>
      <a:noFill/>
    </a:ln>
    <a:effectLst/>
  </c:spPr>
  <c:txPr>
    <a:bodyPr/>
    <a:lstStyle/>
    <a:p>
      <a:pPr>
        <a:defRPr/>
      </a:pPr>
      <a:endParaRPr lang="ru-RU"/>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3"/>
    </mc:Choice>
    <mc:Fallback>
      <c:style val="3"/>
    </mc:Fallback>
  </mc:AlternateContent>
  <c:chart>
    <c:title>
      <c:layout>
        <c:manualLayout>
          <c:xMode val="edge"/>
          <c:yMode val="edge"/>
          <c:x val="0.13305200823455737"/>
          <c:y val="6.0769591853238082E-3"/>
        </c:manualLayout>
      </c:layout>
      <c:overlay val="1"/>
      <c:spPr>
        <a:noFill/>
        <a:ln>
          <a:noFill/>
        </a:ln>
        <a:effectLst/>
      </c:spPr>
      <c:txPr>
        <a:bodyPr rot="0" spcFirstLastPara="1" vertOverflow="ellipsis" vert="horz" wrap="square" anchor="ctr" anchorCtr="1"/>
        <a:lstStyle/>
        <a:p>
          <a:pPr algn="ctr">
            <a:defRPr sz="2128" b="1" i="0" u="none" strike="noStrike" kern="1200" baseline="0">
              <a:solidFill>
                <a:schemeClr val="tx1">
                  <a:lumMod val="65000"/>
                  <a:lumOff val="35000"/>
                </a:schemeClr>
              </a:solidFill>
              <a:latin typeface="+mn-lt"/>
              <a:ea typeface="+mn-ea"/>
              <a:cs typeface="+mn-cs"/>
            </a:defRPr>
          </a:pPr>
          <a:endParaRPr lang="ru-RU"/>
        </a:p>
      </c:txPr>
    </c:title>
    <c:autoTitleDeleted val="0"/>
    <c:view3D>
      <c:rotX val="30"/>
      <c:rotY val="14"/>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10600231459195428"/>
          <c:y val="0.20028461223019139"/>
          <c:w val="0.7340616211789317"/>
          <c:h val="0.60320829949934462"/>
        </c:manualLayout>
      </c:layout>
      <c:pie3DChart>
        <c:varyColors val="1"/>
        <c:ser>
          <c:idx val="0"/>
          <c:order val="0"/>
          <c:tx>
            <c:strRef>
              <c:f>Лист1!$B$1</c:f>
              <c:strCache>
                <c:ptCount val="1"/>
                <c:pt idx="0">
                  <c:v>Структура доходной части бюджета</c:v>
                </c:pt>
              </c:strCache>
            </c:strRef>
          </c:tx>
          <c:explosion val="1"/>
          <c:dPt>
            <c:idx val="0"/>
            <c:bubble3D val="0"/>
            <c:spPr>
              <a:gradFill rotWithShape="1">
                <a:gsLst>
                  <a:gs pos="0">
                    <a:schemeClr val="accent1">
                      <a:tint val="65000"/>
                      <a:satMod val="103000"/>
                      <a:lumMod val="102000"/>
                      <a:tint val="94000"/>
                    </a:schemeClr>
                  </a:gs>
                  <a:gs pos="50000">
                    <a:schemeClr val="accent1">
                      <a:tint val="65000"/>
                      <a:satMod val="110000"/>
                      <a:lumMod val="100000"/>
                      <a:shade val="100000"/>
                    </a:schemeClr>
                  </a:gs>
                  <a:gs pos="100000">
                    <a:schemeClr val="accent1">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a:sp3d/>
            </c:spPr>
          </c:dPt>
          <c:dPt>
            <c:idx val="1"/>
            <c:bubble3D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a:sp3d/>
            </c:spPr>
          </c:dPt>
          <c:dPt>
            <c:idx val="2"/>
            <c:bubble3D val="0"/>
            <c:explosion val="5"/>
            <c:spPr>
              <a:gradFill rotWithShape="1">
                <a:gsLst>
                  <a:gs pos="0">
                    <a:schemeClr val="accent1">
                      <a:shade val="65000"/>
                      <a:satMod val="103000"/>
                      <a:lumMod val="102000"/>
                      <a:tint val="94000"/>
                    </a:schemeClr>
                  </a:gs>
                  <a:gs pos="50000">
                    <a:schemeClr val="accent1">
                      <a:shade val="65000"/>
                      <a:satMod val="110000"/>
                      <a:lumMod val="100000"/>
                      <a:shade val="100000"/>
                    </a:schemeClr>
                  </a:gs>
                  <a:gs pos="100000">
                    <a:schemeClr val="accent1">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a:sp3d/>
            </c:spPr>
          </c:dPt>
          <c:dLbls>
            <c:dLbl>
              <c:idx val="0"/>
              <c:layout>
                <c:manualLayout>
                  <c:x val="-2.4870032247861839E-2"/>
                  <c:y val="-5.7469850865679586E-2"/>
                </c:manualLayout>
              </c:layout>
              <c:tx>
                <c:rich>
                  <a:bodyPr rot="0" spcFirstLastPara="1" vertOverflow="overflow" horzOverflow="overflow" vert="horz" wrap="none" lIns="38100" tIns="19050" rIns="38100" bIns="19050" anchor="t" anchorCtr="0">
                    <a:spAutoFit/>
                  </a:bodyPr>
                  <a:lstStyle/>
                  <a:p>
                    <a:pPr algn="r">
                      <a:defRPr sz="1600" b="0" i="0" u="none" strike="noStrike" kern="1200" baseline="0">
                        <a:solidFill>
                          <a:schemeClr val="dk1">
                            <a:lumMod val="65000"/>
                            <a:lumOff val="35000"/>
                          </a:schemeClr>
                        </a:solidFill>
                        <a:latin typeface="+mn-lt"/>
                        <a:ea typeface="+mn-ea"/>
                        <a:cs typeface="+mn-cs"/>
                      </a:defRPr>
                    </a:pPr>
                    <a:fld id="{EA4F377B-1625-43E8-BC68-E90C38472D95}" type="CATEGORYNAME">
                      <a:rPr lang="ru-RU" sz="1600" dirty="0"/>
                      <a:pPr algn="r">
                        <a:defRPr sz="1600"/>
                      </a:pPr>
                      <a:t>[ИМЯ КАТЕГОРИИ]</a:t>
                    </a:fld>
                    <a:endParaRPr lang="ru-RU" sz="1600" baseline="0" dirty="0"/>
                  </a:p>
                  <a:p>
                    <a:pPr algn="r">
                      <a:defRPr sz="1600"/>
                    </a:pPr>
                    <a:r>
                      <a:rPr lang="ru-RU" sz="2400" b="1" dirty="0" smtClean="0"/>
                      <a:t>1 144 916,8 </a:t>
                    </a:r>
                    <a:r>
                      <a:rPr lang="ru-RU" sz="1600" b="0" dirty="0" smtClean="0"/>
                      <a:t>т.р.</a:t>
                    </a:r>
                    <a:endParaRPr lang="ru-RU" sz="1600" b="0" baseline="0" dirty="0"/>
                  </a:p>
                  <a:p>
                    <a:pPr algn="r">
                      <a:defRPr sz="1600"/>
                    </a:pPr>
                    <a:r>
                      <a:rPr lang="ru-RU" sz="2400" dirty="0" smtClean="0"/>
                      <a:t>28</a:t>
                    </a:r>
                    <a:r>
                      <a:rPr lang="ru-RU" sz="1600" dirty="0" smtClean="0"/>
                      <a:t>%</a:t>
                    </a:r>
                  </a:p>
                </c:rich>
              </c:tx>
              <c:spPr>
                <a:noFill/>
                <a:ln>
                  <a:noFill/>
                </a:ln>
                <a:effectLst/>
              </c:spPr>
              <c:txPr>
                <a:bodyPr rot="0" spcFirstLastPara="1" vertOverflow="overflow" horzOverflow="overflow" vert="horz" wrap="none" lIns="38100" tIns="19050" rIns="38100" bIns="19050" anchor="t" anchorCtr="0">
                  <a:spAutoFit/>
                </a:bodyPr>
                <a:lstStyle/>
                <a:p>
                  <a:pPr algn="r">
                    <a:defRPr sz="1600" b="0" i="0" u="none" strike="noStrike" kern="1200" baseline="0">
                      <a:solidFill>
                        <a:schemeClr val="dk1">
                          <a:lumMod val="65000"/>
                          <a:lumOff val="35000"/>
                        </a:schemeClr>
                      </a:solidFill>
                      <a:latin typeface="+mn-lt"/>
                      <a:ea typeface="+mn-ea"/>
                      <a:cs typeface="+mn-cs"/>
                    </a:defRPr>
                  </a:pPr>
                  <a:endParaRPr lang="ru-RU"/>
                </a:p>
              </c:txPr>
              <c:dLblPos val="bestFit"/>
              <c:showLegendKey val="1"/>
              <c:showVal val="1"/>
              <c:showCatName val="1"/>
              <c:showSerName val="0"/>
              <c:showPercent val="1"/>
              <c:showBubbleSize val="0"/>
              <c:separator>
</c:separator>
              <c:extLst>
                <c:ext xmlns:c15="http://schemas.microsoft.com/office/drawing/2012/chart" uri="{CE6537A1-D6FC-4f65-9D91-7224C49458BB}">
                  <c15:spPr xmlns:c15="http://schemas.microsoft.com/office/drawing/2012/chart">
                    <a:prstGeom prst="snip1Rect">
                      <a:avLst/>
                    </a:prstGeom>
                    <a:noFill/>
                    <a:ln>
                      <a:noFill/>
                    </a:ln>
                  </c15:spPr>
                  <c15:dlblFieldTable/>
                  <c15:showDataLabelsRange val="0"/>
                </c:ext>
              </c:extLst>
            </c:dLbl>
            <c:dLbl>
              <c:idx val="1"/>
              <c:layout>
                <c:manualLayout>
                  <c:x val="-2.3257729470911447E-2"/>
                  <c:y val="0.22084363505515439"/>
                </c:manualLayout>
              </c:layout>
              <c:tx>
                <c:rich>
                  <a:bodyPr rot="0" spcFirstLastPara="1" vertOverflow="overflow" horzOverflow="overflow" vert="horz" wrap="none" lIns="38100" tIns="19050" rIns="38100" bIns="19050" anchor="t" anchorCtr="0">
                    <a:spAutoFit/>
                  </a:bodyPr>
                  <a:lstStyle/>
                  <a:p>
                    <a:pPr algn="r">
                      <a:defRPr sz="1600" b="0" i="0" u="none" strike="noStrike" kern="1200" baseline="0">
                        <a:solidFill>
                          <a:schemeClr val="dk1">
                            <a:lumMod val="65000"/>
                            <a:lumOff val="35000"/>
                          </a:schemeClr>
                        </a:solidFill>
                        <a:latin typeface="+mn-lt"/>
                        <a:ea typeface="+mn-ea"/>
                        <a:cs typeface="+mn-cs"/>
                      </a:defRPr>
                    </a:pPr>
                    <a:fld id="{B4D4C0C1-1C43-4179-A4AC-C70EA506B3CE}" type="CATEGORYNAME">
                      <a:rPr lang="ru-RU" sz="1600"/>
                      <a:pPr algn="r">
                        <a:defRPr sz="1600"/>
                      </a:pPr>
                      <a:t>[ИМЯ КАТЕГОРИИ]</a:t>
                    </a:fld>
                    <a:endParaRPr lang="ru-RU" sz="1600" baseline="0" dirty="0"/>
                  </a:p>
                  <a:p>
                    <a:pPr algn="r">
                      <a:defRPr sz="1600"/>
                    </a:pPr>
                    <a:r>
                      <a:rPr lang="ru-RU" sz="2400" b="1" dirty="0" smtClean="0"/>
                      <a:t>273 688,0 </a:t>
                    </a:r>
                    <a:r>
                      <a:rPr lang="ru-RU" sz="1600" dirty="0" smtClean="0"/>
                      <a:t>т.р.</a:t>
                    </a:r>
                    <a:endParaRPr lang="ru-RU" sz="1600" baseline="0" dirty="0"/>
                  </a:p>
                  <a:p>
                    <a:pPr algn="r">
                      <a:defRPr sz="1600"/>
                    </a:pPr>
                    <a:r>
                      <a:rPr lang="ru-RU" sz="2400" dirty="0" smtClean="0"/>
                      <a:t>6</a:t>
                    </a:r>
                    <a:r>
                      <a:rPr lang="ru-RU" sz="1600" dirty="0" smtClean="0"/>
                      <a:t>%</a:t>
                    </a:r>
                  </a:p>
                </c:rich>
              </c:tx>
              <c:spPr>
                <a:noFill/>
                <a:ln>
                  <a:noFill/>
                </a:ln>
                <a:effectLst/>
              </c:spPr>
              <c:txPr>
                <a:bodyPr rot="0" spcFirstLastPara="1" vertOverflow="overflow" horzOverflow="overflow" vert="horz" wrap="none" lIns="38100" tIns="19050" rIns="38100" bIns="19050" anchor="t" anchorCtr="0">
                  <a:spAutoFit/>
                </a:bodyPr>
                <a:lstStyle/>
                <a:p>
                  <a:pPr algn="r">
                    <a:defRPr sz="1600" b="0" i="0" u="none" strike="noStrike" kern="1200" baseline="0">
                      <a:solidFill>
                        <a:schemeClr val="dk1">
                          <a:lumMod val="65000"/>
                          <a:lumOff val="35000"/>
                        </a:schemeClr>
                      </a:solidFill>
                      <a:latin typeface="+mn-lt"/>
                      <a:ea typeface="+mn-ea"/>
                      <a:cs typeface="+mn-cs"/>
                    </a:defRPr>
                  </a:pPr>
                  <a:endParaRPr lang="ru-RU"/>
                </a:p>
              </c:txPr>
              <c:dLblPos val="bestFit"/>
              <c:showLegendKey val="1"/>
              <c:showVal val="1"/>
              <c:showCatName val="1"/>
              <c:showSerName val="0"/>
              <c:showPercent val="1"/>
              <c:showBubbleSize val="0"/>
              <c:separator>
</c:separator>
              <c:extLst>
                <c:ext xmlns:c15="http://schemas.microsoft.com/office/drawing/2012/chart" uri="{CE6537A1-D6FC-4f65-9D91-7224C49458BB}">
                  <c15:spPr xmlns:c15="http://schemas.microsoft.com/office/drawing/2012/chart">
                    <a:prstGeom prst="snip1Rect">
                      <a:avLst/>
                    </a:prstGeom>
                    <a:noFill/>
                    <a:ln>
                      <a:noFill/>
                    </a:ln>
                  </c15:spPr>
                  <c15:dlblFieldTable/>
                  <c15:showDataLabelsRange val="0"/>
                </c:ext>
              </c:extLst>
            </c:dLbl>
            <c:dLbl>
              <c:idx val="2"/>
              <c:layout>
                <c:manualLayout>
                  <c:x val="0"/>
                  <c:y val="0.29826361657545636"/>
                </c:manualLayout>
              </c:layout>
              <c:tx>
                <c:rich>
                  <a:bodyPr rot="0" spcFirstLastPara="1" vertOverflow="overflow" horzOverflow="overflow" vert="horz" wrap="none" lIns="38100" tIns="19050" rIns="38100" bIns="19050" anchor="t" anchorCtr="0">
                    <a:spAutoFit/>
                  </a:bodyPr>
                  <a:lstStyle/>
                  <a:p>
                    <a:pPr algn="l">
                      <a:defRPr sz="1600" b="0" i="0" u="none" strike="noStrike" kern="1200" baseline="0">
                        <a:solidFill>
                          <a:schemeClr val="dk1">
                            <a:lumMod val="65000"/>
                            <a:lumOff val="35000"/>
                          </a:schemeClr>
                        </a:solidFill>
                        <a:latin typeface="+mn-lt"/>
                        <a:ea typeface="+mn-ea"/>
                        <a:cs typeface="+mn-cs"/>
                      </a:defRPr>
                    </a:pPr>
                    <a:fld id="{FA727FC5-A0D1-4893-9273-9E2A58881B5E}" type="CATEGORYNAME">
                      <a:rPr lang="ru-RU" sz="1600"/>
                      <a:pPr algn="l">
                        <a:defRPr sz="1600"/>
                      </a:pPr>
                      <a:t>[ИМЯ КАТЕГОРИИ]</a:t>
                    </a:fld>
                    <a:endParaRPr lang="ru-RU" sz="1600" dirty="0"/>
                  </a:p>
                  <a:p>
                    <a:pPr algn="l">
                      <a:defRPr sz="1600"/>
                    </a:pPr>
                    <a:r>
                      <a:rPr lang="ru-RU" sz="2400" b="1" dirty="0" smtClean="0"/>
                      <a:t>2 714 358,5 </a:t>
                    </a:r>
                    <a:r>
                      <a:rPr lang="ru-RU" sz="1600" dirty="0" smtClean="0"/>
                      <a:t>т.р.</a:t>
                    </a:r>
                    <a:endParaRPr lang="ru-RU" sz="1600" dirty="0"/>
                  </a:p>
                  <a:p>
                    <a:pPr algn="l">
                      <a:defRPr sz="1600"/>
                    </a:pPr>
                    <a:r>
                      <a:rPr lang="ru-RU" sz="2400" dirty="0" smtClean="0"/>
                      <a:t>66</a:t>
                    </a:r>
                    <a:r>
                      <a:rPr lang="ru-RU" sz="1600" dirty="0" smtClean="0"/>
                      <a:t>%</a:t>
                    </a:r>
                  </a:p>
                </c:rich>
              </c:tx>
              <c:spPr>
                <a:noFill/>
                <a:ln>
                  <a:noFill/>
                </a:ln>
                <a:effectLst/>
              </c:spPr>
              <c:txPr>
                <a:bodyPr rot="0" spcFirstLastPara="1" vertOverflow="overflow" horzOverflow="overflow" vert="horz" wrap="none" lIns="38100" tIns="19050" rIns="38100" bIns="19050" anchor="t" anchorCtr="0">
                  <a:spAutoFit/>
                </a:bodyPr>
                <a:lstStyle/>
                <a:p>
                  <a:pPr algn="l">
                    <a:defRPr sz="1600" b="0" i="0" u="none" strike="noStrike" kern="1200" baseline="0">
                      <a:solidFill>
                        <a:schemeClr val="dk1">
                          <a:lumMod val="65000"/>
                          <a:lumOff val="35000"/>
                        </a:schemeClr>
                      </a:solidFill>
                      <a:latin typeface="+mn-lt"/>
                      <a:ea typeface="+mn-ea"/>
                      <a:cs typeface="+mn-cs"/>
                    </a:defRPr>
                  </a:pPr>
                  <a:endParaRPr lang="ru-RU"/>
                </a:p>
              </c:txPr>
              <c:dLblPos val="bestFit"/>
              <c:showLegendKey val="1"/>
              <c:showVal val="1"/>
              <c:showCatName val="1"/>
              <c:showSerName val="0"/>
              <c:showPercent val="1"/>
              <c:showBubbleSize val="0"/>
              <c:separator>
</c:separator>
              <c:extLst>
                <c:ext xmlns:c15="http://schemas.microsoft.com/office/drawing/2012/chart" uri="{CE6537A1-D6FC-4f65-9D91-7224C49458BB}">
                  <c15:spPr xmlns:c15="http://schemas.microsoft.com/office/drawing/2012/chart">
                    <a:prstGeom prst="snip1Rect">
                      <a:avLst/>
                    </a:prstGeom>
                    <a:noFill/>
                    <a:ln>
                      <a:noFill/>
                    </a:ln>
                  </c15:spPr>
                  <c15:dlblFieldTable/>
                  <c15:showDataLabelsRange val="0"/>
                </c:ext>
              </c:extLst>
            </c:dLbl>
            <c:spPr>
              <a:noFill/>
              <a:ln>
                <a:noFill/>
              </a:ln>
              <a:effectLst/>
            </c:spPr>
            <c:txPr>
              <a:bodyPr rot="0" spcFirstLastPara="1" vertOverflow="overflow" horzOverflow="overflow" vert="horz" wrap="none" lIns="38100" tIns="19050" rIns="38100" bIns="19050" anchor="t" anchorCtr="1">
                <a:spAutoFit/>
              </a:bodyPr>
              <a:lstStyle/>
              <a:p>
                <a:pPr>
                  <a:defRPr sz="1600" b="0" i="0" u="none" strike="noStrike" kern="1200" baseline="0">
                    <a:solidFill>
                      <a:schemeClr val="dk1">
                        <a:lumMod val="65000"/>
                        <a:lumOff val="35000"/>
                      </a:schemeClr>
                    </a:solidFill>
                    <a:latin typeface="+mn-lt"/>
                    <a:ea typeface="+mn-ea"/>
                    <a:cs typeface="+mn-cs"/>
                  </a:defRPr>
                </a:pPr>
                <a:endParaRPr lang="ru-RU"/>
              </a:p>
            </c:txPr>
            <c:dLblPos val="outEnd"/>
            <c:showLegendKey val="0"/>
            <c:showVal val="1"/>
            <c:showCatName val="1"/>
            <c:showSerName val="0"/>
            <c:showPercent val="1"/>
            <c:showBubbleSize val="0"/>
            <c:separator>
</c:separator>
            <c:showLeaderLines val="0"/>
            <c:extLst>
              <c:ext xmlns:c15="http://schemas.microsoft.com/office/drawing/2012/chart" uri="{CE6537A1-D6FC-4f65-9D91-7224C49458BB}">
                <c15:spPr xmlns:c15="http://schemas.microsoft.com/office/drawing/2012/chart">
                  <a:prstGeom prst="snip1Rect">
                    <a:avLst/>
                  </a:prstGeom>
                  <a:noFill/>
                  <a:ln>
                    <a:noFill/>
                  </a:ln>
                </c15:spPr>
              </c:ext>
            </c:extLst>
          </c:dLbls>
          <c:cat>
            <c:strRef>
              <c:f>Лист1!$A$2:$A$5</c:f>
              <c:strCache>
                <c:ptCount val="3"/>
                <c:pt idx="0">
                  <c:v>Налоговые доходы</c:v>
                </c:pt>
                <c:pt idx="1">
                  <c:v>Неналоговые доходы</c:v>
                </c:pt>
                <c:pt idx="2">
                  <c:v>Межбюджетные трансферты</c:v>
                </c:pt>
              </c:strCache>
            </c:strRef>
          </c:cat>
          <c:val>
            <c:numRef>
              <c:f>Лист1!$B$2:$B$5</c:f>
              <c:numCache>
                <c:formatCode>#\ ##0.0</c:formatCode>
                <c:ptCount val="3"/>
                <c:pt idx="0">
                  <c:v>1144916.8</c:v>
                </c:pt>
                <c:pt idx="1">
                  <c:v>273688</c:v>
                </c:pt>
                <c:pt idx="2">
                  <c:v>2714358.5</c:v>
                </c:pt>
              </c:numCache>
            </c:numRef>
          </c:val>
          <c:extLst/>
        </c:ser>
        <c:dLbls>
          <c:dLblPos val="outEnd"/>
          <c:showLegendKey val="0"/>
          <c:showVal val="0"/>
          <c:showCatName val="0"/>
          <c:showSerName val="0"/>
          <c:showPercent val="1"/>
          <c:showBubbleSize val="0"/>
          <c:showLeaderLines val="0"/>
        </c:dLbls>
      </c:pie3DChart>
      <c:spPr>
        <a:noFill/>
        <a:ln>
          <a:noFill/>
        </a:ln>
        <a:effectLst/>
      </c:spPr>
    </c:plotArea>
    <c:plotVisOnly val="1"/>
    <c:dispBlanksAs val="gap"/>
    <c:showDLblsOverMax val="0"/>
  </c:chart>
  <c:spPr>
    <a:noFill/>
    <a:ln>
      <a:noFill/>
    </a:ln>
    <a:effectLst/>
  </c:spPr>
  <c:txPr>
    <a:bodyPr/>
    <a:lstStyle/>
    <a:p>
      <a:pPr>
        <a:defRPr/>
      </a:pPr>
      <a:endParaRPr lang="ru-RU"/>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7.1467916666581505E-2"/>
          <c:y val="4.5255912381794342E-2"/>
          <c:w val="0.75080504444785545"/>
          <c:h val="0.85031921296296287"/>
        </c:manualLayout>
      </c:layout>
      <c:doughnutChart>
        <c:varyColors val="1"/>
        <c:ser>
          <c:idx val="0"/>
          <c:order val="0"/>
          <c:tx>
            <c:strRef>
              <c:f>Лист1!$B$1</c:f>
              <c:strCache>
                <c:ptCount val="1"/>
                <c:pt idx="0">
                  <c:v>Столбец1</c:v>
                </c:pt>
              </c:strCache>
            </c:strRef>
          </c:tx>
          <c:dPt>
            <c:idx val="0"/>
            <c:bubble3D val="0"/>
            <c:spPr>
              <a:solidFill>
                <a:schemeClr val="accent1">
                  <a:tint val="65000"/>
                </a:schemeClr>
              </a:solidFill>
              <a:ln>
                <a:noFill/>
              </a:ln>
              <a:effectLst>
                <a:outerShdw blurRad="317500" algn="ctr" rotWithShape="0">
                  <a:prstClr val="black">
                    <a:alpha val="25000"/>
                  </a:prstClr>
                </a:outerShdw>
              </a:effectLst>
            </c:spPr>
          </c:dPt>
          <c:dPt>
            <c:idx val="1"/>
            <c:bubble3D val="0"/>
            <c:spPr>
              <a:solidFill>
                <a:schemeClr val="accent1"/>
              </a:solidFill>
              <a:ln>
                <a:noFill/>
              </a:ln>
              <a:effectLst>
                <a:outerShdw blurRad="317500" algn="ctr" rotWithShape="0">
                  <a:prstClr val="black">
                    <a:alpha val="25000"/>
                  </a:prstClr>
                </a:outerShdw>
              </a:effectLst>
            </c:spPr>
          </c:dPt>
          <c:dPt>
            <c:idx val="2"/>
            <c:bubble3D val="0"/>
            <c:spPr>
              <a:solidFill>
                <a:schemeClr val="accent1">
                  <a:shade val="65000"/>
                </a:schemeClr>
              </a:solidFill>
              <a:ln>
                <a:noFill/>
              </a:ln>
              <a:effectLst>
                <a:outerShdw blurRad="317500" algn="ctr" rotWithShape="0">
                  <a:prstClr val="black">
                    <a:alpha val="25000"/>
                  </a:prstClr>
                </a:outerShdw>
              </a:effectLst>
            </c:spPr>
            <c:extLst xmlns:c16r2="http://schemas.microsoft.com/office/drawing/2015/06/chart">
              <c:ext xmlns:c16="http://schemas.microsoft.com/office/drawing/2014/chart" uri="{C3380CC4-5D6E-409C-BE32-E72D297353CC}">
                <c16:uniqueId val="{00000001-91BD-4674-9FA3-31BDBD96FE59}"/>
              </c:ext>
            </c:extLst>
          </c:dPt>
          <c:dLbls>
            <c:dLbl>
              <c:idx val="0"/>
              <c:layout>
                <c:manualLayout>
                  <c:x val="-3.6340692562033136E-2"/>
                  <c:y val="5.8796296296296027E-3"/>
                </c:manualLayout>
              </c:layout>
              <c:showLegendKey val="0"/>
              <c:showVal val="1"/>
              <c:showCatName val="0"/>
              <c:showSerName val="0"/>
              <c:showPercent val="1"/>
              <c:showBubbleSize val="0"/>
              <c:separator>
</c:separator>
              <c:extLst>
                <c:ext xmlns:c15="http://schemas.microsoft.com/office/drawing/2012/chart" uri="{CE6537A1-D6FC-4f65-9D91-7224C49458BB}"/>
              </c:extLst>
            </c:dLbl>
            <c:dLbl>
              <c:idx val="1"/>
              <c:layout>
                <c:manualLayout>
                  <c:x val="3.8936456316464071E-2"/>
                  <c:y val="3.527777777777772E-2"/>
                </c:manualLayout>
              </c:layout>
              <c:showLegendKey val="0"/>
              <c:showVal val="1"/>
              <c:showCatName val="0"/>
              <c:showSerName val="0"/>
              <c:showPercent val="1"/>
              <c:showBubbleSize val="0"/>
              <c:separator>
</c:separator>
              <c:extLst>
                <c:ext xmlns:c15="http://schemas.microsoft.com/office/drawing/2012/chart" uri="{CE6537A1-D6FC-4f65-9D91-7224C49458BB}"/>
              </c:extLst>
            </c:dLbl>
            <c:dLbl>
              <c:idx val="2"/>
              <c:showLegendKey val="0"/>
              <c:showVal val="1"/>
              <c:showCatName val="0"/>
              <c:showSerName val="0"/>
              <c:showPercent val="1"/>
              <c:showBubbleSize val="0"/>
              <c:extLst>
                <c:ext xmlns:c15="http://schemas.microsoft.com/office/drawing/2012/chart" uri="{CE6537A1-D6FC-4f65-9D91-7224C49458BB}"/>
              </c:extLst>
            </c:dLbl>
            <c:spPr>
              <a:noFill/>
              <a:ln>
                <a:noFill/>
              </a:ln>
              <a:effectLst/>
            </c:spPr>
            <c:txPr>
              <a:bodyPr rot="0" spcFirstLastPara="1" vertOverflow="ellipsis" vert="horz" wrap="none" lIns="38100" tIns="19050" rIns="38100" bIns="19050" anchor="ctr" anchorCtr="0">
                <a:spAutoFit/>
              </a:bodyPr>
              <a:lstStyle/>
              <a:p>
                <a:pPr algn="r">
                  <a:defRPr sz="2400" b="0" i="0" u="none" strike="noStrike" kern="1200" baseline="0">
                    <a:solidFill>
                      <a:schemeClr val="accent1">
                        <a:lumMod val="50000"/>
                      </a:schemeClr>
                    </a:solidFill>
                    <a:latin typeface="+mn-lt"/>
                    <a:ea typeface="+mn-ea"/>
                    <a:cs typeface="+mn-cs"/>
                  </a:defRPr>
                </a:pPr>
                <a:endParaRPr lang="ru-RU"/>
              </a:p>
            </c:txPr>
            <c:showLegendKey val="0"/>
            <c:showVal val="1"/>
            <c:showCatName val="0"/>
            <c:showSerName val="0"/>
            <c:showPercent val="1"/>
            <c:showBubbleSize val="0"/>
            <c:separator>
</c:separator>
            <c:showLeaderLines val="0"/>
            <c:extLst>
              <c:ext xmlns:c15="http://schemas.microsoft.com/office/drawing/2012/chart" uri="{CE6537A1-D6FC-4f65-9D91-7224C49458BB}">
                <c15:spPr xmlns:c15="http://schemas.microsoft.com/office/drawing/2012/chart">
                  <a:prstGeom prst="rect">
                    <a:avLst/>
                  </a:prstGeom>
                </c15:spPr>
              </c:ext>
            </c:extLst>
          </c:dLbls>
          <c:cat>
            <c:strRef>
              <c:f>Лист1!$A$2:$A$4</c:f>
              <c:strCache>
                <c:ptCount val="3"/>
                <c:pt idx="0">
                  <c:v>Налоговые доходы</c:v>
                </c:pt>
                <c:pt idx="1">
                  <c:v>Неналоговые доходы</c:v>
                </c:pt>
                <c:pt idx="2">
                  <c:v>Безвозмездные поступления</c:v>
                </c:pt>
              </c:strCache>
            </c:strRef>
          </c:cat>
          <c:val>
            <c:numRef>
              <c:f>Лист1!$B$2:$B$4</c:f>
              <c:numCache>
                <c:formatCode>#\ ##0.0</c:formatCode>
                <c:ptCount val="3"/>
                <c:pt idx="0">
                  <c:v>1096436.5</c:v>
                </c:pt>
                <c:pt idx="1">
                  <c:v>253241.8</c:v>
                </c:pt>
                <c:pt idx="2">
                  <c:v>3300086.8</c:v>
                </c:pt>
              </c:numCache>
            </c:numRef>
          </c:val>
          <c:extLst xmlns:c16r2="http://schemas.microsoft.com/office/drawing/2015/06/chart">
            <c:ext xmlns:c16="http://schemas.microsoft.com/office/drawing/2014/chart" uri="{C3380CC4-5D6E-409C-BE32-E72D297353CC}">
              <c16:uniqueId val="{00000002-91BD-4674-9FA3-31BDBD96FE59}"/>
            </c:ext>
          </c:extLst>
        </c:ser>
        <c:dLbls>
          <c:showLegendKey val="0"/>
          <c:showVal val="0"/>
          <c:showCatName val="0"/>
          <c:showSerName val="0"/>
          <c:showPercent val="0"/>
          <c:showBubbleSize val="0"/>
          <c:showLeaderLines val="0"/>
        </c:dLbls>
        <c:firstSliceAng val="0"/>
        <c:holeSize val="50"/>
      </c:doughnutChart>
      <c:spPr>
        <a:noFill/>
        <a:ln>
          <a:noFill/>
        </a:ln>
        <a:effectLst/>
      </c:spPr>
    </c:plotArea>
    <c:plotVisOnly val="1"/>
    <c:dispBlanksAs val="gap"/>
    <c:showDLblsOverMax val="0"/>
  </c:chart>
  <c:spPr>
    <a:noFill/>
    <a:ln w="9525" cap="flat" cmpd="sng" algn="ctr">
      <a:noFill/>
      <a:round/>
    </a:ln>
    <a:effectLst/>
  </c:spPr>
  <c:txPr>
    <a:bodyPr/>
    <a:lstStyle/>
    <a:p>
      <a:pPr>
        <a:defRPr/>
      </a:pPr>
      <a:endParaRPr lang="ru-RU"/>
    </a:p>
  </c:txPr>
  <c:externalData r:id="rId1">
    <c:autoUpdate val="0"/>
  </c:externalData>
  <c:userShapes r:id="rId2"/>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4.9921338285313754E-2"/>
          <c:y val="4.107741060743899E-2"/>
          <c:w val="0.61974480244213892"/>
          <c:h val="0.86086277159856472"/>
        </c:manualLayout>
      </c:layout>
      <c:doughnutChart>
        <c:varyColors val="1"/>
        <c:ser>
          <c:idx val="0"/>
          <c:order val="0"/>
          <c:tx>
            <c:strRef>
              <c:f>Лист1!$B$1</c:f>
              <c:strCache>
                <c:ptCount val="1"/>
                <c:pt idx="0">
                  <c:v>Столбец1</c:v>
                </c:pt>
              </c:strCache>
            </c:strRef>
          </c:tx>
          <c:dPt>
            <c:idx val="0"/>
            <c:bubble3D val="0"/>
            <c:spPr>
              <a:solidFill>
                <a:schemeClr val="accent1">
                  <a:tint val="65000"/>
                </a:schemeClr>
              </a:solidFill>
              <a:ln>
                <a:noFill/>
              </a:ln>
              <a:effectLst>
                <a:outerShdw blurRad="317500" algn="ctr" rotWithShape="0">
                  <a:prstClr val="black">
                    <a:alpha val="25000"/>
                  </a:prstClr>
                </a:outerShdw>
              </a:effectLst>
            </c:spPr>
          </c:dPt>
          <c:dPt>
            <c:idx val="1"/>
            <c:bubble3D val="0"/>
            <c:spPr>
              <a:solidFill>
                <a:schemeClr val="accent1"/>
              </a:solidFill>
              <a:ln>
                <a:noFill/>
              </a:ln>
              <a:effectLst>
                <a:outerShdw blurRad="317500" algn="ctr" rotWithShape="0">
                  <a:prstClr val="black">
                    <a:alpha val="25000"/>
                  </a:prstClr>
                </a:outerShdw>
              </a:effectLst>
            </c:spPr>
          </c:dPt>
          <c:dPt>
            <c:idx val="2"/>
            <c:bubble3D val="0"/>
            <c:spPr>
              <a:solidFill>
                <a:schemeClr val="accent1">
                  <a:shade val="65000"/>
                </a:schemeClr>
              </a:solidFill>
              <a:ln>
                <a:noFill/>
              </a:ln>
              <a:effectLst>
                <a:outerShdw blurRad="317500" algn="ctr" rotWithShape="0">
                  <a:prstClr val="black">
                    <a:alpha val="25000"/>
                  </a:prstClr>
                </a:outerShdw>
              </a:effectLst>
            </c:spPr>
            <c:extLst xmlns:c16r2="http://schemas.microsoft.com/office/drawing/2015/06/chart">
              <c:ext xmlns:c16="http://schemas.microsoft.com/office/drawing/2014/chart" uri="{C3380CC4-5D6E-409C-BE32-E72D297353CC}">
                <c16:uniqueId val="{00000001-91BD-4674-9FA3-31BDBD96FE59}"/>
              </c:ext>
            </c:extLst>
          </c:dPt>
          <c:dLbls>
            <c:dLbl>
              <c:idx val="1"/>
              <c:layout>
                <c:manualLayout>
                  <c:x val="-4.1577516450538006E-3"/>
                  <c:y val="2.3518518518518518E-2"/>
                </c:manualLayout>
              </c:layout>
              <c:showLegendKey val="0"/>
              <c:showVal val="1"/>
              <c:showCatName val="0"/>
              <c:showSerName val="0"/>
              <c:showPercent val="1"/>
              <c:showBubbleSize val="0"/>
              <c:separator>
</c:separator>
              <c:extLst>
                <c:ext xmlns:c15="http://schemas.microsoft.com/office/drawing/2012/chart" uri="{CE6537A1-D6FC-4f65-9D91-7224C49458BB}"/>
              </c:extLst>
            </c:dLbl>
            <c:numFmt formatCode="0.0%" sourceLinked="0"/>
            <c:spPr>
              <a:noFill/>
              <a:ln>
                <a:noFill/>
              </a:ln>
              <a:effectLst/>
            </c:spPr>
            <c:txPr>
              <a:bodyPr rot="0" spcFirstLastPara="1" vertOverflow="ellipsis" vert="horz" wrap="none" lIns="38100" tIns="19050" rIns="38100" bIns="19050" anchor="ctr" anchorCtr="0">
                <a:spAutoFit/>
              </a:bodyPr>
              <a:lstStyle/>
              <a:p>
                <a:pPr algn="r">
                  <a:defRPr sz="2400" b="0" i="0" u="none" strike="noStrike" kern="1200" baseline="0">
                    <a:solidFill>
                      <a:schemeClr val="accent1">
                        <a:lumMod val="50000"/>
                      </a:schemeClr>
                    </a:solidFill>
                    <a:latin typeface="+mn-lt"/>
                    <a:ea typeface="+mn-ea"/>
                    <a:cs typeface="+mn-cs"/>
                  </a:defRPr>
                </a:pPr>
                <a:endParaRPr lang="ru-RU"/>
              </a:p>
            </c:txPr>
            <c:showLegendKey val="0"/>
            <c:showVal val="1"/>
            <c:showCatName val="0"/>
            <c:showSerName val="0"/>
            <c:showPercent val="1"/>
            <c:showBubbleSize val="0"/>
            <c:separator>
</c:separator>
            <c:showLeaderLines val="0"/>
            <c:extLst>
              <c:ext xmlns:c15="http://schemas.microsoft.com/office/drawing/2012/chart" uri="{CE6537A1-D6FC-4f65-9D91-7224C49458BB}">
                <c15:spPr xmlns:c15="http://schemas.microsoft.com/office/drawing/2012/chart">
                  <a:prstGeom prst="rect">
                    <a:avLst/>
                  </a:prstGeom>
                </c15:spPr>
              </c:ext>
            </c:extLst>
          </c:dLbls>
          <c:cat>
            <c:strRef>
              <c:f>Лист1!$A$2:$A$4</c:f>
              <c:strCache>
                <c:ptCount val="3"/>
                <c:pt idx="0">
                  <c:v>Налоговые доходы</c:v>
                </c:pt>
                <c:pt idx="1">
                  <c:v>Неналоговые доходы</c:v>
                </c:pt>
                <c:pt idx="2">
                  <c:v>Безвозмездные поступления</c:v>
                </c:pt>
              </c:strCache>
            </c:strRef>
          </c:cat>
          <c:val>
            <c:numRef>
              <c:f>Лист1!$B$2:$B$4</c:f>
              <c:numCache>
                <c:formatCode>#\ ##0.0</c:formatCode>
                <c:ptCount val="3"/>
                <c:pt idx="0">
                  <c:v>1144916.8</c:v>
                </c:pt>
                <c:pt idx="1">
                  <c:v>273688</c:v>
                </c:pt>
                <c:pt idx="2">
                  <c:v>2714358.5</c:v>
                </c:pt>
              </c:numCache>
            </c:numRef>
          </c:val>
          <c:extLst xmlns:c16r2="http://schemas.microsoft.com/office/drawing/2015/06/chart">
            <c:ext xmlns:c16="http://schemas.microsoft.com/office/drawing/2014/chart" uri="{C3380CC4-5D6E-409C-BE32-E72D297353CC}">
              <c16:uniqueId val="{00000002-91BD-4674-9FA3-31BDBD96FE59}"/>
            </c:ext>
          </c:extLst>
        </c:ser>
        <c:dLbls>
          <c:showLegendKey val="0"/>
          <c:showVal val="0"/>
          <c:showCatName val="0"/>
          <c:showSerName val="0"/>
          <c:showPercent val="0"/>
          <c:showBubbleSize val="0"/>
          <c:showLeaderLines val="0"/>
        </c:dLbls>
        <c:firstSliceAng val="0"/>
        <c:holeSize val="50"/>
      </c:doughnutChart>
      <c:spPr>
        <a:noFill/>
        <a:ln>
          <a:noFill/>
        </a:ln>
        <a:effectLst/>
      </c:spPr>
    </c:plotArea>
    <c:legend>
      <c:legendPos val="r"/>
      <c:layout>
        <c:manualLayout>
          <c:xMode val="edge"/>
          <c:yMode val="edge"/>
          <c:x val="0.68178844213792889"/>
          <c:y val="9.6093518518518536E-2"/>
          <c:w val="0.3057383029269099"/>
          <c:h val="0.86954907407407411"/>
        </c:manualLayout>
      </c:layout>
      <c:overlay val="0"/>
      <c:spPr>
        <a:solidFill>
          <a:schemeClr val="lt1">
            <a:alpha val="78000"/>
          </a:schemeClr>
        </a:solidFill>
        <a:ln>
          <a:noFill/>
        </a:ln>
        <a:effectLst/>
      </c:spPr>
      <c:txPr>
        <a:bodyPr rot="0" spcFirstLastPara="1" vertOverflow="ellipsis" vert="horz" wrap="square" anchor="ctr" anchorCtr="1"/>
        <a:lstStyle/>
        <a:p>
          <a:pPr>
            <a:defRPr sz="1800" b="0" i="0" u="none" strike="noStrike" kern="1200" baseline="0">
              <a:solidFill>
                <a:schemeClr val="dk1">
                  <a:lumMod val="65000"/>
                  <a:lumOff val="35000"/>
                </a:schemeClr>
              </a:solidFill>
              <a:latin typeface="+mn-lt"/>
              <a:ea typeface="+mn-ea"/>
              <a:cs typeface="+mn-cs"/>
            </a:defRPr>
          </a:pPr>
          <a:endParaRPr lang="ru-RU"/>
        </a:p>
      </c:txPr>
    </c:legend>
    <c:plotVisOnly val="1"/>
    <c:dispBlanksAs val="gap"/>
    <c:showDLblsOverMax val="0"/>
  </c:chart>
  <c:spPr>
    <a:noFill/>
    <a:ln w="9525" cap="flat" cmpd="sng" algn="ctr">
      <a:noFill/>
      <a:round/>
    </a:ln>
    <a:effectLst/>
  </c:spPr>
  <c:txPr>
    <a:bodyPr/>
    <a:lstStyle/>
    <a:p>
      <a:pPr>
        <a:defRPr/>
      </a:pPr>
      <a:endParaRPr lang="ru-RU"/>
    </a:p>
  </c:txPr>
  <c:externalData r:id="rId1">
    <c:autoUpdate val="0"/>
  </c:externalData>
  <c:userShapes r:id="rId2"/>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8133015863126337E-2"/>
          <c:y val="0.19313820685317842"/>
          <c:w val="0.97300664997928088"/>
          <c:h val="0.74334392659800508"/>
        </c:manualLayout>
      </c:layout>
      <c:barChart>
        <c:barDir val="col"/>
        <c:grouping val="stacked"/>
        <c:varyColors val="0"/>
        <c:ser>
          <c:idx val="3"/>
          <c:order val="0"/>
          <c:tx>
            <c:strRef>
              <c:f>Лист1!$E$1</c:f>
              <c:strCache>
                <c:ptCount val="1"/>
                <c:pt idx="0">
                  <c:v>Остальные расходы</c:v>
                </c:pt>
              </c:strCache>
            </c:strRef>
          </c:tx>
          <c:spPr>
            <a:solidFill>
              <a:schemeClr val="accent1">
                <a:lumMod val="60000"/>
              </a:schemeClr>
            </a:solidFill>
            <a:ln>
              <a:noFill/>
            </a:ln>
            <a:effectLst/>
          </c:spPr>
          <c:invertIfNegative val="0"/>
          <c:dLbls>
            <c:numFmt formatCode="#,##0.0" sourceLinked="0"/>
            <c:spPr>
              <a:noFill/>
              <a:ln>
                <a:noFill/>
              </a:ln>
              <a:effectLst/>
            </c:spPr>
            <c:txPr>
              <a:bodyPr rot="0" spcFirstLastPara="1" vertOverflow="ellipsis" vert="horz" wrap="none" lIns="38100" tIns="19050" rIns="38100" bIns="19050" anchor="ctr" anchorCtr="1">
                <a:spAutoFit/>
              </a:bodyPr>
              <a:lstStyle/>
              <a:p>
                <a:pPr>
                  <a:defRPr sz="2400" b="1" i="0" u="none" strike="noStrike" kern="1200" baseline="0">
                    <a:solidFill>
                      <a:schemeClr val="bg1"/>
                    </a:solidFill>
                    <a:latin typeface="+mn-lt"/>
                    <a:ea typeface="+mn-ea"/>
                    <a:cs typeface="+mn-cs"/>
                  </a:defRPr>
                </a:pPr>
                <a:endParaRPr lang="ru-RU"/>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a:noFill/>
                  <a:ln>
                    <a:noFill/>
                  </a:ln>
                </c15:spPr>
                <c15:showLeaderLines val="0"/>
              </c:ext>
            </c:extLst>
          </c:dLbls>
          <c:cat>
            <c:strRef>
              <c:f>Лист1!$A$2:$A$3</c:f>
              <c:strCache>
                <c:ptCount val="2"/>
                <c:pt idx="0">
                  <c:v>2020 год</c:v>
                </c:pt>
                <c:pt idx="1">
                  <c:v>2021 год</c:v>
                </c:pt>
              </c:strCache>
            </c:strRef>
          </c:cat>
          <c:val>
            <c:numRef>
              <c:f>Лист1!$E$2:$E$3</c:f>
              <c:numCache>
                <c:formatCode>#\ ##0.0</c:formatCode>
                <c:ptCount val="2"/>
                <c:pt idx="0">
                  <c:v>537269.44999999949</c:v>
                </c:pt>
                <c:pt idx="1">
                  <c:v>494761.90000000037</c:v>
                </c:pt>
              </c:numCache>
            </c:numRef>
          </c:val>
          <c:extLst xmlns:c16r2="http://schemas.microsoft.com/office/drawing/2015/06/chart">
            <c:ext xmlns:c16="http://schemas.microsoft.com/office/drawing/2014/chart" uri="{C3380CC4-5D6E-409C-BE32-E72D297353CC}">
              <c16:uniqueId val="{00000017-9905-4084-BA83-209680D2934F}"/>
            </c:ext>
          </c:extLst>
        </c:ser>
        <c:ser>
          <c:idx val="2"/>
          <c:order val="1"/>
          <c:tx>
            <c:strRef>
              <c:f>Лист1!$D$1</c:f>
              <c:strCache>
                <c:ptCount val="1"/>
                <c:pt idx="0">
                  <c:v>Развитие отраслей экономики</c:v>
                </c:pt>
              </c:strCache>
            </c:strRef>
          </c:tx>
          <c:spPr>
            <a:solidFill>
              <a:schemeClr val="accent5"/>
            </a:solidFill>
            <a:ln>
              <a:noFill/>
            </a:ln>
            <a:effectLst/>
          </c:spPr>
          <c:invertIfNegative val="0"/>
          <c:dLbls>
            <c:numFmt formatCode="#,##0.0" sourceLinked="0"/>
            <c:spPr>
              <a:noFill/>
              <a:ln>
                <a:noFill/>
              </a:ln>
              <a:effectLst/>
            </c:spPr>
            <c:txPr>
              <a:bodyPr rot="0" spcFirstLastPara="1" vertOverflow="ellipsis" vert="horz" wrap="none" lIns="38100" tIns="19050" rIns="38100" bIns="19050" anchor="ctr" anchorCtr="1">
                <a:spAutoFit/>
              </a:bodyPr>
              <a:lstStyle/>
              <a:p>
                <a:pPr>
                  <a:defRPr sz="2400" b="1" i="0" u="none" strike="noStrike" kern="1200" baseline="0">
                    <a:solidFill>
                      <a:schemeClr val="bg1"/>
                    </a:solidFill>
                    <a:latin typeface="+mn-lt"/>
                    <a:ea typeface="+mn-ea"/>
                    <a:cs typeface="+mn-cs"/>
                  </a:defRPr>
                </a:pPr>
                <a:endParaRPr lang="ru-RU"/>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a:noFill/>
                  <a:ln>
                    <a:noFill/>
                  </a:ln>
                </c15:spPr>
                <c15:showLeaderLines val="1"/>
                <c15:leaderLines>
                  <c:spPr>
                    <a:ln w="9525" cap="flat" cmpd="sng" algn="ctr">
                      <a:solidFill>
                        <a:schemeClr val="tx2">
                          <a:lumMod val="35000"/>
                          <a:lumOff val="65000"/>
                        </a:schemeClr>
                      </a:solidFill>
                      <a:prstDash val="solid"/>
                      <a:round/>
                    </a:ln>
                    <a:effectLst/>
                  </c:spPr>
                </c15:leaderLines>
              </c:ext>
            </c:extLst>
          </c:dLbls>
          <c:cat>
            <c:strRef>
              <c:f>Лист1!$A$2:$A$3</c:f>
              <c:strCache>
                <c:ptCount val="2"/>
                <c:pt idx="0">
                  <c:v>2020 год</c:v>
                </c:pt>
                <c:pt idx="1">
                  <c:v>2021 год</c:v>
                </c:pt>
              </c:strCache>
            </c:strRef>
          </c:cat>
          <c:val>
            <c:numRef>
              <c:f>Лист1!$D$2:$D$3</c:f>
              <c:numCache>
                <c:formatCode>#\ ##0.00;[Red]\-#\ ##0.00;0.00</c:formatCode>
                <c:ptCount val="2"/>
                <c:pt idx="0" formatCode="#\ ##0.0">
                  <c:v>268790.28000000003</c:v>
                </c:pt>
                <c:pt idx="1">
                  <c:v>366416</c:v>
                </c:pt>
              </c:numCache>
            </c:numRef>
          </c:val>
          <c:extLst xmlns:c16r2="http://schemas.microsoft.com/office/drawing/2015/06/chart">
            <c:ext xmlns:c16="http://schemas.microsoft.com/office/drawing/2014/chart" uri="{C3380CC4-5D6E-409C-BE32-E72D297353CC}">
              <c16:uniqueId val="{00000011-9905-4084-BA83-209680D2934F}"/>
            </c:ext>
          </c:extLst>
        </c:ser>
        <c:ser>
          <c:idx val="1"/>
          <c:order val="2"/>
          <c:tx>
            <c:strRef>
              <c:f>Лист1!$C$1</c:f>
              <c:strCache>
                <c:ptCount val="1"/>
                <c:pt idx="0">
                  <c:v>Жилищно-коммунальное хозяйство</c:v>
                </c:pt>
              </c:strCache>
            </c:strRef>
          </c:tx>
          <c:spPr>
            <a:solidFill>
              <a:schemeClr val="accent3"/>
            </a:solidFill>
            <a:ln>
              <a:noFill/>
            </a:ln>
            <a:effectLst/>
          </c:spPr>
          <c:invertIfNegative val="0"/>
          <c:dLbls>
            <c:numFmt formatCode="#,##0.0" sourceLinked="0"/>
            <c:spPr>
              <a:noFill/>
              <a:ln>
                <a:noFill/>
              </a:ln>
              <a:effectLst/>
            </c:spPr>
            <c:txPr>
              <a:bodyPr rot="0" spcFirstLastPara="1" vertOverflow="clip" horzOverflow="clip" vert="horz" wrap="none" lIns="38100" tIns="19050" rIns="38100" bIns="19050" anchor="ctr" anchorCtr="1">
                <a:spAutoFit/>
              </a:bodyPr>
              <a:lstStyle/>
              <a:p>
                <a:pPr>
                  <a:defRPr sz="2400" b="1" i="0" u="none" strike="noStrike" kern="1200" baseline="0">
                    <a:solidFill>
                      <a:schemeClr val="bg1"/>
                    </a:solidFill>
                    <a:latin typeface="+mn-lt"/>
                    <a:ea typeface="+mn-ea"/>
                    <a:cs typeface="+mn-cs"/>
                  </a:defRPr>
                </a:pPr>
                <a:endParaRPr lang="ru-RU"/>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a:noFill/>
                  <a:ln>
                    <a:noFill/>
                  </a:ln>
                </c15:spPr>
                <c15:showLeaderLines val="0"/>
              </c:ext>
            </c:extLst>
          </c:dLbls>
          <c:cat>
            <c:strRef>
              <c:f>Лист1!$A$2:$A$3</c:f>
              <c:strCache>
                <c:ptCount val="2"/>
                <c:pt idx="0">
                  <c:v>2020 год</c:v>
                </c:pt>
                <c:pt idx="1">
                  <c:v>2021 год</c:v>
                </c:pt>
              </c:strCache>
            </c:strRef>
          </c:cat>
          <c:val>
            <c:numRef>
              <c:f>Лист1!$C$2:$C$3</c:f>
              <c:numCache>
                <c:formatCode>#\ ##0.00;[Red]\-#\ ##0.00;0.00</c:formatCode>
                <c:ptCount val="2"/>
                <c:pt idx="0" formatCode="#\ ##0.0">
                  <c:v>1409664.08</c:v>
                </c:pt>
                <c:pt idx="1">
                  <c:v>1043210</c:v>
                </c:pt>
              </c:numCache>
            </c:numRef>
          </c:val>
          <c:extLst xmlns:c16r2="http://schemas.microsoft.com/office/drawing/2015/06/chart">
            <c:ext xmlns:c16="http://schemas.microsoft.com/office/drawing/2014/chart" uri="{C3380CC4-5D6E-409C-BE32-E72D297353CC}">
              <c16:uniqueId val="{0000000B-9905-4084-BA83-209680D2934F}"/>
            </c:ext>
          </c:extLst>
        </c:ser>
        <c:ser>
          <c:idx val="0"/>
          <c:order val="3"/>
          <c:tx>
            <c:strRef>
              <c:f>Лист1!$B$1</c:f>
              <c:strCache>
                <c:ptCount val="1"/>
                <c:pt idx="0">
                  <c:v>Социальная сфера</c:v>
                </c:pt>
              </c:strCache>
            </c:strRef>
          </c:tx>
          <c:spPr>
            <a:solidFill>
              <a:schemeClr val="accent1"/>
            </a:solidFill>
            <a:ln>
              <a:noFill/>
            </a:ln>
            <a:effectLst/>
          </c:spPr>
          <c:invertIfNegative val="0"/>
          <c:dLbls>
            <c:numFmt formatCode="#,##0.0" sourceLinked="0"/>
            <c:spPr>
              <a:noFill/>
              <a:ln>
                <a:noFill/>
              </a:ln>
              <a:effectLst/>
            </c:spPr>
            <c:txPr>
              <a:bodyPr rot="0" spcFirstLastPara="1" vertOverflow="clip" horzOverflow="clip" vert="horz" wrap="none" lIns="38100" tIns="19050" rIns="38100" bIns="19050" anchor="ctr" anchorCtr="1">
                <a:spAutoFit/>
              </a:bodyPr>
              <a:lstStyle/>
              <a:p>
                <a:pPr>
                  <a:defRPr sz="2400" b="1" i="0" u="none" strike="noStrike" kern="1200" baseline="0">
                    <a:solidFill>
                      <a:schemeClr val="bg1"/>
                    </a:solidFill>
                    <a:latin typeface="+mn-lt"/>
                    <a:ea typeface="+mn-ea"/>
                    <a:cs typeface="+mn-cs"/>
                  </a:defRPr>
                </a:pPr>
                <a:endParaRPr lang="ru-RU"/>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a:noFill/>
                  <a:ln>
                    <a:noFill/>
                  </a:ln>
                </c15:spPr>
                <c15:showLeaderLines val="0"/>
              </c:ext>
            </c:extLst>
          </c:dLbls>
          <c:cat>
            <c:strRef>
              <c:f>Лист1!$A$2:$A$3</c:f>
              <c:strCache>
                <c:ptCount val="2"/>
                <c:pt idx="0">
                  <c:v>2020 год</c:v>
                </c:pt>
                <c:pt idx="1">
                  <c:v>2021 год</c:v>
                </c:pt>
              </c:strCache>
            </c:strRef>
          </c:cat>
          <c:val>
            <c:numRef>
              <c:f>Лист1!$B$2:$B$3</c:f>
              <c:numCache>
                <c:formatCode>#\ ##0.00_ ;[Red]\-#\ ##0.00\ </c:formatCode>
                <c:ptCount val="2"/>
                <c:pt idx="0" formatCode="#\ ##0.0">
                  <c:v>2399359.4900000002</c:v>
                </c:pt>
                <c:pt idx="1">
                  <c:v>2418678.2999999998</c:v>
                </c:pt>
              </c:numCache>
            </c:numRef>
          </c:val>
          <c:extLst xmlns:c16r2="http://schemas.microsoft.com/office/drawing/2015/06/chart">
            <c:ext xmlns:c16="http://schemas.microsoft.com/office/drawing/2014/chart" uri="{C3380CC4-5D6E-409C-BE32-E72D297353CC}">
              <c16:uniqueId val="{00000005-9905-4084-BA83-209680D2934F}"/>
            </c:ext>
          </c:extLst>
        </c:ser>
        <c:dLbls>
          <c:showLegendKey val="0"/>
          <c:showVal val="1"/>
          <c:showCatName val="0"/>
          <c:showSerName val="0"/>
          <c:showPercent val="0"/>
          <c:showBubbleSize val="0"/>
        </c:dLbls>
        <c:gapWidth val="37"/>
        <c:overlap val="100"/>
        <c:axId val="166557896"/>
        <c:axId val="166550056"/>
      </c:barChart>
      <c:lineChart>
        <c:grouping val="stacked"/>
        <c:varyColors val="0"/>
        <c:ser>
          <c:idx val="4"/>
          <c:order val="4"/>
          <c:tx>
            <c:strRef>
              <c:f>Лист1!$F$1</c:f>
              <c:strCache>
                <c:ptCount val="1"/>
                <c:pt idx="0">
                  <c:v>Всего расходов</c:v>
                </c:pt>
              </c:strCache>
            </c:strRef>
          </c:tx>
          <c:spPr>
            <a:ln w="25400" cap="rnd" cmpd="sng" algn="ctr">
              <a:noFill/>
              <a:prstDash val="solid"/>
              <a:round/>
            </a:ln>
            <a:effectLst/>
          </c:spPr>
          <c:marker>
            <c:symbol val="circle"/>
            <c:size val="6"/>
            <c:spPr>
              <a:noFill/>
              <a:ln w="6350" cap="flat" cmpd="sng" algn="ctr">
                <a:noFill/>
                <a:prstDash val="solid"/>
                <a:round/>
              </a:ln>
              <a:effectLst/>
            </c:spPr>
          </c:marker>
          <c:dLbls>
            <c:dLbl>
              <c:idx val="0"/>
              <c:layout>
                <c:manualLayout>
                  <c:x val="-0.18494856685158634"/>
                  <c:y val="-6.3919633829264785E-2"/>
                </c:manualLayout>
              </c:layout>
              <c:numFmt formatCode="#,##0.0" sourceLinked="0"/>
              <c:spPr>
                <a:solidFill>
                  <a:srgbClr val="FFC000"/>
                </a:solidFill>
                <a:ln>
                  <a:noFill/>
                </a:ln>
                <a:effectLst/>
              </c:spPr>
              <c:txPr>
                <a:bodyPr rot="0" spcFirstLastPara="1" vertOverflow="clip" horzOverflow="clip" vert="horz" wrap="square" lIns="38100" tIns="19050" rIns="38100" bIns="19050" anchor="ctr" anchorCtr="1">
                  <a:noAutofit/>
                </a:bodyPr>
                <a:lstStyle/>
                <a:p>
                  <a:pPr>
                    <a:defRPr sz="2800" b="1" i="0" u="none" strike="noStrike" kern="1200" baseline="0">
                      <a:solidFill>
                        <a:schemeClr val="dk2">
                          <a:lumMod val="75000"/>
                        </a:schemeClr>
                      </a:solidFill>
                      <a:latin typeface="+mn-lt"/>
                      <a:ea typeface="+mn-ea"/>
                      <a:cs typeface="+mn-cs"/>
                    </a:defRPr>
                  </a:pPr>
                  <a:endParaRPr lang="ru-RU"/>
                </a:p>
              </c:txPr>
              <c:dLblPos val="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a:noFill/>
                    <a:ln>
                      <a:noFill/>
                    </a:ln>
                  </c15:spPr>
                  <c15:layout>
                    <c:manualLayout>
                      <c:w val="0.34138319007602502"/>
                      <c:h val="7.5723789607763325E-2"/>
                    </c:manualLayout>
                  </c15:layout>
                </c:ext>
              </c:extLst>
            </c:dLbl>
            <c:dLbl>
              <c:idx val="1"/>
              <c:layout>
                <c:manualLayout>
                  <c:x val="-8.197758792804942E-2"/>
                  <c:y val="-5.6966423679960104E-2"/>
                </c:manualLayout>
              </c:layout>
              <c:numFmt formatCode="#,##0.0" sourceLinked="0"/>
              <c:spPr>
                <a:solidFill>
                  <a:srgbClr val="FFC000"/>
                </a:solidFill>
                <a:ln>
                  <a:noFill/>
                </a:ln>
                <a:effectLst/>
              </c:spPr>
              <c:txPr>
                <a:bodyPr rot="0" spcFirstLastPara="1" vertOverflow="clip" horzOverflow="clip" vert="horz" wrap="square" lIns="38100" tIns="19050" rIns="38100" bIns="19050" anchor="ctr" anchorCtr="1">
                  <a:noAutofit/>
                </a:bodyPr>
                <a:lstStyle/>
                <a:p>
                  <a:pPr>
                    <a:defRPr sz="2800" b="1" i="0" u="none" strike="noStrike" kern="1200" baseline="0">
                      <a:solidFill>
                        <a:schemeClr val="dk2">
                          <a:lumMod val="75000"/>
                        </a:schemeClr>
                      </a:solidFill>
                      <a:latin typeface="+mn-lt"/>
                      <a:ea typeface="+mn-ea"/>
                      <a:cs typeface="+mn-cs"/>
                    </a:defRPr>
                  </a:pPr>
                  <a:endParaRPr lang="ru-RU"/>
                </a:p>
              </c:txPr>
              <c:dLblPos val="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a:noFill/>
                    <a:ln>
                      <a:noFill/>
                    </a:ln>
                  </c15:spPr>
                  <c15:layout>
                    <c:manualLayout>
                      <c:w val="0.34444843901594341"/>
                      <c:h val="7.2946075663466961E-2"/>
                    </c:manualLayout>
                  </c15:layout>
                </c:ext>
              </c:extLst>
            </c:dLbl>
            <c:numFmt formatCode="#,##0.0" sourceLinked="0"/>
            <c:spPr>
              <a:solidFill>
                <a:srgbClr val="FFC000"/>
              </a:solidFill>
              <a:ln>
                <a:noFill/>
              </a:ln>
              <a:effectLst/>
            </c:spPr>
            <c:txPr>
              <a:bodyPr rot="0" spcFirstLastPara="1" vertOverflow="clip" horzOverflow="clip" vert="horz" wrap="square" lIns="38100" tIns="19050" rIns="38100" bIns="19050" anchor="ctr" anchorCtr="1">
                <a:spAutoFit/>
              </a:bodyPr>
              <a:lstStyle/>
              <a:p>
                <a:pPr>
                  <a:defRPr sz="2800" b="1" i="0" u="none" strike="noStrike" kern="1200" baseline="0">
                    <a:solidFill>
                      <a:schemeClr val="dk2">
                        <a:lumMod val="75000"/>
                      </a:schemeClr>
                    </a:solidFill>
                    <a:latin typeface="+mn-lt"/>
                    <a:ea typeface="+mn-ea"/>
                    <a:cs typeface="+mn-cs"/>
                  </a:defRPr>
                </a:pPr>
                <a:endParaRPr lang="ru-RU"/>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a:noFill/>
                  <a:ln>
                    <a:noFill/>
                  </a:ln>
                </c15:spPr>
                <c15:showLeaderLines val="0"/>
              </c:ext>
            </c:extLst>
          </c:dLbls>
          <c:cat>
            <c:strRef>
              <c:f>Лист1!$A$2:$A$3</c:f>
              <c:strCache>
                <c:ptCount val="2"/>
                <c:pt idx="0">
                  <c:v>2020 год</c:v>
                </c:pt>
                <c:pt idx="1">
                  <c:v>2021 год</c:v>
                </c:pt>
              </c:strCache>
            </c:strRef>
          </c:cat>
          <c:val>
            <c:numRef>
              <c:f>Лист1!$F$2:$F$3</c:f>
              <c:numCache>
                <c:formatCode>#\ ##0.0</c:formatCode>
                <c:ptCount val="2"/>
                <c:pt idx="0">
                  <c:v>4615083.3</c:v>
                </c:pt>
                <c:pt idx="1">
                  <c:v>4323066.2</c:v>
                </c:pt>
              </c:numCache>
            </c:numRef>
          </c:val>
          <c:smooth val="0"/>
          <c:extLst xmlns:c16r2="http://schemas.microsoft.com/office/drawing/2015/06/chart">
            <c:ext xmlns:c16="http://schemas.microsoft.com/office/drawing/2014/chart" uri="{C3380CC4-5D6E-409C-BE32-E72D297353CC}">
              <c16:uniqueId val="{0000001D-9905-4084-BA83-209680D2934F}"/>
            </c:ext>
          </c:extLst>
        </c:ser>
        <c:dLbls>
          <c:showLegendKey val="0"/>
          <c:showVal val="0"/>
          <c:showCatName val="0"/>
          <c:showSerName val="0"/>
          <c:showPercent val="0"/>
          <c:showBubbleSize val="0"/>
        </c:dLbls>
        <c:marker val="1"/>
        <c:smooth val="0"/>
        <c:axId val="166557896"/>
        <c:axId val="166550056"/>
      </c:lineChart>
      <c:catAx>
        <c:axId val="166557896"/>
        <c:scaling>
          <c:orientation val="minMax"/>
        </c:scaling>
        <c:delete val="0"/>
        <c:axPos val="b"/>
        <c:numFmt formatCode="General" sourceLinked="1"/>
        <c:majorTickMark val="none"/>
        <c:minorTickMark val="none"/>
        <c:tickLblPos val="nextTo"/>
        <c:spPr>
          <a:noFill/>
          <a:ln w="9525" cap="flat" cmpd="sng" algn="ctr">
            <a:solidFill>
              <a:schemeClr val="tx2">
                <a:lumMod val="15000"/>
                <a:lumOff val="85000"/>
              </a:schemeClr>
            </a:solidFill>
            <a:prstDash val="solid"/>
            <a:round/>
          </a:ln>
          <a:effectLst/>
        </c:spPr>
        <c:txPr>
          <a:bodyPr rot="-60000000" spcFirstLastPara="1" vertOverflow="ellipsis" vert="horz" wrap="square" anchor="ctr" anchorCtr="1"/>
          <a:lstStyle/>
          <a:p>
            <a:pPr>
              <a:defRPr sz="1197" b="1" i="0" u="none" strike="noStrike" kern="1200" baseline="0">
                <a:solidFill>
                  <a:schemeClr val="tx2"/>
                </a:solidFill>
                <a:latin typeface="+mn-lt"/>
                <a:ea typeface="+mn-ea"/>
                <a:cs typeface="+mn-cs"/>
              </a:defRPr>
            </a:pPr>
            <a:endParaRPr lang="ru-RU"/>
          </a:p>
        </c:txPr>
        <c:crossAx val="166550056"/>
        <c:crosses val="autoZero"/>
        <c:auto val="1"/>
        <c:lblAlgn val="ctr"/>
        <c:lblOffset val="100"/>
        <c:noMultiLvlLbl val="0"/>
      </c:catAx>
      <c:valAx>
        <c:axId val="166550056"/>
        <c:scaling>
          <c:orientation val="minMax"/>
        </c:scaling>
        <c:delete val="1"/>
        <c:axPos val="l"/>
        <c:numFmt formatCode="#\ ##0.0" sourceLinked="1"/>
        <c:majorTickMark val="none"/>
        <c:minorTickMark val="none"/>
        <c:tickLblPos val="nextTo"/>
        <c:crossAx val="166557896"/>
        <c:crosses val="autoZero"/>
        <c:crossBetween val="between"/>
      </c:valAx>
      <c:spPr>
        <a:noFill/>
        <a:ln>
          <a:noFill/>
        </a:ln>
        <a:effectLst/>
      </c:spPr>
    </c:plotArea>
    <c:plotVisOnly val="1"/>
    <c:dispBlanksAs val="gap"/>
    <c:showDLblsOverMax val="0"/>
  </c:chart>
  <c:spPr>
    <a:solidFill>
      <a:schemeClr val="bg1"/>
    </a:solidFill>
    <a:ln w="6350" cap="flat" cmpd="sng" algn="ctr">
      <a:noFill/>
      <a:prstDash val="solid"/>
      <a:miter lim="800000"/>
    </a:ln>
    <a:effectLst/>
  </c:spPr>
  <c:txPr>
    <a:bodyPr/>
    <a:lstStyle/>
    <a:p>
      <a:pPr>
        <a:defRPr/>
      </a:pPr>
      <a:endParaRPr lang="ru-RU"/>
    </a:p>
  </c:txPr>
  <c:externalData r:id="rId3">
    <c:autoUpdate val="0"/>
  </c:externalData>
  <c:userShapes r:id="rId4"/>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646002241438592"/>
          <c:y val="0.16654725919413751"/>
          <c:w val="0.60803729523895633"/>
          <c:h val="0.80928581011072065"/>
        </c:manualLayout>
      </c:layout>
      <c:doughnutChart>
        <c:varyColors val="1"/>
        <c:ser>
          <c:idx val="1"/>
          <c:order val="1"/>
          <c:tx>
            <c:strRef>
              <c:f>Лист1!$C$1</c:f>
              <c:strCache>
                <c:ptCount val="1"/>
                <c:pt idx="0">
                  <c:v>Столбец1</c:v>
                </c:pt>
              </c:strCache>
            </c:strRef>
          </c:tx>
          <c:dPt>
            <c:idx val="0"/>
            <c:bubble3D val="0"/>
            <c:spPr>
              <a:solidFill>
                <a:schemeClr val="accent1"/>
              </a:solidFill>
              <a:ln>
                <a:noFill/>
              </a:ln>
              <a:effectLst>
                <a:outerShdw blurRad="254000" sx="102000" sy="102000" algn="ctr" rotWithShape="0">
                  <a:prstClr val="black">
                    <a:alpha val="20000"/>
                  </a:prstClr>
                </a:outerShdw>
              </a:effectLst>
            </c:spPr>
          </c:dPt>
          <c:dPt>
            <c:idx val="1"/>
            <c:bubble3D val="0"/>
            <c:spPr>
              <a:solidFill>
                <a:schemeClr val="accent3"/>
              </a:solidFill>
              <a:ln>
                <a:noFill/>
              </a:ln>
              <a:effectLst>
                <a:outerShdw blurRad="254000" sx="102000" sy="102000" algn="ctr" rotWithShape="0">
                  <a:prstClr val="black">
                    <a:alpha val="20000"/>
                  </a:prstClr>
                </a:outerShdw>
              </a:effectLst>
            </c:spPr>
          </c:dPt>
          <c:dPt>
            <c:idx val="2"/>
            <c:bubble3D val="0"/>
            <c:spPr>
              <a:solidFill>
                <a:schemeClr val="accent5"/>
              </a:solidFill>
              <a:ln>
                <a:noFill/>
              </a:ln>
              <a:effectLst>
                <a:outerShdw blurRad="254000" sx="102000" sy="102000" algn="ctr" rotWithShape="0">
                  <a:prstClr val="black">
                    <a:alpha val="20000"/>
                  </a:prstClr>
                </a:outerShdw>
              </a:effectLst>
            </c:spPr>
          </c:dPt>
          <c:dPt>
            <c:idx val="3"/>
            <c:bubble3D val="0"/>
            <c:spPr>
              <a:solidFill>
                <a:schemeClr val="accent1">
                  <a:lumMod val="60000"/>
                </a:schemeClr>
              </a:solidFill>
              <a:ln>
                <a:noFill/>
              </a:ln>
              <a:effectLst>
                <a:outerShdw blurRad="254000" sx="102000" sy="102000" algn="ctr" rotWithShape="0">
                  <a:prstClr val="black">
                    <a:alpha val="20000"/>
                  </a:prstClr>
                </a:outerShdw>
              </a:effectLst>
            </c:spPr>
          </c:dPt>
          <c:dPt>
            <c:idx val="4"/>
            <c:bubble3D val="0"/>
            <c:spPr>
              <a:solidFill>
                <a:schemeClr val="accent3">
                  <a:lumMod val="60000"/>
                </a:schemeClr>
              </a:solidFill>
              <a:ln>
                <a:noFill/>
              </a:ln>
              <a:effectLst>
                <a:outerShdw blurRad="254000" sx="102000" sy="102000" algn="ctr" rotWithShape="0">
                  <a:prstClr val="black">
                    <a:alpha val="20000"/>
                  </a:prstClr>
                </a:outerShdw>
              </a:effectLst>
            </c:spPr>
          </c:dPt>
          <c:dLbls>
            <c:dLbl>
              <c:idx val="0"/>
              <c:layout>
                <c:manualLayout>
                  <c:x val="0.11990813305110028"/>
                  <c:y val="6.192787883804636E-2"/>
                </c:manualLayout>
              </c:layout>
              <c:tx>
                <c:rich>
                  <a:bodyPr rot="0" spcFirstLastPara="1" vertOverflow="clip" horzOverflow="clip" vert="horz" wrap="square" lIns="36576" tIns="18288" rIns="36576" bIns="18288" anchor="ctr" anchorCtr="0">
                    <a:spAutoFit/>
                  </a:bodyPr>
                  <a:lstStyle/>
                  <a:p>
                    <a:pPr algn="r">
                      <a:defRPr sz="1600" b="1" i="0" u="none" strike="noStrike" kern="1200" baseline="0">
                        <a:solidFill>
                          <a:schemeClr val="lt1"/>
                        </a:solidFill>
                        <a:latin typeface="+mn-lt"/>
                        <a:ea typeface="+mn-ea"/>
                        <a:cs typeface="+mn-cs"/>
                      </a:defRPr>
                    </a:pPr>
                    <a:fld id="{4DCADAB5-4701-4A8F-B41D-3969EE612862}" type="CATEGORYNAME">
                      <a:rPr lang="ru-RU" sz="1600"/>
                      <a:pPr algn="r">
                        <a:defRPr sz="1600" b="1" i="0" u="none" strike="noStrike" kern="1200" baseline="0">
                          <a:solidFill>
                            <a:schemeClr val="lt1"/>
                          </a:solidFill>
                          <a:latin typeface="+mn-lt"/>
                          <a:ea typeface="+mn-ea"/>
                          <a:cs typeface="+mn-cs"/>
                        </a:defRPr>
                      </a:pPr>
                      <a:t>[ИМЯ КАТЕГОРИИ]</a:t>
                    </a:fld>
                    <a:endParaRPr lang="ru-RU" sz="1600" baseline="0" dirty="0"/>
                  </a:p>
                  <a:p>
                    <a:pPr algn="r">
                      <a:defRPr sz="1600" b="1" i="0" u="none" strike="noStrike" kern="1200" baseline="0">
                        <a:solidFill>
                          <a:schemeClr val="lt1"/>
                        </a:solidFill>
                        <a:latin typeface="+mn-lt"/>
                        <a:ea typeface="+mn-ea"/>
                        <a:cs typeface="+mn-cs"/>
                      </a:defRPr>
                    </a:pPr>
                    <a:r>
                      <a:rPr lang="ru-RU" sz="1800" dirty="0" smtClean="0"/>
                      <a:t>1 985 903,7</a:t>
                    </a:r>
                    <a:r>
                      <a:rPr lang="ru-RU" sz="1600" dirty="0" smtClean="0"/>
                      <a:t> т.р.</a:t>
                    </a:r>
                    <a:endParaRPr lang="ru-RU" sz="1600" baseline="0" dirty="0"/>
                  </a:p>
                  <a:p>
                    <a:pPr algn="r">
                      <a:defRPr sz="1600" b="1" i="0" u="none" strike="noStrike" kern="1200" baseline="0">
                        <a:solidFill>
                          <a:schemeClr val="lt1"/>
                        </a:solidFill>
                        <a:latin typeface="+mn-lt"/>
                        <a:ea typeface="+mn-ea"/>
                        <a:cs typeface="+mn-cs"/>
                      </a:defRPr>
                    </a:pPr>
                    <a:fld id="{51FAD405-685A-4282-B6AB-760CFAFDC05F}" type="PERCENTAGE">
                      <a:rPr lang="ru-RU" sz="1600"/>
                      <a:pPr algn="r">
                        <a:defRPr sz="1600" b="1" i="0" u="none" strike="noStrike" kern="1200" baseline="0">
                          <a:solidFill>
                            <a:schemeClr val="lt1"/>
                          </a:solidFill>
                          <a:latin typeface="+mn-lt"/>
                          <a:ea typeface="+mn-ea"/>
                          <a:cs typeface="+mn-cs"/>
                        </a:defRPr>
                      </a:pPr>
                      <a:t>[ПРОЦЕНТ]</a:t>
                    </a:fld>
                    <a:endParaRPr lang="ru-RU"/>
                  </a:p>
                </c:rich>
              </c:tx>
              <c:spPr>
                <a:solidFill>
                  <a:srgbClr val="25C6E3"/>
                </a:solidFill>
                <a:ln>
                  <a:noFill/>
                </a:ln>
                <a:effectLst>
                  <a:outerShdw blurRad="50800" dist="38100" dir="2700000" algn="tl" rotWithShape="0">
                    <a:prstClr val="black">
                      <a:alpha val="40000"/>
                    </a:prstClr>
                  </a:outerShdw>
                </a:effectLst>
              </c:spPr>
              <c:showLegendKey val="1"/>
              <c:showVal val="1"/>
              <c:showCatName val="1"/>
              <c:showSerName val="0"/>
              <c:showPercent val="1"/>
              <c:showBubbleSize val="0"/>
              <c:separator>
</c:separator>
              <c:extLst>
                <c:ext xmlns:c15="http://schemas.microsoft.com/office/drawing/2012/chart" uri="{CE6537A1-D6FC-4f65-9D91-7224C49458BB}">
                  <c15:spPr xmlns:c15="http://schemas.microsoft.com/office/drawing/2012/chart">
                    <a:prstGeom prst="wedgeRectCallout">
                      <a:avLst/>
                    </a:prstGeom>
                  </c15:spPr>
                  <c15:layout>
                    <c:manualLayout>
                      <c:w val="0.32332759177376769"/>
                      <c:h val="0.20176675486644913"/>
                    </c:manualLayout>
                  </c15:layout>
                  <c15:dlblFieldTable/>
                  <c15:showDataLabelsRange val="0"/>
                </c:ext>
              </c:extLst>
            </c:dLbl>
            <c:dLbl>
              <c:idx val="1"/>
              <c:layout>
                <c:manualLayout>
                  <c:x val="-0.25533628988474122"/>
                  <c:y val="0.11328248763347709"/>
                </c:manualLayout>
              </c:layout>
              <c:tx>
                <c:rich>
                  <a:bodyPr rot="0" spcFirstLastPara="1" vertOverflow="clip" horzOverflow="clip" vert="horz" wrap="square" lIns="36576" tIns="18288" rIns="36576" bIns="18288" anchor="ctr" anchorCtr="0">
                    <a:spAutoFit/>
                  </a:bodyPr>
                  <a:lstStyle/>
                  <a:p>
                    <a:pPr algn="l">
                      <a:defRPr sz="1600" b="1" i="0" u="none" strike="noStrike" kern="1200" baseline="0">
                        <a:solidFill>
                          <a:schemeClr val="lt1"/>
                        </a:solidFill>
                        <a:latin typeface="+mn-lt"/>
                        <a:ea typeface="+mn-ea"/>
                        <a:cs typeface="+mn-cs"/>
                      </a:defRPr>
                    </a:pPr>
                    <a:fld id="{01522A4E-C221-45B3-A0E6-63FFEDE4840D}" type="CATEGORYNAME">
                      <a:rPr lang="ru-RU" sz="1600">
                        <a:solidFill>
                          <a:schemeClr val="bg2">
                            <a:lumMod val="25000"/>
                          </a:schemeClr>
                        </a:solidFill>
                      </a:rPr>
                      <a:pPr algn="l">
                        <a:defRPr sz="1600" b="1" i="0" u="none" strike="noStrike" kern="1200" baseline="0">
                          <a:solidFill>
                            <a:schemeClr val="lt1"/>
                          </a:solidFill>
                          <a:latin typeface="+mn-lt"/>
                          <a:ea typeface="+mn-ea"/>
                          <a:cs typeface="+mn-cs"/>
                        </a:defRPr>
                      </a:pPr>
                      <a:t>[ИМЯ КАТЕГОРИИ]</a:t>
                    </a:fld>
                    <a:endParaRPr lang="ru-RU" sz="1600" baseline="0" dirty="0">
                      <a:solidFill>
                        <a:schemeClr val="bg2">
                          <a:lumMod val="25000"/>
                        </a:schemeClr>
                      </a:solidFill>
                    </a:endParaRPr>
                  </a:p>
                  <a:p>
                    <a:pPr algn="l">
                      <a:defRPr sz="1600" b="1" i="0" u="none" strike="noStrike" kern="1200" baseline="0">
                        <a:solidFill>
                          <a:schemeClr val="lt1"/>
                        </a:solidFill>
                        <a:latin typeface="+mn-lt"/>
                        <a:ea typeface="+mn-ea"/>
                        <a:cs typeface="+mn-cs"/>
                      </a:defRPr>
                    </a:pPr>
                    <a:r>
                      <a:rPr lang="ru-RU" sz="1800" dirty="0" smtClean="0">
                        <a:solidFill>
                          <a:schemeClr val="bg2">
                            <a:lumMod val="25000"/>
                          </a:schemeClr>
                        </a:solidFill>
                      </a:rPr>
                      <a:t>159 425,3</a:t>
                    </a:r>
                    <a:r>
                      <a:rPr lang="ru-RU" sz="1600" dirty="0" smtClean="0">
                        <a:solidFill>
                          <a:schemeClr val="bg2">
                            <a:lumMod val="25000"/>
                          </a:schemeClr>
                        </a:solidFill>
                      </a:rPr>
                      <a:t> т.р.</a:t>
                    </a:r>
                    <a:endParaRPr lang="ru-RU" sz="1600" baseline="0" dirty="0">
                      <a:solidFill>
                        <a:schemeClr val="bg2">
                          <a:lumMod val="25000"/>
                        </a:schemeClr>
                      </a:solidFill>
                    </a:endParaRPr>
                  </a:p>
                  <a:p>
                    <a:pPr algn="l">
                      <a:defRPr sz="1600" b="1" i="0" u="none" strike="noStrike" kern="1200" baseline="0">
                        <a:solidFill>
                          <a:schemeClr val="lt1"/>
                        </a:solidFill>
                        <a:latin typeface="+mn-lt"/>
                        <a:ea typeface="+mn-ea"/>
                        <a:cs typeface="+mn-cs"/>
                      </a:defRPr>
                    </a:pPr>
                    <a:fld id="{782BF019-4B3C-4956-9966-E8AB122C473D}" type="PERCENTAGE">
                      <a:rPr lang="ru-RU" sz="1600">
                        <a:solidFill>
                          <a:schemeClr val="bg2">
                            <a:lumMod val="25000"/>
                          </a:schemeClr>
                        </a:solidFill>
                      </a:rPr>
                      <a:pPr algn="l">
                        <a:defRPr sz="1600" b="1" i="0" u="none" strike="noStrike" kern="1200" baseline="0">
                          <a:solidFill>
                            <a:schemeClr val="lt1"/>
                          </a:solidFill>
                          <a:latin typeface="+mn-lt"/>
                          <a:ea typeface="+mn-ea"/>
                          <a:cs typeface="+mn-cs"/>
                        </a:defRPr>
                      </a:pPr>
                      <a:t>[ПРОЦЕНТ]</a:t>
                    </a:fld>
                    <a:endParaRPr lang="ru-RU"/>
                  </a:p>
                </c:rich>
              </c:tx>
              <c:spPr>
                <a:solidFill>
                  <a:srgbClr val="A9E26F"/>
                </a:solidFill>
                <a:ln>
                  <a:noFill/>
                </a:ln>
                <a:effectLst>
                  <a:outerShdw blurRad="50800" dist="38100" dir="2700000" algn="tl" rotWithShape="0">
                    <a:prstClr val="black">
                      <a:alpha val="40000"/>
                    </a:prstClr>
                  </a:outerShdw>
                </a:effectLst>
              </c:spPr>
              <c:showLegendKey val="1"/>
              <c:showVal val="1"/>
              <c:showCatName val="1"/>
              <c:showSerName val="0"/>
              <c:showPercent val="1"/>
              <c:showBubbleSize val="0"/>
              <c:separator>
</c:separator>
              <c:extLst>
                <c:ext xmlns:c15="http://schemas.microsoft.com/office/drawing/2012/chart" uri="{CE6537A1-D6FC-4f65-9D91-7224C49458BB}">
                  <c15:spPr xmlns:c15="http://schemas.microsoft.com/office/drawing/2012/chart">
                    <a:prstGeom prst="wedgeRectCallout">
                      <a:avLst/>
                    </a:prstGeom>
                  </c15:spPr>
                  <c15:layout>
                    <c:manualLayout>
                      <c:w val="0.32332759177376769"/>
                      <c:h val="0.3137926096764771"/>
                    </c:manualLayout>
                  </c15:layout>
                  <c15:dlblFieldTable/>
                  <c15:showDataLabelsRange val="0"/>
                </c:ext>
              </c:extLst>
            </c:dLbl>
            <c:dLbl>
              <c:idx val="2"/>
              <c:delete val="1"/>
              <c:extLst>
                <c:ext xmlns:c15="http://schemas.microsoft.com/office/drawing/2012/chart" uri="{CE6537A1-D6FC-4f65-9D91-7224C49458BB}"/>
              </c:extLst>
            </c:dLbl>
            <c:dLbl>
              <c:idx val="3"/>
              <c:layout>
                <c:manualLayout>
                  <c:x val="-0.30164847674533657"/>
                  <c:y val="-0.14500146523910515"/>
                </c:manualLayout>
              </c:layout>
              <c:tx>
                <c:rich>
                  <a:bodyPr rot="0" spcFirstLastPara="1" vertOverflow="clip" horzOverflow="clip" vert="horz" wrap="square" lIns="36576" tIns="18288" rIns="36576" bIns="18288" anchor="ctr" anchorCtr="0">
                    <a:spAutoFit/>
                  </a:bodyPr>
                  <a:lstStyle/>
                  <a:p>
                    <a:pPr algn="l">
                      <a:defRPr sz="1600" b="1" i="0" u="none" strike="noStrike" kern="1200" baseline="0">
                        <a:solidFill>
                          <a:schemeClr val="lt1"/>
                        </a:solidFill>
                        <a:latin typeface="+mn-lt"/>
                        <a:ea typeface="+mn-ea"/>
                        <a:cs typeface="+mn-cs"/>
                      </a:defRPr>
                    </a:pPr>
                    <a:fld id="{BF0E9A06-D9FB-4456-B179-F3FAFEA55AD7}" type="CATEGORYNAME">
                      <a:rPr lang="ru-RU" sz="1600"/>
                      <a:pPr algn="l">
                        <a:defRPr sz="1600" b="1" i="0" u="none" strike="noStrike" kern="1200" baseline="0">
                          <a:solidFill>
                            <a:schemeClr val="lt1"/>
                          </a:solidFill>
                          <a:latin typeface="+mn-lt"/>
                          <a:ea typeface="+mn-ea"/>
                          <a:cs typeface="+mn-cs"/>
                        </a:defRPr>
                      </a:pPr>
                      <a:t>[ИМЯ КАТЕГОРИИ]</a:t>
                    </a:fld>
                    <a:endParaRPr lang="ru-RU" sz="1600" baseline="0" dirty="0"/>
                  </a:p>
                  <a:p>
                    <a:pPr algn="l">
                      <a:defRPr sz="1600" b="1" i="0" u="none" strike="noStrike" kern="1200" baseline="0">
                        <a:solidFill>
                          <a:schemeClr val="lt1"/>
                        </a:solidFill>
                        <a:latin typeface="+mn-lt"/>
                        <a:ea typeface="+mn-ea"/>
                        <a:cs typeface="+mn-cs"/>
                      </a:defRPr>
                    </a:pPr>
                    <a:r>
                      <a:rPr lang="ru-RU" sz="1800" dirty="0" smtClean="0"/>
                      <a:t>93 017,0</a:t>
                    </a:r>
                    <a:r>
                      <a:rPr lang="ru-RU" sz="1600" dirty="0" smtClean="0"/>
                      <a:t> т.р.</a:t>
                    </a:r>
                    <a:endParaRPr lang="ru-RU" sz="1600" baseline="0" dirty="0"/>
                  </a:p>
                  <a:p>
                    <a:pPr algn="l">
                      <a:defRPr sz="1600" b="1" i="0" u="none" strike="noStrike" kern="1200" baseline="0">
                        <a:solidFill>
                          <a:schemeClr val="lt1"/>
                        </a:solidFill>
                        <a:latin typeface="+mn-lt"/>
                        <a:ea typeface="+mn-ea"/>
                        <a:cs typeface="+mn-cs"/>
                      </a:defRPr>
                    </a:pPr>
                    <a:fld id="{CF996DAE-EB15-46C9-BF4C-BBA0DF871ADB}" type="PERCENTAGE">
                      <a:rPr lang="ru-RU" sz="1600"/>
                      <a:pPr algn="l">
                        <a:defRPr sz="1600" b="1" i="0" u="none" strike="noStrike" kern="1200" baseline="0">
                          <a:solidFill>
                            <a:schemeClr val="lt1"/>
                          </a:solidFill>
                          <a:latin typeface="+mn-lt"/>
                          <a:ea typeface="+mn-ea"/>
                          <a:cs typeface="+mn-cs"/>
                        </a:defRPr>
                      </a:pPr>
                      <a:t>[ПРОЦЕНТ]</a:t>
                    </a:fld>
                    <a:endParaRPr lang="ru-RU"/>
                  </a:p>
                </c:rich>
              </c:tx>
              <c:spPr>
                <a:solidFill>
                  <a:srgbClr val="127A8C"/>
                </a:solidFill>
                <a:ln>
                  <a:noFill/>
                </a:ln>
                <a:effectLst>
                  <a:outerShdw blurRad="50800" dist="38100" dir="2700000" algn="tl" rotWithShape="0">
                    <a:prstClr val="black">
                      <a:alpha val="40000"/>
                    </a:prstClr>
                  </a:outerShdw>
                </a:effectLst>
              </c:spPr>
              <c:showLegendKey val="1"/>
              <c:showVal val="1"/>
              <c:showCatName val="1"/>
              <c:showSerName val="0"/>
              <c:showPercent val="1"/>
              <c:showBubbleSize val="0"/>
              <c:separator>
</c:separator>
              <c:extLst>
                <c:ext xmlns:c15="http://schemas.microsoft.com/office/drawing/2012/chart" uri="{CE6537A1-D6FC-4f65-9D91-7224C49458BB}">
                  <c15:spPr xmlns:c15="http://schemas.microsoft.com/office/drawing/2012/chart">
                    <a:prstGeom prst="wedgeRectCallout">
                      <a:avLst/>
                    </a:prstGeom>
                  </c15:spPr>
                  <c15:layout>
                    <c:manualLayout>
                      <c:w val="0.32332759177376769"/>
                      <c:h val="0.20478762120334185"/>
                    </c:manualLayout>
                  </c15:layout>
                  <c15:dlblFieldTable/>
                  <c15:showDataLabelsRange val="0"/>
                </c:ext>
              </c:extLst>
            </c:dLbl>
            <c:dLbl>
              <c:idx val="4"/>
              <c:layout>
                <c:manualLayout>
                  <c:x val="0.1920130301019484"/>
                  <c:y val="-7.7031972659018871E-2"/>
                </c:manualLayout>
              </c:layout>
              <c:tx>
                <c:rich>
                  <a:bodyPr rot="0" spcFirstLastPara="1" vertOverflow="clip" horzOverflow="clip" vert="horz" wrap="square" lIns="36576" tIns="18288" rIns="36576" bIns="18288" anchor="ctr" anchorCtr="0">
                    <a:spAutoFit/>
                  </a:bodyPr>
                  <a:lstStyle/>
                  <a:p>
                    <a:pPr algn="r">
                      <a:defRPr sz="1600" b="1" i="0" u="none" strike="noStrike" kern="1200" baseline="0">
                        <a:solidFill>
                          <a:schemeClr val="lt1"/>
                        </a:solidFill>
                        <a:latin typeface="+mn-lt"/>
                        <a:ea typeface="+mn-ea"/>
                        <a:cs typeface="+mn-cs"/>
                      </a:defRPr>
                    </a:pPr>
                    <a:fld id="{0037C42D-0A91-4B35-8E48-F1B6247AA6B1}" type="CATEGORYNAME">
                      <a:rPr lang="ru-RU"/>
                      <a:pPr algn="r">
                        <a:defRPr sz="1600" b="1" i="0" u="none" strike="noStrike" kern="1200" baseline="0">
                          <a:solidFill>
                            <a:schemeClr val="lt1"/>
                          </a:solidFill>
                          <a:latin typeface="+mn-lt"/>
                          <a:ea typeface="+mn-ea"/>
                          <a:cs typeface="+mn-cs"/>
                        </a:defRPr>
                      </a:pPr>
                      <a:t>[ИМЯ КАТЕГОРИИ]</a:t>
                    </a:fld>
                    <a:endParaRPr lang="ru-RU" baseline="0" dirty="0"/>
                  </a:p>
                  <a:p>
                    <a:pPr algn="r">
                      <a:defRPr sz="1600" b="1" i="0" u="none" strike="noStrike" kern="1200" baseline="0">
                        <a:solidFill>
                          <a:schemeClr val="lt1"/>
                        </a:solidFill>
                        <a:latin typeface="+mn-lt"/>
                        <a:ea typeface="+mn-ea"/>
                        <a:cs typeface="+mn-cs"/>
                      </a:defRPr>
                    </a:pPr>
                    <a:r>
                      <a:rPr lang="ru-RU" sz="1800" dirty="0" smtClean="0"/>
                      <a:t>178 312,0</a:t>
                    </a:r>
                    <a:r>
                      <a:rPr lang="ru-RU" dirty="0" smtClean="0"/>
                      <a:t> т.р.</a:t>
                    </a:r>
                    <a:endParaRPr lang="ru-RU" baseline="0" dirty="0"/>
                  </a:p>
                  <a:p>
                    <a:pPr algn="r">
                      <a:defRPr sz="1600" b="1" i="0" u="none" strike="noStrike" kern="1200" baseline="0">
                        <a:solidFill>
                          <a:schemeClr val="lt1"/>
                        </a:solidFill>
                        <a:latin typeface="+mn-lt"/>
                        <a:ea typeface="+mn-ea"/>
                        <a:cs typeface="+mn-cs"/>
                      </a:defRPr>
                    </a:pPr>
                    <a:fld id="{32E61E54-EFC6-4432-AEED-5DC96F4E7736}" type="PERCENTAGE">
                      <a:rPr lang="ru-RU"/>
                      <a:pPr algn="r">
                        <a:defRPr sz="1600" b="1" i="0" u="none" strike="noStrike" kern="1200" baseline="0">
                          <a:solidFill>
                            <a:schemeClr val="lt1"/>
                          </a:solidFill>
                          <a:latin typeface="+mn-lt"/>
                          <a:ea typeface="+mn-ea"/>
                          <a:cs typeface="+mn-cs"/>
                        </a:defRPr>
                      </a:pPr>
                      <a:t>[ПРОЦЕНТ]</a:t>
                    </a:fld>
                    <a:endParaRPr lang="ru-RU"/>
                  </a:p>
                </c:rich>
              </c:tx>
              <c:spPr>
                <a:solidFill>
                  <a:srgbClr val="66A822"/>
                </a:solidFill>
                <a:ln>
                  <a:noFill/>
                </a:ln>
                <a:effectLst>
                  <a:outerShdw blurRad="50800" dist="38100" dir="2700000" algn="tl" rotWithShape="0">
                    <a:prstClr val="black">
                      <a:alpha val="40000"/>
                    </a:prstClr>
                  </a:outerShdw>
                </a:effectLst>
              </c:spPr>
              <c:showLegendKey val="1"/>
              <c:showVal val="1"/>
              <c:showCatName val="1"/>
              <c:showSerName val="0"/>
              <c:showPercent val="1"/>
              <c:showBubbleSize val="0"/>
              <c:separator>
</c:separator>
              <c:extLst>
                <c:ext xmlns:c15="http://schemas.microsoft.com/office/drawing/2012/chart" uri="{CE6537A1-D6FC-4f65-9D91-7224C49458BB}">
                  <c15:spPr xmlns:c15="http://schemas.microsoft.com/office/drawing/2012/chart">
                    <a:prstGeom prst="wedgeRectCallout">
                      <a:avLst/>
                    </a:prstGeom>
                  </c15:spPr>
                  <c15:layout>
                    <c:manualLayout>
                      <c:w val="0.32332759177376769"/>
                      <c:h val="0.26738211247517896"/>
                    </c:manualLayout>
                  </c15:layout>
                  <c15:dlblFieldTable/>
                  <c15:showDataLabelsRange val="0"/>
                </c:ext>
              </c:extLst>
            </c:dLbl>
            <c:spPr>
              <a:solidFill>
                <a:srgbClr val="66A822"/>
              </a:solidFill>
              <a:ln>
                <a:noFill/>
              </a:ln>
              <a:effectLst>
                <a:outerShdw blurRad="50800" dist="38100" dir="2700000" algn="tl" rotWithShape="0">
                  <a:prstClr val="black">
                    <a:alpha val="40000"/>
                  </a:prstClr>
                </a:outerShdw>
              </a:effectLst>
            </c:spPr>
            <c:txPr>
              <a:bodyPr rot="0" spcFirstLastPara="1" vertOverflow="clip" horzOverflow="clip" vert="horz" wrap="square" lIns="36576" tIns="18288" rIns="36576" bIns="18288" anchor="ctr" anchorCtr="0">
                <a:spAutoFit/>
              </a:bodyPr>
              <a:lstStyle/>
              <a:p>
                <a:pPr algn="l">
                  <a:defRPr sz="1600" b="1" i="0" u="none" strike="noStrike" kern="1200" baseline="0">
                    <a:solidFill>
                      <a:schemeClr val="lt1"/>
                    </a:solidFill>
                    <a:latin typeface="+mn-lt"/>
                    <a:ea typeface="+mn-ea"/>
                    <a:cs typeface="+mn-cs"/>
                  </a:defRPr>
                </a:pPr>
                <a:endParaRPr lang="ru-RU"/>
              </a:p>
            </c:txPr>
            <c:showLegendKey val="1"/>
            <c:showVal val="1"/>
            <c:showCatName val="1"/>
            <c:showSerName val="0"/>
            <c:showPercent val="1"/>
            <c:showBubbleSize val="0"/>
            <c:separator>
</c:separator>
            <c:showLeaderLines val="1"/>
            <c:leaderLines>
              <c:spPr>
                <a:ln w="9525">
                  <a:solidFill>
                    <a:schemeClr val="dk1">
                      <a:lumMod val="50000"/>
                      <a:lumOff val="50000"/>
                    </a:schemeClr>
                  </a:solidFill>
                </a:ln>
                <a:effectLst/>
              </c:spPr>
            </c:leaderLines>
            <c:extLst xmlns:c15="http://schemas.microsoft.com/office/drawing/2012/chart">
              <c:ext xmlns:c15="http://schemas.microsoft.com/office/drawing/2012/chart" uri="{CE6537A1-D6FC-4f65-9D91-7224C49458BB}">
                <c15:spPr xmlns:c15="http://schemas.microsoft.com/office/drawing/2012/chart">
                  <a:prstGeom prst="wedgeRectCallout">
                    <a:avLst/>
                  </a:prstGeom>
                </c15:spPr>
              </c:ext>
            </c:extLst>
          </c:dLbls>
          <c:cat>
            <c:strRef>
              <c:f>Лист1!$A$2:$A$6</c:f>
              <c:strCache>
                <c:ptCount val="5"/>
                <c:pt idx="0">
                  <c:v>Образование</c:v>
                </c:pt>
                <c:pt idx="1">
                  <c:v>Культура, кинематография</c:v>
                </c:pt>
                <c:pt idx="2">
                  <c:v>Здравоохранение</c:v>
                </c:pt>
                <c:pt idx="3">
                  <c:v>Социальная политика</c:v>
                </c:pt>
                <c:pt idx="4">
                  <c:v>Физическая культура и спорт</c:v>
                </c:pt>
              </c:strCache>
            </c:strRef>
          </c:cat>
          <c:val>
            <c:numRef>
              <c:f>Лист1!$C$2:$C$6</c:f>
              <c:numCache>
                <c:formatCode>General</c:formatCode>
                <c:ptCount val="5"/>
                <c:pt idx="0">
                  <c:v>1985903.7</c:v>
                </c:pt>
                <c:pt idx="1">
                  <c:v>159425.29999999999</c:v>
                </c:pt>
                <c:pt idx="2">
                  <c:v>2020.3</c:v>
                </c:pt>
                <c:pt idx="3">
                  <c:v>93017</c:v>
                </c:pt>
                <c:pt idx="4">
                  <c:v>178312</c:v>
                </c:pt>
              </c:numCache>
            </c:numRef>
          </c:val>
        </c:ser>
        <c:dLbls>
          <c:showLegendKey val="0"/>
          <c:showVal val="1"/>
          <c:showCatName val="0"/>
          <c:showSerName val="0"/>
          <c:showPercent val="0"/>
          <c:showBubbleSize val="0"/>
          <c:showLeaderLines val="1"/>
        </c:dLbls>
        <c:firstSliceAng val="0"/>
        <c:holeSize val="50"/>
        <c:extLst>
          <c:ext xmlns:c15="http://schemas.microsoft.com/office/drawing/2012/chart" uri="{02D57815-91ED-43cb-92C2-25804820EDAC}">
            <c15:filteredPieSeries>
              <c15:ser>
                <c:idx val="0"/>
                <c:order val="0"/>
                <c:tx>
                  <c:strRef>
                    <c:extLst>
                      <c:ext uri="{02D57815-91ED-43cb-92C2-25804820EDAC}">
                        <c15:formulaRef>
                          <c15:sqref>Лист1!$B$1</c15:sqref>
                        </c15:formulaRef>
                      </c:ext>
                    </c:extLst>
                    <c:strCache>
                      <c:ptCount val="1"/>
                      <c:pt idx="0">
                        <c:v>Доля</c:v>
                      </c:pt>
                    </c:strCache>
                  </c:strRef>
                </c:tx>
                <c:dPt>
                  <c:idx val="0"/>
                  <c:bubble3D val="0"/>
                  <c:spPr>
                    <a:solidFill>
                      <a:schemeClr val="accent1"/>
                    </a:solidFill>
                    <a:ln>
                      <a:noFill/>
                    </a:ln>
                    <a:effectLst>
                      <a:outerShdw blurRad="254000" sx="102000" sy="102000" algn="ctr" rotWithShape="0">
                        <a:prstClr val="black">
                          <a:alpha val="20000"/>
                        </a:prstClr>
                      </a:outerShdw>
                    </a:effectLst>
                  </c:spPr>
                </c:dPt>
                <c:dPt>
                  <c:idx val="1"/>
                  <c:bubble3D val="0"/>
                  <c:spPr>
                    <a:solidFill>
                      <a:schemeClr val="accent3"/>
                    </a:solidFill>
                    <a:ln>
                      <a:noFill/>
                    </a:ln>
                    <a:effectLst>
                      <a:outerShdw blurRad="254000" sx="102000" sy="102000" algn="ctr" rotWithShape="0">
                        <a:prstClr val="black">
                          <a:alpha val="20000"/>
                        </a:prstClr>
                      </a:outerShdw>
                    </a:effectLst>
                  </c:spPr>
                </c:dPt>
                <c:dPt>
                  <c:idx val="2"/>
                  <c:bubble3D val="0"/>
                  <c:spPr>
                    <a:solidFill>
                      <a:schemeClr val="accent5"/>
                    </a:solidFill>
                    <a:ln>
                      <a:noFill/>
                    </a:ln>
                    <a:effectLst>
                      <a:outerShdw blurRad="254000" sx="102000" sy="102000" algn="ctr" rotWithShape="0">
                        <a:prstClr val="black">
                          <a:alpha val="20000"/>
                        </a:prstClr>
                      </a:outerShdw>
                    </a:effectLst>
                  </c:spPr>
                </c:dPt>
                <c:dPt>
                  <c:idx val="3"/>
                  <c:bubble3D val="0"/>
                  <c:spPr>
                    <a:solidFill>
                      <a:schemeClr val="accent1">
                        <a:lumMod val="60000"/>
                      </a:schemeClr>
                    </a:solidFill>
                    <a:ln>
                      <a:noFill/>
                    </a:ln>
                    <a:effectLst>
                      <a:outerShdw blurRad="254000" sx="102000" sy="102000" algn="ctr" rotWithShape="0">
                        <a:prstClr val="black">
                          <a:alpha val="20000"/>
                        </a:prstClr>
                      </a:outerShdw>
                    </a:effectLst>
                  </c:spPr>
                </c:dPt>
                <c:dPt>
                  <c:idx val="4"/>
                  <c:bubble3D val="0"/>
                  <c:spPr>
                    <a:solidFill>
                      <a:schemeClr val="accent3">
                        <a:lumMod val="60000"/>
                      </a:schemeClr>
                    </a:solidFill>
                    <a:ln>
                      <a:noFill/>
                    </a:ln>
                    <a:effectLst>
                      <a:outerShdw blurRad="254000" sx="102000" sy="102000" algn="ctr" rotWithShape="0">
                        <a:prstClr val="black">
                          <a:alpha val="20000"/>
                        </a:prstClr>
                      </a:outerShdw>
                    </a:effectLst>
                  </c:spPr>
                </c:dPt>
                <c:dLbls>
                  <c:dLbl>
                    <c:idx val="0"/>
                    <c:tx>
                      <c:rich>
                        <a:bodyPr/>
                        <a:lstStyle/>
                        <a:p>
                          <a:fld id="{41388B40-C266-4F3E-BA3F-F1F0127E5544}" type="CELLRANGE">
                            <a:rPr lang="en-US"/>
                            <a:pPr/>
                            <a:t>[ДИАПАЗОН ЯЧЕЕК]</a:t>
                          </a:fld>
                          <a:endParaRPr lang="en-US" baseline="0"/>
                        </a:p>
                        <a:p>
                          <a:fld id="{8E517E26-8B4E-431E-B549-2460F15EF1D7}" type="VALUE">
                            <a:rPr lang="en-US"/>
                            <a:pPr/>
                            <a:t>[ЗНАЧЕНИЕ]</a:t>
                          </a:fld>
                          <a:endParaRPr lang="ru-RU"/>
                        </a:p>
                      </c:rich>
                    </c:tx>
                    <c:showLegendKey val="0"/>
                    <c:showVal val="1"/>
                    <c:showCatName val="0"/>
                    <c:showSerName val="0"/>
                    <c:showPercent val="0"/>
                    <c:showBubbleSize val="0"/>
                    <c:separator>
</c:separator>
                    <c:extLst>
                      <c:ext uri="{CE6537A1-D6FC-4f65-9D91-7224C49458BB}">
                        <c15:dlblFieldTable/>
                        <c15:showDataLabelsRange val="1"/>
                      </c:ext>
                    </c:extLst>
                  </c:dLbl>
                  <c:dLbl>
                    <c:idx val="1"/>
                    <c:tx>
                      <c:rich>
                        <a:bodyPr/>
                        <a:lstStyle/>
                        <a:p>
                          <a:fld id="{4B098CBB-98A5-400E-8F94-2984746DFD0E}" type="CELLRANGE">
                            <a:rPr lang="ru-RU"/>
                            <a:pPr/>
                            <a:t>[ДИАПАЗОН ЯЧЕЕК]</a:t>
                          </a:fld>
                          <a:endParaRPr lang="ru-RU" baseline="0"/>
                        </a:p>
                        <a:p>
                          <a:fld id="{707BDCE3-7BCE-4CDA-BA5D-BEEF9B98E49D}" type="VALUE">
                            <a:rPr lang="ru-RU"/>
                            <a:pPr/>
                            <a:t>[ЗНАЧЕНИЕ]</a:t>
                          </a:fld>
                          <a:endParaRPr lang="ru-RU"/>
                        </a:p>
                      </c:rich>
                    </c:tx>
                    <c:showLegendKey val="1"/>
                    <c:showVal val="1"/>
                    <c:showCatName val="0"/>
                    <c:showSerName val="0"/>
                    <c:showPercent val="0"/>
                    <c:showBubbleSize val="0"/>
                    <c:separator>
</c:separator>
                    <c:extLst>
                      <c:ext uri="{CE6537A1-D6FC-4f65-9D91-7224C49458BB}">
                        <c15:dlblFieldTable/>
                        <c15:showDataLabelsRange val="1"/>
                      </c:ext>
                    </c:extLst>
                  </c:dLbl>
                  <c:dLbl>
                    <c:idx val="2"/>
                    <c:tx>
                      <c:rich>
                        <a:bodyPr/>
                        <a:lstStyle/>
                        <a:p>
                          <a:fld id="{ED454BFC-EA9B-49C5-94B6-8E2D191608C3}" type="CELLRANGE">
                            <a:rPr lang="en-US"/>
                            <a:pPr/>
                            <a:t>[ДИАПАЗОН ЯЧЕЕК]</a:t>
                          </a:fld>
                          <a:endParaRPr lang="ru-RU"/>
                        </a:p>
                      </c:rich>
                    </c:tx>
                    <c:showLegendKey val="0"/>
                    <c:showVal val="0"/>
                    <c:showCatName val="0"/>
                    <c:showSerName val="0"/>
                    <c:showPercent val="0"/>
                    <c:showBubbleSize val="0"/>
                    <c:separator>
</c:separator>
                    <c:extLst>
                      <c:ext uri="{CE6537A1-D6FC-4f65-9D91-7224C49458BB}">
                        <c15:dlblFieldTable/>
                        <c15:showDataLabelsRange val="1"/>
                      </c:ext>
                    </c:extLst>
                  </c:dLbl>
                  <c:dLbl>
                    <c:idx val="3"/>
                    <c:tx>
                      <c:rich>
                        <a:bodyPr/>
                        <a:lstStyle/>
                        <a:p>
                          <a:fld id="{53CB293A-54FC-4989-98AC-2096B98143C6}" type="CELLRANGE">
                            <a:rPr lang="ru-RU"/>
                            <a:pPr/>
                            <a:t>[ДИАПАЗОН ЯЧЕЕК]</a:t>
                          </a:fld>
                          <a:endParaRPr lang="ru-RU" baseline="0"/>
                        </a:p>
                        <a:p>
                          <a:fld id="{311207DE-E6A9-4694-94B4-8EF730D37557}" type="VALUE">
                            <a:rPr lang="ru-RU"/>
                            <a:pPr/>
                            <a:t>[ЗНАЧЕНИЕ]</a:t>
                          </a:fld>
                          <a:endParaRPr lang="ru-RU"/>
                        </a:p>
                      </c:rich>
                    </c:tx>
                    <c:showLegendKey val="1"/>
                    <c:showVal val="1"/>
                    <c:showCatName val="0"/>
                    <c:showSerName val="0"/>
                    <c:showPercent val="0"/>
                    <c:showBubbleSize val="0"/>
                    <c:separator>
</c:separator>
                    <c:extLst>
                      <c:ext uri="{CE6537A1-D6FC-4f65-9D91-7224C49458BB}">
                        <c15:dlblFieldTable/>
                        <c15:showDataLabelsRange val="1"/>
                      </c:ext>
                    </c:extLst>
                  </c:dLbl>
                  <c:dLbl>
                    <c:idx val="4"/>
                    <c:tx>
                      <c:rich>
                        <a:bodyPr/>
                        <a:lstStyle/>
                        <a:p>
                          <a:fld id="{427CE777-5A18-4D1C-AFE1-6575D99F86DF}" type="CELLRANGE">
                            <a:rPr lang="ru-RU"/>
                            <a:pPr/>
                            <a:t>[ДИАПАЗОН ЯЧЕЕК]</a:t>
                          </a:fld>
                          <a:endParaRPr lang="ru-RU" baseline="0"/>
                        </a:p>
                        <a:p>
                          <a:fld id="{1739B1A4-BA40-4278-A086-2D8F5795DE86}" type="VALUE">
                            <a:rPr lang="ru-RU"/>
                            <a:pPr/>
                            <a:t>[ЗНАЧЕНИЕ]</a:t>
                          </a:fld>
                          <a:endParaRPr lang="ru-RU"/>
                        </a:p>
                      </c:rich>
                    </c:tx>
                    <c:showLegendKey val="1"/>
                    <c:showVal val="1"/>
                    <c:showCatName val="0"/>
                    <c:showSerName val="0"/>
                    <c:showPercent val="0"/>
                    <c:showBubbleSize val="0"/>
                    <c:separator>
</c:separator>
                    <c:extLst>
                      <c:ext uri="{CE6537A1-D6FC-4f65-9D91-7224C49458BB}">
                        <c15:dlblFieldTable/>
                        <c15:showDataLabelsRange val="1"/>
                      </c:ext>
                    </c:extLst>
                  </c:dLbl>
                  <c:numFmt formatCode="#,##0.0" sourceLinked="0"/>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lt1"/>
                          </a:solidFill>
                          <a:latin typeface="+mn-lt"/>
                          <a:ea typeface="+mn-ea"/>
                          <a:cs typeface="+mn-cs"/>
                        </a:defRPr>
                      </a:pPr>
                      <a:endParaRPr lang="ru-RU"/>
                    </a:p>
                  </c:txPr>
                  <c:showLegendKey val="1"/>
                  <c:showVal val="1"/>
                  <c:showCatName val="0"/>
                  <c:showSerName val="0"/>
                  <c:showPercent val="0"/>
                  <c:showBubbleSize val="0"/>
                  <c:separator>
</c:separator>
                  <c:showLeaderLines val="0"/>
                  <c:extLst>
                    <c:ext uri="{CE6537A1-D6FC-4f65-9D91-7224C49458BB}">
                      <c15:spPr xmlns:c15="http://schemas.microsoft.com/office/drawing/2012/chart">
                        <a:prstGeom prst="rect">
                          <a:avLst/>
                        </a:prstGeom>
                      </c15:spPr>
                      <c15:showDataLabelsRange val="1"/>
                    </c:ext>
                  </c:extLst>
                </c:dLbls>
                <c:cat>
                  <c:strRef>
                    <c:extLst>
                      <c:ext uri="{02D57815-91ED-43cb-92C2-25804820EDAC}">
                        <c15:formulaRef>
                          <c15:sqref>Лист1!$A$2:$A$6</c15:sqref>
                        </c15:formulaRef>
                      </c:ext>
                    </c:extLst>
                    <c:strCache>
                      <c:ptCount val="5"/>
                      <c:pt idx="0">
                        <c:v>Образование</c:v>
                      </c:pt>
                      <c:pt idx="1">
                        <c:v>Культура, кинематография</c:v>
                      </c:pt>
                      <c:pt idx="2">
                        <c:v>Здравоохранение</c:v>
                      </c:pt>
                      <c:pt idx="3">
                        <c:v>Социальная политика</c:v>
                      </c:pt>
                      <c:pt idx="4">
                        <c:v>Физическая культура и спорт</c:v>
                      </c:pt>
                    </c:strCache>
                  </c:strRef>
                </c:cat>
                <c:val>
                  <c:numRef>
                    <c:extLst>
                      <c:ext uri="{02D57815-91ED-43cb-92C2-25804820EDAC}">
                        <c15:formulaRef>
                          <c15:sqref>Лист1!$B$2:$B$6</c15:sqref>
                        </c15:formulaRef>
                      </c:ext>
                    </c:extLst>
                    <c:numCache>
                      <c:formatCode>0.000%</c:formatCode>
                      <c:ptCount val="5"/>
                      <c:pt idx="0">
                        <c:v>0.82099999999999995</c:v>
                      </c:pt>
                      <c:pt idx="1">
                        <c:v>6.6000000000000003E-2</c:v>
                      </c:pt>
                      <c:pt idx="2">
                        <c:v>1E-3</c:v>
                      </c:pt>
                      <c:pt idx="3">
                        <c:v>3.7999999999999999E-2</c:v>
                      </c:pt>
                      <c:pt idx="4">
                        <c:v>7.3999999999999996E-2</c:v>
                      </c:pt>
                    </c:numCache>
                  </c:numRef>
                </c:val>
                <c:extLst>
                  <c:ext uri="{02D57815-91ED-43cb-92C2-25804820EDAC}">
                    <c15:datalabelsRange>
                      <c15:f>Лист1!$C$2:$C$6</c15:f>
                      <c15:dlblRangeCache>
                        <c:ptCount val="5"/>
                        <c:pt idx="0">
                          <c:v>1985903,7</c:v>
                        </c:pt>
                        <c:pt idx="1">
                          <c:v>159425,3</c:v>
                        </c:pt>
                        <c:pt idx="2">
                          <c:v>2020,3</c:v>
                        </c:pt>
                        <c:pt idx="3">
                          <c:v>93017</c:v>
                        </c:pt>
                        <c:pt idx="4">
                          <c:v>178312</c:v>
                        </c:pt>
                      </c15:dlblRangeCache>
                    </c15:datalabelsRange>
                  </c:ext>
                </c:extLst>
              </c15:ser>
            </c15:filteredPieSeries>
            <c15:filteredPieSeries>
              <c15:ser>
                <c:idx val="2"/>
                <c:order val="2"/>
                <c:tx>
                  <c:strRef>
                    <c:extLst xmlns:c15="http://schemas.microsoft.com/office/drawing/2012/chart">
                      <c:ext xmlns:c15="http://schemas.microsoft.com/office/drawing/2012/chart" uri="{02D57815-91ED-43cb-92C2-25804820EDAC}">
                        <c15:formulaRef>
                          <c15:sqref>Лист1!$D$1</c15:sqref>
                        </c15:formulaRef>
                      </c:ext>
                    </c:extLst>
                    <c:strCache>
                      <c:ptCount val="1"/>
                      <c:pt idx="0">
                        <c:v>Столбец2</c:v>
                      </c:pt>
                    </c:strCache>
                  </c:strRef>
                </c:tx>
                <c:dPt>
                  <c:idx val="0"/>
                  <c:bubble3D val="0"/>
                  <c:spPr>
                    <a:solidFill>
                      <a:schemeClr val="accent1"/>
                    </a:solidFill>
                    <a:ln>
                      <a:noFill/>
                    </a:ln>
                    <a:effectLst>
                      <a:outerShdw blurRad="254000" sx="102000" sy="102000" algn="ctr" rotWithShape="0">
                        <a:prstClr val="black">
                          <a:alpha val="20000"/>
                        </a:prstClr>
                      </a:outerShdw>
                    </a:effectLst>
                  </c:spPr>
                </c:dPt>
                <c:dPt>
                  <c:idx val="1"/>
                  <c:bubble3D val="0"/>
                  <c:spPr>
                    <a:solidFill>
                      <a:schemeClr val="accent3"/>
                    </a:solidFill>
                    <a:ln>
                      <a:noFill/>
                    </a:ln>
                    <a:effectLst>
                      <a:outerShdw blurRad="254000" sx="102000" sy="102000" algn="ctr" rotWithShape="0">
                        <a:prstClr val="black">
                          <a:alpha val="20000"/>
                        </a:prstClr>
                      </a:outerShdw>
                    </a:effectLst>
                  </c:spPr>
                </c:dPt>
                <c:dPt>
                  <c:idx val="2"/>
                  <c:bubble3D val="0"/>
                  <c:spPr>
                    <a:solidFill>
                      <a:schemeClr val="accent5"/>
                    </a:solidFill>
                    <a:ln>
                      <a:noFill/>
                    </a:ln>
                    <a:effectLst>
                      <a:outerShdw blurRad="254000" sx="102000" sy="102000" algn="ctr" rotWithShape="0">
                        <a:prstClr val="black">
                          <a:alpha val="20000"/>
                        </a:prstClr>
                      </a:outerShdw>
                    </a:effectLst>
                  </c:spPr>
                </c:dPt>
                <c:dPt>
                  <c:idx val="3"/>
                  <c:bubble3D val="0"/>
                  <c:spPr>
                    <a:solidFill>
                      <a:schemeClr val="accent1">
                        <a:lumMod val="60000"/>
                      </a:schemeClr>
                    </a:solidFill>
                    <a:ln>
                      <a:noFill/>
                    </a:ln>
                    <a:effectLst>
                      <a:outerShdw blurRad="254000" sx="102000" sy="102000" algn="ctr" rotWithShape="0">
                        <a:prstClr val="black">
                          <a:alpha val="20000"/>
                        </a:prstClr>
                      </a:outerShdw>
                    </a:effectLst>
                  </c:spPr>
                </c:dPt>
                <c:dPt>
                  <c:idx val="4"/>
                  <c:bubble3D val="0"/>
                  <c:spPr>
                    <a:solidFill>
                      <a:schemeClr val="accent3">
                        <a:lumMod val="60000"/>
                      </a:schemeClr>
                    </a:solidFill>
                    <a:ln>
                      <a:noFill/>
                    </a:ln>
                    <a:effectLst>
                      <a:outerShdw blurRad="254000" sx="102000" sy="102000" algn="ctr" rotWithShape="0">
                        <a:prstClr val="black">
                          <a:alpha val="20000"/>
                        </a:prstClr>
                      </a:outerShdw>
                    </a:effectLst>
                  </c:spPr>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lt1"/>
                          </a:solidFill>
                          <a:latin typeface="+mn-lt"/>
                          <a:ea typeface="+mn-ea"/>
                          <a:cs typeface="+mn-cs"/>
                        </a:defRPr>
                      </a:pPr>
                      <a:endParaRPr lang="ru-RU"/>
                    </a:p>
                  </c:txPr>
                  <c:showLegendKey val="0"/>
                  <c:showVal val="1"/>
                  <c:showCatName val="0"/>
                  <c:showSerName val="0"/>
                  <c:showPercent val="0"/>
                  <c:showBubbleSize val="0"/>
                  <c:showLeaderLines val="1"/>
                  <c:leaderLines>
                    <c:spPr>
                      <a:ln w="9525">
                        <a:solidFill>
                          <a:schemeClr val="dk1">
                            <a:lumMod val="50000"/>
                            <a:lumOff val="50000"/>
                          </a:schemeClr>
                        </a:solidFill>
                      </a:ln>
                      <a:effectLst/>
                    </c:spPr>
                  </c:leaderLines>
                  <c:extLst xmlns:c15="http://schemas.microsoft.com/office/drawing/2012/chart">
                    <c:ext xmlns:c15="http://schemas.microsoft.com/office/drawing/2012/chart" uri="{CE6537A1-D6FC-4f65-9D91-7224C49458BB}"/>
                  </c:extLst>
                </c:dLbls>
                <c:cat>
                  <c:strRef>
                    <c:extLst xmlns:c15="http://schemas.microsoft.com/office/drawing/2012/chart">
                      <c:ext xmlns:c15="http://schemas.microsoft.com/office/drawing/2012/chart" uri="{02D57815-91ED-43cb-92C2-25804820EDAC}">
                        <c15:formulaRef>
                          <c15:sqref>Лист1!$A$2:$A$6</c15:sqref>
                        </c15:formulaRef>
                      </c:ext>
                    </c:extLst>
                    <c:strCache>
                      <c:ptCount val="5"/>
                      <c:pt idx="0">
                        <c:v>Образование</c:v>
                      </c:pt>
                      <c:pt idx="1">
                        <c:v>Культура, кинематография</c:v>
                      </c:pt>
                      <c:pt idx="2">
                        <c:v>Здравоохранение</c:v>
                      </c:pt>
                      <c:pt idx="3">
                        <c:v>Социальная политика</c:v>
                      </c:pt>
                      <c:pt idx="4">
                        <c:v>Физическая культура и спорт</c:v>
                      </c:pt>
                    </c:strCache>
                  </c:strRef>
                </c:cat>
                <c:val>
                  <c:numRef>
                    <c:extLst xmlns:c15="http://schemas.microsoft.com/office/drawing/2012/chart">
                      <c:ext xmlns:c15="http://schemas.microsoft.com/office/drawing/2012/chart" uri="{02D57815-91ED-43cb-92C2-25804820EDAC}">
                        <c15:formulaRef>
                          <c15:sqref>Лист1!$D$2:$D$6</c15:sqref>
                        </c15:formulaRef>
                      </c:ext>
                    </c:extLst>
                    <c:numCache>
                      <c:formatCode>General</c:formatCode>
                      <c:ptCount val="5"/>
                      <c:pt idx="0">
                        <c:v>0.82106979667366264</c:v>
                      </c:pt>
                      <c:pt idx="1">
                        <c:v>6.5914222656233368E-2</c:v>
                      </c:pt>
                      <c:pt idx="2">
                        <c:v>8.3529091074244981E-4</c:v>
                      </c:pt>
                      <c:pt idx="3">
                        <c:v>3.8457780846671508E-2</c:v>
                      </c:pt>
                      <c:pt idx="4">
                        <c:v>7.3722908912690052E-2</c:v>
                      </c:pt>
                    </c:numCache>
                  </c:numRef>
                </c:val>
              </c15:ser>
            </c15:filteredPieSeries>
          </c:ext>
        </c:extLst>
      </c:doughnutChart>
      <c:spPr>
        <a:noFill/>
        <a:ln>
          <a:noFill/>
        </a:ln>
        <a:effectLst/>
      </c:spPr>
    </c:plotArea>
    <c:plotVisOnly val="1"/>
    <c:dispBlanksAs val="gap"/>
    <c:showDLblsOverMax val="0"/>
  </c:chart>
  <c:spPr>
    <a:noFill/>
    <a:ln w="9525" cap="flat" cmpd="sng" algn="ctr">
      <a:noFill/>
      <a:round/>
    </a:ln>
    <a:effectLst/>
  </c:spPr>
  <c:txPr>
    <a:bodyPr/>
    <a:lstStyle/>
    <a:p>
      <a:pPr>
        <a:defRPr/>
      </a:pPr>
      <a:endParaRPr lang="ru-RU"/>
    </a:p>
  </c:txPr>
  <c:externalData r:id="rId1">
    <c:autoUpdate val="0"/>
  </c:externalData>
  <c:userShapes r:id="rId2"/>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8.3164782787828809E-2"/>
          <c:w val="1"/>
          <c:h val="0.74578712742755404"/>
        </c:manualLayout>
      </c:layout>
      <c:barChart>
        <c:barDir val="col"/>
        <c:grouping val="clustered"/>
        <c:varyColors val="0"/>
        <c:ser>
          <c:idx val="0"/>
          <c:order val="0"/>
          <c:tx>
            <c:strRef>
              <c:f>Лист1!$A$2</c:f>
              <c:strCache>
                <c:ptCount val="1"/>
                <c:pt idx="0">
                  <c:v>Общегосударственные вопросы</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600" b="1" i="0" u="none" strike="noStrike" kern="1200" baseline="0">
                    <a:solidFill>
                      <a:schemeClr val="tx1">
                        <a:lumMod val="75000"/>
                        <a:lumOff val="25000"/>
                      </a:schemeClr>
                    </a:solidFill>
                    <a:latin typeface="+mn-lt"/>
                    <a:ea typeface="+mn-ea"/>
                    <a:cs typeface="+mn-cs"/>
                  </a:defRPr>
                </a:pPr>
                <a:endParaRPr lang="ru-RU"/>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Лист1!$B$1</c:f>
              <c:strCache>
                <c:ptCount val="1"/>
                <c:pt idx="0">
                  <c:v>2021 год (отчет)</c:v>
                </c:pt>
              </c:strCache>
            </c:strRef>
          </c:cat>
          <c:val>
            <c:numRef>
              <c:f>Лист1!$B$2</c:f>
              <c:numCache>
                <c:formatCode>#\ ##0.0</c:formatCode>
                <c:ptCount val="1"/>
                <c:pt idx="0">
                  <c:v>428129.3</c:v>
                </c:pt>
              </c:numCache>
            </c:numRef>
          </c:val>
          <c:extLst xmlns:c16r2="http://schemas.microsoft.com/office/drawing/2015/06/chart">
            <c:ext xmlns:c16="http://schemas.microsoft.com/office/drawing/2014/chart" uri="{C3380CC4-5D6E-409C-BE32-E72D297353CC}">
              <c16:uniqueId val="{00000000-ECD4-4B19-91A7-76EA4945367B}"/>
            </c:ext>
          </c:extLst>
        </c:ser>
        <c:ser>
          <c:idx val="1"/>
          <c:order val="1"/>
          <c:tx>
            <c:strRef>
              <c:f>Лист1!$A$3</c:f>
              <c:strCache>
                <c:ptCount val="1"/>
                <c:pt idx="0">
                  <c:v>Национальная оборона</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600" b="1" i="0" u="none" strike="noStrike" kern="1200" baseline="0">
                    <a:solidFill>
                      <a:schemeClr val="tx1">
                        <a:lumMod val="75000"/>
                        <a:lumOff val="25000"/>
                      </a:schemeClr>
                    </a:solidFill>
                    <a:latin typeface="+mn-lt"/>
                    <a:ea typeface="+mn-ea"/>
                    <a:cs typeface="+mn-cs"/>
                  </a:defRPr>
                </a:pPr>
                <a:endParaRPr lang="ru-RU"/>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Лист1!$B$1</c:f>
              <c:strCache>
                <c:ptCount val="1"/>
                <c:pt idx="0">
                  <c:v>2021 год (отчет)</c:v>
                </c:pt>
              </c:strCache>
            </c:strRef>
          </c:cat>
          <c:val>
            <c:numRef>
              <c:f>Лист1!$B$3</c:f>
              <c:numCache>
                <c:formatCode>#\ ##0.0</c:formatCode>
                <c:ptCount val="1"/>
                <c:pt idx="0">
                  <c:v>5480.2</c:v>
                </c:pt>
              </c:numCache>
            </c:numRef>
          </c:val>
          <c:extLst xmlns:c16r2="http://schemas.microsoft.com/office/drawing/2015/06/chart">
            <c:ext xmlns:c16="http://schemas.microsoft.com/office/drawing/2014/chart" uri="{C3380CC4-5D6E-409C-BE32-E72D297353CC}">
              <c16:uniqueId val="{00000003-ECD4-4B19-91A7-76EA4945367B}"/>
            </c:ext>
          </c:extLst>
        </c:ser>
        <c:ser>
          <c:idx val="2"/>
          <c:order val="2"/>
          <c:tx>
            <c:strRef>
              <c:f>Лист1!$A$4</c:f>
              <c:strCache>
                <c:ptCount val="1"/>
                <c:pt idx="0">
                  <c:v>Национальная безопасность и правоохранительная деятельность</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600" b="1" i="0" u="none" strike="noStrike" kern="1200" baseline="0">
                    <a:solidFill>
                      <a:schemeClr val="tx1">
                        <a:lumMod val="75000"/>
                        <a:lumOff val="25000"/>
                      </a:schemeClr>
                    </a:solidFill>
                    <a:latin typeface="+mn-lt"/>
                    <a:ea typeface="+mn-ea"/>
                    <a:cs typeface="+mn-cs"/>
                  </a:defRPr>
                </a:pPr>
                <a:endParaRPr lang="ru-RU"/>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Лист1!$B$1</c:f>
              <c:strCache>
                <c:ptCount val="1"/>
                <c:pt idx="0">
                  <c:v>2021 год (отчет)</c:v>
                </c:pt>
              </c:strCache>
            </c:strRef>
          </c:cat>
          <c:val>
            <c:numRef>
              <c:f>Лист1!$B$4</c:f>
              <c:numCache>
                <c:formatCode>#\ ##0.0</c:formatCode>
                <c:ptCount val="1"/>
                <c:pt idx="0">
                  <c:v>28736.6</c:v>
                </c:pt>
              </c:numCache>
            </c:numRef>
          </c:val>
          <c:extLst xmlns:c16r2="http://schemas.microsoft.com/office/drawing/2015/06/chart">
            <c:ext xmlns:c16="http://schemas.microsoft.com/office/drawing/2014/chart" uri="{C3380CC4-5D6E-409C-BE32-E72D297353CC}">
              <c16:uniqueId val="{00000004-ECD4-4B19-91A7-76EA4945367B}"/>
            </c:ext>
          </c:extLst>
        </c:ser>
        <c:ser>
          <c:idx val="3"/>
          <c:order val="3"/>
          <c:tx>
            <c:strRef>
              <c:f>Лист1!$A$5</c:f>
              <c:strCache>
                <c:ptCount val="1"/>
                <c:pt idx="0">
                  <c:v>Национальная экономика</c:v>
                </c:pt>
              </c:strCache>
            </c:strRef>
          </c:tx>
          <c:spPr>
            <a:solidFill>
              <a:schemeClr val="accent4"/>
            </a:solidFill>
            <a:ln>
              <a:noFill/>
            </a:ln>
            <a:effectLst/>
          </c:spPr>
          <c:invertIfNegative val="0"/>
          <c:dLbls>
            <c:spPr>
              <a:noFill/>
              <a:ln>
                <a:noFill/>
              </a:ln>
              <a:effectLst/>
            </c:spPr>
            <c:txPr>
              <a:bodyPr rot="0" spcFirstLastPara="1" vertOverflow="ellipsis" vert="horz" wrap="square" anchor="ctr" anchorCtr="1"/>
              <a:lstStyle/>
              <a:p>
                <a:pPr>
                  <a:defRPr sz="1600" b="1" i="0" u="none" strike="noStrike" kern="1200" baseline="0">
                    <a:solidFill>
                      <a:schemeClr val="tx1">
                        <a:lumMod val="75000"/>
                        <a:lumOff val="25000"/>
                      </a:schemeClr>
                    </a:solidFill>
                    <a:latin typeface="+mn-lt"/>
                    <a:ea typeface="+mn-ea"/>
                    <a:cs typeface="+mn-cs"/>
                  </a:defRPr>
                </a:pPr>
                <a:endParaRPr lang="ru-RU"/>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Лист1!$B$1</c:f>
              <c:strCache>
                <c:ptCount val="1"/>
                <c:pt idx="0">
                  <c:v>2021 год (отчет)</c:v>
                </c:pt>
              </c:strCache>
            </c:strRef>
          </c:cat>
          <c:val>
            <c:numRef>
              <c:f>Лист1!$B$5</c:f>
              <c:numCache>
                <c:formatCode>#\ ##0.0</c:formatCode>
                <c:ptCount val="1"/>
                <c:pt idx="0">
                  <c:v>366416</c:v>
                </c:pt>
              </c:numCache>
            </c:numRef>
          </c:val>
          <c:extLst xmlns:c16r2="http://schemas.microsoft.com/office/drawing/2015/06/chart">
            <c:ext xmlns:c16="http://schemas.microsoft.com/office/drawing/2014/chart" uri="{C3380CC4-5D6E-409C-BE32-E72D297353CC}">
              <c16:uniqueId val="{00000005-ECD4-4B19-91A7-76EA4945367B}"/>
            </c:ext>
          </c:extLst>
        </c:ser>
        <c:ser>
          <c:idx val="4"/>
          <c:order val="4"/>
          <c:tx>
            <c:strRef>
              <c:f>Лист1!$A$6</c:f>
              <c:strCache>
                <c:ptCount val="1"/>
                <c:pt idx="0">
                  <c:v>Жилищно-коммунальное хозяйство</c:v>
                </c:pt>
              </c:strCache>
            </c:strRef>
          </c:tx>
          <c:spPr>
            <a:solidFill>
              <a:schemeClr val="accent5"/>
            </a:solidFill>
            <a:ln>
              <a:noFill/>
            </a:ln>
            <a:effectLst/>
          </c:spPr>
          <c:invertIfNegative val="0"/>
          <c:dLbls>
            <c:numFmt formatCode="#,##0.0" sourceLinked="0"/>
            <c:spPr>
              <a:noFill/>
              <a:ln>
                <a:noFill/>
              </a:ln>
              <a:effectLst/>
            </c:spPr>
            <c:txPr>
              <a:bodyPr rot="0" spcFirstLastPara="1" vertOverflow="ellipsis" vert="horz" wrap="square" anchor="ctr" anchorCtr="1"/>
              <a:lstStyle/>
              <a:p>
                <a:pPr>
                  <a:defRPr sz="1600" b="1" i="0" u="none" strike="noStrike" kern="1200" baseline="0">
                    <a:solidFill>
                      <a:schemeClr val="tx1">
                        <a:lumMod val="75000"/>
                        <a:lumOff val="25000"/>
                      </a:schemeClr>
                    </a:solidFill>
                    <a:latin typeface="+mn-lt"/>
                    <a:ea typeface="+mn-ea"/>
                    <a:cs typeface="+mn-cs"/>
                  </a:defRPr>
                </a:pPr>
                <a:endParaRPr lang="ru-RU"/>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Лист1!$B$1</c:f>
              <c:strCache>
                <c:ptCount val="1"/>
                <c:pt idx="0">
                  <c:v>2021 год (отчет)</c:v>
                </c:pt>
              </c:strCache>
            </c:strRef>
          </c:cat>
          <c:val>
            <c:numRef>
              <c:f>Лист1!$B$6</c:f>
              <c:numCache>
                <c:formatCode>#\ ##0.0</c:formatCode>
                <c:ptCount val="1"/>
                <c:pt idx="0">
                  <c:v>1043210</c:v>
                </c:pt>
              </c:numCache>
            </c:numRef>
          </c:val>
          <c:extLst xmlns:c16r2="http://schemas.microsoft.com/office/drawing/2015/06/chart">
            <c:ext xmlns:c16="http://schemas.microsoft.com/office/drawing/2014/chart" uri="{C3380CC4-5D6E-409C-BE32-E72D297353CC}">
              <c16:uniqueId val="{00000006-ECD4-4B19-91A7-76EA4945367B}"/>
            </c:ext>
          </c:extLst>
        </c:ser>
        <c:ser>
          <c:idx val="5"/>
          <c:order val="5"/>
          <c:tx>
            <c:strRef>
              <c:f>Лист1!$A$7</c:f>
              <c:strCache>
                <c:ptCount val="1"/>
                <c:pt idx="0">
                  <c:v>Охрана окружающей среды</c:v>
                </c:pt>
              </c:strCache>
            </c:strRef>
          </c:tx>
          <c:spPr>
            <a:solidFill>
              <a:schemeClr val="accent6"/>
            </a:solidFill>
            <a:ln>
              <a:noFill/>
            </a:ln>
            <a:effectLst/>
          </c:spPr>
          <c:invertIfNegative val="0"/>
          <c:dLbls>
            <c:spPr>
              <a:noFill/>
              <a:ln>
                <a:noFill/>
              </a:ln>
              <a:effectLst/>
            </c:spPr>
            <c:txPr>
              <a:bodyPr rot="0" spcFirstLastPara="1" vertOverflow="ellipsis" vert="horz" wrap="square" anchor="ctr" anchorCtr="1"/>
              <a:lstStyle/>
              <a:p>
                <a:pPr>
                  <a:defRPr sz="1600" b="1" i="0" u="none" strike="noStrike" kern="1200" baseline="0">
                    <a:solidFill>
                      <a:schemeClr val="tx1">
                        <a:lumMod val="75000"/>
                        <a:lumOff val="25000"/>
                      </a:schemeClr>
                    </a:solidFill>
                    <a:latin typeface="+mn-lt"/>
                    <a:ea typeface="+mn-ea"/>
                    <a:cs typeface="+mn-cs"/>
                  </a:defRPr>
                </a:pPr>
                <a:endParaRPr lang="ru-RU"/>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Лист1!$B$1</c:f>
              <c:strCache>
                <c:ptCount val="1"/>
                <c:pt idx="0">
                  <c:v>2021 год (отчет)</c:v>
                </c:pt>
              </c:strCache>
            </c:strRef>
          </c:cat>
          <c:val>
            <c:numRef>
              <c:f>Лист1!$B$7</c:f>
              <c:numCache>
                <c:formatCode>#\ ##0.0</c:formatCode>
                <c:ptCount val="1"/>
                <c:pt idx="0">
                  <c:v>1350.8</c:v>
                </c:pt>
              </c:numCache>
            </c:numRef>
          </c:val>
          <c:extLst xmlns:c16r2="http://schemas.microsoft.com/office/drawing/2015/06/chart">
            <c:ext xmlns:c16="http://schemas.microsoft.com/office/drawing/2014/chart" uri="{C3380CC4-5D6E-409C-BE32-E72D297353CC}">
              <c16:uniqueId val="{00000007-ECD4-4B19-91A7-76EA4945367B}"/>
            </c:ext>
          </c:extLst>
        </c:ser>
        <c:ser>
          <c:idx val="6"/>
          <c:order val="6"/>
          <c:tx>
            <c:strRef>
              <c:f>Лист1!$A$8</c:f>
              <c:strCache>
                <c:ptCount val="1"/>
                <c:pt idx="0">
                  <c:v>Образование</c:v>
                </c:pt>
              </c:strCache>
            </c:strRef>
          </c:tx>
          <c:spPr>
            <a:solidFill>
              <a:schemeClr val="accent1">
                <a:lumMod val="60000"/>
              </a:schemeClr>
            </a:solidFill>
            <a:ln>
              <a:noFill/>
            </a:ln>
            <a:effectLst/>
          </c:spPr>
          <c:invertIfNegative val="0"/>
          <c:dLbls>
            <c:dLbl>
              <c:idx val="0"/>
              <c:layout>
                <c:manualLayout>
                  <c:x val="-1.1586142973004287E-3"/>
                  <c:y val="0"/>
                </c:manualLayout>
              </c:layout>
              <c:dLblPos val="outEnd"/>
              <c:showLegendKey val="0"/>
              <c:showVal val="1"/>
              <c:showCatName val="0"/>
              <c:showSerName val="0"/>
              <c:showPercent val="0"/>
              <c:showBubbleSize val="0"/>
              <c:extLst>
                <c:ext xmlns:c15="http://schemas.microsoft.com/office/drawing/2012/chart" uri="{CE6537A1-D6FC-4f65-9D91-7224C49458BB}"/>
              </c:extLst>
            </c:dLbl>
            <c:numFmt formatCode="#,##0.0" sourceLinked="0"/>
            <c:spPr>
              <a:noFill/>
              <a:ln>
                <a:noFill/>
              </a:ln>
              <a:effectLst/>
            </c:spPr>
            <c:txPr>
              <a:bodyPr rot="0" spcFirstLastPara="1" vertOverflow="ellipsis" vert="horz" wrap="square" anchor="ctr" anchorCtr="1"/>
              <a:lstStyle/>
              <a:p>
                <a:pPr>
                  <a:defRPr sz="1600" b="1" i="0" u="none" strike="noStrike" kern="1200" baseline="0">
                    <a:solidFill>
                      <a:schemeClr val="tx1">
                        <a:lumMod val="75000"/>
                        <a:lumOff val="25000"/>
                      </a:schemeClr>
                    </a:solidFill>
                    <a:latin typeface="+mn-lt"/>
                    <a:ea typeface="+mn-ea"/>
                    <a:cs typeface="+mn-cs"/>
                  </a:defRPr>
                </a:pPr>
                <a:endParaRPr lang="ru-RU"/>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Лист1!$B$1</c:f>
              <c:strCache>
                <c:ptCount val="1"/>
                <c:pt idx="0">
                  <c:v>2021 год (отчет)</c:v>
                </c:pt>
              </c:strCache>
            </c:strRef>
          </c:cat>
          <c:val>
            <c:numRef>
              <c:f>Лист1!$B$8</c:f>
              <c:numCache>
                <c:formatCode>#\ ##0.0</c:formatCode>
                <c:ptCount val="1"/>
                <c:pt idx="0">
                  <c:v>1985903.7</c:v>
                </c:pt>
              </c:numCache>
            </c:numRef>
          </c:val>
          <c:extLst xmlns:c16r2="http://schemas.microsoft.com/office/drawing/2015/06/chart">
            <c:ext xmlns:c16="http://schemas.microsoft.com/office/drawing/2014/chart" uri="{C3380CC4-5D6E-409C-BE32-E72D297353CC}">
              <c16:uniqueId val="{00000008-ECD4-4B19-91A7-76EA4945367B}"/>
            </c:ext>
          </c:extLst>
        </c:ser>
        <c:ser>
          <c:idx val="7"/>
          <c:order val="7"/>
          <c:tx>
            <c:strRef>
              <c:f>Лист1!$A$9</c:f>
              <c:strCache>
                <c:ptCount val="1"/>
                <c:pt idx="0">
                  <c:v>Культура, кинематография</c:v>
                </c:pt>
              </c:strCache>
            </c:strRef>
          </c:tx>
          <c:spPr>
            <a:solidFill>
              <a:schemeClr val="accent2">
                <a:lumMod val="60000"/>
              </a:schemeClr>
            </a:solidFill>
            <a:ln>
              <a:noFill/>
            </a:ln>
            <a:effectLst/>
          </c:spPr>
          <c:invertIfNegative val="0"/>
          <c:dLbls>
            <c:spPr>
              <a:noFill/>
              <a:ln>
                <a:noFill/>
              </a:ln>
              <a:effectLst/>
            </c:spPr>
            <c:txPr>
              <a:bodyPr rot="0" spcFirstLastPara="1" vertOverflow="ellipsis" vert="horz" wrap="square" anchor="ctr" anchorCtr="1"/>
              <a:lstStyle/>
              <a:p>
                <a:pPr>
                  <a:defRPr sz="1600" b="1" i="0" u="none" strike="noStrike" kern="1200" baseline="0">
                    <a:solidFill>
                      <a:schemeClr val="tx1">
                        <a:lumMod val="75000"/>
                        <a:lumOff val="25000"/>
                      </a:schemeClr>
                    </a:solidFill>
                    <a:latin typeface="+mn-lt"/>
                    <a:ea typeface="+mn-ea"/>
                    <a:cs typeface="+mn-cs"/>
                  </a:defRPr>
                </a:pPr>
                <a:endParaRPr lang="ru-RU"/>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Лист1!$B$1</c:f>
              <c:strCache>
                <c:ptCount val="1"/>
                <c:pt idx="0">
                  <c:v>2021 год (отчет)</c:v>
                </c:pt>
              </c:strCache>
            </c:strRef>
          </c:cat>
          <c:val>
            <c:numRef>
              <c:f>Лист1!$B$9</c:f>
              <c:numCache>
                <c:formatCode>#\ ##0.0</c:formatCode>
                <c:ptCount val="1"/>
                <c:pt idx="0">
                  <c:v>159425.29999999999</c:v>
                </c:pt>
              </c:numCache>
            </c:numRef>
          </c:val>
          <c:extLst xmlns:c16r2="http://schemas.microsoft.com/office/drawing/2015/06/chart">
            <c:ext xmlns:c16="http://schemas.microsoft.com/office/drawing/2014/chart" uri="{C3380CC4-5D6E-409C-BE32-E72D297353CC}">
              <c16:uniqueId val="{00000009-ECD4-4B19-91A7-76EA4945367B}"/>
            </c:ext>
          </c:extLst>
        </c:ser>
        <c:ser>
          <c:idx val="8"/>
          <c:order val="8"/>
          <c:tx>
            <c:strRef>
              <c:f>Лист1!$A$10</c:f>
              <c:strCache>
                <c:ptCount val="1"/>
                <c:pt idx="0">
                  <c:v>Здравоохранение</c:v>
                </c:pt>
              </c:strCache>
            </c:strRef>
          </c:tx>
          <c:spPr>
            <a:solidFill>
              <a:schemeClr val="accent3">
                <a:lumMod val="60000"/>
              </a:schemeClr>
            </a:solidFill>
            <a:ln>
              <a:noFill/>
            </a:ln>
            <a:effectLst/>
          </c:spPr>
          <c:invertIfNegative val="0"/>
          <c:dLbls>
            <c:spPr>
              <a:noFill/>
              <a:ln>
                <a:noFill/>
              </a:ln>
              <a:effectLst/>
            </c:spPr>
            <c:txPr>
              <a:bodyPr rot="0" spcFirstLastPara="1" vertOverflow="ellipsis" vert="horz" wrap="square" anchor="ctr" anchorCtr="1"/>
              <a:lstStyle/>
              <a:p>
                <a:pPr>
                  <a:defRPr sz="1600" b="1" i="0" u="none" strike="noStrike" kern="1200" baseline="0">
                    <a:solidFill>
                      <a:schemeClr val="tx1">
                        <a:lumMod val="75000"/>
                        <a:lumOff val="25000"/>
                      </a:schemeClr>
                    </a:solidFill>
                    <a:latin typeface="+mn-lt"/>
                    <a:ea typeface="+mn-ea"/>
                    <a:cs typeface="+mn-cs"/>
                  </a:defRPr>
                </a:pPr>
                <a:endParaRPr lang="ru-RU"/>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Лист1!$B$1</c:f>
              <c:strCache>
                <c:ptCount val="1"/>
                <c:pt idx="0">
                  <c:v>2021 год (отчет)</c:v>
                </c:pt>
              </c:strCache>
            </c:strRef>
          </c:cat>
          <c:val>
            <c:numRef>
              <c:f>Лист1!$B$10</c:f>
              <c:numCache>
                <c:formatCode>#\ ##0.0</c:formatCode>
                <c:ptCount val="1"/>
                <c:pt idx="0">
                  <c:v>2020.3</c:v>
                </c:pt>
              </c:numCache>
            </c:numRef>
          </c:val>
          <c:extLst xmlns:c16r2="http://schemas.microsoft.com/office/drawing/2015/06/chart">
            <c:ext xmlns:c16="http://schemas.microsoft.com/office/drawing/2014/chart" uri="{C3380CC4-5D6E-409C-BE32-E72D297353CC}">
              <c16:uniqueId val="{0000000A-ECD4-4B19-91A7-76EA4945367B}"/>
            </c:ext>
          </c:extLst>
        </c:ser>
        <c:ser>
          <c:idx val="9"/>
          <c:order val="9"/>
          <c:tx>
            <c:strRef>
              <c:f>Лист1!$A$11</c:f>
              <c:strCache>
                <c:ptCount val="1"/>
                <c:pt idx="0">
                  <c:v>Социальная политика</c:v>
                </c:pt>
              </c:strCache>
            </c:strRef>
          </c:tx>
          <c:spPr>
            <a:solidFill>
              <a:schemeClr val="accent4">
                <a:lumMod val="60000"/>
              </a:schemeClr>
            </a:solidFill>
            <a:ln>
              <a:noFill/>
            </a:ln>
            <a:effectLst/>
          </c:spPr>
          <c:invertIfNegative val="0"/>
          <c:dLbls>
            <c:spPr>
              <a:noFill/>
              <a:ln>
                <a:noFill/>
              </a:ln>
              <a:effectLst/>
            </c:spPr>
            <c:txPr>
              <a:bodyPr rot="0" spcFirstLastPara="1" vertOverflow="ellipsis" vert="horz" wrap="square" anchor="ctr" anchorCtr="1"/>
              <a:lstStyle/>
              <a:p>
                <a:pPr>
                  <a:defRPr sz="1600" b="1" i="0" u="none" strike="noStrike" kern="1200" baseline="0">
                    <a:solidFill>
                      <a:schemeClr val="tx1">
                        <a:lumMod val="75000"/>
                        <a:lumOff val="25000"/>
                      </a:schemeClr>
                    </a:solidFill>
                    <a:latin typeface="+mn-lt"/>
                    <a:ea typeface="+mn-ea"/>
                    <a:cs typeface="+mn-cs"/>
                  </a:defRPr>
                </a:pPr>
                <a:endParaRPr lang="ru-RU"/>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Лист1!$B$1</c:f>
              <c:strCache>
                <c:ptCount val="1"/>
                <c:pt idx="0">
                  <c:v>2021 год (отчет)</c:v>
                </c:pt>
              </c:strCache>
            </c:strRef>
          </c:cat>
          <c:val>
            <c:numRef>
              <c:f>Лист1!$B$11</c:f>
              <c:numCache>
                <c:formatCode>#\ ##0.0</c:formatCode>
                <c:ptCount val="1"/>
                <c:pt idx="0">
                  <c:v>93017</c:v>
                </c:pt>
              </c:numCache>
            </c:numRef>
          </c:val>
          <c:extLst xmlns:c16r2="http://schemas.microsoft.com/office/drawing/2015/06/chart">
            <c:ext xmlns:c16="http://schemas.microsoft.com/office/drawing/2014/chart" uri="{C3380CC4-5D6E-409C-BE32-E72D297353CC}">
              <c16:uniqueId val="{0000000B-ECD4-4B19-91A7-76EA4945367B}"/>
            </c:ext>
          </c:extLst>
        </c:ser>
        <c:ser>
          <c:idx val="10"/>
          <c:order val="10"/>
          <c:tx>
            <c:strRef>
              <c:f>Лист1!$A$12</c:f>
              <c:strCache>
                <c:ptCount val="1"/>
                <c:pt idx="0">
                  <c:v>Физическая культура и спорт</c:v>
                </c:pt>
              </c:strCache>
            </c:strRef>
          </c:tx>
          <c:spPr>
            <a:solidFill>
              <a:schemeClr val="accent5">
                <a:lumMod val="60000"/>
              </a:schemeClr>
            </a:solidFill>
            <a:ln>
              <a:noFill/>
            </a:ln>
            <a:effectLst/>
          </c:spPr>
          <c:invertIfNegative val="0"/>
          <c:dLbls>
            <c:spPr>
              <a:noFill/>
              <a:ln>
                <a:noFill/>
              </a:ln>
              <a:effectLst/>
            </c:spPr>
            <c:txPr>
              <a:bodyPr rot="0" spcFirstLastPara="1" vertOverflow="ellipsis" vert="horz" wrap="square" anchor="ctr" anchorCtr="1"/>
              <a:lstStyle/>
              <a:p>
                <a:pPr>
                  <a:defRPr sz="1600" b="1" i="0" u="none" strike="noStrike" kern="1200" baseline="0">
                    <a:solidFill>
                      <a:schemeClr val="tx1">
                        <a:lumMod val="75000"/>
                        <a:lumOff val="25000"/>
                      </a:schemeClr>
                    </a:solidFill>
                    <a:latin typeface="+mn-lt"/>
                    <a:ea typeface="+mn-ea"/>
                    <a:cs typeface="+mn-cs"/>
                  </a:defRPr>
                </a:pPr>
                <a:endParaRPr lang="ru-RU"/>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Лист1!$B$1</c:f>
              <c:strCache>
                <c:ptCount val="1"/>
                <c:pt idx="0">
                  <c:v>2021 год (отчет)</c:v>
                </c:pt>
              </c:strCache>
            </c:strRef>
          </c:cat>
          <c:val>
            <c:numRef>
              <c:f>Лист1!$B$12</c:f>
              <c:numCache>
                <c:formatCode>#\ ##0.0</c:formatCode>
                <c:ptCount val="1"/>
                <c:pt idx="0">
                  <c:v>178312</c:v>
                </c:pt>
              </c:numCache>
            </c:numRef>
          </c:val>
          <c:extLst xmlns:c16r2="http://schemas.microsoft.com/office/drawing/2015/06/chart">
            <c:ext xmlns:c16="http://schemas.microsoft.com/office/drawing/2014/chart" uri="{C3380CC4-5D6E-409C-BE32-E72D297353CC}">
              <c16:uniqueId val="{0000000C-ECD4-4B19-91A7-76EA4945367B}"/>
            </c:ext>
          </c:extLst>
        </c:ser>
        <c:ser>
          <c:idx val="11"/>
          <c:order val="11"/>
          <c:tx>
            <c:strRef>
              <c:f>Лист1!$A$13</c:f>
              <c:strCache>
                <c:ptCount val="1"/>
                <c:pt idx="0">
                  <c:v>Средства массовой информации</c:v>
                </c:pt>
              </c:strCache>
            </c:strRef>
          </c:tx>
          <c:spPr>
            <a:solidFill>
              <a:schemeClr val="accent6">
                <a:lumMod val="60000"/>
              </a:schemeClr>
            </a:solidFill>
            <a:ln>
              <a:noFill/>
            </a:ln>
            <a:effectLst/>
          </c:spPr>
          <c:invertIfNegative val="0"/>
          <c:dLbls>
            <c:spPr>
              <a:noFill/>
              <a:ln>
                <a:noFill/>
              </a:ln>
              <a:effectLst/>
            </c:spPr>
            <c:txPr>
              <a:bodyPr rot="0" spcFirstLastPara="1" vertOverflow="ellipsis" vert="horz" wrap="square" anchor="ctr" anchorCtr="1"/>
              <a:lstStyle/>
              <a:p>
                <a:pPr>
                  <a:defRPr sz="1600" b="1" i="0" u="none" strike="noStrike" kern="1200" baseline="0">
                    <a:solidFill>
                      <a:schemeClr val="tx1">
                        <a:lumMod val="75000"/>
                        <a:lumOff val="25000"/>
                      </a:schemeClr>
                    </a:solidFill>
                    <a:latin typeface="+mn-lt"/>
                    <a:ea typeface="+mn-ea"/>
                    <a:cs typeface="+mn-cs"/>
                  </a:defRPr>
                </a:pPr>
                <a:endParaRPr lang="ru-RU"/>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Лист1!$B$1</c:f>
              <c:strCache>
                <c:ptCount val="1"/>
                <c:pt idx="0">
                  <c:v>2021 год (отчет)</c:v>
                </c:pt>
              </c:strCache>
            </c:strRef>
          </c:cat>
          <c:val>
            <c:numRef>
              <c:f>Лист1!$B$13</c:f>
              <c:numCache>
                <c:formatCode>#\ ##0.0</c:formatCode>
                <c:ptCount val="1"/>
                <c:pt idx="0">
                  <c:v>30355.3</c:v>
                </c:pt>
              </c:numCache>
            </c:numRef>
          </c:val>
          <c:extLst xmlns:c16r2="http://schemas.microsoft.com/office/drawing/2015/06/chart">
            <c:ext xmlns:c16="http://schemas.microsoft.com/office/drawing/2014/chart" uri="{C3380CC4-5D6E-409C-BE32-E72D297353CC}">
              <c16:uniqueId val="{0000000D-ECD4-4B19-91A7-76EA4945367B}"/>
            </c:ext>
          </c:extLst>
        </c:ser>
        <c:ser>
          <c:idx val="12"/>
          <c:order val="12"/>
          <c:tx>
            <c:strRef>
              <c:f>Лист1!$A$14</c:f>
              <c:strCache>
                <c:ptCount val="1"/>
                <c:pt idx="0">
                  <c:v>Обслуживание муниципального долга</c:v>
                </c:pt>
              </c:strCache>
            </c:strRef>
          </c:tx>
          <c:spPr>
            <a:solidFill>
              <a:schemeClr val="accent1">
                <a:lumMod val="80000"/>
                <a:lumOff val="2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ru-RU"/>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Лист1!$B$1</c:f>
              <c:strCache>
                <c:ptCount val="1"/>
                <c:pt idx="0">
                  <c:v>2021 год (отчет)</c:v>
                </c:pt>
              </c:strCache>
            </c:strRef>
          </c:cat>
          <c:val>
            <c:numRef>
              <c:f>Лист1!$B$14</c:f>
              <c:numCache>
                <c:formatCode>#\ ##0.0</c:formatCode>
                <c:ptCount val="1"/>
                <c:pt idx="0">
                  <c:v>709.7</c:v>
                </c:pt>
              </c:numCache>
            </c:numRef>
          </c:val>
        </c:ser>
        <c:dLbls>
          <c:dLblPos val="outEnd"/>
          <c:showLegendKey val="0"/>
          <c:showVal val="1"/>
          <c:showCatName val="0"/>
          <c:showSerName val="0"/>
          <c:showPercent val="0"/>
          <c:showBubbleSize val="0"/>
        </c:dLbls>
        <c:gapWidth val="25"/>
        <c:overlap val="-20"/>
        <c:axId val="164023128"/>
        <c:axId val="478022136"/>
      </c:barChart>
      <c:catAx>
        <c:axId val="164023128"/>
        <c:scaling>
          <c:orientation val="minMax"/>
        </c:scaling>
        <c:delete val="1"/>
        <c:axPos val="b"/>
        <c:numFmt formatCode="General" sourceLinked="1"/>
        <c:majorTickMark val="none"/>
        <c:minorTickMark val="none"/>
        <c:tickLblPos val="nextTo"/>
        <c:crossAx val="478022136"/>
        <c:crosses val="autoZero"/>
        <c:auto val="1"/>
        <c:lblAlgn val="ctr"/>
        <c:lblOffset val="100"/>
        <c:noMultiLvlLbl val="0"/>
      </c:catAx>
      <c:valAx>
        <c:axId val="478022136"/>
        <c:scaling>
          <c:orientation val="minMax"/>
          <c:max val="2000000"/>
        </c:scaling>
        <c:delete val="1"/>
        <c:axPos val="l"/>
        <c:numFmt formatCode="#\ ##0.0" sourceLinked="1"/>
        <c:majorTickMark val="none"/>
        <c:minorTickMark val="none"/>
        <c:tickLblPos val="nextTo"/>
        <c:crossAx val="164023128"/>
        <c:crosses val="autoZero"/>
        <c:crossBetween val="between"/>
      </c:valAx>
      <c:spPr>
        <a:noFill/>
        <a:ln>
          <a:noFill/>
        </a:ln>
        <a:effectLst/>
      </c:spPr>
    </c:plotArea>
    <c:plotVisOnly val="1"/>
    <c:dispBlanksAs val="gap"/>
    <c:showDLblsOverMax val="0"/>
  </c:chart>
  <c:spPr>
    <a:noFill/>
    <a:ln>
      <a:noFill/>
    </a:ln>
    <a:effectLst/>
  </c:spPr>
  <c:txPr>
    <a:bodyPr/>
    <a:lstStyle/>
    <a:p>
      <a:pPr>
        <a:defRPr sz="1400" b="1"/>
      </a:pPr>
      <a:endParaRPr lang="ru-RU"/>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r">
              <a:defRPr lang="ru-RU" sz="1862" b="0" i="0" u="none" strike="noStrike" kern="1200" spc="0" baseline="0" noProof="0">
                <a:solidFill>
                  <a:schemeClr val="tx1">
                    <a:lumMod val="75000"/>
                    <a:lumOff val="25000"/>
                  </a:schemeClr>
                </a:solidFill>
                <a:latin typeface="+mn-lt"/>
                <a:ea typeface="+mn-ea"/>
                <a:cs typeface="+mn-cs"/>
              </a:defRPr>
            </a:pPr>
            <a:r>
              <a:rPr lang="ru-RU" sz="1400" noProof="0" dirty="0" smtClean="0">
                <a:solidFill>
                  <a:schemeClr val="tx1">
                    <a:lumMod val="75000"/>
                    <a:lumOff val="25000"/>
                  </a:schemeClr>
                </a:solidFill>
              </a:rPr>
              <a:t>2. Объем инвестиций в основной капитал, </a:t>
            </a:r>
            <a:br>
              <a:rPr lang="ru-RU" sz="1400" noProof="0" dirty="0" smtClean="0">
                <a:solidFill>
                  <a:schemeClr val="tx1">
                    <a:lumMod val="75000"/>
                    <a:lumOff val="25000"/>
                  </a:schemeClr>
                </a:solidFill>
              </a:rPr>
            </a:br>
            <a:r>
              <a:rPr lang="ru-RU" sz="1400" noProof="0" dirty="0" smtClean="0">
                <a:solidFill>
                  <a:schemeClr val="tx1">
                    <a:lumMod val="75000"/>
                    <a:lumOff val="25000"/>
                  </a:schemeClr>
                </a:solidFill>
              </a:rPr>
              <a:t>млн. рублей</a:t>
            </a:r>
          </a:p>
        </c:rich>
      </c:tx>
      <c:layout>
        <c:manualLayout>
          <c:xMode val="edge"/>
          <c:yMode val="edge"/>
          <c:x val="0.31190821806126823"/>
          <c:y val="4.963741238215023E-3"/>
        </c:manualLayout>
      </c:layout>
      <c:overlay val="0"/>
      <c:spPr>
        <a:noFill/>
        <a:ln>
          <a:noFill/>
        </a:ln>
        <a:effectLst/>
      </c:spPr>
    </c:title>
    <c:autoTitleDeleted val="0"/>
    <c:plotArea>
      <c:layout>
        <c:manualLayout>
          <c:layoutTarget val="inner"/>
          <c:xMode val="edge"/>
          <c:yMode val="edge"/>
          <c:x val="5.2413162794833421E-2"/>
          <c:y val="0.38310154876543551"/>
          <c:w val="0.89517367441033313"/>
          <c:h val="0.45569294218531242"/>
        </c:manualLayout>
      </c:layout>
      <c:barChart>
        <c:barDir val="col"/>
        <c:grouping val="clustered"/>
        <c:varyColors val="0"/>
        <c:ser>
          <c:idx val="0"/>
          <c:order val="0"/>
          <c:tx>
            <c:strRef>
              <c:f>Sheet1!$B$1</c:f>
              <c:strCache>
                <c:ptCount val="1"/>
                <c:pt idx="0">
                  <c:v>Ряд 1</c:v>
                </c:pt>
              </c:strCache>
            </c:strRef>
          </c:tx>
          <c:spPr>
            <a:solidFill>
              <a:srgbClr val="A9E26F"/>
            </a:solidFill>
            <a:ln>
              <a:noFill/>
            </a:ln>
            <a:effectLst/>
          </c:spPr>
          <c:invertIfNegative val="0"/>
          <c:dPt>
            <c:idx val="0"/>
            <c:invertIfNegative val="0"/>
            <c:bubble3D val="0"/>
            <c:spPr>
              <a:solidFill>
                <a:srgbClr val="A9E26F"/>
              </a:solidFill>
              <a:ln>
                <a:noFill/>
              </a:ln>
              <a:effectLst/>
            </c:spPr>
          </c:dPt>
          <c:dPt>
            <c:idx val="1"/>
            <c:invertIfNegative val="0"/>
            <c:bubble3D val="0"/>
            <c:extLst xmlns:c16r2="http://schemas.microsoft.com/office/drawing/2015/06/chart">
              <c:ext xmlns:c16="http://schemas.microsoft.com/office/drawing/2014/chart" uri="{C3380CC4-5D6E-409C-BE32-E72D297353CC}">
                <c16:uniqueId val="{00000001-0ADA-48E7-A321-402E979D2202}"/>
              </c:ext>
            </c:extLst>
          </c:dPt>
          <c:dPt>
            <c:idx val="2"/>
            <c:invertIfNegative val="0"/>
            <c:bubble3D val="0"/>
            <c:spPr>
              <a:solidFill>
                <a:srgbClr val="C00000"/>
              </a:solidFill>
              <a:ln>
                <a:noFill/>
              </a:ln>
              <a:effectLst/>
            </c:spPr>
          </c:dPt>
          <c:dLbls>
            <c:dLbl>
              <c:idx val="2"/>
              <c:spPr>
                <a:noFill/>
                <a:ln>
                  <a:noFill/>
                </a:ln>
                <a:effectLst/>
              </c:spPr>
              <c:txPr>
                <a:bodyPr rot="0" spcFirstLastPara="1" vertOverflow="ellipsis" vert="horz" wrap="non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ru-RU"/>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Lst>
            </c:dLbl>
            <c:spPr>
              <a:noFill/>
              <a:ln>
                <a:noFill/>
              </a:ln>
              <a:effectLst/>
            </c:spPr>
            <c:txPr>
              <a:bodyPr rot="0" spcFirstLastPara="1" vertOverflow="ellipsis" vert="horz" wrap="non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2019</c:v>
                </c:pt>
                <c:pt idx="1">
                  <c:v>2020</c:v>
                </c:pt>
                <c:pt idx="2">
                  <c:v>2021</c:v>
                </c:pt>
              </c:numCache>
            </c:numRef>
          </c:cat>
          <c:val>
            <c:numRef>
              <c:f>Sheet1!$B$2:$B$4</c:f>
              <c:numCache>
                <c:formatCode>#\ ##0.0</c:formatCode>
                <c:ptCount val="3"/>
                <c:pt idx="0">
                  <c:v>2056.6</c:v>
                </c:pt>
                <c:pt idx="1">
                  <c:v>3549.7</c:v>
                </c:pt>
                <c:pt idx="2">
                  <c:v>3646.3</c:v>
                </c:pt>
              </c:numCache>
            </c:numRef>
          </c:val>
          <c:extLst xmlns:c16r2="http://schemas.microsoft.com/office/drawing/2015/06/chart">
            <c:ext xmlns:c16="http://schemas.microsoft.com/office/drawing/2014/chart" uri="{C3380CC4-5D6E-409C-BE32-E72D297353CC}">
              <c16:uniqueId val="{00000006-0ADA-48E7-A321-402E979D2202}"/>
            </c:ext>
          </c:extLst>
        </c:ser>
        <c:dLbls>
          <c:showLegendKey val="0"/>
          <c:showVal val="1"/>
          <c:showCatName val="0"/>
          <c:showSerName val="0"/>
          <c:showPercent val="0"/>
          <c:showBubbleSize val="0"/>
        </c:dLbls>
        <c:gapWidth val="25"/>
        <c:axId val="159368304"/>
        <c:axId val="159372616"/>
      </c:barChart>
      <c:catAx>
        <c:axId val="159368304"/>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ru-RU"/>
          </a:p>
        </c:txPr>
        <c:crossAx val="159372616"/>
        <c:crosses val="autoZero"/>
        <c:auto val="1"/>
        <c:lblAlgn val="ctr"/>
        <c:lblOffset val="100"/>
        <c:noMultiLvlLbl val="0"/>
      </c:catAx>
      <c:valAx>
        <c:axId val="159372616"/>
        <c:scaling>
          <c:orientation val="minMax"/>
        </c:scaling>
        <c:delete val="1"/>
        <c:axPos val="l"/>
        <c:numFmt formatCode="#\ ##0.0" sourceLinked="1"/>
        <c:majorTickMark val="none"/>
        <c:minorTickMark val="none"/>
        <c:tickLblPos val="nextTo"/>
        <c:crossAx val="159368304"/>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ru-RU"/>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931250702306451"/>
          <c:y val="9.4654260456277471E-3"/>
          <c:w val="0.37140317440329629"/>
          <c:h val="0.82865772165630303"/>
        </c:manualLayout>
      </c:layout>
      <c:doughnutChart>
        <c:varyColors val="1"/>
        <c:ser>
          <c:idx val="0"/>
          <c:order val="0"/>
          <c:tx>
            <c:strRef>
              <c:f>Лист1!$B$1</c:f>
              <c:strCache>
                <c:ptCount val="1"/>
                <c:pt idx="0">
                  <c:v>Сумма</c:v>
                </c:pt>
              </c:strCache>
            </c:strRef>
          </c:tx>
          <c:dPt>
            <c:idx val="0"/>
            <c:bubble3D val="0"/>
            <c:spPr>
              <a:gradFill rotWithShape="1">
                <a:gsLst>
                  <a:gs pos="0">
                    <a:schemeClr val="accent1">
                      <a:tint val="60000"/>
                      <a:satMod val="160000"/>
                    </a:schemeClr>
                  </a:gs>
                  <a:gs pos="46000">
                    <a:schemeClr val="accent1">
                      <a:tint val="86000"/>
                      <a:satMod val="160000"/>
                    </a:schemeClr>
                  </a:gs>
                  <a:gs pos="100000">
                    <a:schemeClr val="accent1">
                      <a:shade val="40000"/>
                      <a:satMod val="160000"/>
                    </a:schemeClr>
                  </a:gs>
                </a:gsLst>
                <a:path path="circle">
                  <a:fillToRect l="110000" t="250000" r="110000" b="40000"/>
                </a:path>
              </a:gradFill>
              <a:ln>
                <a:noFill/>
              </a:ln>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rgbClr r="0" g="0" b="0"/>
                </a:contourClr>
              </a:sp3d>
            </c:spPr>
          </c:dPt>
          <c:dPt>
            <c:idx val="1"/>
            <c:bubble3D val="0"/>
            <c:spPr>
              <a:gradFill rotWithShape="1">
                <a:gsLst>
                  <a:gs pos="0">
                    <a:schemeClr val="accent2">
                      <a:tint val="60000"/>
                      <a:satMod val="160000"/>
                    </a:schemeClr>
                  </a:gs>
                  <a:gs pos="46000">
                    <a:schemeClr val="accent2">
                      <a:tint val="86000"/>
                      <a:satMod val="160000"/>
                    </a:schemeClr>
                  </a:gs>
                  <a:gs pos="100000">
                    <a:schemeClr val="accent2">
                      <a:shade val="40000"/>
                      <a:satMod val="160000"/>
                    </a:schemeClr>
                  </a:gs>
                </a:gsLst>
                <a:path path="circle">
                  <a:fillToRect l="110000" t="250000" r="110000" b="40000"/>
                </a:path>
              </a:gradFill>
              <a:ln>
                <a:noFill/>
              </a:ln>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rgbClr r="0" g="0" b="0"/>
                </a:contourClr>
              </a:sp3d>
            </c:spPr>
          </c:dPt>
          <c:dPt>
            <c:idx val="2"/>
            <c:bubble3D val="0"/>
            <c:spPr>
              <a:gradFill rotWithShape="1">
                <a:gsLst>
                  <a:gs pos="0">
                    <a:schemeClr val="accent3">
                      <a:tint val="60000"/>
                      <a:satMod val="160000"/>
                    </a:schemeClr>
                  </a:gs>
                  <a:gs pos="46000">
                    <a:schemeClr val="accent3">
                      <a:tint val="86000"/>
                      <a:satMod val="160000"/>
                    </a:schemeClr>
                  </a:gs>
                  <a:gs pos="100000">
                    <a:schemeClr val="accent3">
                      <a:shade val="40000"/>
                      <a:satMod val="160000"/>
                    </a:schemeClr>
                  </a:gs>
                </a:gsLst>
                <a:path path="circle">
                  <a:fillToRect l="110000" t="250000" r="110000" b="40000"/>
                </a:path>
              </a:gradFill>
              <a:ln>
                <a:noFill/>
              </a:ln>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rgbClr r="0" g="0" b="0"/>
                </a:contourClr>
              </a:sp3d>
            </c:spPr>
          </c:dPt>
          <c:dPt>
            <c:idx val="3"/>
            <c:bubble3D val="0"/>
            <c:spPr>
              <a:gradFill rotWithShape="1">
                <a:gsLst>
                  <a:gs pos="0">
                    <a:schemeClr val="accent4">
                      <a:tint val="60000"/>
                      <a:satMod val="160000"/>
                    </a:schemeClr>
                  </a:gs>
                  <a:gs pos="46000">
                    <a:schemeClr val="accent4">
                      <a:tint val="86000"/>
                      <a:satMod val="160000"/>
                    </a:schemeClr>
                  </a:gs>
                  <a:gs pos="100000">
                    <a:schemeClr val="accent4">
                      <a:shade val="40000"/>
                      <a:satMod val="160000"/>
                    </a:schemeClr>
                  </a:gs>
                </a:gsLst>
                <a:path path="circle">
                  <a:fillToRect l="110000" t="250000" r="110000" b="40000"/>
                </a:path>
              </a:gradFill>
              <a:ln>
                <a:noFill/>
              </a:ln>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rgbClr r="0" g="0" b="0"/>
                </a:contourClr>
              </a:sp3d>
            </c:spPr>
          </c:dPt>
          <c:dPt>
            <c:idx val="4"/>
            <c:bubble3D val="0"/>
            <c:spPr>
              <a:gradFill rotWithShape="1">
                <a:gsLst>
                  <a:gs pos="0">
                    <a:schemeClr val="accent5">
                      <a:tint val="60000"/>
                      <a:satMod val="160000"/>
                    </a:schemeClr>
                  </a:gs>
                  <a:gs pos="46000">
                    <a:schemeClr val="accent5">
                      <a:tint val="86000"/>
                      <a:satMod val="160000"/>
                    </a:schemeClr>
                  </a:gs>
                  <a:gs pos="100000">
                    <a:schemeClr val="accent5">
                      <a:shade val="40000"/>
                      <a:satMod val="160000"/>
                    </a:schemeClr>
                  </a:gs>
                </a:gsLst>
                <a:path path="circle">
                  <a:fillToRect l="110000" t="250000" r="110000" b="40000"/>
                </a:path>
              </a:gradFill>
              <a:ln>
                <a:noFill/>
              </a:ln>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rgbClr r="0" g="0" b="0"/>
                </a:contourClr>
              </a:sp3d>
            </c:spPr>
          </c:dPt>
          <c:dPt>
            <c:idx val="5"/>
            <c:bubble3D val="0"/>
            <c:spPr>
              <a:gradFill rotWithShape="1">
                <a:gsLst>
                  <a:gs pos="0">
                    <a:schemeClr val="accent6">
                      <a:tint val="60000"/>
                      <a:satMod val="160000"/>
                    </a:schemeClr>
                  </a:gs>
                  <a:gs pos="46000">
                    <a:schemeClr val="accent6">
                      <a:tint val="86000"/>
                      <a:satMod val="160000"/>
                    </a:schemeClr>
                  </a:gs>
                  <a:gs pos="100000">
                    <a:schemeClr val="accent6">
                      <a:shade val="40000"/>
                      <a:satMod val="160000"/>
                    </a:schemeClr>
                  </a:gs>
                </a:gsLst>
                <a:path path="circle">
                  <a:fillToRect l="110000" t="250000" r="110000" b="40000"/>
                </a:path>
              </a:gradFill>
              <a:ln>
                <a:noFill/>
              </a:ln>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rgbClr r="0" g="0" b="0"/>
                </a:contourClr>
              </a:sp3d>
            </c:spPr>
          </c:dPt>
          <c:dPt>
            <c:idx val="6"/>
            <c:bubble3D val="0"/>
            <c:spPr>
              <a:gradFill rotWithShape="1">
                <a:gsLst>
                  <a:gs pos="0">
                    <a:schemeClr val="accent1">
                      <a:lumMod val="60000"/>
                      <a:tint val="60000"/>
                      <a:satMod val="160000"/>
                    </a:schemeClr>
                  </a:gs>
                  <a:gs pos="46000">
                    <a:schemeClr val="accent1">
                      <a:lumMod val="60000"/>
                      <a:tint val="86000"/>
                      <a:satMod val="160000"/>
                    </a:schemeClr>
                  </a:gs>
                  <a:gs pos="100000">
                    <a:schemeClr val="accent1">
                      <a:lumMod val="60000"/>
                      <a:shade val="40000"/>
                      <a:satMod val="160000"/>
                    </a:schemeClr>
                  </a:gs>
                </a:gsLst>
                <a:path path="circle">
                  <a:fillToRect l="110000" t="250000" r="110000" b="40000"/>
                </a:path>
              </a:gradFill>
              <a:ln>
                <a:noFill/>
              </a:ln>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rgbClr r="0" g="0" b="0"/>
                </a:contourClr>
              </a:sp3d>
            </c:spPr>
          </c:dPt>
          <c:dLbls>
            <c:dLbl>
              <c:idx val="0"/>
              <c:layout>
                <c:manualLayout>
                  <c:x val="0.339443541557085"/>
                  <c:y val="-5.7380901746013471E-2"/>
                </c:manualLayout>
              </c:layout>
              <c:spPr>
                <a:noFill/>
                <a:ln>
                  <a:noFill/>
                </a:ln>
                <a:effectLst/>
              </c:spPr>
              <c:txPr>
                <a:bodyPr rot="0" spcFirstLastPara="1" vertOverflow="ellipsis" vert="horz" wrap="square" lIns="38100" tIns="19050" rIns="38100" bIns="19050" anchor="t" anchorCtr="0">
                  <a:noAutofit/>
                </a:bodyPr>
                <a:lstStyle/>
                <a:p>
                  <a:pPr algn="r">
                    <a:defRPr sz="1400" b="1" i="0" u="none" strike="noStrike" kern="1200" baseline="0">
                      <a:solidFill>
                        <a:srgbClr val="635F7C"/>
                      </a:solidFill>
                      <a:latin typeface="+mn-lt"/>
                      <a:ea typeface="+mn-ea"/>
                      <a:cs typeface="+mn-cs"/>
                    </a:defRPr>
                  </a:pPr>
                  <a:endParaRPr lang="ru-RU"/>
                </a:p>
              </c:txPr>
              <c:showLegendKey val="0"/>
              <c:showVal val="0"/>
              <c:showCatName val="1"/>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4998611783357749"/>
                      <c:h val="6.057158577200953E-2"/>
                    </c:manualLayout>
                  </c15:layout>
                </c:ext>
              </c:extLst>
            </c:dLbl>
            <c:dLbl>
              <c:idx val="1"/>
              <c:layout>
                <c:manualLayout>
                  <c:x val="0.25444611904908693"/>
                  <c:y val="-7.8402814224868746E-3"/>
                </c:manualLayout>
              </c:layout>
              <c:tx>
                <c:rich>
                  <a:bodyPr rot="0" spcFirstLastPara="1" vertOverflow="ellipsis" vert="horz" wrap="square" lIns="38100" tIns="19050" rIns="38100" bIns="19050" anchor="t" anchorCtr="0">
                    <a:noAutofit/>
                  </a:bodyPr>
                  <a:lstStyle/>
                  <a:p>
                    <a:pPr algn="r">
                      <a:defRPr sz="1400" b="1" i="0" u="none" strike="noStrike" kern="1200" baseline="0">
                        <a:solidFill>
                          <a:srgbClr val="635F7C"/>
                        </a:solidFill>
                        <a:latin typeface="+mn-lt"/>
                        <a:ea typeface="+mn-ea"/>
                        <a:cs typeface="+mn-cs"/>
                      </a:defRPr>
                    </a:pPr>
                    <a:fld id="{897EED45-B47F-4355-996C-73393FE96AF8}" type="CATEGORYNAME">
                      <a:rPr lang="ru-RU" smtClean="0"/>
                      <a:pPr algn="r">
                        <a:defRPr sz="1400" b="1" i="0" u="none" strike="noStrike" kern="1200" baseline="0">
                          <a:solidFill>
                            <a:srgbClr val="635F7C"/>
                          </a:solidFill>
                          <a:latin typeface="+mn-lt"/>
                          <a:ea typeface="+mn-ea"/>
                          <a:cs typeface="+mn-cs"/>
                        </a:defRPr>
                      </a:pPr>
                      <a:t>[ИМЯ КАТЕГОРИИ]</a:t>
                    </a:fld>
                    <a:endParaRPr lang="ru-RU"/>
                  </a:p>
                </c:rich>
              </c:tx>
              <c:spPr>
                <a:noFill/>
                <a:ln>
                  <a:noFill/>
                </a:ln>
                <a:effectLst/>
              </c:spPr>
              <c:showLegendKey val="0"/>
              <c:showVal val="0"/>
              <c:showCatName val="1"/>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499861118826732"/>
                      <c:h val="0.16214414614592371"/>
                    </c:manualLayout>
                  </c15:layout>
                  <c15:dlblFieldTable/>
                  <c15:showDataLabelsRange val="0"/>
                </c:ext>
              </c:extLst>
            </c:dLbl>
            <c:dLbl>
              <c:idx val="2"/>
              <c:layout>
                <c:manualLayout>
                  <c:x val="0.2505950530517374"/>
                  <c:y val="7.9617258393995291E-2"/>
                </c:manualLayout>
              </c:layout>
              <c:tx>
                <c:rich>
                  <a:bodyPr rot="0" spcFirstLastPara="1" vertOverflow="ellipsis" vert="horz" wrap="square" lIns="38100" tIns="19050" rIns="38100" bIns="19050" anchor="t" anchorCtr="0">
                    <a:noAutofit/>
                  </a:bodyPr>
                  <a:lstStyle/>
                  <a:p>
                    <a:pPr algn="r">
                      <a:defRPr sz="1400" b="1" i="0" u="none" strike="noStrike" kern="1200" baseline="0">
                        <a:solidFill>
                          <a:srgbClr val="635F7C"/>
                        </a:solidFill>
                        <a:latin typeface="+mn-lt"/>
                        <a:ea typeface="+mn-ea"/>
                        <a:cs typeface="+mn-cs"/>
                      </a:defRPr>
                    </a:pPr>
                    <a:fld id="{604ED9B7-5208-4DB8-8237-5D6BF530B8FF}" type="CATEGORYNAME">
                      <a:rPr lang="ru-RU" smtClean="0"/>
                      <a:pPr algn="r">
                        <a:defRPr sz="1400" b="1" i="0" u="none" strike="noStrike" kern="1200" baseline="0">
                          <a:solidFill>
                            <a:srgbClr val="635F7C"/>
                          </a:solidFill>
                          <a:latin typeface="+mn-lt"/>
                          <a:ea typeface="+mn-ea"/>
                          <a:cs typeface="+mn-cs"/>
                        </a:defRPr>
                      </a:pPr>
                      <a:t>[ИМЯ КАТЕГОРИИ]</a:t>
                    </a:fld>
                    <a:endParaRPr lang="ru-RU"/>
                  </a:p>
                </c:rich>
              </c:tx>
              <c:spPr>
                <a:noFill/>
                <a:ln>
                  <a:noFill/>
                </a:ln>
                <a:effectLst/>
              </c:spPr>
              <c:showLegendKey val="0"/>
              <c:showVal val="0"/>
              <c:showCatName val="1"/>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499861118826732"/>
                      <c:h val="0.15968571059672049"/>
                    </c:manualLayout>
                  </c15:layout>
                  <c15:dlblFieldTable/>
                  <c15:showDataLabelsRange val="0"/>
                </c:ext>
              </c:extLst>
            </c:dLbl>
            <c:dLbl>
              <c:idx val="3"/>
              <c:layout>
                <c:manualLayout>
                  <c:x val="0.27610107441409604"/>
                  <c:y val="0.21991487477050536"/>
                </c:manualLayout>
              </c:layout>
              <c:tx>
                <c:rich>
                  <a:bodyPr rot="0" spcFirstLastPara="1" vertOverflow="ellipsis" vert="horz" wrap="square" lIns="38100" tIns="19050" rIns="38100" bIns="19050" anchor="t" anchorCtr="0">
                    <a:noAutofit/>
                  </a:bodyPr>
                  <a:lstStyle/>
                  <a:p>
                    <a:pPr algn="r">
                      <a:defRPr sz="1400" b="1" i="0" u="none" strike="noStrike" kern="1200" baseline="0">
                        <a:solidFill>
                          <a:srgbClr val="635F7C"/>
                        </a:solidFill>
                        <a:latin typeface="+mn-lt"/>
                        <a:ea typeface="+mn-ea"/>
                        <a:cs typeface="+mn-cs"/>
                      </a:defRPr>
                    </a:pPr>
                    <a:fld id="{1512F512-D085-4F15-A76C-6E9F08DBC9A6}" type="CATEGORYNAME">
                      <a:rPr lang="ru-RU" smtClean="0"/>
                      <a:pPr algn="r">
                        <a:defRPr sz="1400" b="1" i="0" u="none" strike="noStrike" kern="1200" baseline="0">
                          <a:solidFill>
                            <a:srgbClr val="635F7C"/>
                          </a:solidFill>
                          <a:latin typeface="+mn-lt"/>
                          <a:ea typeface="+mn-ea"/>
                          <a:cs typeface="+mn-cs"/>
                        </a:defRPr>
                      </a:pPr>
                      <a:t>[ИМЯ КАТЕГОРИИ]</a:t>
                    </a:fld>
                    <a:endParaRPr lang="ru-RU"/>
                  </a:p>
                </c:rich>
              </c:tx>
              <c:spPr>
                <a:noFill/>
                <a:ln>
                  <a:noFill/>
                </a:ln>
                <a:effectLst/>
              </c:spPr>
              <c:showLegendKey val="0"/>
              <c:showVal val="0"/>
              <c:showCatName val="1"/>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499861118826732"/>
                      <c:h val="0.16214414614592371"/>
                    </c:manualLayout>
                  </c15:layout>
                  <c15:dlblFieldTable/>
                  <c15:showDataLabelsRange val="0"/>
                </c:ext>
              </c:extLst>
            </c:dLbl>
            <c:dLbl>
              <c:idx val="4"/>
              <c:layout>
                <c:manualLayout>
                  <c:x val="-0.223553642221374"/>
                  <c:y val="0.17117741284077895"/>
                </c:manualLayout>
              </c:layout>
              <c:spPr>
                <a:noFill/>
                <a:ln>
                  <a:noFill/>
                </a:ln>
                <a:effectLst/>
              </c:spPr>
              <c:txPr>
                <a:bodyPr rot="0" spcFirstLastPara="1" vertOverflow="ellipsis" vert="horz" wrap="square" lIns="38100" tIns="19050" rIns="38100" bIns="19050" anchor="t" anchorCtr="0">
                  <a:noAutofit/>
                </a:bodyPr>
                <a:lstStyle/>
                <a:p>
                  <a:pPr algn="l">
                    <a:defRPr sz="1400" b="1" i="0" u="none" strike="noStrike" kern="1200" baseline="0">
                      <a:solidFill>
                        <a:srgbClr val="635F7C"/>
                      </a:solidFill>
                      <a:latin typeface="+mn-lt"/>
                      <a:ea typeface="+mn-ea"/>
                      <a:cs typeface="+mn-cs"/>
                    </a:defRPr>
                  </a:pPr>
                  <a:endParaRPr lang="ru-RU"/>
                </a:p>
              </c:txPr>
              <c:showLegendKey val="0"/>
              <c:showVal val="0"/>
              <c:showCatName val="1"/>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4998611783357749"/>
                      <c:h val="0.18115714121266871"/>
                    </c:manualLayout>
                  </c15:layout>
                </c:ext>
              </c:extLst>
            </c:dLbl>
            <c:dLbl>
              <c:idx val="5"/>
              <c:layout>
                <c:manualLayout>
                  <c:x val="-0.35467248049768818"/>
                  <c:y val="0.14933850109533467"/>
                </c:manualLayout>
              </c:layout>
              <c:spPr>
                <a:noFill/>
                <a:ln>
                  <a:noFill/>
                </a:ln>
                <a:effectLst/>
              </c:spPr>
              <c:txPr>
                <a:bodyPr rot="0" spcFirstLastPara="1" vertOverflow="ellipsis" vert="horz" wrap="square" lIns="38100" tIns="19050" rIns="38100" bIns="19050" anchor="t" anchorCtr="0">
                  <a:noAutofit/>
                </a:bodyPr>
                <a:lstStyle/>
                <a:p>
                  <a:pPr algn="l">
                    <a:defRPr sz="1400" b="1" i="0" u="none" strike="noStrike" kern="1200" baseline="0">
                      <a:solidFill>
                        <a:srgbClr val="635F7C"/>
                      </a:solidFill>
                      <a:latin typeface="+mn-lt"/>
                      <a:ea typeface="+mn-ea"/>
                      <a:cs typeface="+mn-cs"/>
                    </a:defRPr>
                  </a:pPr>
                  <a:endParaRPr lang="ru-RU"/>
                </a:p>
              </c:txPr>
              <c:showLegendKey val="0"/>
              <c:showVal val="0"/>
              <c:showCatName val="1"/>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4998611783357749"/>
                      <c:h val="0.1094373306226453"/>
                    </c:manualLayout>
                  </c15:layout>
                </c:ext>
              </c:extLst>
            </c:dLbl>
            <c:dLbl>
              <c:idx val="6"/>
              <c:layout>
                <c:manualLayout>
                  <c:x val="-0.32123696005477664"/>
                  <c:y val="-3.2014539381393418E-2"/>
                </c:manualLayout>
              </c:layout>
              <c:spPr>
                <a:noFill/>
                <a:ln>
                  <a:noFill/>
                </a:ln>
                <a:effectLst/>
              </c:spPr>
              <c:txPr>
                <a:bodyPr rot="0" spcFirstLastPara="1" vertOverflow="ellipsis" vert="horz" wrap="square" lIns="38100" tIns="19050" rIns="38100" bIns="19050" anchor="t" anchorCtr="0">
                  <a:noAutofit/>
                </a:bodyPr>
                <a:lstStyle/>
                <a:p>
                  <a:pPr algn="l">
                    <a:defRPr sz="1400" b="1" i="0" u="none" strike="noStrike" kern="1200" baseline="0">
                      <a:solidFill>
                        <a:srgbClr val="635F7C"/>
                      </a:solidFill>
                      <a:latin typeface="+mn-lt"/>
                      <a:ea typeface="+mn-ea"/>
                      <a:cs typeface="+mn-cs"/>
                    </a:defRPr>
                  </a:pPr>
                  <a:endParaRPr lang="ru-RU"/>
                </a:p>
              </c:txPr>
              <c:showLegendKey val="0"/>
              <c:showVal val="0"/>
              <c:showCatName val="1"/>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499861118826732"/>
                      <c:h val="8.7231110957641328E-2"/>
                    </c:manualLayout>
                  </c15:layout>
                </c:ext>
              </c:extLst>
            </c:dLbl>
            <c:spPr>
              <a:noFill/>
              <a:ln>
                <a:noFill/>
              </a:ln>
              <a:effectLst/>
            </c:spPr>
            <c:txPr>
              <a:bodyPr rot="0" spcFirstLastPara="1" vertOverflow="ellipsis" vert="horz" wrap="square" lIns="38100" tIns="19050" rIns="38100" bIns="19050" anchor="t" anchorCtr="0">
                <a:spAutoFit/>
              </a:bodyPr>
              <a:lstStyle/>
              <a:p>
                <a:pPr algn="r">
                  <a:defRPr sz="1400" b="1" i="0" u="none" strike="noStrike" kern="1200" baseline="0">
                    <a:solidFill>
                      <a:srgbClr val="635F7C"/>
                    </a:solidFill>
                    <a:latin typeface="+mn-lt"/>
                    <a:ea typeface="+mn-ea"/>
                    <a:cs typeface="+mn-cs"/>
                  </a:defRPr>
                </a:pPr>
                <a:endParaRPr lang="ru-RU"/>
              </a:p>
            </c:txPr>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ext>
            </c:extLst>
          </c:dLbls>
          <c:cat>
            <c:strRef>
              <c:f>Лист1!$A$2:$A$8</c:f>
              <c:strCache>
                <c:ptCount val="7"/>
                <c:pt idx="0">
                  <c:v>Расходы на выплаты персоналу </c:v>
                </c:pt>
                <c:pt idx="1">
                  <c:v>Закупка товаров, работ и услуг для обеспечения муниципальных нужд</c:v>
                </c:pt>
                <c:pt idx="2">
                  <c:v>Социальное обеспечение и иные выплаты населению</c:v>
                </c:pt>
                <c:pt idx="3">
                  <c:v>Капитальные вложения в объекты муниципальной собственности</c:v>
                </c:pt>
                <c:pt idx="4">
                  <c:v>Предоставление субсидий бюджетным, автономным учреждениям и иным некоммерческим организациям</c:v>
                </c:pt>
                <c:pt idx="5">
                  <c:v>Обслуживание муниципального долга</c:v>
                </c:pt>
                <c:pt idx="6">
                  <c:v>Иные бюджетные ассигнования</c:v>
                </c:pt>
              </c:strCache>
            </c:strRef>
          </c:cat>
          <c:val>
            <c:numRef>
              <c:f>Лист1!$B$2:$B$8</c:f>
              <c:numCache>
                <c:formatCode>#\ ##0.0</c:formatCode>
                <c:ptCount val="7"/>
                <c:pt idx="0">
                  <c:v>538628.1</c:v>
                </c:pt>
                <c:pt idx="1">
                  <c:v>660339.9</c:v>
                </c:pt>
                <c:pt idx="2">
                  <c:v>68834.100000000006</c:v>
                </c:pt>
                <c:pt idx="3">
                  <c:v>508983.9</c:v>
                </c:pt>
                <c:pt idx="4">
                  <c:v>2241161.1</c:v>
                </c:pt>
                <c:pt idx="5">
                  <c:v>709.8</c:v>
                </c:pt>
                <c:pt idx="6">
                  <c:v>304409.3</c:v>
                </c:pt>
              </c:numCache>
            </c:numRef>
          </c:val>
        </c:ser>
        <c:dLbls>
          <c:showLegendKey val="0"/>
          <c:showVal val="1"/>
          <c:showCatName val="0"/>
          <c:showSerName val="0"/>
          <c:showPercent val="0"/>
          <c:showBubbleSize val="0"/>
          <c:showLeaderLines val="0"/>
        </c:dLbls>
        <c:firstSliceAng val="0"/>
        <c:holeSize val="60"/>
      </c:doughnutChart>
      <c:spPr>
        <a:noFill/>
        <a:ln>
          <a:noFill/>
        </a:ln>
        <a:effectLst/>
      </c:spPr>
    </c:plotArea>
    <c:plotVisOnly val="1"/>
    <c:dispBlanksAs val="gap"/>
    <c:showDLblsOverMax val="0"/>
  </c:chart>
  <c:spPr>
    <a:noFill/>
    <a:ln>
      <a:noFill/>
    </a:ln>
    <a:effectLst/>
  </c:spPr>
  <c:txPr>
    <a:bodyPr/>
    <a:lstStyle/>
    <a:p>
      <a:pPr>
        <a:defRPr>
          <a:solidFill>
            <a:srgbClr val="635F7C"/>
          </a:solidFill>
        </a:defRPr>
      </a:pPr>
      <a:endParaRPr lang="ru-RU"/>
    </a:p>
  </c:txPr>
  <c:externalData r:id="rId1">
    <c:autoUpdate val="0"/>
  </c:externalData>
  <c:userShapes r:id="rId2"/>
</c:chartSpace>
</file>

<file path=ppt/charts/chart21.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870851547614947"/>
          <c:y val="0.11587432872127339"/>
          <c:w val="0.69401154240460239"/>
          <c:h val="0.86432541793903872"/>
        </c:manualLayout>
      </c:layout>
      <c:pieChart>
        <c:varyColors val="1"/>
        <c:ser>
          <c:idx val="0"/>
          <c:order val="0"/>
          <c:tx>
            <c:strRef>
              <c:f>Лист1!$B$1</c:f>
              <c:strCache>
                <c:ptCount val="1"/>
                <c:pt idx="0">
                  <c:v>2020 год (исполнено) тыс. рублей</c:v>
                </c:pt>
              </c:strCache>
            </c:strRef>
          </c:tx>
          <c:dPt>
            <c:idx val="0"/>
            <c:bubble3D val="0"/>
            <c:spPr>
              <a:solidFill>
                <a:schemeClr val="accent1"/>
              </a:solidFill>
              <a:ln w="19050">
                <a:solidFill>
                  <a:schemeClr val="lt1"/>
                </a:solidFill>
              </a:ln>
              <a:effectLst/>
            </c:spPr>
          </c:dPt>
          <c:dPt>
            <c:idx val="1"/>
            <c:bubble3D val="0"/>
            <c:spPr>
              <a:solidFill>
                <a:schemeClr val="accent2"/>
              </a:solidFill>
              <a:ln w="19050">
                <a:solidFill>
                  <a:schemeClr val="lt1"/>
                </a:solidFill>
              </a:ln>
              <a:effectLst/>
            </c:spPr>
          </c:dPt>
          <c:dPt>
            <c:idx val="2"/>
            <c:bubble3D val="0"/>
            <c:spPr>
              <a:solidFill>
                <a:schemeClr val="accent3"/>
              </a:solidFill>
              <a:ln w="19050">
                <a:solidFill>
                  <a:schemeClr val="lt1"/>
                </a:solidFill>
              </a:ln>
              <a:effectLst/>
            </c:spPr>
          </c:dPt>
          <c:dPt>
            <c:idx val="3"/>
            <c:bubble3D val="0"/>
            <c:spPr>
              <a:solidFill>
                <a:schemeClr val="accent4"/>
              </a:solidFill>
              <a:ln w="19050">
                <a:solidFill>
                  <a:schemeClr val="lt1"/>
                </a:solidFill>
              </a:ln>
              <a:effectLst/>
            </c:spPr>
          </c:dPt>
          <c:dLbls>
            <c:dLbl>
              <c:idx val="2"/>
              <c:layout>
                <c:manualLayout>
                  <c:x val="0.20319781705335946"/>
                  <c:y val="0.13687823976827909"/>
                </c:manualLayout>
              </c:layout>
              <c:showLegendKey val="0"/>
              <c:showVal val="0"/>
              <c:showCatName val="0"/>
              <c:showSerName val="0"/>
              <c:showPercent val="1"/>
              <c:showBubbleSize val="0"/>
              <c:extLst>
                <c:ext xmlns:c15="http://schemas.microsoft.com/office/drawing/2012/chart" uri="{CE6537A1-D6FC-4f65-9D91-7224C49458BB}"/>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ru-RU"/>
              </a:p>
            </c:txPr>
            <c:showLegendKey val="0"/>
            <c:showVal val="0"/>
            <c:showCatName val="0"/>
            <c:showSerName val="0"/>
            <c:showPercent val="1"/>
            <c:showBubbleSize val="0"/>
            <c:showLeaderLines val="0"/>
            <c:extLst>
              <c:ext xmlns:c15="http://schemas.microsoft.com/office/drawing/2012/chart" uri="{CE6537A1-D6FC-4f65-9D91-7224C49458BB}"/>
            </c:extLst>
          </c:dLbls>
          <c:cat>
            <c:strRef>
              <c:f>Лист1!$A$2:$A$6</c:f>
              <c:strCache>
                <c:ptCount val="4"/>
                <c:pt idx="0">
                  <c:v>I. Социально-культурная сфера (5 программ)</c:v>
                </c:pt>
                <c:pt idx="1">
                  <c:v>II. Жилищно-коммунальная сфера (3 программы)</c:v>
                </c:pt>
                <c:pt idx="2">
                  <c:v>III. Развитие отраслей экономики (5 программ)</c:v>
                </c:pt>
                <c:pt idx="3">
                  <c:v>IV. Иные направления (8 программ)</c:v>
                </c:pt>
              </c:strCache>
            </c:strRef>
          </c:cat>
          <c:val>
            <c:numRef>
              <c:f>Лист1!$B$2:$B$6</c:f>
              <c:numCache>
                <c:formatCode>#\ ##0.0_ ;[Red]\-#\ ##0.0\ </c:formatCode>
                <c:ptCount val="4"/>
                <c:pt idx="0">
                  <c:v>2197461</c:v>
                </c:pt>
                <c:pt idx="1">
                  <c:v>1537704.8</c:v>
                </c:pt>
                <c:pt idx="2">
                  <c:v>268069.90000000002</c:v>
                </c:pt>
                <c:pt idx="3">
                  <c:v>554983.80000000005</c:v>
                </c:pt>
              </c:numCache>
            </c:numRef>
          </c:val>
          <c:extLst/>
        </c:ser>
        <c:dLbls>
          <c:showLegendKey val="0"/>
          <c:showVal val="0"/>
          <c:showCatName val="0"/>
          <c:showSerName val="0"/>
          <c:showPercent val="0"/>
          <c:showBubbleSize val="0"/>
          <c:showLeaderLines val="0"/>
        </c:dLbls>
        <c:firstSliceAng val="0"/>
        <c:extLst>
          <c:ext xmlns:c15="http://schemas.microsoft.com/office/drawing/2012/chart" uri="{02D57815-91ED-43cb-92C2-25804820EDAC}">
            <c15:filteredPieSeries>
              <c15:ser>
                <c:idx val="1"/>
                <c:order val="1"/>
                <c:tx>
                  <c:strRef>
                    <c:extLst>
                      <c:ext uri="{02D57815-91ED-43cb-92C2-25804820EDAC}">
                        <c15:formulaRef>
                          <c15:sqref>Лист1!$C$1</c15:sqref>
                        </c15:formulaRef>
                      </c:ext>
                    </c:extLst>
                    <c:strCache>
                      <c:ptCount val="1"/>
                      <c:pt idx="0">
                        <c:v>2021 год (исполнено) тыс. рублей</c:v>
                      </c:pt>
                    </c:strCache>
                  </c:strRef>
                </c:tx>
                <c:dPt>
                  <c:idx val="0"/>
                  <c:bubble3D val="0"/>
                  <c:spPr>
                    <a:solidFill>
                      <a:schemeClr val="accent1"/>
                    </a:solidFill>
                    <a:ln w="19050">
                      <a:solidFill>
                        <a:schemeClr val="lt1"/>
                      </a:solidFill>
                    </a:ln>
                    <a:effectLst/>
                  </c:spPr>
                </c:dPt>
                <c:dPt>
                  <c:idx val="1"/>
                  <c:bubble3D val="0"/>
                  <c:spPr>
                    <a:solidFill>
                      <a:schemeClr val="accent2"/>
                    </a:solidFill>
                    <a:ln w="19050">
                      <a:solidFill>
                        <a:schemeClr val="lt1"/>
                      </a:solidFill>
                    </a:ln>
                    <a:effectLst/>
                  </c:spPr>
                </c:dPt>
                <c:dPt>
                  <c:idx val="2"/>
                  <c:bubble3D val="0"/>
                  <c:spPr>
                    <a:solidFill>
                      <a:schemeClr val="accent3"/>
                    </a:solidFill>
                    <a:ln w="19050">
                      <a:solidFill>
                        <a:schemeClr val="lt1"/>
                      </a:solidFill>
                    </a:ln>
                    <a:effectLst/>
                  </c:spPr>
                </c:dPt>
                <c:dPt>
                  <c:idx val="3"/>
                  <c:bubble3D val="0"/>
                  <c:spPr>
                    <a:solidFill>
                      <a:schemeClr val="accent4"/>
                    </a:solidFill>
                    <a:ln w="19050">
                      <a:solidFill>
                        <a:schemeClr val="lt1"/>
                      </a:solidFill>
                    </a:ln>
                    <a:effectLst/>
                  </c:spPr>
                </c:dPt>
                <c:cat>
                  <c:strRef>
                    <c:extLst>
                      <c:ext uri="{02D57815-91ED-43cb-92C2-25804820EDAC}">
                        <c15:formulaRef>
                          <c15:sqref>Лист1!$A$2:$A$6</c15:sqref>
                        </c15:formulaRef>
                      </c:ext>
                    </c:extLst>
                    <c:strCache>
                      <c:ptCount val="4"/>
                      <c:pt idx="0">
                        <c:v>I. Социально-культурная сфера (5 программ)</c:v>
                      </c:pt>
                      <c:pt idx="1">
                        <c:v>II. Жилищно-коммунальная сфера (3 программы)</c:v>
                      </c:pt>
                      <c:pt idx="2">
                        <c:v>III. Развитие отраслей экономики (5 программ)</c:v>
                      </c:pt>
                      <c:pt idx="3">
                        <c:v>IV. Иные направления (8 программ)</c:v>
                      </c:pt>
                    </c:strCache>
                  </c:strRef>
                </c:cat>
                <c:val>
                  <c:numRef>
                    <c:extLst>
                      <c:ext uri="{02D57815-91ED-43cb-92C2-25804820EDAC}">
                        <c15:formulaRef>
                          <c15:sqref>Лист1!$C$2:$C$6</c15:sqref>
                        </c15:formulaRef>
                      </c:ext>
                    </c:extLst>
                    <c:numCache>
                      <c:formatCode>#\ ##0.0_ ;[Red]\-#\ ##0.0\ </c:formatCode>
                      <c:ptCount val="4"/>
                      <c:pt idx="0">
                        <c:v>2384677.1999999997</c:v>
                      </c:pt>
                      <c:pt idx="1">
                        <c:v>1037518.4</c:v>
                      </c:pt>
                      <c:pt idx="2">
                        <c:v>301197</c:v>
                      </c:pt>
                      <c:pt idx="3">
                        <c:v>557221.80000000005</c:v>
                      </c:pt>
                    </c:numCache>
                  </c:numRef>
                </c:val>
                <c:extLst/>
              </c15:ser>
            </c15:filteredPieSeries>
          </c:ext>
        </c:extLst>
      </c:pieChart>
      <c:spPr>
        <a:noFill/>
        <a:ln>
          <a:noFill/>
        </a:ln>
        <a:effectLst/>
      </c:spPr>
    </c:plotArea>
    <c:plotVisOnly val="1"/>
    <c:dispBlanksAs val="gap"/>
    <c:showDLblsOverMax val="0"/>
  </c:chart>
  <c:spPr>
    <a:noFill/>
    <a:ln>
      <a:noFill/>
    </a:ln>
    <a:effectLst/>
  </c:spPr>
  <c:txPr>
    <a:bodyPr/>
    <a:lstStyle/>
    <a:p>
      <a:pPr>
        <a:defRPr/>
      </a:pPr>
      <a:endParaRPr lang="ru-RU"/>
    </a:p>
  </c:txPr>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870851547614947"/>
          <c:y val="0.11587432872127339"/>
          <c:w val="0.69401154240460239"/>
          <c:h val="0.86432541793903872"/>
        </c:manualLayout>
      </c:layout>
      <c:pieChart>
        <c:varyColors val="1"/>
        <c:ser>
          <c:idx val="1"/>
          <c:order val="1"/>
          <c:tx>
            <c:strRef>
              <c:f>Лист1!$C$1</c:f>
              <c:strCache>
                <c:ptCount val="1"/>
                <c:pt idx="0">
                  <c:v>2021 год (исполнено) тыс. рублей</c:v>
                </c:pt>
              </c:strCache>
            </c:strRef>
          </c:tx>
          <c:dPt>
            <c:idx val="0"/>
            <c:bubble3D val="0"/>
            <c:spPr>
              <a:solidFill>
                <a:schemeClr val="accent1"/>
              </a:solidFill>
              <a:ln w="19050">
                <a:solidFill>
                  <a:schemeClr val="lt1"/>
                </a:solidFill>
              </a:ln>
              <a:effectLst/>
            </c:spPr>
          </c:dPt>
          <c:dPt>
            <c:idx val="1"/>
            <c:bubble3D val="0"/>
            <c:spPr>
              <a:solidFill>
                <a:schemeClr val="accent2"/>
              </a:solidFill>
              <a:ln w="19050">
                <a:solidFill>
                  <a:schemeClr val="lt1"/>
                </a:solidFill>
              </a:ln>
              <a:effectLst/>
            </c:spPr>
          </c:dPt>
          <c:dPt>
            <c:idx val="2"/>
            <c:bubble3D val="0"/>
            <c:spPr>
              <a:solidFill>
                <a:schemeClr val="accent3"/>
              </a:solidFill>
              <a:ln w="19050">
                <a:solidFill>
                  <a:schemeClr val="lt1"/>
                </a:solidFill>
              </a:ln>
              <a:effectLst/>
            </c:spPr>
          </c:dPt>
          <c:dPt>
            <c:idx val="3"/>
            <c:bubble3D val="0"/>
            <c:spPr>
              <a:solidFill>
                <a:schemeClr val="accent4"/>
              </a:solidFill>
              <a:ln w="19050">
                <a:solidFill>
                  <a:schemeClr val="lt1"/>
                </a:solidFill>
              </a:ln>
              <a:effectLst/>
            </c:spPr>
          </c:dPt>
          <c:dLbls>
            <c:dLbl>
              <c:idx val="2"/>
              <c:layout>
                <c:manualLayout>
                  <c:x val="0.20841356391145918"/>
                  <c:y val="0.13333366955057002"/>
                </c:manualLayout>
              </c:layout>
              <c:showLegendKey val="0"/>
              <c:showVal val="0"/>
              <c:showCatName val="0"/>
              <c:showSerName val="0"/>
              <c:showPercent val="1"/>
              <c:showBubbleSize val="0"/>
              <c:extLst>
                <c:ext xmlns:c15="http://schemas.microsoft.com/office/drawing/2012/chart" uri="{CE6537A1-D6FC-4f65-9D91-7224C49458BB}"/>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ru-RU"/>
              </a:p>
            </c:txPr>
            <c:showLegendKey val="0"/>
            <c:showVal val="0"/>
            <c:showCatName val="0"/>
            <c:showSerName val="0"/>
            <c:showPercent val="1"/>
            <c:showBubbleSize val="0"/>
            <c:showLeaderLines val="0"/>
            <c:extLst>
              <c:ext xmlns:c15="http://schemas.microsoft.com/office/drawing/2012/chart" uri="{CE6537A1-D6FC-4f65-9D91-7224C49458BB}"/>
            </c:extLst>
          </c:dLbls>
          <c:cat>
            <c:strRef>
              <c:f>Лист1!$A$2:$A$6</c:f>
              <c:strCache>
                <c:ptCount val="4"/>
                <c:pt idx="0">
                  <c:v>I. Социально-культурная сфера (5 программ)</c:v>
                </c:pt>
                <c:pt idx="1">
                  <c:v>II. Жилищно-коммунальная сфера (3 программы)</c:v>
                </c:pt>
                <c:pt idx="2">
                  <c:v>III. Развитие отраслей экономики (5 программ)</c:v>
                </c:pt>
                <c:pt idx="3">
                  <c:v>IV. Иные направления (8 программ)</c:v>
                </c:pt>
              </c:strCache>
            </c:strRef>
          </c:cat>
          <c:val>
            <c:numRef>
              <c:f>Лист1!$C$2:$C$6</c:f>
              <c:numCache>
                <c:formatCode>#\ ##0.0_ ;[Red]\-#\ ##0.0\ </c:formatCode>
                <c:ptCount val="4"/>
                <c:pt idx="0">
                  <c:v>2384677.1999999997</c:v>
                </c:pt>
                <c:pt idx="1">
                  <c:v>1037518.4</c:v>
                </c:pt>
                <c:pt idx="2">
                  <c:v>301197</c:v>
                </c:pt>
                <c:pt idx="3">
                  <c:v>557221.80000000005</c:v>
                </c:pt>
              </c:numCache>
            </c:numRef>
          </c:val>
          <c:extLst xmlns:c15="http://schemas.microsoft.com/office/drawing/2012/chart"/>
        </c:ser>
        <c:dLbls>
          <c:showLegendKey val="0"/>
          <c:showVal val="1"/>
          <c:showCatName val="0"/>
          <c:showSerName val="0"/>
          <c:showPercent val="0"/>
          <c:showBubbleSize val="0"/>
          <c:showLeaderLines val="0"/>
        </c:dLbls>
        <c:firstSliceAng val="0"/>
        <c:extLst>
          <c:ext xmlns:c15="http://schemas.microsoft.com/office/drawing/2012/chart" uri="{02D57815-91ED-43cb-92C2-25804820EDAC}">
            <c15:filteredPieSeries>
              <c15:ser>
                <c:idx val="0"/>
                <c:order val="0"/>
                <c:tx>
                  <c:strRef>
                    <c:extLst>
                      <c:ext uri="{02D57815-91ED-43cb-92C2-25804820EDAC}">
                        <c15:formulaRef>
                          <c15:sqref>Лист1!$B$1</c15:sqref>
                        </c15:formulaRef>
                      </c:ext>
                    </c:extLst>
                    <c:strCache>
                      <c:ptCount val="1"/>
                      <c:pt idx="0">
                        <c:v>2020 год (исполнено) тыс. рублей</c:v>
                      </c:pt>
                    </c:strCache>
                  </c:strRef>
                </c:tx>
                <c:dPt>
                  <c:idx val="0"/>
                  <c:bubble3D val="0"/>
                  <c:spPr>
                    <a:solidFill>
                      <a:schemeClr val="accent1"/>
                    </a:solidFill>
                    <a:ln w="19050">
                      <a:solidFill>
                        <a:schemeClr val="lt1"/>
                      </a:solidFill>
                    </a:ln>
                    <a:effectLst/>
                  </c:spPr>
                </c:dPt>
                <c:dPt>
                  <c:idx val="1"/>
                  <c:bubble3D val="0"/>
                  <c:spPr>
                    <a:solidFill>
                      <a:schemeClr val="accent2"/>
                    </a:solidFill>
                    <a:ln w="19050">
                      <a:solidFill>
                        <a:schemeClr val="lt1"/>
                      </a:solidFill>
                    </a:ln>
                    <a:effectLst/>
                  </c:spPr>
                </c:dPt>
                <c:dPt>
                  <c:idx val="2"/>
                  <c:bubble3D val="0"/>
                  <c:spPr>
                    <a:solidFill>
                      <a:schemeClr val="accent3"/>
                    </a:solidFill>
                    <a:ln w="19050">
                      <a:solidFill>
                        <a:schemeClr val="lt1"/>
                      </a:solidFill>
                    </a:ln>
                    <a:effectLst/>
                  </c:spPr>
                </c:dPt>
                <c:dPt>
                  <c:idx val="3"/>
                  <c:bubble3D val="0"/>
                  <c:spPr>
                    <a:solidFill>
                      <a:schemeClr val="accent4"/>
                    </a:solidFill>
                    <a:ln w="19050">
                      <a:solidFill>
                        <a:schemeClr val="lt1"/>
                      </a:solidFill>
                    </a:ln>
                    <a:effectLst/>
                  </c:spPr>
                </c:dPt>
                <c:dLbls>
                  <c:numFmt formatCode="0.0%" sourceLinked="0"/>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ru-RU"/>
                    </a:p>
                  </c:txPr>
                  <c:showLegendKey val="0"/>
                  <c:showVal val="0"/>
                  <c:showCatName val="0"/>
                  <c:showSerName val="0"/>
                  <c:showPercent val="1"/>
                  <c:showBubbleSize val="0"/>
                  <c:showLeaderLines val="0"/>
                  <c:extLst>
                    <c:ext uri="{CE6537A1-D6FC-4f65-9D91-7224C49458BB}"/>
                  </c:extLst>
                </c:dLbls>
                <c:cat>
                  <c:strRef>
                    <c:extLst>
                      <c:ext uri="{02D57815-91ED-43cb-92C2-25804820EDAC}">
                        <c15:formulaRef>
                          <c15:sqref>Лист1!$A$2:$A$6</c15:sqref>
                        </c15:formulaRef>
                      </c:ext>
                    </c:extLst>
                    <c:strCache>
                      <c:ptCount val="4"/>
                      <c:pt idx="0">
                        <c:v>I. Социально-культурная сфера (5 программ)</c:v>
                      </c:pt>
                      <c:pt idx="1">
                        <c:v>II. Жилищно-коммунальная сфера (3 программы)</c:v>
                      </c:pt>
                      <c:pt idx="2">
                        <c:v>III. Развитие отраслей экономики (5 программ)</c:v>
                      </c:pt>
                      <c:pt idx="3">
                        <c:v>IV. Иные направления (8 программ)</c:v>
                      </c:pt>
                    </c:strCache>
                  </c:strRef>
                </c:cat>
                <c:val>
                  <c:numRef>
                    <c:extLst>
                      <c:ext uri="{02D57815-91ED-43cb-92C2-25804820EDAC}">
                        <c15:formulaRef>
                          <c15:sqref>Лист1!$B$2:$B$6</c15:sqref>
                        </c15:formulaRef>
                      </c:ext>
                    </c:extLst>
                    <c:numCache>
                      <c:formatCode>#\ ##0.0_ ;[Red]\-#\ ##0.0\ </c:formatCode>
                      <c:ptCount val="4"/>
                      <c:pt idx="0">
                        <c:v>2197461</c:v>
                      </c:pt>
                      <c:pt idx="1">
                        <c:v>1537704.8</c:v>
                      </c:pt>
                      <c:pt idx="2">
                        <c:v>268069.90000000002</c:v>
                      </c:pt>
                      <c:pt idx="3">
                        <c:v>554983.80000000005</c:v>
                      </c:pt>
                    </c:numCache>
                  </c:numRef>
                </c:val>
                <c:extLst/>
              </c15:ser>
            </c15:filteredPieSeries>
          </c:ext>
        </c:extLst>
      </c:pieChart>
      <c:spPr>
        <a:noFill/>
        <a:ln>
          <a:noFill/>
        </a:ln>
        <a:effectLst/>
      </c:spPr>
    </c:plotArea>
    <c:plotVisOnly val="1"/>
    <c:dispBlanksAs val="gap"/>
    <c:showDLblsOverMax val="0"/>
  </c:chart>
  <c:spPr>
    <a:noFill/>
    <a:ln>
      <a:noFill/>
    </a:ln>
    <a:effectLst/>
  </c:spPr>
  <c:txPr>
    <a:bodyPr/>
    <a:lstStyle/>
    <a:p>
      <a:pPr>
        <a:defRPr/>
      </a:pPr>
      <a:endParaRPr lang="ru-RU"/>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Лист1!$B$1</c:f>
              <c:strCache>
                <c:ptCount val="1"/>
                <c:pt idx="0">
                  <c:v>Обеспечение деятельности муниципальных органов местного самоуправления</c:v>
                </c:pt>
              </c:strCache>
            </c:strRef>
          </c:tx>
          <c:spPr>
            <a:solidFill>
              <a:schemeClr val="accent1"/>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Лист1!$A$2:$A$3</c:f>
              <c:strCache>
                <c:ptCount val="2"/>
                <c:pt idx="0">
                  <c:v>Уточненный план, 
тыс. рублей</c:v>
                </c:pt>
                <c:pt idx="1">
                  <c:v>Исполнение,
тыс. рублей</c:v>
                </c:pt>
              </c:strCache>
            </c:strRef>
          </c:cat>
          <c:val>
            <c:numRef>
              <c:f>Лист1!$B$2:$B$3</c:f>
              <c:numCache>
                <c:formatCode>General</c:formatCode>
                <c:ptCount val="2"/>
                <c:pt idx="0">
                  <c:v>25770.3</c:v>
                </c:pt>
                <c:pt idx="1">
                  <c:v>24108.9</c:v>
                </c:pt>
              </c:numCache>
            </c:numRef>
          </c:val>
        </c:ser>
        <c:ser>
          <c:idx val="1"/>
          <c:order val="1"/>
          <c:tx>
            <c:strRef>
              <c:f>Лист1!$C$1</c:f>
              <c:strCache>
                <c:ptCount val="1"/>
                <c:pt idx="0">
                  <c:v>Осуществление первичного воинского учета на территориях, где отсутствуют военные комиссариаты</c:v>
                </c:pt>
              </c:strCache>
            </c:strRef>
          </c:tx>
          <c:spPr>
            <a:solidFill>
              <a:schemeClr val="accent2"/>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Лист1!$A$2:$A$3</c:f>
              <c:strCache>
                <c:ptCount val="2"/>
                <c:pt idx="0">
                  <c:v>Уточненный план, 
тыс. рублей</c:v>
                </c:pt>
                <c:pt idx="1">
                  <c:v>Исполнение,
тыс. рублей</c:v>
                </c:pt>
              </c:strCache>
            </c:strRef>
          </c:cat>
          <c:val>
            <c:numRef>
              <c:f>Лист1!$C$2:$C$3</c:f>
              <c:numCache>
                <c:formatCode>General</c:formatCode>
                <c:ptCount val="2"/>
                <c:pt idx="0">
                  <c:v>5480.2</c:v>
                </c:pt>
                <c:pt idx="1">
                  <c:v>5480.2</c:v>
                </c:pt>
              </c:numCache>
            </c:numRef>
          </c:val>
        </c:ser>
        <c:ser>
          <c:idx val="2"/>
          <c:order val="2"/>
          <c:tx>
            <c:strRef>
              <c:f>Лист1!$D$1</c:f>
              <c:strCache>
                <c:ptCount val="1"/>
                <c:pt idx="0">
                  <c:v>Исполнение отдельных расходных обязательств</c:v>
                </c:pt>
              </c:strCache>
            </c:strRef>
          </c:tx>
          <c:spPr>
            <a:solidFill>
              <a:schemeClr val="accent3"/>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Лист1!$A$2:$A$3</c:f>
              <c:strCache>
                <c:ptCount val="2"/>
                <c:pt idx="0">
                  <c:v>Уточненный план, 
тыс. рублей</c:v>
                </c:pt>
                <c:pt idx="1">
                  <c:v>Исполнение,
тыс. рублей</c:v>
                </c:pt>
              </c:strCache>
            </c:strRef>
          </c:cat>
          <c:val>
            <c:numRef>
              <c:f>Лист1!$D$2:$D$3</c:f>
              <c:numCache>
                <c:formatCode>General</c:formatCode>
                <c:ptCount val="2"/>
                <c:pt idx="0">
                  <c:v>8000</c:v>
                </c:pt>
                <c:pt idx="1">
                  <c:v>8000</c:v>
                </c:pt>
              </c:numCache>
            </c:numRef>
          </c:val>
        </c:ser>
        <c:ser>
          <c:idx val="3"/>
          <c:order val="3"/>
          <c:tx>
            <c:strRef>
              <c:f>Лист1!$E$1</c:f>
              <c:strCache>
                <c:ptCount val="1"/>
                <c:pt idx="0">
                  <c:v>Финансовое обеспечение мероприятий, связанных с профилактикой и устранением последствий распространения новой коронавирусной инфекции (COVID – 2019)</c:v>
                </c:pt>
              </c:strCache>
            </c:strRef>
          </c:tx>
          <c:spPr>
            <a:solidFill>
              <a:schemeClr val="accent4"/>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Лист1!$A$2:$A$3</c:f>
              <c:strCache>
                <c:ptCount val="2"/>
                <c:pt idx="0">
                  <c:v>Уточненный план, 
тыс. рублей</c:v>
                </c:pt>
                <c:pt idx="1">
                  <c:v>Исполнение,
тыс. рублей</c:v>
                </c:pt>
              </c:strCache>
            </c:strRef>
          </c:cat>
          <c:val>
            <c:numRef>
              <c:f>Лист1!$E$2:$E$3</c:f>
              <c:numCache>
                <c:formatCode>General</c:formatCode>
                <c:ptCount val="2"/>
                <c:pt idx="0">
                  <c:v>4862.8</c:v>
                </c:pt>
                <c:pt idx="1">
                  <c:v>4862.7</c:v>
                </c:pt>
              </c:numCache>
            </c:numRef>
          </c:val>
        </c:ser>
        <c:dLbls>
          <c:showLegendKey val="0"/>
          <c:showVal val="0"/>
          <c:showCatName val="0"/>
          <c:showSerName val="0"/>
          <c:showPercent val="0"/>
          <c:showBubbleSize val="0"/>
        </c:dLbls>
        <c:gapWidth val="150"/>
        <c:overlap val="100"/>
        <c:axId val="492505696"/>
        <c:axId val="492508440"/>
      </c:barChart>
      <c:catAx>
        <c:axId val="4925056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ru-RU"/>
          </a:p>
        </c:txPr>
        <c:crossAx val="492508440"/>
        <c:crosses val="autoZero"/>
        <c:auto val="1"/>
        <c:lblAlgn val="ctr"/>
        <c:lblOffset val="100"/>
        <c:noMultiLvlLbl val="0"/>
      </c:catAx>
      <c:valAx>
        <c:axId val="492508440"/>
        <c:scaling>
          <c:orientation val="minMax"/>
        </c:scaling>
        <c:delete val="1"/>
        <c:axPos val="l"/>
        <c:numFmt formatCode="General" sourceLinked="1"/>
        <c:majorTickMark val="none"/>
        <c:minorTickMark val="none"/>
        <c:tickLblPos val="nextTo"/>
        <c:crossAx val="492505696"/>
        <c:crosses val="autoZero"/>
        <c:crossBetween val="between"/>
      </c:valAx>
      <c:spPr>
        <a:noFill/>
        <a:ln>
          <a:noFill/>
        </a:ln>
        <a:effectLst/>
      </c:spPr>
    </c:plotArea>
    <c:legend>
      <c:legendPos val="r"/>
      <c:layout>
        <c:manualLayout>
          <c:xMode val="edge"/>
          <c:yMode val="edge"/>
          <c:x val="0.61074212598425193"/>
          <c:y val="3.1150281056208106E-2"/>
          <c:w val="0.33300787401574805"/>
          <c:h val="0.8720742573773218"/>
        </c:manualLayout>
      </c:layout>
      <c:overlay val="0"/>
      <c:spPr>
        <a:noFill/>
        <a:ln>
          <a:noFill/>
        </a:ln>
        <a:effectLst/>
      </c:spPr>
      <c:txPr>
        <a:bodyPr rot="0" spcFirstLastPara="1" vertOverflow="ellipsis" vert="horz" wrap="square" anchor="ctr" anchorCtr="1"/>
        <a:lstStyle/>
        <a:p>
          <a:pPr>
            <a:spcBef>
              <a:spcPts val="0"/>
            </a:spcBef>
            <a:defRPr sz="1200" b="1" i="0" u="none" strike="noStrike" kern="1200" baseline="0">
              <a:solidFill>
                <a:schemeClr val="tx1">
                  <a:lumMod val="65000"/>
                  <a:lumOff val="35000"/>
                </a:schemeClr>
              </a:solidFill>
              <a:latin typeface="+mn-lt"/>
              <a:ea typeface="+mn-ea"/>
              <a:cs typeface="+mn-cs"/>
            </a:defRPr>
          </a:pPr>
          <a:endParaRPr lang="ru-RU"/>
        </a:p>
      </c:txPr>
    </c:legend>
    <c:plotVisOnly val="1"/>
    <c:dispBlanksAs val="gap"/>
    <c:showDLblsOverMax val="0"/>
  </c:chart>
  <c:spPr>
    <a:noFill/>
    <a:ln>
      <a:noFill/>
    </a:ln>
    <a:effectLst/>
  </c:spPr>
  <c:txPr>
    <a:bodyPr/>
    <a:lstStyle/>
    <a:p>
      <a:pPr>
        <a:defRPr/>
      </a:pPr>
      <a:endParaRPr lang="ru-RU"/>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Лист1!$B$1</c:f>
              <c:strCache>
                <c:ptCount val="1"/>
                <c:pt idx="0">
                  <c:v>Столбец1</c:v>
                </c:pt>
              </c:strCache>
            </c:strRef>
          </c:tx>
          <c:dPt>
            <c:idx val="0"/>
            <c:bubble3D val="0"/>
            <c:spPr>
              <a:solidFill>
                <a:schemeClr val="accent1"/>
              </a:solidFill>
              <a:ln w="19050">
                <a:solidFill>
                  <a:schemeClr val="lt1"/>
                </a:solidFill>
              </a:ln>
              <a:effectLst/>
            </c:spPr>
          </c:dPt>
          <c:dPt>
            <c:idx val="1"/>
            <c:bubble3D val="0"/>
            <c:spPr>
              <a:solidFill>
                <a:schemeClr val="accent2"/>
              </a:solidFill>
              <a:ln w="19050">
                <a:solidFill>
                  <a:schemeClr val="lt1"/>
                </a:solidFill>
              </a:ln>
              <a:effectLst/>
            </c:spPr>
          </c:dPt>
          <c:dLbls>
            <c:dLbl>
              <c:idx val="0"/>
              <c:layout>
                <c:manualLayout>
                  <c:x val="0.14775080752970937"/>
                  <c:y val="-0.44857532756768642"/>
                </c:manualLayout>
              </c:layout>
              <c:tx>
                <c:rich>
                  <a:bodyPr rot="0" spcFirstLastPara="1" vertOverflow="ellipsis" vert="horz" wrap="square" lIns="38100" tIns="19050" rIns="38100" bIns="19050" anchor="ctr" anchorCtr="1">
                    <a:noAutofit/>
                  </a:bodyPr>
                  <a:lstStyle/>
                  <a:p>
                    <a:pPr>
                      <a:defRPr sz="1197" b="1" i="0" u="none" strike="noStrike" kern="1200" baseline="0">
                        <a:solidFill>
                          <a:schemeClr val="tx1">
                            <a:lumMod val="75000"/>
                            <a:lumOff val="25000"/>
                          </a:schemeClr>
                        </a:solidFill>
                        <a:latin typeface="+mn-lt"/>
                        <a:ea typeface="+mn-ea"/>
                        <a:cs typeface="+mn-cs"/>
                      </a:defRPr>
                    </a:pPr>
                    <a:fld id="{C1821FC8-423C-459E-8580-A56F3F66855A}" type="VALUE">
                      <a:rPr lang="ru-RU" b="1" smtClean="0"/>
                      <a:pPr>
                        <a:defRPr b="1"/>
                      </a:pPr>
                      <a:t>[ЗНАЧЕНИЕ]</a:t>
                    </a:fld>
                    <a:endParaRPr lang="ru-RU" b="1" dirty="0" smtClean="0"/>
                  </a:p>
                  <a:p>
                    <a:pPr>
                      <a:defRPr b="1"/>
                    </a:pPr>
                    <a:r>
                      <a:rPr lang="ru-RU" sz="1100" b="1" dirty="0" err="1" smtClean="0"/>
                      <a:t>тыс.руб</a:t>
                    </a:r>
                    <a:r>
                      <a:rPr lang="ru-RU" sz="1100" b="1" dirty="0" smtClean="0"/>
                      <a:t>.</a:t>
                    </a:r>
                  </a:p>
                </c:rich>
              </c:tx>
              <c:spPr>
                <a:noFill/>
                <a:ln>
                  <a:noFill/>
                </a:ln>
                <a:effectLst/>
              </c:spPr>
              <c:txPr>
                <a:bodyPr rot="0" spcFirstLastPara="1" vertOverflow="ellipsis" vert="horz" wrap="square" lIns="38100" tIns="19050" rIns="38100" bIns="19050" anchor="ctr" anchorCtr="1">
                  <a:noAutofit/>
                </a:bodyPr>
                <a:lstStyle/>
                <a:p>
                  <a:pPr>
                    <a:defRPr sz="1197" b="1" i="0" u="none" strike="noStrike" kern="1200" baseline="0">
                      <a:solidFill>
                        <a:schemeClr val="tx1">
                          <a:lumMod val="75000"/>
                          <a:lumOff val="25000"/>
                        </a:schemeClr>
                      </a:solidFill>
                      <a:latin typeface="+mn-lt"/>
                      <a:ea typeface="+mn-ea"/>
                      <a:cs typeface="+mn-cs"/>
                    </a:defRPr>
                  </a:pPr>
                  <a:endParaRPr lang="ru-RU"/>
                </a:p>
              </c:txPr>
              <c:showLegendKey val="0"/>
              <c:showVal val="1"/>
              <c:showCatName val="0"/>
              <c:showSerName val="0"/>
              <c:showPercent val="0"/>
              <c:showBubbleSize val="0"/>
              <c:extLst>
                <c:ext xmlns:c15="http://schemas.microsoft.com/office/drawing/2012/chart" uri="{CE6537A1-D6FC-4f65-9D91-7224C49458BB}">
                  <c15:layout>
                    <c:manualLayout>
                      <c:w val="0.3682139612057046"/>
                      <c:h val="0.32284601681556213"/>
                    </c:manualLayout>
                  </c15:layout>
                  <c15:dlblFieldTable/>
                  <c15:showDataLabelsRange val="0"/>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ru-RU"/>
              </a:p>
            </c:txPr>
            <c:showLegendKey val="0"/>
            <c:showVal val="0"/>
            <c:showCatName val="0"/>
            <c:showSerName val="0"/>
            <c:showPercent val="0"/>
            <c:showBubbleSize val="0"/>
            <c:extLst>
              <c:ext xmlns:c15="http://schemas.microsoft.com/office/drawing/2012/chart" uri="{CE6537A1-D6FC-4f65-9D91-7224C49458BB}"/>
            </c:extLst>
          </c:dLbls>
          <c:cat>
            <c:numRef>
              <c:f>Лист1!$A$2:$A$3</c:f>
              <c:numCache>
                <c:formatCode>General</c:formatCode>
                <c:ptCount val="2"/>
              </c:numCache>
            </c:numRef>
          </c:cat>
          <c:val>
            <c:numRef>
              <c:f>Лист1!$B$2:$B$3</c:f>
              <c:numCache>
                <c:formatCode>General</c:formatCode>
                <c:ptCount val="2"/>
                <c:pt idx="0">
                  <c:v>113.5</c:v>
                </c:pt>
                <c:pt idx="1">
                  <c:v>68.7</c:v>
                </c:pt>
              </c:numCache>
            </c:numRef>
          </c:val>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chart>
  <c:spPr>
    <a:noFill/>
    <a:ln>
      <a:noFill/>
    </a:ln>
    <a:effectLst/>
  </c:spPr>
  <c:txPr>
    <a:bodyPr/>
    <a:lstStyle/>
    <a:p>
      <a:pPr>
        <a:defRPr/>
      </a:pPr>
      <a:endParaRPr lang="ru-RU"/>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3.3709222126521061E-2"/>
          <c:w val="0.97229108844313661"/>
          <c:h val="0.7211799422165539"/>
        </c:manualLayout>
      </c:layout>
      <c:barChart>
        <c:barDir val="col"/>
        <c:grouping val="clustered"/>
        <c:varyColors val="0"/>
        <c:ser>
          <c:idx val="0"/>
          <c:order val="0"/>
          <c:tx>
            <c:strRef>
              <c:f>Лист1!$B$1</c:f>
              <c:strCache>
                <c:ptCount val="1"/>
                <c:pt idx="0">
                  <c:v>План</c:v>
                </c:pt>
              </c:strCache>
            </c:strRef>
          </c:tx>
          <c:spPr>
            <a:solidFill>
              <a:schemeClr val="accent1"/>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Лист1!$A$2:$A$3</c:f>
              <c:strCache>
                <c:ptCount val="2"/>
                <c:pt idx="0">
                  <c:v>2020 год</c:v>
                </c:pt>
                <c:pt idx="1">
                  <c:v>2021 год</c:v>
                </c:pt>
              </c:strCache>
            </c:strRef>
          </c:cat>
          <c:val>
            <c:numRef>
              <c:f>Лист1!$B$2:$B$3</c:f>
              <c:numCache>
                <c:formatCode>General</c:formatCode>
                <c:ptCount val="2"/>
                <c:pt idx="0">
                  <c:v>466194.2</c:v>
                </c:pt>
                <c:pt idx="1">
                  <c:v>518178.2</c:v>
                </c:pt>
              </c:numCache>
            </c:numRef>
          </c:val>
        </c:ser>
        <c:ser>
          <c:idx val="1"/>
          <c:order val="1"/>
          <c:tx>
            <c:strRef>
              <c:f>Лист1!$C$1</c:f>
              <c:strCache>
                <c:ptCount val="1"/>
                <c:pt idx="0">
                  <c:v>Исполнено</c:v>
                </c:pt>
              </c:strCache>
            </c:strRef>
          </c:tx>
          <c:spPr>
            <a:solidFill>
              <a:srgbClr val="00B050"/>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Лист1!$A$2:$A$3</c:f>
              <c:strCache>
                <c:ptCount val="2"/>
                <c:pt idx="0">
                  <c:v>2020 год</c:v>
                </c:pt>
                <c:pt idx="1">
                  <c:v>2021 год</c:v>
                </c:pt>
              </c:strCache>
            </c:strRef>
          </c:cat>
          <c:val>
            <c:numRef>
              <c:f>Лист1!$C$2:$C$3</c:f>
              <c:numCache>
                <c:formatCode>General</c:formatCode>
                <c:ptCount val="2"/>
                <c:pt idx="0">
                  <c:v>435270.6</c:v>
                </c:pt>
                <c:pt idx="1">
                  <c:v>512458.1</c:v>
                </c:pt>
              </c:numCache>
            </c:numRef>
          </c:val>
        </c:ser>
        <c:dLbls>
          <c:showLegendKey val="0"/>
          <c:showVal val="0"/>
          <c:showCatName val="0"/>
          <c:showSerName val="0"/>
          <c:showPercent val="0"/>
          <c:showBubbleSize val="0"/>
        </c:dLbls>
        <c:gapWidth val="219"/>
        <c:overlap val="-27"/>
        <c:axId val="492548032"/>
        <c:axId val="492536664"/>
      </c:barChart>
      <c:catAx>
        <c:axId val="4925480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ru-RU"/>
          </a:p>
        </c:txPr>
        <c:crossAx val="492536664"/>
        <c:crosses val="autoZero"/>
        <c:auto val="1"/>
        <c:lblAlgn val="ctr"/>
        <c:lblOffset val="100"/>
        <c:noMultiLvlLbl val="0"/>
      </c:catAx>
      <c:valAx>
        <c:axId val="492536664"/>
        <c:scaling>
          <c:orientation val="minMax"/>
        </c:scaling>
        <c:delete val="1"/>
        <c:axPos val="l"/>
        <c:numFmt formatCode="General" sourceLinked="1"/>
        <c:majorTickMark val="none"/>
        <c:minorTickMark val="none"/>
        <c:tickLblPos val="nextTo"/>
        <c:crossAx val="492548032"/>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RU"/>
        </a:p>
      </c:txPr>
    </c:legend>
    <c:plotVisOnly val="1"/>
    <c:dispBlanksAs val="gap"/>
    <c:showDLblsOverMax val="0"/>
  </c:chart>
  <c:spPr>
    <a:noFill/>
    <a:ln>
      <a:noFill/>
    </a:ln>
    <a:effectLst/>
  </c:spPr>
  <c:txPr>
    <a:bodyPr/>
    <a:lstStyle/>
    <a:p>
      <a:pPr>
        <a:defRPr/>
      </a:pPr>
      <a:endParaRPr lang="ru-RU"/>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8"/>
    </mc:Choice>
    <mc:Fallback>
      <c:style val="8"/>
    </mc:Fallback>
  </mc:AlternateContent>
  <c:chart>
    <c:autoTitleDeleted val="1"/>
    <c:plotArea>
      <c:layout/>
      <c:doughnutChart>
        <c:varyColors val="1"/>
        <c:ser>
          <c:idx val="0"/>
          <c:order val="0"/>
          <c:tx>
            <c:strRef>
              <c:f>Лист1!$B$1</c:f>
              <c:strCache>
                <c:ptCount val="1"/>
                <c:pt idx="0">
                  <c:v>тыс. рублей</c:v>
                </c:pt>
              </c:strCache>
            </c:strRef>
          </c:tx>
          <c:dPt>
            <c:idx val="0"/>
            <c:bubble3D val="0"/>
            <c:spPr>
              <a:solidFill>
                <a:schemeClr val="accent6">
                  <a:tint val="77000"/>
                </a:schemeClr>
              </a:solidFill>
              <a:ln w="19050">
                <a:solidFill>
                  <a:schemeClr val="lt1"/>
                </a:solidFill>
              </a:ln>
              <a:effectLst/>
            </c:spPr>
          </c:dPt>
          <c:dPt>
            <c:idx val="1"/>
            <c:bubble3D val="0"/>
            <c:spPr>
              <a:solidFill>
                <a:schemeClr val="accent6">
                  <a:shade val="76000"/>
                </a:schemeClr>
              </a:solidFill>
              <a:ln w="19050">
                <a:solidFill>
                  <a:schemeClr val="lt1"/>
                </a:solidFill>
              </a:ln>
              <a:effectLst/>
            </c:spPr>
          </c:dPt>
          <c:dLbls>
            <c:dLbl>
              <c:idx val="0"/>
              <c:layout>
                <c:manualLayout>
                  <c:x val="1.6901295987827518E-2"/>
                  <c:y val="-0.10893612753510733"/>
                </c:manualLayout>
              </c:layout>
              <c:showLegendKey val="0"/>
              <c:showVal val="1"/>
              <c:showCatName val="0"/>
              <c:showSerName val="0"/>
              <c:showPercent val="0"/>
              <c:showBubbleSize val="0"/>
              <c:extLst>
                <c:ext xmlns:c15="http://schemas.microsoft.com/office/drawing/2012/chart" uri="{CE6537A1-D6FC-4f65-9D91-7224C49458BB}">
                  <c15:layout>
                    <c:manualLayout>
                      <c:w val="0.25119428115322423"/>
                      <c:h val="0.22212289319300502"/>
                    </c:manualLayout>
                  </c15:layout>
                </c:ext>
              </c:extLst>
            </c:dLbl>
            <c:dLbl>
              <c:idx val="1"/>
              <c:layout>
                <c:manualLayout>
                  <c:x val="0.12511128904543162"/>
                  <c:y val="0.12596308840189827"/>
                </c:manualLayout>
              </c:layout>
              <c:numFmt formatCode="#,##0.0" sourceLinked="0"/>
              <c:spPr>
                <a:noFill/>
                <a:ln>
                  <a:noFill/>
                </a:ln>
                <a:effectLst/>
              </c:spPr>
              <c:txPr>
                <a:bodyPr rot="0" spcFirstLastPara="1" vertOverflow="ellipsis" vert="horz" wrap="none" lIns="38100" tIns="19050" rIns="38100" bIns="19050" anchor="ctr" anchorCtr="1">
                  <a:noAutofit/>
                </a:bodyPr>
                <a:lstStyle/>
                <a:p>
                  <a:pPr>
                    <a:defRPr sz="1400" b="1" i="0" u="none" strike="noStrike" kern="1200" baseline="0">
                      <a:solidFill>
                        <a:schemeClr val="tx1">
                          <a:lumMod val="75000"/>
                          <a:lumOff val="25000"/>
                        </a:schemeClr>
                      </a:solidFill>
                      <a:latin typeface="+mn-lt"/>
                      <a:ea typeface="+mn-ea"/>
                      <a:cs typeface="+mn-cs"/>
                    </a:defRPr>
                  </a:pPr>
                  <a:endParaRPr lang="ru-RU"/>
                </a:p>
              </c:txPr>
              <c:showLegendKey val="0"/>
              <c:showVal val="1"/>
              <c:showCatName val="0"/>
              <c:showSerName val="0"/>
              <c:showPercent val="0"/>
              <c:showBubbleSize val="0"/>
              <c:extLst>
                <c:ext xmlns:c15="http://schemas.microsoft.com/office/drawing/2012/chart" uri="{CE6537A1-D6FC-4f65-9D91-7224C49458BB}">
                  <c15:layout>
                    <c:manualLayout>
                      <c:w val="0.31329945680742949"/>
                      <c:h val="0.15508519253850206"/>
                    </c:manualLayout>
                  </c15:layout>
                </c:ext>
              </c:extLst>
            </c:dLbl>
            <c:numFmt formatCode="#,##0.0" sourceLinked="0"/>
            <c:spPr>
              <a:noFill/>
              <a:ln>
                <a:noFill/>
              </a:ln>
              <a:effectLst/>
            </c:spPr>
            <c:txPr>
              <a:bodyPr rot="0" spcFirstLastPara="1" vertOverflow="ellipsis" vert="horz" wrap="non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ru-RU"/>
              </a:p>
            </c:txPr>
            <c:showLegendKey val="0"/>
            <c:showVal val="1"/>
            <c:showCatName val="0"/>
            <c:showSerName val="0"/>
            <c:showPercent val="0"/>
            <c:showBubbleSize val="0"/>
            <c:showLeaderLines val="0"/>
            <c:extLst>
              <c:ext xmlns:c15="http://schemas.microsoft.com/office/drawing/2012/chart" uri="{CE6537A1-D6FC-4f65-9D91-7224C49458BB}"/>
            </c:extLst>
          </c:dLbls>
          <c:cat>
            <c:strRef>
              <c:f>Лист1!$A$2:$A$3</c:f>
              <c:strCache>
                <c:ptCount val="2"/>
                <c:pt idx="0">
                  <c:v>За счет средств местного бюджета</c:v>
                </c:pt>
                <c:pt idx="1">
                  <c:v>За счет целевых межбюджетных трансфертов </c:v>
                </c:pt>
              </c:strCache>
            </c:strRef>
          </c:cat>
          <c:val>
            <c:numRef>
              <c:f>Лист1!$B$2:$B$3</c:f>
              <c:numCache>
                <c:formatCode>#\ ##0.0</c:formatCode>
                <c:ptCount val="2"/>
                <c:pt idx="0">
                  <c:v>77635.600000000006</c:v>
                </c:pt>
                <c:pt idx="1">
                  <c:v>434822.5</c:v>
                </c:pt>
              </c:numCache>
            </c:numRef>
          </c:val>
        </c:ser>
        <c:dLbls>
          <c:showLegendKey val="0"/>
          <c:showVal val="0"/>
          <c:showCatName val="0"/>
          <c:showSerName val="0"/>
          <c:showPercent val="0"/>
          <c:showBubbleSize val="0"/>
          <c:showLeaderLines val="0"/>
        </c:dLbls>
        <c:firstSliceAng val="0"/>
        <c:holeSize val="75"/>
      </c:doughnutChart>
      <c:spPr>
        <a:noFill/>
        <a:ln>
          <a:noFill/>
        </a:ln>
        <a:effectLst/>
      </c:spPr>
    </c:plotArea>
    <c:plotVisOnly val="1"/>
    <c:dispBlanksAs val="gap"/>
    <c:showDLblsOverMax val="0"/>
  </c:chart>
  <c:spPr>
    <a:noFill/>
    <a:ln>
      <a:noFill/>
    </a:ln>
    <a:effectLst/>
  </c:spPr>
  <c:txPr>
    <a:bodyPr/>
    <a:lstStyle/>
    <a:p>
      <a:pPr>
        <a:defRPr/>
      </a:pPr>
      <a:endParaRPr lang="ru-RU"/>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doughnutChart>
        <c:varyColors val="1"/>
        <c:ser>
          <c:idx val="0"/>
          <c:order val="0"/>
          <c:tx>
            <c:strRef>
              <c:f>Лист1!$B$1</c:f>
              <c:strCache>
                <c:ptCount val="1"/>
                <c:pt idx="0">
                  <c:v>тыс. рублей</c:v>
                </c:pt>
              </c:strCache>
            </c:strRef>
          </c:tx>
          <c:dPt>
            <c:idx val="0"/>
            <c:bubble3D val="0"/>
            <c:spPr>
              <a:solidFill>
                <a:schemeClr val="accent1">
                  <a:tint val="77000"/>
                </a:schemeClr>
              </a:solidFill>
              <a:ln w="19050">
                <a:solidFill>
                  <a:schemeClr val="lt1"/>
                </a:solidFill>
              </a:ln>
              <a:effectLst/>
            </c:spPr>
          </c:dPt>
          <c:dPt>
            <c:idx val="1"/>
            <c:bubble3D val="0"/>
            <c:spPr>
              <a:solidFill>
                <a:schemeClr val="accent1">
                  <a:shade val="76000"/>
                </a:schemeClr>
              </a:solidFill>
              <a:ln w="19050">
                <a:solidFill>
                  <a:schemeClr val="lt1"/>
                </a:solidFill>
              </a:ln>
              <a:effectLst/>
            </c:spPr>
          </c:dPt>
          <c:dLbls>
            <c:dLbl>
              <c:idx val="0"/>
              <c:layout>
                <c:manualLayout>
                  <c:x val="-6.0344216890160569E-2"/>
                  <c:y val="-0.10055642541702214"/>
                </c:manualLayout>
              </c:layout>
              <c:showLegendKey val="0"/>
              <c:showVal val="1"/>
              <c:showCatName val="0"/>
              <c:showSerName val="0"/>
              <c:showPercent val="0"/>
              <c:showBubbleSize val="0"/>
              <c:extLst>
                <c:ext xmlns:c15="http://schemas.microsoft.com/office/drawing/2012/chart" uri="{CE6537A1-D6FC-4f65-9D91-7224C49458BB}">
                  <c15:layout>
                    <c:manualLayout>
                      <c:w val="0.20931236101824063"/>
                      <c:h val="0.20924116188858691"/>
                    </c:manualLayout>
                  </c15:layout>
                </c:ext>
              </c:extLst>
            </c:dLbl>
            <c:dLbl>
              <c:idx val="1"/>
              <c:layout>
                <c:manualLayout>
                  <c:x val="6.2412852929437386E-2"/>
                  <c:y val="0.10528270937543507"/>
                </c:manualLayout>
              </c:layout>
              <c:numFmt formatCode="#,##0.0" sourceLinked="0"/>
              <c:spPr>
                <a:noFill/>
                <a:ln>
                  <a:noFill/>
                </a:ln>
                <a:effectLst/>
              </c:spPr>
              <c:txPr>
                <a:bodyPr rot="0" spcFirstLastPara="1" vertOverflow="ellipsis" vert="horz" wrap="none" lIns="38100" tIns="19050" rIns="38100" bIns="19050" anchor="ctr" anchorCtr="1">
                  <a:noAutofit/>
                </a:bodyPr>
                <a:lstStyle/>
                <a:p>
                  <a:pPr>
                    <a:defRPr sz="1400" b="1" i="0" u="none" strike="noStrike" kern="1200" baseline="0">
                      <a:solidFill>
                        <a:schemeClr val="tx1">
                          <a:lumMod val="75000"/>
                          <a:lumOff val="25000"/>
                        </a:schemeClr>
                      </a:solidFill>
                      <a:latin typeface="+mn-lt"/>
                      <a:ea typeface="+mn-ea"/>
                      <a:cs typeface="+mn-cs"/>
                    </a:defRPr>
                  </a:pPr>
                  <a:endParaRPr lang="ru-RU"/>
                </a:p>
              </c:txPr>
              <c:showLegendKey val="0"/>
              <c:showVal val="1"/>
              <c:showCatName val="0"/>
              <c:showSerName val="0"/>
              <c:showPercent val="0"/>
              <c:showBubbleSize val="0"/>
              <c:extLst>
                <c:ext xmlns:c15="http://schemas.microsoft.com/office/drawing/2012/chart" uri="{CE6537A1-D6FC-4f65-9D91-7224C49458BB}">
                  <c15:layout>
                    <c:manualLayout>
                      <c:w val="0.25462192641893139"/>
                      <c:h val="0.14780144988641214"/>
                    </c:manualLayout>
                  </c15:layout>
                </c:ext>
              </c:extLst>
            </c:dLbl>
            <c:numFmt formatCode="#,##0.0" sourceLinked="0"/>
            <c:spPr>
              <a:noFill/>
              <a:ln>
                <a:noFill/>
              </a:ln>
              <a:effectLst/>
            </c:spPr>
            <c:txPr>
              <a:bodyPr rot="0" spcFirstLastPara="1" vertOverflow="ellipsis" vert="horz" wrap="non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ru-RU"/>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Лист1!$A$2:$A$3</c:f>
              <c:strCache>
                <c:ptCount val="2"/>
                <c:pt idx="0">
                  <c:v>За счет средств местного бюджета</c:v>
                </c:pt>
                <c:pt idx="1">
                  <c:v>За счет целевых межбюджетных трансфертов </c:v>
                </c:pt>
              </c:strCache>
            </c:strRef>
          </c:cat>
          <c:val>
            <c:numRef>
              <c:f>Лист1!$B$2:$B$3</c:f>
              <c:numCache>
                <c:formatCode>General</c:formatCode>
                <c:ptCount val="2"/>
                <c:pt idx="0">
                  <c:v>83335.600000000006</c:v>
                </c:pt>
                <c:pt idx="1">
                  <c:v>434842.6</c:v>
                </c:pt>
              </c:numCache>
            </c:numRef>
          </c:val>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chart>
  <c:spPr>
    <a:noFill/>
    <a:ln>
      <a:noFill/>
    </a:ln>
    <a:effectLst/>
  </c:spPr>
  <c:txPr>
    <a:bodyPr/>
    <a:lstStyle/>
    <a:p>
      <a:pPr>
        <a:defRPr/>
      </a:pPr>
      <a:endParaRPr lang="ru-RU"/>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lgn="l">
              <a:defRPr sz="2128" b="1" i="0" u="none" strike="noStrike" kern="1200" cap="none" spc="50" normalizeH="0" baseline="0">
                <a:solidFill>
                  <a:schemeClr val="tx1">
                    <a:lumMod val="65000"/>
                    <a:lumOff val="35000"/>
                  </a:schemeClr>
                </a:solidFill>
                <a:latin typeface="+mj-lt"/>
                <a:ea typeface="+mj-ea"/>
                <a:cs typeface="+mj-cs"/>
              </a:defRPr>
            </a:pPr>
            <a:r>
              <a:rPr lang="ru-RU" sz="2400" b="1" dirty="0"/>
              <a:t>Предельный и фактический объем муниципального долга</a:t>
            </a:r>
          </a:p>
        </c:rich>
      </c:tx>
      <c:layout>
        <c:manualLayout>
          <c:xMode val="edge"/>
          <c:yMode val="edge"/>
          <c:x val="8.4362987340463164E-4"/>
          <c:y val="0"/>
        </c:manualLayout>
      </c:layout>
      <c:overlay val="0"/>
      <c:spPr>
        <a:noFill/>
        <a:ln>
          <a:noFill/>
        </a:ln>
        <a:effectLst/>
      </c:spPr>
      <c:txPr>
        <a:bodyPr rot="0" spcFirstLastPara="1" vertOverflow="ellipsis" vert="horz" wrap="square" anchor="ctr" anchorCtr="1"/>
        <a:lstStyle/>
        <a:p>
          <a:pPr algn="l">
            <a:defRPr sz="2128" b="1" i="0" u="none" strike="noStrike" kern="1200" cap="none" spc="50" normalizeH="0" baseline="0">
              <a:solidFill>
                <a:schemeClr val="tx1">
                  <a:lumMod val="65000"/>
                  <a:lumOff val="35000"/>
                </a:schemeClr>
              </a:solidFill>
              <a:latin typeface="+mj-lt"/>
              <a:ea typeface="+mj-ea"/>
              <a:cs typeface="+mj-cs"/>
            </a:defRPr>
          </a:pPr>
          <a:endParaRPr lang="ru-RU"/>
        </a:p>
      </c:txPr>
    </c:title>
    <c:autoTitleDeleted val="0"/>
    <c:plotArea>
      <c:layout>
        <c:manualLayout>
          <c:layoutTarget val="inner"/>
          <c:xMode val="edge"/>
          <c:yMode val="edge"/>
          <c:x val="1.7105562742232346E-2"/>
          <c:y val="0.19441880679620294"/>
          <c:w val="0.91459438771516821"/>
          <c:h val="0.57721507793767957"/>
        </c:manualLayout>
      </c:layout>
      <c:barChart>
        <c:barDir val="col"/>
        <c:grouping val="clustered"/>
        <c:varyColors val="0"/>
        <c:ser>
          <c:idx val="0"/>
          <c:order val="0"/>
          <c:tx>
            <c:strRef>
              <c:f>Лист1!$B$1</c:f>
              <c:strCache>
                <c:ptCount val="1"/>
                <c:pt idx="0">
                  <c:v>Предельный объем муниципального долга</c:v>
                </c:pt>
              </c:strCache>
            </c:strRef>
          </c:tx>
          <c:spPr>
            <a:solidFill>
              <a:schemeClr val="accent5">
                <a:tint val="77000"/>
                <a:alpha val="70000"/>
              </a:schemeClr>
            </a:solidFill>
            <a:ln>
              <a:noFill/>
            </a:ln>
            <a:effectLst/>
          </c:spPr>
          <c:invertIfNegative val="0"/>
          <c:dLbls>
            <c:numFmt formatCode="#,##0.0" sourceLinked="0"/>
            <c:spPr>
              <a:noFill/>
              <a:ln>
                <a:noFill/>
              </a:ln>
              <a:effectLst/>
            </c:spPr>
            <c:txPr>
              <a:bodyPr rot="0" spcFirstLastPara="1" vertOverflow="clip" horzOverflow="clip" vert="horz" wrap="square" lIns="38100" tIns="19050" rIns="38100" bIns="19050" anchor="ctr" anchorCtr="1">
                <a:spAutoFit/>
              </a:bodyPr>
              <a:lstStyle/>
              <a:p>
                <a:pPr>
                  <a:defRPr sz="1600" b="0" i="0" u="none" strike="noStrike" kern="1200" baseline="0">
                    <a:solidFill>
                      <a:srgbClr val="170B4A"/>
                    </a:solidFill>
                    <a:latin typeface="+mn-lt"/>
                    <a:ea typeface="+mn-ea"/>
                    <a:cs typeface="+mn-cs"/>
                  </a:defRPr>
                </a:pPr>
                <a:endParaRPr lang="ru-RU"/>
              </a:p>
            </c:txPr>
            <c:showLegendKey val="1"/>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a:noFill/>
                  <a:ln>
                    <a:noFill/>
                  </a:ln>
                </c15:spPr>
                <c15:showLeaderLines val="1"/>
                <c15:leaderLines>
                  <c:spPr>
                    <a:ln w="9525">
                      <a:solidFill>
                        <a:schemeClr val="tx1">
                          <a:lumMod val="35000"/>
                          <a:lumOff val="65000"/>
                        </a:schemeClr>
                      </a:solidFill>
                    </a:ln>
                    <a:effectLst/>
                  </c:spPr>
                </c15:leaderLines>
              </c:ext>
            </c:extLst>
          </c:dLbls>
          <c:cat>
            <c:strRef>
              <c:f>Лист1!$A$2:$A$3</c:f>
              <c:strCache>
                <c:ptCount val="2"/>
                <c:pt idx="0">
                  <c:v>на 01.01.2021</c:v>
                </c:pt>
                <c:pt idx="1">
                  <c:v>на 01.01.2022</c:v>
                </c:pt>
              </c:strCache>
            </c:strRef>
          </c:cat>
          <c:val>
            <c:numRef>
              <c:f>Лист1!$B$2:$B$3</c:f>
              <c:numCache>
                <c:formatCode>#\ ##0.0</c:formatCode>
                <c:ptCount val="2"/>
                <c:pt idx="0">
                  <c:v>1129901.1000000001</c:v>
                </c:pt>
                <c:pt idx="1">
                  <c:v>1269417.7</c:v>
                </c:pt>
              </c:numCache>
            </c:numRef>
          </c:val>
        </c:ser>
        <c:ser>
          <c:idx val="1"/>
          <c:order val="1"/>
          <c:tx>
            <c:strRef>
              <c:f>Лист1!$C$1</c:f>
              <c:strCache>
                <c:ptCount val="1"/>
                <c:pt idx="0">
                  <c:v>Объем муниципального долга</c:v>
                </c:pt>
              </c:strCache>
            </c:strRef>
          </c:tx>
          <c:spPr>
            <a:solidFill>
              <a:schemeClr val="accent5">
                <a:shade val="76000"/>
                <a:alpha val="70000"/>
              </a:schemeClr>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ru-RU"/>
              </a:p>
            </c:txPr>
            <c:showLegendKey val="1"/>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Лист1!$A$2:$A$3</c:f>
              <c:strCache>
                <c:ptCount val="2"/>
                <c:pt idx="0">
                  <c:v>на 01.01.2021</c:v>
                </c:pt>
                <c:pt idx="1">
                  <c:v>на 01.01.2022</c:v>
                </c:pt>
              </c:strCache>
            </c:strRef>
          </c:cat>
          <c:val>
            <c:numRef>
              <c:f>Лист1!$C$2:$C$3</c:f>
              <c:numCache>
                <c:formatCode>#\ ##0.0</c:formatCode>
                <c:ptCount val="2"/>
                <c:pt idx="0">
                  <c:v>130000</c:v>
                </c:pt>
                <c:pt idx="1">
                  <c:v>145900</c:v>
                </c:pt>
              </c:numCache>
            </c:numRef>
          </c:val>
        </c:ser>
        <c:dLbls>
          <c:showLegendKey val="0"/>
          <c:showVal val="1"/>
          <c:showCatName val="0"/>
          <c:showSerName val="0"/>
          <c:showPercent val="0"/>
          <c:showBubbleSize val="0"/>
        </c:dLbls>
        <c:gapWidth val="80"/>
        <c:overlap val="25"/>
        <c:axId val="494304472"/>
        <c:axId val="494305256"/>
      </c:barChart>
      <c:catAx>
        <c:axId val="494304472"/>
        <c:scaling>
          <c:orientation val="minMax"/>
        </c:scaling>
        <c:delete val="0"/>
        <c:axPos val="b"/>
        <c:numFmt formatCode="General" sourceLinked="1"/>
        <c:majorTickMark val="none"/>
        <c:minorTickMark val="none"/>
        <c:tickLblPos val="nextTo"/>
        <c:spPr>
          <a:noFill/>
          <a:ln w="15875" cap="flat" cmpd="sng" algn="ctr">
            <a:solidFill>
              <a:schemeClr val="tx1">
                <a:lumMod val="25000"/>
                <a:lumOff val="75000"/>
              </a:schemeClr>
            </a:solidFill>
            <a:round/>
          </a:ln>
          <a:effectLst/>
        </c:spPr>
        <c:txPr>
          <a:bodyPr rot="0" spcFirstLastPara="1" vertOverflow="ellipsis" wrap="square" anchor="ctr" anchorCtr="1"/>
          <a:lstStyle/>
          <a:p>
            <a:pPr>
              <a:defRPr sz="1600" b="0" i="0" u="none" strike="noStrike" kern="1200" cap="none" spc="20" normalizeH="0" baseline="0">
                <a:solidFill>
                  <a:schemeClr val="tx1">
                    <a:lumMod val="65000"/>
                    <a:lumOff val="35000"/>
                  </a:schemeClr>
                </a:solidFill>
                <a:latin typeface="+mn-lt"/>
                <a:ea typeface="+mn-ea"/>
                <a:cs typeface="+mn-cs"/>
              </a:defRPr>
            </a:pPr>
            <a:endParaRPr lang="ru-RU"/>
          </a:p>
        </c:txPr>
        <c:crossAx val="494305256"/>
        <c:crosses val="autoZero"/>
        <c:auto val="1"/>
        <c:lblAlgn val="ctr"/>
        <c:lblOffset val="100"/>
        <c:noMultiLvlLbl val="0"/>
      </c:catAx>
      <c:valAx>
        <c:axId val="494305256"/>
        <c:scaling>
          <c:orientation val="minMax"/>
        </c:scaling>
        <c:delete val="1"/>
        <c:axPos val="l"/>
        <c:majorGridlines>
          <c:spPr>
            <a:ln w="9525" cap="flat" cmpd="sng" algn="ctr">
              <a:solidFill>
                <a:schemeClr val="tx1">
                  <a:lumMod val="5000"/>
                  <a:lumOff val="95000"/>
                </a:schemeClr>
              </a:solidFill>
              <a:round/>
            </a:ln>
            <a:effectLst/>
          </c:spPr>
        </c:majorGridlines>
        <c:title>
          <c:tx>
            <c:rich>
              <a:bodyPr rot="-5400000" spcFirstLastPara="1" vertOverflow="ellipsis" vert="horz" wrap="square" anchor="ctr" anchorCtr="1"/>
              <a:lstStyle/>
              <a:p>
                <a:pPr>
                  <a:defRPr sz="1600" b="0" i="0" u="none" strike="noStrike" kern="1200" cap="all" baseline="0">
                    <a:solidFill>
                      <a:schemeClr val="tx1">
                        <a:lumMod val="65000"/>
                        <a:lumOff val="35000"/>
                      </a:schemeClr>
                    </a:solidFill>
                    <a:latin typeface="+mn-lt"/>
                    <a:ea typeface="+mn-ea"/>
                    <a:cs typeface="+mn-cs"/>
                  </a:defRPr>
                </a:pPr>
                <a:r>
                  <a:rPr lang="ru-RU" sz="1600"/>
                  <a:t>(тыс. рублей)</a:t>
                </a:r>
              </a:p>
            </c:rich>
          </c:tx>
          <c:overlay val="0"/>
          <c:spPr>
            <a:noFill/>
            <a:ln>
              <a:noFill/>
            </a:ln>
            <a:effectLst/>
          </c:spPr>
          <c:txPr>
            <a:bodyPr rot="-5400000" spcFirstLastPara="1" vertOverflow="ellipsis" vert="horz" wrap="square" anchor="ctr" anchorCtr="1"/>
            <a:lstStyle/>
            <a:p>
              <a:pPr>
                <a:defRPr sz="1600" b="0" i="0" u="none" strike="noStrike" kern="1200" cap="all" baseline="0">
                  <a:solidFill>
                    <a:schemeClr val="tx1">
                      <a:lumMod val="65000"/>
                      <a:lumOff val="35000"/>
                    </a:schemeClr>
                  </a:solidFill>
                  <a:latin typeface="+mn-lt"/>
                  <a:ea typeface="+mn-ea"/>
                  <a:cs typeface="+mn-cs"/>
                </a:defRPr>
              </a:pPr>
              <a:endParaRPr lang="ru-RU"/>
            </a:p>
          </c:txPr>
        </c:title>
        <c:numFmt formatCode="#,##0.0" sourceLinked="0"/>
        <c:majorTickMark val="none"/>
        <c:minorTickMark val="none"/>
        <c:tickLblPos val="nextTo"/>
        <c:crossAx val="494304472"/>
        <c:crosses val="autoZero"/>
        <c:crossBetween val="between"/>
        <c:majorUnit val="200000"/>
      </c:valAx>
      <c:spPr>
        <a:noFill/>
        <a:ln>
          <a:noFill/>
        </a:ln>
        <a:effectLst/>
      </c:spPr>
    </c:plotArea>
    <c:legend>
      <c:legendPos val="b"/>
      <c:layout>
        <c:manualLayout>
          <c:xMode val="edge"/>
          <c:yMode val="edge"/>
          <c:x val="1.1721388387407132E-2"/>
          <c:y val="0.85183384583295085"/>
          <c:w val="0.96323728889404747"/>
          <c:h val="0.14816615416704917"/>
        </c:manualLayout>
      </c:layout>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ru-RU"/>
        </a:p>
      </c:txPr>
    </c:legend>
    <c:plotVisOnly val="1"/>
    <c:dispBlanksAs val="zero"/>
    <c:showDLblsOverMax val="0"/>
  </c:chart>
  <c:spPr>
    <a:noFill/>
    <a:ln>
      <a:noFill/>
    </a:ln>
    <a:effectLst/>
  </c:spPr>
  <c:txPr>
    <a:bodyPr/>
    <a:lstStyle/>
    <a:p>
      <a:pPr>
        <a:defRPr/>
      </a:pPr>
      <a:endParaRPr lang="ru-RU"/>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rot="0" spcFirstLastPara="1" vertOverflow="ellipsis" vert="horz" wrap="square" anchor="ctr" anchorCtr="1"/>
          <a:lstStyle/>
          <a:p>
            <a:pPr algn="l">
              <a:defRPr sz="2400" b="1" i="0" u="none" strike="noStrike" kern="1200" spc="100" baseline="0">
                <a:solidFill>
                  <a:srgbClr val="595959"/>
                </a:solidFill>
                <a:effectLst/>
                <a:latin typeface="+mn-lt"/>
                <a:ea typeface="+mn-ea"/>
                <a:cs typeface="+mn-cs"/>
              </a:defRPr>
            </a:pPr>
            <a:r>
              <a:rPr lang="ru-RU" sz="2400" dirty="0">
                <a:solidFill>
                  <a:srgbClr val="595959"/>
                </a:solidFill>
                <a:effectLst/>
              </a:rPr>
              <a:t>Динамика и структура муниципального долга</a:t>
            </a:r>
          </a:p>
        </c:rich>
      </c:tx>
      <c:layout>
        <c:manualLayout>
          <c:xMode val="edge"/>
          <c:yMode val="edge"/>
          <c:x val="0"/>
          <c:y val="0"/>
        </c:manualLayout>
      </c:layout>
      <c:overlay val="0"/>
      <c:spPr>
        <a:noFill/>
        <a:ln>
          <a:noFill/>
        </a:ln>
        <a:effectLst/>
      </c:spPr>
      <c:txPr>
        <a:bodyPr rot="0" spcFirstLastPara="1" vertOverflow="ellipsis" vert="horz" wrap="square" anchor="ctr" anchorCtr="1"/>
        <a:lstStyle/>
        <a:p>
          <a:pPr algn="l">
            <a:defRPr sz="2400" b="1" i="0" u="none" strike="noStrike" kern="1200" spc="100" baseline="0">
              <a:solidFill>
                <a:srgbClr val="595959"/>
              </a:solidFill>
              <a:effectLst/>
              <a:latin typeface="+mn-lt"/>
              <a:ea typeface="+mn-ea"/>
              <a:cs typeface="+mn-cs"/>
            </a:defRPr>
          </a:pPr>
          <a:endParaRPr lang="ru-RU"/>
        </a:p>
      </c:txPr>
    </c:title>
    <c:autoTitleDeleted val="0"/>
    <c:plotArea>
      <c:layout>
        <c:manualLayout>
          <c:layoutTarget val="inner"/>
          <c:xMode val="edge"/>
          <c:yMode val="edge"/>
          <c:x val="4.8227307293368354E-2"/>
          <c:y val="0.16676593344207696"/>
          <c:w val="0.53433386075272127"/>
          <c:h val="0.70512617627294349"/>
        </c:manualLayout>
      </c:layout>
      <c:barChart>
        <c:barDir val="col"/>
        <c:grouping val="clustered"/>
        <c:varyColors val="0"/>
        <c:ser>
          <c:idx val="0"/>
          <c:order val="0"/>
          <c:tx>
            <c:strRef>
              <c:f>Лист1!$B$1</c:f>
              <c:strCache>
                <c:ptCount val="1"/>
                <c:pt idx="0">
                  <c:v>Кредиты, полученные от кредитных организаций (тыс. руб.)</c:v>
                </c:pt>
              </c:strCache>
            </c:strRef>
          </c:tx>
          <c:spPr>
            <a:gradFill rotWithShape="1">
              <a:gsLst>
                <a:gs pos="0">
                  <a:schemeClr val="accent1">
                    <a:shade val="65000"/>
                    <a:satMod val="103000"/>
                    <a:lumMod val="102000"/>
                    <a:tint val="94000"/>
                  </a:schemeClr>
                </a:gs>
                <a:gs pos="50000">
                  <a:schemeClr val="accent1">
                    <a:shade val="65000"/>
                    <a:satMod val="110000"/>
                    <a:lumMod val="100000"/>
                    <a:shade val="100000"/>
                  </a:schemeClr>
                </a:gs>
                <a:gs pos="100000">
                  <a:schemeClr val="accent1">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rgbClr val="44546A"/>
                    </a:solidFill>
                    <a:latin typeface="+mn-lt"/>
                    <a:ea typeface="+mn-ea"/>
                    <a:cs typeface="+mn-cs"/>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Лист1!$A$2:$A$3</c:f>
              <c:strCache>
                <c:ptCount val="2"/>
                <c:pt idx="0">
                  <c:v>01.01.2021 
(факт)</c:v>
                </c:pt>
                <c:pt idx="1">
                  <c:v>01.01.2022
(факт)</c:v>
                </c:pt>
              </c:strCache>
            </c:strRef>
          </c:cat>
          <c:val>
            <c:numRef>
              <c:f>Лист1!$B$2:$B$3</c:f>
              <c:numCache>
                <c:formatCode>#\ ##0.0</c:formatCode>
                <c:ptCount val="2"/>
                <c:pt idx="0">
                  <c:v>80000</c:v>
                </c:pt>
                <c:pt idx="1">
                  <c:v>100000</c:v>
                </c:pt>
              </c:numCache>
            </c:numRef>
          </c:val>
          <c:extLst xmlns:c16r2="http://schemas.microsoft.com/office/drawing/2015/06/chart">
            <c:ext xmlns:c16="http://schemas.microsoft.com/office/drawing/2014/chart" uri="{C3380CC4-5D6E-409C-BE32-E72D297353CC}">
              <c16:uniqueId val="{00000000-C4C5-4E56-8875-7768D2FF119D}"/>
            </c:ext>
          </c:extLst>
        </c:ser>
        <c:ser>
          <c:idx val="1"/>
          <c:order val="1"/>
          <c:tx>
            <c:strRef>
              <c:f>Лист1!$C$1</c:f>
              <c:strCache>
                <c:ptCount val="1"/>
                <c:pt idx="0">
                  <c:v>Кредиты, полученные от других бюджетов (тыс. руб.)</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rgbClr val="44546A"/>
                    </a:solidFill>
                    <a:latin typeface="+mn-lt"/>
                    <a:ea typeface="+mn-ea"/>
                    <a:cs typeface="+mn-cs"/>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Лист1!$A$2:$A$3</c:f>
              <c:strCache>
                <c:ptCount val="2"/>
                <c:pt idx="0">
                  <c:v>01.01.2021 
(факт)</c:v>
                </c:pt>
                <c:pt idx="1">
                  <c:v>01.01.2022
(факт)</c:v>
                </c:pt>
              </c:strCache>
            </c:strRef>
          </c:cat>
          <c:val>
            <c:numRef>
              <c:f>Лист1!$C$2:$C$3</c:f>
              <c:numCache>
                <c:formatCode>#\ ##0.0</c:formatCode>
                <c:ptCount val="2"/>
                <c:pt idx="0">
                  <c:v>50000</c:v>
                </c:pt>
                <c:pt idx="1">
                  <c:v>45900</c:v>
                </c:pt>
              </c:numCache>
            </c:numRef>
          </c:val>
          <c:extLst xmlns:c16r2="http://schemas.microsoft.com/office/drawing/2015/06/chart">
            <c:ext xmlns:c16="http://schemas.microsoft.com/office/drawing/2014/chart" uri="{C3380CC4-5D6E-409C-BE32-E72D297353CC}">
              <c16:uniqueId val="{00000001-C4C5-4E56-8875-7768D2FF119D}"/>
            </c:ext>
          </c:extLst>
        </c:ser>
        <c:dLbls>
          <c:showLegendKey val="0"/>
          <c:showVal val="1"/>
          <c:showCatName val="0"/>
          <c:showSerName val="0"/>
          <c:showPercent val="0"/>
          <c:showBubbleSize val="0"/>
        </c:dLbls>
        <c:gapWidth val="37"/>
        <c:axId val="166550840"/>
        <c:axId val="166558288"/>
      </c:barChart>
      <c:lineChart>
        <c:grouping val="standard"/>
        <c:varyColors val="0"/>
        <c:ser>
          <c:idx val="2"/>
          <c:order val="2"/>
          <c:tx>
            <c:strRef>
              <c:f>Лист1!$D$1</c:f>
              <c:strCache>
                <c:ptCount val="1"/>
                <c:pt idx="0">
                  <c:v>% от собственных доходов</c:v>
                </c:pt>
              </c:strCache>
            </c:strRef>
          </c:tx>
          <c:spPr>
            <a:ln w="34925" cap="rnd">
              <a:noFill/>
              <a:round/>
            </a:ln>
            <a:effectLst>
              <a:outerShdw blurRad="57150" dist="19050" dir="5400000" algn="ctr" rotWithShape="0">
                <a:srgbClr val="000000">
                  <a:alpha val="63000"/>
                </a:srgbClr>
              </a:outerShdw>
            </a:effectLst>
          </c:spPr>
          <c:marker>
            <c:symbol val="none"/>
          </c:marker>
          <c:dLbls>
            <c:dLbl>
              <c:idx val="0"/>
              <c:layout>
                <c:manualLayout>
                  <c:x val="0"/>
                  <c:y val="-2.7698573691985914E-2"/>
                </c:manualLayout>
              </c:layout>
              <c:showLegendKey val="0"/>
              <c:showVal val="1"/>
              <c:showCatName val="0"/>
              <c:showSerName val="0"/>
              <c:showPercent val="0"/>
              <c:showBubbleSize val="0"/>
              <c:extLst>
                <c:ext xmlns:c15="http://schemas.microsoft.com/office/drawing/2012/chart" uri="{CE6537A1-D6FC-4f65-9D91-7224C49458BB}"/>
              </c:extLst>
            </c:dLbl>
            <c:dLbl>
              <c:idx val="1"/>
              <c:layout>
                <c:manualLayout>
                  <c:x val="6.7948642953243373E-3"/>
                  <c:y val="-3.0216625845802814E-2"/>
                </c:manualLayout>
              </c:layout>
              <c:showLegendKey val="0"/>
              <c:showVal val="1"/>
              <c:showCatName val="0"/>
              <c:showSerName val="0"/>
              <c:showPercent val="0"/>
              <c:showBubbleSize val="0"/>
              <c:extLst>
                <c:ext xmlns:c15="http://schemas.microsoft.com/office/drawing/2012/chart" uri="{CE6537A1-D6FC-4f65-9D91-7224C49458BB}"/>
              </c:extLst>
            </c:dLbl>
            <c:spPr>
              <a:solidFill>
                <a:prstClr val="white"/>
              </a:solidFill>
              <a:ln>
                <a:solidFill>
                  <a:srgbClr val="7D36B3"/>
                </a:solidFill>
              </a:ln>
              <a:effectLst/>
            </c:spPr>
            <c:txPr>
              <a:bodyPr rot="0" spcFirstLastPara="1" vertOverflow="clip" horzOverflow="clip" vert="horz" wrap="square" lIns="36576" tIns="18288" rIns="36576" bIns="18288" anchor="ctr" anchorCtr="1">
                <a:spAutoFit/>
              </a:bodyPr>
              <a:lstStyle/>
              <a:p>
                <a:pPr>
                  <a:defRPr sz="1800" b="0" i="0" u="none" strike="noStrike" kern="1200" baseline="0">
                    <a:solidFill>
                      <a:srgbClr val="44546A"/>
                    </a:solidFill>
                    <a:latin typeface="+mn-lt"/>
                    <a:ea typeface="+mn-ea"/>
                    <a:cs typeface="+mn-cs"/>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wedgeRoundRectCallout">
                    <a:avLst/>
                  </a:prstGeom>
                  <a:noFill/>
                  <a:ln>
                    <a:noFill/>
                  </a:ln>
                </c15:spPr>
                <c15:showLeaderLines val="1"/>
                <c15:leaderLines>
                  <c:spPr>
                    <a:ln w="9525">
                      <a:solidFill>
                        <a:schemeClr val="lt1">
                          <a:lumMod val="95000"/>
                          <a:alpha val="54000"/>
                        </a:schemeClr>
                      </a:solidFill>
                    </a:ln>
                    <a:effectLst/>
                  </c:spPr>
                </c15:leaderLines>
              </c:ext>
            </c:extLst>
          </c:dLbls>
          <c:cat>
            <c:strRef>
              <c:f>Лист1!$A$2:$A$3</c:f>
              <c:strCache>
                <c:ptCount val="2"/>
                <c:pt idx="0">
                  <c:v>01.01.2021 
(факт)</c:v>
                </c:pt>
                <c:pt idx="1">
                  <c:v>01.01.2022
(факт)</c:v>
                </c:pt>
              </c:strCache>
            </c:strRef>
          </c:cat>
          <c:val>
            <c:numRef>
              <c:f>Лист1!$D$2:$D$3</c:f>
              <c:numCache>
                <c:formatCode>0.0%</c:formatCode>
                <c:ptCount val="2"/>
                <c:pt idx="0">
                  <c:v>9.6000000000000002E-2</c:v>
                </c:pt>
                <c:pt idx="1">
                  <c:v>0.10299999999999999</c:v>
                </c:pt>
              </c:numCache>
            </c:numRef>
          </c:val>
          <c:smooth val="0"/>
          <c:extLst xmlns:c16r2="http://schemas.microsoft.com/office/drawing/2015/06/chart">
            <c:ext xmlns:c16="http://schemas.microsoft.com/office/drawing/2014/chart" uri="{C3380CC4-5D6E-409C-BE32-E72D297353CC}">
              <c16:uniqueId val="{00000002-C4C5-4E56-8875-7768D2FF119D}"/>
            </c:ext>
          </c:extLst>
        </c:ser>
        <c:dLbls>
          <c:showLegendKey val="0"/>
          <c:showVal val="1"/>
          <c:showCatName val="0"/>
          <c:showSerName val="0"/>
          <c:showPercent val="0"/>
          <c:showBubbleSize val="0"/>
        </c:dLbls>
        <c:marker val="1"/>
        <c:smooth val="0"/>
        <c:axId val="166555936"/>
        <c:axId val="166549664"/>
      </c:lineChart>
      <c:catAx>
        <c:axId val="16655084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400" b="0" i="0" u="none" strike="noStrike" kern="1200" baseline="0">
                <a:solidFill>
                  <a:schemeClr val="tx1">
                    <a:lumMod val="75000"/>
                  </a:schemeClr>
                </a:solidFill>
                <a:latin typeface="+mn-lt"/>
                <a:ea typeface="+mn-ea"/>
                <a:cs typeface="+mn-cs"/>
              </a:defRPr>
            </a:pPr>
            <a:endParaRPr lang="ru-RU"/>
          </a:p>
        </c:txPr>
        <c:crossAx val="166558288"/>
        <c:crosses val="autoZero"/>
        <c:auto val="1"/>
        <c:lblAlgn val="ctr"/>
        <c:lblOffset val="100"/>
        <c:noMultiLvlLbl val="0"/>
      </c:catAx>
      <c:valAx>
        <c:axId val="166558288"/>
        <c:scaling>
          <c:orientation val="minMax"/>
          <c:max val="120000"/>
          <c:min val="0"/>
        </c:scaling>
        <c:delete val="0"/>
        <c:axPos val="l"/>
        <c:numFmt formatCode="#\ ##0.0" sourceLinked="1"/>
        <c:majorTickMark val="none"/>
        <c:minorTickMark val="none"/>
        <c:tickLblPos val="nextTo"/>
        <c:spPr>
          <a:noFill/>
          <a:ln>
            <a:noFill/>
          </a:ln>
          <a:effectLst/>
        </c:spPr>
        <c:txPr>
          <a:bodyPr rot="-60000000" spcFirstLastPara="1" vertOverflow="ellipsis" vert="horz" wrap="square" anchor="ctr" anchorCtr="1"/>
          <a:lstStyle/>
          <a:p>
            <a:pPr>
              <a:defRPr sz="400" b="0" i="0" u="none" strike="noStrike" kern="1200" baseline="0">
                <a:solidFill>
                  <a:schemeClr val="bg1"/>
                </a:solidFill>
                <a:latin typeface="+mn-lt"/>
                <a:ea typeface="+mn-ea"/>
                <a:cs typeface="+mn-cs"/>
              </a:defRPr>
            </a:pPr>
            <a:endParaRPr lang="ru-RU"/>
          </a:p>
        </c:txPr>
        <c:crossAx val="166550840"/>
        <c:crosses val="autoZero"/>
        <c:crossBetween val="between"/>
      </c:valAx>
      <c:valAx>
        <c:axId val="166549664"/>
        <c:scaling>
          <c:orientation val="minMax"/>
          <c:max val="0.10800000000000001"/>
          <c:min val="5.000000000000001E-2"/>
        </c:scaling>
        <c:delete val="0"/>
        <c:axPos val="r"/>
        <c:numFmt formatCode="0.0%" sourceLinked="1"/>
        <c:majorTickMark val="out"/>
        <c:minorTickMark val="none"/>
        <c:tickLblPos val="nextTo"/>
        <c:spPr>
          <a:noFill/>
          <a:ln>
            <a:noFill/>
          </a:ln>
          <a:effectLst/>
        </c:spPr>
        <c:txPr>
          <a:bodyPr rot="-60000000" spcFirstLastPara="1" vertOverflow="ellipsis" vert="horz" wrap="square" anchor="ctr" anchorCtr="1"/>
          <a:lstStyle/>
          <a:p>
            <a:pPr>
              <a:defRPr sz="100" b="0" i="0" u="none" strike="noStrike" kern="1200" baseline="0">
                <a:solidFill>
                  <a:schemeClr val="bg1"/>
                </a:solidFill>
                <a:latin typeface="+mn-lt"/>
                <a:ea typeface="+mn-ea"/>
                <a:cs typeface="+mn-cs"/>
              </a:defRPr>
            </a:pPr>
            <a:endParaRPr lang="ru-RU"/>
          </a:p>
        </c:txPr>
        <c:crossAx val="166555936"/>
        <c:crosses val="max"/>
        <c:crossBetween val="between"/>
      </c:valAx>
      <c:catAx>
        <c:axId val="166555936"/>
        <c:scaling>
          <c:orientation val="minMax"/>
        </c:scaling>
        <c:delete val="1"/>
        <c:axPos val="b"/>
        <c:numFmt formatCode="General" sourceLinked="1"/>
        <c:majorTickMark val="out"/>
        <c:minorTickMark val="none"/>
        <c:tickLblPos val="nextTo"/>
        <c:crossAx val="166549664"/>
        <c:crosses val="autoZero"/>
        <c:auto val="1"/>
        <c:lblAlgn val="ctr"/>
        <c:lblOffset val="100"/>
        <c:noMultiLvlLbl val="0"/>
      </c:catAx>
      <c:spPr>
        <a:noFill/>
        <a:ln>
          <a:noFill/>
        </a:ln>
        <a:effectLst/>
      </c:spPr>
    </c:plotArea>
    <c:legend>
      <c:legendPos val="r"/>
      <c:layout>
        <c:manualLayout>
          <c:xMode val="edge"/>
          <c:yMode val="edge"/>
          <c:x val="0.60241911436345141"/>
          <c:y val="0.33249233035020154"/>
          <c:w val="0.39448699309598984"/>
          <c:h val="0.65450976201234801"/>
        </c:manualLayout>
      </c:layout>
      <c:overlay val="0"/>
      <c:spPr>
        <a:noFill/>
        <a:ln>
          <a:noFill/>
        </a:ln>
        <a:effectLst/>
      </c:spPr>
      <c:txPr>
        <a:bodyPr rot="0" spcFirstLastPara="1" vertOverflow="ellipsis" vert="horz" wrap="square" anchor="ctr" anchorCtr="1"/>
        <a:lstStyle/>
        <a:p>
          <a:pPr>
            <a:defRPr sz="1600" b="0" i="0" u="none" strike="noStrike" kern="1200" baseline="0">
              <a:solidFill>
                <a:srgbClr val="44546A"/>
              </a:solidFill>
              <a:latin typeface="+mn-lt"/>
              <a:ea typeface="+mn-ea"/>
              <a:cs typeface="+mn-cs"/>
            </a:defRPr>
          </a:pPr>
          <a:endParaRPr lang="ru-RU"/>
        </a:p>
      </c:txPr>
    </c:legend>
    <c:plotVisOnly val="1"/>
    <c:dispBlanksAs val="gap"/>
    <c:showDLblsOverMax val="0"/>
  </c:chart>
  <c:spPr>
    <a:noFill/>
    <a:ln>
      <a:noFill/>
    </a:ln>
    <a:effectLst/>
  </c:spPr>
  <c:txPr>
    <a:bodyPr/>
    <a:lstStyle/>
    <a:p>
      <a:pPr>
        <a:defRPr sz="1600">
          <a:solidFill>
            <a:schemeClr val="tx1">
              <a:lumMod val="75000"/>
            </a:schemeClr>
          </a:solidFill>
        </a:defRPr>
      </a:pPr>
      <a:endParaRPr lang="ru-RU"/>
    </a:p>
  </c:txPr>
  <c:externalData r:id="rId3">
    <c:autoUpdate val="0"/>
  </c:externalData>
  <c:userShapes r:id="rId4"/>
</c:chartSpace>
</file>

<file path=ppt/charts/chart3.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r">
              <a:defRPr lang="ru-RU" sz="1862" b="0" i="0" u="none" strike="noStrike" kern="1200" spc="0" baseline="0" noProof="0">
                <a:solidFill>
                  <a:schemeClr val="tx1">
                    <a:lumMod val="75000"/>
                    <a:lumOff val="25000"/>
                  </a:schemeClr>
                </a:solidFill>
                <a:latin typeface="+mn-lt"/>
                <a:ea typeface="+mn-ea"/>
                <a:cs typeface="+mn-cs"/>
              </a:defRPr>
            </a:pPr>
            <a:r>
              <a:rPr lang="ru-RU" sz="1400" noProof="0" dirty="0" smtClean="0">
                <a:solidFill>
                  <a:schemeClr val="tx1">
                    <a:lumMod val="75000"/>
                    <a:lumOff val="25000"/>
                  </a:schemeClr>
                </a:solidFill>
              </a:rPr>
              <a:t>3. Уровень зарегистрированной безработицы, %</a:t>
            </a:r>
          </a:p>
        </c:rich>
      </c:tx>
      <c:layout>
        <c:manualLayout>
          <c:xMode val="edge"/>
          <c:yMode val="edge"/>
          <c:x val="0.3786158798001471"/>
          <c:y val="0"/>
        </c:manualLayout>
      </c:layout>
      <c:overlay val="0"/>
      <c:spPr>
        <a:noFill/>
        <a:ln>
          <a:noFill/>
        </a:ln>
        <a:effectLst/>
      </c:spPr>
      <c:txPr>
        <a:bodyPr rot="0" spcFirstLastPara="1" vertOverflow="ellipsis" vert="horz" wrap="square" anchor="ctr" anchorCtr="1"/>
        <a:lstStyle/>
        <a:p>
          <a:pPr algn="r">
            <a:defRPr lang="ru-RU" sz="1862" b="0" i="0" u="none" strike="noStrike" kern="1200" spc="0" baseline="0" noProof="0">
              <a:solidFill>
                <a:schemeClr val="tx1">
                  <a:lumMod val="75000"/>
                  <a:lumOff val="25000"/>
                </a:schemeClr>
              </a:solidFill>
              <a:latin typeface="+mn-lt"/>
              <a:ea typeface="+mn-ea"/>
              <a:cs typeface="+mn-cs"/>
            </a:defRPr>
          </a:pPr>
          <a:endParaRPr lang="ru-RU"/>
        </a:p>
      </c:txPr>
    </c:title>
    <c:autoTitleDeleted val="0"/>
    <c:plotArea>
      <c:layout>
        <c:manualLayout>
          <c:layoutTarget val="inner"/>
          <c:xMode val="edge"/>
          <c:yMode val="edge"/>
          <c:x val="5.2413162794833421E-2"/>
          <c:y val="0.34835536009793033"/>
          <c:w val="0.89517367441033313"/>
          <c:h val="0.49043913085281765"/>
        </c:manualLayout>
      </c:layout>
      <c:barChart>
        <c:barDir val="col"/>
        <c:grouping val="clustered"/>
        <c:varyColors val="0"/>
        <c:ser>
          <c:idx val="0"/>
          <c:order val="0"/>
          <c:tx>
            <c:strRef>
              <c:f>Sheet1!$B$1</c:f>
              <c:strCache>
                <c:ptCount val="1"/>
                <c:pt idx="0">
                  <c:v>Ряд 1</c:v>
                </c:pt>
              </c:strCache>
            </c:strRef>
          </c:tx>
          <c:spPr>
            <a:solidFill>
              <a:schemeClr val="accent3"/>
            </a:solidFill>
            <a:ln>
              <a:noFill/>
            </a:ln>
            <a:effectLst/>
          </c:spPr>
          <c:invertIfNegative val="0"/>
          <c:dPt>
            <c:idx val="0"/>
            <c:invertIfNegative val="0"/>
            <c:bubble3D val="0"/>
            <c:spPr>
              <a:solidFill>
                <a:srgbClr val="A9E26F"/>
              </a:solidFill>
              <a:ln>
                <a:noFill/>
              </a:ln>
              <a:effectLst/>
            </c:spPr>
          </c:dPt>
          <c:dPt>
            <c:idx val="1"/>
            <c:invertIfNegative val="0"/>
            <c:bubble3D val="0"/>
            <c:spPr>
              <a:solidFill>
                <a:srgbClr val="A9E26F"/>
              </a:solidFill>
              <a:ln>
                <a:noFill/>
              </a:ln>
              <a:effectLst/>
            </c:spPr>
            <c:extLst xmlns:c16r2="http://schemas.microsoft.com/office/drawing/2015/06/chart">
              <c:ext xmlns:c16="http://schemas.microsoft.com/office/drawing/2014/chart" uri="{C3380CC4-5D6E-409C-BE32-E72D297353CC}">
                <c16:uniqueId val="{00000001-0ADA-48E7-A321-402E979D2202}"/>
              </c:ext>
            </c:extLst>
          </c:dPt>
          <c:dPt>
            <c:idx val="2"/>
            <c:invertIfNegative val="0"/>
            <c:bubble3D val="0"/>
            <c:spPr>
              <a:solidFill>
                <a:srgbClr val="C00000"/>
              </a:solidFill>
              <a:ln>
                <a:noFill/>
              </a:ln>
              <a:effectLst/>
            </c:spPr>
          </c:dPt>
          <c:dLbls>
            <c:dLbl>
              <c:idx val="2"/>
              <c:spPr>
                <a:noFill/>
                <a:ln>
                  <a:noFill/>
                </a:ln>
                <a:effectLst/>
              </c:spPr>
              <c:txPr>
                <a:bodyPr rot="0" spcFirstLastPara="1" vertOverflow="ellipsis" horzOverflow="clip" vert="horz" wrap="non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ru-RU"/>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a:noFill/>
                    <a:ln>
                      <a:noFill/>
                    </a:ln>
                  </c15:spPr>
                </c:ext>
              </c:extLst>
            </c:dLbl>
            <c:spPr>
              <a:noFill/>
              <a:ln>
                <a:noFill/>
              </a:ln>
              <a:effectLst/>
            </c:spPr>
            <c:txPr>
              <a:bodyPr rot="0" spcFirstLastPara="1" vertOverflow="ellipsis" horzOverflow="clip" vert="horz" wrap="non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a:noFill/>
                  <a:ln>
                    <a:noFill/>
                  </a:ln>
                </c15:spPr>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2019</c:v>
                </c:pt>
                <c:pt idx="1">
                  <c:v>2020</c:v>
                </c:pt>
                <c:pt idx="2">
                  <c:v>2021</c:v>
                </c:pt>
              </c:numCache>
            </c:numRef>
          </c:cat>
          <c:val>
            <c:numRef>
              <c:f>Sheet1!$B$2:$B$4</c:f>
              <c:numCache>
                <c:formatCode>#,##0.00</c:formatCode>
                <c:ptCount val="3"/>
                <c:pt idx="0">
                  <c:v>0.19</c:v>
                </c:pt>
                <c:pt idx="1">
                  <c:v>2.38</c:v>
                </c:pt>
                <c:pt idx="2">
                  <c:v>0.21</c:v>
                </c:pt>
              </c:numCache>
            </c:numRef>
          </c:val>
          <c:extLst xmlns:c16r2="http://schemas.microsoft.com/office/drawing/2015/06/chart">
            <c:ext xmlns:c16="http://schemas.microsoft.com/office/drawing/2014/chart" uri="{C3380CC4-5D6E-409C-BE32-E72D297353CC}">
              <c16:uniqueId val="{00000006-0ADA-48E7-A321-402E979D2202}"/>
            </c:ext>
          </c:extLst>
        </c:ser>
        <c:dLbls>
          <c:showLegendKey val="0"/>
          <c:showVal val="1"/>
          <c:showCatName val="0"/>
          <c:showSerName val="0"/>
          <c:showPercent val="0"/>
          <c:showBubbleSize val="0"/>
        </c:dLbls>
        <c:gapWidth val="25"/>
        <c:axId val="159372224"/>
        <c:axId val="159370264"/>
      </c:barChart>
      <c:catAx>
        <c:axId val="159372224"/>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ru-RU"/>
          </a:p>
        </c:txPr>
        <c:crossAx val="159370264"/>
        <c:crosses val="autoZero"/>
        <c:auto val="1"/>
        <c:lblAlgn val="ctr"/>
        <c:lblOffset val="100"/>
        <c:noMultiLvlLbl val="0"/>
      </c:catAx>
      <c:valAx>
        <c:axId val="159370264"/>
        <c:scaling>
          <c:orientation val="minMax"/>
        </c:scaling>
        <c:delete val="1"/>
        <c:axPos val="l"/>
        <c:numFmt formatCode="#,##0.00" sourceLinked="1"/>
        <c:majorTickMark val="none"/>
        <c:minorTickMark val="none"/>
        <c:tickLblPos val="nextTo"/>
        <c:crossAx val="159372224"/>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ru-RU"/>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r">
              <a:defRPr lang="ru-RU" sz="1862" b="0" i="0" u="none" strike="noStrike" kern="1200" spc="0" baseline="0" noProof="0">
                <a:solidFill>
                  <a:schemeClr val="tx1">
                    <a:lumMod val="75000"/>
                    <a:lumOff val="25000"/>
                  </a:schemeClr>
                </a:solidFill>
                <a:latin typeface="+mn-lt"/>
                <a:ea typeface="+mn-ea"/>
                <a:cs typeface="+mn-cs"/>
              </a:defRPr>
            </a:pPr>
            <a:r>
              <a:rPr lang="ru-RU" sz="1400" noProof="0" dirty="0" smtClean="0">
                <a:solidFill>
                  <a:schemeClr val="tx1">
                    <a:lumMod val="75000"/>
                    <a:lumOff val="25000"/>
                  </a:schemeClr>
                </a:solidFill>
              </a:rPr>
              <a:t>4. Ввод жилья (общая площадь квартир), </a:t>
            </a:r>
            <a:br>
              <a:rPr lang="ru-RU" sz="1400" noProof="0" dirty="0" smtClean="0">
                <a:solidFill>
                  <a:schemeClr val="tx1">
                    <a:lumMod val="75000"/>
                    <a:lumOff val="25000"/>
                  </a:schemeClr>
                </a:solidFill>
              </a:rPr>
            </a:br>
            <a:r>
              <a:rPr lang="ru-RU" sz="1400" noProof="0" dirty="0" smtClean="0">
                <a:solidFill>
                  <a:schemeClr val="tx1">
                    <a:lumMod val="75000"/>
                    <a:lumOff val="25000"/>
                  </a:schemeClr>
                </a:solidFill>
              </a:rPr>
              <a:t>тыс. кв. м.</a:t>
            </a:r>
          </a:p>
        </c:rich>
      </c:tx>
      <c:layout>
        <c:manualLayout>
          <c:xMode val="edge"/>
          <c:yMode val="edge"/>
          <c:x val="0.35002688191205616"/>
          <c:y val="0"/>
        </c:manualLayout>
      </c:layout>
      <c:overlay val="0"/>
      <c:spPr>
        <a:noFill/>
        <a:ln>
          <a:noFill/>
        </a:ln>
        <a:effectLst/>
      </c:spPr>
      <c:txPr>
        <a:bodyPr rot="0" spcFirstLastPara="1" vertOverflow="ellipsis" vert="horz" wrap="square" anchor="ctr" anchorCtr="1"/>
        <a:lstStyle/>
        <a:p>
          <a:pPr algn="r">
            <a:defRPr lang="ru-RU" sz="1862" b="0" i="0" u="none" strike="noStrike" kern="1200" spc="0" baseline="0" noProof="0">
              <a:solidFill>
                <a:schemeClr val="tx1">
                  <a:lumMod val="75000"/>
                  <a:lumOff val="25000"/>
                </a:schemeClr>
              </a:solidFill>
              <a:latin typeface="+mn-lt"/>
              <a:ea typeface="+mn-ea"/>
              <a:cs typeface="+mn-cs"/>
            </a:defRPr>
          </a:pPr>
          <a:endParaRPr lang="ru-RU"/>
        </a:p>
      </c:txPr>
    </c:title>
    <c:autoTitleDeleted val="0"/>
    <c:plotArea>
      <c:layout>
        <c:manualLayout>
          <c:layoutTarget val="inner"/>
          <c:xMode val="edge"/>
          <c:yMode val="edge"/>
          <c:x val="5.2413162794833421E-2"/>
          <c:y val="0.34835536009793033"/>
          <c:w val="0.89517367441033313"/>
          <c:h val="0.49043913085281765"/>
        </c:manualLayout>
      </c:layout>
      <c:barChart>
        <c:barDir val="col"/>
        <c:grouping val="clustered"/>
        <c:varyColors val="0"/>
        <c:ser>
          <c:idx val="0"/>
          <c:order val="0"/>
          <c:tx>
            <c:strRef>
              <c:f>Sheet1!$B$1</c:f>
              <c:strCache>
                <c:ptCount val="1"/>
                <c:pt idx="0">
                  <c:v>Ряд 1</c:v>
                </c:pt>
              </c:strCache>
            </c:strRef>
          </c:tx>
          <c:spPr>
            <a:solidFill>
              <a:schemeClr val="accent3"/>
            </a:solidFill>
            <a:ln>
              <a:noFill/>
            </a:ln>
            <a:effectLst/>
          </c:spPr>
          <c:invertIfNegative val="0"/>
          <c:dPt>
            <c:idx val="0"/>
            <c:invertIfNegative val="0"/>
            <c:bubble3D val="0"/>
            <c:spPr>
              <a:solidFill>
                <a:srgbClr val="A9E26F"/>
              </a:solidFill>
              <a:ln>
                <a:noFill/>
              </a:ln>
              <a:effectLst/>
            </c:spPr>
          </c:dPt>
          <c:dPt>
            <c:idx val="1"/>
            <c:invertIfNegative val="0"/>
            <c:bubble3D val="0"/>
            <c:spPr>
              <a:solidFill>
                <a:srgbClr val="A9E26F"/>
              </a:solidFill>
              <a:ln>
                <a:noFill/>
              </a:ln>
              <a:effectLst/>
            </c:spPr>
            <c:extLst xmlns:c16r2="http://schemas.microsoft.com/office/drawing/2015/06/chart">
              <c:ext xmlns:c16="http://schemas.microsoft.com/office/drawing/2014/chart" uri="{C3380CC4-5D6E-409C-BE32-E72D297353CC}">
                <c16:uniqueId val="{00000001-0ADA-48E7-A321-402E979D2202}"/>
              </c:ext>
            </c:extLst>
          </c:dPt>
          <c:dPt>
            <c:idx val="2"/>
            <c:invertIfNegative val="0"/>
            <c:bubble3D val="0"/>
            <c:spPr>
              <a:solidFill>
                <a:srgbClr val="C00000"/>
              </a:solidFill>
              <a:ln>
                <a:noFill/>
              </a:ln>
              <a:effectLst/>
            </c:spPr>
          </c:dPt>
          <c:dLbls>
            <c:dLbl>
              <c:idx val="2"/>
              <c:numFmt formatCode="#,##0.0" sourceLinked="0"/>
              <c:spPr>
                <a:noFill/>
                <a:ln>
                  <a:noFill/>
                </a:ln>
                <a:effectLst/>
              </c:spPr>
              <c:txPr>
                <a:bodyPr rot="0" spcFirstLastPara="1" vertOverflow="ellipsis" horzOverflow="clip" vert="horz" wrap="non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ru-RU"/>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a:noFill/>
                    <a:ln>
                      <a:noFill/>
                    </a:ln>
                  </c15:spPr>
                </c:ext>
              </c:extLst>
            </c:dLbl>
            <c:numFmt formatCode="#,##0.0" sourceLinked="0"/>
            <c:spPr>
              <a:noFill/>
              <a:ln>
                <a:noFill/>
              </a:ln>
              <a:effectLst/>
            </c:spPr>
            <c:txPr>
              <a:bodyPr rot="0" spcFirstLastPara="1" vertOverflow="ellipsis" horzOverflow="clip" vert="horz" wrap="non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a:noFill/>
                  <a:ln>
                    <a:noFill/>
                  </a:ln>
                </c15:spPr>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2019</c:v>
                </c:pt>
                <c:pt idx="1">
                  <c:v>2020</c:v>
                </c:pt>
                <c:pt idx="2">
                  <c:v>2021</c:v>
                </c:pt>
              </c:numCache>
            </c:numRef>
          </c:cat>
          <c:val>
            <c:numRef>
              <c:f>Sheet1!$B$2:$B$4</c:f>
              <c:numCache>
                <c:formatCode>#,##0.00</c:formatCode>
                <c:ptCount val="3"/>
                <c:pt idx="0">
                  <c:v>42.5</c:v>
                </c:pt>
                <c:pt idx="1">
                  <c:v>15</c:v>
                </c:pt>
                <c:pt idx="2">
                  <c:v>36.700000000000003</c:v>
                </c:pt>
              </c:numCache>
            </c:numRef>
          </c:val>
          <c:extLst xmlns:c16r2="http://schemas.microsoft.com/office/drawing/2015/06/chart">
            <c:ext xmlns:c16="http://schemas.microsoft.com/office/drawing/2014/chart" uri="{C3380CC4-5D6E-409C-BE32-E72D297353CC}">
              <c16:uniqueId val="{00000006-0ADA-48E7-A321-402E979D2202}"/>
            </c:ext>
          </c:extLst>
        </c:ser>
        <c:dLbls>
          <c:showLegendKey val="0"/>
          <c:showVal val="1"/>
          <c:showCatName val="0"/>
          <c:showSerName val="0"/>
          <c:showPercent val="0"/>
          <c:showBubbleSize val="0"/>
        </c:dLbls>
        <c:gapWidth val="25"/>
        <c:axId val="159365560"/>
        <c:axId val="159371048"/>
      </c:barChart>
      <c:catAx>
        <c:axId val="159365560"/>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ru-RU"/>
          </a:p>
        </c:txPr>
        <c:crossAx val="159371048"/>
        <c:crosses val="autoZero"/>
        <c:auto val="1"/>
        <c:lblAlgn val="ctr"/>
        <c:lblOffset val="100"/>
        <c:noMultiLvlLbl val="0"/>
      </c:catAx>
      <c:valAx>
        <c:axId val="159371048"/>
        <c:scaling>
          <c:orientation val="minMax"/>
        </c:scaling>
        <c:delete val="1"/>
        <c:axPos val="l"/>
        <c:numFmt formatCode="#,##0.00" sourceLinked="1"/>
        <c:majorTickMark val="none"/>
        <c:minorTickMark val="none"/>
        <c:tickLblPos val="nextTo"/>
        <c:crossAx val="159365560"/>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ru-RU"/>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r">
              <a:defRPr lang="ru-RU" sz="1862" b="0" i="0" u="none" strike="noStrike" kern="1200" spc="0" baseline="0" noProof="0">
                <a:solidFill>
                  <a:schemeClr val="tx1">
                    <a:lumMod val="75000"/>
                    <a:lumOff val="25000"/>
                  </a:schemeClr>
                </a:solidFill>
                <a:latin typeface="+mn-lt"/>
                <a:ea typeface="+mn-ea"/>
                <a:cs typeface="+mn-cs"/>
              </a:defRPr>
            </a:pPr>
            <a:r>
              <a:rPr lang="ru-RU" sz="1400" noProof="0" dirty="0" smtClean="0">
                <a:solidFill>
                  <a:schemeClr val="tx1">
                    <a:lumMod val="75000"/>
                    <a:lumOff val="25000"/>
                  </a:schemeClr>
                </a:solidFill>
              </a:rPr>
              <a:t>5. Объем отгруженных товаров производителей промышленной продукции, млн. рублей.</a:t>
            </a:r>
          </a:p>
        </c:rich>
      </c:tx>
      <c:layout>
        <c:manualLayout>
          <c:xMode val="edge"/>
          <c:yMode val="edge"/>
          <c:x val="0.26161746945348119"/>
          <c:y val="0"/>
        </c:manualLayout>
      </c:layout>
      <c:overlay val="0"/>
      <c:spPr>
        <a:noFill/>
        <a:ln>
          <a:noFill/>
        </a:ln>
        <a:effectLst/>
      </c:spPr>
      <c:txPr>
        <a:bodyPr rot="0" spcFirstLastPara="1" vertOverflow="ellipsis" vert="horz" wrap="square" anchor="ctr" anchorCtr="1"/>
        <a:lstStyle/>
        <a:p>
          <a:pPr algn="r">
            <a:defRPr lang="ru-RU" sz="1862" b="0" i="0" u="none" strike="noStrike" kern="1200" spc="0" baseline="0" noProof="0">
              <a:solidFill>
                <a:schemeClr val="tx1">
                  <a:lumMod val="75000"/>
                  <a:lumOff val="25000"/>
                </a:schemeClr>
              </a:solidFill>
              <a:latin typeface="+mn-lt"/>
              <a:ea typeface="+mn-ea"/>
              <a:cs typeface="+mn-cs"/>
            </a:defRPr>
          </a:pPr>
          <a:endParaRPr lang="ru-RU"/>
        </a:p>
      </c:txPr>
    </c:title>
    <c:autoTitleDeleted val="0"/>
    <c:plotArea>
      <c:layout>
        <c:manualLayout>
          <c:layoutTarget val="inner"/>
          <c:xMode val="edge"/>
          <c:yMode val="edge"/>
          <c:x val="5.2413162794833421E-2"/>
          <c:y val="0.34835536009793033"/>
          <c:w val="0.89517367441033313"/>
          <c:h val="0.49043913085281765"/>
        </c:manualLayout>
      </c:layout>
      <c:barChart>
        <c:barDir val="col"/>
        <c:grouping val="clustered"/>
        <c:varyColors val="0"/>
        <c:ser>
          <c:idx val="0"/>
          <c:order val="0"/>
          <c:tx>
            <c:strRef>
              <c:f>Sheet1!$B$1</c:f>
              <c:strCache>
                <c:ptCount val="1"/>
                <c:pt idx="0">
                  <c:v>Ряд 1</c:v>
                </c:pt>
              </c:strCache>
            </c:strRef>
          </c:tx>
          <c:spPr>
            <a:solidFill>
              <a:schemeClr val="accent3"/>
            </a:solidFill>
            <a:ln>
              <a:noFill/>
            </a:ln>
            <a:effectLst/>
          </c:spPr>
          <c:invertIfNegative val="0"/>
          <c:dPt>
            <c:idx val="0"/>
            <c:invertIfNegative val="0"/>
            <c:bubble3D val="0"/>
            <c:spPr>
              <a:solidFill>
                <a:srgbClr val="A9E26F"/>
              </a:solidFill>
              <a:ln>
                <a:noFill/>
              </a:ln>
              <a:effectLst/>
            </c:spPr>
          </c:dPt>
          <c:dPt>
            <c:idx val="1"/>
            <c:invertIfNegative val="0"/>
            <c:bubble3D val="0"/>
            <c:spPr>
              <a:solidFill>
                <a:srgbClr val="A9E26F"/>
              </a:solidFill>
              <a:ln>
                <a:noFill/>
              </a:ln>
              <a:effectLst/>
            </c:spPr>
            <c:extLst xmlns:c16r2="http://schemas.microsoft.com/office/drawing/2015/06/chart">
              <c:ext xmlns:c16="http://schemas.microsoft.com/office/drawing/2014/chart" uri="{C3380CC4-5D6E-409C-BE32-E72D297353CC}">
                <c16:uniqueId val="{00000001-0ADA-48E7-A321-402E979D2202}"/>
              </c:ext>
            </c:extLst>
          </c:dPt>
          <c:dPt>
            <c:idx val="2"/>
            <c:invertIfNegative val="0"/>
            <c:bubble3D val="0"/>
            <c:spPr>
              <a:solidFill>
                <a:srgbClr val="C00000"/>
              </a:solidFill>
              <a:ln>
                <a:noFill/>
              </a:ln>
              <a:effectLst/>
            </c:spPr>
          </c:dPt>
          <c:dLbls>
            <c:dLbl>
              <c:idx val="2"/>
              <c:numFmt formatCode="#,##0.0" sourceLinked="0"/>
              <c:spPr>
                <a:noFill/>
                <a:ln>
                  <a:noFill/>
                </a:ln>
                <a:effectLst/>
              </c:spPr>
              <c:txPr>
                <a:bodyPr rot="0" spcFirstLastPara="1" vertOverflow="ellipsis" horzOverflow="clip" vert="horz" wrap="non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ru-RU"/>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a:noFill/>
                    <a:ln>
                      <a:noFill/>
                    </a:ln>
                  </c15:spPr>
                </c:ext>
              </c:extLst>
            </c:dLbl>
            <c:numFmt formatCode="#,##0.0" sourceLinked="0"/>
            <c:spPr>
              <a:noFill/>
              <a:ln>
                <a:noFill/>
              </a:ln>
              <a:effectLst/>
            </c:spPr>
            <c:txPr>
              <a:bodyPr rot="0" spcFirstLastPara="1" vertOverflow="ellipsis" horzOverflow="clip" vert="horz" wrap="non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a:noFill/>
                  <a:ln>
                    <a:noFill/>
                  </a:ln>
                </c15:spPr>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2019</c:v>
                </c:pt>
                <c:pt idx="1">
                  <c:v>2020</c:v>
                </c:pt>
                <c:pt idx="2">
                  <c:v>2021</c:v>
                </c:pt>
              </c:numCache>
            </c:numRef>
          </c:cat>
          <c:val>
            <c:numRef>
              <c:f>Sheet1!$B$2:$B$4</c:f>
              <c:numCache>
                <c:formatCode>#\ ##0.0</c:formatCode>
                <c:ptCount val="3"/>
                <c:pt idx="0">
                  <c:v>21029.7</c:v>
                </c:pt>
                <c:pt idx="1">
                  <c:v>19981.7</c:v>
                </c:pt>
                <c:pt idx="2">
                  <c:v>19598.900000000001</c:v>
                </c:pt>
              </c:numCache>
            </c:numRef>
          </c:val>
          <c:extLst xmlns:c16r2="http://schemas.microsoft.com/office/drawing/2015/06/chart">
            <c:ext xmlns:c16="http://schemas.microsoft.com/office/drawing/2014/chart" uri="{C3380CC4-5D6E-409C-BE32-E72D297353CC}">
              <c16:uniqueId val="{00000006-0ADA-48E7-A321-402E979D2202}"/>
            </c:ext>
          </c:extLst>
        </c:ser>
        <c:dLbls>
          <c:showLegendKey val="0"/>
          <c:showVal val="1"/>
          <c:showCatName val="0"/>
          <c:showSerName val="0"/>
          <c:showPercent val="0"/>
          <c:showBubbleSize val="0"/>
        </c:dLbls>
        <c:gapWidth val="25"/>
        <c:axId val="159365168"/>
        <c:axId val="159371832"/>
      </c:barChart>
      <c:catAx>
        <c:axId val="159365168"/>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ru-RU"/>
          </a:p>
        </c:txPr>
        <c:crossAx val="159371832"/>
        <c:crosses val="autoZero"/>
        <c:auto val="1"/>
        <c:lblAlgn val="ctr"/>
        <c:lblOffset val="100"/>
        <c:noMultiLvlLbl val="0"/>
      </c:catAx>
      <c:valAx>
        <c:axId val="159371832"/>
        <c:scaling>
          <c:orientation val="minMax"/>
        </c:scaling>
        <c:delete val="1"/>
        <c:axPos val="l"/>
        <c:numFmt formatCode="#\ ##0.0" sourceLinked="1"/>
        <c:majorTickMark val="none"/>
        <c:minorTickMark val="none"/>
        <c:tickLblPos val="nextTo"/>
        <c:crossAx val="159365168"/>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ru-RU"/>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r">
              <a:defRPr lang="ru-RU" sz="1862" b="0" i="0" u="none" strike="noStrike" kern="1200" spc="0" baseline="0" noProof="0">
                <a:solidFill>
                  <a:schemeClr val="tx1">
                    <a:lumMod val="75000"/>
                    <a:lumOff val="25000"/>
                  </a:schemeClr>
                </a:solidFill>
                <a:latin typeface="+mn-lt"/>
                <a:ea typeface="+mn-ea"/>
                <a:cs typeface="+mn-cs"/>
              </a:defRPr>
            </a:pPr>
            <a:r>
              <a:rPr lang="ru-RU" sz="1400" noProof="0" dirty="0" smtClean="0">
                <a:solidFill>
                  <a:schemeClr val="tx1">
                    <a:lumMod val="75000"/>
                    <a:lumOff val="25000"/>
                  </a:schemeClr>
                </a:solidFill>
              </a:rPr>
              <a:t>6. Оборот розничной торговли, млн. рублей</a:t>
            </a:r>
          </a:p>
        </c:rich>
      </c:tx>
      <c:layout>
        <c:manualLayout>
          <c:xMode val="edge"/>
          <c:yMode val="edge"/>
          <c:x val="0.33308996417370862"/>
          <c:y val="1.4891223714645069E-2"/>
        </c:manualLayout>
      </c:layout>
      <c:overlay val="0"/>
      <c:spPr>
        <a:noFill/>
        <a:ln>
          <a:noFill/>
        </a:ln>
        <a:effectLst/>
      </c:spPr>
      <c:txPr>
        <a:bodyPr rot="0" spcFirstLastPara="1" vertOverflow="ellipsis" vert="horz" wrap="square" anchor="ctr" anchorCtr="1"/>
        <a:lstStyle/>
        <a:p>
          <a:pPr algn="r">
            <a:defRPr lang="ru-RU" sz="1862" b="0" i="0" u="none" strike="noStrike" kern="1200" spc="0" baseline="0" noProof="0">
              <a:solidFill>
                <a:schemeClr val="tx1">
                  <a:lumMod val="75000"/>
                  <a:lumOff val="25000"/>
                </a:schemeClr>
              </a:solidFill>
              <a:latin typeface="+mn-lt"/>
              <a:ea typeface="+mn-ea"/>
              <a:cs typeface="+mn-cs"/>
            </a:defRPr>
          </a:pPr>
          <a:endParaRPr lang="ru-RU"/>
        </a:p>
      </c:txPr>
    </c:title>
    <c:autoTitleDeleted val="0"/>
    <c:plotArea>
      <c:layout>
        <c:manualLayout>
          <c:layoutTarget val="inner"/>
          <c:xMode val="edge"/>
          <c:yMode val="edge"/>
          <c:x val="5.2413162794833421E-2"/>
          <c:y val="0.34835536009793033"/>
          <c:w val="0.89517367441033313"/>
          <c:h val="0.49043913085281765"/>
        </c:manualLayout>
      </c:layout>
      <c:barChart>
        <c:barDir val="col"/>
        <c:grouping val="clustered"/>
        <c:varyColors val="0"/>
        <c:ser>
          <c:idx val="0"/>
          <c:order val="0"/>
          <c:tx>
            <c:strRef>
              <c:f>Sheet1!$B$1</c:f>
              <c:strCache>
                <c:ptCount val="1"/>
                <c:pt idx="0">
                  <c:v>Ряд 1</c:v>
                </c:pt>
              </c:strCache>
            </c:strRef>
          </c:tx>
          <c:spPr>
            <a:solidFill>
              <a:schemeClr val="accent3"/>
            </a:solidFill>
            <a:ln>
              <a:noFill/>
            </a:ln>
            <a:effectLst/>
          </c:spPr>
          <c:invertIfNegative val="0"/>
          <c:dPt>
            <c:idx val="0"/>
            <c:invertIfNegative val="0"/>
            <c:bubble3D val="0"/>
            <c:spPr>
              <a:solidFill>
                <a:srgbClr val="A9E26F"/>
              </a:solidFill>
              <a:ln>
                <a:noFill/>
              </a:ln>
              <a:effectLst/>
            </c:spPr>
          </c:dPt>
          <c:dPt>
            <c:idx val="1"/>
            <c:invertIfNegative val="0"/>
            <c:bubble3D val="0"/>
            <c:spPr>
              <a:solidFill>
                <a:srgbClr val="A9E26F"/>
              </a:solidFill>
              <a:ln>
                <a:noFill/>
              </a:ln>
              <a:effectLst/>
            </c:spPr>
            <c:extLst xmlns:c16r2="http://schemas.microsoft.com/office/drawing/2015/06/chart">
              <c:ext xmlns:c16="http://schemas.microsoft.com/office/drawing/2014/chart" uri="{C3380CC4-5D6E-409C-BE32-E72D297353CC}">
                <c16:uniqueId val="{00000001-0ADA-48E7-A321-402E979D2202}"/>
              </c:ext>
            </c:extLst>
          </c:dPt>
          <c:dPt>
            <c:idx val="2"/>
            <c:invertIfNegative val="0"/>
            <c:bubble3D val="0"/>
            <c:spPr>
              <a:solidFill>
                <a:srgbClr val="C00000"/>
              </a:solidFill>
              <a:ln>
                <a:noFill/>
              </a:ln>
              <a:effectLst/>
            </c:spPr>
          </c:dPt>
          <c:dLbls>
            <c:dLbl>
              <c:idx val="2"/>
              <c:numFmt formatCode="#,##0.0" sourceLinked="0"/>
              <c:spPr>
                <a:noFill/>
                <a:ln>
                  <a:noFill/>
                </a:ln>
                <a:effectLst/>
              </c:spPr>
              <c:txPr>
                <a:bodyPr rot="0" spcFirstLastPara="1" vertOverflow="ellipsis" horzOverflow="clip" vert="horz" wrap="non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ru-RU"/>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a:noFill/>
                    <a:ln>
                      <a:noFill/>
                    </a:ln>
                  </c15:spPr>
                </c:ext>
              </c:extLst>
            </c:dLbl>
            <c:numFmt formatCode="#,##0.0" sourceLinked="0"/>
            <c:spPr>
              <a:noFill/>
              <a:ln>
                <a:noFill/>
              </a:ln>
              <a:effectLst/>
            </c:spPr>
            <c:txPr>
              <a:bodyPr rot="0" spcFirstLastPara="1" vertOverflow="ellipsis" horzOverflow="clip" vert="horz" wrap="non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a:noFill/>
                  <a:ln>
                    <a:noFill/>
                  </a:ln>
                </c15:spPr>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2019</c:v>
                </c:pt>
                <c:pt idx="1">
                  <c:v>2020</c:v>
                </c:pt>
                <c:pt idx="2">
                  <c:v>2021</c:v>
                </c:pt>
              </c:numCache>
            </c:numRef>
          </c:cat>
          <c:val>
            <c:numRef>
              <c:f>Sheet1!$B$2:$B$4</c:f>
              <c:numCache>
                <c:formatCode>#\ ##0.0</c:formatCode>
                <c:ptCount val="3"/>
                <c:pt idx="0">
                  <c:v>3212.5</c:v>
                </c:pt>
                <c:pt idx="1">
                  <c:v>3925.9</c:v>
                </c:pt>
                <c:pt idx="2">
                  <c:v>4246.8999999999996</c:v>
                </c:pt>
              </c:numCache>
            </c:numRef>
          </c:val>
          <c:extLst xmlns:c16r2="http://schemas.microsoft.com/office/drawing/2015/06/chart">
            <c:ext xmlns:c16="http://schemas.microsoft.com/office/drawing/2014/chart" uri="{C3380CC4-5D6E-409C-BE32-E72D297353CC}">
              <c16:uniqueId val="{00000006-0ADA-48E7-A321-402E979D2202}"/>
            </c:ext>
          </c:extLst>
        </c:ser>
        <c:dLbls>
          <c:showLegendKey val="0"/>
          <c:showVal val="1"/>
          <c:showCatName val="0"/>
          <c:showSerName val="0"/>
          <c:showPercent val="0"/>
          <c:showBubbleSize val="0"/>
        </c:dLbls>
        <c:gapWidth val="25"/>
        <c:axId val="159366344"/>
        <c:axId val="159366736"/>
      </c:barChart>
      <c:catAx>
        <c:axId val="159366344"/>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ru-RU"/>
          </a:p>
        </c:txPr>
        <c:crossAx val="159366736"/>
        <c:crosses val="autoZero"/>
        <c:auto val="1"/>
        <c:lblAlgn val="ctr"/>
        <c:lblOffset val="100"/>
        <c:noMultiLvlLbl val="0"/>
      </c:catAx>
      <c:valAx>
        <c:axId val="159366736"/>
        <c:scaling>
          <c:orientation val="minMax"/>
        </c:scaling>
        <c:delete val="1"/>
        <c:axPos val="l"/>
        <c:numFmt formatCode="#\ ##0.0" sourceLinked="1"/>
        <c:majorTickMark val="none"/>
        <c:minorTickMark val="none"/>
        <c:tickLblPos val="nextTo"/>
        <c:crossAx val="159366344"/>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ru-RU"/>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r">
              <a:defRPr lang="ru-RU" sz="1862" b="0" i="0" u="none" strike="noStrike" kern="1200" spc="0" baseline="0" noProof="0">
                <a:solidFill>
                  <a:schemeClr val="tx1">
                    <a:lumMod val="75000"/>
                    <a:lumOff val="25000"/>
                  </a:schemeClr>
                </a:solidFill>
                <a:latin typeface="+mn-lt"/>
                <a:ea typeface="+mn-ea"/>
                <a:cs typeface="+mn-cs"/>
              </a:defRPr>
            </a:pPr>
            <a:r>
              <a:rPr lang="ru-RU" sz="1400" noProof="0" dirty="0" smtClean="0">
                <a:solidFill>
                  <a:schemeClr val="tx1">
                    <a:lumMod val="75000"/>
                    <a:lumOff val="25000"/>
                  </a:schemeClr>
                </a:solidFill>
              </a:rPr>
              <a:t>7. Среднемесячная номинальная заработная плата,  рублей</a:t>
            </a:r>
          </a:p>
        </c:rich>
      </c:tx>
      <c:layout>
        <c:manualLayout>
          <c:xMode val="edge"/>
          <c:yMode val="edge"/>
          <c:x val="0.33308996417370862"/>
          <c:y val="1.4891223714645069E-2"/>
        </c:manualLayout>
      </c:layout>
      <c:overlay val="0"/>
      <c:spPr>
        <a:noFill/>
        <a:ln>
          <a:noFill/>
        </a:ln>
        <a:effectLst/>
      </c:spPr>
      <c:txPr>
        <a:bodyPr rot="0" spcFirstLastPara="1" vertOverflow="ellipsis" vert="horz" wrap="square" anchor="ctr" anchorCtr="1"/>
        <a:lstStyle/>
        <a:p>
          <a:pPr algn="r">
            <a:defRPr lang="ru-RU" sz="1862" b="0" i="0" u="none" strike="noStrike" kern="1200" spc="0" baseline="0" noProof="0">
              <a:solidFill>
                <a:schemeClr val="tx1">
                  <a:lumMod val="75000"/>
                  <a:lumOff val="25000"/>
                </a:schemeClr>
              </a:solidFill>
              <a:latin typeface="+mn-lt"/>
              <a:ea typeface="+mn-ea"/>
              <a:cs typeface="+mn-cs"/>
            </a:defRPr>
          </a:pPr>
          <a:endParaRPr lang="ru-RU"/>
        </a:p>
      </c:txPr>
    </c:title>
    <c:autoTitleDeleted val="0"/>
    <c:plotArea>
      <c:layout>
        <c:manualLayout>
          <c:layoutTarget val="inner"/>
          <c:xMode val="edge"/>
          <c:yMode val="edge"/>
          <c:x val="5.2413162794833421E-2"/>
          <c:y val="0.34835536009793033"/>
          <c:w val="0.89517367441033313"/>
          <c:h val="0.49043913085281765"/>
        </c:manualLayout>
      </c:layout>
      <c:barChart>
        <c:barDir val="col"/>
        <c:grouping val="clustered"/>
        <c:varyColors val="0"/>
        <c:ser>
          <c:idx val="0"/>
          <c:order val="0"/>
          <c:tx>
            <c:strRef>
              <c:f>Sheet1!$B$1</c:f>
              <c:strCache>
                <c:ptCount val="1"/>
                <c:pt idx="0">
                  <c:v>Ряд 1</c:v>
                </c:pt>
              </c:strCache>
            </c:strRef>
          </c:tx>
          <c:spPr>
            <a:solidFill>
              <a:schemeClr val="accent3"/>
            </a:solidFill>
            <a:ln>
              <a:noFill/>
            </a:ln>
            <a:effectLst/>
          </c:spPr>
          <c:invertIfNegative val="0"/>
          <c:dPt>
            <c:idx val="0"/>
            <c:invertIfNegative val="0"/>
            <c:bubble3D val="0"/>
            <c:spPr>
              <a:solidFill>
                <a:srgbClr val="A9E26F"/>
              </a:solidFill>
              <a:ln>
                <a:noFill/>
              </a:ln>
              <a:effectLst/>
            </c:spPr>
          </c:dPt>
          <c:dPt>
            <c:idx val="1"/>
            <c:invertIfNegative val="0"/>
            <c:bubble3D val="0"/>
            <c:spPr>
              <a:solidFill>
                <a:srgbClr val="A9E26F"/>
              </a:solidFill>
              <a:ln>
                <a:noFill/>
              </a:ln>
              <a:effectLst/>
            </c:spPr>
            <c:extLst xmlns:c16r2="http://schemas.microsoft.com/office/drawing/2015/06/chart">
              <c:ext xmlns:c16="http://schemas.microsoft.com/office/drawing/2014/chart" uri="{C3380CC4-5D6E-409C-BE32-E72D297353CC}">
                <c16:uniqueId val="{00000001-0ADA-48E7-A321-402E979D2202}"/>
              </c:ext>
            </c:extLst>
          </c:dPt>
          <c:dPt>
            <c:idx val="2"/>
            <c:invertIfNegative val="0"/>
            <c:bubble3D val="0"/>
            <c:spPr>
              <a:solidFill>
                <a:srgbClr val="C00000"/>
              </a:solidFill>
              <a:ln>
                <a:noFill/>
              </a:ln>
              <a:effectLst/>
            </c:spPr>
          </c:dPt>
          <c:dLbls>
            <c:dLbl>
              <c:idx val="2"/>
              <c:numFmt formatCode="#,##0.0" sourceLinked="0"/>
              <c:spPr>
                <a:noFill/>
                <a:ln>
                  <a:noFill/>
                </a:ln>
                <a:effectLst/>
              </c:spPr>
              <c:txPr>
                <a:bodyPr rot="0" spcFirstLastPara="1" vertOverflow="ellipsis" horzOverflow="clip" vert="horz" wrap="non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ru-RU"/>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a:noFill/>
                    <a:ln>
                      <a:noFill/>
                    </a:ln>
                  </c15:spPr>
                </c:ext>
              </c:extLst>
            </c:dLbl>
            <c:numFmt formatCode="#,##0.0" sourceLinked="0"/>
            <c:spPr>
              <a:noFill/>
              <a:ln>
                <a:noFill/>
              </a:ln>
              <a:effectLst/>
            </c:spPr>
            <c:txPr>
              <a:bodyPr rot="0" spcFirstLastPara="1" vertOverflow="ellipsis" horzOverflow="clip" vert="horz" wrap="non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a:noFill/>
                  <a:ln>
                    <a:noFill/>
                  </a:ln>
                </c15:spPr>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2019</c:v>
                </c:pt>
                <c:pt idx="1">
                  <c:v>2020</c:v>
                </c:pt>
                <c:pt idx="2">
                  <c:v>2021</c:v>
                </c:pt>
              </c:numCache>
            </c:numRef>
          </c:cat>
          <c:val>
            <c:numRef>
              <c:f>Sheet1!$B$2:$B$4</c:f>
              <c:numCache>
                <c:formatCode>#\ ##0.0</c:formatCode>
                <c:ptCount val="3"/>
                <c:pt idx="0">
                  <c:v>68225.7</c:v>
                </c:pt>
                <c:pt idx="1">
                  <c:v>70318.2</c:v>
                </c:pt>
                <c:pt idx="2">
                  <c:v>73033.8</c:v>
                </c:pt>
              </c:numCache>
            </c:numRef>
          </c:val>
          <c:extLst xmlns:c16r2="http://schemas.microsoft.com/office/drawing/2015/06/chart">
            <c:ext xmlns:c16="http://schemas.microsoft.com/office/drawing/2014/chart" uri="{C3380CC4-5D6E-409C-BE32-E72D297353CC}">
              <c16:uniqueId val="{00000006-0ADA-48E7-A321-402E979D2202}"/>
            </c:ext>
          </c:extLst>
        </c:ser>
        <c:dLbls>
          <c:showLegendKey val="0"/>
          <c:showVal val="1"/>
          <c:showCatName val="0"/>
          <c:showSerName val="0"/>
          <c:showPercent val="0"/>
          <c:showBubbleSize val="0"/>
        </c:dLbls>
        <c:gapWidth val="25"/>
        <c:axId val="159368696"/>
        <c:axId val="136827632"/>
      </c:barChart>
      <c:catAx>
        <c:axId val="159368696"/>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ru-RU"/>
          </a:p>
        </c:txPr>
        <c:crossAx val="136827632"/>
        <c:crosses val="autoZero"/>
        <c:auto val="1"/>
        <c:lblAlgn val="ctr"/>
        <c:lblOffset val="100"/>
        <c:noMultiLvlLbl val="0"/>
      </c:catAx>
      <c:valAx>
        <c:axId val="136827632"/>
        <c:scaling>
          <c:orientation val="minMax"/>
        </c:scaling>
        <c:delete val="1"/>
        <c:axPos val="l"/>
        <c:numFmt formatCode="#\ ##0.0" sourceLinked="1"/>
        <c:majorTickMark val="none"/>
        <c:minorTickMark val="none"/>
        <c:tickLblPos val="nextTo"/>
        <c:crossAx val="159368696"/>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ru-RU"/>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r">
              <a:defRPr lang="ru-RU" sz="1862" b="0" i="0" u="none" strike="noStrike" kern="1200" spc="0" baseline="0" noProof="0">
                <a:solidFill>
                  <a:schemeClr val="tx1">
                    <a:lumMod val="75000"/>
                    <a:lumOff val="25000"/>
                  </a:schemeClr>
                </a:solidFill>
                <a:latin typeface="+mn-lt"/>
                <a:ea typeface="+mn-ea"/>
                <a:cs typeface="+mn-cs"/>
              </a:defRPr>
            </a:pPr>
            <a:r>
              <a:rPr lang="ru-RU" sz="1400" noProof="0" dirty="0" smtClean="0">
                <a:solidFill>
                  <a:schemeClr val="tx1">
                    <a:lumMod val="75000"/>
                    <a:lumOff val="25000"/>
                  </a:schemeClr>
                </a:solidFill>
              </a:rPr>
              <a:t>8. Денежные доходы на душу населения, рублей</a:t>
            </a:r>
          </a:p>
        </c:rich>
      </c:tx>
      <c:layout>
        <c:manualLayout>
          <c:xMode val="edge"/>
          <c:yMode val="edge"/>
          <c:x val="0.24961009034048295"/>
          <c:y val="1.9854964952860092E-2"/>
        </c:manualLayout>
      </c:layout>
      <c:overlay val="0"/>
      <c:spPr>
        <a:noFill/>
        <a:ln>
          <a:noFill/>
        </a:ln>
        <a:effectLst/>
      </c:spPr>
      <c:txPr>
        <a:bodyPr rot="0" spcFirstLastPara="1" vertOverflow="ellipsis" vert="horz" wrap="square" anchor="ctr" anchorCtr="1"/>
        <a:lstStyle/>
        <a:p>
          <a:pPr algn="r">
            <a:defRPr lang="ru-RU" sz="1862" b="0" i="0" u="none" strike="noStrike" kern="1200" spc="0" baseline="0" noProof="0">
              <a:solidFill>
                <a:schemeClr val="tx1">
                  <a:lumMod val="75000"/>
                  <a:lumOff val="25000"/>
                </a:schemeClr>
              </a:solidFill>
              <a:latin typeface="+mn-lt"/>
              <a:ea typeface="+mn-ea"/>
              <a:cs typeface="+mn-cs"/>
            </a:defRPr>
          </a:pPr>
          <a:endParaRPr lang="ru-RU"/>
        </a:p>
      </c:txPr>
    </c:title>
    <c:autoTitleDeleted val="0"/>
    <c:plotArea>
      <c:layout>
        <c:manualLayout>
          <c:layoutTarget val="inner"/>
          <c:xMode val="edge"/>
          <c:yMode val="edge"/>
          <c:x val="5.2413162794833421E-2"/>
          <c:y val="0.34835536009793033"/>
          <c:w val="0.89517367441033313"/>
          <c:h val="0.49043913085281765"/>
        </c:manualLayout>
      </c:layout>
      <c:barChart>
        <c:barDir val="col"/>
        <c:grouping val="clustered"/>
        <c:varyColors val="0"/>
        <c:ser>
          <c:idx val="0"/>
          <c:order val="0"/>
          <c:tx>
            <c:strRef>
              <c:f>Sheet1!$B$1</c:f>
              <c:strCache>
                <c:ptCount val="1"/>
                <c:pt idx="0">
                  <c:v>Ряд 1</c:v>
                </c:pt>
              </c:strCache>
            </c:strRef>
          </c:tx>
          <c:spPr>
            <a:solidFill>
              <a:schemeClr val="accent3"/>
            </a:solidFill>
            <a:ln>
              <a:noFill/>
            </a:ln>
            <a:effectLst/>
          </c:spPr>
          <c:invertIfNegative val="0"/>
          <c:dPt>
            <c:idx val="0"/>
            <c:invertIfNegative val="0"/>
            <c:bubble3D val="0"/>
            <c:spPr>
              <a:solidFill>
                <a:srgbClr val="A9E26F"/>
              </a:solidFill>
              <a:ln>
                <a:noFill/>
              </a:ln>
              <a:effectLst/>
            </c:spPr>
          </c:dPt>
          <c:dPt>
            <c:idx val="1"/>
            <c:invertIfNegative val="0"/>
            <c:bubble3D val="0"/>
            <c:spPr>
              <a:solidFill>
                <a:srgbClr val="A9E26F"/>
              </a:solidFill>
              <a:ln>
                <a:noFill/>
              </a:ln>
              <a:effectLst/>
            </c:spPr>
            <c:extLst xmlns:c16r2="http://schemas.microsoft.com/office/drawing/2015/06/chart">
              <c:ext xmlns:c16="http://schemas.microsoft.com/office/drawing/2014/chart" uri="{C3380CC4-5D6E-409C-BE32-E72D297353CC}">
                <c16:uniqueId val="{00000001-0ADA-48E7-A321-402E979D2202}"/>
              </c:ext>
            </c:extLst>
          </c:dPt>
          <c:dPt>
            <c:idx val="2"/>
            <c:invertIfNegative val="0"/>
            <c:bubble3D val="0"/>
            <c:spPr>
              <a:solidFill>
                <a:srgbClr val="C00000"/>
              </a:solidFill>
              <a:ln>
                <a:noFill/>
              </a:ln>
              <a:effectLst/>
            </c:spPr>
          </c:dPt>
          <c:dLbls>
            <c:dLbl>
              <c:idx val="2"/>
              <c:numFmt formatCode="#,##0.0" sourceLinked="0"/>
              <c:spPr>
                <a:noFill/>
                <a:ln>
                  <a:noFill/>
                </a:ln>
                <a:effectLst/>
              </c:spPr>
              <c:txPr>
                <a:bodyPr rot="0" spcFirstLastPara="1" vertOverflow="ellipsis" horzOverflow="clip" vert="horz" wrap="non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ru-RU"/>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a:noFill/>
                    <a:ln>
                      <a:noFill/>
                    </a:ln>
                  </c15:spPr>
                </c:ext>
              </c:extLst>
            </c:dLbl>
            <c:numFmt formatCode="#,##0.0" sourceLinked="0"/>
            <c:spPr>
              <a:noFill/>
              <a:ln>
                <a:noFill/>
              </a:ln>
              <a:effectLst/>
            </c:spPr>
            <c:txPr>
              <a:bodyPr rot="0" spcFirstLastPara="1" vertOverflow="ellipsis" horzOverflow="clip" vert="horz" wrap="non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a:noFill/>
                  <a:ln>
                    <a:noFill/>
                  </a:ln>
                </c15:spPr>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2019</c:v>
                </c:pt>
                <c:pt idx="1">
                  <c:v>2020</c:v>
                </c:pt>
                <c:pt idx="2">
                  <c:v>2021</c:v>
                </c:pt>
              </c:numCache>
            </c:numRef>
          </c:cat>
          <c:val>
            <c:numRef>
              <c:f>Sheet1!$B$2:$B$4</c:f>
              <c:numCache>
                <c:formatCode>#\ ##0.0</c:formatCode>
                <c:ptCount val="3"/>
                <c:pt idx="0">
                  <c:v>39250.1</c:v>
                </c:pt>
                <c:pt idx="1">
                  <c:v>39406</c:v>
                </c:pt>
                <c:pt idx="2">
                  <c:v>40970</c:v>
                </c:pt>
              </c:numCache>
            </c:numRef>
          </c:val>
          <c:extLst xmlns:c16r2="http://schemas.microsoft.com/office/drawing/2015/06/chart">
            <c:ext xmlns:c16="http://schemas.microsoft.com/office/drawing/2014/chart" uri="{C3380CC4-5D6E-409C-BE32-E72D297353CC}">
              <c16:uniqueId val="{00000006-0ADA-48E7-A321-402E979D2202}"/>
            </c:ext>
          </c:extLst>
        </c:ser>
        <c:dLbls>
          <c:showLegendKey val="0"/>
          <c:showVal val="1"/>
          <c:showCatName val="0"/>
          <c:showSerName val="0"/>
          <c:showPercent val="0"/>
          <c:showBubbleSize val="0"/>
        </c:dLbls>
        <c:gapWidth val="25"/>
        <c:axId val="136832336"/>
        <c:axId val="159370656"/>
      </c:barChart>
      <c:catAx>
        <c:axId val="136832336"/>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ru-RU"/>
          </a:p>
        </c:txPr>
        <c:crossAx val="159370656"/>
        <c:crosses val="autoZero"/>
        <c:auto val="1"/>
        <c:lblAlgn val="ctr"/>
        <c:lblOffset val="100"/>
        <c:noMultiLvlLbl val="0"/>
      </c:catAx>
      <c:valAx>
        <c:axId val="159370656"/>
        <c:scaling>
          <c:orientation val="minMax"/>
        </c:scaling>
        <c:delete val="1"/>
        <c:axPos val="l"/>
        <c:numFmt formatCode="#\ ##0.0" sourceLinked="1"/>
        <c:majorTickMark val="none"/>
        <c:minorTickMark val="none"/>
        <c:tickLblPos val="nextTo"/>
        <c:crossAx val="136832336"/>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ru-RU"/>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0"/>
      <c:rotY val="150"/>
      <c:depthPercent val="100"/>
      <c:rAngAx val="0"/>
      <c:perspective val="7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4.7758239518476608E-3"/>
          <c:y val="3.2358845154432804E-2"/>
          <c:w val="0.80180330599832195"/>
          <c:h val="0.92773637138441922"/>
        </c:manualLayout>
      </c:layout>
      <c:bar3DChart>
        <c:barDir val="col"/>
        <c:grouping val="stacked"/>
        <c:varyColors val="0"/>
        <c:ser>
          <c:idx val="0"/>
          <c:order val="0"/>
          <c:tx>
            <c:strRef>
              <c:f>Лист1!$B$1</c:f>
              <c:strCache>
                <c:ptCount val="1"/>
                <c:pt idx="0">
                  <c:v>Исполнено</c:v>
                </c:pt>
              </c:strCache>
            </c:strRef>
          </c:tx>
          <c:spPr>
            <a:gradFill flip="none" rotWithShape="1">
              <a:gsLst>
                <a:gs pos="0">
                  <a:schemeClr val="accent1">
                    <a:lumMod val="60000"/>
                    <a:lumOff val="40000"/>
                    <a:shade val="30000"/>
                    <a:satMod val="115000"/>
                  </a:schemeClr>
                </a:gs>
                <a:gs pos="50000">
                  <a:schemeClr val="accent1">
                    <a:lumMod val="60000"/>
                    <a:lumOff val="40000"/>
                    <a:shade val="67500"/>
                    <a:satMod val="115000"/>
                  </a:schemeClr>
                </a:gs>
                <a:gs pos="100000">
                  <a:schemeClr val="accent1">
                    <a:lumMod val="60000"/>
                    <a:lumOff val="40000"/>
                    <a:shade val="100000"/>
                    <a:satMod val="115000"/>
                  </a:schemeClr>
                </a:gs>
              </a:gsLst>
              <a:lin ang="5400000" scaled="1"/>
              <a:tileRect/>
            </a:gradFill>
            <a:ln>
              <a:solidFill>
                <a:schemeClr val="accent1">
                  <a:alpha val="0"/>
                </a:schemeClr>
              </a:solidFill>
            </a:ln>
            <a:effectLst/>
            <a:sp3d>
              <a:contourClr>
                <a:schemeClr val="accent1">
                  <a:alpha val="0"/>
                </a:schemeClr>
              </a:contourClr>
            </a:sp3d>
          </c:spPr>
          <c:invertIfNegative val="0"/>
          <c:dPt>
            <c:idx val="0"/>
            <c:invertIfNegative val="0"/>
            <c:bubble3D val="0"/>
            <c:spPr>
              <a:gradFill flip="none" rotWithShape="1">
                <a:gsLst>
                  <a:gs pos="0">
                    <a:schemeClr val="accent1">
                      <a:lumMod val="60000"/>
                      <a:lumOff val="40000"/>
                      <a:shade val="30000"/>
                      <a:satMod val="115000"/>
                    </a:schemeClr>
                  </a:gs>
                  <a:gs pos="50000">
                    <a:schemeClr val="accent1">
                      <a:lumMod val="60000"/>
                      <a:lumOff val="40000"/>
                      <a:shade val="67500"/>
                      <a:satMod val="115000"/>
                    </a:schemeClr>
                  </a:gs>
                  <a:gs pos="100000">
                    <a:schemeClr val="accent1">
                      <a:lumMod val="60000"/>
                      <a:lumOff val="40000"/>
                      <a:shade val="100000"/>
                      <a:satMod val="115000"/>
                    </a:schemeClr>
                  </a:gs>
                </a:gsLst>
                <a:lin ang="5400000" scaled="1"/>
                <a:tileRect/>
              </a:gradFill>
              <a:ln>
                <a:solidFill>
                  <a:schemeClr val="accent1">
                    <a:alpha val="0"/>
                  </a:schemeClr>
                </a:solidFill>
              </a:ln>
              <a:effectLst/>
              <a:sp3d>
                <a:contourClr>
                  <a:schemeClr val="accent1">
                    <a:alpha val="0"/>
                  </a:schemeClr>
                </a:contourClr>
              </a:sp3d>
            </c:spPr>
          </c:dPt>
          <c:cat>
            <c:strRef>
              <c:f>Лист1!$A$2</c:f>
              <c:strCache>
                <c:ptCount val="1"/>
                <c:pt idx="0">
                  <c:v>Расходы</c:v>
                </c:pt>
              </c:strCache>
            </c:strRef>
          </c:cat>
          <c:val>
            <c:numRef>
              <c:f>Лист1!$B$2</c:f>
              <c:numCache>
                <c:formatCode>General</c:formatCode>
                <c:ptCount val="1"/>
                <c:pt idx="0">
                  <c:v>4323066.2</c:v>
                </c:pt>
              </c:numCache>
            </c:numRef>
          </c:val>
        </c:ser>
        <c:ser>
          <c:idx val="1"/>
          <c:order val="1"/>
          <c:tx>
            <c:strRef>
              <c:f>Лист1!$C$1</c:f>
              <c:strCache>
                <c:ptCount val="1"/>
                <c:pt idx="0">
                  <c:v>Утверждено</c:v>
                </c:pt>
              </c:strCache>
            </c:strRef>
          </c:tx>
          <c:spPr>
            <a:solidFill>
              <a:schemeClr val="tx2">
                <a:lumMod val="20000"/>
                <a:lumOff val="80000"/>
                <a:alpha val="60000"/>
              </a:schemeClr>
            </a:solidFill>
            <a:ln>
              <a:solidFill>
                <a:schemeClr val="accent1">
                  <a:alpha val="0"/>
                </a:schemeClr>
              </a:solidFill>
            </a:ln>
            <a:effectLst/>
            <a:sp3d>
              <a:contourClr>
                <a:schemeClr val="accent1">
                  <a:alpha val="0"/>
                </a:schemeClr>
              </a:contourClr>
            </a:sp3d>
          </c:spPr>
          <c:invertIfNegative val="0"/>
          <c:cat>
            <c:strRef>
              <c:f>Лист1!$A$2</c:f>
              <c:strCache>
                <c:ptCount val="1"/>
                <c:pt idx="0">
                  <c:v>Расходы</c:v>
                </c:pt>
              </c:strCache>
            </c:strRef>
          </c:cat>
          <c:val>
            <c:numRef>
              <c:f>Лист1!$C$2</c:f>
              <c:numCache>
                <c:formatCode>General</c:formatCode>
                <c:ptCount val="1"/>
                <c:pt idx="0">
                  <c:v>621747</c:v>
                </c:pt>
              </c:numCache>
            </c:numRef>
          </c:val>
        </c:ser>
        <c:dLbls>
          <c:showLegendKey val="0"/>
          <c:showVal val="0"/>
          <c:showCatName val="0"/>
          <c:showSerName val="0"/>
          <c:showPercent val="0"/>
          <c:showBubbleSize val="0"/>
        </c:dLbls>
        <c:gapWidth val="40"/>
        <c:gapDepth val="0"/>
        <c:shape val="box"/>
        <c:axId val="164022344"/>
        <c:axId val="164027048"/>
        <c:axId val="0"/>
      </c:bar3DChart>
      <c:catAx>
        <c:axId val="164022344"/>
        <c:scaling>
          <c:orientation val="minMax"/>
        </c:scaling>
        <c:delete val="1"/>
        <c:axPos val="b"/>
        <c:numFmt formatCode="General" sourceLinked="1"/>
        <c:majorTickMark val="none"/>
        <c:minorTickMark val="none"/>
        <c:tickLblPos val="nextTo"/>
        <c:crossAx val="164027048"/>
        <c:crosses val="autoZero"/>
        <c:auto val="1"/>
        <c:lblAlgn val="ctr"/>
        <c:lblOffset val="100"/>
        <c:noMultiLvlLbl val="0"/>
      </c:catAx>
      <c:valAx>
        <c:axId val="164027048"/>
        <c:scaling>
          <c:orientation val="minMax"/>
          <c:max val="4950000"/>
          <c:min val="0"/>
        </c:scaling>
        <c:delete val="1"/>
        <c:axPos val="r"/>
        <c:numFmt formatCode="General" sourceLinked="1"/>
        <c:majorTickMark val="out"/>
        <c:minorTickMark val="none"/>
        <c:tickLblPos val="nextTo"/>
        <c:crossAx val="16402234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ru-RU"/>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withinLinear" id="14">
  <a:schemeClr val="accent1"/>
</cs:colorStyle>
</file>

<file path=ppt/charts/colors13.xml><?xml version="1.0" encoding="utf-8"?>
<cs:colorStyle xmlns:cs="http://schemas.microsoft.com/office/drawing/2012/chartStyle" xmlns:a="http://schemas.openxmlformats.org/drawingml/2006/main" meth="withinLinearReversed" id="21">
  <a:schemeClr val="accent1"/>
</cs:colorStyle>
</file>

<file path=ppt/charts/colors14.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withinLinearReversed" id="26">
  <a:schemeClr val="accent6"/>
</cs:colorStyle>
</file>

<file path=ppt/charts/colors21.xml><?xml version="1.0" encoding="utf-8"?>
<cs:colorStyle xmlns:cs="http://schemas.microsoft.com/office/drawing/2012/chartStyle" xmlns:a="http://schemas.openxmlformats.org/drawingml/2006/main" meth="withinLinearReversed" id="21">
  <a:schemeClr val="accent1"/>
</cs:colorStyle>
</file>

<file path=ppt/charts/colors22.xml><?xml version="1.0" encoding="utf-8"?>
<cs:colorStyle xmlns:cs="http://schemas.microsoft.com/office/drawing/2012/chartStyle" xmlns:a="http://schemas.openxmlformats.org/drawingml/2006/main" meth="withinLinearReversed" id="25">
  <a:schemeClr val="accent5"/>
</cs:colorStyle>
</file>

<file path=ppt/charts/colors23.xml><?xml version="1.0" encoding="utf-8"?>
<cs:colorStyle xmlns:cs="http://schemas.microsoft.com/office/drawing/2012/chartStyle" xmlns:a="http://schemas.openxmlformats.org/drawingml/2006/main" meth="withinLinear" id="14">
  <a:schemeClr val="accent1"/>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345">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14.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1197"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128"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spc="20" baseline="0"/>
  </cs:valueAxis>
  <cs:wall>
    <cs:lnRef idx="0"/>
    <cs:fillRef idx="0"/>
    <cs:effectRef idx="0"/>
    <cs:fontRef idx="minor">
      <a:schemeClr val="dk1"/>
    </cs:fontRef>
  </cs:wall>
</cs:chartStyle>
</file>

<file path=ppt/charts/style23.xml><?xml version="1.0" encoding="utf-8"?>
<cs:chartStyle xmlns:cs="http://schemas.microsoft.com/office/drawing/2012/chartStyle" xmlns:a="http://schemas.openxmlformats.org/drawingml/2006/main" id="328">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tx1"/>
    </cs:fontRef>
    <cs:spPr>
      <a:gradFill>
        <a:gsLst>
          <a:gs pos="100000">
            <a:schemeClr val="dk1">
              <a:lumMod val="95000"/>
              <a:lumOff val="5000"/>
            </a:schemeClr>
          </a:gs>
          <a:gs pos="0">
            <a:schemeClr val="dk1">
              <a:lumMod val="75000"/>
              <a:lumOff val="25000"/>
            </a:schemeClr>
          </a:gs>
        </a:gsLst>
        <a:path path="circle">
          <a:fillToRect l="50000" t="50000" r="50000" b="50000"/>
        </a:path>
      </a:gradFill>
      <a:ln w="9525">
        <a:solidFill>
          <a:schemeClr val="dk1">
            <a:lumMod val="75000"/>
            <a:lumOff val="25000"/>
          </a:schemeClr>
        </a:solidFill>
      </a:ln>
    </cs:spPr>
  </cs:downBar>
  <cs:dropLine>
    <cs:lnRef idx="0"/>
    <cs:fillRef idx="0"/>
    <cs:effectRef idx="0"/>
    <cs:fontRef idx="minor">
      <a:schemeClr val="tx1"/>
    </cs:fontRef>
    <cs:spPr>
      <a:ln w="9525" cap="flat" cmpd="sng" algn="ctr">
        <a:solidFill>
          <a:schemeClr val="lt1"/>
        </a:solidFill>
        <a:round/>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lt1">
            <a:lumMod val="95000"/>
            <a:alpha val="10000"/>
          </a:schemeClr>
        </a:solidFill>
        <a:round/>
      </a:ln>
    </cs:spPr>
  </cs:gridlineMajor>
  <cs:gridlineMinor>
    <cs:lnRef idx="0"/>
    <cs:fillRef idx="0"/>
    <cs:effectRef idx="0"/>
    <cs:fontRef idx="minor">
      <a:schemeClr val="tx1"/>
    </cs:fontRef>
    <cs:spPr>
      <a:ln>
        <a:solidFill>
          <a:schemeClr val="lt1">
            <a:lumMod val="95000"/>
            <a:alpha val="5000"/>
          </a:schemeClr>
        </a:solidFill>
      </a:ln>
    </cs:spPr>
  </cs:gridlineMinor>
  <cs:hiLoLine>
    <cs:lnRef idx="0"/>
    <cs:fillRef idx="0"/>
    <cs:effectRef idx="0"/>
    <cs:fontRef idx="minor">
      <a:schemeClr val="tx1"/>
    </cs:fontRef>
    <cs:spPr>
      <a:ln w="9525" cap="flat" cmpd="sng" algn="ctr">
        <a:solidFill>
          <a:schemeClr val="lt1"/>
        </a:solidFill>
        <a:round/>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tx1"/>
    </cs:fontRef>
    <cs:spPr>
      <a:gradFill>
        <a:gsLst>
          <a:gs pos="100000">
            <a:schemeClr val="lt1">
              <a:lumMod val="85000"/>
            </a:schemeClr>
          </a:gs>
          <a:gs pos="0">
            <a:schemeClr val="lt1"/>
          </a:gs>
        </a:gsLst>
        <a:path path="circle">
          <a:fillToRect l="50000" t="50000" r="50000" b="50000"/>
        </a:path>
      </a:gradFill>
      <a:ln w="9525" cap="flat" cmpd="sng" algn="ctr">
        <a:solidFill>
          <a:schemeClr val="lt1"/>
        </a:solidFill>
        <a:round/>
      </a:ln>
    </cs:spPr>
  </cs:upBar>
  <cs:valueAxis>
    <cs:lnRef idx="0"/>
    <cs:fillRef idx="0"/>
    <cs:effectRef idx="0"/>
    <cs:fontRef idx="minor">
      <a:schemeClr val="lt1">
        <a:lumMod val="85000"/>
      </a:schemeClr>
    </cs:fontRef>
    <cs:defRPr sz="1197" kern="1200"/>
  </cs:valueAxis>
  <cs:wall>
    <cs:lnRef idx="0"/>
    <cs:fillRef idx="0"/>
    <cs:effectRef idx="0"/>
    <cs:fontRef idx="minor">
      <a:schemeClr val="tx1"/>
    </cs:fontRef>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5_5">
  <dgm:title val=""/>
  <dgm:desc val=""/>
  <dgm:catLst>
    <dgm:cat type="accent5" pri="11500"/>
  </dgm:catLst>
  <dgm:styleLbl name="node0">
    <dgm:fillClrLst meth="cycle">
      <a:schemeClr val="accent5">
        <a:alpha val="80000"/>
      </a:schemeClr>
    </dgm:fillClrLst>
    <dgm:linClrLst meth="repeat">
      <a:schemeClr val="lt1"/>
    </dgm:linClrLst>
    <dgm:effectClrLst/>
    <dgm:txLinClrLst/>
    <dgm:txFillClrLst/>
    <dgm:txEffectClrLst/>
  </dgm:styleLbl>
  <dgm:styleLbl name="node1">
    <dgm:fillClrLst>
      <a:schemeClr val="accent5">
        <a:alpha val="90000"/>
      </a:schemeClr>
      <a:schemeClr val="accent5">
        <a:alpha val="50000"/>
      </a:schemeClr>
    </dgm:fillClrLst>
    <dgm:linClrLst meth="repeat">
      <a:schemeClr val="lt1"/>
    </dgm:linClrLst>
    <dgm:effectClrLst/>
    <dgm:txLinClrLst/>
    <dgm:txFillClrLst/>
    <dgm:txEffectClrLst/>
  </dgm:styleLbl>
  <dgm:styleLbl name="alignNode1">
    <dgm:fillClrLst>
      <a:schemeClr val="accent5">
        <a:alpha val="90000"/>
      </a:schemeClr>
      <a:schemeClr val="accent5">
        <a:alpha val="50000"/>
      </a:schemeClr>
    </dgm:fillClrLst>
    <dgm:linClrLst>
      <a:schemeClr val="accent5">
        <a:alpha val="90000"/>
      </a:schemeClr>
      <a:schemeClr val="accent5">
        <a:alpha val="50000"/>
      </a:schemeClr>
    </dgm:linClrLst>
    <dgm:effectClrLst/>
    <dgm:txLinClrLst/>
    <dgm:txFillClrLst/>
    <dgm:txEffectClrLst/>
  </dgm:styleLbl>
  <dgm:styleLbl name="lnNode1">
    <dgm:fillClrLst>
      <a:schemeClr val="accent5">
        <a:shade val="90000"/>
      </a:schemeClr>
      <a:schemeClr val="accent5">
        <a:alpha val="50000"/>
        <a:tint val="5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alpha val="20000"/>
      </a:schemeClr>
    </dgm:fillClrLst>
    <dgm:linClrLst meth="repeat">
      <a:schemeClr val="lt1"/>
    </dgm:linClrLst>
    <dgm:effectClrLst/>
    <dgm:txLinClrLst/>
    <dgm:txFillClrLst/>
    <dgm:txEffectClrLst/>
  </dgm:styleLbl>
  <dgm:styleLbl name="node2">
    <dgm:fillClrLst>
      <a:schemeClr val="accent5">
        <a:alpha val="70000"/>
      </a:schemeClr>
    </dgm:fillClrLst>
    <dgm:linClrLst meth="repeat">
      <a:schemeClr val="lt1"/>
    </dgm:linClrLst>
    <dgm:effectClrLst/>
    <dgm:txLinClrLst/>
    <dgm:txFillClrLst/>
    <dgm:txEffectClrLst/>
  </dgm:styleLbl>
  <dgm:styleLbl name="node3">
    <dgm:fillClrLst>
      <a:schemeClr val="accent5">
        <a:alpha val="50000"/>
      </a:schemeClr>
    </dgm:fillClrLst>
    <dgm:linClrLst meth="repeat">
      <a:schemeClr val="lt1"/>
    </dgm:linClrLst>
    <dgm:effectClrLst/>
    <dgm:txLinClrLst/>
    <dgm:txFillClrLst/>
    <dgm:txEffectClrLst/>
  </dgm:styleLbl>
  <dgm:styleLbl name="node4">
    <dgm:fillClrLst>
      <a:schemeClr val="accent5">
        <a:alpha val="30000"/>
      </a:schemeClr>
    </dgm:fillClrLst>
    <dgm:linClrLst meth="repeat">
      <a:schemeClr val="lt1"/>
    </dgm:linClrLst>
    <dgm:effectClrLst/>
    <dgm:txLinClrLst/>
    <dgm:txFillClrLst/>
    <dgm:txEffectClrLst/>
  </dgm:styleLbl>
  <dgm:styleLbl name="fgImgPlace1">
    <dgm:fillClrLst>
      <a:schemeClr val="accent5">
        <a:tint val="50000"/>
        <a:alpha val="90000"/>
      </a:schemeClr>
      <a:schemeClr val="accent5">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f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b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sibTrans1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alpha val="90000"/>
      </a:schemeClr>
    </dgm:fillClrLst>
    <dgm:linClrLst meth="repeat">
      <a:schemeClr val="lt1"/>
    </dgm:linClrLst>
    <dgm:effectClrLst/>
    <dgm:txLinClrLst/>
    <dgm:txFillClrLst/>
    <dgm:txEffectClrLst/>
  </dgm:styleLbl>
  <dgm:styleLbl name="asst1">
    <dgm:fillClrLst meth="repeat">
      <a:schemeClr val="accent5">
        <a:alpha val="90000"/>
      </a:schemeClr>
    </dgm:fillClrLst>
    <dgm:linClrLst meth="repeat">
      <a:schemeClr val="lt1"/>
    </dgm:linClrLst>
    <dgm:effectClrLst/>
    <dgm:txLinClrLst/>
    <dgm:txFillClrLst/>
    <dgm:txEffectClrLst/>
  </dgm:styleLbl>
  <dgm:styleLbl name="asst2">
    <dgm:fillClrLst>
      <a:schemeClr val="accent5">
        <a:alpha val="90000"/>
      </a:schemeClr>
    </dgm:fillClrLst>
    <dgm:linClrLst meth="repeat">
      <a:schemeClr val="lt1"/>
    </dgm:linClrLst>
    <dgm:effectClrLst/>
    <dgm:txLinClrLst/>
    <dgm:txFillClrLst/>
    <dgm:txEffectClrLst/>
  </dgm:styleLbl>
  <dgm:styleLbl name="asst3">
    <dgm:fillClrLst>
      <a:schemeClr val="accent5">
        <a:alpha val="70000"/>
      </a:schemeClr>
    </dgm:fillClrLst>
    <dgm:linClrLst meth="repeat">
      <a:schemeClr val="lt1"/>
    </dgm:linClrLst>
    <dgm:effectClrLst/>
    <dgm:txLinClrLst/>
    <dgm:txFillClrLst/>
    <dgm:txEffectClrLst/>
  </dgm:styleLbl>
  <dgm:styleLbl name="asst4">
    <dgm:fillClrLst>
      <a:schemeClr val="accent5">
        <a:alpha val="50000"/>
      </a:schemeClr>
    </dgm:fillClrLst>
    <dgm:linClrLst meth="repeat">
      <a:schemeClr val="lt1"/>
    </dgm:linClrLst>
    <dgm:effectClrLst/>
    <dgm:txLinClrLst/>
    <dgm:txFillClrLst/>
    <dgm:txEffectClrLst/>
  </dgm:styleLbl>
  <dgm:styleLbl name="parChTrans2D1">
    <dgm:fillClrLst meth="repeat">
      <a:schemeClr val="accent5">
        <a:shade val="8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a:schemeClr val="accent5">
        <a:alpha val="90000"/>
        <a:tint val="40000"/>
      </a:schemeClr>
      <a:schemeClr val="accent5">
        <a:alpha val="5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31AFDEA-5529-4B7C-BF33-A7B42239D762}" type="doc">
      <dgm:prSet loTypeId="urn:microsoft.com/office/officeart/2005/8/layout/vList2" loCatId="list" qsTypeId="urn:microsoft.com/office/officeart/2005/8/quickstyle/simple5" qsCatId="simple" csTypeId="urn:microsoft.com/office/officeart/2005/8/colors/accent1_4" csCatId="accent1" phldr="1"/>
      <dgm:spPr/>
      <dgm:t>
        <a:bodyPr/>
        <a:lstStyle/>
        <a:p>
          <a:endParaRPr lang="ru-RU"/>
        </a:p>
      </dgm:t>
    </dgm:pt>
    <dgm:pt modelId="{D08C2E87-0580-4E16-B2DC-A56C982EA88D}">
      <dgm:prSet custT="1"/>
      <dgm:spPr/>
      <dgm:t>
        <a:bodyPr/>
        <a:lstStyle/>
        <a:p>
          <a:pPr algn="ctr" rtl="0"/>
          <a:r>
            <a:rPr lang="ru-RU" sz="2800" dirty="0" smtClean="0"/>
            <a:t>Общий объем доходов </a:t>
          </a:r>
          <a:r>
            <a:rPr lang="ru-RU" sz="3600" b="1" dirty="0" smtClean="0"/>
            <a:t>4 132 963,3</a:t>
          </a:r>
          <a:r>
            <a:rPr lang="en-US" sz="2800" dirty="0" smtClean="0"/>
            <a:t> </a:t>
          </a:r>
          <a:r>
            <a:rPr lang="ru-RU" sz="1800" dirty="0" smtClean="0"/>
            <a:t>тыс.  рублей</a:t>
          </a:r>
          <a:endParaRPr lang="ru-RU" sz="2800" dirty="0"/>
        </a:p>
      </dgm:t>
    </dgm:pt>
    <dgm:pt modelId="{F85F891E-7FA7-4650-821A-CC2FD4C6E186}" type="parTrans" cxnId="{9B9BF59E-E29B-4977-A640-AAB184C0EF61}">
      <dgm:prSet/>
      <dgm:spPr/>
      <dgm:t>
        <a:bodyPr/>
        <a:lstStyle/>
        <a:p>
          <a:pPr algn="ctr"/>
          <a:endParaRPr lang="ru-RU" sz="2400"/>
        </a:p>
      </dgm:t>
    </dgm:pt>
    <dgm:pt modelId="{C609E5C5-CC23-41E2-BF83-5630937C7BA7}" type="sibTrans" cxnId="{9B9BF59E-E29B-4977-A640-AAB184C0EF61}">
      <dgm:prSet/>
      <dgm:spPr/>
      <dgm:t>
        <a:bodyPr/>
        <a:lstStyle/>
        <a:p>
          <a:pPr algn="ctr"/>
          <a:endParaRPr lang="ru-RU" sz="2400"/>
        </a:p>
      </dgm:t>
    </dgm:pt>
    <dgm:pt modelId="{A1DA8C4B-E658-4512-9727-4E089E4A9EEB}" type="pres">
      <dgm:prSet presAssocID="{A31AFDEA-5529-4B7C-BF33-A7B42239D762}" presName="linear" presStyleCnt="0">
        <dgm:presLayoutVars>
          <dgm:animLvl val="lvl"/>
          <dgm:resizeHandles val="exact"/>
        </dgm:presLayoutVars>
      </dgm:prSet>
      <dgm:spPr/>
      <dgm:t>
        <a:bodyPr/>
        <a:lstStyle/>
        <a:p>
          <a:endParaRPr lang="ru-RU"/>
        </a:p>
      </dgm:t>
    </dgm:pt>
    <dgm:pt modelId="{0B4F5AF1-D718-4897-B773-FC68CC8790E5}" type="pres">
      <dgm:prSet presAssocID="{D08C2E87-0580-4E16-B2DC-A56C982EA88D}" presName="parentText" presStyleLbl="node1" presStyleIdx="0" presStyleCnt="1">
        <dgm:presLayoutVars>
          <dgm:chMax val="0"/>
          <dgm:bulletEnabled val="1"/>
        </dgm:presLayoutVars>
      </dgm:prSet>
      <dgm:spPr>
        <a:prstGeom prst="parallelogram">
          <a:avLst/>
        </a:prstGeom>
      </dgm:spPr>
      <dgm:t>
        <a:bodyPr/>
        <a:lstStyle/>
        <a:p>
          <a:endParaRPr lang="ru-RU"/>
        </a:p>
      </dgm:t>
    </dgm:pt>
  </dgm:ptLst>
  <dgm:cxnLst>
    <dgm:cxn modelId="{9B9BF59E-E29B-4977-A640-AAB184C0EF61}" srcId="{A31AFDEA-5529-4B7C-BF33-A7B42239D762}" destId="{D08C2E87-0580-4E16-B2DC-A56C982EA88D}" srcOrd="0" destOrd="0" parTransId="{F85F891E-7FA7-4650-821A-CC2FD4C6E186}" sibTransId="{C609E5C5-CC23-41E2-BF83-5630937C7BA7}"/>
    <dgm:cxn modelId="{84960E41-E0F6-420D-A6C9-3F9E943DE472}" type="presOf" srcId="{D08C2E87-0580-4E16-B2DC-A56C982EA88D}" destId="{0B4F5AF1-D718-4897-B773-FC68CC8790E5}" srcOrd="0" destOrd="0" presId="urn:microsoft.com/office/officeart/2005/8/layout/vList2"/>
    <dgm:cxn modelId="{04BA3901-DB9A-4569-A406-0E36CDAB8AD7}" type="presOf" srcId="{A31AFDEA-5529-4B7C-BF33-A7B42239D762}" destId="{A1DA8C4B-E658-4512-9727-4E089E4A9EEB}" srcOrd="0" destOrd="0" presId="urn:microsoft.com/office/officeart/2005/8/layout/vList2"/>
    <dgm:cxn modelId="{8B956EF0-2C1E-407B-A526-14957AF62920}" type="presParOf" srcId="{A1DA8C4B-E658-4512-9727-4E089E4A9EEB}" destId="{0B4F5AF1-D718-4897-B773-FC68CC8790E5}"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B7517B82-549C-4C81-894E-488B0BF89276}" type="doc">
      <dgm:prSet loTypeId="urn:microsoft.com/office/officeart/2005/8/layout/lProcess3" loCatId="process" qsTypeId="urn:microsoft.com/office/officeart/2005/8/quickstyle/simple1" qsCatId="simple" csTypeId="urn:microsoft.com/office/officeart/2005/8/colors/colorful5" csCatId="colorful" phldr="1"/>
      <dgm:spPr/>
    </dgm:pt>
    <dgm:pt modelId="{C1EA77CB-FD91-4548-9774-C3F54B0ECD05}">
      <dgm:prSet phldrT="[Текст]" custT="1"/>
      <dgm:spPr/>
      <dgm:t>
        <a:bodyPr/>
        <a:lstStyle/>
        <a:p>
          <a:r>
            <a:rPr lang="ru-RU" sz="1600" dirty="0" smtClean="0"/>
            <a:t>Развитие образования</a:t>
          </a:r>
          <a:endParaRPr lang="ru-RU" sz="1600" dirty="0"/>
        </a:p>
      </dgm:t>
    </dgm:pt>
    <dgm:pt modelId="{BEFE68AD-A2D9-4286-875D-F989242F67C8}" type="parTrans" cxnId="{C61F03DA-7033-4518-9BCF-673712FA0A58}">
      <dgm:prSet/>
      <dgm:spPr/>
      <dgm:t>
        <a:bodyPr/>
        <a:lstStyle/>
        <a:p>
          <a:endParaRPr lang="ru-RU" sz="2400"/>
        </a:p>
      </dgm:t>
    </dgm:pt>
    <dgm:pt modelId="{44928C6D-0C3C-4F70-8849-71A96CCF3FAB}" type="sibTrans" cxnId="{C61F03DA-7033-4518-9BCF-673712FA0A58}">
      <dgm:prSet/>
      <dgm:spPr/>
      <dgm:t>
        <a:bodyPr/>
        <a:lstStyle/>
        <a:p>
          <a:endParaRPr lang="ru-RU" sz="2400"/>
        </a:p>
      </dgm:t>
    </dgm:pt>
    <dgm:pt modelId="{7D625045-2912-430C-BA4B-06DB29B6F90D}">
      <dgm:prSet custT="1"/>
      <dgm:spPr/>
      <dgm:t>
        <a:bodyPr/>
        <a:lstStyle/>
        <a:p>
          <a:r>
            <a:rPr lang="ru-RU" sz="1600" dirty="0" smtClean="0"/>
            <a:t>Социальное и демографическое развитие</a:t>
          </a:r>
          <a:endParaRPr lang="ru-RU" sz="1600" dirty="0"/>
        </a:p>
      </dgm:t>
    </dgm:pt>
    <dgm:pt modelId="{FD471019-C2EA-49BC-9263-8A6369A52F7E}" type="parTrans" cxnId="{738CC5D1-DAD5-4E04-9C45-41A4BB844C65}">
      <dgm:prSet/>
      <dgm:spPr/>
      <dgm:t>
        <a:bodyPr/>
        <a:lstStyle/>
        <a:p>
          <a:endParaRPr lang="ru-RU" sz="2400"/>
        </a:p>
      </dgm:t>
    </dgm:pt>
    <dgm:pt modelId="{8161672C-73C2-4A51-B187-A73E3B46E2AE}" type="sibTrans" cxnId="{738CC5D1-DAD5-4E04-9C45-41A4BB844C65}">
      <dgm:prSet/>
      <dgm:spPr/>
      <dgm:t>
        <a:bodyPr/>
        <a:lstStyle/>
        <a:p>
          <a:endParaRPr lang="ru-RU" sz="2400"/>
        </a:p>
      </dgm:t>
    </dgm:pt>
    <dgm:pt modelId="{A1FDD7D9-A2A1-4E08-8237-664FBACAB410}">
      <dgm:prSet custT="1"/>
      <dgm:spPr/>
      <dgm:t>
        <a:bodyPr/>
        <a:lstStyle/>
        <a:p>
          <a:r>
            <a:rPr lang="ru-RU" sz="1600" dirty="0" smtClean="0"/>
            <a:t>Культурное пространство</a:t>
          </a:r>
          <a:endParaRPr lang="ru-RU" sz="1600" dirty="0"/>
        </a:p>
      </dgm:t>
    </dgm:pt>
    <dgm:pt modelId="{06BFA832-F92D-4A5D-9613-E10FB2ED4A0F}" type="parTrans" cxnId="{3A5F4B65-7A0B-4EB7-ACC1-F7562A2E1CFA}">
      <dgm:prSet/>
      <dgm:spPr/>
      <dgm:t>
        <a:bodyPr/>
        <a:lstStyle/>
        <a:p>
          <a:endParaRPr lang="ru-RU" sz="2400"/>
        </a:p>
      </dgm:t>
    </dgm:pt>
    <dgm:pt modelId="{28960359-8D80-48C3-B454-219E8458DC5A}" type="sibTrans" cxnId="{3A5F4B65-7A0B-4EB7-ACC1-F7562A2E1CFA}">
      <dgm:prSet/>
      <dgm:spPr/>
      <dgm:t>
        <a:bodyPr/>
        <a:lstStyle/>
        <a:p>
          <a:endParaRPr lang="ru-RU" sz="2400"/>
        </a:p>
      </dgm:t>
    </dgm:pt>
    <dgm:pt modelId="{D928DA12-0104-4121-AED6-DC2598D7A36D}">
      <dgm:prSet custT="1"/>
      <dgm:spPr/>
      <dgm:t>
        <a:bodyPr/>
        <a:lstStyle/>
        <a:p>
          <a:r>
            <a:rPr lang="ru-RU" sz="1600" dirty="0" smtClean="0"/>
            <a:t>Развитие физической культуры и спорта</a:t>
          </a:r>
          <a:endParaRPr lang="ru-RU" sz="1600" dirty="0"/>
        </a:p>
      </dgm:t>
    </dgm:pt>
    <dgm:pt modelId="{914D37B4-B615-4F86-9C65-D96DEF14531C}" type="parTrans" cxnId="{574C6FFF-660D-42E8-A8D1-320085799956}">
      <dgm:prSet/>
      <dgm:spPr/>
      <dgm:t>
        <a:bodyPr/>
        <a:lstStyle/>
        <a:p>
          <a:endParaRPr lang="ru-RU" sz="2400"/>
        </a:p>
      </dgm:t>
    </dgm:pt>
    <dgm:pt modelId="{426E193B-B4BD-44F7-B015-0F3451AA271B}" type="sibTrans" cxnId="{574C6FFF-660D-42E8-A8D1-320085799956}">
      <dgm:prSet/>
      <dgm:spPr/>
      <dgm:t>
        <a:bodyPr/>
        <a:lstStyle/>
        <a:p>
          <a:endParaRPr lang="ru-RU" sz="2400"/>
        </a:p>
      </dgm:t>
    </dgm:pt>
    <dgm:pt modelId="{86DF5881-F944-493E-A9BF-38718FE787FF}">
      <dgm:prSet custT="1"/>
      <dgm:spPr/>
      <dgm:t>
        <a:bodyPr/>
        <a:lstStyle/>
        <a:p>
          <a:r>
            <a:rPr lang="ru-RU" sz="1600" dirty="0" smtClean="0"/>
            <a:t>Поддержка занятости населения</a:t>
          </a:r>
          <a:endParaRPr lang="ru-RU" sz="1600" dirty="0"/>
        </a:p>
      </dgm:t>
    </dgm:pt>
    <dgm:pt modelId="{60497D68-A70E-476E-87F7-67E58235F6AF}" type="parTrans" cxnId="{F55455EF-ED95-437C-B7F1-2012BA54DF2F}">
      <dgm:prSet/>
      <dgm:spPr/>
      <dgm:t>
        <a:bodyPr/>
        <a:lstStyle/>
        <a:p>
          <a:endParaRPr lang="ru-RU" sz="2400"/>
        </a:p>
      </dgm:t>
    </dgm:pt>
    <dgm:pt modelId="{360A37AA-20A3-4AB9-95D6-14BD034CDCE1}" type="sibTrans" cxnId="{F55455EF-ED95-437C-B7F1-2012BA54DF2F}">
      <dgm:prSet/>
      <dgm:spPr/>
      <dgm:t>
        <a:bodyPr/>
        <a:lstStyle/>
        <a:p>
          <a:endParaRPr lang="ru-RU" sz="2400"/>
        </a:p>
      </dgm:t>
    </dgm:pt>
    <dgm:pt modelId="{3225F56F-A4CE-43F8-BEB2-CD96F451B5F3}">
      <dgm:prSet custT="1"/>
      <dgm:spPr/>
      <dgm:t>
        <a:bodyPr/>
        <a:lstStyle/>
        <a:p>
          <a:r>
            <a:rPr lang="ru-RU" sz="1600" dirty="0" smtClean="0"/>
            <a:t>Развитие агропромышленного комплекса</a:t>
          </a:r>
          <a:endParaRPr lang="ru-RU" sz="1600" dirty="0"/>
        </a:p>
      </dgm:t>
    </dgm:pt>
    <dgm:pt modelId="{D4E28045-335F-4C7C-832E-2527CA5DB9C8}" type="parTrans" cxnId="{1BD6AC30-B30C-420A-8762-6829E3D62E40}">
      <dgm:prSet/>
      <dgm:spPr/>
      <dgm:t>
        <a:bodyPr/>
        <a:lstStyle/>
        <a:p>
          <a:endParaRPr lang="ru-RU" sz="2400"/>
        </a:p>
      </dgm:t>
    </dgm:pt>
    <dgm:pt modelId="{D30F9343-4A81-4845-8CE7-03387B982A58}" type="sibTrans" cxnId="{1BD6AC30-B30C-420A-8762-6829E3D62E40}">
      <dgm:prSet/>
      <dgm:spPr/>
      <dgm:t>
        <a:bodyPr/>
        <a:lstStyle/>
        <a:p>
          <a:endParaRPr lang="ru-RU" sz="2400"/>
        </a:p>
      </dgm:t>
    </dgm:pt>
    <dgm:pt modelId="{AA3CFBA4-EA09-4B94-BD44-493A050E82FD}">
      <dgm:prSet custT="1"/>
      <dgm:spPr/>
      <dgm:t>
        <a:bodyPr/>
        <a:lstStyle/>
        <a:p>
          <a:r>
            <a:rPr lang="ru-RU" sz="1600" dirty="0" smtClean="0"/>
            <a:t>Развитие жилищной сферы</a:t>
          </a:r>
          <a:endParaRPr lang="ru-RU" sz="1600" dirty="0"/>
        </a:p>
      </dgm:t>
    </dgm:pt>
    <dgm:pt modelId="{CC7549C8-8109-4F37-9A39-A87550FB3070}" type="parTrans" cxnId="{AA843F4E-E8EA-4323-B550-608088CCC8FE}">
      <dgm:prSet/>
      <dgm:spPr/>
      <dgm:t>
        <a:bodyPr/>
        <a:lstStyle/>
        <a:p>
          <a:endParaRPr lang="ru-RU" sz="2400"/>
        </a:p>
      </dgm:t>
    </dgm:pt>
    <dgm:pt modelId="{7D9920EF-3D29-49B8-BFE3-8198012A25DB}" type="sibTrans" cxnId="{AA843F4E-E8EA-4323-B550-608088CCC8FE}">
      <dgm:prSet/>
      <dgm:spPr/>
      <dgm:t>
        <a:bodyPr/>
        <a:lstStyle/>
        <a:p>
          <a:endParaRPr lang="ru-RU" sz="2400"/>
        </a:p>
      </dgm:t>
    </dgm:pt>
    <dgm:pt modelId="{1EB33B26-8F42-4526-93F9-7E194D297F4C}">
      <dgm:prSet custT="1"/>
      <dgm:spPr/>
      <dgm:t>
        <a:bodyPr/>
        <a:lstStyle/>
        <a:p>
          <a:r>
            <a:rPr lang="ru-RU" sz="1600" dirty="0" smtClean="0"/>
            <a:t>Жилищно-коммунальный комплекс и городская среда</a:t>
          </a:r>
          <a:endParaRPr lang="ru-RU" sz="1600" dirty="0"/>
        </a:p>
      </dgm:t>
    </dgm:pt>
    <dgm:pt modelId="{14FDF06B-DE60-4C53-9191-BFFCE2A90BE9}" type="parTrans" cxnId="{01014FCA-7975-400B-920E-BB71586EBFEF}">
      <dgm:prSet/>
      <dgm:spPr/>
      <dgm:t>
        <a:bodyPr/>
        <a:lstStyle/>
        <a:p>
          <a:endParaRPr lang="ru-RU" sz="2400"/>
        </a:p>
      </dgm:t>
    </dgm:pt>
    <dgm:pt modelId="{93291AF9-6B0E-43B9-AE93-9E73D5711E3B}" type="sibTrans" cxnId="{01014FCA-7975-400B-920E-BB71586EBFEF}">
      <dgm:prSet/>
      <dgm:spPr/>
      <dgm:t>
        <a:bodyPr/>
        <a:lstStyle/>
        <a:p>
          <a:endParaRPr lang="ru-RU" sz="2400"/>
        </a:p>
      </dgm:t>
    </dgm:pt>
    <dgm:pt modelId="{3CCEA4F3-2F83-4443-8DDB-4B75DB0E5702}">
      <dgm:prSet custT="1"/>
      <dgm:spPr/>
      <dgm:t>
        <a:bodyPr/>
        <a:lstStyle/>
        <a:p>
          <a:r>
            <a:rPr lang="ru-RU" sz="1600" dirty="0" smtClean="0"/>
            <a:t>Профилактика правонарушений</a:t>
          </a:r>
          <a:endParaRPr lang="ru-RU" sz="1600" dirty="0"/>
        </a:p>
      </dgm:t>
    </dgm:pt>
    <dgm:pt modelId="{0E143022-6845-4AC8-82FE-9CB159040E2B}" type="parTrans" cxnId="{E407C0A0-F580-4065-B07E-6AE15CA4D0B9}">
      <dgm:prSet/>
      <dgm:spPr/>
      <dgm:t>
        <a:bodyPr/>
        <a:lstStyle/>
        <a:p>
          <a:endParaRPr lang="ru-RU" sz="2400"/>
        </a:p>
      </dgm:t>
    </dgm:pt>
    <dgm:pt modelId="{E8905216-53C6-4D5E-B920-A8B661D10919}" type="sibTrans" cxnId="{E407C0A0-F580-4065-B07E-6AE15CA4D0B9}">
      <dgm:prSet/>
      <dgm:spPr/>
      <dgm:t>
        <a:bodyPr/>
        <a:lstStyle/>
        <a:p>
          <a:endParaRPr lang="ru-RU" sz="2400"/>
        </a:p>
      </dgm:t>
    </dgm:pt>
    <dgm:pt modelId="{4BA6AE2D-FEAE-4F90-9DE1-059955458D70}">
      <dgm:prSet custT="1"/>
      <dgm:spPr/>
      <dgm:t>
        <a:bodyPr/>
        <a:lstStyle/>
        <a:p>
          <a:r>
            <a:rPr lang="ru-RU" sz="1600" dirty="0" smtClean="0"/>
            <a:t>Укрепление межнац. и </a:t>
          </a:r>
          <a:r>
            <a:rPr lang="ru-RU" sz="1600" dirty="0" err="1" smtClean="0"/>
            <a:t>межконфес</a:t>
          </a:r>
          <a:r>
            <a:rPr lang="ru-RU" sz="1600" dirty="0" smtClean="0"/>
            <a:t>. согласия</a:t>
          </a:r>
          <a:r>
            <a:rPr lang="ru-RU" sz="1600" smtClean="0"/>
            <a:t>, проф. </a:t>
          </a:r>
          <a:r>
            <a:rPr lang="ru-RU" sz="1600" dirty="0" smtClean="0"/>
            <a:t>экстремизма</a:t>
          </a:r>
          <a:endParaRPr lang="ru-RU" sz="1600" dirty="0"/>
        </a:p>
      </dgm:t>
    </dgm:pt>
    <dgm:pt modelId="{6707CB60-0CDA-46B7-8D5B-1C19C49E8F92}" type="parTrans" cxnId="{B8B7A7E8-5422-4CFA-86E1-152A800F25CD}">
      <dgm:prSet/>
      <dgm:spPr/>
      <dgm:t>
        <a:bodyPr/>
        <a:lstStyle/>
        <a:p>
          <a:endParaRPr lang="ru-RU" sz="2400"/>
        </a:p>
      </dgm:t>
    </dgm:pt>
    <dgm:pt modelId="{AD7FC130-163B-4707-8BBA-1D9B60FCE3A5}" type="sibTrans" cxnId="{B8B7A7E8-5422-4CFA-86E1-152A800F25CD}">
      <dgm:prSet/>
      <dgm:spPr/>
      <dgm:t>
        <a:bodyPr/>
        <a:lstStyle/>
        <a:p>
          <a:endParaRPr lang="ru-RU" sz="2400"/>
        </a:p>
      </dgm:t>
    </dgm:pt>
    <dgm:pt modelId="{EA8ACFE1-C259-45B4-8ECE-200DC3D70D59}">
      <dgm:prSet custT="1"/>
      <dgm:spPr/>
      <dgm:t>
        <a:bodyPr/>
        <a:lstStyle/>
        <a:p>
          <a:r>
            <a:rPr lang="ru-RU" sz="1600" dirty="0" smtClean="0"/>
            <a:t>Безопасность жизнедеятельности</a:t>
          </a:r>
          <a:endParaRPr lang="ru-RU" sz="1600" dirty="0"/>
        </a:p>
      </dgm:t>
    </dgm:pt>
    <dgm:pt modelId="{B478C675-39D0-4FAF-AB38-3F4093C019F9}" type="parTrans" cxnId="{76422767-506E-4DA2-BEA0-8791CDADA21F}">
      <dgm:prSet/>
      <dgm:spPr/>
      <dgm:t>
        <a:bodyPr/>
        <a:lstStyle/>
        <a:p>
          <a:endParaRPr lang="ru-RU" sz="2400"/>
        </a:p>
      </dgm:t>
    </dgm:pt>
    <dgm:pt modelId="{5432DE22-9107-4F96-A024-90CCBA9AA323}" type="sibTrans" cxnId="{76422767-506E-4DA2-BEA0-8791CDADA21F}">
      <dgm:prSet/>
      <dgm:spPr/>
      <dgm:t>
        <a:bodyPr/>
        <a:lstStyle/>
        <a:p>
          <a:endParaRPr lang="ru-RU" sz="2400"/>
        </a:p>
      </dgm:t>
    </dgm:pt>
    <dgm:pt modelId="{1902CAB3-CC58-4688-9D24-496F77D1896A}">
      <dgm:prSet custT="1"/>
      <dgm:spPr/>
      <dgm:t>
        <a:bodyPr/>
        <a:lstStyle/>
        <a:p>
          <a:r>
            <a:rPr lang="ru-RU" sz="1600" dirty="0" smtClean="0"/>
            <a:t>Экологическая безопасность</a:t>
          </a:r>
          <a:endParaRPr lang="ru-RU" sz="1600" dirty="0"/>
        </a:p>
      </dgm:t>
    </dgm:pt>
    <dgm:pt modelId="{DFFB2196-7704-43F5-8891-B19D1A98117C}" type="parTrans" cxnId="{AC62F611-7227-49B0-812B-33C897E5F121}">
      <dgm:prSet/>
      <dgm:spPr/>
      <dgm:t>
        <a:bodyPr/>
        <a:lstStyle/>
        <a:p>
          <a:endParaRPr lang="ru-RU" sz="2400"/>
        </a:p>
      </dgm:t>
    </dgm:pt>
    <dgm:pt modelId="{BEEAAE22-D35C-458D-8C70-58C9C5C0C9FE}" type="sibTrans" cxnId="{AC62F611-7227-49B0-812B-33C897E5F121}">
      <dgm:prSet/>
      <dgm:spPr/>
      <dgm:t>
        <a:bodyPr/>
        <a:lstStyle/>
        <a:p>
          <a:endParaRPr lang="ru-RU" sz="2400"/>
        </a:p>
      </dgm:t>
    </dgm:pt>
    <dgm:pt modelId="{D73BE6AF-AB50-45EC-9EEE-BEA89A98429C}">
      <dgm:prSet custT="1"/>
      <dgm:spPr/>
      <dgm:t>
        <a:bodyPr/>
        <a:lstStyle/>
        <a:p>
          <a:r>
            <a:rPr lang="ru-RU" sz="1600" dirty="0" smtClean="0"/>
            <a:t>Развитие экономического потенциала</a:t>
          </a:r>
          <a:endParaRPr lang="ru-RU" sz="1600" dirty="0"/>
        </a:p>
      </dgm:t>
    </dgm:pt>
    <dgm:pt modelId="{857DEBC9-F1B4-43D8-BF2F-288F3F1C428F}" type="parTrans" cxnId="{C76F2C3C-417C-4B2E-9FBE-474B82CC6C80}">
      <dgm:prSet/>
      <dgm:spPr/>
      <dgm:t>
        <a:bodyPr/>
        <a:lstStyle/>
        <a:p>
          <a:endParaRPr lang="ru-RU" sz="2400"/>
        </a:p>
      </dgm:t>
    </dgm:pt>
    <dgm:pt modelId="{5DF35BFF-DC12-4FBF-9807-69FD7D1A2E59}" type="sibTrans" cxnId="{C76F2C3C-417C-4B2E-9FBE-474B82CC6C80}">
      <dgm:prSet/>
      <dgm:spPr/>
      <dgm:t>
        <a:bodyPr/>
        <a:lstStyle/>
        <a:p>
          <a:endParaRPr lang="ru-RU" sz="2400"/>
        </a:p>
      </dgm:t>
    </dgm:pt>
    <dgm:pt modelId="{923BE8DA-2977-43FB-92BE-4F15F984A0DA}">
      <dgm:prSet custT="1"/>
      <dgm:spPr/>
      <dgm:t>
        <a:bodyPr/>
        <a:lstStyle/>
        <a:p>
          <a:r>
            <a:rPr lang="ru-RU" sz="1600" dirty="0" smtClean="0"/>
            <a:t>Цифровое развитие</a:t>
          </a:r>
          <a:endParaRPr lang="ru-RU" sz="1600" dirty="0"/>
        </a:p>
      </dgm:t>
    </dgm:pt>
    <dgm:pt modelId="{52559949-677A-4104-833A-61D59B2606C9}" type="parTrans" cxnId="{725710D6-AFF8-4A8F-9D55-24FBDDF4DFCE}">
      <dgm:prSet/>
      <dgm:spPr/>
      <dgm:t>
        <a:bodyPr/>
        <a:lstStyle/>
        <a:p>
          <a:endParaRPr lang="ru-RU" sz="2400"/>
        </a:p>
      </dgm:t>
    </dgm:pt>
    <dgm:pt modelId="{84DAC8DF-1ACB-4ABD-858A-F6C01A855DF3}" type="sibTrans" cxnId="{725710D6-AFF8-4A8F-9D55-24FBDDF4DFCE}">
      <dgm:prSet/>
      <dgm:spPr/>
      <dgm:t>
        <a:bodyPr/>
        <a:lstStyle/>
        <a:p>
          <a:endParaRPr lang="ru-RU" sz="2400"/>
        </a:p>
      </dgm:t>
    </dgm:pt>
    <dgm:pt modelId="{D34E246F-B50E-473B-A85E-B0FB3A67FAAF}">
      <dgm:prSet custT="1"/>
      <dgm:spPr/>
      <dgm:t>
        <a:bodyPr/>
        <a:lstStyle/>
        <a:p>
          <a:r>
            <a:rPr lang="ru-RU" sz="1600" dirty="0" smtClean="0"/>
            <a:t>Современная транспортная система</a:t>
          </a:r>
          <a:endParaRPr lang="ru-RU" sz="1600" dirty="0"/>
        </a:p>
      </dgm:t>
    </dgm:pt>
    <dgm:pt modelId="{A1BAA3D0-4BFD-47F0-A5F1-F406EF8A4E55}" type="parTrans" cxnId="{9ED7DE55-65D7-4788-9404-7D24715DF2A0}">
      <dgm:prSet/>
      <dgm:spPr/>
      <dgm:t>
        <a:bodyPr/>
        <a:lstStyle/>
        <a:p>
          <a:endParaRPr lang="ru-RU" sz="2400"/>
        </a:p>
      </dgm:t>
    </dgm:pt>
    <dgm:pt modelId="{85A6CF8F-03CF-41D2-9E49-0AC54A1CDD2B}" type="sibTrans" cxnId="{9ED7DE55-65D7-4788-9404-7D24715DF2A0}">
      <dgm:prSet/>
      <dgm:spPr/>
      <dgm:t>
        <a:bodyPr/>
        <a:lstStyle/>
        <a:p>
          <a:endParaRPr lang="ru-RU" sz="2400"/>
        </a:p>
      </dgm:t>
    </dgm:pt>
    <dgm:pt modelId="{A5C58DEC-3634-4E9C-AD20-99CF31429F57}">
      <dgm:prSet custT="1"/>
      <dgm:spPr/>
      <dgm:t>
        <a:bodyPr/>
        <a:lstStyle/>
        <a:p>
          <a:r>
            <a:rPr lang="ru-RU" sz="1600" dirty="0" smtClean="0"/>
            <a:t>Управление муниципальными финансами</a:t>
          </a:r>
          <a:endParaRPr lang="ru-RU" sz="1600" dirty="0"/>
        </a:p>
      </dgm:t>
    </dgm:pt>
    <dgm:pt modelId="{56F19C67-3F44-4049-BB3C-8F6CC24A0268}" type="parTrans" cxnId="{90BD3D17-69E2-4EFF-B611-2C33526613CA}">
      <dgm:prSet/>
      <dgm:spPr/>
      <dgm:t>
        <a:bodyPr/>
        <a:lstStyle/>
        <a:p>
          <a:endParaRPr lang="ru-RU" sz="2400"/>
        </a:p>
      </dgm:t>
    </dgm:pt>
    <dgm:pt modelId="{5F1BA5BC-102A-41AA-BF4D-48D778C38518}" type="sibTrans" cxnId="{90BD3D17-69E2-4EFF-B611-2C33526613CA}">
      <dgm:prSet/>
      <dgm:spPr/>
      <dgm:t>
        <a:bodyPr/>
        <a:lstStyle/>
        <a:p>
          <a:endParaRPr lang="ru-RU" sz="2400"/>
        </a:p>
      </dgm:t>
    </dgm:pt>
    <dgm:pt modelId="{1A6FDDDD-A8B9-4EBA-B56E-6C3623B57284}">
      <dgm:prSet custT="1"/>
      <dgm:spPr/>
      <dgm:t>
        <a:bodyPr/>
        <a:lstStyle/>
        <a:p>
          <a:r>
            <a:rPr lang="ru-RU" sz="1600" dirty="0" smtClean="0"/>
            <a:t>Развитие гражданского общества</a:t>
          </a:r>
          <a:endParaRPr lang="ru-RU" sz="1600" dirty="0"/>
        </a:p>
      </dgm:t>
    </dgm:pt>
    <dgm:pt modelId="{17C31FE7-4C0E-47A5-8F06-28F25240743E}" type="parTrans" cxnId="{C6DB84F2-4812-4FE3-8CC6-4BB2F622BB87}">
      <dgm:prSet/>
      <dgm:spPr/>
      <dgm:t>
        <a:bodyPr/>
        <a:lstStyle/>
        <a:p>
          <a:endParaRPr lang="ru-RU" sz="2400"/>
        </a:p>
      </dgm:t>
    </dgm:pt>
    <dgm:pt modelId="{A97BBA22-F717-4665-8031-E0F160B49061}" type="sibTrans" cxnId="{C6DB84F2-4812-4FE3-8CC6-4BB2F622BB87}">
      <dgm:prSet/>
      <dgm:spPr/>
      <dgm:t>
        <a:bodyPr/>
        <a:lstStyle/>
        <a:p>
          <a:endParaRPr lang="ru-RU" sz="2400"/>
        </a:p>
      </dgm:t>
    </dgm:pt>
    <dgm:pt modelId="{A6C06B51-F14E-4E94-BCEB-8D32156653D4}">
      <dgm:prSet custT="1"/>
      <dgm:spPr/>
      <dgm:t>
        <a:bodyPr/>
        <a:lstStyle/>
        <a:p>
          <a:r>
            <a:rPr lang="ru-RU" sz="1600" dirty="0" smtClean="0"/>
            <a:t>Управление муниципальным имуществом</a:t>
          </a:r>
          <a:endParaRPr lang="ru-RU" sz="1600" dirty="0"/>
        </a:p>
      </dgm:t>
    </dgm:pt>
    <dgm:pt modelId="{284DA501-5DAE-44FD-A4CA-779FCED454D7}" type="parTrans" cxnId="{0C87C590-FD1C-46C2-9FC2-5C28765D7AE4}">
      <dgm:prSet/>
      <dgm:spPr/>
      <dgm:t>
        <a:bodyPr/>
        <a:lstStyle/>
        <a:p>
          <a:endParaRPr lang="ru-RU" sz="2400"/>
        </a:p>
      </dgm:t>
    </dgm:pt>
    <dgm:pt modelId="{3620C3A3-5A8F-49DD-92A0-6A65B311DFA6}" type="sibTrans" cxnId="{0C87C590-FD1C-46C2-9FC2-5C28765D7AE4}">
      <dgm:prSet/>
      <dgm:spPr/>
      <dgm:t>
        <a:bodyPr/>
        <a:lstStyle/>
        <a:p>
          <a:endParaRPr lang="ru-RU" sz="2400"/>
        </a:p>
      </dgm:t>
    </dgm:pt>
    <dgm:pt modelId="{65386E4C-4B7D-4020-AC06-D4888FEBBFFF}">
      <dgm:prSet custT="1"/>
      <dgm:spPr/>
      <dgm:t>
        <a:bodyPr/>
        <a:lstStyle/>
        <a:p>
          <a:r>
            <a:rPr lang="ru-RU" sz="1600" dirty="0" smtClean="0"/>
            <a:t>Развитие муниципальной службы</a:t>
          </a:r>
          <a:endParaRPr lang="ru-RU" sz="1600" dirty="0"/>
        </a:p>
      </dgm:t>
    </dgm:pt>
    <dgm:pt modelId="{A7E4C96C-50AF-4DDC-9F44-BD8AB2392085}" type="parTrans" cxnId="{6BC90649-ED37-4D2A-882D-17F931770631}">
      <dgm:prSet/>
      <dgm:spPr/>
      <dgm:t>
        <a:bodyPr/>
        <a:lstStyle/>
        <a:p>
          <a:endParaRPr lang="ru-RU" sz="2400"/>
        </a:p>
      </dgm:t>
    </dgm:pt>
    <dgm:pt modelId="{E2189FB9-886A-4C13-9A3E-0652BD12EC40}" type="sibTrans" cxnId="{6BC90649-ED37-4D2A-882D-17F931770631}">
      <dgm:prSet/>
      <dgm:spPr/>
      <dgm:t>
        <a:bodyPr/>
        <a:lstStyle/>
        <a:p>
          <a:endParaRPr lang="ru-RU" sz="2400"/>
        </a:p>
      </dgm:t>
    </dgm:pt>
    <dgm:pt modelId="{8D7F7CC2-CBFD-4406-9FE5-559E46FD49AD}">
      <dgm:prSet custT="1"/>
      <dgm:spPr/>
      <dgm:t>
        <a:bodyPr/>
        <a:lstStyle/>
        <a:p>
          <a:r>
            <a:rPr lang="ru-RU" sz="1600" dirty="0" smtClean="0"/>
            <a:t>Содержание территорий, озеленение и благоустройство</a:t>
          </a:r>
          <a:endParaRPr lang="ru-RU" sz="1600" dirty="0"/>
        </a:p>
      </dgm:t>
    </dgm:pt>
    <dgm:pt modelId="{1F279892-4011-43DD-89FF-1EA7D390CE24}" type="parTrans" cxnId="{8FF0F421-520B-488A-9742-E012E4C9046A}">
      <dgm:prSet/>
      <dgm:spPr/>
      <dgm:t>
        <a:bodyPr/>
        <a:lstStyle/>
        <a:p>
          <a:endParaRPr lang="ru-RU" sz="2400"/>
        </a:p>
      </dgm:t>
    </dgm:pt>
    <dgm:pt modelId="{5D7FF42C-80DB-4691-B53D-149DF65DD35A}" type="sibTrans" cxnId="{8FF0F421-520B-488A-9742-E012E4C9046A}">
      <dgm:prSet/>
      <dgm:spPr/>
      <dgm:t>
        <a:bodyPr/>
        <a:lstStyle/>
        <a:p>
          <a:endParaRPr lang="ru-RU" sz="2400"/>
        </a:p>
      </dgm:t>
    </dgm:pt>
    <dgm:pt modelId="{B79EEF5D-81F7-496D-9259-E5DE3768E53A}">
      <dgm:prSet custT="1"/>
      <dgm:spPr>
        <a:solidFill>
          <a:srgbClr val="127A8C"/>
        </a:solidFill>
      </dgm:spPr>
      <dgm:t>
        <a:bodyPr/>
        <a:lstStyle/>
        <a:p>
          <a:r>
            <a:rPr lang="ru-RU" sz="1600" b="1" dirty="0" smtClean="0"/>
            <a:t>Всего расходов по муниципальным программам	</a:t>
          </a:r>
          <a:endParaRPr lang="ru-RU" sz="1600" b="1" dirty="0"/>
        </a:p>
      </dgm:t>
    </dgm:pt>
    <dgm:pt modelId="{C644B127-B4F8-470F-A34D-43A0CB0BDFD9}" type="parTrans" cxnId="{98B70580-0D52-4835-A29A-26200C40FDBF}">
      <dgm:prSet/>
      <dgm:spPr/>
      <dgm:t>
        <a:bodyPr/>
        <a:lstStyle/>
        <a:p>
          <a:endParaRPr lang="ru-RU" sz="2400"/>
        </a:p>
      </dgm:t>
    </dgm:pt>
    <dgm:pt modelId="{860BE465-E0F2-41C9-B3E5-D2B7F509BFE9}" type="sibTrans" cxnId="{98B70580-0D52-4835-A29A-26200C40FDBF}">
      <dgm:prSet/>
      <dgm:spPr/>
      <dgm:t>
        <a:bodyPr/>
        <a:lstStyle/>
        <a:p>
          <a:endParaRPr lang="ru-RU" sz="2400"/>
        </a:p>
      </dgm:t>
    </dgm:pt>
    <dgm:pt modelId="{8DBB6240-8773-4AC1-9B2F-38EAA54653E1}">
      <dgm:prSet custT="1"/>
      <dgm:spPr/>
      <dgm:t>
        <a:bodyPr/>
        <a:lstStyle/>
        <a:p>
          <a:r>
            <a:rPr lang="ru-RU" sz="1600" dirty="0" smtClean="0"/>
            <a:t>Непрограммные направления деятельности</a:t>
          </a:r>
          <a:endParaRPr lang="ru-RU" sz="1600" dirty="0"/>
        </a:p>
      </dgm:t>
    </dgm:pt>
    <dgm:pt modelId="{F7A78BF3-BA24-43A1-833F-D4EF3B04C8BB}" type="parTrans" cxnId="{21CBC887-A936-480F-892D-8F69C01E32BB}">
      <dgm:prSet/>
      <dgm:spPr/>
      <dgm:t>
        <a:bodyPr/>
        <a:lstStyle/>
        <a:p>
          <a:endParaRPr lang="ru-RU" sz="2400"/>
        </a:p>
      </dgm:t>
    </dgm:pt>
    <dgm:pt modelId="{4C0F482E-4C6B-4876-A8FE-FF7B0DCF0126}" type="sibTrans" cxnId="{21CBC887-A936-480F-892D-8F69C01E32BB}">
      <dgm:prSet/>
      <dgm:spPr/>
      <dgm:t>
        <a:bodyPr/>
        <a:lstStyle/>
        <a:p>
          <a:endParaRPr lang="ru-RU" sz="2400"/>
        </a:p>
      </dgm:t>
    </dgm:pt>
    <dgm:pt modelId="{3E31B9FC-22F0-4F50-831B-4A58DA6A5C62}">
      <dgm:prSet custT="1"/>
      <dgm:spPr>
        <a:solidFill>
          <a:srgbClr val="127A8C"/>
        </a:solidFill>
      </dgm:spPr>
      <dgm:t>
        <a:bodyPr/>
        <a:lstStyle/>
        <a:p>
          <a:r>
            <a:rPr lang="ru-RU" sz="1600" b="1" dirty="0" smtClean="0"/>
            <a:t>Всего расходов</a:t>
          </a:r>
          <a:endParaRPr lang="ru-RU" sz="1600" b="1" dirty="0"/>
        </a:p>
      </dgm:t>
    </dgm:pt>
    <dgm:pt modelId="{845AC6BB-FCFD-4B3A-A562-E4AADAE2B2FD}" type="parTrans" cxnId="{2AE5CCAD-DE0F-4AB3-A811-1D04517231FF}">
      <dgm:prSet/>
      <dgm:spPr/>
      <dgm:t>
        <a:bodyPr/>
        <a:lstStyle/>
        <a:p>
          <a:endParaRPr lang="ru-RU" sz="2400"/>
        </a:p>
      </dgm:t>
    </dgm:pt>
    <dgm:pt modelId="{F760CF70-3CA0-4F34-BD9D-9639CCDC2294}" type="sibTrans" cxnId="{2AE5CCAD-DE0F-4AB3-A811-1D04517231FF}">
      <dgm:prSet/>
      <dgm:spPr/>
      <dgm:t>
        <a:bodyPr/>
        <a:lstStyle/>
        <a:p>
          <a:endParaRPr lang="ru-RU" sz="2400"/>
        </a:p>
      </dgm:t>
    </dgm:pt>
    <dgm:pt modelId="{76AAD282-CD6B-42D9-AE53-CDF64FC3F6E3}">
      <dgm:prSet phldrT="[Текст]" custT="1"/>
      <dgm:spPr/>
      <dgm:t>
        <a:bodyPr/>
        <a:lstStyle/>
        <a:p>
          <a:r>
            <a:rPr lang="ru-RU" sz="1600" dirty="0" smtClean="0"/>
            <a:t>44,3%</a:t>
          </a:r>
          <a:endParaRPr lang="ru-RU" sz="1600" dirty="0"/>
        </a:p>
      </dgm:t>
    </dgm:pt>
    <dgm:pt modelId="{738D7CFF-BC6B-4147-AC09-B48CEE4AD6DF}" type="parTrans" cxnId="{F2AE8C1E-D331-4AB8-81DE-EBD87EF65D48}">
      <dgm:prSet/>
      <dgm:spPr/>
      <dgm:t>
        <a:bodyPr/>
        <a:lstStyle/>
        <a:p>
          <a:endParaRPr lang="ru-RU" sz="2400"/>
        </a:p>
      </dgm:t>
    </dgm:pt>
    <dgm:pt modelId="{93BA3DF5-DC89-423F-8CF9-CBFE9CA308CE}" type="sibTrans" cxnId="{F2AE8C1E-D331-4AB8-81DE-EBD87EF65D48}">
      <dgm:prSet/>
      <dgm:spPr/>
      <dgm:t>
        <a:bodyPr/>
        <a:lstStyle/>
        <a:p>
          <a:endParaRPr lang="ru-RU" sz="2400"/>
        </a:p>
      </dgm:t>
    </dgm:pt>
    <dgm:pt modelId="{32C68EDA-8F89-4966-A433-A212F2749088}">
      <dgm:prSet custT="1"/>
      <dgm:spPr/>
      <dgm:t>
        <a:bodyPr/>
        <a:lstStyle/>
        <a:p>
          <a:r>
            <a:rPr lang="ru-RU" sz="1600" dirty="0" smtClean="0"/>
            <a:t>1,7 %</a:t>
          </a:r>
          <a:endParaRPr lang="ru-RU" sz="1600" dirty="0"/>
        </a:p>
      </dgm:t>
    </dgm:pt>
    <dgm:pt modelId="{E3A2908C-B17F-451D-8BDD-1BDBD839BD96}" type="parTrans" cxnId="{2F2BC8A3-F886-4A74-8969-82FF5A4718A7}">
      <dgm:prSet/>
      <dgm:spPr/>
      <dgm:t>
        <a:bodyPr/>
        <a:lstStyle/>
        <a:p>
          <a:endParaRPr lang="ru-RU" sz="2400"/>
        </a:p>
      </dgm:t>
    </dgm:pt>
    <dgm:pt modelId="{BCB31699-CA0F-451A-8071-DD027035C51E}" type="sibTrans" cxnId="{2F2BC8A3-F886-4A74-8969-82FF5A4718A7}">
      <dgm:prSet/>
      <dgm:spPr/>
      <dgm:t>
        <a:bodyPr/>
        <a:lstStyle/>
        <a:p>
          <a:endParaRPr lang="ru-RU" sz="2400"/>
        </a:p>
      </dgm:t>
    </dgm:pt>
    <dgm:pt modelId="{081148FD-EC44-47BE-BE7F-63E1EF98B1B1}">
      <dgm:prSet custT="1"/>
      <dgm:spPr/>
      <dgm:t>
        <a:bodyPr/>
        <a:lstStyle/>
        <a:p>
          <a:r>
            <a:rPr lang="ru-RU" sz="1600" dirty="0" smtClean="0"/>
            <a:t>5,2 %</a:t>
          </a:r>
          <a:endParaRPr lang="ru-RU" sz="1600" dirty="0"/>
        </a:p>
      </dgm:t>
    </dgm:pt>
    <dgm:pt modelId="{18AAAC52-7FCD-41BA-A9E2-2FEF43A08A04}" type="parTrans" cxnId="{E55EE043-2C96-43B4-8251-19175D0B20EF}">
      <dgm:prSet/>
      <dgm:spPr/>
      <dgm:t>
        <a:bodyPr/>
        <a:lstStyle/>
        <a:p>
          <a:endParaRPr lang="ru-RU" sz="2400"/>
        </a:p>
      </dgm:t>
    </dgm:pt>
    <dgm:pt modelId="{7309105C-ADFD-45FE-A762-ECAF44AED924}" type="sibTrans" cxnId="{E55EE043-2C96-43B4-8251-19175D0B20EF}">
      <dgm:prSet/>
      <dgm:spPr/>
      <dgm:t>
        <a:bodyPr/>
        <a:lstStyle/>
        <a:p>
          <a:endParaRPr lang="ru-RU" sz="2400"/>
        </a:p>
      </dgm:t>
    </dgm:pt>
    <dgm:pt modelId="{7837EEC0-BBEA-45C2-AAB6-B694D277AA0B}">
      <dgm:prSet custT="1"/>
      <dgm:spPr/>
      <dgm:t>
        <a:bodyPr/>
        <a:lstStyle/>
        <a:p>
          <a:r>
            <a:rPr lang="ru-RU" sz="1600" b="0" dirty="0" smtClean="0"/>
            <a:t>171 782,4 т.р.</a:t>
          </a:r>
          <a:endParaRPr lang="ru-RU" sz="1600" b="0" dirty="0"/>
        </a:p>
      </dgm:t>
    </dgm:pt>
    <dgm:pt modelId="{C0EF1768-F703-4E08-9865-1421D0E5BAE5}" type="parTrans" cxnId="{09E8670D-8EB0-4D2C-B0B4-D6942DA01578}">
      <dgm:prSet/>
      <dgm:spPr/>
      <dgm:t>
        <a:bodyPr/>
        <a:lstStyle/>
        <a:p>
          <a:endParaRPr lang="ru-RU" sz="2400"/>
        </a:p>
      </dgm:t>
    </dgm:pt>
    <dgm:pt modelId="{EEEBFABF-BC9F-4655-A9E0-F55A7EA80AB7}" type="sibTrans" cxnId="{09E8670D-8EB0-4D2C-B0B4-D6942DA01578}">
      <dgm:prSet/>
      <dgm:spPr/>
      <dgm:t>
        <a:bodyPr/>
        <a:lstStyle/>
        <a:p>
          <a:endParaRPr lang="ru-RU" sz="2400"/>
        </a:p>
      </dgm:t>
    </dgm:pt>
    <dgm:pt modelId="{8AAEDA9F-4F2C-4D69-BB87-929807E638E0}">
      <dgm:prSet custT="1"/>
      <dgm:spPr/>
      <dgm:t>
        <a:bodyPr/>
        <a:lstStyle/>
        <a:p>
          <a:r>
            <a:rPr lang="ru-RU" sz="1600" dirty="0" smtClean="0"/>
            <a:t>4,0 %</a:t>
          </a:r>
          <a:endParaRPr lang="ru-RU" sz="1600" dirty="0"/>
        </a:p>
      </dgm:t>
    </dgm:pt>
    <dgm:pt modelId="{A9CFBC02-F7C4-4E8D-B4BB-4C70A3904BBB}" type="parTrans" cxnId="{17E520BA-DCA0-4F1E-8F29-27AFDFC9EF42}">
      <dgm:prSet/>
      <dgm:spPr/>
      <dgm:t>
        <a:bodyPr/>
        <a:lstStyle/>
        <a:p>
          <a:endParaRPr lang="ru-RU" sz="2400"/>
        </a:p>
      </dgm:t>
    </dgm:pt>
    <dgm:pt modelId="{9E1E19F4-AFC9-4A3D-9E82-1D1381D3ACCE}" type="sibTrans" cxnId="{17E520BA-DCA0-4F1E-8F29-27AFDFC9EF42}">
      <dgm:prSet/>
      <dgm:spPr/>
      <dgm:t>
        <a:bodyPr/>
        <a:lstStyle/>
        <a:p>
          <a:endParaRPr lang="ru-RU" sz="2400"/>
        </a:p>
      </dgm:t>
    </dgm:pt>
    <dgm:pt modelId="{348B6861-BD32-4045-943B-92ED86DA066A}">
      <dgm:prSet phldrT="[Текст]" custT="1"/>
      <dgm:spPr/>
      <dgm:t>
        <a:bodyPr/>
        <a:lstStyle/>
        <a:p>
          <a:r>
            <a:rPr lang="ru-RU" sz="1600" b="0" dirty="0" smtClean="0"/>
            <a:t>1 914 844,8 т.р.</a:t>
          </a:r>
          <a:endParaRPr lang="ru-RU" sz="1600" b="0" dirty="0"/>
        </a:p>
      </dgm:t>
    </dgm:pt>
    <dgm:pt modelId="{E06AF234-4C7F-41A3-BA63-6187A5A747AE}" type="parTrans" cxnId="{2EE14CBB-8413-4AA9-994B-2493CE736AB3}">
      <dgm:prSet/>
      <dgm:spPr/>
      <dgm:t>
        <a:bodyPr/>
        <a:lstStyle/>
        <a:p>
          <a:endParaRPr lang="ru-RU" sz="2400"/>
        </a:p>
      </dgm:t>
    </dgm:pt>
    <dgm:pt modelId="{F98C5771-E4C4-499B-803E-84C037A8A8F6}" type="sibTrans" cxnId="{2EE14CBB-8413-4AA9-994B-2493CE736AB3}">
      <dgm:prSet/>
      <dgm:spPr/>
      <dgm:t>
        <a:bodyPr/>
        <a:lstStyle/>
        <a:p>
          <a:endParaRPr lang="ru-RU" sz="2400"/>
        </a:p>
      </dgm:t>
    </dgm:pt>
    <dgm:pt modelId="{D01191D6-C94A-4CCE-B9D3-E3CEA20E143D}">
      <dgm:prSet custT="1"/>
      <dgm:spPr/>
      <dgm:t>
        <a:bodyPr/>
        <a:lstStyle/>
        <a:p>
          <a:r>
            <a:rPr lang="ru-RU" sz="1600" b="0" dirty="0" smtClean="0"/>
            <a:t>72 587,3 т.р.</a:t>
          </a:r>
          <a:endParaRPr lang="ru-RU" sz="1600" b="0" dirty="0"/>
        </a:p>
      </dgm:t>
    </dgm:pt>
    <dgm:pt modelId="{A8E85EE4-5CE0-4C8E-B7B5-109A329D19F9}" type="parTrans" cxnId="{6500DE31-613C-4C75-80D8-E28597D104BA}">
      <dgm:prSet/>
      <dgm:spPr/>
      <dgm:t>
        <a:bodyPr/>
        <a:lstStyle/>
        <a:p>
          <a:endParaRPr lang="ru-RU" sz="2400"/>
        </a:p>
      </dgm:t>
    </dgm:pt>
    <dgm:pt modelId="{9804964B-96A7-4A93-99A9-195029057597}" type="sibTrans" cxnId="{6500DE31-613C-4C75-80D8-E28597D104BA}">
      <dgm:prSet/>
      <dgm:spPr/>
      <dgm:t>
        <a:bodyPr/>
        <a:lstStyle/>
        <a:p>
          <a:endParaRPr lang="ru-RU" sz="2400"/>
        </a:p>
      </dgm:t>
    </dgm:pt>
    <dgm:pt modelId="{E64E1050-970C-4271-BE46-D5AA06B4C826}">
      <dgm:prSet custT="1"/>
      <dgm:spPr/>
      <dgm:t>
        <a:bodyPr/>
        <a:lstStyle/>
        <a:p>
          <a:r>
            <a:rPr lang="ru-RU" sz="1600" b="0" dirty="0" smtClean="0"/>
            <a:t>225 462,8 т.р.</a:t>
          </a:r>
          <a:endParaRPr lang="ru-RU" sz="1600" b="0" dirty="0"/>
        </a:p>
      </dgm:t>
    </dgm:pt>
    <dgm:pt modelId="{5DAA48A2-2766-4D13-9203-4AECA7660F9F}" type="parTrans" cxnId="{285D4A9F-F4E9-4A9D-ACAE-0A7D23EF4294}">
      <dgm:prSet/>
      <dgm:spPr/>
      <dgm:t>
        <a:bodyPr/>
        <a:lstStyle/>
        <a:p>
          <a:endParaRPr lang="ru-RU" sz="2400"/>
        </a:p>
      </dgm:t>
    </dgm:pt>
    <dgm:pt modelId="{88FC54ED-8751-4E16-93EE-B1E85640E3FE}" type="sibTrans" cxnId="{285D4A9F-F4E9-4A9D-ACAE-0A7D23EF4294}">
      <dgm:prSet/>
      <dgm:spPr/>
      <dgm:t>
        <a:bodyPr/>
        <a:lstStyle/>
        <a:p>
          <a:endParaRPr lang="ru-RU" sz="2400"/>
        </a:p>
      </dgm:t>
    </dgm:pt>
    <dgm:pt modelId="{3262701B-C7F6-4D2E-85DD-07ABE7E960CF}">
      <dgm:prSet custT="1"/>
      <dgm:spPr/>
      <dgm:t>
        <a:bodyPr/>
        <a:lstStyle/>
        <a:p>
          <a:r>
            <a:rPr lang="ru-RU" sz="1600" b="0" dirty="0" smtClean="0"/>
            <a:t>11 961,5 т.р.</a:t>
          </a:r>
          <a:endParaRPr lang="ru-RU" sz="1600" b="0" dirty="0"/>
        </a:p>
      </dgm:t>
    </dgm:pt>
    <dgm:pt modelId="{C30D0B6D-0892-4366-9657-9F705F438612}" type="parTrans" cxnId="{298C13E6-1E50-44F6-B59C-57444549352F}">
      <dgm:prSet/>
      <dgm:spPr/>
      <dgm:t>
        <a:bodyPr/>
        <a:lstStyle/>
        <a:p>
          <a:endParaRPr lang="ru-RU" sz="2400"/>
        </a:p>
      </dgm:t>
    </dgm:pt>
    <dgm:pt modelId="{596E181E-72D7-4A65-814D-946409649C3E}" type="sibTrans" cxnId="{298C13E6-1E50-44F6-B59C-57444549352F}">
      <dgm:prSet/>
      <dgm:spPr/>
      <dgm:t>
        <a:bodyPr/>
        <a:lstStyle/>
        <a:p>
          <a:endParaRPr lang="ru-RU" sz="2400"/>
        </a:p>
      </dgm:t>
    </dgm:pt>
    <dgm:pt modelId="{22038F94-1F60-4626-B108-B0FB09CD0856}">
      <dgm:prSet custT="1"/>
      <dgm:spPr/>
      <dgm:t>
        <a:bodyPr/>
        <a:lstStyle/>
        <a:p>
          <a:r>
            <a:rPr lang="ru-RU" sz="1600" dirty="0" smtClean="0"/>
            <a:t>0,3 %</a:t>
          </a:r>
          <a:endParaRPr lang="ru-RU" sz="1600" dirty="0"/>
        </a:p>
      </dgm:t>
    </dgm:pt>
    <dgm:pt modelId="{B6600A15-D816-4C0F-A258-1B569C6B2C23}" type="parTrans" cxnId="{E47CF89F-057C-4AB3-8E36-6E4B29E0571E}">
      <dgm:prSet/>
      <dgm:spPr/>
      <dgm:t>
        <a:bodyPr/>
        <a:lstStyle/>
        <a:p>
          <a:endParaRPr lang="ru-RU" sz="2400"/>
        </a:p>
      </dgm:t>
    </dgm:pt>
    <dgm:pt modelId="{F65C18F4-AE13-4545-ACB6-0956480B2FD1}" type="sibTrans" cxnId="{E47CF89F-057C-4AB3-8E36-6E4B29E0571E}">
      <dgm:prSet/>
      <dgm:spPr/>
      <dgm:t>
        <a:bodyPr/>
        <a:lstStyle/>
        <a:p>
          <a:endParaRPr lang="ru-RU" sz="2400"/>
        </a:p>
      </dgm:t>
    </dgm:pt>
    <dgm:pt modelId="{1C5477A1-0E76-4DF9-8C81-D3E967E82330}">
      <dgm:prSet custT="1"/>
      <dgm:spPr/>
      <dgm:t>
        <a:bodyPr/>
        <a:lstStyle/>
        <a:p>
          <a:r>
            <a:rPr lang="ru-RU" sz="1600" b="0" dirty="0" smtClean="0"/>
            <a:t>20 319,1 т.р.</a:t>
          </a:r>
          <a:endParaRPr lang="ru-RU" sz="1600" b="0" dirty="0"/>
        </a:p>
      </dgm:t>
    </dgm:pt>
    <dgm:pt modelId="{33BA3152-8636-4CD6-82EC-508545388B1E}" type="parTrans" cxnId="{584225D5-F357-4B53-A5BB-F339F901CEE0}">
      <dgm:prSet/>
      <dgm:spPr/>
      <dgm:t>
        <a:bodyPr/>
        <a:lstStyle/>
        <a:p>
          <a:endParaRPr lang="ru-RU" sz="2400"/>
        </a:p>
      </dgm:t>
    </dgm:pt>
    <dgm:pt modelId="{B437B3E2-CD9D-4C4F-8DEA-37107E76C3E1}" type="sibTrans" cxnId="{584225D5-F357-4B53-A5BB-F339F901CEE0}">
      <dgm:prSet/>
      <dgm:spPr/>
      <dgm:t>
        <a:bodyPr/>
        <a:lstStyle/>
        <a:p>
          <a:endParaRPr lang="ru-RU" sz="2400"/>
        </a:p>
      </dgm:t>
    </dgm:pt>
    <dgm:pt modelId="{2A9FF0CB-FA0B-41F3-BB17-FC046E0E7B8A}">
      <dgm:prSet custT="1"/>
      <dgm:spPr/>
      <dgm:t>
        <a:bodyPr/>
        <a:lstStyle/>
        <a:p>
          <a:r>
            <a:rPr lang="ru-RU" sz="1600" dirty="0" smtClean="0"/>
            <a:t>0,5 %</a:t>
          </a:r>
          <a:endParaRPr lang="ru-RU" sz="1600" dirty="0"/>
        </a:p>
      </dgm:t>
    </dgm:pt>
    <dgm:pt modelId="{C4E2F3AA-9F6B-4F06-9493-802E04114398}" type="parTrans" cxnId="{FEA7EB34-3567-4871-BA42-BB57C3D28B5C}">
      <dgm:prSet/>
      <dgm:spPr/>
      <dgm:t>
        <a:bodyPr/>
        <a:lstStyle/>
        <a:p>
          <a:endParaRPr lang="ru-RU" sz="2400"/>
        </a:p>
      </dgm:t>
    </dgm:pt>
    <dgm:pt modelId="{1281D875-E5CA-4D52-86C7-8169D29AA53B}" type="sibTrans" cxnId="{FEA7EB34-3567-4871-BA42-BB57C3D28B5C}">
      <dgm:prSet/>
      <dgm:spPr/>
      <dgm:t>
        <a:bodyPr/>
        <a:lstStyle/>
        <a:p>
          <a:endParaRPr lang="ru-RU" sz="2400"/>
        </a:p>
      </dgm:t>
    </dgm:pt>
    <dgm:pt modelId="{C6EBD5C1-7959-4D01-93AD-3AE4183F3AE2}">
      <dgm:prSet custT="1"/>
      <dgm:spPr/>
      <dgm:t>
        <a:bodyPr/>
        <a:lstStyle/>
        <a:p>
          <a:r>
            <a:rPr lang="ru-RU" sz="1600" b="0" dirty="0" smtClean="0"/>
            <a:t>94 481,0 т.р.</a:t>
          </a:r>
          <a:endParaRPr lang="ru-RU" sz="1600" b="0" dirty="0"/>
        </a:p>
      </dgm:t>
    </dgm:pt>
    <dgm:pt modelId="{08BB9841-FC7A-4CAD-8009-2D115387214D}" type="parTrans" cxnId="{C0F4199F-C9A3-4185-9F6B-EB6CC9D41AE8}">
      <dgm:prSet/>
      <dgm:spPr/>
      <dgm:t>
        <a:bodyPr/>
        <a:lstStyle/>
        <a:p>
          <a:endParaRPr lang="ru-RU" sz="2400"/>
        </a:p>
      </dgm:t>
    </dgm:pt>
    <dgm:pt modelId="{3A595CB3-00FE-457D-BE42-5E68E351D5DF}" type="sibTrans" cxnId="{C0F4199F-C9A3-4185-9F6B-EB6CC9D41AE8}">
      <dgm:prSet/>
      <dgm:spPr/>
      <dgm:t>
        <a:bodyPr/>
        <a:lstStyle/>
        <a:p>
          <a:endParaRPr lang="ru-RU" sz="2400"/>
        </a:p>
      </dgm:t>
    </dgm:pt>
    <dgm:pt modelId="{C584F9A5-7A4D-458E-8A05-CE6761C5ED14}">
      <dgm:prSet custT="1"/>
      <dgm:spPr/>
      <dgm:t>
        <a:bodyPr/>
        <a:lstStyle/>
        <a:p>
          <a:r>
            <a:rPr lang="ru-RU" sz="1600" dirty="0" smtClean="0"/>
            <a:t>2,2 %</a:t>
          </a:r>
          <a:endParaRPr lang="ru-RU" sz="1600" dirty="0"/>
        </a:p>
      </dgm:t>
    </dgm:pt>
    <dgm:pt modelId="{22B96B1D-2C85-4068-B346-4E1677F0A948}" type="parTrans" cxnId="{7ABDC6A9-1CA8-419C-AEBE-8AF6E4632894}">
      <dgm:prSet/>
      <dgm:spPr/>
      <dgm:t>
        <a:bodyPr/>
        <a:lstStyle/>
        <a:p>
          <a:endParaRPr lang="ru-RU" sz="2400"/>
        </a:p>
      </dgm:t>
    </dgm:pt>
    <dgm:pt modelId="{4E9584B8-D7A8-45EC-AEE9-91BEAEFB54AC}" type="sibTrans" cxnId="{7ABDC6A9-1CA8-419C-AEBE-8AF6E4632894}">
      <dgm:prSet/>
      <dgm:spPr/>
      <dgm:t>
        <a:bodyPr/>
        <a:lstStyle/>
        <a:p>
          <a:endParaRPr lang="ru-RU" sz="2400"/>
        </a:p>
      </dgm:t>
    </dgm:pt>
    <dgm:pt modelId="{7C56EF85-8276-4955-9313-2C45A7E5E507}">
      <dgm:prSet custT="1"/>
      <dgm:spPr/>
      <dgm:t>
        <a:bodyPr/>
        <a:lstStyle/>
        <a:p>
          <a:r>
            <a:rPr lang="ru-RU" sz="1600" b="0" dirty="0" smtClean="0"/>
            <a:t>837 508,8 т.р.</a:t>
          </a:r>
          <a:endParaRPr lang="ru-RU" sz="1600" b="0" dirty="0"/>
        </a:p>
      </dgm:t>
    </dgm:pt>
    <dgm:pt modelId="{254410FB-8D17-4E5A-B7F3-3FB80594F27D}" type="parTrans" cxnId="{4321EC62-D104-4798-927F-635FC0C42FD4}">
      <dgm:prSet/>
      <dgm:spPr/>
      <dgm:t>
        <a:bodyPr/>
        <a:lstStyle/>
        <a:p>
          <a:endParaRPr lang="ru-RU" sz="2400"/>
        </a:p>
      </dgm:t>
    </dgm:pt>
    <dgm:pt modelId="{E4FD2920-EDBE-404A-960F-4C656C392B17}" type="sibTrans" cxnId="{4321EC62-D104-4798-927F-635FC0C42FD4}">
      <dgm:prSet/>
      <dgm:spPr/>
      <dgm:t>
        <a:bodyPr/>
        <a:lstStyle/>
        <a:p>
          <a:endParaRPr lang="ru-RU" sz="2400"/>
        </a:p>
      </dgm:t>
    </dgm:pt>
    <dgm:pt modelId="{9C200388-2561-4CDF-8468-657F92EF85D5}">
      <dgm:prSet custT="1"/>
      <dgm:spPr/>
      <dgm:t>
        <a:bodyPr/>
        <a:lstStyle/>
        <a:p>
          <a:r>
            <a:rPr lang="ru-RU" sz="1600" dirty="0" smtClean="0"/>
            <a:t>19,4 %</a:t>
          </a:r>
          <a:endParaRPr lang="ru-RU" sz="1600" dirty="0"/>
        </a:p>
      </dgm:t>
    </dgm:pt>
    <dgm:pt modelId="{1B751C74-82F2-498D-A72E-DED9C00966DA}" type="parTrans" cxnId="{449098D8-F6A0-431C-A0BF-4A044DA95FE1}">
      <dgm:prSet/>
      <dgm:spPr/>
      <dgm:t>
        <a:bodyPr/>
        <a:lstStyle/>
        <a:p>
          <a:endParaRPr lang="ru-RU" sz="2400"/>
        </a:p>
      </dgm:t>
    </dgm:pt>
    <dgm:pt modelId="{08F07916-CD6C-425C-8BC8-CC515BFFA6EA}" type="sibTrans" cxnId="{449098D8-F6A0-431C-A0BF-4A044DA95FE1}">
      <dgm:prSet/>
      <dgm:spPr/>
      <dgm:t>
        <a:bodyPr/>
        <a:lstStyle/>
        <a:p>
          <a:endParaRPr lang="ru-RU" sz="2400"/>
        </a:p>
      </dgm:t>
    </dgm:pt>
    <dgm:pt modelId="{1CAD765D-920D-4C1F-BEA4-83453696183A}">
      <dgm:prSet custT="1"/>
      <dgm:spPr/>
      <dgm:t>
        <a:bodyPr/>
        <a:lstStyle/>
        <a:p>
          <a:r>
            <a:rPr lang="ru-RU" sz="1600" b="0" dirty="0" smtClean="0"/>
            <a:t>3 383,5 т.р.</a:t>
          </a:r>
          <a:endParaRPr lang="ru-RU" sz="1600" b="0" dirty="0"/>
        </a:p>
      </dgm:t>
    </dgm:pt>
    <dgm:pt modelId="{6AE20B34-C43B-4618-9711-E4A160551704}" type="parTrans" cxnId="{E5C0AA67-5CE8-4B62-9AEF-D7504F3D415D}">
      <dgm:prSet/>
      <dgm:spPr/>
      <dgm:t>
        <a:bodyPr/>
        <a:lstStyle/>
        <a:p>
          <a:endParaRPr lang="ru-RU" sz="2400"/>
        </a:p>
      </dgm:t>
    </dgm:pt>
    <dgm:pt modelId="{9C8823CC-E4C6-42A8-A341-C4653B25C820}" type="sibTrans" cxnId="{E5C0AA67-5CE8-4B62-9AEF-D7504F3D415D}">
      <dgm:prSet/>
      <dgm:spPr/>
      <dgm:t>
        <a:bodyPr/>
        <a:lstStyle/>
        <a:p>
          <a:endParaRPr lang="ru-RU" sz="2400"/>
        </a:p>
      </dgm:t>
    </dgm:pt>
    <dgm:pt modelId="{C971F296-2EB0-4763-9E09-F5E323C390C4}">
      <dgm:prSet custT="1"/>
      <dgm:spPr/>
      <dgm:t>
        <a:bodyPr/>
        <a:lstStyle/>
        <a:p>
          <a:r>
            <a:rPr lang="ru-RU" sz="1600" dirty="0" smtClean="0"/>
            <a:t>0,1 %</a:t>
          </a:r>
          <a:endParaRPr lang="ru-RU" sz="1600" dirty="0"/>
        </a:p>
      </dgm:t>
    </dgm:pt>
    <dgm:pt modelId="{D3DD0B79-4A76-437D-AD16-6B6617BCE110}" type="parTrans" cxnId="{117CEE03-5E04-4051-AA93-1736850861DA}">
      <dgm:prSet/>
      <dgm:spPr/>
      <dgm:t>
        <a:bodyPr/>
        <a:lstStyle/>
        <a:p>
          <a:endParaRPr lang="ru-RU" sz="2400"/>
        </a:p>
      </dgm:t>
    </dgm:pt>
    <dgm:pt modelId="{3C07045F-46D8-41C0-B6F0-5ECB8D4311BF}" type="sibTrans" cxnId="{117CEE03-5E04-4051-AA93-1736850861DA}">
      <dgm:prSet/>
      <dgm:spPr/>
      <dgm:t>
        <a:bodyPr/>
        <a:lstStyle/>
        <a:p>
          <a:endParaRPr lang="ru-RU" sz="2400"/>
        </a:p>
      </dgm:t>
    </dgm:pt>
    <dgm:pt modelId="{482846D2-A67F-4596-A757-CDBE04A7C677}">
      <dgm:prSet custT="1"/>
      <dgm:spPr/>
      <dgm:t>
        <a:bodyPr/>
        <a:lstStyle/>
        <a:p>
          <a:r>
            <a:rPr lang="ru-RU" sz="1600" b="0" dirty="0" smtClean="0"/>
            <a:t>282,7 т.р.</a:t>
          </a:r>
          <a:endParaRPr lang="ru-RU" sz="1600" b="0" dirty="0"/>
        </a:p>
      </dgm:t>
    </dgm:pt>
    <dgm:pt modelId="{78305616-6351-4FB9-A1F4-D76FBDBF1FBC}" type="parTrans" cxnId="{8839ACEC-936D-4774-A0BF-1EEFB23F3D84}">
      <dgm:prSet/>
      <dgm:spPr/>
      <dgm:t>
        <a:bodyPr/>
        <a:lstStyle/>
        <a:p>
          <a:endParaRPr lang="ru-RU" sz="2400"/>
        </a:p>
      </dgm:t>
    </dgm:pt>
    <dgm:pt modelId="{AC1508E1-9571-44A1-AF43-11DAE6EE8C64}" type="sibTrans" cxnId="{8839ACEC-936D-4774-A0BF-1EEFB23F3D84}">
      <dgm:prSet/>
      <dgm:spPr/>
      <dgm:t>
        <a:bodyPr/>
        <a:lstStyle/>
        <a:p>
          <a:endParaRPr lang="ru-RU" sz="2400"/>
        </a:p>
      </dgm:t>
    </dgm:pt>
    <dgm:pt modelId="{3F203B7E-BB30-4AC1-A481-C0D55F4E8A46}">
      <dgm:prSet custT="1"/>
      <dgm:spPr/>
      <dgm:t>
        <a:bodyPr/>
        <a:lstStyle/>
        <a:p>
          <a:r>
            <a:rPr lang="ru-RU" sz="1600" dirty="0" smtClean="0"/>
            <a:t>0,01 %</a:t>
          </a:r>
          <a:endParaRPr lang="ru-RU" sz="1600" dirty="0"/>
        </a:p>
      </dgm:t>
    </dgm:pt>
    <dgm:pt modelId="{30E8AD1E-8D67-4025-913A-DE5D49993EEC}" type="parTrans" cxnId="{D2A3E13E-896F-4C7D-83A4-8F1DD91D7855}">
      <dgm:prSet/>
      <dgm:spPr/>
      <dgm:t>
        <a:bodyPr/>
        <a:lstStyle/>
        <a:p>
          <a:endParaRPr lang="ru-RU" sz="2400"/>
        </a:p>
      </dgm:t>
    </dgm:pt>
    <dgm:pt modelId="{795BD747-1165-4966-A8FB-C6021CCCC176}" type="sibTrans" cxnId="{D2A3E13E-896F-4C7D-83A4-8F1DD91D7855}">
      <dgm:prSet/>
      <dgm:spPr/>
      <dgm:t>
        <a:bodyPr/>
        <a:lstStyle/>
        <a:p>
          <a:endParaRPr lang="ru-RU" sz="2400"/>
        </a:p>
      </dgm:t>
    </dgm:pt>
    <dgm:pt modelId="{B8FDC350-00C6-40A1-BD92-A4CF6812921C}">
      <dgm:prSet custT="1"/>
      <dgm:spPr/>
      <dgm:t>
        <a:bodyPr/>
        <a:lstStyle/>
        <a:p>
          <a:r>
            <a:rPr lang="ru-RU" sz="1600" b="0" dirty="0" smtClean="0"/>
            <a:t>22 165,4 т.р.</a:t>
          </a:r>
          <a:endParaRPr lang="ru-RU" sz="1600" b="0" dirty="0"/>
        </a:p>
      </dgm:t>
    </dgm:pt>
    <dgm:pt modelId="{24711880-0E3D-4E17-B1EB-8483D19BC336}" type="parTrans" cxnId="{66044C9A-ECC2-42EA-9354-65C686468E1D}">
      <dgm:prSet/>
      <dgm:spPr/>
      <dgm:t>
        <a:bodyPr/>
        <a:lstStyle/>
        <a:p>
          <a:endParaRPr lang="ru-RU" sz="2400"/>
        </a:p>
      </dgm:t>
    </dgm:pt>
    <dgm:pt modelId="{4EF9C040-79A9-4FD7-9DFF-DA706C67A38F}" type="sibTrans" cxnId="{66044C9A-ECC2-42EA-9354-65C686468E1D}">
      <dgm:prSet/>
      <dgm:spPr/>
      <dgm:t>
        <a:bodyPr/>
        <a:lstStyle/>
        <a:p>
          <a:endParaRPr lang="ru-RU" sz="2400"/>
        </a:p>
      </dgm:t>
    </dgm:pt>
    <dgm:pt modelId="{8CD742F9-D9B6-4DD3-BE5B-EDBE702FD1AA}">
      <dgm:prSet custT="1"/>
      <dgm:spPr/>
      <dgm:t>
        <a:bodyPr/>
        <a:lstStyle/>
        <a:p>
          <a:r>
            <a:rPr lang="ru-RU" sz="1600" dirty="0" smtClean="0"/>
            <a:t>0,5 </a:t>
          </a:r>
          <a:endParaRPr lang="ru-RU" sz="1600" dirty="0"/>
        </a:p>
      </dgm:t>
    </dgm:pt>
    <dgm:pt modelId="{77D72F36-F3C3-4CDF-ABA3-4A45A8C894DF}" type="parTrans" cxnId="{AEDA3E65-FB6E-431B-91BD-696AF94F3084}">
      <dgm:prSet/>
      <dgm:spPr/>
      <dgm:t>
        <a:bodyPr/>
        <a:lstStyle/>
        <a:p>
          <a:endParaRPr lang="ru-RU" sz="2400"/>
        </a:p>
      </dgm:t>
    </dgm:pt>
    <dgm:pt modelId="{8B237D91-436D-4753-8615-AF4FF0EF628E}" type="sibTrans" cxnId="{AEDA3E65-FB6E-431B-91BD-696AF94F3084}">
      <dgm:prSet/>
      <dgm:spPr/>
      <dgm:t>
        <a:bodyPr/>
        <a:lstStyle/>
        <a:p>
          <a:endParaRPr lang="ru-RU" sz="2400"/>
        </a:p>
      </dgm:t>
    </dgm:pt>
    <dgm:pt modelId="{7ED84D48-B6D3-4C16-9648-1E1DAA79B663}">
      <dgm:prSet custT="1"/>
      <dgm:spPr/>
      <dgm:t>
        <a:bodyPr/>
        <a:lstStyle/>
        <a:p>
          <a:r>
            <a:rPr lang="ru-RU" sz="1600" b="0" dirty="0" smtClean="0"/>
            <a:t>8 813,6 т.р.</a:t>
          </a:r>
          <a:endParaRPr lang="ru-RU" sz="1600" b="0" dirty="0"/>
        </a:p>
      </dgm:t>
    </dgm:pt>
    <dgm:pt modelId="{53B9BE5D-BB3F-4948-AD17-46D4807BA599}" type="parTrans" cxnId="{52CC14F6-C564-40FD-BD75-1EBCFB28EE02}">
      <dgm:prSet/>
      <dgm:spPr/>
      <dgm:t>
        <a:bodyPr/>
        <a:lstStyle/>
        <a:p>
          <a:endParaRPr lang="ru-RU" sz="2400"/>
        </a:p>
      </dgm:t>
    </dgm:pt>
    <dgm:pt modelId="{A1C845A8-7525-43CE-B85B-DFC606DFF756}" type="sibTrans" cxnId="{52CC14F6-C564-40FD-BD75-1EBCFB28EE02}">
      <dgm:prSet/>
      <dgm:spPr/>
      <dgm:t>
        <a:bodyPr/>
        <a:lstStyle/>
        <a:p>
          <a:endParaRPr lang="ru-RU" sz="2400"/>
        </a:p>
      </dgm:t>
    </dgm:pt>
    <dgm:pt modelId="{948A69A4-34C4-48FC-BC9A-1484B79D79D2}">
      <dgm:prSet custT="1"/>
      <dgm:spPr/>
      <dgm:t>
        <a:bodyPr/>
        <a:lstStyle/>
        <a:p>
          <a:r>
            <a:rPr lang="ru-RU" sz="1600" smtClean="0"/>
            <a:t>0,2% </a:t>
          </a:r>
          <a:endParaRPr lang="ru-RU" sz="1600" dirty="0"/>
        </a:p>
      </dgm:t>
    </dgm:pt>
    <dgm:pt modelId="{355D3A9D-1B20-46F5-B04E-5FCD0F90AFB0}" type="parTrans" cxnId="{30F00476-3A70-41F0-BBAF-1FF722FF943A}">
      <dgm:prSet/>
      <dgm:spPr/>
      <dgm:t>
        <a:bodyPr/>
        <a:lstStyle/>
        <a:p>
          <a:endParaRPr lang="ru-RU" sz="2400"/>
        </a:p>
      </dgm:t>
    </dgm:pt>
    <dgm:pt modelId="{B22BB76B-813B-49D1-81DA-C87F6DF9A042}" type="sibTrans" cxnId="{30F00476-3A70-41F0-BBAF-1FF722FF943A}">
      <dgm:prSet/>
      <dgm:spPr/>
      <dgm:t>
        <a:bodyPr/>
        <a:lstStyle/>
        <a:p>
          <a:endParaRPr lang="ru-RU" sz="2400"/>
        </a:p>
      </dgm:t>
    </dgm:pt>
    <dgm:pt modelId="{59E869EC-5D4D-42CB-8149-E4A3F5D50691}">
      <dgm:prSet custT="1"/>
      <dgm:spPr/>
      <dgm:t>
        <a:bodyPr/>
        <a:lstStyle/>
        <a:p>
          <a:r>
            <a:rPr lang="ru-RU" sz="1600" b="0" dirty="0" smtClean="0"/>
            <a:t>3 531,7 т.р.</a:t>
          </a:r>
          <a:endParaRPr lang="ru-RU" sz="1600" b="0" dirty="0"/>
        </a:p>
      </dgm:t>
    </dgm:pt>
    <dgm:pt modelId="{D53B7144-F7FA-4B96-B2FB-66F4B8930B05}" type="parTrans" cxnId="{C033D9BD-1FD8-4929-A6B6-EE98BBA15DEC}">
      <dgm:prSet/>
      <dgm:spPr/>
      <dgm:t>
        <a:bodyPr/>
        <a:lstStyle/>
        <a:p>
          <a:endParaRPr lang="ru-RU" sz="2400"/>
        </a:p>
      </dgm:t>
    </dgm:pt>
    <dgm:pt modelId="{164F5AC6-B984-4346-B246-5ACCB6B64507}" type="sibTrans" cxnId="{C033D9BD-1FD8-4929-A6B6-EE98BBA15DEC}">
      <dgm:prSet/>
      <dgm:spPr/>
      <dgm:t>
        <a:bodyPr/>
        <a:lstStyle/>
        <a:p>
          <a:endParaRPr lang="ru-RU" sz="2400"/>
        </a:p>
      </dgm:t>
    </dgm:pt>
    <dgm:pt modelId="{A93B48DB-B9E4-45B3-9B86-72BDD384A56E}">
      <dgm:prSet custT="1"/>
      <dgm:spPr/>
      <dgm:t>
        <a:bodyPr/>
        <a:lstStyle/>
        <a:p>
          <a:r>
            <a:rPr lang="ru-RU" sz="1600" dirty="0" smtClean="0"/>
            <a:t>0,1 %</a:t>
          </a:r>
          <a:endParaRPr lang="ru-RU" sz="1600" dirty="0"/>
        </a:p>
      </dgm:t>
    </dgm:pt>
    <dgm:pt modelId="{B0A40E1E-C17A-4DEE-8A96-A3685C325FCE}" type="parTrans" cxnId="{ADE72B7B-BE49-4929-8D64-1023BA0A35D3}">
      <dgm:prSet/>
      <dgm:spPr/>
      <dgm:t>
        <a:bodyPr/>
        <a:lstStyle/>
        <a:p>
          <a:endParaRPr lang="ru-RU" sz="2400"/>
        </a:p>
      </dgm:t>
    </dgm:pt>
    <dgm:pt modelId="{5C1735CF-2AB5-4374-9F07-F3D5CEE0E129}" type="sibTrans" cxnId="{ADE72B7B-BE49-4929-8D64-1023BA0A35D3}">
      <dgm:prSet/>
      <dgm:spPr/>
      <dgm:t>
        <a:bodyPr/>
        <a:lstStyle/>
        <a:p>
          <a:endParaRPr lang="ru-RU" sz="2400"/>
        </a:p>
      </dgm:t>
    </dgm:pt>
    <dgm:pt modelId="{D5CC61B9-01C9-4DA7-837C-31DE211DC825}">
      <dgm:prSet custT="1"/>
      <dgm:spPr/>
      <dgm:t>
        <a:bodyPr/>
        <a:lstStyle/>
        <a:p>
          <a:r>
            <a:rPr lang="ru-RU" sz="1600" b="0" dirty="0" smtClean="0"/>
            <a:t>7 444,1 т.р.</a:t>
          </a:r>
          <a:endParaRPr lang="ru-RU" sz="1600" b="0" dirty="0"/>
        </a:p>
      </dgm:t>
    </dgm:pt>
    <dgm:pt modelId="{F710B487-CCEE-4141-A2E3-B5F3751267BE}" type="parTrans" cxnId="{34D5FDBC-E88F-463C-A814-171B8C4F6C63}">
      <dgm:prSet/>
      <dgm:spPr/>
      <dgm:t>
        <a:bodyPr/>
        <a:lstStyle/>
        <a:p>
          <a:endParaRPr lang="ru-RU" sz="2400"/>
        </a:p>
      </dgm:t>
    </dgm:pt>
    <dgm:pt modelId="{5BFECCCF-BBB7-41B2-9002-F67D613181D6}" type="sibTrans" cxnId="{34D5FDBC-E88F-463C-A814-171B8C4F6C63}">
      <dgm:prSet/>
      <dgm:spPr/>
      <dgm:t>
        <a:bodyPr/>
        <a:lstStyle/>
        <a:p>
          <a:endParaRPr lang="ru-RU" sz="2400"/>
        </a:p>
      </dgm:t>
    </dgm:pt>
    <dgm:pt modelId="{2A34D958-E78B-4C2F-B664-0374CD45678B}">
      <dgm:prSet custT="1"/>
      <dgm:spPr/>
      <dgm:t>
        <a:bodyPr/>
        <a:lstStyle/>
        <a:p>
          <a:r>
            <a:rPr lang="ru-RU" sz="1600" dirty="0" smtClean="0"/>
            <a:t>0,2 %</a:t>
          </a:r>
          <a:endParaRPr lang="ru-RU" sz="1600" dirty="0"/>
        </a:p>
      </dgm:t>
    </dgm:pt>
    <dgm:pt modelId="{F2C9E9C7-104C-49B4-A28B-DB80CF113A7B}" type="parTrans" cxnId="{8498CC27-2ECE-4DDB-AB06-99077EAE5671}">
      <dgm:prSet/>
      <dgm:spPr/>
      <dgm:t>
        <a:bodyPr/>
        <a:lstStyle/>
        <a:p>
          <a:endParaRPr lang="ru-RU" sz="2400"/>
        </a:p>
      </dgm:t>
    </dgm:pt>
    <dgm:pt modelId="{7A239A29-B328-4DBB-AF9F-9982EFBA44BB}" type="sibTrans" cxnId="{8498CC27-2ECE-4DDB-AB06-99077EAE5671}">
      <dgm:prSet/>
      <dgm:spPr/>
      <dgm:t>
        <a:bodyPr/>
        <a:lstStyle/>
        <a:p>
          <a:endParaRPr lang="ru-RU" sz="2400"/>
        </a:p>
      </dgm:t>
    </dgm:pt>
    <dgm:pt modelId="{BAAD1A35-628E-4CB2-A528-99022978069B}">
      <dgm:prSet custT="1"/>
      <dgm:spPr/>
      <dgm:t>
        <a:bodyPr/>
        <a:lstStyle/>
        <a:p>
          <a:r>
            <a:rPr lang="ru-RU" sz="1600" b="0" dirty="0" smtClean="0"/>
            <a:t>244 865,6 т.р.</a:t>
          </a:r>
          <a:endParaRPr lang="ru-RU" sz="1600" b="0" dirty="0"/>
        </a:p>
      </dgm:t>
    </dgm:pt>
    <dgm:pt modelId="{4557D1D6-BFA6-4EAF-9A0B-64259BF02C35}" type="parTrans" cxnId="{271B1CEC-B3D4-48B2-BB9F-62C9B0AFBB02}">
      <dgm:prSet/>
      <dgm:spPr/>
      <dgm:t>
        <a:bodyPr/>
        <a:lstStyle/>
        <a:p>
          <a:endParaRPr lang="ru-RU" sz="2400"/>
        </a:p>
      </dgm:t>
    </dgm:pt>
    <dgm:pt modelId="{78D8AA7A-9565-4238-A5B7-794491064732}" type="sibTrans" cxnId="{271B1CEC-B3D4-48B2-BB9F-62C9B0AFBB02}">
      <dgm:prSet/>
      <dgm:spPr/>
      <dgm:t>
        <a:bodyPr/>
        <a:lstStyle/>
        <a:p>
          <a:endParaRPr lang="ru-RU" sz="2400"/>
        </a:p>
      </dgm:t>
    </dgm:pt>
    <dgm:pt modelId="{306D4811-422C-4394-B459-D7FC16C7E41B}">
      <dgm:prSet custT="1"/>
      <dgm:spPr/>
      <dgm:t>
        <a:bodyPr/>
        <a:lstStyle/>
        <a:p>
          <a:r>
            <a:rPr lang="ru-RU" sz="1600" dirty="0" smtClean="0"/>
            <a:t>5,7 %</a:t>
          </a:r>
          <a:endParaRPr lang="ru-RU" sz="1600" dirty="0"/>
        </a:p>
      </dgm:t>
    </dgm:pt>
    <dgm:pt modelId="{178683C9-A18B-4E71-8C8C-832D46FD4584}" type="parTrans" cxnId="{78BDD1DC-3479-4D8E-A0DC-CFA0F8CECB2A}">
      <dgm:prSet/>
      <dgm:spPr/>
      <dgm:t>
        <a:bodyPr/>
        <a:lstStyle/>
        <a:p>
          <a:endParaRPr lang="ru-RU" sz="2400"/>
        </a:p>
      </dgm:t>
    </dgm:pt>
    <dgm:pt modelId="{51E0005F-B470-4B02-82B5-FE35F7FD3EA4}" type="sibTrans" cxnId="{78BDD1DC-3479-4D8E-A0DC-CFA0F8CECB2A}">
      <dgm:prSet/>
      <dgm:spPr/>
      <dgm:t>
        <a:bodyPr/>
        <a:lstStyle/>
        <a:p>
          <a:endParaRPr lang="ru-RU" sz="2400"/>
        </a:p>
      </dgm:t>
    </dgm:pt>
    <dgm:pt modelId="{2D5CBFB0-2A27-4142-BCB8-CEF83A46C999}">
      <dgm:prSet custT="1"/>
      <dgm:spPr/>
      <dgm:t>
        <a:bodyPr/>
        <a:lstStyle/>
        <a:p>
          <a:r>
            <a:rPr lang="ru-RU" sz="1600" b="0" dirty="0" smtClean="0"/>
            <a:t>709,7 т.р.</a:t>
          </a:r>
          <a:endParaRPr lang="ru-RU" sz="1600" b="0" dirty="0"/>
        </a:p>
      </dgm:t>
    </dgm:pt>
    <dgm:pt modelId="{49C8C6B2-EBAF-4E74-A1D1-3C5817733D17}" type="parTrans" cxnId="{B692ADA0-F192-49A5-9A93-0DE8C9042517}">
      <dgm:prSet/>
      <dgm:spPr/>
      <dgm:t>
        <a:bodyPr/>
        <a:lstStyle/>
        <a:p>
          <a:endParaRPr lang="ru-RU" sz="2400"/>
        </a:p>
      </dgm:t>
    </dgm:pt>
    <dgm:pt modelId="{B3D11130-D219-45B3-A5AF-FBBB7779532B}" type="sibTrans" cxnId="{B692ADA0-F192-49A5-9A93-0DE8C9042517}">
      <dgm:prSet/>
      <dgm:spPr/>
      <dgm:t>
        <a:bodyPr/>
        <a:lstStyle/>
        <a:p>
          <a:endParaRPr lang="ru-RU" sz="2400"/>
        </a:p>
      </dgm:t>
    </dgm:pt>
    <dgm:pt modelId="{1572A3EE-1B3B-4CB6-9431-096622E04D4F}">
      <dgm:prSet custT="1"/>
      <dgm:spPr/>
      <dgm:t>
        <a:bodyPr/>
        <a:lstStyle/>
        <a:p>
          <a:r>
            <a:rPr lang="ru-RU" sz="1600" dirty="0" smtClean="0"/>
            <a:t>0,02 %</a:t>
          </a:r>
          <a:endParaRPr lang="ru-RU" sz="1600" dirty="0"/>
        </a:p>
      </dgm:t>
    </dgm:pt>
    <dgm:pt modelId="{CCF06369-8B72-4F65-920F-BC3927F831B2}" type="parTrans" cxnId="{44DB1C4A-147F-4DEF-9C99-EE1B2346BC1A}">
      <dgm:prSet/>
      <dgm:spPr/>
      <dgm:t>
        <a:bodyPr/>
        <a:lstStyle/>
        <a:p>
          <a:endParaRPr lang="ru-RU" sz="2400"/>
        </a:p>
      </dgm:t>
    </dgm:pt>
    <dgm:pt modelId="{AD48688A-6332-4BD6-B4EC-C28FF5712F92}" type="sibTrans" cxnId="{44DB1C4A-147F-4DEF-9C99-EE1B2346BC1A}">
      <dgm:prSet/>
      <dgm:spPr/>
      <dgm:t>
        <a:bodyPr/>
        <a:lstStyle/>
        <a:p>
          <a:endParaRPr lang="ru-RU" sz="2400"/>
        </a:p>
      </dgm:t>
    </dgm:pt>
    <dgm:pt modelId="{7E3F124D-5FD9-4DB9-8700-7D25102278E6}">
      <dgm:prSet custT="1"/>
      <dgm:spPr/>
      <dgm:t>
        <a:bodyPr/>
        <a:lstStyle/>
        <a:p>
          <a:r>
            <a:rPr lang="ru-RU" sz="1600" b="0" dirty="0" smtClean="0"/>
            <a:t>32 446,5 т.р.</a:t>
          </a:r>
          <a:endParaRPr lang="ru-RU" sz="1600" b="0" dirty="0"/>
        </a:p>
      </dgm:t>
    </dgm:pt>
    <dgm:pt modelId="{D9B24EB6-FBD7-4985-80DF-1C393F600C68}" type="parTrans" cxnId="{21CDC189-9F3E-47EC-9F16-04748CD21341}">
      <dgm:prSet/>
      <dgm:spPr/>
      <dgm:t>
        <a:bodyPr/>
        <a:lstStyle/>
        <a:p>
          <a:endParaRPr lang="ru-RU" sz="2400"/>
        </a:p>
      </dgm:t>
    </dgm:pt>
    <dgm:pt modelId="{09D640C2-D7FF-4CED-8573-9437DECD12F2}" type="sibTrans" cxnId="{21CDC189-9F3E-47EC-9F16-04748CD21341}">
      <dgm:prSet/>
      <dgm:spPr/>
      <dgm:t>
        <a:bodyPr/>
        <a:lstStyle/>
        <a:p>
          <a:endParaRPr lang="ru-RU" sz="2400"/>
        </a:p>
      </dgm:t>
    </dgm:pt>
    <dgm:pt modelId="{AF0EE6A6-EAAA-4F52-A577-6FB5F5A23B37}">
      <dgm:prSet custT="1"/>
      <dgm:spPr/>
      <dgm:t>
        <a:bodyPr/>
        <a:lstStyle/>
        <a:p>
          <a:r>
            <a:rPr lang="ru-RU" sz="1600" dirty="0" smtClean="0"/>
            <a:t>0,8 %</a:t>
          </a:r>
          <a:endParaRPr lang="ru-RU" sz="1600" dirty="0"/>
        </a:p>
      </dgm:t>
    </dgm:pt>
    <dgm:pt modelId="{7BB85720-A666-4D1F-AA03-E5F7AC7957EC}" type="parTrans" cxnId="{1EB3D50B-A729-4E90-859B-6EB56514B8A7}">
      <dgm:prSet/>
      <dgm:spPr/>
      <dgm:t>
        <a:bodyPr/>
        <a:lstStyle/>
        <a:p>
          <a:endParaRPr lang="ru-RU" sz="2400"/>
        </a:p>
      </dgm:t>
    </dgm:pt>
    <dgm:pt modelId="{D117FF35-D4C6-4A4A-AF26-8E3384B801E0}" type="sibTrans" cxnId="{1EB3D50B-A729-4E90-859B-6EB56514B8A7}">
      <dgm:prSet/>
      <dgm:spPr/>
      <dgm:t>
        <a:bodyPr/>
        <a:lstStyle/>
        <a:p>
          <a:endParaRPr lang="ru-RU" sz="2400"/>
        </a:p>
      </dgm:t>
    </dgm:pt>
    <dgm:pt modelId="{203F1930-6B88-492A-A64B-6B3C02A62D8E}">
      <dgm:prSet custT="1"/>
      <dgm:spPr/>
      <dgm:t>
        <a:bodyPr/>
        <a:lstStyle/>
        <a:p>
          <a:r>
            <a:rPr lang="ru-RU" sz="1600" b="0" dirty="0" smtClean="0"/>
            <a:t>20 519,2 т.р.</a:t>
          </a:r>
          <a:endParaRPr lang="ru-RU" sz="1600" b="0" dirty="0"/>
        </a:p>
      </dgm:t>
    </dgm:pt>
    <dgm:pt modelId="{EABE6B4D-454A-4802-A78A-D3C611EFEB69}" type="parTrans" cxnId="{4A5E7379-E170-450E-8146-40C101591D89}">
      <dgm:prSet/>
      <dgm:spPr/>
      <dgm:t>
        <a:bodyPr/>
        <a:lstStyle/>
        <a:p>
          <a:endParaRPr lang="ru-RU" sz="2400"/>
        </a:p>
      </dgm:t>
    </dgm:pt>
    <dgm:pt modelId="{0D2250A1-20A7-47F8-BF66-497148A0926A}" type="sibTrans" cxnId="{4A5E7379-E170-450E-8146-40C101591D89}">
      <dgm:prSet/>
      <dgm:spPr/>
      <dgm:t>
        <a:bodyPr/>
        <a:lstStyle/>
        <a:p>
          <a:endParaRPr lang="ru-RU" sz="2400"/>
        </a:p>
      </dgm:t>
    </dgm:pt>
    <dgm:pt modelId="{6B5DF00F-4B4E-49D9-BF59-C89C123AC763}">
      <dgm:prSet custT="1"/>
      <dgm:spPr/>
      <dgm:t>
        <a:bodyPr/>
        <a:lstStyle/>
        <a:p>
          <a:r>
            <a:rPr lang="ru-RU" sz="1600" dirty="0" smtClean="0"/>
            <a:t>0,5 %</a:t>
          </a:r>
          <a:endParaRPr lang="ru-RU" sz="1600" dirty="0"/>
        </a:p>
      </dgm:t>
    </dgm:pt>
    <dgm:pt modelId="{19ED1762-4F50-49EE-85B6-7188515E839F}" type="parTrans" cxnId="{FC1A6A2A-9922-463B-BE10-327F7F8511A3}">
      <dgm:prSet/>
      <dgm:spPr/>
      <dgm:t>
        <a:bodyPr/>
        <a:lstStyle/>
        <a:p>
          <a:endParaRPr lang="ru-RU" sz="2400"/>
        </a:p>
      </dgm:t>
    </dgm:pt>
    <dgm:pt modelId="{E1290EC3-A2E1-42E3-A780-E5536F2357C7}" type="sibTrans" cxnId="{FC1A6A2A-9922-463B-BE10-327F7F8511A3}">
      <dgm:prSet/>
      <dgm:spPr/>
      <dgm:t>
        <a:bodyPr/>
        <a:lstStyle/>
        <a:p>
          <a:endParaRPr lang="ru-RU" sz="2400"/>
        </a:p>
      </dgm:t>
    </dgm:pt>
    <dgm:pt modelId="{FB249A5D-263A-4B5A-80DE-6B595A35F8CF}">
      <dgm:prSet custT="1"/>
      <dgm:spPr/>
      <dgm:t>
        <a:bodyPr/>
        <a:lstStyle/>
        <a:p>
          <a:r>
            <a:rPr lang="ru-RU" sz="1600" b="0" dirty="0" smtClean="0"/>
            <a:t>481 976,1 т.р.</a:t>
          </a:r>
          <a:endParaRPr lang="ru-RU" sz="1600" b="0" dirty="0"/>
        </a:p>
      </dgm:t>
    </dgm:pt>
    <dgm:pt modelId="{7C594F4D-5E9D-4148-814F-BBC07036C9B7}" type="parTrans" cxnId="{CA4FC693-EF98-4D60-A4B0-13BA8300219C}">
      <dgm:prSet/>
      <dgm:spPr/>
      <dgm:t>
        <a:bodyPr/>
        <a:lstStyle/>
        <a:p>
          <a:endParaRPr lang="ru-RU" sz="2400"/>
        </a:p>
      </dgm:t>
    </dgm:pt>
    <dgm:pt modelId="{2FB02BBE-0FAF-4055-B200-C2C2FA67D9C3}" type="sibTrans" cxnId="{CA4FC693-EF98-4D60-A4B0-13BA8300219C}">
      <dgm:prSet/>
      <dgm:spPr/>
      <dgm:t>
        <a:bodyPr/>
        <a:lstStyle/>
        <a:p>
          <a:endParaRPr lang="ru-RU" sz="2400"/>
        </a:p>
      </dgm:t>
    </dgm:pt>
    <dgm:pt modelId="{040511C7-30AB-43C6-9B23-8704B463B9B2}">
      <dgm:prSet custT="1"/>
      <dgm:spPr/>
      <dgm:t>
        <a:bodyPr/>
        <a:lstStyle/>
        <a:p>
          <a:r>
            <a:rPr lang="ru-RU" sz="1600" dirty="0" smtClean="0"/>
            <a:t>11,1 % </a:t>
          </a:r>
          <a:endParaRPr lang="ru-RU" sz="1600" dirty="0"/>
        </a:p>
      </dgm:t>
    </dgm:pt>
    <dgm:pt modelId="{D169BC78-8643-46E8-AF58-38DF48EA80C8}" type="parTrans" cxnId="{ECF98674-EAF9-41E6-A554-8688880BE5FF}">
      <dgm:prSet/>
      <dgm:spPr/>
      <dgm:t>
        <a:bodyPr/>
        <a:lstStyle/>
        <a:p>
          <a:endParaRPr lang="ru-RU" sz="2400"/>
        </a:p>
      </dgm:t>
    </dgm:pt>
    <dgm:pt modelId="{9DF1C11B-2F92-4DD0-B57D-B3BC9D2865E0}" type="sibTrans" cxnId="{ECF98674-EAF9-41E6-A554-8688880BE5FF}">
      <dgm:prSet/>
      <dgm:spPr/>
      <dgm:t>
        <a:bodyPr/>
        <a:lstStyle/>
        <a:p>
          <a:endParaRPr lang="ru-RU" sz="2400"/>
        </a:p>
      </dgm:t>
    </dgm:pt>
    <dgm:pt modelId="{C8D645D5-3DAB-4AD1-8B23-6E29C4236C53}">
      <dgm:prSet custT="1"/>
      <dgm:spPr/>
      <dgm:t>
        <a:bodyPr/>
        <a:lstStyle/>
        <a:p>
          <a:r>
            <a:rPr lang="ru-RU" sz="1600" b="0" dirty="0" smtClean="0"/>
            <a:t>105 528,6 т.р.</a:t>
          </a:r>
          <a:endParaRPr lang="ru-RU" sz="1600" b="0" dirty="0"/>
        </a:p>
      </dgm:t>
    </dgm:pt>
    <dgm:pt modelId="{958BCBE3-995B-400E-A09F-2B680EE3C098}" type="parTrans" cxnId="{5FD8AB5A-0C53-45D8-A357-B74376AFA34B}">
      <dgm:prSet/>
      <dgm:spPr/>
      <dgm:t>
        <a:bodyPr/>
        <a:lstStyle/>
        <a:p>
          <a:endParaRPr lang="ru-RU" sz="2400"/>
        </a:p>
      </dgm:t>
    </dgm:pt>
    <dgm:pt modelId="{A4F8DBEB-83B7-485E-9964-793250A7568E}" type="sibTrans" cxnId="{5FD8AB5A-0C53-45D8-A357-B74376AFA34B}">
      <dgm:prSet/>
      <dgm:spPr/>
      <dgm:t>
        <a:bodyPr/>
        <a:lstStyle/>
        <a:p>
          <a:endParaRPr lang="ru-RU" sz="2400"/>
        </a:p>
      </dgm:t>
    </dgm:pt>
    <dgm:pt modelId="{244EF2F8-0826-4460-A3A2-CA60847507C6}">
      <dgm:prSet custT="1"/>
      <dgm:spPr/>
      <dgm:t>
        <a:bodyPr/>
        <a:lstStyle/>
        <a:p>
          <a:r>
            <a:rPr lang="ru-RU" sz="1600" dirty="0" smtClean="0"/>
            <a:t>2,4 %</a:t>
          </a:r>
          <a:endParaRPr lang="ru-RU" sz="1600" dirty="0"/>
        </a:p>
      </dgm:t>
    </dgm:pt>
    <dgm:pt modelId="{079D6223-C8AD-41FB-83D6-C67360287BAE}" type="parTrans" cxnId="{C9D2E134-6D1C-4E4A-ABEE-E3D9C42F7086}">
      <dgm:prSet/>
      <dgm:spPr/>
      <dgm:t>
        <a:bodyPr/>
        <a:lstStyle/>
        <a:p>
          <a:endParaRPr lang="ru-RU" sz="2400"/>
        </a:p>
      </dgm:t>
    </dgm:pt>
    <dgm:pt modelId="{9B7F7899-4541-47D3-964E-853BEE5F395C}" type="sibTrans" cxnId="{C9D2E134-6D1C-4E4A-ABEE-E3D9C42F7086}">
      <dgm:prSet/>
      <dgm:spPr/>
      <dgm:t>
        <a:bodyPr/>
        <a:lstStyle/>
        <a:p>
          <a:endParaRPr lang="ru-RU" sz="2400"/>
        </a:p>
      </dgm:t>
    </dgm:pt>
    <dgm:pt modelId="{B94A7BD7-E2BE-4877-B1D1-A5F748B764E2}">
      <dgm:prSet custT="1"/>
      <dgm:spPr/>
      <dgm:t>
        <a:bodyPr/>
        <a:lstStyle/>
        <a:p>
          <a:r>
            <a:rPr lang="ru-RU" sz="1600" b="1" dirty="0" smtClean="0"/>
            <a:t>4 280 614,4 т.р.</a:t>
          </a:r>
          <a:endParaRPr lang="ru-RU" sz="1600" b="1" dirty="0"/>
        </a:p>
      </dgm:t>
    </dgm:pt>
    <dgm:pt modelId="{8FC433A6-264B-4EAE-B239-2ABBE6A92BBD}" type="parTrans" cxnId="{10FDE6AD-015F-4914-B38B-B6DD28FAD7DD}">
      <dgm:prSet/>
      <dgm:spPr/>
      <dgm:t>
        <a:bodyPr/>
        <a:lstStyle/>
        <a:p>
          <a:endParaRPr lang="ru-RU" sz="2400"/>
        </a:p>
      </dgm:t>
    </dgm:pt>
    <dgm:pt modelId="{41A294C2-5F0C-4DE5-B133-31FDDF40A759}" type="sibTrans" cxnId="{10FDE6AD-015F-4914-B38B-B6DD28FAD7DD}">
      <dgm:prSet/>
      <dgm:spPr/>
      <dgm:t>
        <a:bodyPr/>
        <a:lstStyle/>
        <a:p>
          <a:endParaRPr lang="ru-RU" sz="2400"/>
        </a:p>
      </dgm:t>
    </dgm:pt>
    <dgm:pt modelId="{07EBB21D-505B-49CB-8F51-5F45641C181C}">
      <dgm:prSet custT="1"/>
      <dgm:spPr/>
      <dgm:t>
        <a:bodyPr/>
        <a:lstStyle/>
        <a:p>
          <a:r>
            <a:rPr lang="ru-RU" sz="1600" b="1" dirty="0" smtClean="0"/>
            <a:t>99,0 % </a:t>
          </a:r>
          <a:endParaRPr lang="ru-RU" sz="1600" b="1" dirty="0"/>
        </a:p>
      </dgm:t>
    </dgm:pt>
    <dgm:pt modelId="{6D8539F1-D68B-4A04-A6E6-DD5A5D809F77}" type="parTrans" cxnId="{04B9359D-97D9-4F23-9AA0-BF8EFA750A8A}">
      <dgm:prSet/>
      <dgm:spPr/>
      <dgm:t>
        <a:bodyPr/>
        <a:lstStyle/>
        <a:p>
          <a:endParaRPr lang="ru-RU" sz="2400"/>
        </a:p>
      </dgm:t>
    </dgm:pt>
    <dgm:pt modelId="{4B7F1AF1-9E13-4919-9F6D-CAC7139473A0}" type="sibTrans" cxnId="{04B9359D-97D9-4F23-9AA0-BF8EFA750A8A}">
      <dgm:prSet/>
      <dgm:spPr/>
      <dgm:t>
        <a:bodyPr/>
        <a:lstStyle/>
        <a:p>
          <a:endParaRPr lang="ru-RU" sz="2400"/>
        </a:p>
      </dgm:t>
    </dgm:pt>
    <dgm:pt modelId="{BC79FEB3-CACC-4982-87B5-CECEC5AB7694}">
      <dgm:prSet custT="1"/>
      <dgm:spPr/>
      <dgm:t>
        <a:bodyPr/>
        <a:lstStyle/>
        <a:p>
          <a:r>
            <a:rPr lang="ru-RU" sz="1600" b="1" dirty="0" smtClean="0"/>
            <a:t>4 323 066,2 т.р.</a:t>
          </a:r>
          <a:endParaRPr lang="ru-RU" sz="1600" b="1" dirty="0"/>
        </a:p>
      </dgm:t>
    </dgm:pt>
    <dgm:pt modelId="{A0D5C662-D3B9-42F4-B0AB-16050B34D3AC}" type="parTrans" cxnId="{D5959568-4D62-401F-B1AD-9D86F7303866}">
      <dgm:prSet/>
      <dgm:spPr/>
      <dgm:t>
        <a:bodyPr/>
        <a:lstStyle/>
        <a:p>
          <a:endParaRPr lang="ru-RU" sz="2400"/>
        </a:p>
      </dgm:t>
    </dgm:pt>
    <dgm:pt modelId="{A19A4D91-ABF3-4DED-861C-A88D10CA5899}" type="sibTrans" cxnId="{D5959568-4D62-401F-B1AD-9D86F7303866}">
      <dgm:prSet/>
      <dgm:spPr/>
      <dgm:t>
        <a:bodyPr/>
        <a:lstStyle/>
        <a:p>
          <a:endParaRPr lang="ru-RU" sz="2400"/>
        </a:p>
      </dgm:t>
    </dgm:pt>
    <dgm:pt modelId="{0AEC3BA9-AF68-4B95-8D02-96CD9E5AEEBD}">
      <dgm:prSet custT="1"/>
      <dgm:spPr/>
      <dgm:t>
        <a:bodyPr/>
        <a:lstStyle/>
        <a:p>
          <a:r>
            <a:rPr lang="ru-RU" sz="1600" b="1" dirty="0" smtClean="0"/>
            <a:t>100,0 %</a:t>
          </a:r>
          <a:endParaRPr lang="ru-RU" sz="1600" b="1" dirty="0"/>
        </a:p>
      </dgm:t>
    </dgm:pt>
    <dgm:pt modelId="{5BFEA363-A090-43FC-A7FE-1696394E85F1}" type="parTrans" cxnId="{47492017-76D6-483A-AFDF-5F7794075043}">
      <dgm:prSet/>
      <dgm:spPr/>
      <dgm:t>
        <a:bodyPr/>
        <a:lstStyle/>
        <a:p>
          <a:endParaRPr lang="ru-RU" sz="2400"/>
        </a:p>
      </dgm:t>
    </dgm:pt>
    <dgm:pt modelId="{B101A118-3D7A-4905-A38A-F07CA3E07A26}" type="sibTrans" cxnId="{47492017-76D6-483A-AFDF-5F7794075043}">
      <dgm:prSet/>
      <dgm:spPr/>
      <dgm:t>
        <a:bodyPr/>
        <a:lstStyle/>
        <a:p>
          <a:endParaRPr lang="ru-RU" sz="2400"/>
        </a:p>
      </dgm:t>
    </dgm:pt>
    <dgm:pt modelId="{B2912E67-F891-464E-911D-1D8E16FCB839}">
      <dgm:prSet custT="1"/>
      <dgm:spPr/>
      <dgm:t>
        <a:bodyPr/>
        <a:lstStyle/>
        <a:p>
          <a:r>
            <a:rPr lang="ru-RU" sz="1600" b="0" dirty="0" smtClean="0"/>
            <a:t>42 451,8 т.р.</a:t>
          </a:r>
          <a:endParaRPr lang="ru-RU" sz="1600" b="0" dirty="0"/>
        </a:p>
      </dgm:t>
    </dgm:pt>
    <dgm:pt modelId="{A5A9BC1F-CD80-4C8F-8E2B-3617A08B17D6}" type="parTrans" cxnId="{2DADE87A-4E1E-481B-B6E9-93889F26FA3D}">
      <dgm:prSet/>
      <dgm:spPr/>
      <dgm:t>
        <a:bodyPr/>
        <a:lstStyle/>
        <a:p>
          <a:endParaRPr lang="ru-RU" sz="2400"/>
        </a:p>
      </dgm:t>
    </dgm:pt>
    <dgm:pt modelId="{DEE8DFB6-A3E2-49E8-B538-FBB4D971285D}" type="sibTrans" cxnId="{2DADE87A-4E1E-481B-B6E9-93889F26FA3D}">
      <dgm:prSet/>
      <dgm:spPr/>
      <dgm:t>
        <a:bodyPr/>
        <a:lstStyle/>
        <a:p>
          <a:endParaRPr lang="ru-RU" sz="2400"/>
        </a:p>
      </dgm:t>
    </dgm:pt>
    <dgm:pt modelId="{44B997F0-A940-490E-9121-565BFB4931E3}">
      <dgm:prSet custT="1"/>
      <dgm:spPr/>
      <dgm:t>
        <a:bodyPr/>
        <a:lstStyle/>
        <a:p>
          <a:r>
            <a:rPr lang="ru-RU" sz="1600" dirty="0" smtClean="0"/>
            <a:t>1,0 %</a:t>
          </a:r>
          <a:endParaRPr lang="ru-RU" sz="1600" dirty="0"/>
        </a:p>
      </dgm:t>
    </dgm:pt>
    <dgm:pt modelId="{E9182504-937A-48F0-ADD9-46AC68B3B351}" type="parTrans" cxnId="{F7F1DE89-886A-422F-9150-DD8AFAF9F2F0}">
      <dgm:prSet/>
      <dgm:spPr/>
      <dgm:t>
        <a:bodyPr/>
        <a:lstStyle/>
        <a:p>
          <a:endParaRPr lang="ru-RU" sz="2400"/>
        </a:p>
      </dgm:t>
    </dgm:pt>
    <dgm:pt modelId="{A0A6A159-1AE7-46E1-ABB0-2DB5E3355DE3}" type="sibTrans" cxnId="{F7F1DE89-886A-422F-9150-DD8AFAF9F2F0}">
      <dgm:prSet/>
      <dgm:spPr/>
      <dgm:t>
        <a:bodyPr/>
        <a:lstStyle/>
        <a:p>
          <a:endParaRPr lang="ru-RU" sz="2400"/>
        </a:p>
      </dgm:t>
    </dgm:pt>
    <dgm:pt modelId="{2763D59B-C17F-4560-B6DE-6858EE1C354C}">
      <dgm:prSet phldrT="[Текст]" custT="1"/>
      <dgm:spPr/>
      <dgm:t>
        <a:bodyPr/>
        <a:lstStyle/>
        <a:p>
          <a:r>
            <a:rPr lang="ru-RU" sz="1600" b="0" dirty="0" smtClean="0"/>
            <a:t>95,5%</a:t>
          </a:r>
          <a:endParaRPr lang="ru-RU" sz="1600" b="0" dirty="0"/>
        </a:p>
      </dgm:t>
    </dgm:pt>
    <dgm:pt modelId="{339C7F71-9539-458A-811A-CC701D0FA4E8}" type="parTrans" cxnId="{3E0C4D5B-9963-4E6A-99A5-291A82FB3D8A}">
      <dgm:prSet/>
      <dgm:spPr/>
      <dgm:t>
        <a:bodyPr/>
        <a:lstStyle/>
        <a:p>
          <a:endParaRPr lang="ru-RU"/>
        </a:p>
      </dgm:t>
    </dgm:pt>
    <dgm:pt modelId="{2E980997-0BAE-4AEE-8603-4DC930D7B057}" type="sibTrans" cxnId="{3E0C4D5B-9963-4E6A-99A5-291A82FB3D8A}">
      <dgm:prSet/>
      <dgm:spPr/>
      <dgm:t>
        <a:bodyPr/>
        <a:lstStyle/>
        <a:p>
          <a:endParaRPr lang="ru-RU"/>
        </a:p>
      </dgm:t>
    </dgm:pt>
    <dgm:pt modelId="{ADF67896-EDA0-419B-B0F5-252B26634E6E}">
      <dgm:prSet custT="1"/>
      <dgm:spPr/>
      <dgm:t>
        <a:bodyPr/>
        <a:lstStyle/>
        <a:p>
          <a:r>
            <a:rPr lang="ru-RU" sz="1600" b="0" dirty="0" smtClean="0"/>
            <a:t>96,3%</a:t>
          </a:r>
          <a:endParaRPr lang="ru-RU" sz="1600" b="0" dirty="0"/>
        </a:p>
      </dgm:t>
    </dgm:pt>
    <dgm:pt modelId="{352609A3-ED54-4FBD-A8EA-776426DCF786}" type="parTrans" cxnId="{F30773E8-4797-4B96-B3A1-57C4EF55CD76}">
      <dgm:prSet/>
      <dgm:spPr/>
      <dgm:t>
        <a:bodyPr/>
        <a:lstStyle/>
        <a:p>
          <a:endParaRPr lang="ru-RU"/>
        </a:p>
      </dgm:t>
    </dgm:pt>
    <dgm:pt modelId="{C2D5B26C-A6A6-453B-BF1E-5DBFFA8F05FC}" type="sibTrans" cxnId="{F30773E8-4797-4B96-B3A1-57C4EF55CD76}">
      <dgm:prSet/>
      <dgm:spPr/>
      <dgm:t>
        <a:bodyPr/>
        <a:lstStyle/>
        <a:p>
          <a:endParaRPr lang="ru-RU"/>
        </a:p>
      </dgm:t>
    </dgm:pt>
    <dgm:pt modelId="{C7BE9DEA-F38B-4EF8-B4BD-1735C9E2BB93}">
      <dgm:prSet custT="1"/>
      <dgm:spPr/>
      <dgm:t>
        <a:bodyPr/>
        <a:lstStyle/>
        <a:p>
          <a:r>
            <a:rPr lang="ru-RU" sz="1600" b="0" dirty="0" smtClean="0"/>
            <a:t>98,5%</a:t>
          </a:r>
          <a:endParaRPr lang="ru-RU" sz="1600" b="0" dirty="0"/>
        </a:p>
      </dgm:t>
    </dgm:pt>
    <dgm:pt modelId="{315082F3-0416-4ED0-B7D3-53CABEC35003}" type="parTrans" cxnId="{EDE15EEC-2BB6-4136-9D6B-F6BBD61348FA}">
      <dgm:prSet/>
      <dgm:spPr/>
      <dgm:t>
        <a:bodyPr/>
        <a:lstStyle/>
        <a:p>
          <a:endParaRPr lang="ru-RU"/>
        </a:p>
      </dgm:t>
    </dgm:pt>
    <dgm:pt modelId="{DAD0A3A1-C3CA-4625-8C7D-9406AC3F544B}" type="sibTrans" cxnId="{EDE15EEC-2BB6-4136-9D6B-F6BBD61348FA}">
      <dgm:prSet/>
      <dgm:spPr/>
      <dgm:t>
        <a:bodyPr/>
        <a:lstStyle/>
        <a:p>
          <a:endParaRPr lang="ru-RU"/>
        </a:p>
      </dgm:t>
    </dgm:pt>
    <dgm:pt modelId="{5073527B-158E-49EE-AC4C-B47A101A4783}">
      <dgm:prSet custT="1"/>
      <dgm:spPr/>
      <dgm:t>
        <a:bodyPr/>
        <a:lstStyle/>
        <a:p>
          <a:r>
            <a:rPr lang="ru-RU" sz="1600" b="0" dirty="0" smtClean="0"/>
            <a:t>35,0%</a:t>
          </a:r>
          <a:endParaRPr lang="ru-RU" sz="1600" b="0" dirty="0"/>
        </a:p>
      </dgm:t>
    </dgm:pt>
    <dgm:pt modelId="{461BA303-08C5-4D01-9B4B-DB22758FDB4E}" type="parTrans" cxnId="{392AB149-37FE-486C-BF99-763E15F1544D}">
      <dgm:prSet/>
      <dgm:spPr/>
      <dgm:t>
        <a:bodyPr/>
        <a:lstStyle/>
        <a:p>
          <a:endParaRPr lang="ru-RU"/>
        </a:p>
      </dgm:t>
    </dgm:pt>
    <dgm:pt modelId="{0EB64D5D-4BF1-4722-8104-BB4F721BF0AC}" type="sibTrans" cxnId="{392AB149-37FE-486C-BF99-763E15F1544D}">
      <dgm:prSet/>
      <dgm:spPr/>
      <dgm:t>
        <a:bodyPr/>
        <a:lstStyle/>
        <a:p>
          <a:endParaRPr lang="ru-RU"/>
        </a:p>
      </dgm:t>
    </dgm:pt>
    <dgm:pt modelId="{26808A6C-26B4-4770-B91A-C3B4362EA044}">
      <dgm:prSet custT="1"/>
      <dgm:spPr/>
      <dgm:t>
        <a:bodyPr/>
        <a:lstStyle/>
        <a:p>
          <a:r>
            <a:rPr lang="ru-RU" sz="1600" b="0" dirty="0" smtClean="0"/>
            <a:t>99,2%</a:t>
          </a:r>
          <a:endParaRPr lang="ru-RU" sz="1600" b="0" dirty="0"/>
        </a:p>
      </dgm:t>
    </dgm:pt>
    <dgm:pt modelId="{E34F64BB-36B0-46ED-9476-F1FF95FCFC12}" type="parTrans" cxnId="{D5C8B35D-64ED-446B-8E87-29A032E54519}">
      <dgm:prSet/>
      <dgm:spPr/>
      <dgm:t>
        <a:bodyPr/>
        <a:lstStyle/>
        <a:p>
          <a:endParaRPr lang="ru-RU"/>
        </a:p>
      </dgm:t>
    </dgm:pt>
    <dgm:pt modelId="{40A73647-7B35-4B60-8EA5-DFD84C3A7FEA}" type="sibTrans" cxnId="{D5C8B35D-64ED-446B-8E87-29A032E54519}">
      <dgm:prSet/>
      <dgm:spPr/>
      <dgm:t>
        <a:bodyPr/>
        <a:lstStyle/>
        <a:p>
          <a:endParaRPr lang="ru-RU"/>
        </a:p>
      </dgm:t>
    </dgm:pt>
    <dgm:pt modelId="{E7C52B3B-C356-4C54-B258-9D059075271E}">
      <dgm:prSet custT="1"/>
      <dgm:spPr/>
      <dgm:t>
        <a:bodyPr/>
        <a:lstStyle/>
        <a:p>
          <a:r>
            <a:rPr lang="ru-RU" sz="1600" b="0" dirty="0" smtClean="0"/>
            <a:t>94,8%</a:t>
          </a:r>
          <a:endParaRPr lang="ru-RU" sz="1600" b="0" dirty="0"/>
        </a:p>
      </dgm:t>
    </dgm:pt>
    <dgm:pt modelId="{DE857374-BFC9-49AE-865D-A53DFF5091E1}" type="parTrans" cxnId="{1E33BD6E-54B1-41E2-A136-331F2529DF9A}">
      <dgm:prSet/>
      <dgm:spPr/>
      <dgm:t>
        <a:bodyPr/>
        <a:lstStyle/>
        <a:p>
          <a:endParaRPr lang="ru-RU"/>
        </a:p>
      </dgm:t>
    </dgm:pt>
    <dgm:pt modelId="{92D72025-3EFA-4515-8E9B-81FE3ABACD5D}" type="sibTrans" cxnId="{1E33BD6E-54B1-41E2-A136-331F2529DF9A}">
      <dgm:prSet/>
      <dgm:spPr/>
      <dgm:t>
        <a:bodyPr/>
        <a:lstStyle/>
        <a:p>
          <a:endParaRPr lang="ru-RU"/>
        </a:p>
      </dgm:t>
    </dgm:pt>
    <dgm:pt modelId="{48B3DD36-8F56-4861-B412-303D04165194}">
      <dgm:prSet custT="1"/>
      <dgm:spPr/>
      <dgm:t>
        <a:bodyPr/>
        <a:lstStyle/>
        <a:p>
          <a:r>
            <a:rPr lang="ru-RU" sz="1600" b="0" dirty="0" smtClean="0"/>
            <a:t>94,3%</a:t>
          </a:r>
          <a:endParaRPr lang="ru-RU" sz="1600" b="0" dirty="0"/>
        </a:p>
      </dgm:t>
    </dgm:pt>
    <dgm:pt modelId="{98AF55E0-0BC9-4877-89F7-4EECFF79D731}" type="parTrans" cxnId="{EF79D74A-36EA-4DA5-B7F6-B0BD76A93BB5}">
      <dgm:prSet/>
      <dgm:spPr/>
      <dgm:t>
        <a:bodyPr/>
        <a:lstStyle/>
        <a:p>
          <a:endParaRPr lang="ru-RU"/>
        </a:p>
      </dgm:t>
    </dgm:pt>
    <dgm:pt modelId="{7C7EF869-9E20-41DF-8058-922475ED46B1}" type="sibTrans" cxnId="{EF79D74A-36EA-4DA5-B7F6-B0BD76A93BB5}">
      <dgm:prSet/>
      <dgm:spPr/>
      <dgm:t>
        <a:bodyPr/>
        <a:lstStyle/>
        <a:p>
          <a:endParaRPr lang="ru-RU"/>
        </a:p>
      </dgm:t>
    </dgm:pt>
    <dgm:pt modelId="{E0D3C4E9-07BB-4DC0-9C2F-F739FD04CAE8}">
      <dgm:prSet custT="1"/>
      <dgm:spPr/>
      <dgm:t>
        <a:bodyPr/>
        <a:lstStyle/>
        <a:p>
          <a:r>
            <a:rPr lang="ru-RU" sz="1600" b="0" dirty="0" smtClean="0"/>
            <a:t>96,9%</a:t>
          </a:r>
          <a:endParaRPr lang="ru-RU" sz="1600" b="0" dirty="0"/>
        </a:p>
      </dgm:t>
    </dgm:pt>
    <dgm:pt modelId="{D5E723F4-475F-4378-81F7-3C55B2AC2116}" type="parTrans" cxnId="{F7C6DD28-D215-4C9D-BF77-A94465B3CE7A}">
      <dgm:prSet/>
      <dgm:spPr/>
      <dgm:t>
        <a:bodyPr/>
        <a:lstStyle/>
        <a:p>
          <a:endParaRPr lang="ru-RU"/>
        </a:p>
      </dgm:t>
    </dgm:pt>
    <dgm:pt modelId="{EAD5666A-5F04-452A-8FA8-6F62F7C1628A}" type="sibTrans" cxnId="{F7C6DD28-D215-4C9D-BF77-A94465B3CE7A}">
      <dgm:prSet/>
      <dgm:spPr/>
      <dgm:t>
        <a:bodyPr/>
        <a:lstStyle/>
        <a:p>
          <a:endParaRPr lang="ru-RU"/>
        </a:p>
      </dgm:t>
    </dgm:pt>
    <dgm:pt modelId="{520D6902-3EAF-4C7B-AC30-A0FDBA318C27}">
      <dgm:prSet custT="1"/>
      <dgm:spPr/>
      <dgm:t>
        <a:bodyPr/>
        <a:lstStyle/>
        <a:p>
          <a:r>
            <a:rPr lang="ru-RU" sz="1600" b="0" dirty="0" smtClean="0"/>
            <a:t>100,0%</a:t>
          </a:r>
          <a:endParaRPr lang="ru-RU" sz="1600" b="0" dirty="0"/>
        </a:p>
      </dgm:t>
    </dgm:pt>
    <dgm:pt modelId="{95B83529-9CFE-4B29-B81F-5B192628CFCB}" type="parTrans" cxnId="{AF20CD04-5319-442A-A48A-B2302F0C97D5}">
      <dgm:prSet/>
      <dgm:spPr/>
      <dgm:t>
        <a:bodyPr/>
        <a:lstStyle/>
        <a:p>
          <a:endParaRPr lang="ru-RU"/>
        </a:p>
      </dgm:t>
    </dgm:pt>
    <dgm:pt modelId="{AA5CD024-FEF5-4E45-95F1-5CF0497549B8}" type="sibTrans" cxnId="{AF20CD04-5319-442A-A48A-B2302F0C97D5}">
      <dgm:prSet/>
      <dgm:spPr/>
      <dgm:t>
        <a:bodyPr/>
        <a:lstStyle/>
        <a:p>
          <a:endParaRPr lang="ru-RU"/>
        </a:p>
      </dgm:t>
    </dgm:pt>
    <dgm:pt modelId="{5928FC52-6CE0-4078-A5D6-34AFD66D78CC}">
      <dgm:prSet custT="1"/>
      <dgm:spPr/>
      <dgm:t>
        <a:bodyPr/>
        <a:lstStyle/>
        <a:p>
          <a:r>
            <a:rPr lang="ru-RU" sz="1600" b="0" dirty="0" smtClean="0"/>
            <a:t>99,9%</a:t>
          </a:r>
          <a:endParaRPr lang="ru-RU" sz="1600" b="0" dirty="0"/>
        </a:p>
      </dgm:t>
    </dgm:pt>
    <dgm:pt modelId="{90B8357A-B7CC-4201-B78D-F289DCB7105B}" type="parTrans" cxnId="{EDA97CEF-AD4D-4DD0-B716-9B276ECFDB0A}">
      <dgm:prSet/>
      <dgm:spPr/>
      <dgm:t>
        <a:bodyPr/>
        <a:lstStyle/>
        <a:p>
          <a:endParaRPr lang="ru-RU"/>
        </a:p>
      </dgm:t>
    </dgm:pt>
    <dgm:pt modelId="{B753595F-8194-4771-A2B8-3FE6933FAC20}" type="sibTrans" cxnId="{EDA97CEF-AD4D-4DD0-B716-9B276ECFDB0A}">
      <dgm:prSet/>
      <dgm:spPr/>
      <dgm:t>
        <a:bodyPr/>
        <a:lstStyle/>
        <a:p>
          <a:endParaRPr lang="ru-RU"/>
        </a:p>
      </dgm:t>
    </dgm:pt>
    <dgm:pt modelId="{F276B3C2-8B77-441C-9D5E-092FAD3F859E}">
      <dgm:prSet custT="1"/>
      <dgm:spPr/>
      <dgm:t>
        <a:bodyPr/>
        <a:lstStyle/>
        <a:p>
          <a:r>
            <a:rPr lang="ru-RU" sz="1600" b="0" dirty="0" smtClean="0"/>
            <a:t>98,2%</a:t>
          </a:r>
          <a:endParaRPr lang="ru-RU" sz="1600" b="0" dirty="0"/>
        </a:p>
      </dgm:t>
    </dgm:pt>
    <dgm:pt modelId="{9B6A86D6-CA7E-4BE9-BB49-B39498453BD5}" type="parTrans" cxnId="{F53E1AB9-F31E-4BEB-86C2-37215F4AB439}">
      <dgm:prSet/>
      <dgm:spPr/>
      <dgm:t>
        <a:bodyPr/>
        <a:lstStyle/>
        <a:p>
          <a:endParaRPr lang="ru-RU"/>
        </a:p>
      </dgm:t>
    </dgm:pt>
    <dgm:pt modelId="{5EF381F4-CFE3-41BF-B5F2-AA4F8D84B36A}" type="sibTrans" cxnId="{F53E1AB9-F31E-4BEB-86C2-37215F4AB439}">
      <dgm:prSet/>
      <dgm:spPr/>
      <dgm:t>
        <a:bodyPr/>
        <a:lstStyle/>
        <a:p>
          <a:endParaRPr lang="ru-RU"/>
        </a:p>
      </dgm:t>
    </dgm:pt>
    <dgm:pt modelId="{00118591-B098-426A-AE8A-1E2E518F7279}">
      <dgm:prSet custT="1"/>
      <dgm:spPr/>
      <dgm:t>
        <a:bodyPr/>
        <a:lstStyle/>
        <a:p>
          <a:r>
            <a:rPr lang="ru-RU" sz="1600" b="0" dirty="0" smtClean="0"/>
            <a:t>95,2%</a:t>
          </a:r>
          <a:endParaRPr lang="ru-RU" sz="1600" b="0" dirty="0"/>
        </a:p>
      </dgm:t>
    </dgm:pt>
    <dgm:pt modelId="{D235A3F1-FCE8-4F5E-8162-BB1EAE01A2AE}" type="parTrans" cxnId="{88DFF0EE-ABF6-447C-98A5-A70FE85831CB}">
      <dgm:prSet/>
      <dgm:spPr/>
      <dgm:t>
        <a:bodyPr/>
        <a:lstStyle/>
        <a:p>
          <a:endParaRPr lang="ru-RU"/>
        </a:p>
      </dgm:t>
    </dgm:pt>
    <dgm:pt modelId="{D10704C2-C32F-492E-B54D-5F0552BC91A9}" type="sibTrans" cxnId="{88DFF0EE-ABF6-447C-98A5-A70FE85831CB}">
      <dgm:prSet/>
      <dgm:spPr/>
      <dgm:t>
        <a:bodyPr/>
        <a:lstStyle/>
        <a:p>
          <a:endParaRPr lang="ru-RU"/>
        </a:p>
      </dgm:t>
    </dgm:pt>
    <dgm:pt modelId="{2AE4CCC0-6BB8-43B2-88BA-5C93F2D58DD6}">
      <dgm:prSet custT="1"/>
      <dgm:spPr/>
      <dgm:t>
        <a:bodyPr/>
        <a:lstStyle/>
        <a:p>
          <a:r>
            <a:rPr lang="ru-RU" sz="1600" b="0" dirty="0" smtClean="0"/>
            <a:t>95,6%</a:t>
          </a:r>
          <a:endParaRPr lang="ru-RU" sz="1600" b="0" dirty="0"/>
        </a:p>
      </dgm:t>
    </dgm:pt>
    <dgm:pt modelId="{7C52DD7C-A0C3-48D2-9E24-D3B07E320E4F}" type="parTrans" cxnId="{52098C47-45C6-4C14-B934-52C367EC8344}">
      <dgm:prSet/>
      <dgm:spPr/>
      <dgm:t>
        <a:bodyPr/>
        <a:lstStyle/>
        <a:p>
          <a:endParaRPr lang="ru-RU"/>
        </a:p>
      </dgm:t>
    </dgm:pt>
    <dgm:pt modelId="{AE645A62-FF3B-4A14-9C9A-2304ED83155D}" type="sibTrans" cxnId="{52098C47-45C6-4C14-B934-52C367EC8344}">
      <dgm:prSet/>
      <dgm:spPr/>
      <dgm:t>
        <a:bodyPr/>
        <a:lstStyle/>
        <a:p>
          <a:endParaRPr lang="ru-RU"/>
        </a:p>
      </dgm:t>
    </dgm:pt>
    <dgm:pt modelId="{92E3D818-6997-47B4-A4F3-C74E8DD37986}">
      <dgm:prSet custT="1"/>
      <dgm:spPr/>
      <dgm:t>
        <a:bodyPr/>
        <a:lstStyle/>
        <a:p>
          <a:r>
            <a:rPr lang="ru-RU" sz="1600" b="0" dirty="0" smtClean="0"/>
            <a:t>99,8%</a:t>
          </a:r>
          <a:endParaRPr lang="ru-RU" sz="1600" b="0" dirty="0"/>
        </a:p>
      </dgm:t>
    </dgm:pt>
    <dgm:pt modelId="{0B3EC1C2-AE15-46D9-AB7B-644081745FAF}" type="parTrans" cxnId="{34AA0455-2F48-440C-B9AD-7E86645048F8}">
      <dgm:prSet/>
      <dgm:spPr/>
      <dgm:t>
        <a:bodyPr/>
        <a:lstStyle/>
        <a:p>
          <a:endParaRPr lang="ru-RU"/>
        </a:p>
      </dgm:t>
    </dgm:pt>
    <dgm:pt modelId="{E97172C6-7904-4FA9-B020-3E8A71870186}" type="sibTrans" cxnId="{34AA0455-2F48-440C-B9AD-7E86645048F8}">
      <dgm:prSet/>
      <dgm:spPr/>
      <dgm:t>
        <a:bodyPr/>
        <a:lstStyle/>
        <a:p>
          <a:endParaRPr lang="ru-RU"/>
        </a:p>
      </dgm:t>
    </dgm:pt>
    <dgm:pt modelId="{4217649D-4D3F-4584-8078-DF5E18170E6B}">
      <dgm:prSet custT="1"/>
      <dgm:spPr/>
      <dgm:t>
        <a:bodyPr/>
        <a:lstStyle/>
        <a:p>
          <a:r>
            <a:rPr lang="ru-RU" sz="1600" b="0" dirty="0" smtClean="0"/>
            <a:t>87,1%</a:t>
          </a:r>
          <a:endParaRPr lang="ru-RU" sz="1600" b="0" dirty="0"/>
        </a:p>
      </dgm:t>
    </dgm:pt>
    <dgm:pt modelId="{2A9D8A7A-05B3-48ED-A058-572CE0F6A58E}" type="parTrans" cxnId="{AD4258FA-47F8-43AB-B95A-1B826B1AB7FC}">
      <dgm:prSet/>
      <dgm:spPr/>
      <dgm:t>
        <a:bodyPr/>
        <a:lstStyle/>
        <a:p>
          <a:endParaRPr lang="ru-RU"/>
        </a:p>
      </dgm:t>
    </dgm:pt>
    <dgm:pt modelId="{D2A5CC07-ECAB-48B4-9C37-D6B1E0D9973F}" type="sibTrans" cxnId="{AD4258FA-47F8-43AB-B95A-1B826B1AB7FC}">
      <dgm:prSet/>
      <dgm:spPr/>
      <dgm:t>
        <a:bodyPr/>
        <a:lstStyle/>
        <a:p>
          <a:endParaRPr lang="ru-RU"/>
        </a:p>
      </dgm:t>
    </dgm:pt>
    <dgm:pt modelId="{678EC872-5748-45B2-8CF6-5DB52E817775}">
      <dgm:prSet custT="1"/>
      <dgm:spPr/>
      <dgm:t>
        <a:bodyPr/>
        <a:lstStyle/>
        <a:p>
          <a:r>
            <a:rPr lang="ru-RU" sz="1600" b="0" dirty="0" smtClean="0"/>
            <a:t>94,6%</a:t>
          </a:r>
          <a:endParaRPr lang="ru-RU" sz="1600" b="0" dirty="0"/>
        </a:p>
      </dgm:t>
    </dgm:pt>
    <dgm:pt modelId="{0AA5B2FE-F03B-4344-A708-2A975FB82BE4}" type="parTrans" cxnId="{73208995-2B29-4561-A1FF-6B387A3997E4}">
      <dgm:prSet/>
      <dgm:spPr/>
      <dgm:t>
        <a:bodyPr/>
        <a:lstStyle/>
        <a:p>
          <a:endParaRPr lang="ru-RU"/>
        </a:p>
      </dgm:t>
    </dgm:pt>
    <dgm:pt modelId="{B4B05DC7-5201-4E38-8BE6-DBFBA57126B4}" type="sibTrans" cxnId="{73208995-2B29-4561-A1FF-6B387A3997E4}">
      <dgm:prSet/>
      <dgm:spPr/>
      <dgm:t>
        <a:bodyPr/>
        <a:lstStyle/>
        <a:p>
          <a:endParaRPr lang="ru-RU"/>
        </a:p>
      </dgm:t>
    </dgm:pt>
    <dgm:pt modelId="{AC2D2659-E024-4929-9197-8355032638B2}">
      <dgm:prSet custT="1"/>
      <dgm:spPr/>
      <dgm:t>
        <a:bodyPr/>
        <a:lstStyle/>
        <a:p>
          <a:r>
            <a:rPr lang="ru-RU" sz="1600" b="0" dirty="0" smtClean="0"/>
            <a:t>95,4%</a:t>
          </a:r>
          <a:endParaRPr lang="ru-RU" sz="1600" b="0" dirty="0"/>
        </a:p>
      </dgm:t>
    </dgm:pt>
    <dgm:pt modelId="{879C70AE-5B18-448C-911A-EA61E6ED6CC6}" type="parTrans" cxnId="{F7B78F44-1DA3-4A80-9929-FD9BDFA3909A}">
      <dgm:prSet/>
      <dgm:spPr/>
      <dgm:t>
        <a:bodyPr/>
        <a:lstStyle/>
        <a:p>
          <a:endParaRPr lang="ru-RU"/>
        </a:p>
      </dgm:t>
    </dgm:pt>
    <dgm:pt modelId="{F0C0BE1C-6863-4EC1-A515-7675448F0A85}" type="sibTrans" cxnId="{F7B78F44-1DA3-4A80-9929-FD9BDFA3909A}">
      <dgm:prSet/>
      <dgm:spPr/>
      <dgm:t>
        <a:bodyPr/>
        <a:lstStyle/>
        <a:p>
          <a:endParaRPr lang="ru-RU"/>
        </a:p>
      </dgm:t>
    </dgm:pt>
    <dgm:pt modelId="{C86BE1E3-5859-4B5D-8C2C-F7BB82492B23}">
      <dgm:prSet custT="1"/>
      <dgm:spPr/>
      <dgm:t>
        <a:bodyPr/>
        <a:lstStyle/>
        <a:p>
          <a:r>
            <a:rPr lang="ru-RU" sz="1600" b="0" dirty="0" smtClean="0"/>
            <a:t>34,2%</a:t>
          </a:r>
          <a:endParaRPr lang="ru-RU" sz="1600" b="0" dirty="0"/>
        </a:p>
      </dgm:t>
    </dgm:pt>
    <dgm:pt modelId="{F3B2898B-5534-4CB8-B5E6-F1918D554AE7}" type="parTrans" cxnId="{96B8E6F7-22FC-4345-BA99-EBFD7DDD4DA6}">
      <dgm:prSet/>
      <dgm:spPr/>
      <dgm:t>
        <a:bodyPr/>
        <a:lstStyle/>
        <a:p>
          <a:endParaRPr lang="ru-RU"/>
        </a:p>
      </dgm:t>
    </dgm:pt>
    <dgm:pt modelId="{3AEAF4BA-80A5-4C27-9FE3-9B23247B7CAC}" type="sibTrans" cxnId="{96B8E6F7-22FC-4345-BA99-EBFD7DDD4DA6}">
      <dgm:prSet/>
      <dgm:spPr/>
      <dgm:t>
        <a:bodyPr/>
        <a:lstStyle/>
        <a:p>
          <a:endParaRPr lang="ru-RU"/>
        </a:p>
      </dgm:t>
    </dgm:pt>
    <dgm:pt modelId="{8D931B12-63ED-4903-888D-133A805AA467}">
      <dgm:prSet custT="1"/>
      <dgm:spPr/>
      <dgm:t>
        <a:bodyPr/>
        <a:lstStyle/>
        <a:p>
          <a:r>
            <a:rPr lang="ru-RU" sz="1600" b="0" dirty="0" smtClean="0"/>
            <a:t>97,7%</a:t>
          </a:r>
          <a:endParaRPr lang="ru-RU" sz="1600" b="0" dirty="0"/>
        </a:p>
      </dgm:t>
    </dgm:pt>
    <dgm:pt modelId="{CD5009A2-D236-4C6F-9C9F-2428FB0A175B}" type="parTrans" cxnId="{4E50C579-2A67-4FA1-B14A-85C6B76038E3}">
      <dgm:prSet/>
      <dgm:spPr/>
      <dgm:t>
        <a:bodyPr/>
        <a:lstStyle/>
        <a:p>
          <a:endParaRPr lang="ru-RU"/>
        </a:p>
      </dgm:t>
    </dgm:pt>
    <dgm:pt modelId="{7BB62776-7BC1-42E5-B0BE-54A358F8E898}" type="sibTrans" cxnId="{4E50C579-2A67-4FA1-B14A-85C6B76038E3}">
      <dgm:prSet/>
      <dgm:spPr/>
      <dgm:t>
        <a:bodyPr/>
        <a:lstStyle/>
        <a:p>
          <a:endParaRPr lang="ru-RU"/>
        </a:p>
      </dgm:t>
    </dgm:pt>
    <dgm:pt modelId="{3121EE9C-8294-4088-B2B5-20A952C9A857}">
      <dgm:prSet custT="1"/>
      <dgm:spPr/>
      <dgm:t>
        <a:bodyPr/>
        <a:lstStyle/>
        <a:p>
          <a:r>
            <a:rPr lang="ru-RU" sz="1600" b="0" dirty="0" smtClean="0"/>
            <a:t>56,2%</a:t>
          </a:r>
          <a:endParaRPr lang="ru-RU" sz="1600" b="0" dirty="0"/>
        </a:p>
      </dgm:t>
    </dgm:pt>
    <dgm:pt modelId="{2C69833E-E35D-4A7C-91D8-80C00DCBF45D}" type="parTrans" cxnId="{1E1076D5-2E06-4637-977B-A81FD2839BAF}">
      <dgm:prSet/>
      <dgm:spPr/>
      <dgm:t>
        <a:bodyPr/>
        <a:lstStyle/>
        <a:p>
          <a:endParaRPr lang="ru-RU"/>
        </a:p>
      </dgm:t>
    </dgm:pt>
    <dgm:pt modelId="{00F978DB-0AC7-4874-AEFF-6CB61AA2328B}" type="sibTrans" cxnId="{1E1076D5-2E06-4637-977B-A81FD2839BAF}">
      <dgm:prSet/>
      <dgm:spPr/>
      <dgm:t>
        <a:bodyPr/>
        <a:lstStyle/>
        <a:p>
          <a:endParaRPr lang="ru-RU"/>
        </a:p>
      </dgm:t>
    </dgm:pt>
    <dgm:pt modelId="{196A2FB0-F467-436D-B4AB-08D5F69A2CDB}">
      <dgm:prSet custT="1"/>
      <dgm:spPr/>
      <dgm:t>
        <a:bodyPr/>
        <a:lstStyle/>
        <a:p>
          <a:r>
            <a:rPr lang="ru-RU" sz="1600" b="1" dirty="0" smtClean="0"/>
            <a:t>87,3%</a:t>
          </a:r>
          <a:endParaRPr lang="ru-RU" sz="1600" b="1" dirty="0"/>
        </a:p>
      </dgm:t>
    </dgm:pt>
    <dgm:pt modelId="{2BEA9694-CCB7-4A92-A090-7F2836562E72}" type="parTrans" cxnId="{315249D3-3570-424E-971C-96FA3357953C}">
      <dgm:prSet/>
      <dgm:spPr/>
      <dgm:t>
        <a:bodyPr/>
        <a:lstStyle/>
        <a:p>
          <a:endParaRPr lang="ru-RU"/>
        </a:p>
      </dgm:t>
    </dgm:pt>
    <dgm:pt modelId="{1A5E1CDB-49C8-4426-9521-E6ADBBAC1AF1}" type="sibTrans" cxnId="{315249D3-3570-424E-971C-96FA3357953C}">
      <dgm:prSet/>
      <dgm:spPr/>
      <dgm:t>
        <a:bodyPr/>
        <a:lstStyle/>
        <a:p>
          <a:endParaRPr lang="ru-RU"/>
        </a:p>
      </dgm:t>
    </dgm:pt>
    <dgm:pt modelId="{2D080930-DF68-4447-8AD8-0F8E2F8F1BD5}">
      <dgm:prSet custT="1"/>
      <dgm:spPr/>
      <dgm:t>
        <a:bodyPr/>
        <a:lstStyle/>
        <a:p>
          <a:r>
            <a:rPr lang="ru-RU" sz="1600" b="0" dirty="0" smtClean="0"/>
            <a:t>96,2%</a:t>
          </a:r>
          <a:endParaRPr lang="ru-RU" sz="1600" b="0" dirty="0"/>
        </a:p>
      </dgm:t>
    </dgm:pt>
    <dgm:pt modelId="{848D1B8F-CA5D-4662-8146-2CB95E5E469E}" type="parTrans" cxnId="{903FE394-14D4-444B-8FFF-C01D3D1D75DB}">
      <dgm:prSet/>
      <dgm:spPr/>
      <dgm:t>
        <a:bodyPr/>
        <a:lstStyle/>
        <a:p>
          <a:endParaRPr lang="ru-RU"/>
        </a:p>
      </dgm:t>
    </dgm:pt>
    <dgm:pt modelId="{BC58C21B-A92D-480F-A740-CDF102979C82}" type="sibTrans" cxnId="{903FE394-14D4-444B-8FFF-C01D3D1D75DB}">
      <dgm:prSet/>
      <dgm:spPr/>
      <dgm:t>
        <a:bodyPr/>
        <a:lstStyle/>
        <a:p>
          <a:endParaRPr lang="ru-RU"/>
        </a:p>
      </dgm:t>
    </dgm:pt>
    <dgm:pt modelId="{F6E20577-ED27-40A7-AADC-3D50BAD35E8F}">
      <dgm:prSet custT="1"/>
      <dgm:spPr/>
      <dgm:t>
        <a:bodyPr/>
        <a:lstStyle/>
        <a:p>
          <a:r>
            <a:rPr lang="ru-RU" sz="1600" b="1" dirty="0" smtClean="0"/>
            <a:t>87,4%</a:t>
          </a:r>
          <a:endParaRPr lang="ru-RU" sz="1600" b="1" dirty="0"/>
        </a:p>
      </dgm:t>
    </dgm:pt>
    <dgm:pt modelId="{B55359A9-2B5D-4E57-9395-84F2A6D3DC9D}" type="parTrans" cxnId="{0D3403F1-5020-42F9-AEB5-8665BEC6FE2B}">
      <dgm:prSet/>
      <dgm:spPr/>
      <dgm:t>
        <a:bodyPr/>
        <a:lstStyle/>
        <a:p>
          <a:endParaRPr lang="ru-RU"/>
        </a:p>
      </dgm:t>
    </dgm:pt>
    <dgm:pt modelId="{9E7FB5C6-107E-4A5C-A912-1CC8473C6460}" type="sibTrans" cxnId="{0D3403F1-5020-42F9-AEB5-8665BEC6FE2B}">
      <dgm:prSet/>
      <dgm:spPr/>
      <dgm:t>
        <a:bodyPr/>
        <a:lstStyle/>
        <a:p>
          <a:endParaRPr lang="ru-RU"/>
        </a:p>
      </dgm:t>
    </dgm:pt>
    <dgm:pt modelId="{D227E960-89D2-4C46-8790-2D21ADCEFC78}" type="pres">
      <dgm:prSet presAssocID="{B7517B82-549C-4C81-894E-488B0BF89276}" presName="Name0" presStyleCnt="0">
        <dgm:presLayoutVars>
          <dgm:chPref val="3"/>
          <dgm:dir/>
          <dgm:animLvl val="lvl"/>
          <dgm:resizeHandles/>
        </dgm:presLayoutVars>
      </dgm:prSet>
      <dgm:spPr/>
    </dgm:pt>
    <dgm:pt modelId="{44B2C02B-A58C-4175-82FA-2B9F16170176}" type="pres">
      <dgm:prSet presAssocID="{C1EA77CB-FD91-4548-9774-C3F54B0ECD05}" presName="horFlow" presStyleCnt="0"/>
      <dgm:spPr/>
    </dgm:pt>
    <dgm:pt modelId="{41498159-F6A1-41F1-A238-BDA02174ED7D}" type="pres">
      <dgm:prSet presAssocID="{C1EA77CB-FD91-4548-9774-C3F54B0ECD05}" presName="bigChev" presStyleLbl="node1" presStyleIdx="0" presStyleCnt="23" custScaleX="1458831"/>
      <dgm:spPr>
        <a:prstGeom prst="parallelogram">
          <a:avLst/>
        </a:prstGeom>
      </dgm:spPr>
      <dgm:t>
        <a:bodyPr/>
        <a:lstStyle/>
        <a:p>
          <a:endParaRPr lang="ru-RU"/>
        </a:p>
      </dgm:t>
    </dgm:pt>
    <dgm:pt modelId="{8073C166-D920-4DAF-9C6A-142EF72E8866}" type="pres">
      <dgm:prSet presAssocID="{E06AF234-4C7F-41A3-BA63-6187A5A747AE}" presName="parTrans" presStyleCnt="0"/>
      <dgm:spPr/>
    </dgm:pt>
    <dgm:pt modelId="{F44CF0B7-0941-43A4-A45D-D060C5F36778}" type="pres">
      <dgm:prSet presAssocID="{348B6861-BD32-4045-943B-92ED86DA066A}" presName="node" presStyleLbl="alignAccFollowNode1" presStyleIdx="0" presStyleCnt="69" custScaleX="418942">
        <dgm:presLayoutVars>
          <dgm:bulletEnabled val="1"/>
        </dgm:presLayoutVars>
      </dgm:prSet>
      <dgm:spPr>
        <a:prstGeom prst="parallelogram">
          <a:avLst/>
        </a:prstGeom>
      </dgm:spPr>
      <dgm:t>
        <a:bodyPr/>
        <a:lstStyle/>
        <a:p>
          <a:endParaRPr lang="ru-RU"/>
        </a:p>
      </dgm:t>
    </dgm:pt>
    <dgm:pt modelId="{7E725AC7-2354-46C3-8464-246DBB2D1673}" type="pres">
      <dgm:prSet presAssocID="{F98C5771-E4C4-499B-803E-84C037A8A8F6}" presName="sibTrans" presStyleCnt="0"/>
      <dgm:spPr/>
    </dgm:pt>
    <dgm:pt modelId="{97739596-6A2E-4D2F-9049-5D0E2D5B4A7D}" type="pres">
      <dgm:prSet presAssocID="{2763D59B-C17F-4560-B6DE-6858EE1C354C}" presName="node" presStyleLbl="alignAccFollowNode1" presStyleIdx="1" presStyleCnt="69" custScaleX="346637">
        <dgm:presLayoutVars>
          <dgm:bulletEnabled val="1"/>
        </dgm:presLayoutVars>
      </dgm:prSet>
      <dgm:spPr>
        <a:prstGeom prst="parallelogram">
          <a:avLst/>
        </a:prstGeom>
      </dgm:spPr>
      <dgm:t>
        <a:bodyPr/>
        <a:lstStyle/>
        <a:p>
          <a:endParaRPr lang="ru-RU"/>
        </a:p>
      </dgm:t>
    </dgm:pt>
    <dgm:pt modelId="{DB575914-9F91-4734-831A-0CCCC48A89A5}" type="pres">
      <dgm:prSet presAssocID="{2E980997-0BAE-4AEE-8603-4DC930D7B057}" presName="sibTrans" presStyleCnt="0"/>
      <dgm:spPr/>
    </dgm:pt>
    <dgm:pt modelId="{784329A5-4ADE-4261-9AC9-A7CCD26D4C3E}" type="pres">
      <dgm:prSet presAssocID="{76AAD282-CD6B-42D9-AE53-CDF64FC3F6E3}" presName="node" presStyleLbl="alignAccFollowNode1" presStyleIdx="2" presStyleCnt="69" custScaleX="346637">
        <dgm:presLayoutVars>
          <dgm:bulletEnabled val="1"/>
        </dgm:presLayoutVars>
      </dgm:prSet>
      <dgm:spPr>
        <a:prstGeom prst="parallelogram">
          <a:avLst/>
        </a:prstGeom>
      </dgm:spPr>
      <dgm:t>
        <a:bodyPr/>
        <a:lstStyle/>
        <a:p>
          <a:endParaRPr lang="ru-RU"/>
        </a:p>
      </dgm:t>
    </dgm:pt>
    <dgm:pt modelId="{87337882-53E4-4C00-896A-B26078644DC0}" type="pres">
      <dgm:prSet presAssocID="{C1EA77CB-FD91-4548-9774-C3F54B0ECD05}" presName="vSp" presStyleCnt="0"/>
      <dgm:spPr/>
    </dgm:pt>
    <dgm:pt modelId="{4FF6816C-C46A-40EB-9E4B-2643EE4E3FDA}" type="pres">
      <dgm:prSet presAssocID="{7D625045-2912-430C-BA4B-06DB29B6F90D}" presName="horFlow" presStyleCnt="0"/>
      <dgm:spPr/>
    </dgm:pt>
    <dgm:pt modelId="{38E48D49-A934-4A8E-BDE7-B4740136C265}" type="pres">
      <dgm:prSet presAssocID="{7D625045-2912-430C-BA4B-06DB29B6F90D}" presName="bigChev" presStyleLbl="node1" presStyleIdx="1" presStyleCnt="23" custScaleX="1458831"/>
      <dgm:spPr>
        <a:prstGeom prst="parallelogram">
          <a:avLst/>
        </a:prstGeom>
      </dgm:spPr>
      <dgm:t>
        <a:bodyPr/>
        <a:lstStyle/>
        <a:p>
          <a:endParaRPr lang="ru-RU"/>
        </a:p>
      </dgm:t>
    </dgm:pt>
    <dgm:pt modelId="{BD7ECCEE-CE1D-4F2F-A241-8DCD80DCE22C}" type="pres">
      <dgm:prSet presAssocID="{A8E85EE4-5CE0-4C8E-B7B5-109A329D19F9}" presName="parTrans" presStyleCnt="0"/>
      <dgm:spPr/>
    </dgm:pt>
    <dgm:pt modelId="{81F22611-446A-4CBE-8554-E735D3C921FC}" type="pres">
      <dgm:prSet presAssocID="{D01191D6-C94A-4CCE-B9D3-E3CEA20E143D}" presName="node" presStyleLbl="alignAccFollowNode1" presStyleIdx="3" presStyleCnt="69" custScaleX="418942">
        <dgm:presLayoutVars>
          <dgm:bulletEnabled val="1"/>
        </dgm:presLayoutVars>
      </dgm:prSet>
      <dgm:spPr>
        <a:prstGeom prst="parallelogram">
          <a:avLst/>
        </a:prstGeom>
      </dgm:spPr>
      <dgm:t>
        <a:bodyPr/>
        <a:lstStyle/>
        <a:p>
          <a:endParaRPr lang="ru-RU"/>
        </a:p>
      </dgm:t>
    </dgm:pt>
    <dgm:pt modelId="{94EDD979-E18F-46F8-8F8A-39BF9DEFD479}" type="pres">
      <dgm:prSet presAssocID="{9804964B-96A7-4A93-99A9-195029057597}" presName="sibTrans" presStyleCnt="0"/>
      <dgm:spPr/>
    </dgm:pt>
    <dgm:pt modelId="{660D8F47-90BE-4511-985D-84C7D4D10598}" type="pres">
      <dgm:prSet presAssocID="{ADF67896-EDA0-419B-B0F5-252B26634E6E}" presName="node" presStyleLbl="alignAccFollowNode1" presStyleIdx="4" presStyleCnt="69" custScaleX="346637">
        <dgm:presLayoutVars>
          <dgm:bulletEnabled val="1"/>
        </dgm:presLayoutVars>
      </dgm:prSet>
      <dgm:spPr>
        <a:prstGeom prst="parallelogram">
          <a:avLst/>
        </a:prstGeom>
      </dgm:spPr>
      <dgm:t>
        <a:bodyPr/>
        <a:lstStyle/>
        <a:p>
          <a:endParaRPr lang="ru-RU"/>
        </a:p>
      </dgm:t>
    </dgm:pt>
    <dgm:pt modelId="{36A78127-7ACD-4E6F-A3EB-11FB258A5957}" type="pres">
      <dgm:prSet presAssocID="{C2D5B26C-A6A6-453B-BF1E-5DBFFA8F05FC}" presName="sibTrans" presStyleCnt="0"/>
      <dgm:spPr/>
    </dgm:pt>
    <dgm:pt modelId="{1214EC8F-26EF-48C5-928F-ABC004B29F77}" type="pres">
      <dgm:prSet presAssocID="{32C68EDA-8F89-4966-A433-A212F2749088}" presName="node" presStyleLbl="alignAccFollowNode1" presStyleIdx="5" presStyleCnt="69" custScaleX="346637">
        <dgm:presLayoutVars>
          <dgm:bulletEnabled val="1"/>
        </dgm:presLayoutVars>
      </dgm:prSet>
      <dgm:spPr>
        <a:prstGeom prst="parallelogram">
          <a:avLst/>
        </a:prstGeom>
      </dgm:spPr>
      <dgm:t>
        <a:bodyPr/>
        <a:lstStyle/>
        <a:p>
          <a:endParaRPr lang="ru-RU"/>
        </a:p>
      </dgm:t>
    </dgm:pt>
    <dgm:pt modelId="{B21EBB60-5481-40AD-A405-256F131C4FA6}" type="pres">
      <dgm:prSet presAssocID="{7D625045-2912-430C-BA4B-06DB29B6F90D}" presName="vSp" presStyleCnt="0"/>
      <dgm:spPr/>
    </dgm:pt>
    <dgm:pt modelId="{E19A655D-6BFC-46DC-A412-3A704DB4D77A}" type="pres">
      <dgm:prSet presAssocID="{A1FDD7D9-A2A1-4E08-8237-664FBACAB410}" presName="horFlow" presStyleCnt="0"/>
      <dgm:spPr/>
    </dgm:pt>
    <dgm:pt modelId="{AF244BC0-036D-4B73-964A-1AF53E84AEF9}" type="pres">
      <dgm:prSet presAssocID="{A1FDD7D9-A2A1-4E08-8237-664FBACAB410}" presName="bigChev" presStyleLbl="node1" presStyleIdx="2" presStyleCnt="23" custScaleX="1458831"/>
      <dgm:spPr>
        <a:prstGeom prst="parallelogram">
          <a:avLst/>
        </a:prstGeom>
      </dgm:spPr>
      <dgm:t>
        <a:bodyPr/>
        <a:lstStyle/>
        <a:p>
          <a:endParaRPr lang="ru-RU"/>
        </a:p>
      </dgm:t>
    </dgm:pt>
    <dgm:pt modelId="{FC5E23A4-EA3D-45E8-A8BC-DA32AC0D7CF2}" type="pres">
      <dgm:prSet presAssocID="{5DAA48A2-2766-4D13-9203-4AECA7660F9F}" presName="parTrans" presStyleCnt="0"/>
      <dgm:spPr/>
    </dgm:pt>
    <dgm:pt modelId="{CA8A3302-4283-4C1F-B9BC-ADE6EB55341E}" type="pres">
      <dgm:prSet presAssocID="{E64E1050-970C-4271-BE46-D5AA06B4C826}" presName="node" presStyleLbl="alignAccFollowNode1" presStyleIdx="6" presStyleCnt="69" custScaleX="418942">
        <dgm:presLayoutVars>
          <dgm:bulletEnabled val="1"/>
        </dgm:presLayoutVars>
      </dgm:prSet>
      <dgm:spPr>
        <a:prstGeom prst="parallelogram">
          <a:avLst/>
        </a:prstGeom>
      </dgm:spPr>
      <dgm:t>
        <a:bodyPr/>
        <a:lstStyle/>
        <a:p>
          <a:endParaRPr lang="ru-RU"/>
        </a:p>
      </dgm:t>
    </dgm:pt>
    <dgm:pt modelId="{261ECDDF-BF39-4555-BB08-8D8BE0ED7191}" type="pres">
      <dgm:prSet presAssocID="{88FC54ED-8751-4E16-93EE-B1E85640E3FE}" presName="sibTrans" presStyleCnt="0"/>
      <dgm:spPr/>
    </dgm:pt>
    <dgm:pt modelId="{FD0B4818-F7EE-4B7E-9D88-FB47C1CE4B1D}" type="pres">
      <dgm:prSet presAssocID="{C7BE9DEA-F38B-4EF8-B4BD-1735C9E2BB93}" presName="node" presStyleLbl="alignAccFollowNode1" presStyleIdx="7" presStyleCnt="69" custScaleX="346637">
        <dgm:presLayoutVars>
          <dgm:bulletEnabled val="1"/>
        </dgm:presLayoutVars>
      </dgm:prSet>
      <dgm:spPr>
        <a:prstGeom prst="parallelogram">
          <a:avLst/>
        </a:prstGeom>
      </dgm:spPr>
      <dgm:t>
        <a:bodyPr/>
        <a:lstStyle/>
        <a:p>
          <a:endParaRPr lang="ru-RU"/>
        </a:p>
      </dgm:t>
    </dgm:pt>
    <dgm:pt modelId="{0BAD2079-B1A5-4385-94CE-279528EE4DD3}" type="pres">
      <dgm:prSet presAssocID="{DAD0A3A1-C3CA-4625-8C7D-9406AC3F544B}" presName="sibTrans" presStyleCnt="0"/>
      <dgm:spPr/>
    </dgm:pt>
    <dgm:pt modelId="{AFE9F781-0677-4B07-8017-B6440A3FD079}" type="pres">
      <dgm:prSet presAssocID="{081148FD-EC44-47BE-BE7F-63E1EF98B1B1}" presName="node" presStyleLbl="alignAccFollowNode1" presStyleIdx="8" presStyleCnt="69" custScaleX="346637">
        <dgm:presLayoutVars>
          <dgm:bulletEnabled val="1"/>
        </dgm:presLayoutVars>
      </dgm:prSet>
      <dgm:spPr>
        <a:prstGeom prst="parallelogram">
          <a:avLst/>
        </a:prstGeom>
      </dgm:spPr>
      <dgm:t>
        <a:bodyPr/>
        <a:lstStyle/>
        <a:p>
          <a:endParaRPr lang="ru-RU"/>
        </a:p>
      </dgm:t>
    </dgm:pt>
    <dgm:pt modelId="{7D7158C6-6F5D-4A73-AA18-AF6C49124E23}" type="pres">
      <dgm:prSet presAssocID="{A1FDD7D9-A2A1-4E08-8237-664FBACAB410}" presName="vSp" presStyleCnt="0"/>
      <dgm:spPr/>
    </dgm:pt>
    <dgm:pt modelId="{1E961061-7BC2-4E9E-A592-21DE479E02F2}" type="pres">
      <dgm:prSet presAssocID="{D928DA12-0104-4121-AED6-DC2598D7A36D}" presName="horFlow" presStyleCnt="0"/>
      <dgm:spPr/>
    </dgm:pt>
    <dgm:pt modelId="{1CBBC190-E4FB-44F2-BA3B-DA6887DB4FF2}" type="pres">
      <dgm:prSet presAssocID="{D928DA12-0104-4121-AED6-DC2598D7A36D}" presName="bigChev" presStyleLbl="node1" presStyleIdx="3" presStyleCnt="23" custScaleX="1458831"/>
      <dgm:spPr>
        <a:prstGeom prst="parallelogram">
          <a:avLst/>
        </a:prstGeom>
      </dgm:spPr>
      <dgm:t>
        <a:bodyPr/>
        <a:lstStyle/>
        <a:p>
          <a:endParaRPr lang="ru-RU"/>
        </a:p>
      </dgm:t>
    </dgm:pt>
    <dgm:pt modelId="{03D1FCAE-7FCD-4A60-B33B-FB9316BB5858}" type="pres">
      <dgm:prSet presAssocID="{C0EF1768-F703-4E08-9865-1421D0E5BAE5}" presName="parTrans" presStyleCnt="0"/>
      <dgm:spPr/>
    </dgm:pt>
    <dgm:pt modelId="{0DE2AB9D-7BE8-4D65-B6DF-963E9F5D158F}" type="pres">
      <dgm:prSet presAssocID="{7837EEC0-BBEA-45C2-AAB6-B694D277AA0B}" presName="node" presStyleLbl="alignAccFollowNode1" presStyleIdx="9" presStyleCnt="69" custScaleX="418942">
        <dgm:presLayoutVars>
          <dgm:bulletEnabled val="1"/>
        </dgm:presLayoutVars>
      </dgm:prSet>
      <dgm:spPr>
        <a:prstGeom prst="parallelogram">
          <a:avLst/>
        </a:prstGeom>
      </dgm:spPr>
      <dgm:t>
        <a:bodyPr/>
        <a:lstStyle/>
        <a:p>
          <a:endParaRPr lang="ru-RU"/>
        </a:p>
      </dgm:t>
    </dgm:pt>
    <dgm:pt modelId="{7B154258-5A4D-462B-BC46-10B3C3B995A1}" type="pres">
      <dgm:prSet presAssocID="{EEEBFABF-BC9F-4655-A9E0-F55A7EA80AB7}" presName="sibTrans" presStyleCnt="0"/>
      <dgm:spPr/>
    </dgm:pt>
    <dgm:pt modelId="{5C840160-7365-49A7-ACFE-3A9D2E3B4325}" type="pres">
      <dgm:prSet presAssocID="{5073527B-158E-49EE-AC4C-B47A101A4783}" presName="node" presStyleLbl="alignAccFollowNode1" presStyleIdx="10" presStyleCnt="69" custScaleX="346637">
        <dgm:presLayoutVars>
          <dgm:bulletEnabled val="1"/>
        </dgm:presLayoutVars>
      </dgm:prSet>
      <dgm:spPr>
        <a:prstGeom prst="parallelogram">
          <a:avLst/>
        </a:prstGeom>
      </dgm:spPr>
      <dgm:t>
        <a:bodyPr/>
        <a:lstStyle/>
        <a:p>
          <a:endParaRPr lang="ru-RU"/>
        </a:p>
      </dgm:t>
    </dgm:pt>
    <dgm:pt modelId="{5964A240-7429-4B4F-9004-ACC68172D430}" type="pres">
      <dgm:prSet presAssocID="{0EB64D5D-4BF1-4722-8104-BB4F721BF0AC}" presName="sibTrans" presStyleCnt="0"/>
      <dgm:spPr/>
    </dgm:pt>
    <dgm:pt modelId="{C6F25B74-D830-4A12-BBAC-C23D1CB51A08}" type="pres">
      <dgm:prSet presAssocID="{8AAEDA9F-4F2C-4D69-BB87-929807E638E0}" presName="node" presStyleLbl="alignAccFollowNode1" presStyleIdx="11" presStyleCnt="69" custScaleX="346637">
        <dgm:presLayoutVars>
          <dgm:bulletEnabled val="1"/>
        </dgm:presLayoutVars>
      </dgm:prSet>
      <dgm:spPr>
        <a:prstGeom prst="parallelogram">
          <a:avLst/>
        </a:prstGeom>
      </dgm:spPr>
      <dgm:t>
        <a:bodyPr/>
        <a:lstStyle/>
        <a:p>
          <a:endParaRPr lang="ru-RU"/>
        </a:p>
      </dgm:t>
    </dgm:pt>
    <dgm:pt modelId="{7DF3A22F-E672-4C72-8511-376D3CAA6F14}" type="pres">
      <dgm:prSet presAssocID="{D928DA12-0104-4121-AED6-DC2598D7A36D}" presName="vSp" presStyleCnt="0"/>
      <dgm:spPr/>
    </dgm:pt>
    <dgm:pt modelId="{040A2329-D3EF-460B-9385-18B6D05D382D}" type="pres">
      <dgm:prSet presAssocID="{86DF5881-F944-493E-A9BF-38718FE787FF}" presName="horFlow" presStyleCnt="0"/>
      <dgm:spPr/>
    </dgm:pt>
    <dgm:pt modelId="{06C3ED00-B61C-46D1-AF38-8D914065DD24}" type="pres">
      <dgm:prSet presAssocID="{86DF5881-F944-493E-A9BF-38718FE787FF}" presName="bigChev" presStyleLbl="node1" presStyleIdx="4" presStyleCnt="23" custScaleX="1458831"/>
      <dgm:spPr>
        <a:prstGeom prst="parallelogram">
          <a:avLst/>
        </a:prstGeom>
      </dgm:spPr>
      <dgm:t>
        <a:bodyPr/>
        <a:lstStyle/>
        <a:p>
          <a:endParaRPr lang="ru-RU"/>
        </a:p>
      </dgm:t>
    </dgm:pt>
    <dgm:pt modelId="{A325B466-7745-477E-A093-1A2E2B1792DE}" type="pres">
      <dgm:prSet presAssocID="{C30D0B6D-0892-4366-9657-9F705F438612}" presName="parTrans" presStyleCnt="0"/>
      <dgm:spPr/>
    </dgm:pt>
    <dgm:pt modelId="{7FA58E03-BE67-4D2A-820D-007398D79A21}" type="pres">
      <dgm:prSet presAssocID="{3262701B-C7F6-4D2E-85DD-07ABE7E960CF}" presName="node" presStyleLbl="alignAccFollowNode1" presStyleIdx="12" presStyleCnt="69" custScaleX="418942">
        <dgm:presLayoutVars>
          <dgm:bulletEnabled val="1"/>
        </dgm:presLayoutVars>
      </dgm:prSet>
      <dgm:spPr>
        <a:prstGeom prst="parallelogram">
          <a:avLst/>
        </a:prstGeom>
      </dgm:spPr>
      <dgm:t>
        <a:bodyPr/>
        <a:lstStyle/>
        <a:p>
          <a:endParaRPr lang="ru-RU"/>
        </a:p>
      </dgm:t>
    </dgm:pt>
    <dgm:pt modelId="{B35DDE73-7AD4-4CED-BB20-B59E9F44B757}" type="pres">
      <dgm:prSet presAssocID="{596E181E-72D7-4A65-814D-946409649C3E}" presName="sibTrans" presStyleCnt="0"/>
      <dgm:spPr/>
    </dgm:pt>
    <dgm:pt modelId="{3EF3BBBA-A2F9-40E7-B063-5AA9D884C764}" type="pres">
      <dgm:prSet presAssocID="{26808A6C-26B4-4770-B91A-C3B4362EA044}" presName="node" presStyleLbl="alignAccFollowNode1" presStyleIdx="13" presStyleCnt="69" custScaleX="346637">
        <dgm:presLayoutVars>
          <dgm:bulletEnabled val="1"/>
        </dgm:presLayoutVars>
      </dgm:prSet>
      <dgm:spPr>
        <a:prstGeom prst="parallelogram">
          <a:avLst/>
        </a:prstGeom>
      </dgm:spPr>
      <dgm:t>
        <a:bodyPr/>
        <a:lstStyle/>
        <a:p>
          <a:endParaRPr lang="ru-RU"/>
        </a:p>
      </dgm:t>
    </dgm:pt>
    <dgm:pt modelId="{1F03F800-3226-4F4B-9E90-D04D02B9E525}" type="pres">
      <dgm:prSet presAssocID="{40A73647-7B35-4B60-8EA5-DFD84C3A7FEA}" presName="sibTrans" presStyleCnt="0"/>
      <dgm:spPr/>
    </dgm:pt>
    <dgm:pt modelId="{064ABFC3-84D7-438C-92F7-8F85B0965F06}" type="pres">
      <dgm:prSet presAssocID="{22038F94-1F60-4626-B108-B0FB09CD0856}" presName="node" presStyleLbl="alignAccFollowNode1" presStyleIdx="14" presStyleCnt="69" custScaleX="346637">
        <dgm:presLayoutVars>
          <dgm:bulletEnabled val="1"/>
        </dgm:presLayoutVars>
      </dgm:prSet>
      <dgm:spPr>
        <a:prstGeom prst="parallelogram">
          <a:avLst/>
        </a:prstGeom>
      </dgm:spPr>
      <dgm:t>
        <a:bodyPr/>
        <a:lstStyle/>
        <a:p>
          <a:endParaRPr lang="ru-RU"/>
        </a:p>
      </dgm:t>
    </dgm:pt>
    <dgm:pt modelId="{1C935FDF-7BB5-4FC0-9552-D76561B8215F}" type="pres">
      <dgm:prSet presAssocID="{86DF5881-F944-493E-A9BF-38718FE787FF}" presName="vSp" presStyleCnt="0"/>
      <dgm:spPr/>
    </dgm:pt>
    <dgm:pt modelId="{BE91523C-8E51-4B4D-BD92-A83899A702C8}" type="pres">
      <dgm:prSet presAssocID="{3225F56F-A4CE-43F8-BEB2-CD96F451B5F3}" presName="horFlow" presStyleCnt="0"/>
      <dgm:spPr/>
    </dgm:pt>
    <dgm:pt modelId="{B4BB9928-52A7-43C8-A5CF-2EFB963B68A0}" type="pres">
      <dgm:prSet presAssocID="{3225F56F-A4CE-43F8-BEB2-CD96F451B5F3}" presName="bigChev" presStyleLbl="node1" presStyleIdx="5" presStyleCnt="23" custScaleX="1458831"/>
      <dgm:spPr>
        <a:prstGeom prst="parallelogram">
          <a:avLst/>
        </a:prstGeom>
      </dgm:spPr>
      <dgm:t>
        <a:bodyPr/>
        <a:lstStyle/>
        <a:p>
          <a:endParaRPr lang="ru-RU"/>
        </a:p>
      </dgm:t>
    </dgm:pt>
    <dgm:pt modelId="{FAC40493-EB80-4BCB-BD09-0530CCAA97C3}" type="pres">
      <dgm:prSet presAssocID="{33BA3152-8636-4CD6-82EC-508545388B1E}" presName="parTrans" presStyleCnt="0"/>
      <dgm:spPr/>
    </dgm:pt>
    <dgm:pt modelId="{727C2CED-647F-436C-96AD-B0D7E935FE9C}" type="pres">
      <dgm:prSet presAssocID="{1C5477A1-0E76-4DF9-8C81-D3E967E82330}" presName="node" presStyleLbl="alignAccFollowNode1" presStyleIdx="15" presStyleCnt="69" custScaleX="418942">
        <dgm:presLayoutVars>
          <dgm:bulletEnabled val="1"/>
        </dgm:presLayoutVars>
      </dgm:prSet>
      <dgm:spPr>
        <a:prstGeom prst="parallelogram">
          <a:avLst/>
        </a:prstGeom>
      </dgm:spPr>
      <dgm:t>
        <a:bodyPr/>
        <a:lstStyle/>
        <a:p>
          <a:endParaRPr lang="ru-RU"/>
        </a:p>
      </dgm:t>
    </dgm:pt>
    <dgm:pt modelId="{5C4F9179-12F7-4413-B514-5B28D235E751}" type="pres">
      <dgm:prSet presAssocID="{B437B3E2-CD9D-4C4F-8DEA-37107E76C3E1}" presName="sibTrans" presStyleCnt="0"/>
      <dgm:spPr/>
    </dgm:pt>
    <dgm:pt modelId="{80AE2779-9B2A-4C30-9C7D-0DFF5AEAFE81}" type="pres">
      <dgm:prSet presAssocID="{E7C52B3B-C356-4C54-B258-9D059075271E}" presName="node" presStyleLbl="alignAccFollowNode1" presStyleIdx="16" presStyleCnt="69" custScaleX="346637">
        <dgm:presLayoutVars>
          <dgm:bulletEnabled val="1"/>
        </dgm:presLayoutVars>
      </dgm:prSet>
      <dgm:spPr>
        <a:prstGeom prst="parallelogram">
          <a:avLst/>
        </a:prstGeom>
      </dgm:spPr>
      <dgm:t>
        <a:bodyPr/>
        <a:lstStyle/>
        <a:p>
          <a:endParaRPr lang="ru-RU"/>
        </a:p>
      </dgm:t>
    </dgm:pt>
    <dgm:pt modelId="{2213BAA5-1D97-4686-8A62-78ECD5BD99F3}" type="pres">
      <dgm:prSet presAssocID="{92D72025-3EFA-4515-8E9B-81FE3ABACD5D}" presName="sibTrans" presStyleCnt="0"/>
      <dgm:spPr/>
    </dgm:pt>
    <dgm:pt modelId="{F87CDCE2-7D41-4F1A-B165-9FDE38146B27}" type="pres">
      <dgm:prSet presAssocID="{2A9FF0CB-FA0B-41F3-BB17-FC046E0E7B8A}" presName="node" presStyleLbl="alignAccFollowNode1" presStyleIdx="17" presStyleCnt="69" custScaleX="346637">
        <dgm:presLayoutVars>
          <dgm:bulletEnabled val="1"/>
        </dgm:presLayoutVars>
      </dgm:prSet>
      <dgm:spPr>
        <a:prstGeom prst="parallelogram">
          <a:avLst/>
        </a:prstGeom>
      </dgm:spPr>
      <dgm:t>
        <a:bodyPr/>
        <a:lstStyle/>
        <a:p>
          <a:endParaRPr lang="ru-RU"/>
        </a:p>
      </dgm:t>
    </dgm:pt>
    <dgm:pt modelId="{F607618C-D3DF-4F65-AA94-A9BEC240A59C}" type="pres">
      <dgm:prSet presAssocID="{3225F56F-A4CE-43F8-BEB2-CD96F451B5F3}" presName="vSp" presStyleCnt="0"/>
      <dgm:spPr/>
    </dgm:pt>
    <dgm:pt modelId="{BCE12CDA-2FDB-429B-A991-E8F892FB3832}" type="pres">
      <dgm:prSet presAssocID="{AA3CFBA4-EA09-4B94-BD44-493A050E82FD}" presName="horFlow" presStyleCnt="0"/>
      <dgm:spPr/>
    </dgm:pt>
    <dgm:pt modelId="{DD3FEBFD-0802-4B7D-B4EE-9E0C27503999}" type="pres">
      <dgm:prSet presAssocID="{AA3CFBA4-EA09-4B94-BD44-493A050E82FD}" presName="bigChev" presStyleLbl="node1" presStyleIdx="6" presStyleCnt="23" custScaleX="1458831"/>
      <dgm:spPr>
        <a:prstGeom prst="parallelogram">
          <a:avLst/>
        </a:prstGeom>
      </dgm:spPr>
      <dgm:t>
        <a:bodyPr/>
        <a:lstStyle/>
        <a:p>
          <a:endParaRPr lang="ru-RU"/>
        </a:p>
      </dgm:t>
    </dgm:pt>
    <dgm:pt modelId="{45403E63-14C9-4E9C-A908-98E12554871A}" type="pres">
      <dgm:prSet presAssocID="{08BB9841-FC7A-4CAD-8009-2D115387214D}" presName="parTrans" presStyleCnt="0"/>
      <dgm:spPr/>
    </dgm:pt>
    <dgm:pt modelId="{6F250175-B8C2-4519-B87C-41223191315C}" type="pres">
      <dgm:prSet presAssocID="{C6EBD5C1-7959-4D01-93AD-3AE4183F3AE2}" presName="node" presStyleLbl="alignAccFollowNode1" presStyleIdx="18" presStyleCnt="69" custScaleX="418942">
        <dgm:presLayoutVars>
          <dgm:bulletEnabled val="1"/>
        </dgm:presLayoutVars>
      </dgm:prSet>
      <dgm:spPr>
        <a:prstGeom prst="parallelogram">
          <a:avLst/>
        </a:prstGeom>
      </dgm:spPr>
      <dgm:t>
        <a:bodyPr/>
        <a:lstStyle/>
        <a:p>
          <a:endParaRPr lang="ru-RU"/>
        </a:p>
      </dgm:t>
    </dgm:pt>
    <dgm:pt modelId="{67AC6F8A-946D-4554-9ECB-48C5AF3B5DBA}" type="pres">
      <dgm:prSet presAssocID="{3A595CB3-00FE-457D-BE42-5E68E351D5DF}" presName="sibTrans" presStyleCnt="0"/>
      <dgm:spPr/>
    </dgm:pt>
    <dgm:pt modelId="{557087F0-44C2-4A93-A2EB-20824A806AFB}" type="pres">
      <dgm:prSet presAssocID="{48B3DD36-8F56-4861-B412-303D04165194}" presName="node" presStyleLbl="alignAccFollowNode1" presStyleIdx="19" presStyleCnt="69" custScaleX="346637">
        <dgm:presLayoutVars>
          <dgm:bulletEnabled val="1"/>
        </dgm:presLayoutVars>
      </dgm:prSet>
      <dgm:spPr>
        <a:prstGeom prst="parallelogram">
          <a:avLst/>
        </a:prstGeom>
      </dgm:spPr>
      <dgm:t>
        <a:bodyPr/>
        <a:lstStyle/>
        <a:p>
          <a:endParaRPr lang="ru-RU"/>
        </a:p>
      </dgm:t>
    </dgm:pt>
    <dgm:pt modelId="{08F5E716-8DC9-4637-AD3F-B7572314FB41}" type="pres">
      <dgm:prSet presAssocID="{7C7EF869-9E20-41DF-8058-922475ED46B1}" presName="sibTrans" presStyleCnt="0"/>
      <dgm:spPr/>
    </dgm:pt>
    <dgm:pt modelId="{50286E62-E244-47D1-8347-BD0592CECD26}" type="pres">
      <dgm:prSet presAssocID="{C584F9A5-7A4D-458E-8A05-CE6761C5ED14}" presName="node" presStyleLbl="alignAccFollowNode1" presStyleIdx="20" presStyleCnt="69" custScaleX="346637">
        <dgm:presLayoutVars>
          <dgm:bulletEnabled val="1"/>
        </dgm:presLayoutVars>
      </dgm:prSet>
      <dgm:spPr>
        <a:prstGeom prst="parallelogram">
          <a:avLst/>
        </a:prstGeom>
      </dgm:spPr>
      <dgm:t>
        <a:bodyPr/>
        <a:lstStyle/>
        <a:p>
          <a:endParaRPr lang="ru-RU"/>
        </a:p>
      </dgm:t>
    </dgm:pt>
    <dgm:pt modelId="{96FB43C3-223E-4333-96A5-04C772D5AA49}" type="pres">
      <dgm:prSet presAssocID="{AA3CFBA4-EA09-4B94-BD44-493A050E82FD}" presName="vSp" presStyleCnt="0"/>
      <dgm:spPr/>
    </dgm:pt>
    <dgm:pt modelId="{CDCFFE2E-C9FA-4C49-BDC2-040E8C651E29}" type="pres">
      <dgm:prSet presAssocID="{1EB33B26-8F42-4526-93F9-7E194D297F4C}" presName="horFlow" presStyleCnt="0"/>
      <dgm:spPr/>
    </dgm:pt>
    <dgm:pt modelId="{365F42AF-EEEE-46A7-AADA-8D84FE05C5F8}" type="pres">
      <dgm:prSet presAssocID="{1EB33B26-8F42-4526-93F9-7E194D297F4C}" presName="bigChev" presStyleLbl="node1" presStyleIdx="7" presStyleCnt="23" custScaleX="1458831"/>
      <dgm:spPr>
        <a:prstGeom prst="parallelogram">
          <a:avLst/>
        </a:prstGeom>
      </dgm:spPr>
      <dgm:t>
        <a:bodyPr/>
        <a:lstStyle/>
        <a:p>
          <a:endParaRPr lang="ru-RU"/>
        </a:p>
      </dgm:t>
    </dgm:pt>
    <dgm:pt modelId="{784D0A85-4ED0-48D9-86C9-81C0E082B1C7}" type="pres">
      <dgm:prSet presAssocID="{254410FB-8D17-4E5A-B7F3-3FB80594F27D}" presName="parTrans" presStyleCnt="0"/>
      <dgm:spPr/>
    </dgm:pt>
    <dgm:pt modelId="{84D87986-0B63-4C7A-AF95-1297B59A9BE6}" type="pres">
      <dgm:prSet presAssocID="{7C56EF85-8276-4955-9313-2C45A7E5E507}" presName="node" presStyleLbl="alignAccFollowNode1" presStyleIdx="21" presStyleCnt="69" custScaleX="418942">
        <dgm:presLayoutVars>
          <dgm:bulletEnabled val="1"/>
        </dgm:presLayoutVars>
      </dgm:prSet>
      <dgm:spPr>
        <a:prstGeom prst="parallelogram">
          <a:avLst/>
        </a:prstGeom>
      </dgm:spPr>
      <dgm:t>
        <a:bodyPr/>
        <a:lstStyle/>
        <a:p>
          <a:endParaRPr lang="ru-RU"/>
        </a:p>
      </dgm:t>
    </dgm:pt>
    <dgm:pt modelId="{ECE25C46-0647-4463-B960-EAABD0BEB680}" type="pres">
      <dgm:prSet presAssocID="{E4FD2920-EDBE-404A-960F-4C656C392B17}" presName="sibTrans" presStyleCnt="0"/>
      <dgm:spPr/>
    </dgm:pt>
    <dgm:pt modelId="{1AF1A8F8-BD21-4A4A-A53E-F95A8705B942}" type="pres">
      <dgm:prSet presAssocID="{E0D3C4E9-07BB-4DC0-9C2F-F739FD04CAE8}" presName="node" presStyleLbl="alignAccFollowNode1" presStyleIdx="22" presStyleCnt="69" custScaleX="346637">
        <dgm:presLayoutVars>
          <dgm:bulletEnabled val="1"/>
        </dgm:presLayoutVars>
      </dgm:prSet>
      <dgm:spPr>
        <a:prstGeom prst="parallelogram">
          <a:avLst/>
        </a:prstGeom>
      </dgm:spPr>
      <dgm:t>
        <a:bodyPr/>
        <a:lstStyle/>
        <a:p>
          <a:endParaRPr lang="ru-RU"/>
        </a:p>
      </dgm:t>
    </dgm:pt>
    <dgm:pt modelId="{E2CE58DE-497F-45C3-A9A8-BC5D3A57A1E2}" type="pres">
      <dgm:prSet presAssocID="{EAD5666A-5F04-452A-8FA8-6F62F7C1628A}" presName="sibTrans" presStyleCnt="0"/>
      <dgm:spPr/>
    </dgm:pt>
    <dgm:pt modelId="{EDD6B120-8829-4445-A66E-7BA77A9799A4}" type="pres">
      <dgm:prSet presAssocID="{9C200388-2561-4CDF-8468-657F92EF85D5}" presName="node" presStyleLbl="alignAccFollowNode1" presStyleIdx="23" presStyleCnt="69" custScaleX="346637">
        <dgm:presLayoutVars>
          <dgm:bulletEnabled val="1"/>
        </dgm:presLayoutVars>
      </dgm:prSet>
      <dgm:spPr>
        <a:prstGeom prst="parallelogram">
          <a:avLst/>
        </a:prstGeom>
      </dgm:spPr>
      <dgm:t>
        <a:bodyPr/>
        <a:lstStyle/>
        <a:p>
          <a:endParaRPr lang="ru-RU"/>
        </a:p>
      </dgm:t>
    </dgm:pt>
    <dgm:pt modelId="{E4B685B0-5FB8-413E-AAD3-7EBF2DEEF9F5}" type="pres">
      <dgm:prSet presAssocID="{1EB33B26-8F42-4526-93F9-7E194D297F4C}" presName="vSp" presStyleCnt="0"/>
      <dgm:spPr/>
    </dgm:pt>
    <dgm:pt modelId="{97A04C1F-FD35-4C7E-A609-6B0EDF0EFEA1}" type="pres">
      <dgm:prSet presAssocID="{3CCEA4F3-2F83-4443-8DDB-4B75DB0E5702}" presName="horFlow" presStyleCnt="0"/>
      <dgm:spPr/>
    </dgm:pt>
    <dgm:pt modelId="{40277AC6-2231-4502-8127-DE351070EE0F}" type="pres">
      <dgm:prSet presAssocID="{3CCEA4F3-2F83-4443-8DDB-4B75DB0E5702}" presName="bigChev" presStyleLbl="node1" presStyleIdx="8" presStyleCnt="23" custScaleX="1458831"/>
      <dgm:spPr>
        <a:prstGeom prst="parallelogram">
          <a:avLst/>
        </a:prstGeom>
      </dgm:spPr>
      <dgm:t>
        <a:bodyPr/>
        <a:lstStyle/>
        <a:p>
          <a:endParaRPr lang="ru-RU"/>
        </a:p>
      </dgm:t>
    </dgm:pt>
    <dgm:pt modelId="{08446811-07C0-4051-A932-5F7D5D3850B1}" type="pres">
      <dgm:prSet presAssocID="{6AE20B34-C43B-4618-9711-E4A160551704}" presName="parTrans" presStyleCnt="0"/>
      <dgm:spPr/>
    </dgm:pt>
    <dgm:pt modelId="{4A38B50D-E67F-494A-908E-158E54D4F5DE}" type="pres">
      <dgm:prSet presAssocID="{1CAD765D-920D-4C1F-BEA4-83453696183A}" presName="node" presStyleLbl="alignAccFollowNode1" presStyleIdx="24" presStyleCnt="69" custScaleX="418942">
        <dgm:presLayoutVars>
          <dgm:bulletEnabled val="1"/>
        </dgm:presLayoutVars>
      </dgm:prSet>
      <dgm:spPr>
        <a:prstGeom prst="parallelogram">
          <a:avLst/>
        </a:prstGeom>
      </dgm:spPr>
      <dgm:t>
        <a:bodyPr/>
        <a:lstStyle/>
        <a:p>
          <a:endParaRPr lang="ru-RU"/>
        </a:p>
      </dgm:t>
    </dgm:pt>
    <dgm:pt modelId="{C00125DA-3FBB-4E8C-BEF4-368BD762D17E}" type="pres">
      <dgm:prSet presAssocID="{9C8823CC-E4C6-42A8-A341-C4653B25C820}" presName="sibTrans" presStyleCnt="0"/>
      <dgm:spPr/>
    </dgm:pt>
    <dgm:pt modelId="{63077890-FF96-4C67-A811-D4DF427664CD}" type="pres">
      <dgm:prSet presAssocID="{520D6902-3EAF-4C7B-AC30-A0FDBA318C27}" presName="node" presStyleLbl="alignAccFollowNode1" presStyleIdx="25" presStyleCnt="69" custScaleX="346637">
        <dgm:presLayoutVars>
          <dgm:bulletEnabled val="1"/>
        </dgm:presLayoutVars>
      </dgm:prSet>
      <dgm:spPr>
        <a:prstGeom prst="parallelogram">
          <a:avLst/>
        </a:prstGeom>
      </dgm:spPr>
      <dgm:t>
        <a:bodyPr/>
        <a:lstStyle/>
        <a:p>
          <a:endParaRPr lang="ru-RU"/>
        </a:p>
      </dgm:t>
    </dgm:pt>
    <dgm:pt modelId="{ADE807A8-F835-468D-A2D0-6529A140DD48}" type="pres">
      <dgm:prSet presAssocID="{AA5CD024-FEF5-4E45-95F1-5CF0497549B8}" presName="sibTrans" presStyleCnt="0"/>
      <dgm:spPr/>
    </dgm:pt>
    <dgm:pt modelId="{0CA9D96D-0718-4B43-B6F5-7509A8C91210}" type="pres">
      <dgm:prSet presAssocID="{C971F296-2EB0-4763-9E09-F5E323C390C4}" presName="node" presStyleLbl="alignAccFollowNode1" presStyleIdx="26" presStyleCnt="69" custScaleX="346637">
        <dgm:presLayoutVars>
          <dgm:bulletEnabled val="1"/>
        </dgm:presLayoutVars>
      </dgm:prSet>
      <dgm:spPr>
        <a:prstGeom prst="parallelogram">
          <a:avLst/>
        </a:prstGeom>
      </dgm:spPr>
      <dgm:t>
        <a:bodyPr/>
        <a:lstStyle/>
        <a:p>
          <a:endParaRPr lang="ru-RU"/>
        </a:p>
      </dgm:t>
    </dgm:pt>
    <dgm:pt modelId="{0AAD3A96-12BF-4ADF-BF6A-255B25B94D9B}" type="pres">
      <dgm:prSet presAssocID="{3CCEA4F3-2F83-4443-8DDB-4B75DB0E5702}" presName="vSp" presStyleCnt="0"/>
      <dgm:spPr/>
    </dgm:pt>
    <dgm:pt modelId="{69196766-E703-4AC9-9C2C-8EBDAAECDACC}" type="pres">
      <dgm:prSet presAssocID="{4BA6AE2D-FEAE-4F90-9DE1-059955458D70}" presName="horFlow" presStyleCnt="0"/>
      <dgm:spPr/>
    </dgm:pt>
    <dgm:pt modelId="{28C7E6D4-63BB-4412-B2BB-67C63B5BEB6A}" type="pres">
      <dgm:prSet presAssocID="{4BA6AE2D-FEAE-4F90-9DE1-059955458D70}" presName="bigChev" presStyleLbl="node1" presStyleIdx="9" presStyleCnt="23" custScaleX="1458831"/>
      <dgm:spPr>
        <a:prstGeom prst="parallelogram">
          <a:avLst/>
        </a:prstGeom>
      </dgm:spPr>
      <dgm:t>
        <a:bodyPr/>
        <a:lstStyle/>
        <a:p>
          <a:endParaRPr lang="ru-RU"/>
        </a:p>
      </dgm:t>
    </dgm:pt>
    <dgm:pt modelId="{AC1F9C61-6969-4A1A-9EA4-16A8BD01E953}" type="pres">
      <dgm:prSet presAssocID="{78305616-6351-4FB9-A1F4-D76FBDBF1FBC}" presName="parTrans" presStyleCnt="0"/>
      <dgm:spPr/>
    </dgm:pt>
    <dgm:pt modelId="{0DFABCE8-BF73-4070-9676-FECD0CB27D24}" type="pres">
      <dgm:prSet presAssocID="{482846D2-A67F-4596-A757-CDBE04A7C677}" presName="node" presStyleLbl="alignAccFollowNode1" presStyleIdx="27" presStyleCnt="69" custScaleX="418942">
        <dgm:presLayoutVars>
          <dgm:bulletEnabled val="1"/>
        </dgm:presLayoutVars>
      </dgm:prSet>
      <dgm:spPr>
        <a:prstGeom prst="parallelogram">
          <a:avLst/>
        </a:prstGeom>
      </dgm:spPr>
      <dgm:t>
        <a:bodyPr/>
        <a:lstStyle/>
        <a:p>
          <a:endParaRPr lang="ru-RU"/>
        </a:p>
      </dgm:t>
    </dgm:pt>
    <dgm:pt modelId="{F90C99A4-9E45-4955-A6B9-370E1B584283}" type="pres">
      <dgm:prSet presAssocID="{AC1508E1-9571-44A1-AF43-11DAE6EE8C64}" presName="sibTrans" presStyleCnt="0"/>
      <dgm:spPr/>
    </dgm:pt>
    <dgm:pt modelId="{9445EFB8-9183-4902-AFB4-F9DEE32BC000}" type="pres">
      <dgm:prSet presAssocID="{5928FC52-6CE0-4078-A5D6-34AFD66D78CC}" presName="node" presStyleLbl="alignAccFollowNode1" presStyleIdx="28" presStyleCnt="69" custScaleX="346637">
        <dgm:presLayoutVars>
          <dgm:bulletEnabled val="1"/>
        </dgm:presLayoutVars>
      </dgm:prSet>
      <dgm:spPr>
        <a:prstGeom prst="parallelogram">
          <a:avLst/>
        </a:prstGeom>
      </dgm:spPr>
      <dgm:t>
        <a:bodyPr/>
        <a:lstStyle/>
        <a:p>
          <a:endParaRPr lang="ru-RU"/>
        </a:p>
      </dgm:t>
    </dgm:pt>
    <dgm:pt modelId="{23C4909F-057E-4C78-B6D3-163BC4E54063}" type="pres">
      <dgm:prSet presAssocID="{B753595F-8194-4771-A2B8-3FE6933FAC20}" presName="sibTrans" presStyleCnt="0"/>
      <dgm:spPr/>
    </dgm:pt>
    <dgm:pt modelId="{DB336921-74AF-4EEF-A159-29AB9BE4CCF8}" type="pres">
      <dgm:prSet presAssocID="{3F203B7E-BB30-4AC1-A481-C0D55F4E8A46}" presName="node" presStyleLbl="alignAccFollowNode1" presStyleIdx="29" presStyleCnt="69" custScaleX="346637">
        <dgm:presLayoutVars>
          <dgm:bulletEnabled val="1"/>
        </dgm:presLayoutVars>
      </dgm:prSet>
      <dgm:spPr>
        <a:prstGeom prst="parallelogram">
          <a:avLst/>
        </a:prstGeom>
      </dgm:spPr>
      <dgm:t>
        <a:bodyPr/>
        <a:lstStyle/>
        <a:p>
          <a:endParaRPr lang="ru-RU"/>
        </a:p>
      </dgm:t>
    </dgm:pt>
    <dgm:pt modelId="{16288C27-9BB4-401B-A5DF-335C7929D113}" type="pres">
      <dgm:prSet presAssocID="{4BA6AE2D-FEAE-4F90-9DE1-059955458D70}" presName="vSp" presStyleCnt="0"/>
      <dgm:spPr/>
    </dgm:pt>
    <dgm:pt modelId="{3D9AB516-0F5B-49D5-B71A-4C92EF010EF9}" type="pres">
      <dgm:prSet presAssocID="{EA8ACFE1-C259-45B4-8ECE-200DC3D70D59}" presName="horFlow" presStyleCnt="0"/>
      <dgm:spPr/>
    </dgm:pt>
    <dgm:pt modelId="{02A09117-367F-40A6-8D1E-E3A516F891B4}" type="pres">
      <dgm:prSet presAssocID="{EA8ACFE1-C259-45B4-8ECE-200DC3D70D59}" presName="bigChev" presStyleLbl="node1" presStyleIdx="10" presStyleCnt="23" custScaleX="1458831"/>
      <dgm:spPr>
        <a:prstGeom prst="parallelogram">
          <a:avLst/>
        </a:prstGeom>
      </dgm:spPr>
      <dgm:t>
        <a:bodyPr/>
        <a:lstStyle/>
        <a:p>
          <a:endParaRPr lang="ru-RU"/>
        </a:p>
      </dgm:t>
    </dgm:pt>
    <dgm:pt modelId="{FE84BACE-E9A5-448D-A816-3E1377DBCC36}" type="pres">
      <dgm:prSet presAssocID="{24711880-0E3D-4E17-B1EB-8483D19BC336}" presName="parTrans" presStyleCnt="0"/>
      <dgm:spPr/>
    </dgm:pt>
    <dgm:pt modelId="{2A162810-FE7A-409C-915D-499D5B1A2B4B}" type="pres">
      <dgm:prSet presAssocID="{B8FDC350-00C6-40A1-BD92-A4CF6812921C}" presName="node" presStyleLbl="alignAccFollowNode1" presStyleIdx="30" presStyleCnt="69" custScaleX="418942">
        <dgm:presLayoutVars>
          <dgm:bulletEnabled val="1"/>
        </dgm:presLayoutVars>
      </dgm:prSet>
      <dgm:spPr>
        <a:prstGeom prst="parallelogram">
          <a:avLst/>
        </a:prstGeom>
      </dgm:spPr>
      <dgm:t>
        <a:bodyPr/>
        <a:lstStyle/>
        <a:p>
          <a:endParaRPr lang="ru-RU"/>
        </a:p>
      </dgm:t>
    </dgm:pt>
    <dgm:pt modelId="{875C8BF0-A45C-47DA-9FA5-6251EFA6FE91}" type="pres">
      <dgm:prSet presAssocID="{4EF9C040-79A9-4FD7-9DFF-DA706C67A38F}" presName="sibTrans" presStyleCnt="0"/>
      <dgm:spPr/>
    </dgm:pt>
    <dgm:pt modelId="{788ABBE3-0378-4110-9030-ECFAF55995A4}" type="pres">
      <dgm:prSet presAssocID="{F276B3C2-8B77-441C-9D5E-092FAD3F859E}" presName="node" presStyleLbl="alignAccFollowNode1" presStyleIdx="31" presStyleCnt="69" custScaleX="346637">
        <dgm:presLayoutVars>
          <dgm:bulletEnabled val="1"/>
        </dgm:presLayoutVars>
      </dgm:prSet>
      <dgm:spPr>
        <a:prstGeom prst="parallelogram">
          <a:avLst/>
        </a:prstGeom>
      </dgm:spPr>
      <dgm:t>
        <a:bodyPr/>
        <a:lstStyle/>
        <a:p>
          <a:endParaRPr lang="ru-RU"/>
        </a:p>
      </dgm:t>
    </dgm:pt>
    <dgm:pt modelId="{31B30C9D-2907-4568-A008-5F3D1C06DE35}" type="pres">
      <dgm:prSet presAssocID="{5EF381F4-CFE3-41BF-B5F2-AA4F8D84B36A}" presName="sibTrans" presStyleCnt="0"/>
      <dgm:spPr/>
    </dgm:pt>
    <dgm:pt modelId="{09D04221-7405-43F4-B3DD-F396D0DF1764}" type="pres">
      <dgm:prSet presAssocID="{8CD742F9-D9B6-4DD3-BE5B-EDBE702FD1AA}" presName="node" presStyleLbl="alignAccFollowNode1" presStyleIdx="32" presStyleCnt="69" custScaleX="346637">
        <dgm:presLayoutVars>
          <dgm:bulletEnabled val="1"/>
        </dgm:presLayoutVars>
      </dgm:prSet>
      <dgm:spPr>
        <a:prstGeom prst="parallelogram">
          <a:avLst/>
        </a:prstGeom>
      </dgm:spPr>
      <dgm:t>
        <a:bodyPr/>
        <a:lstStyle/>
        <a:p>
          <a:endParaRPr lang="ru-RU"/>
        </a:p>
      </dgm:t>
    </dgm:pt>
    <dgm:pt modelId="{A16D2014-14C9-4713-9119-7D68C34791F6}" type="pres">
      <dgm:prSet presAssocID="{EA8ACFE1-C259-45B4-8ECE-200DC3D70D59}" presName="vSp" presStyleCnt="0"/>
      <dgm:spPr/>
    </dgm:pt>
    <dgm:pt modelId="{049192E6-90A8-43EF-B5FD-276481B646DA}" type="pres">
      <dgm:prSet presAssocID="{1902CAB3-CC58-4688-9D24-496F77D1896A}" presName="horFlow" presStyleCnt="0"/>
      <dgm:spPr/>
    </dgm:pt>
    <dgm:pt modelId="{ADFD4916-58DF-42BE-A82C-7D8730390B41}" type="pres">
      <dgm:prSet presAssocID="{1902CAB3-CC58-4688-9D24-496F77D1896A}" presName="bigChev" presStyleLbl="node1" presStyleIdx="11" presStyleCnt="23" custScaleX="1458831"/>
      <dgm:spPr>
        <a:prstGeom prst="parallelogram">
          <a:avLst/>
        </a:prstGeom>
      </dgm:spPr>
      <dgm:t>
        <a:bodyPr/>
        <a:lstStyle/>
        <a:p>
          <a:endParaRPr lang="ru-RU"/>
        </a:p>
      </dgm:t>
    </dgm:pt>
    <dgm:pt modelId="{066E5671-AB62-4C99-803B-8E0475231634}" type="pres">
      <dgm:prSet presAssocID="{53B9BE5D-BB3F-4948-AD17-46D4807BA599}" presName="parTrans" presStyleCnt="0"/>
      <dgm:spPr/>
    </dgm:pt>
    <dgm:pt modelId="{4774D586-2C66-40A0-A1B2-DD1F331144B6}" type="pres">
      <dgm:prSet presAssocID="{7ED84D48-B6D3-4C16-9648-1E1DAA79B663}" presName="node" presStyleLbl="alignAccFollowNode1" presStyleIdx="33" presStyleCnt="69" custScaleX="418942">
        <dgm:presLayoutVars>
          <dgm:bulletEnabled val="1"/>
        </dgm:presLayoutVars>
      </dgm:prSet>
      <dgm:spPr>
        <a:prstGeom prst="parallelogram">
          <a:avLst/>
        </a:prstGeom>
      </dgm:spPr>
      <dgm:t>
        <a:bodyPr/>
        <a:lstStyle/>
        <a:p>
          <a:endParaRPr lang="ru-RU"/>
        </a:p>
      </dgm:t>
    </dgm:pt>
    <dgm:pt modelId="{DA920564-E426-4AD7-A26A-511634ECE3E0}" type="pres">
      <dgm:prSet presAssocID="{A1C845A8-7525-43CE-B85B-DFC606DFF756}" presName="sibTrans" presStyleCnt="0"/>
      <dgm:spPr/>
    </dgm:pt>
    <dgm:pt modelId="{96F99A98-41C2-409C-BA15-1BAAF393942B}" type="pres">
      <dgm:prSet presAssocID="{00118591-B098-426A-AE8A-1E2E518F7279}" presName="node" presStyleLbl="alignAccFollowNode1" presStyleIdx="34" presStyleCnt="69" custScaleX="346637">
        <dgm:presLayoutVars>
          <dgm:bulletEnabled val="1"/>
        </dgm:presLayoutVars>
      </dgm:prSet>
      <dgm:spPr>
        <a:prstGeom prst="parallelogram">
          <a:avLst/>
        </a:prstGeom>
      </dgm:spPr>
      <dgm:t>
        <a:bodyPr/>
        <a:lstStyle/>
        <a:p>
          <a:endParaRPr lang="ru-RU"/>
        </a:p>
      </dgm:t>
    </dgm:pt>
    <dgm:pt modelId="{7762F036-AE3D-4164-AEE9-2104D68A025D}" type="pres">
      <dgm:prSet presAssocID="{D10704C2-C32F-492E-B54D-5F0552BC91A9}" presName="sibTrans" presStyleCnt="0"/>
      <dgm:spPr/>
    </dgm:pt>
    <dgm:pt modelId="{70053BCE-6C71-4C3A-BD34-E91700C15B94}" type="pres">
      <dgm:prSet presAssocID="{948A69A4-34C4-48FC-BC9A-1484B79D79D2}" presName="node" presStyleLbl="alignAccFollowNode1" presStyleIdx="35" presStyleCnt="69" custScaleX="346637">
        <dgm:presLayoutVars>
          <dgm:bulletEnabled val="1"/>
        </dgm:presLayoutVars>
      </dgm:prSet>
      <dgm:spPr>
        <a:prstGeom prst="parallelogram">
          <a:avLst/>
        </a:prstGeom>
      </dgm:spPr>
      <dgm:t>
        <a:bodyPr/>
        <a:lstStyle/>
        <a:p>
          <a:endParaRPr lang="ru-RU"/>
        </a:p>
      </dgm:t>
    </dgm:pt>
    <dgm:pt modelId="{B1A5308B-CE71-41FD-81F5-58FF591C81A7}" type="pres">
      <dgm:prSet presAssocID="{1902CAB3-CC58-4688-9D24-496F77D1896A}" presName="vSp" presStyleCnt="0"/>
      <dgm:spPr/>
    </dgm:pt>
    <dgm:pt modelId="{A25F440D-1C92-44D2-AC94-6DB35CFD2F7A}" type="pres">
      <dgm:prSet presAssocID="{D73BE6AF-AB50-45EC-9EEE-BEA89A98429C}" presName="horFlow" presStyleCnt="0"/>
      <dgm:spPr/>
    </dgm:pt>
    <dgm:pt modelId="{FFE96282-F8C1-44E0-A93C-09C7720C6E77}" type="pres">
      <dgm:prSet presAssocID="{D73BE6AF-AB50-45EC-9EEE-BEA89A98429C}" presName="bigChev" presStyleLbl="node1" presStyleIdx="12" presStyleCnt="23" custScaleX="1458831"/>
      <dgm:spPr>
        <a:prstGeom prst="parallelogram">
          <a:avLst/>
        </a:prstGeom>
      </dgm:spPr>
      <dgm:t>
        <a:bodyPr/>
        <a:lstStyle/>
        <a:p>
          <a:endParaRPr lang="ru-RU"/>
        </a:p>
      </dgm:t>
    </dgm:pt>
    <dgm:pt modelId="{B448A11D-1F80-45C4-A65A-7EE1226466E9}" type="pres">
      <dgm:prSet presAssocID="{D53B7144-F7FA-4B96-B2FB-66F4B8930B05}" presName="parTrans" presStyleCnt="0"/>
      <dgm:spPr/>
    </dgm:pt>
    <dgm:pt modelId="{F21AF4B2-6C9A-4CFF-8BAD-100F3951C855}" type="pres">
      <dgm:prSet presAssocID="{59E869EC-5D4D-42CB-8149-E4A3F5D50691}" presName="node" presStyleLbl="alignAccFollowNode1" presStyleIdx="36" presStyleCnt="69" custScaleX="418942">
        <dgm:presLayoutVars>
          <dgm:bulletEnabled val="1"/>
        </dgm:presLayoutVars>
      </dgm:prSet>
      <dgm:spPr>
        <a:prstGeom prst="parallelogram">
          <a:avLst/>
        </a:prstGeom>
      </dgm:spPr>
      <dgm:t>
        <a:bodyPr/>
        <a:lstStyle/>
        <a:p>
          <a:endParaRPr lang="ru-RU"/>
        </a:p>
      </dgm:t>
    </dgm:pt>
    <dgm:pt modelId="{4C9EBAB1-649D-4089-92D7-A9BACE412F87}" type="pres">
      <dgm:prSet presAssocID="{164F5AC6-B984-4346-B246-5ACCB6B64507}" presName="sibTrans" presStyleCnt="0"/>
      <dgm:spPr/>
    </dgm:pt>
    <dgm:pt modelId="{67F1366C-697B-4CFD-9B4F-E3972D7A37C3}" type="pres">
      <dgm:prSet presAssocID="{2AE4CCC0-6BB8-43B2-88BA-5C93F2D58DD6}" presName="node" presStyleLbl="alignAccFollowNode1" presStyleIdx="37" presStyleCnt="69" custScaleX="346637">
        <dgm:presLayoutVars>
          <dgm:bulletEnabled val="1"/>
        </dgm:presLayoutVars>
      </dgm:prSet>
      <dgm:spPr>
        <a:prstGeom prst="parallelogram">
          <a:avLst/>
        </a:prstGeom>
      </dgm:spPr>
      <dgm:t>
        <a:bodyPr/>
        <a:lstStyle/>
        <a:p>
          <a:endParaRPr lang="ru-RU"/>
        </a:p>
      </dgm:t>
    </dgm:pt>
    <dgm:pt modelId="{D931D6EB-BC5F-4623-9A09-04538943CC90}" type="pres">
      <dgm:prSet presAssocID="{AE645A62-FF3B-4A14-9C9A-2304ED83155D}" presName="sibTrans" presStyleCnt="0"/>
      <dgm:spPr/>
    </dgm:pt>
    <dgm:pt modelId="{1B13581A-6FD5-4EAE-9365-5D43D4478C79}" type="pres">
      <dgm:prSet presAssocID="{A93B48DB-B9E4-45B3-9B86-72BDD384A56E}" presName="node" presStyleLbl="alignAccFollowNode1" presStyleIdx="38" presStyleCnt="69" custScaleX="346637">
        <dgm:presLayoutVars>
          <dgm:bulletEnabled val="1"/>
        </dgm:presLayoutVars>
      </dgm:prSet>
      <dgm:spPr>
        <a:prstGeom prst="parallelogram">
          <a:avLst/>
        </a:prstGeom>
      </dgm:spPr>
      <dgm:t>
        <a:bodyPr/>
        <a:lstStyle/>
        <a:p>
          <a:endParaRPr lang="ru-RU"/>
        </a:p>
      </dgm:t>
    </dgm:pt>
    <dgm:pt modelId="{E555314E-3D32-4367-B90D-FA154BF5922E}" type="pres">
      <dgm:prSet presAssocID="{D73BE6AF-AB50-45EC-9EEE-BEA89A98429C}" presName="vSp" presStyleCnt="0"/>
      <dgm:spPr/>
    </dgm:pt>
    <dgm:pt modelId="{90983912-8085-4234-BC02-9131EADA071A}" type="pres">
      <dgm:prSet presAssocID="{923BE8DA-2977-43FB-92BE-4F15F984A0DA}" presName="horFlow" presStyleCnt="0"/>
      <dgm:spPr/>
    </dgm:pt>
    <dgm:pt modelId="{EB87BA1B-0A97-40E4-B55E-9DAA12014C55}" type="pres">
      <dgm:prSet presAssocID="{923BE8DA-2977-43FB-92BE-4F15F984A0DA}" presName="bigChev" presStyleLbl="node1" presStyleIdx="13" presStyleCnt="23" custScaleX="1458831"/>
      <dgm:spPr>
        <a:prstGeom prst="parallelogram">
          <a:avLst/>
        </a:prstGeom>
      </dgm:spPr>
      <dgm:t>
        <a:bodyPr/>
        <a:lstStyle/>
        <a:p>
          <a:endParaRPr lang="ru-RU"/>
        </a:p>
      </dgm:t>
    </dgm:pt>
    <dgm:pt modelId="{BA46F5CB-4F13-405A-AF00-15E54CE36DC4}" type="pres">
      <dgm:prSet presAssocID="{F710B487-CCEE-4141-A2E3-B5F3751267BE}" presName="parTrans" presStyleCnt="0"/>
      <dgm:spPr/>
    </dgm:pt>
    <dgm:pt modelId="{D77E0555-E9EE-4657-9CFA-3E5CB25B6D79}" type="pres">
      <dgm:prSet presAssocID="{D5CC61B9-01C9-4DA7-837C-31DE211DC825}" presName="node" presStyleLbl="alignAccFollowNode1" presStyleIdx="39" presStyleCnt="69" custScaleX="418942">
        <dgm:presLayoutVars>
          <dgm:bulletEnabled val="1"/>
        </dgm:presLayoutVars>
      </dgm:prSet>
      <dgm:spPr>
        <a:prstGeom prst="parallelogram">
          <a:avLst/>
        </a:prstGeom>
      </dgm:spPr>
      <dgm:t>
        <a:bodyPr/>
        <a:lstStyle/>
        <a:p>
          <a:endParaRPr lang="ru-RU"/>
        </a:p>
      </dgm:t>
    </dgm:pt>
    <dgm:pt modelId="{FD344798-0E88-40A3-945C-BBB6E6F3271D}" type="pres">
      <dgm:prSet presAssocID="{5BFECCCF-BBB7-41B2-9002-F67D613181D6}" presName="sibTrans" presStyleCnt="0"/>
      <dgm:spPr/>
    </dgm:pt>
    <dgm:pt modelId="{A2A9AA49-3DFA-4A3E-9EFD-BDA8F9E993D1}" type="pres">
      <dgm:prSet presAssocID="{92E3D818-6997-47B4-A4F3-C74E8DD37986}" presName="node" presStyleLbl="alignAccFollowNode1" presStyleIdx="40" presStyleCnt="69" custScaleX="346637">
        <dgm:presLayoutVars>
          <dgm:bulletEnabled val="1"/>
        </dgm:presLayoutVars>
      </dgm:prSet>
      <dgm:spPr>
        <a:prstGeom prst="parallelogram">
          <a:avLst/>
        </a:prstGeom>
      </dgm:spPr>
      <dgm:t>
        <a:bodyPr/>
        <a:lstStyle/>
        <a:p>
          <a:endParaRPr lang="ru-RU"/>
        </a:p>
      </dgm:t>
    </dgm:pt>
    <dgm:pt modelId="{BEEDF884-C5F6-41D8-91E1-1CEF3036D427}" type="pres">
      <dgm:prSet presAssocID="{E97172C6-7904-4FA9-B020-3E8A71870186}" presName="sibTrans" presStyleCnt="0"/>
      <dgm:spPr/>
    </dgm:pt>
    <dgm:pt modelId="{6DACE329-8945-44CE-9093-F3104288329B}" type="pres">
      <dgm:prSet presAssocID="{2A34D958-E78B-4C2F-B664-0374CD45678B}" presName="node" presStyleLbl="alignAccFollowNode1" presStyleIdx="41" presStyleCnt="69" custScaleX="346637">
        <dgm:presLayoutVars>
          <dgm:bulletEnabled val="1"/>
        </dgm:presLayoutVars>
      </dgm:prSet>
      <dgm:spPr>
        <a:prstGeom prst="parallelogram">
          <a:avLst/>
        </a:prstGeom>
      </dgm:spPr>
      <dgm:t>
        <a:bodyPr/>
        <a:lstStyle/>
        <a:p>
          <a:endParaRPr lang="ru-RU"/>
        </a:p>
      </dgm:t>
    </dgm:pt>
    <dgm:pt modelId="{63F651B1-CD99-49F9-B1D1-707E67A0DEB8}" type="pres">
      <dgm:prSet presAssocID="{923BE8DA-2977-43FB-92BE-4F15F984A0DA}" presName="vSp" presStyleCnt="0"/>
      <dgm:spPr/>
    </dgm:pt>
    <dgm:pt modelId="{D2009134-1888-407B-84BE-7B004B18EF85}" type="pres">
      <dgm:prSet presAssocID="{D34E246F-B50E-473B-A85E-B0FB3A67FAAF}" presName="horFlow" presStyleCnt="0"/>
      <dgm:spPr/>
    </dgm:pt>
    <dgm:pt modelId="{040006BF-C188-4918-8C1C-F63C0A77FF2D}" type="pres">
      <dgm:prSet presAssocID="{D34E246F-B50E-473B-A85E-B0FB3A67FAAF}" presName="bigChev" presStyleLbl="node1" presStyleIdx="14" presStyleCnt="23" custScaleX="1458831"/>
      <dgm:spPr>
        <a:prstGeom prst="parallelogram">
          <a:avLst/>
        </a:prstGeom>
      </dgm:spPr>
      <dgm:t>
        <a:bodyPr/>
        <a:lstStyle/>
        <a:p>
          <a:endParaRPr lang="ru-RU"/>
        </a:p>
      </dgm:t>
    </dgm:pt>
    <dgm:pt modelId="{A704495D-D58E-4AC7-B99F-A0C69878D084}" type="pres">
      <dgm:prSet presAssocID="{4557D1D6-BFA6-4EAF-9A0B-64259BF02C35}" presName="parTrans" presStyleCnt="0"/>
      <dgm:spPr/>
    </dgm:pt>
    <dgm:pt modelId="{84B0DB10-C941-4ECF-A0F9-F10AF3771FA0}" type="pres">
      <dgm:prSet presAssocID="{BAAD1A35-628E-4CB2-A528-99022978069B}" presName="node" presStyleLbl="alignAccFollowNode1" presStyleIdx="42" presStyleCnt="69" custScaleX="418942">
        <dgm:presLayoutVars>
          <dgm:bulletEnabled val="1"/>
        </dgm:presLayoutVars>
      </dgm:prSet>
      <dgm:spPr>
        <a:prstGeom prst="parallelogram">
          <a:avLst/>
        </a:prstGeom>
      </dgm:spPr>
      <dgm:t>
        <a:bodyPr/>
        <a:lstStyle/>
        <a:p>
          <a:endParaRPr lang="ru-RU"/>
        </a:p>
      </dgm:t>
    </dgm:pt>
    <dgm:pt modelId="{12E47579-F46A-43C5-89EE-948F1B9F5A40}" type="pres">
      <dgm:prSet presAssocID="{78D8AA7A-9565-4238-A5B7-794491064732}" presName="sibTrans" presStyleCnt="0"/>
      <dgm:spPr/>
    </dgm:pt>
    <dgm:pt modelId="{7BBA1138-3315-4708-A6BD-B4D51A9577EC}" type="pres">
      <dgm:prSet presAssocID="{4217649D-4D3F-4584-8078-DF5E18170E6B}" presName="node" presStyleLbl="alignAccFollowNode1" presStyleIdx="43" presStyleCnt="69" custScaleX="346637">
        <dgm:presLayoutVars>
          <dgm:bulletEnabled val="1"/>
        </dgm:presLayoutVars>
      </dgm:prSet>
      <dgm:spPr>
        <a:prstGeom prst="parallelogram">
          <a:avLst/>
        </a:prstGeom>
      </dgm:spPr>
      <dgm:t>
        <a:bodyPr/>
        <a:lstStyle/>
        <a:p>
          <a:endParaRPr lang="ru-RU"/>
        </a:p>
      </dgm:t>
    </dgm:pt>
    <dgm:pt modelId="{DB90FA57-00CB-4BD7-8A34-27B86FC3877E}" type="pres">
      <dgm:prSet presAssocID="{D2A5CC07-ECAB-48B4-9C37-D6B1E0D9973F}" presName="sibTrans" presStyleCnt="0"/>
      <dgm:spPr/>
    </dgm:pt>
    <dgm:pt modelId="{03EF5EF0-F43A-4EF4-A21F-FEDA032BD9DB}" type="pres">
      <dgm:prSet presAssocID="{306D4811-422C-4394-B459-D7FC16C7E41B}" presName="node" presStyleLbl="alignAccFollowNode1" presStyleIdx="44" presStyleCnt="69" custScaleX="346637">
        <dgm:presLayoutVars>
          <dgm:bulletEnabled val="1"/>
        </dgm:presLayoutVars>
      </dgm:prSet>
      <dgm:spPr>
        <a:prstGeom prst="parallelogram">
          <a:avLst/>
        </a:prstGeom>
      </dgm:spPr>
      <dgm:t>
        <a:bodyPr/>
        <a:lstStyle/>
        <a:p>
          <a:endParaRPr lang="ru-RU"/>
        </a:p>
      </dgm:t>
    </dgm:pt>
    <dgm:pt modelId="{61FD4346-4DB5-410D-9959-A761CCE3FE0D}" type="pres">
      <dgm:prSet presAssocID="{D34E246F-B50E-473B-A85E-B0FB3A67FAAF}" presName="vSp" presStyleCnt="0"/>
      <dgm:spPr/>
    </dgm:pt>
    <dgm:pt modelId="{FCEB3A23-1F39-4A6F-ACAD-862E1DD29FAA}" type="pres">
      <dgm:prSet presAssocID="{A5C58DEC-3634-4E9C-AD20-99CF31429F57}" presName="horFlow" presStyleCnt="0"/>
      <dgm:spPr/>
    </dgm:pt>
    <dgm:pt modelId="{36512808-7A39-4FD2-AA08-D2B0E11576AE}" type="pres">
      <dgm:prSet presAssocID="{A5C58DEC-3634-4E9C-AD20-99CF31429F57}" presName="bigChev" presStyleLbl="node1" presStyleIdx="15" presStyleCnt="23" custScaleX="1458831"/>
      <dgm:spPr>
        <a:prstGeom prst="parallelogram">
          <a:avLst/>
        </a:prstGeom>
      </dgm:spPr>
      <dgm:t>
        <a:bodyPr/>
        <a:lstStyle/>
        <a:p>
          <a:endParaRPr lang="ru-RU"/>
        </a:p>
      </dgm:t>
    </dgm:pt>
    <dgm:pt modelId="{4DC35648-2840-496F-88F1-841E53B49D23}" type="pres">
      <dgm:prSet presAssocID="{49C8C6B2-EBAF-4E74-A1D1-3C5817733D17}" presName="parTrans" presStyleCnt="0"/>
      <dgm:spPr/>
    </dgm:pt>
    <dgm:pt modelId="{9BF9680E-B7FE-425F-BCF2-FF959576E9D1}" type="pres">
      <dgm:prSet presAssocID="{2D5CBFB0-2A27-4142-BCB8-CEF83A46C999}" presName="node" presStyleLbl="alignAccFollowNode1" presStyleIdx="45" presStyleCnt="69" custScaleX="418942">
        <dgm:presLayoutVars>
          <dgm:bulletEnabled val="1"/>
        </dgm:presLayoutVars>
      </dgm:prSet>
      <dgm:spPr>
        <a:prstGeom prst="parallelogram">
          <a:avLst/>
        </a:prstGeom>
      </dgm:spPr>
      <dgm:t>
        <a:bodyPr/>
        <a:lstStyle/>
        <a:p>
          <a:endParaRPr lang="ru-RU"/>
        </a:p>
      </dgm:t>
    </dgm:pt>
    <dgm:pt modelId="{9884A6A3-44B8-45E7-9BCC-717AFE259A9D}" type="pres">
      <dgm:prSet presAssocID="{B3D11130-D219-45B3-A5AF-FBBB7779532B}" presName="sibTrans" presStyleCnt="0"/>
      <dgm:spPr/>
    </dgm:pt>
    <dgm:pt modelId="{3E8A36DB-4282-4679-8359-57CCF2BFFFE0}" type="pres">
      <dgm:prSet presAssocID="{678EC872-5748-45B2-8CF6-5DB52E817775}" presName="node" presStyleLbl="alignAccFollowNode1" presStyleIdx="46" presStyleCnt="69" custScaleX="346637">
        <dgm:presLayoutVars>
          <dgm:bulletEnabled val="1"/>
        </dgm:presLayoutVars>
      </dgm:prSet>
      <dgm:spPr>
        <a:prstGeom prst="parallelogram">
          <a:avLst/>
        </a:prstGeom>
      </dgm:spPr>
      <dgm:t>
        <a:bodyPr/>
        <a:lstStyle/>
        <a:p>
          <a:endParaRPr lang="ru-RU"/>
        </a:p>
      </dgm:t>
    </dgm:pt>
    <dgm:pt modelId="{9A74CCE4-ADBC-4E57-88A8-E89E599A5A56}" type="pres">
      <dgm:prSet presAssocID="{B4B05DC7-5201-4E38-8BE6-DBFBA57126B4}" presName="sibTrans" presStyleCnt="0"/>
      <dgm:spPr/>
    </dgm:pt>
    <dgm:pt modelId="{BDF168EF-D33C-47EA-96AD-81E35B9EB5D0}" type="pres">
      <dgm:prSet presAssocID="{1572A3EE-1B3B-4CB6-9431-096622E04D4F}" presName="node" presStyleLbl="alignAccFollowNode1" presStyleIdx="47" presStyleCnt="69" custScaleX="346637">
        <dgm:presLayoutVars>
          <dgm:bulletEnabled val="1"/>
        </dgm:presLayoutVars>
      </dgm:prSet>
      <dgm:spPr>
        <a:prstGeom prst="parallelogram">
          <a:avLst/>
        </a:prstGeom>
      </dgm:spPr>
      <dgm:t>
        <a:bodyPr/>
        <a:lstStyle/>
        <a:p>
          <a:endParaRPr lang="ru-RU"/>
        </a:p>
      </dgm:t>
    </dgm:pt>
    <dgm:pt modelId="{0F899EF1-D44A-4C51-BFBF-F9CB0C453769}" type="pres">
      <dgm:prSet presAssocID="{A5C58DEC-3634-4E9C-AD20-99CF31429F57}" presName="vSp" presStyleCnt="0"/>
      <dgm:spPr/>
    </dgm:pt>
    <dgm:pt modelId="{39390948-AA7D-4CF3-9E80-8B1344A74F14}" type="pres">
      <dgm:prSet presAssocID="{1A6FDDDD-A8B9-4EBA-B56E-6C3623B57284}" presName="horFlow" presStyleCnt="0"/>
      <dgm:spPr/>
    </dgm:pt>
    <dgm:pt modelId="{1C7A39AF-D708-4F60-9066-16962BFD432C}" type="pres">
      <dgm:prSet presAssocID="{1A6FDDDD-A8B9-4EBA-B56E-6C3623B57284}" presName="bigChev" presStyleLbl="node1" presStyleIdx="16" presStyleCnt="23" custScaleX="1458831"/>
      <dgm:spPr>
        <a:prstGeom prst="parallelogram">
          <a:avLst/>
        </a:prstGeom>
      </dgm:spPr>
      <dgm:t>
        <a:bodyPr/>
        <a:lstStyle/>
        <a:p>
          <a:endParaRPr lang="ru-RU"/>
        </a:p>
      </dgm:t>
    </dgm:pt>
    <dgm:pt modelId="{26C93697-78EF-4EA3-90BB-1A60E4C08807}" type="pres">
      <dgm:prSet presAssocID="{D9B24EB6-FBD7-4985-80DF-1C393F600C68}" presName="parTrans" presStyleCnt="0"/>
      <dgm:spPr/>
    </dgm:pt>
    <dgm:pt modelId="{777629F9-6492-4C2E-8E77-580BE59480D4}" type="pres">
      <dgm:prSet presAssocID="{7E3F124D-5FD9-4DB9-8700-7D25102278E6}" presName="node" presStyleLbl="alignAccFollowNode1" presStyleIdx="48" presStyleCnt="69" custScaleX="418942">
        <dgm:presLayoutVars>
          <dgm:bulletEnabled val="1"/>
        </dgm:presLayoutVars>
      </dgm:prSet>
      <dgm:spPr>
        <a:prstGeom prst="parallelogram">
          <a:avLst/>
        </a:prstGeom>
      </dgm:spPr>
      <dgm:t>
        <a:bodyPr/>
        <a:lstStyle/>
        <a:p>
          <a:endParaRPr lang="ru-RU"/>
        </a:p>
      </dgm:t>
    </dgm:pt>
    <dgm:pt modelId="{51D2F629-24E6-4A59-9782-8099AEF1E373}" type="pres">
      <dgm:prSet presAssocID="{09D640C2-D7FF-4CED-8573-9437DECD12F2}" presName="sibTrans" presStyleCnt="0"/>
      <dgm:spPr/>
    </dgm:pt>
    <dgm:pt modelId="{D73A7F9B-34DC-4659-83CA-F153150BFB3F}" type="pres">
      <dgm:prSet presAssocID="{AC2D2659-E024-4929-9197-8355032638B2}" presName="node" presStyleLbl="alignAccFollowNode1" presStyleIdx="49" presStyleCnt="69" custScaleX="346637">
        <dgm:presLayoutVars>
          <dgm:bulletEnabled val="1"/>
        </dgm:presLayoutVars>
      </dgm:prSet>
      <dgm:spPr>
        <a:prstGeom prst="parallelogram">
          <a:avLst/>
        </a:prstGeom>
      </dgm:spPr>
      <dgm:t>
        <a:bodyPr/>
        <a:lstStyle/>
        <a:p>
          <a:endParaRPr lang="ru-RU"/>
        </a:p>
      </dgm:t>
    </dgm:pt>
    <dgm:pt modelId="{627A1004-AE90-4E1C-A1E5-BB5D9C3A2ABD}" type="pres">
      <dgm:prSet presAssocID="{F0C0BE1C-6863-4EC1-A515-7675448F0A85}" presName="sibTrans" presStyleCnt="0"/>
      <dgm:spPr/>
    </dgm:pt>
    <dgm:pt modelId="{141B492E-6710-4AD2-97EE-93F569DCBC2D}" type="pres">
      <dgm:prSet presAssocID="{AF0EE6A6-EAAA-4F52-A577-6FB5F5A23B37}" presName="node" presStyleLbl="alignAccFollowNode1" presStyleIdx="50" presStyleCnt="69" custScaleX="346637">
        <dgm:presLayoutVars>
          <dgm:bulletEnabled val="1"/>
        </dgm:presLayoutVars>
      </dgm:prSet>
      <dgm:spPr>
        <a:prstGeom prst="parallelogram">
          <a:avLst/>
        </a:prstGeom>
      </dgm:spPr>
      <dgm:t>
        <a:bodyPr/>
        <a:lstStyle/>
        <a:p>
          <a:endParaRPr lang="ru-RU"/>
        </a:p>
      </dgm:t>
    </dgm:pt>
    <dgm:pt modelId="{ECBE24CA-8412-4105-B784-A048ED765654}" type="pres">
      <dgm:prSet presAssocID="{1A6FDDDD-A8B9-4EBA-B56E-6C3623B57284}" presName="vSp" presStyleCnt="0"/>
      <dgm:spPr/>
    </dgm:pt>
    <dgm:pt modelId="{87C4329F-0050-4ABA-890C-4AF2A5B72ED9}" type="pres">
      <dgm:prSet presAssocID="{A6C06B51-F14E-4E94-BCEB-8D32156653D4}" presName="horFlow" presStyleCnt="0"/>
      <dgm:spPr/>
    </dgm:pt>
    <dgm:pt modelId="{2D1D6F8A-8DD0-4847-8126-EE8B8C8259BE}" type="pres">
      <dgm:prSet presAssocID="{A6C06B51-F14E-4E94-BCEB-8D32156653D4}" presName="bigChev" presStyleLbl="node1" presStyleIdx="17" presStyleCnt="23" custScaleX="1458831"/>
      <dgm:spPr>
        <a:prstGeom prst="parallelogram">
          <a:avLst/>
        </a:prstGeom>
      </dgm:spPr>
      <dgm:t>
        <a:bodyPr/>
        <a:lstStyle/>
        <a:p>
          <a:endParaRPr lang="ru-RU"/>
        </a:p>
      </dgm:t>
    </dgm:pt>
    <dgm:pt modelId="{1FD10674-AA4C-4DB2-9314-093A1F8C9F07}" type="pres">
      <dgm:prSet presAssocID="{EABE6B4D-454A-4802-A78A-D3C611EFEB69}" presName="parTrans" presStyleCnt="0"/>
      <dgm:spPr/>
    </dgm:pt>
    <dgm:pt modelId="{68239EFC-2B68-4A68-A817-830FCA81067D}" type="pres">
      <dgm:prSet presAssocID="{203F1930-6B88-492A-A64B-6B3C02A62D8E}" presName="node" presStyleLbl="alignAccFollowNode1" presStyleIdx="51" presStyleCnt="69" custScaleX="418942">
        <dgm:presLayoutVars>
          <dgm:bulletEnabled val="1"/>
        </dgm:presLayoutVars>
      </dgm:prSet>
      <dgm:spPr>
        <a:prstGeom prst="parallelogram">
          <a:avLst/>
        </a:prstGeom>
      </dgm:spPr>
      <dgm:t>
        <a:bodyPr/>
        <a:lstStyle/>
        <a:p>
          <a:endParaRPr lang="ru-RU"/>
        </a:p>
      </dgm:t>
    </dgm:pt>
    <dgm:pt modelId="{31CB867A-90F7-48D0-AB70-15842F0D46BE}" type="pres">
      <dgm:prSet presAssocID="{0D2250A1-20A7-47F8-BF66-497148A0926A}" presName="sibTrans" presStyleCnt="0"/>
      <dgm:spPr/>
    </dgm:pt>
    <dgm:pt modelId="{93795E18-085B-4BCF-8CD3-94F656B7FCC7}" type="pres">
      <dgm:prSet presAssocID="{C86BE1E3-5859-4B5D-8C2C-F7BB82492B23}" presName="node" presStyleLbl="alignAccFollowNode1" presStyleIdx="52" presStyleCnt="69" custScaleX="346637">
        <dgm:presLayoutVars>
          <dgm:bulletEnabled val="1"/>
        </dgm:presLayoutVars>
      </dgm:prSet>
      <dgm:spPr>
        <a:prstGeom prst="parallelogram">
          <a:avLst/>
        </a:prstGeom>
      </dgm:spPr>
      <dgm:t>
        <a:bodyPr/>
        <a:lstStyle/>
        <a:p>
          <a:endParaRPr lang="ru-RU"/>
        </a:p>
      </dgm:t>
    </dgm:pt>
    <dgm:pt modelId="{36A9799F-E932-4D1F-BFA6-56F764210E0C}" type="pres">
      <dgm:prSet presAssocID="{3AEAF4BA-80A5-4C27-9FE3-9B23247B7CAC}" presName="sibTrans" presStyleCnt="0"/>
      <dgm:spPr/>
    </dgm:pt>
    <dgm:pt modelId="{E9373852-C03F-4696-AD54-136F5E85A374}" type="pres">
      <dgm:prSet presAssocID="{6B5DF00F-4B4E-49D9-BF59-C89C123AC763}" presName="node" presStyleLbl="alignAccFollowNode1" presStyleIdx="53" presStyleCnt="69" custScaleX="346637">
        <dgm:presLayoutVars>
          <dgm:bulletEnabled val="1"/>
        </dgm:presLayoutVars>
      </dgm:prSet>
      <dgm:spPr>
        <a:prstGeom prst="parallelogram">
          <a:avLst/>
        </a:prstGeom>
      </dgm:spPr>
      <dgm:t>
        <a:bodyPr/>
        <a:lstStyle/>
        <a:p>
          <a:endParaRPr lang="ru-RU"/>
        </a:p>
      </dgm:t>
    </dgm:pt>
    <dgm:pt modelId="{C7372603-7A46-4503-9A11-A66ED09DA065}" type="pres">
      <dgm:prSet presAssocID="{A6C06B51-F14E-4E94-BCEB-8D32156653D4}" presName="vSp" presStyleCnt="0"/>
      <dgm:spPr/>
    </dgm:pt>
    <dgm:pt modelId="{56464F61-6B08-43A7-A0A4-5F99D4E63AA6}" type="pres">
      <dgm:prSet presAssocID="{65386E4C-4B7D-4020-AC06-D4888FEBBFFF}" presName="horFlow" presStyleCnt="0"/>
      <dgm:spPr/>
    </dgm:pt>
    <dgm:pt modelId="{43D7AD5E-AF55-4862-A82B-041A3DE8F0E7}" type="pres">
      <dgm:prSet presAssocID="{65386E4C-4B7D-4020-AC06-D4888FEBBFFF}" presName="bigChev" presStyleLbl="node1" presStyleIdx="18" presStyleCnt="23" custScaleX="1458831"/>
      <dgm:spPr>
        <a:prstGeom prst="parallelogram">
          <a:avLst/>
        </a:prstGeom>
      </dgm:spPr>
      <dgm:t>
        <a:bodyPr/>
        <a:lstStyle/>
        <a:p>
          <a:endParaRPr lang="ru-RU"/>
        </a:p>
      </dgm:t>
    </dgm:pt>
    <dgm:pt modelId="{EF735F2F-351E-478E-A369-A85FBDED2F7A}" type="pres">
      <dgm:prSet presAssocID="{7C594F4D-5E9D-4148-814F-BBC07036C9B7}" presName="parTrans" presStyleCnt="0"/>
      <dgm:spPr/>
    </dgm:pt>
    <dgm:pt modelId="{DCB710D1-2F88-4AC1-978E-4C0388D2BFC7}" type="pres">
      <dgm:prSet presAssocID="{FB249A5D-263A-4B5A-80DE-6B595A35F8CF}" presName="node" presStyleLbl="alignAccFollowNode1" presStyleIdx="54" presStyleCnt="69" custScaleX="418942">
        <dgm:presLayoutVars>
          <dgm:bulletEnabled val="1"/>
        </dgm:presLayoutVars>
      </dgm:prSet>
      <dgm:spPr>
        <a:prstGeom prst="parallelogram">
          <a:avLst/>
        </a:prstGeom>
      </dgm:spPr>
      <dgm:t>
        <a:bodyPr/>
        <a:lstStyle/>
        <a:p>
          <a:endParaRPr lang="ru-RU"/>
        </a:p>
      </dgm:t>
    </dgm:pt>
    <dgm:pt modelId="{796F58A0-F800-4986-9465-A8FFDA25F2AB}" type="pres">
      <dgm:prSet presAssocID="{2FB02BBE-0FAF-4055-B200-C2C2FA67D9C3}" presName="sibTrans" presStyleCnt="0"/>
      <dgm:spPr/>
    </dgm:pt>
    <dgm:pt modelId="{2F4EA0B8-9936-4D23-91B8-A25217B748C9}" type="pres">
      <dgm:prSet presAssocID="{8D931B12-63ED-4903-888D-133A805AA467}" presName="node" presStyleLbl="alignAccFollowNode1" presStyleIdx="55" presStyleCnt="69" custScaleX="346637">
        <dgm:presLayoutVars>
          <dgm:bulletEnabled val="1"/>
        </dgm:presLayoutVars>
      </dgm:prSet>
      <dgm:spPr>
        <a:prstGeom prst="parallelogram">
          <a:avLst/>
        </a:prstGeom>
      </dgm:spPr>
      <dgm:t>
        <a:bodyPr/>
        <a:lstStyle/>
        <a:p>
          <a:endParaRPr lang="ru-RU"/>
        </a:p>
      </dgm:t>
    </dgm:pt>
    <dgm:pt modelId="{7D131C7B-CFE4-4FF1-8D0F-ACD94306CF19}" type="pres">
      <dgm:prSet presAssocID="{7BB62776-7BC1-42E5-B0BE-54A358F8E898}" presName="sibTrans" presStyleCnt="0"/>
      <dgm:spPr/>
    </dgm:pt>
    <dgm:pt modelId="{CB711E8E-D629-4BAE-BC67-B2C927C436FF}" type="pres">
      <dgm:prSet presAssocID="{040511C7-30AB-43C6-9B23-8704B463B9B2}" presName="node" presStyleLbl="alignAccFollowNode1" presStyleIdx="56" presStyleCnt="69" custScaleX="346637">
        <dgm:presLayoutVars>
          <dgm:bulletEnabled val="1"/>
        </dgm:presLayoutVars>
      </dgm:prSet>
      <dgm:spPr>
        <a:prstGeom prst="parallelogram">
          <a:avLst/>
        </a:prstGeom>
      </dgm:spPr>
      <dgm:t>
        <a:bodyPr/>
        <a:lstStyle/>
        <a:p>
          <a:endParaRPr lang="ru-RU"/>
        </a:p>
      </dgm:t>
    </dgm:pt>
    <dgm:pt modelId="{4A063B44-41CE-483A-8592-D495C4AC9EF0}" type="pres">
      <dgm:prSet presAssocID="{65386E4C-4B7D-4020-AC06-D4888FEBBFFF}" presName="vSp" presStyleCnt="0"/>
      <dgm:spPr/>
    </dgm:pt>
    <dgm:pt modelId="{1AD6C415-A71F-42E8-B31C-FF7D3BC25E13}" type="pres">
      <dgm:prSet presAssocID="{8D7F7CC2-CBFD-4406-9FE5-559E46FD49AD}" presName="horFlow" presStyleCnt="0"/>
      <dgm:spPr/>
    </dgm:pt>
    <dgm:pt modelId="{120B8214-FE46-4504-B751-4F31D4C0CF09}" type="pres">
      <dgm:prSet presAssocID="{8D7F7CC2-CBFD-4406-9FE5-559E46FD49AD}" presName="bigChev" presStyleLbl="node1" presStyleIdx="19" presStyleCnt="23" custScaleX="1458831"/>
      <dgm:spPr>
        <a:prstGeom prst="parallelogram">
          <a:avLst/>
        </a:prstGeom>
      </dgm:spPr>
      <dgm:t>
        <a:bodyPr/>
        <a:lstStyle/>
        <a:p>
          <a:endParaRPr lang="ru-RU"/>
        </a:p>
      </dgm:t>
    </dgm:pt>
    <dgm:pt modelId="{8DC92550-84DE-4089-8EB0-FC7A6AC3D3CC}" type="pres">
      <dgm:prSet presAssocID="{958BCBE3-995B-400E-A09F-2B680EE3C098}" presName="parTrans" presStyleCnt="0"/>
      <dgm:spPr/>
    </dgm:pt>
    <dgm:pt modelId="{A022EB39-0E86-4E4C-939C-22791D71B8E6}" type="pres">
      <dgm:prSet presAssocID="{C8D645D5-3DAB-4AD1-8B23-6E29C4236C53}" presName="node" presStyleLbl="alignAccFollowNode1" presStyleIdx="57" presStyleCnt="69" custScaleX="418942">
        <dgm:presLayoutVars>
          <dgm:bulletEnabled val="1"/>
        </dgm:presLayoutVars>
      </dgm:prSet>
      <dgm:spPr>
        <a:prstGeom prst="parallelogram">
          <a:avLst/>
        </a:prstGeom>
      </dgm:spPr>
      <dgm:t>
        <a:bodyPr/>
        <a:lstStyle/>
        <a:p>
          <a:endParaRPr lang="ru-RU"/>
        </a:p>
      </dgm:t>
    </dgm:pt>
    <dgm:pt modelId="{DA9147E7-9F59-4B36-9E53-1D93175AF39A}" type="pres">
      <dgm:prSet presAssocID="{A4F8DBEB-83B7-485E-9964-793250A7568E}" presName="sibTrans" presStyleCnt="0"/>
      <dgm:spPr/>
    </dgm:pt>
    <dgm:pt modelId="{45433042-1ED7-4B4A-9776-872D90ECAFBB}" type="pres">
      <dgm:prSet presAssocID="{3121EE9C-8294-4088-B2B5-20A952C9A857}" presName="node" presStyleLbl="alignAccFollowNode1" presStyleIdx="58" presStyleCnt="69" custScaleX="346637">
        <dgm:presLayoutVars>
          <dgm:bulletEnabled val="1"/>
        </dgm:presLayoutVars>
      </dgm:prSet>
      <dgm:spPr>
        <a:prstGeom prst="parallelogram">
          <a:avLst/>
        </a:prstGeom>
      </dgm:spPr>
      <dgm:t>
        <a:bodyPr/>
        <a:lstStyle/>
        <a:p>
          <a:endParaRPr lang="ru-RU"/>
        </a:p>
      </dgm:t>
    </dgm:pt>
    <dgm:pt modelId="{A0D5885A-8954-4271-9D36-A2EE704A73D6}" type="pres">
      <dgm:prSet presAssocID="{00F978DB-0AC7-4874-AEFF-6CB61AA2328B}" presName="sibTrans" presStyleCnt="0"/>
      <dgm:spPr/>
    </dgm:pt>
    <dgm:pt modelId="{C91C0589-2749-4064-9B8D-E1BDA6BE20A9}" type="pres">
      <dgm:prSet presAssocID="{244EF2F8-0826-4460-A3A2-CA60847507C6}" presName="node" presStyleLbl="alignAccFollowNode1" presStyleIdx="59" presStyleCnt="69" custScaleX="346637">
        <dgm:presLayoutVars>
          <dgm:bulletEnabled val="1"/>
        </dgm:presLayoutVars>
      </dgm:prSet>
      <dgm:spPr>
        <a:prstGeom prst="parallelogram">
          <a:avLst/>
        </a:prstGeom>
      </dgm:spPr>
      <dgm:t>
        <a:bodyPr/>
        <a:lstStyle/>
        <a:p>
          <a:endParaRPr lang="ru-RU"/>
        </a:p>
      </dgm:t>
    </dgm:pt>
    <dgm:pt modelId="{8CE8F2C8-FBD9-4B20-A2AF-EF8171B79ECE}" type="pres">
      <dgm:prSet presAssocID="{8D7F7CC2-CBFD-4406-9FE5-559E46FD49AD}" presName="vSp" presStyleCnt="0"/>
      <dgm:spPr/>
    </dgm:pt>
    <dgm:pt modelId="{21CDB9EB-774E-45B4-8125-6645520A752C}" type="pres">
      <dgm:prSet presAssocID="{B79EEF5D-81F7-496D-9259-E5DE3768E53A}" presName="horFlow" presStyleCnt="0"/>
      <dgm:spPr/>
    </dgm:pt>
    <dgm:pt modelId="{84856245-68C2-42BE-9810-FE4477DA5C1D}" type="pres">
      <dgm:prSet presAssocID="{B79EEF5D-81F7-496D-9259-E5DE3768E53A}" presName="bigChev" presStyleLbl="node1" presStyleIdx="20" presStyleCnt="23" custScaleX="1458831"/>
      <dgm:spPr>
        <a:prstGeom prst="parallelogram">
          <a:avLst/>
        </a:prstGeom>
      </dgm:spPr>
      <dgm:t>
        <a:bodyPr/>
        <a:lstStyle/>
        <a:p>
          <a:endParaRPr lang="ru-RU"/>
        </a:p>
      </dgm:t>
    </dgm:pt>
    <dgm:pt modelId="{74EFE8D7-4FF5-482D-A19A-AB7172393EBB}" type="pres">
      <dgm:prSet presAssocID="{8FC433A6-264B-4EAE-B239-2ABBE6A92BBD}" presName="parTrans" presStyleCnt="0"/>
      <dgm:spPr/>
    </dgm:pt>
    <dgm:pt modelId="{BCBD3673-7C4A-415D-861A-706CBDCD47BD}" type="pres">
      <dgm:prSet presAssocID="{B94A7BD7-E2BE-4877-B1D1-A5F748B764E2}" presName="node" presStyleLbl="alignAccFollowNode1" presStyleIdx="60" presStyleCnt="69" custScaleX="418942">
        <dgm:presLayoutVars>
          <dgm:bulletEnabled val="1"/>
        </dgm:presLayoutVars>
      </dgm:prSet>
      <dgm:spPr>
        <a:prstGeom prst="parallelogram">
          <a:avLst/>
        </a:prstGeom>
      </dgm:spPr>
      <dgm:t>
        <a:bodyPr/>
        <a:lstStyle/>
        <a:p>
          <a:endParaRPr lang="ru-RU"/>
        </a:p>
      </dgm:t>
    </dgm:pt>
    <dgm:pt modelId="{9D1F4D1B-C576-4B5F-8EA2-6673F0C042E9}" type="pres">
      <dgm:prSet presAssocID="{41A294C2-5F0C-4DE5-B133-31FDDF40A759}" presName="sibTrans" presStyleCnt="0"/>
      <dgm:spPr/>
    </dgm:pt>
    <dgm:pt modelId="{2EEC3966-F36F-447A-BCBD-CFC9E94EDA76}" type="pres">
      <dgm:prSet presAssocID="{196A2FB0-F467-436D-B4AB-08D5F69A2CDB}" presName="node" presStyleLbl="alignAccFollowNode1" presStyleIdx="61" presStyleCnt="69" custScaleX="346637">
        <dgm:presLayoutVars>
          <dgm:bulletEnabled val="1"/>
        </dgm:presLayoutVars>
      </dgm:prSet>
      <dgm:spPr>
        <a:prstGeom prst="parallelogram">
          <a:avLst/>
        </a:prstGeom>
      </dgm:spPr>
      <dgm:t>
        <a:bodyPr/>
        <a:lstStyle/>
        <a:p>
          <a:endParaRPr lang="ru-RU"/>
        </a:p>
      </dgm:t>
    </dgm:pt>
    <dgm:pt modelId="{8CFF60F3-C275-45C9-A456-10B193030D22}" type="pres">
      <dgm:prSet presAssocID="{1A5E1CDB-49C8-4426-9521-E6ADBBAC1AF1}" presName="sibTrans" presStyleCnt="0"/>
      <dgm:spPr/>
    </dgm:pt>
    <dgm:pt modelId="{F73885A3-CC0B-4537-9B6B-38BA88EF4E43}" type="pres">
      <dgm:prSet presAssocID="{07EBB21D-505B-49CB-8F51-5F45641C181C}" presName="node" presStyleLbl="alignAccFollowNode1" presStyleIdx="62" presStyleCnt="69" custScaleX="346637">
        <dgm:presLayoutVars>
          <dgm:bulletEnabled val="1"/>
        </dgm:presLayoutVars>
      </dgm:prSet>
      <dgm:spPr>
        <a:prstGeom prst="parallelogram">
          <a:avLst/>
        </a:prstGeom>
      </dgm:spPr>
      <dgm:t>
        <a:bodyPr/>
        <a:lstStyle/>
        <a:p>
          <a:endParaRPr lang="ru-RU"/>
        </a:p>
      </dgm:t>
    </dgm:pt>
    <dgm:pt modelId="{6CA018AE-3DC5-4F0A-BDC6-CFB422B6CA44}" type="pres">
      <dgm:prSet presAssocID="{B79EEF5D-81F7-496D-9259-E5DE3768E53A}" presName="vSp" presStyleCnt="0"/>
      <dgm:spPr/>
    </dgm:pt>
    <dgm:pt modelId="{666A8437-0C36-40A3-945B-9F0113B40EE7}" type="pres">
      <dgm:prSet presAssocID="{8DBB6240-8773-4AC1-9B2F-38EAA54653E1}" presName="horFlow" presStyleCnt="0"/>
      <dgm:spPr/>
    </dgm:pt>
    <dgm:pt modelId="{37035E17-F4D6-4ED6-BBB5-7F3D20590E5C}" type="pres">
      <dgm:prSet presAssocID="{8DBB6240-8773-4AC1-9B2F-38EAA54653E1}" presName="bigChev" presStyleLbl="node1" presStyleIdx="21" presStyleCnt="23" custScaleX="1458831"/>
      <dgm:spPr>
        <a:prstGeom prst="parallelogram">
          <a:avLst/>
        </a:prstGeom>
      </dgm:spPr>
      <dgm:t>
        <a:bodyPr/>
        <a:lstStyle/>
        <a:p>
          <a:endParaRPr lang="ru-RU"/>
        </a:p>
      </dgm:t>
    </dgm:pt>
    <dgm:pt modelId="{6E05FCB0-756F-4DC2-BA90-7A0DD6317E66}" type="pres">
      <dgm:prSet presAssocID="{A5A9BC1F-CD80-4C8F-8E2B-3617A08B17D6}" presName="parTrans" presStyleCnt="0"/>
      <dgm:spPr/>
    </dgm:pt>
    <dgm:pt modelId="{E632CA0D-FA5B-4504-A6B2-7790EFB60630}" type="pres">
      <dgm:prSet presAssocID="{B2912E67-F891-464E-911D-1D8E16FCB839}" presName="node" presStyleLbl="alignAccFollowNode1" presStyleIdx="63" presStyleCnt="69" custScaleX="418942">
        <dgm:presLayoutVars>
          <dgm:bulletEnabled val="1"/>
        </dgm:presLayoutVars>
      </dgm:prSet>
      <dgm:spPr>
        <a:prstGeom prst="parallelogram">
          <a:avLst/>
        </a:prstGeom>
      </dgm:spPr>
      <dgm:t>
        <a:bodyPr/>
        <a:lstStyle/>
        <a:p>
          <a:endParaRPr lang="ru-RU"/>
        </a:p>
      </dgm:t>
    </dgm:pt>
    <dgm:pt modelId="{AEEAA70A-A8FB-479C-B7A2-A130D548B24C}" type="pres">
      <dgm:prSet presAssocID="{DEE8DFB6-A3E2-49E8-B538-FBB4D971285D}" presName="sibTrans" presStyleCnt="0"/>
      <dgm:spPr/>
    </dgm:pt>
    <dgm:pt modelId="{07E1AFD1-5531-4273-BA7E-5A18E336ADE5}" type="pres">
      <dgm:prSet presAssocID="{2D080930-DF68-4447-8AD8-0F8E2F8F1BD5}" presName="node" presStyleLbl="alignAccFollowNode1" presStyleIdx="64" presStyleCnt="69" custScaleX="346637">
        <dgm:presLayoutVars>
          <dgm:bulletEnabled val="1"/>
        </dgm:presLayoutVars>
      </dgm:prSet>
      <dgm:spPr>
        <a:prstGeom prst="parallelogram">
          <a:avLst/>
        </a:prstGeom>
      </dgm:spPr>
      <dgm:t>
        <a:bodyPr/>
        <a:lstStyle/>
        <a:p>
          <a:endParaRPr lang="ru-RU"/>
        </a:p>
      </dgm:t>
    </dgm:pt>
    <dgm:pt modelId="{8BBF9928-4093-4E55-893F-5FB9987F261D}" type="pres">
      <dgm:prSet presAssocID="{BC58C21B-A92D-480F-A740-CDF102979C82}" presName="sibTrans" presStyleCnt="0"/>
      <dgm:spPr/>
    </dgm:pt>
    <dgm:pt modelId="{F1F339E3-8270-4531-8B59-ECE4B04D762C}" type="pres">
      <dgm:prSet presAssocID="{44B997F0-A940-490E-9121-565BFB4931E3}" presName="node" presStyleLbl="alignAccFollowNode1" presStyleIdx="65" presStyleCnt="69" custScaleX="346637">
        <dgm:presLayoutVars>
          <dgm:bulletEnabled val="1"/>
        </dgm:presLayoutVars>
      </dgm:prSet>
      <dgm:spPr>
        <a:prstGeom prst="parallelogram">
          <a:avLst/>
        </a:prstGeom>
      </dgm:spPr>
      <dgm:t>
        <a:bodyPr/>
        <a:lstStyle/>
        <a:p>
          <a:endParaRPr lang="ru-RU"/>
        </a:p>
      </dgm:t>
    </dgm:pt>
    <dgm:pt modelId="{E8B41B9A-5E74-465E-98C7-7B433977B303}" type="pres">
      <dgm:prSet presAssocID="{8DBB6240-8773-4AC1-9B2F-38EAA54653E1}" presName="vSp" presStyleCnt="0"/>
      <dgm:spPr/>
    </dgm:pt>
    <dgm:pt modelId="{2102C9B4-D47E-4636-B590-3C5D498203DE}" type="pres">
      <dgm:prSet presAssocID="{3E31B9FC-22F0-4F50-831B-4A58DA6A5C62}" presName="horFlow" presStyleCnt="0"/>
      <dgm:spPr/>
    </dgm:pt>
    <dgm:pt modelId="{7194D86A-A5A1-4E66-8542-6B94922EA061}" type="pres">
      <dgm:prSet presAssocID="{3E31B9FC-22F0-4F50-831B-4A58DA6A5C62}" presName="bigChev" presStyleLbl="node1" presStyleIdx="22" presStyleCnt="23" custScaleX="1458831"/>
      <dgm:spPr>
        <a:prstGeom prst="parallelogram">
          <a:avLst/>
        </a:prstGeom>
      </dgm:spPr>
      <dgm:t>
        <a:bodyPr/>
        <a:lstStyle/>
        <a:p>
          <a:endParaRPr lang="ru-RU"/>
        </a:p>
      </dgm:t>
    </dgm:pt>
    <dgm:pt modelId="{BBBC6ADF-1420-4D51-88FA-2DF2A43F2E3B}" type="pres">
      <dgm:prSet presAssocID="{A0D5C662-D3B9-42F4-B0AB-16050B34D3AC}" presName="parTrans" presStyleCnt="0"/>
      <dgm:spPr/>
    </dgm:pt>
    <dgm:pt modelId="{08A07A12-CB83-4FCE-9E02-0D70CBBC421A}" type="pres">
      <dgm:prSet presAssocID="{BC79FEB3-CACC-4982-87B5-CECEC5AB7694}" presName="node" presStyleLbl="alignAccFollowNode1" presStyleIdx="66" presStyleCnt="69" custScaleX="418942">
        <dgm:presLayoutVars>
          <dgm:bulletEnabled val="1"/>
        </dgm:presLayoutVars>
      </dgm:prSet>
      <dgm:spPr>
        <a:prstGeom prst="parallelogram">
          <a:avLst/>
        </a:prstGeom>
      </dgm:spPr>
      <dgm:t>
        <a:bodyPr/>
        <a:lstStyle/>
        <a:p>
          <a:endParaRPr lang="ru-RU"/>
        </a:p>
      </dgm:t>
    </dgm:pt>
    <dgm:pt modelId="{D24D0BCA-A668-44B1-BDEE-21B26A15B39F}" type="pres">
      <dgm:prSet presAssocID="{A19A4D91-ABF3-4DED-861C-A88D10CA5899}" presName="sibTrans" presStyleCnt="0"/>
      <dgm:spPr/>
    </dgm:pt>
    <dgm:pt modelId="{44379244-BA76-4B26-ADAB-F4E4D73FAD53}" type="pres">
      <dgm:prSet presAssocID="{F6E20577-ED27-40A7-AADC-3D50BAD35E8F}" presName="node" presStyleLbl="alignAccFollowNode1" presStyleIdx="67" presStyleCnt="69" custScaleX="346637">
        <dgm:presLayoutVars>
          <dgm:bulletEnabled val="1"/>
        </dgm:presLayoutVars>
      </dgm:prSet>
      <dgm:spPr>
        <a:prstGeom prst="parallelogram">
          <a:avLst/>
        </a:prstGeom>
      </dgm:spPr>
      <dgm:t>
        <a:bodyPr/>
        <a:lstStyle/>
        <a:p>
          <a:endParaRPr lang="ru-RU"/>
        </a:p>
      </dgm:t>
    </dgm:pt>
    <dgm:pt modelId="{DA99C7FF-40AE-4CB4-8D15-C94EDB6B0DBE}" type="pres">
      <dgm:prSet presAssocID="{9E7FB5C6-107E-4A5C-A912-1CC8473C6460}" presName="sibTrans" presStyleCnt="0"/>
      <dgm:spPr/>
    </dgm:pt>
    <dgm:pt modelId="{DE986764-F8F1-4784-9301-A7C9EF63BB7E}" type="pres">
      <dgm:prSet presAssocID="{0AEC3BA9-AF68-4B95-8D02-96CD9E5AEEBD}" presName="node" presStyleLbl="alignAccFollowNode1" presStyleIdx="68" presStyleCnt="69" custScaleX="346637">
        <dgm:presLayoutVars>
          <dgm:bulletEnabled val="1"/>
        </dgm:presLayoutVars>
      </dgm:prSet>
      <dgm:spPr>
        <a:prstGeom prst="parallelogram">
          <a:avLst/>
        </a:prstGeom>
      </dgm:spPr>
      <dgm:t>
        <a:bodyPr/>
        <a:lstStyle/>
        <a:p>
          <a:endParaRPr lang="ru-RU"/>
        </a:p>
      </dgm:t>
    </dgm:pt>
  </dgm:ptLst>
  <dgm:cxnLst>
    <dgm:cxn modelId="{01014FCA-7975-400B-920E-BB71586EBFEF}" srcId="{B7517B82-549C-4C81-894E-488B0BF89276}" destId="{1EB33B26-8F42-4526-93F9-7E194D297F4C}" srcOrd="7" destOrd="0" parTransId="{14FDF06B-DE60-4C53-9191-BFFCE2A90BE9}" sibTransId="{93291AF9-6B0E-43B9-AE93-9E73D5711E3B}"/>
    <dgm:cxn modelId="{EF79D74A-36EA-4DA5-B7F6-B0BD76A93BB5}" srcId="{AA3CFBA4-EA09-4B94-BD44-493A050E82FD}" destId="{48B3DD36-8F56-4861-B412-303D04165194}" srcOrd="1" destOrd="0" parTransId="{98AF55E0-0BC9-4877-89F7-4EECFF79D731}" sibTransId="{7C7EF869-9E20-41DF-8058-922475ED46B1}"/>
    <dgm:cxn modelId="{1D8E26E5-5B70-4344-865D-3376CF43D5E4}" type="presOf" srcId="{5073527B-158E-49EE-AC4C-B47A101A4783}" destId="{5C840160-7365-49A7-ACFE-3A9D2E3B4325}" srcOrd="0" destOrd="0" presId="urn:microsoft.com/office/officeart/2005/8/layout/lProcess3"/>
    <dgm:cxn modelId="{725710D6-AFF8-4A8F-9D55-24FBDDF4DFCE}" srcId="{B7517B82-549C-4C81-894E-488B0BF89276}" destId="{923BE8DA-2977-43FB-92BE-4F15F984A0DA}" srcOrd="13" destOrd="0" parTransId="{52559949-677A-4104-833A-61D59B2606C9}" sibTransId="{84DAC8DF-1ACB-4ABD-858A-F6C01A855DF3}"/>
    <dgm:cxn modelId="{449098D8-F6A0-431C-A0BF-4A044DA95FE1}" srcId="{1EB33B26-8F42-4526-93F9-7E194D297F4C}" destId="{9C200388-2561-4CDF-8468-657F92EF85D5}" srcOrd="2" destOrd="0" parTransId="{1B751C74-82F2-498D-A72E-DED9C00966DA}" sibTransId="{08F07916-CD6C-425C-8BC8-CC515BFFA6EA}"/>
    <dgm:cxn modelId="{FC1A6A2A-9922-463B-BE10-327F7F8511A3}" srcId="{A6C06B51-F14E-4E94-BCEB-8D32156653D4}" destId="{6B5DF00F-4B4E-49D9-BF59-C89C123AC763}" srcOrd="2" destOrd="0" parTransId="{19ED1762-4F50-49EE-85B6-7188515E839F}" sibTransId="{E1290EC3-A2E1-42E3-A780-E5536F2357C7}"/>
    <dgm:cxn modelId="{315249D3-3570-424E-971C-96FA3357953C}" srcId="{B79EEF5D-81F7-496D-9259-E5DE3768E53A}" destId="{196A2FB0-F467-436D-B4AB-08D5F69A2CDB}" srcOrd="1" destOrd="0" parTransId="{2BEA9694-CCB7-4A92-A090-7F2836562E72}" sibTransId="{1A5E1CDB-49C8-4426-9521-E6ADBBAC1AF1}"/>
    <dgm:cxn modelId="{1B8A4560-E246-4904-A3DD-6CA246E31AE9}" type="presOf" srcId="{8D931B12-63ED-4903-888D-133A805AA467}" destId="{2F4EA0B8-9936-4D23-91B8-A25217B748C9}" srcOrd="0" destOrd="0" presId="urn:microsoft.com/office/officeart/2005/8/layout/lProcess3"/>
    <dgm:cxn modelId="{80E0E266-8771-4403-878A-13CA1F5408F6}" type="presOf" srcId="{081148FD-EC44-47BE-BE7F-63E1EF98B1B1}" destId="{AFE9F781-0677-4B07-8017-B6440A3FD079}" srcOrd="0" destOrd="0" presId="urn:microsoft.com/office/officeart/2005/8/layout/lProcess3"/>
    <dgm:cxn modelId="{E407C0A0-F580-4065-B07E-6AE15CA4D0B9}" srcId="{B7517B82-549C-4C81-894E-488B0BF89276}" destId="{3CCEA4F3-2F83-4443-8DDB-4B75DB0E5702}" srcOrd="8" destOrd="0" parTransId="{0E143022-6845-4AC8-82FE-9CB159040E2B}" sibTransId="{E8905216-53C6-4D5E-B920-A8B661D10919}"/>
    <dgm:cxn modelId="{AC2AAC7B-E9FF-4A29-A759-3A12338600E3}" type="presOf" srcId="{348B6861-BD32-4045-943B-92ED86DA066A}" destId="{F44CF0B7-0941-43A4-A45D-D060C5F36778}" srcOrd="0" destOrd="0" presId="urn:microsoft.com/office/officeart/2005/8/layout/lProcess3"/>
    <dgm:cxn modelId="{D915EA67-ACFF-4788-80FD-686DF100E511}" type="presOf" srcId="{1EB33B26-8F42-4526-93F9-7E194D297F4C}" destId="{365F42AF-EEEE-46A7-AADA-8D84FE05C5F8}" srcOrd="0" destOrd="0" presId="urn:microsoft.com/office/officeart/2005/8/layout/lProcess3"/>
    <dgm:cxn modelId="{7237D2C0-CF8A-4973-88D5-D0196FD52F99}" type="presOf" srcId="{5928FC52-6CE0-4078-A5D6-34AFD66D78CC}" destId="{9445EFB8-9183-4902-AFB4-F9DEE32BC000}" srcOrd="0" destOrd="0" presId="urn:microsoft.com/office/officeart/2005/8/layout/lProcess3"/>
    <dgm:cxn modelId="{C6DB84F2-4812-4FE3-8CC6-4BB2F622BB87}" srcId="{B7517B82-549C-4C81-894E-488B0BF89276}" destId="{1A6FDDDD-A8B9-4EBA-B56E-6C3623B57284}" srcOrd="16" destOrd="0" parTransId="{17C31FE7-4C0E-47A5-8F06-28F25240743E}" sibTransId="{A97BBA22-F717-4665-8031-E0F160B49061}"/>
    <dgm:cxn modelId="{34D5FDBC-E88F-463C-A814-171B8C4F6C63}" srcId="{923BE8DA-2977-43FB-92BE-4F15F984A0DA}" destId="{D5CC61B9-01C9-4DA7-837C-31DE211DC825}" srcOrd="0" destOrd="0" parTransId="{F710B487-CCEE-4141-A2E3-B5F3751267BE}" sibTransId="{5BFECCCF-BBB7-41B2-9002-F67D613181D6}"/>
    <dgm:cxn modelId="{B21710DF-F2EA-48D9-84AE-D8FB7AAC3791}" type="presOf" srcId="{EA8ACFE1-C259-45B4-8ECE-200DC3D70D59}" destId="{02A09117-367F-40A6-8D1E-E3A516F891B4}" srcOrd="0" destOrd="0" presId="urn:microsoft.com/office/officeart/2005/8/layout/lProcess3"/>
    <dgm:cxn modelId="{298C13E6-1E50-44F6-B59C-57444549352F}" srcId="{86DF5881-F944-493E-A9BF-38718FE787FF}" destId="{3262701B-C7F6-4D2E-85DD-07ABE7E960CF}" srcOrd="0" destOrd="0" parTransId="{C30D0B6D-0892-4366-9657-9F705F438612}" sibTransId="{596E181E-72D7-4A65-814D-946409649C3E}"/>
    <dgm:cxn modelId="{8498CC27-2ECE-4DDB-AB06-99077EAE5671}" srcId="{923BE8DA-2977-43FB-92BE-4F15F984A0DA}" destId="{2A34D958-E78B-4C2F-B664-0374CD45678B}" srcOrd="2" destOrd="0" parTransId="{F2C9E9C7-104C-49B4-A28B-DB80CF113A7B}" sibTransId="{7A239A29-B328-4DBB-AF9F-9982EFBA44BB}"/>
    <dgm:cxn modelId="{1619A4DE-D3BD-461C-8ECA-9CFE63CECE66}" type="presOf" srcId="{1A6FDDDD-A8B9-4EBA-B56E-6C3623B57284}" destId="{1C7A39AF-D708-4F60-9066-16962BFD432C}" srcOrd="0" destOrd="0" presId="urn:microsoft.com/office/officeart/2005/8/layout/lProcess3"/>
    <dgm:cxn modelId="{34AA0455-2F48-440C-B9AD-7E86645048F8}" srcId="{923BE8DA-2977-43FB-92BE-4F15F984A0DA}" destId="{92E3D818-6997-47B4-A4F3-C74E8DD37986}" srcOrd="1" destOrd="0" parTransId="{0B3EC1C2-AE15-46D9-AB7B-644081745FAF}" sibTransId="{E97172C6-7904-4FA9-B020-3E8A71870186}"/>
    <dgm:cxn modelId="{7FABE82B-E785-4EF4-AEDF-2B647DDC529C}" type="presOf" srcId="{3121EE9C-8294-4088-B2B5-20A952C9A857}" destId="{45433042-1ED7-4B4A-9776-872D90ECAFBB}" srcOrd="0" destOrd="0" presId="urn:microsoft.com/office/officeart/2005/8/layout/lProcess3"/>
    <dgm:cxn modelId="{1EB3D50B-A729-4E90-859B-6EB56514B8A7}" srcId="{1A6FDDDD-A8B9-4EBA-B56E-6C3623B57284}" destId="{AF0EE6A6-EAAA-4F52-A577-6FB5F5A23B37}" srcOrd="2" destOrd="0" parTransId="{7BB85720-A666-4D1F-AA03-E5F7AC7957EC}" sibTransId="{D117FF35-D4C6-4A4A-AF26-8E3384B801E0}"/>
    <dgm:cxn modelId="{8C611516-06F3-4936-A153-BAAFAAF8A292}" type="presOf" srcId="{44B997F0-A940-490E-9121-565BFB4931E3}" destId="{F1F339E3-8270-4531-8B59-ECE4B04D762C}" srcOrd="0" destOrd="0" presId="urn:microsoft.com/office/officeart/2005/8/layout/lProcess3"/>
    <dgm:cxn modelId="{CB4A1674-017F-43FF-A318-1DC3DD8A4CF7}" type="presOf" srcId="{E0D3C4E9-07BB-4DC0-9C2F-F739FD04CAE8}" destId="{1AF1A8F8-BD21-4A4A-A53E-F95A8705B942}" srcOrd="0" destOrd="0" presId="urn:microsoft.com/office/officeart/2005/8/layout/lProcess3"/>
    <dgm:cxn modelId="{2A9507CE-655C-42E5-9159-F5ECFEEC6976}" type="presOf" srcId="{C8D645D5-3DAB-4AD1-8B23-6E29C4236C53}" destId="{A022EB39-0E86-4E4C-939C-22791D71B8E6}" srcOrd="0" destOrd="0" presId="urn:microsoft.com/office/officeart/2005/8/layout/lProcess3"/>
    <dgm:cxn modelId="{4E50C579-2A67-4FA1-B14A-85C6B76038E3}" srcId="{65386E4C-4B7D-4020-AC06-D4888FEBBFFF}" destId="{8D931B12-63ED-4903-888D-133A805AA467}" srcOrd="1" destOrd="0" parTransId="{CD5009A2-D236-4C6F-9C9F-2428FB0A175B}" sibTransId="{7BB62776-7BC1-42E5-B0BE-54A358F8E898}"/>
    <dgm:cxn modelId="{9CF3BEDC-5D03-447D-B699-25508B8D77E1}" type="presOf" srcId="{00118591-B098-426A-AE8A-1E2E518F7279}" destId="{96F99A98-41C2-409C-BA15-1BAAF393942B}" srcOrd="0" destOrd="0" presId="urn:microsoft.com/office/officeart/2005/8/layout/lProcess3"/>
    <dgm:cxn modelId="{B2BC3475-8421-4D13-B812-D4822704AAEC}" type="presOf" srcId="{C7BE9DEA-F38B-4EF8-B4BD-1735C9E2BB93}" destId="{FD0B4818-F7EE-4B7E-9D88-FB47C1CE4B1D}" srcOrd="0" destOrd="0" presId="urn:microsoft.com/office/officeart/2005/8/layout/lProcess3"/>
    <dgm:cxn modelId="{C0F4199F-C9A3-4185-9F6B-EB6CC9D41AE8}" srcId="{AA3CFBA4-EA09-4B94-BD44-493A050E82FD}" destId="{C6EBD5C1-7959-4D01-93AD-3AE4183F3AE2}" srcOrd="0" destOrd="0" parTransId="{08BB9841-FC7A-4CAD-8009-2D115387214D}" sibTransId="{3A595CB3-00FE-457D-BE42-5E68E351D5DF}"/>
    <dgm:cxn modelId="{C629F6E9-1958-4928-8005-F00ECB26F876}" type="presOf" srcId="{F6E20577-ED27-40A7-AADC-3D50BAD35E8F}" destId="{44379244-BA76-4B26-ADAB-F4E4D73FAD53}" srcOrd="0" destOrd="0" presId="urn:microsoft.com/office/officeart/2005/8/layout/lProcess3"/>
    <dgm:cxn modelId="{F7B78F44-1DA3-4A80-9929-FD9BDFA3909A}" srcId="{1A6FDDDD-A8B9-4EBA-B56E-6C3623B57284}" destId="{AC2D2659-E024-4929-9197-8355032638B2}" srcOrd="1" destOrd="0" parTransId="{879C70AE-5B18-448C-911A-EA61E6ED6CC6}" sibTransId="{F0C0BE1C-6863-4EC1-A515-7675448F0A85}"/>
    <dgm:cxn modelId="{AD4258FA-47F8-43AB-B95A-1B826B1AB7FC}" srcId="{D34E246F-B50E-473B-A85E-B0FB3A67FAAF}" destId="{4217649D-4D3F-4584-8078-DF5E18170E6B}" srcOrd="1" destOrd="0" parTransId="{2A9D8A7A-05B3-48ED-A058-572CE0F6A58E}" sibTransId="{D2A5CC07-ECAB-48B4-9C37-D6B1E0D9973F}"/>
    <dgm:cxn modelId="{ECF98674-EAF9-41E6-A554-8688880BE5FF}" srcId="{65386E4C-4B7D-4020-AC06-D4888FEBBFFF}" destId="{040511C7-30AB-43C6-9B23-8704B463B9B2}" srcOrd="2" destOrd="0" parTransId="{D169BC78-8643-46E8-AF58-38DF48EA80C8}" sibTransId="{9DF1C11B-2F92-4DD0-B57D-B3BC9D2865E0}"/>
    <dgm:cxn modelId="{B0462128-0CB8-41BA-9748-91102BE8E93B}" type="presOf" srcId="{2A9FF0CB-FA0B-41F3-BB17-FC046E0E7B8A}" destId="{F87CDCE2-7D41-4F1A-B165-9FDE38146B27}" srcOrd="0" destOrd="0" presId="urn:microsoft.com/office/officeart/2005/8/layout/lProcess3"/>
    <dgm:cxn modelId="{74BF5B77-42B6-44FA-B253-8BEF747891D1}" type="presOf" srcId="{D01191D6-C94A-4CCE-B9D3-E3CEA20E143D}" destId="{81F22611-446A-4CBE-8554-E735D3C921FC}" srcOrd="0" destOrd="0" presId="urn:microsoft.com/office/officeart/2005/8/layout/lProcess3"/>
    <dgm:cxn modelId="{7ABDC6A9-1CA8-419C-AEBE-8AF6E4632894}" srcId="{AA3CFBA4-EA09-4B94-BD44-493A050E82FD}" destId="{C584F9A5-7A4D-458E-8A05-CE6761C5ED14}" srcOrd="2" destOrd="0" parTransId="{22B96B1D-2C85-4068-B346-4E1677F0A948}" sibTransId="{4E9584B8-D7A8-45EC-AEE9-91BEAEFB54AC}"/>
    <dgm:cxn modelId="{21CBC887-A936-480F-892D-8F69C01E32BB}" srcId="{B7517B82-549C-4C81-894E-488B0BF89276}" destId="{8DBB6240-8773-4AC1-9B2F-38EAA54653E1}" srcOrd="21" destOrd="0" parTransId="{F7A78BF3-BA24-43A1-833F-D4EF3B04C8BB}" sibTransId="{4C0F482E-4C6B-4876-A8FE-FF7B0DCF0126}"/>
    <dgm:cxn modelId="{44DB1C4A-147F-4DEF-9C99-EE1B2346BC1A}" srcId="{A5C58DEC-3634-4E9C-AD20-99CF31429F57}" destId="{1572A3EE-1B3B-4CB6-9431-096622E04D4F}" srcOrd="2" destOrd="0" parTransId="{CCF06369-8B72-4F65-920F-BC3927F831B2}" sibTransId="{AD48688A-6332-4BD6-B4EC-C28FF5712F92}"/>
    <dgm:cxn modelId="{5FD8AB5A-0C53-45D8-A357-B74376AFA34B}" srcId="{8D7F7CC2-CBFD-4406-9FE5-559E46FD49AD}" destId="{C8D645D5-3DAB-4AD1-8B23-6E29C4236C53}" srcOrd="0" destOrd="0" parTransId="{958BCBE3-995B-400E-A09F-2B680EE3C098}" sibTransId="{A4F8DBEB-83B7-485E-9964-793250A7568E}"/>
    <dgm:cxn modelId="{2DADE87A-4E1E-481B-B6E9-93889F26FA3D}" srcId="{8DBB6240-8773-4AC1-9B2F-38EAA54653E1}" destId="{B2912E67-F891-464E-911D-1D8E16FCB839}" srcOrd="0" destOrd="0" parTransId="{A5A9BC1F-CD80-4C8F-8E2B-3617A08B17D6}" sibTransId="{DEE8DFB6-A3E2-49E8-B538-FBB4D971285D}"/>
    <dgm:cxn modelId="{12980656-CEE1-4504-97C6-F58114D92C26}" type="presOf" srcId="{B8FDC350-00C6-40A1-BD92-A4CF6812921C}" destId="{2A162810-FE7A-409C-915D-499D5B1A2B4B}" srcOrd="0" destOrd="0" presId="urn:microsoft.com/office/officeart/2005/8/layout/lProcess3"/>
    <dgm:cxn modelId="{875582BA-9E2E-40CA-A121-BF1FCB1D63E6}" type="presOf" srcId="{C1EA77CB-FD91-4548-9774-C3F54B0ECD05}" destId="{41498159-F6A1-41F1-A238-BDA02174ED7D}" srcOrd="0" destOrd="0" presId="urn:microsoft.com/office/officeart/2005/8/layout/lProcess3"/>
    <dgm:cxn modelId="{161617AB-07CF-43DD-943C-722E2244EF39}" type="presOf" srcId="{8CD742F9-D9B6-4DD3-BE5B-EDBE702FD1AA}" destId="{09D04221-7405-43F4-B3DD-F396D0DF1764}" srcOrd="0" destOrd="0" presId="urn:microsoft.com/office/officeart/2005/8/layout/lProcess3"/>
    <dgm:cxn modelId="{F55455EF-ED95-437C-B7F1-2012BA54DF2F}" srcId="{B7517B82-549C-4C81-894E-488B0BF89276}" destId="{86DF5881-F944-493E-A9BF-38718FE787FF}" srcOrd="4" destOrd="0" parTransId="{60497D68-A70E-476E-87F7-67E58235F6AF}" sibTransId="{360A37AA-20A3-4AB9-95D6-14BD034CDCE1}"/>
    <dgm:cxn modelId="{04B9359D-97D9-4F23-9AA0-BF8EFA750A8A}" srcId="{B79EEF5D-81F7-496D-9259-E5DE3768E53A}" destId="{07EBB21D-505B-49CB-8F51-5F45641C181C}" srcOrd="2" destOrd="0" parTransId="{6D8539F1-D68B-4A04-A6E6-DD5A5D809F77}" sibTransId="{4B7F1AF1-9E13-4919-9F6D-CAC7139473A0}"/>
    <dgm:cxn modelId="{2BC7A368-8411-401F-9ABE-29C3C51C4AB8}" type="presOf" srcId="{F276B3C2-8B77-441C-9D5E-092FAD3F859E}" destId="{788ABBE3-0378-4110-9030-ECFAF55995A4}" srcOrd="0" destOrd="0" presId="urn:microsoft.com/office/officeart/2005/8/layout/lProcess3"/>
    <dgm:cxn modelId="{76422767-506E-4DA2-BEA0-8791CDADA21F}" srcId="{B7517B82-549C-4C81-894E-488B0BF89276}" destId="{EA8ACFE1-C259-45B4-8ECE-200DC3D70D59}" srcOrd="10" destOrd="0" parTransId="{B478C675-39D0-4FAF-AB38-3F4093C019F9}" sibTransId="{5432DE22-9107-4F96-A024-90CCBA9AA323}"/>
    <dgm:cxn modelId="{A8A9C714-B2B0-4133-96B5-A245B4D6DC93}" type="presOf" srcId="{32C68EDA-8F89-4966-A433-A212F2749088}" destId="{1214EC8F-26EF-48C5-928F-ABC004B29F77}" srcOrd="0" destOrd="0" presId="urn:microsoft.com/office/officeart/2005/8/layout/lProcess3"/>
    <dgm:cxn modelId="{2F2BC8A3-F886-4A74-8969-82FF5A4718A7}" srcId="{7D625045-2912-430C-BA4B-06DB29B6F90D}" destId="{32C68EDA-8F89-4966-A433-A212F2749088}" srcOrd="2" destOrd="0" parTransId="{E3A2908C-B17F-451D-8BDD-1BDBD839BD96}" sibTransId="{BCB31699-CA0F-451A-8071-DD027035C51E}"/>
    <dgm:cxn modelId="{574C6FFF-660D-42E8-A8D1-320085799956}" srcId="{B7517B82-549C-4C81-894E-488B0BF89276}" destId="{D928DA12-0104-4121-AED6-DC2598D7A36D}" srcOrd="3" destOrd="0" parTransId="{914D37B4-B615-4F86-9C65-D96DEF14531C}" sibTransId="{426E193B-B4BD-44F7-B015-0F3451AA271B}"/>
    <dgm:cxn modelId="{584225D5-F357-4B53-A5BB-F339F901CEE0}" srcId="{3225F56F-A4CE-43F8-BEB2-CD96F451B5F3}" destId="{1C5477A1-0E76-4DF9-8C81-D3E967E82330}" srcOrd="0" destOrd="0" parTransId="{33BA3152-8636-4CD6-82EC-508545388B1E}" sibTransId="{B437B3E2-CD9D-4C4F-8DEA-37107E76C3E1}"/>
    <dgm:cxn modelId="{C033D9BD-1FD8-4929-A6B6-EE98BBA15DEC}" srcId="{D73BE6AF-AB50-45EC-9EEE-BEA89A98429C}" destId="{59E869EC-5D4D-42CB-8149-E4A3F5D50691}" srcOrd="0" destOrd="0" parTransId="{D53B7144-F7FA-4B96-B2FB-66F4B8930B05}" sibTransId="{164F5AC6-B984-4346-B246-5ACCB6B64507}"/>
    <dgm:cxn modelId="{E12989ED-9335-490B-AA1A-D8B03DD0C579}" type="presOf" srcId="{1C5477A1-0E76-4DF9-8C81-D3E967E82330}" destId="{727C2CED-647F-436C-96AD-B0D7E935FE9C}" srcOrd="0" destOrd="0" presId="urn:microsoft.com/office/officeart/2005/8/layout/lProcess3"/>
    <dgm:cxn modelId="{21CDC189-9F3E-47EC-9F16-04748CD21341}" srcId="{1A6FDDDD-A8B9-4EBA-B56E-6C3623B57284}" destId="{7E3F124D-5FD9-4DB9-8700-7D25102278E6}" srcOrd="0" destOrd="0" parTransId="{D9B24EB6-FBD7-4985-80DF-1C393F600C68}" sibTransId="{09D640C2-D7FF-4CED-8573-9437DECD12F2}"/>
    <dgm:cxn modelId="{A1FE1425-2782-48FC-B143-E469E4F18F88}" type="presOf" srcId="{1902CAB3-CC58-4688-9D24-496F77D1896A}" destId="{ADFD4916-58DF-42BE-A82C-7D8730390B41}" srcOrd="0" destOrd="0" presId="urn:microsoft.com/office/officeart/2005/8/layout/lProcess3"/>
    <dgm:cxn modelId="{6500DE31-613C-4C75-80D8-E28597D104BA}" srcId="{7D625045-2912-430C-BA4B-06DB29B6F90D}" destId="{D01191D6-C94A-4CCE-B9D3-E3CEA20E143D}" srcOrd="0" destOrd="0" parTransId="{A8E85EE4-5CE0-4C8E-B7B5-109A329D19F9}" sibTransId="{9804964B-96A7-4A93-99A9-195029057597}"/>
    <dgm:cxn modelId="{09E8670D-8EB0-4D2C-B0B4-D6942DA01578}" srcId="{D928DA12-0104-4121-AED6-DC2598D7A36D}" destId="{7837EEC0-BBEA-45C2-AAB6-B694D277AA0B}" srcOrd="0" destOrd="0" parTransId="{C0EF1768-F703-4E08-9865-1421D0E5BAE5}" sibTransId="{EEEBFABF-BC9F-4655-A9E0-F55A7EA80AB7}"/>
    <dgm:cxn modelId="{D975AB4D-050E-41F8-A60C-41ADF4599E21}" type="presOf" srcId="{A93B48DB-B9E4-45B3-9B86-72BDD384A56E}" destId="{1B13581A-6FD5-4EAE-9365-5D43D4478C79}" srcOrd="0" destOrd="0" presId="urn:microsoft.com/office/officeart/2005/8/layout/lProcess3"/>
    <dgm:cxn modelId="{3283924D-F963-4E6E-B36F-7C5409347285}" type="presOf" srcId="{2AE4CCC0-6BB8-43B2-88BA-5C93F2D58DD6}" destId="{67F1366C-697B-4CFD-9B4F-E3972D7A37C3}" srcOrd="0" destOrd="0" presId="urn:microsoft.com/office/officeart/2005/8/layout/lProcess3"/>
    <dgm:cxn modelId="{2AE5CCAD-DE0F-4AB3-A811-1D04517231FF}" srcId="{B7517B82-549C-4C81-894E-488B0BF89276}" destId="{3E31B9FC-22F0-4F50-831B-4A58DA6A5C62}" srcOrd="22" destOrd="0" parTransId="{845AC6BB-FCFD-4B3A-A562-E4AADAE2B2FD}" sibTransId="{F760CF70-3CA0-4F34-BD9D-9639CCDC2294}"/>
    <dgm:cxn modelId="{3E0C4D5B-9963-4E6A-99A5-291A82FB3D8A}" srcId="{C1EA77CB-FD91-4548-9774-C3F54B0ECD05}" destId="{2763D59B-C17F-4560-B6DE-6858EE1C354C}" srcOrd="1" destOrd="0" parTransId="{339C7F71-9539-458A-811A-CC701D0FA4E8}" sibTransId="{2E980997-0BAE-4AEE-8603-4DC930D7B057}"/>
    <dgm:cxn modelId="{903FE394-14D4-444B-8FFF-C01D3D1D75DB}" srcId="{8DBB6240-8773-4AC1-9B2F-38EAA54653E1}" destId="{2D080930-DF68-4447-8AD8-0F8E2F8F1BD5}" srcOrd="1" destOrd="0" parTransId="{848D1B8F-CA5D-4662-8146-2CB95E5E469E}" sibTransId="{BC58C21B-A92D-480F-A740-CDF102979C82}"/>
    <dgm:cxn modelId="{BBA33A0E-CF51-4553-964C-1A5FFBD38738}" type="presOf" srcId="{196A2FB0-F467-436D-B4AB-08D5F69A2CDB}" destId="{2EEC3966-F36F-447A-BCBD-CFC9E94EDA76}" srcOrd="0" destOrd="0" presId="urn:microsoft.com/office/officeart/2005/8/layout/lProcess3"/>
    <dgm:cxn modelId="{BDF22E4E-F681-428F-9BA4-CBEA057DCC8F}" type="presOf" srcId="{3225F56F-A4CE-43F8-BEB2-CD96F451B5F3}" destId="{B4BB9928-52A7-43C8-A5CF-2EFB963B68A0}" srcOrd="0" destOrd="0" presId="urn:microsoft.com/office/officeart/2005/8/layout/lProcess3"/>
    <dgm:cxn modelId="{EDB80B16-EA9C-4CA8-9F43-0CD725EF0830}" type="presOf" srcId="{BC79FEB3-CACC-4982-87B5-CECEC5AB7694}" destId="{08A07A12-CB83-4FCE-9E02-0D70CBBC421A}" srcOrd="0" destOrd="0" presId="urn:microsoft.com/office/officeart/2005/8/layout/lProcess3"/>
    <dgm:cxn modelId="{7383A631-A807-48EA-96C6-97FF4CBDD54C}" type="presOf" srcId="{2763D59B-C17F-4560-B6DE-6858EE1C354C}" destId="{97739596-6A2E-4D2F-9049-5D0E2D5B4A7D}" srcOrd="0" destOrd="0" presId="urn:microsoft.com/office/officeart/2005/8/layout/lProcess3"/>
    <dgm:cxn modelId="{DD761018-2649-4BC6-B218-668412B8DAD5}" type="presOf" srcId="{4217649D-4D3F-4584-8078-DF5E18170E6B}" destId="{7BBA1138-3315-4708-A6BD-B4D51A9577EC}" srcOrd="0" destOrd="0" presId="urn:microsoft.com/office/officeart/2005/8/layout/lProcess3"/>
    <dgm:cxn modelId="{1ADABFCA-036A-418C-804B-1FF05BCA3A4E}" type="presOf" srcId="{1572A3EE-1B3B-4CB6-9431-096622E04D4F}" destId="{BDF168EF-D33C-47EA-96AD-81E35B9EB5D0}" srcOrd="0" destOrd="0" presId="urn:microsoft.com/office/officeart/2005/8/layout/lProcess3"/>
    <dgm:cxn modelId="{1BD6AC30-B30C-420A-8762-6829E3D62E40}" srcId="{B7517B82-549C-4C81-894E-488B0BF89276}" destId="{3225F56F-A4CE-43F8-BEB2-CD96F451B5F3}" srcOrd="5" destOrd="0" parTransId="{D4E28045-335F-4C7C-832E-2527CA5DB9C8}" sibTransId="{D30F9343-4A81-4845-8CE7-03387B982A58}"/>
    <dgm:cxn modelId="{6CD63539-7B38-413C-B0EC-BD3E08C73204}" type="presOf" srcId="{48B3DD36-8F56-4861-B412-303D04165194}" destId="{557087F0-44C2-4A93-A2EB-20824A806AFB}" srcOrd="0" destOrd="0" presId="urn:microsoft.com/office/officeart/2005/8/layout/lProcess3"/>
    <dgm:cxn modelId="{3461CD51-F586-449E-8E22-DF4C8A7BBA3D}" type="presOf" srcId="{520D6902-3EAF-4C7B-AC30-A0FDBA318C27}" destId="{63077890-FF96-4C67-A811-D4DF427664CD}" srcOrd="0" destOrd="0" presId="urn:microsoft.com/office/officeart/2005/8/layout/lProcess3"/>
    <dgm:cxn modelId="{E9C86B4F-0691-4E4D-A931-BC249EBCCC69}" type="presOf" srcId="{244EF2F8-0826-4460-A3A2-CA60847507C6}" destId="{C91C0589-2749-4064-9B8D-E1BDA6BE20A9}" srcOrd="0" destOrd="0" presId="urn:microsoft.com/office/officeart/2005/8/layout/lProcess3"/>
    <dgm:cxn modelId="{27B2BCCD-683D-41AD-84DB-3B22A9EE1115}" type="presOf" srcId="{3F203B7E-BB30-4AC1-A481-C0D55F4E8A46}" destId="{DB336921-74AF-4EEF-A159-29AB9BE4CCF8}" srcOrd="0" destOrd="0" presId="urn:microsoft.com/office/officeart/2005/8/layout/lProcess3"/>
    <dgm:cxn modelId="{96984E49-E3E6-4556-802E-D276F501C1D1}" type="presOf" srcId="{2D080930-DF68-4447-8AD8-0F8E2F8F1BD5}" destId="{07E1AFD1-5531-4273-BA7E-5A18E336ADE5}" srcOrd="0" destOrd="0" presId="urn:microsoft.com/office/officeart/2005/8/layout/lProcess3"/>
    <dgm:cxn modelId="{34056413-7FFC-4B0F-9428-BEA0834758CB}" type="presOf" srcId="{22038F94-1F60-4626-B108-B0FB09CD0856}" destId="{064ABFC3-84D7-438C-92F7-8F85B0965F06}" srcOrd="0" destOrd="0" presId="urn:microsoft.com/office/officeart/2005/8/layout/lProcess3"/>
    <dgm:cxn modelId="{3A5F4B65-7A0B-4EB7-ACC1-F7562A2E1CFA}" srcId="{B7517B82-549C-4C81-894E-488B0BF89276}" destId="{A1FDD7D9-A2A1-4E08-8237-664FBACAB410}" srcOrd="2" destOrd="0" parTransId="{06BFA832-F92D-4A5D-9613-E10FB2ED4A0F}" sibTransId="{28960359-8D80-48C3-B454-219E8458DC5A}"/>
    <dgm:cxn modelId="{52CC14F6-C564-40FD-BD75-1EBCFB28EE02}" srcId="{1902CAB3-CC58-4688-9D24-496F77D1896A}" destId="{7ED84D48-B6D3-4C16-9648-1E1DAA79B663}" srcOrd="0" destOrd="0" parTransId="{53B9BE5D-BB3F-4948-AD17-46D4807BA599}" sibTransId="{A1C845A8-7525-43CE-B85B-DFC606DFF756}"/>
    <dgm:cxn modelId="{483563D2-AD30-4394-9C63-13D870464351}" type="presOf" srcId="{86DF5881-F944-493E-A9BF-38718FE787FF}" destId="{06C3ED00-B61C-46D1-AF38-8D914065DD24}" srcOrd="0" destOrd="0" presId="urn:microsoft.com/office/officeart/2005/8/layout/lProcess3"/>
    <dgm:cxn modelId="{F2AE8C1E-D331-4AB8-81DE-EBD87EF65D48}" srcId="{C1EA77CB-FD91-4548-9774-C3F54B0ECD05}" destId="{76AAD282-CD6B-42D9-AE53-CDF64FC3F6E3}" srcOrd="2" destOrd="0" parTransId="{738D7CFF-BC6B-4147-AC09-B48CEE4AD6DF}" sibTransId="{93BA3DF5-DC89-423F-8CF9-CBFE9CA308CE}"/>
    <dgm:cxn modelId="{1E1076D5-2E06-4637-977B-A81FD2839BAF}" srcId="{8D7F7CC2-CBFD-4406-9FE5-559E46FD49AD}" destId="{3121EE9C-8294-4088-B2B5-20A952C9A857}" srcOrd="1" destOrd="0" parTransId="{2C69833E-E35D-4A7C-91D8-80C00DCBF45D}" sibTransId="{00F978DB-0AC7-4874-AEFF-6CB61AA2328B}"/>
    <dgm:cxn modelId="{E5C0AA67-5CE8-4B62-9AEF-D7504F3D415D}" srcId="{3CCEA4F3-2F83-4443-8DDB-4B75DB0E5702}" destId="{1CAD765D-920D-4C1F-BEA4-83453696183A}" srcOrd="0" destOrd="0" parTransId="{6AE20B34-C43B-4618-9711-E4A160551704}" sibTransId="{9C8823CC-E4C6-42A8-A341-C4653B25C820}"/>
    <dgm:cxn modelId="{271B1CEC-B3D4-48B2-BB9F-62C9B0AFBB02}" srcId="{D34E246F-B50E-473B-A85E-B0FB3A67FAAF}" destId="{BAAD1A35-628E-4CB2-A528-99022978069B}" srcOrd="0" destOrd="0" parTransId="{4557D1D6-BFA6-4EAF-9A0B-64259BF02C35}" sibTransId="{78D8AA7A-9565-4238-A5B7-794491064732}"/>
    <dgm:cxn modelId="{DBA8A51E-60CE-41AA-8752-C3C78123F66F}" type="presOf" srcId="{D5CC61B9-01C9-4DA7-837C-31DE211DC825}" destId="{D77E0555-E9EE-4657-9CFA-3E5CB25B6D79}" srcOrd="0" destOrd="0" presId="urn:microsoft.com/office/officeart/2005/8/layout/lProcess3"/>
    <dgm:cxn modelId="{6BBC144D-F4B9-42F7-BA32-3C97BFC3D255}" type="presOf" srcId="{AF0EE6A6-EAAA-4F52-A577-6FB5F5A23B37}" destId="{141B492E-6710-4AD2-97EE-93F569DCBC2D}" srcOrd="0" destOrd="0" presId="urn:microsoft.com/office/officeart/2005/8/layout/lProcess3"/>
    <dgm:cxn modelId="{0AC973DC-A7D3-4553-9241-2EA3C79EE1F6}" type="presOf" srcId="{923BE8DA-2977-43FB-92BE-4F15F984A0DA}" destId="{EB87BA1B-0A97-40E4-B55E-9DAA12014C55}" srcOrd="0" destOrd="0" presId="urn:microsoft.com/office/officeart/2005/8/layout/lProcess3"/>
    <dgm:cxn modelId="{E43B4FBF-32F4-4BE6-B6AC-01CBC93E3304}" type="presOf" srcId="{B79EEF5D-81F7-496D-9259-E5DE3768E53A}" destId="{84856245-68C2-42BE-9810-FE4477DA5C1D}" srcOrd="0" destOrd="0" presId="urn:microsoft.com/office/officeart/2005/8/layout/lProcess3"/>
    <dgm:cxn modelId="{222D58DB-AF4F-4346-B46A-43F7FA61A59A}" type="presOf" srcId="{7E3F124D-5FD9-4DB9-8700-7D25102278E6}" destId="{777629F9-6492-4C2E-8E77-580BE59480D4}" srcOrd="0" destOrd="0" presId="urn:microsoft.com/office/officeart/2005/8/layout/lProcess3"/>
    <dgm:cxn modelId="{AF20CD04-5319-442A-A48A-B2302F0C97D5}" srcId="{3CCEA4F3-2F83-4443-8DDB-4B75DB0E5702}" destId="{520D6902-3EAF-4C7B-AC30-A0FDBA318C27}" srcOrd="1" destOrd="0" parTransId="{95B83529-9CFE-4B29-B81F-5B192628CFCB}" sibTransId="{AA5CD024-FEF5-4E45-95F1-5CF0497549B8}"/>
    <dgm:cxn modelId="{F4888FDF-0696-491A-B41D-B63D133FF579}" type="presOf" srcId="{7C56EF85-8276-4955-9313-2C45A7E5E507}" destId="{84D87986-0B63-4C7A-AF95-1297B59A9BE6}" srcOrd="0" destOrd="0" presId="urn:microsoft.com/office/officeart/2005/8/layout/lProcess3"/>
    <dgm:cxn modelId="{17E520BA-DCA0-4F1E-8F29-27AFDFC9EF42}" srcId="{D928DA12-0104-4121-AED6-DC2598D7A36D}" destId="{8AAEDA9F-4F2C-4D69-BB87-929807E638E0}" srcOrd="2" destOrd="0" parTransId="{A9CFBC02-F7C4-4E8D-B4BB-4C70A3904BBB}" sibTransId="{9E1E19F4-AFC9-4A3D-9E82-1D1381D3ACCE}"/>
    <dgm:cxn modelId="{42FA5BCE-1D40-4FCC-B0A7-A39D41AD86BB}" type="presOf" srcId="{948A69A4-34C4-48FC-BC9A-1484B79D79D2}" destId="{70053BCE-6C71-4C3A-BD34-E91700C15B94}" srcOrd="0" destOrd="0" presId="urn:microsoft.com/office/officeart/2005/8/layout/lProcess3"/>
    <dgm:cxn modelId="{A6633044-F66E-45FC-9B12-EEA561065BAE}" type="presOf" srcId="{1CAD765D-920D-4C1F-BEA4-83453696183A}" destId="{4A38B50D-E67F-494A-908E-158E54D4F5DE}" srcOrd="0" destOrd="0" presId="urn:microsoft.com/office/officeart/2005/8/layout/lProcess3"/>
    <dgm:cxn modelId="{88DFF0EE-ABF6-447C-98A5-A70FE85831CB}" srcId="{1902CAB3-CC58-4688-9D24-496F77D1896A}" destId="{00118591-B098-426A-AE8A-1E2E518F7279}" srcOrd="1" destOrd="0" parTransId="{D235A3F1-FCE8-4F5E-8162-BB1EAE01A2AE}" sibTransId="{D10704C2-C32F-492E-B54D-5F0552BC91A9}"/>
    <dgm:cxn modelId="{5B5F5C5D-C254-4193-9076-A884687BAAC8}" type="presOf" srcId="{AA3CFBA4-EA09-4B94-BD44-493A050E82FD}" destId="{DD3FEBFD-0802-4B7D-B4EE-9E0C27503999}" srcOrd="0" destOrd="0" presId="urn:microsoft.com/office/officeart/2005/8/layout/lProcess3"/>
    <dgm:cxn modelId="{3A7E3B6B-AC91-4DA6-9745-8E2CED7672D1}" type="presOf" srcId="{C584F9A5-7A4D-458E-8A05-CE6761C5ED14}" destId="{50286E62-E244-47D1-8347-BD0592CECD26}" srcOrd="0" destOrd="0" presId="urn:microsoft.com/office/officeart/2005/8/layout/lProcess3"/>
    <dgm:cxn modelId="{B4BDF6DD-AADB-417E-A434-028DE4B2AFD1}" type="presOf" srcId="{B7517B82-549C-4C81-894E-488B0BF89276}" destId="{D227E960-89D2-4C46-8790-2D21ADCEFC78}" srcOrd="0" destOrd="0" presId="urn:microsoft.com/office/officeart/2005/8/layout/lProcess3"/>
    <dgm:cxn modelId="{FFDCBC01-4BD3-4496-B437-6DA641CF8148}" type="presOf" srcId="{8DBB6240-8773-4AC1-9B2F-38EAA54653E1}" destId="{37035E17-F4D6-4ED6-BBB5-7F3D20590E5C}" srcOrd="0" destOrd="0" presId="urn:microsoft.com/office/officeart/2005/8/layout/lProcess3"/>
    <dgm:cxn modelId="{0496A9A4-C241-4A21-90EA-15B28A6C3599}" type="presOf" srcId="{306D4811-422C-4394-B459-D7FC16C7E41B}" destId="{03EF5EF0-F43A-4EF4-A21F-FEDA032BD9DB}" srcOrd="0" destOrd="0" presId="urn:microsoft.com/office/officeart/2005/8/layout/lProcess3"/>
    <dgm:cxn modelId="{9ED7DE55-65D7-4788-9404-7D24715DF2A0}" srcId="{B7517B82-549C-4C81-894E-488B0BF89276}" destId="{D34E246F-B50E-473B-A85E-B0FB3A67FAAF}" srcOrd="14" destOrd="0" parTransId="{A1BAA3D0-4BFD-47F0-A5F1-F406EF8A4E55}" sibTransId="{85A6CF8F-03CF-41D2-9E49-0AC54A1CDD2B}"/>
    <dgm:cxn modelId="{95C84A52-E08A-471D-AE24-87AF226C3013}" type="presOf" srcId="{8D7F7CC2-CBFD-4406-9FE5-559E46FD49AD}" destId="{120B8214-FE46-4504-B751-4F31D4C0CF09}" srcOrd="0" destOrd="0" presId="urn:microsoft.com/office/officeart/2005/8/layout/lProcess3"/>
    <dgm:cxn modelId="{10FDE6AD-015F-4914-B38B-B6DD28FAD7DD}" srcId="{B79EEF5D-81F7-496D-9259-E5DE3768E53A}" destId="{B94A7BD7-E2BE-4877-B1D1-A5F748B764E2}" srcOrd="0" destOrd="0" parTransId="{8FC433A6-264B-4EAE-B239-2ABBE6A92BBD}" sibTransId="{41A294C2-5F0C-4DE5-B133-31FDDF40A759}"/>
    <dgm:cxn modelId="{F53E1AB9-F31E-4BEB-86C2-37215F4AB439}" srcId="{EA8ACFE1-C259-45B4-8ECE-200DC3D70D59}" destId="{F276B3C2-8B77-441C-9D5E-092FAD3F859E}" srcOrd="1" destOrd="0" parTransId="{9B6A86D6-CA7E-4BE9-BB49-B39498453BD5}" sibTransId="{5EF381F4-CFE3-41BF-B5F2-AA4F8D84B36A}"/>
    <dgm:cxn modelId="{52DFB51C-D40F-4048-9220-108359EA514A}" type="presOf" srcId="{7D625045-2912-430C-BA4B-06DB29B6F90D}" destId="{38E48D49-A934-4A8E-BDE7-B4740136C265}" srcOrd="0" destOrd="0" presId="urn:microsoft.com/office/officeart/2005/8/layout/lProcess3"/>
    <dgm:cxn modelId="{01821EE2-B29F-4DDB-B34F-F5EF8EDCB61B}" type="presOf" srcId="{2A34D958-E78B-4C2F-B664-0374CD45678B}" destId="{6DACE329-8945-44CE-9093-F3104288329B}" srcOrd="0" destOrd="0" presId="urn:microsoft.com/office/officeart/2005/8/layout/lProcess3"/>
    <dgm:cxn modelId="{B7BFE06C-0A7F-47BF-B311-E4B4446903A4}" type="presOf" srcId="{C86BE1E3-5859-4B5D-8C2C-F7BB82492B23}" destId="{93795E18-085B-4BCF-8CD3-94F656B7FCC7}" srcOrd="0" destOrd="0" presId="urn:microsoft.com/office/officeart/2005/8/layout/lProcess3"/>
    <dgm:cxn modelId="{D0117783-E5D9-4611-BE1B-09D5B2F86C43}" type="presOf" srcId="{D34E246F-B50E-473B-A85E-B0FB3A67FAAF}" destId="{040006BF-C188-4918-8C1C-F63C0A77FF2D}" srcOrd="0" destOrd="0" presId="urn:microsoft.com/office/officeart/2005/8/layout/lProcess3"/>
    <dgm:cxn modelId="{8ADA5D06-60CF-4E6F-B0BF-7C53E9838B48}" type="presOf" srcId="{ADF67896-EDA0-419B-B0F5-252B26634E6E}" destId="{660D8F47-90BE-4511-985D-84C7D4D10598}" srcOrd="0" destOrd="0" presId="urn:microsoft.com/office/officeart/2005/8/layout/lProcess3"/>
    <dgm:cxn modelId="{63096175-C4EF-4424-9D65-06B79272817D}" type="presOf" srcId="{2D5CBFB0-2A27-4142-BCB8-CEF83A46C999}" destId="{9BF9680E-B7FE-425F-BCF2-FF959576E9D1}" srcOrd="0" destOrd="0" presId="urn:microsoft.com/office/officeart/2005/8/layout/lProcess3"/>
    <dgm:cxn modelId="{6BC90649-ED37-4D2A-882D-17F931770631}" srcId="{B7517B82-549C-4C81-894E-488B0BF89276}" destId="{65386E4C-4B7D-4020-AC06-D4888FEBBFFF}" srcOrd="18" destOrd="0" parTransId="{A7E4C96C-50AF-4DDC-9F44-BD8AB2392085}" sibTransId="{E2189FB9-886A-4C13-9A3E-0652BD12EC40}"/>
    <dgm:cxn modelId="{C9D2E134-6D1C-4E4A-ABEE-E3D9C42F7086}" srcId="{8D7F7CC2-CBFD-4406-9FE5-559E46FD49AD}" destId="{244EF2F8-0826-4460-A3A2-CA60847507C6}" srcOrd="2" destOrd="0" parTransId="{079D6223-C8AD-41FB-83D6-C67360287BAE}" sibTransId="{9B7F7899-4541-47D3-964E-853BEE5F395C}"/>
    <dgm:cxn modelId="{E409864C-BD4D-4540-98CA-4B3FE9A73116}" type="presOf" srcId="{C971F296-2EB0-4763-9E09-F5E323C390C4}" destId="{0CA9D96D-0718-4B43-B6F5-7509A8C91210}" srcOrd="0" destOrd="0" presId="urn:microsoft.com/office/officeart/2005/8/layout/lProcess3"/>
    <dgm:cxn modelId="{2EE14CBB-8413-4AA9-994B-2493CE736AB3}" srcId="{C1EA77CB-FD91-4548-9774-C3F54B0ECD05}" destId="{348B6861-BD32-4045-943B-92ED86DA066A}" srcOrd="0" destOrd="0" parTransId="{E06AF234-4C7F-41A3-BA63-6187A5A747AE}" sibTransId="{F98C5771-E4C4-499B-803E-84C037A8A8F6}"/>
    <dgm:cxn modelId="{117CEE03-5E04-4051-AA93-1736850861DA}" srcId="{3CCEA4F3-2F83-4443-8DDB-4B75DB0E5702}" destId="{C971F296-2EB0-4763-9E09-F5E323C390C4}" srcOrd="2" destOrd="0" parTransId="{D3DD0B79-4A76-437D-AD16-6B6617BCE110}" sibTransId="{3C07045F-46D8-41C0-B6F0-5ECB8D4311BF}"/>
    <dgm:cxn modelId="{285D4A9F-F4E9-4A9D-ACAE-0A7D23EF4294}" srcId="{A1FDD7D9-A2A1-4E08-8237-664FBACAB410}" destId="{E64E1050-970C-4271-BE46-D5AA06B4C826}" srcOrd="0" destOrd="0" parTransId="{5DAA48A2-2766-4D13-9203-4AECA7660F9F}" sibTransId="{88FC54ED-8751-4E16-93EE-B1E85640E3FE}"/>
    <dgm:cxn modelId="{323FFD15-243A-4B5F-8DA0-72E6390C16C4}" type="presOf" srcId="{6B5DF00F-4B4E-49D9-BF59-C89C123AC763}" destId="{E9373852-C03F-4696-AD54-136F5E85A374}" srcOrd="0" destOrd="0" presId="urn:microsoft.com/office/officeart/2005/8/layout/lProcess3"/>
    <dgm:cxn modelId="{30F00476-3A70-41F0-BBAF-1FF722FF943A}" srcId="{1902CAB3-CC58-4688-9D24-496F77D1896A}" destId="{948A69A4-34C4-48FC-BC9A-1484B79D79D2}" srcOrd="2" destOrd="0" parTransId="{355D3A9D-1B20-46F5-B04E-5FCD0F90AFB0}" sibTransId="{B22BB76B-813B-49D1-81DA-C87F6DF9A042}"/>
    <dgm:cxn modelId="{E5826930-B818-453C-9F21-516A75564627}" type="presOf" srcId="{BAAD1A35-628E-4CB2-A528-99022978069B}" destId="{84B0DB10-C941-4ECF-A0F9-F10AF3771FA0}" srcOrd="0" destOrd="0" presId="urn:microsoft.com/office/officeart/2005/8/layout/lProcess3"/>
    <dgm:cxn modelId="{E55EE043-2C96-43B4-8251-19175D0B20EF}" srcId="{A1FDD7D9-A2A1-4E08-8237-664FBACAB410}" destId="{081148FD-EC44-47BE-BE7F-63E1EF98B1B1}" srcOrd="2" destOrd="0" parTransId="{18AAAC52-7FCD-41BA-A9E2-2FEF43A08A04}" sibTransId="{7309105C-ADFD-45FE-A762-ECAF44AED924}"/>
    <dgm:cxn modelId="{FEA7EB34-3567-4871-BA42-BB57C3D28B5C}" srcId="{3225F56F-A4CE-43F8-BEB2-CD96F451B5F3}" destId="{2A9FF0CB-FA0B-41F3-BB17-FC046E0E7B8A}" srcOrd="2" destOrd="0" parTransId="{C4E2F3AA-9F6B-4F06-9493-802E04114398}" sibTransId="{1281D875-E5CA-4D52-86C7-8169D29AA53B}"/>
    <dgm:cxn modelId="{0BF4B7AE-52AE-41DA-908C-A91F5A2C2AB0}" type="presOf" srcId="{A6C06B51-F14E-4E94-BCEB-8D32156653D4}" destId="{2D1D6F8A-8DD0-4847-8126-EE8B8C8259BE}" srcOrd="0" destOrd="0" presId="urn:microsoft.com/office/officeart/2005/8/layout/lProcess3"/>
    <dgm:cxn modelId="{4321EC62-D104-4798-927F-635FC0C42FD4}" srcId="{1EB33B26-8F42-4526-93F9-7E194D297F4C}" destId="{7C56EF85-8276-4955-9313-2C45A7E5E507}" srcOrd="0" destOrd="0" parTransId="{254410FB-8D17-4E5A-B7F3-3FB80594F27D}" sibTransId="{E4FD2920-EDBE-404A-960F-4C656C392B17}"/>
    <dgm:cxn modelId="{5DCA9C17-9860-4B58-8EB9-29DE3506CB2F}" type="presOf" srcId="{FB249A5D-263A-4B5A-80DE-6B595A35F8CF}" destId="{DCB710D1-2F88-4AC1-978E-4C0388D2BFC7}" srcOrd="0" destOrd="0" presId="urn:microsoft.com/office/officeart/2005/8/layout/lProcess3"/>
    <dgm:cxn modelId="{D5959568-4D62-401F-B1AD-9D86F7303866}" srcId="{3E31B9FC-22F0-4F50-831B-4A58DA6A5C62}" destId="{BC79FEB3-CACC-4982-87B5-CECEC5AB7694}" srcOrd="0" destOrd="0" parTransId="{A0D5C662-D3B9-42F4-B0AB-16050B34D3AC}" sibTransId="{A19A4D91-ABF3-4DED-861C-A88D10CA5899}"/>
    <dgm:cxn modelId="{392AB149-37FE-486C-BF99-763E15F1544D}" srcId="{D928DA12-0104-4121-AED6-DC2598D7A36D}" destId="{5073527B-158E-49EE-AC4C-B47A101A4783}" srcOrd="1" destOrd="0" parTransId="{461BA303-08C5-4D01-9B4B-DB22758FDB4E}" sibTransId="{0EB64D5D-4BF1-4722-8104-BB4F721BF0AC}"/>
    <dgm:cxn modelId="{68FD4964-92D4-4C66-81FE-88DFB30C77DE}" type="presOf" srcId="{3CCEA4F3-2F83-4443-8DDB-4B75DB0E5702}" destId="{40277AC6-2231-4502-8127-DE351070EE0F}" srcOrd="0" destOrd="0" presId="urn:microsoft.com/office/officeart/2005/8/layout/lProcess3"/>
    <dgm:cxn modelId="{96B8E6F7-22FC-4345-BA99-EBFD7DDD4DA6}" srcId="{A6C06B51-F14E-4E94-BCEB-8D32156653D4}" destId="{C86BE1E3-5859-4B5D-8C2C-F7BB82492B23}" srcOrd="1" destOrd="0" parTransId="{F3B2898B-5534-4CB8-B5E6-F1918D554AE7}" sibTransId="{3AEAF4BA-80A5-4C27-9FE3-9B23247B7CAC}"/>
    <dgm:cxn modelId="{E17F689E-C757-4585-AF57-9A10CB7843DB}" type="presOf" srcId="{D928DA12-0104-4121-AED6-DC2598D7A36D}" destId="{1CBBC190-E4FB-44F2-BA3B-DA6887DB4FF2}" srcOrd="0" destOrd="0" presId="urn:microsoft.com/office/officeart/2005/8/layout/lProcess3"/>
    <dgm:cxn modelId="{308E12E9-1647-4E96-8FC1-7D9524DFBB0C}" type="presOf" srcId="{E64E1050-970C-4271-BE46-D5AA06B4C826}" destId="{CA8A3302-4283-4C1F-B9BC-ADE6EB55341E}" srcOrd="0" destOrd="0" presId="urn:microsoft.com/office/officeart/2005/8/layout/lProcess3"/>
    <dgm:cxn modelId="{4C85A06A-93A3-46E7-A817-42606140B890}" type="presOf" srcId="{7837EEC0-BBEA-45C2-AAB6-B694D277AA0B}" destId="{0DE2AB9D-7BE8-4D65-B6DF-963E9F5D158F}" srcOrd="0" destOrd="0" presId="urn:microsoft.com/office/officeart/2005/8/layout/lProcess3"/>
    <dgm:cxn modelId="{7F08A8FA-C31E-4F98-9A26-649EC4D9FEA3}" type="presOf" srcId="{4BA6AE2D-FEAE-4F90-9DE1-059955458D70}" destId="{28C7E6D4-63BB-4412-B2BB-67C63B5BEB6A}" srcOrd="0" destOrd="0" presId="urn:microsoft.com/office/officeart/2005/8/layout/lProcess3"/>
    <dgm:cxn modelId="{CA4FC693-EF98-4D60-A4B0-13BA8300219C}" srcId="{65386E4C-4B7D-4020-AC06-D4888FEBBFFF}" destId="{FB249A5D-263A-4B5A-80DE-6B595A35F8CF}" srcOrd="0" destOrd="0" parTransId="{7C594F4D-5E9D-4148-814F-BBC07036C9B7}" sibTransId="{2FB02BBE-0FAF-4055-B200-C2C2FA67D9C3}"/>
    <dgm:cxn modelId="{D2A3E13E-896F-4C7D-83A4-8F1DD91D7855}" srcId="{4BA6AE2D-FEAE-4F90-9DE1-059955458D70}" destId="{3F203B7E-BB30-4AC1-A481-C0D55F4E8A46}" srcOrd="2" destOrd="0" parTransId="{30E8AD1E-8D67-4025-913A-DE5D49993EEC}" sibTransId="{795BD747-1165-4966-A8FB-C6021CCCC176}"/>
    <dgm:cxn modelId="{3B2A4A63-5CBA-4056-8BF2-C6711C784A26}" type="presOf" srcId="{B94A7BD7-E2BE-4877-B1D1-A5F748B764E2}" destId="{BCBD3673-7C4A-415D-861A-706CBDCD47BD}" srcOrd="0" destOrd="0" presId="urn:microsoft.com/office/officeart/2005/8/layout/lProcess3"/>
    <dgm:cxn modelId="{23756635-C10A-4698-9955-741AF3D2D43B}" type="presOf" srcId="{26808A6C-26B4-4770-B91A-C3B4362EA044}" destId="{3EF3BBBA-A2F9-40E7-B063-5AA9D884C764}" srcOrd="0" destOrd="0" presId="urn:microsoft.com/office/officeart/2005/8/layout/lProcess3"/>
    <dgm:cxn modelId="{66044C9A-ECC2-42EA-9354-65C686468E1D}" srcId="{EA8ACFE1-C259-45B4-8ECE-200DC3D70D59}" destId="{B8FDC350-00C6-40A1-BD92-A4CF6812921C}" srcOrd="0" destOrd="0" parTransId="{24711880-0E3D-4E17-B1EB-8483D19BC336}" sibTransId="{4EF9C040-79A9-4FD7-9DFF-DA706C67A38F}"/>
    <dgm:cxn modelId="{F8F3A397-D57D-4431-83F5-D806BC5C3700}" type="presOf" srcId="{A5C58DEC-3634-4E9C-AD20-99CF31429F57}" destId="{36512808-7A39-4FD2-AA08-D2B0E11576AE}" srcOrd="0" destOrd="0" presId="urn:microsoft.com/office/officeart/2005/8/layout/lProcess3"/>
    <dgm:cxn modelId="{98B70580-0D52-4835-A29A-26200C40FDBF}" srcId="{B7517B82-549C-4C81-894E-488B0BF89276}" destId="{B79EEF5D-81F7-496D-9259-E5DE3768E53A}" srcOrd="20" destOrd="0" parTransId="{C644B127-B4F8-470F-A34D-43A0CB0BDFD9}" sibTransId="{860BE465-E0F2-41C9-B3E5-D2B7F509BFE9}"/>
    <dgm:cxn modelId="{5896A899-27B8-46A6-85F8-0F42F6C59EE8}" type="presOf" srcId="{482846D2-A67F-4596-A757-CDBE04A7C677}" destId="{0DFABCE8-BF73-4070-9676-FECD0CB27D24}" srcOrd="0" destOrd="0" presId="urn:microsoft.com/office/officeart/2005/8/layout/lProcess3"/>
    <dgm:cxn modelId="{615E0739-5650-4784-8CF0-F1842EE490F5}" type="presOf" srcId="{7ED84D48-B6D3-4C16-9648-1E1DAA79B663}" destId="{4774D586-2C66-40A0-A1B2-DD1F331144B6}" srcOrd="0" destOrd="0" presId="urn:microsoft.com/office/officeart/2005/8/layout/lProcess3"/>
    <dgm:cxn modelId="{266993BC-97D9-4DEA-ACB3-C97850FC8301}" type="presOf" srcId="{678EC872-5748-45B2-8CF6-5DB52E817775}" destId="{3E8A36DB-4282-4679-8359-57CCF2BFFFE0}" srcOrd="0" destOrd="0" presId="urn:microsoft.com/office/officeart/2005/8/layout/lProcess3"/>
    <dgm:cxn modelId="{05632319-0F78-4102-8544-62DEF9DF87D7}" type="presOf" srcId="{AC2D2659-E024-4929-9197-8355032638B2}" destId="{D73A7F9B-34DC-4659-83CA-F153150BFB3F}" srcOrd="0" destOrd="0" presId="urn:microsoft.com/office/officeart/2005/8/layout/lProcess3"/>
    <dgm:cxn modelId="{7B664033-2C36-4F72-8FCD-398EB8557F83}" type="presOf" srcId="{8AAEDA9F-4F2C-4D69-BB87-929807E638E0}" destId="{C6F25B74-D830-4A12-BBAC-C23D1CB51A08}" srcOrd="0" destOrd="0" presId="urn:microsoft.com/office/officeart/2005/8/layout/lProcess3"/>
    <dgm:cxn modelId="{52098C47-45C6-4C14-B934-52C367EC8344}" srcId="{D73BE6AF-AB50-45EC-9EEE-BEA89A98429C}" destId="{2AE4CCC0-6BB8-43B2-88BA-5C93F2D58DD6}" srcOrd="1" destOrd="0" parTransId="{7C52DD7C-A0C3-48D2-9E24-D3B07E320E4F}" sibTransId="{AE645A62-FF3B-4A14-9C9A-2304ED83155D}"/>
    <dgm:cxn modelId="{57A92CFC-BA0E-42AC-A0E2-0D9E201650C0}" type="presOf" srcId="{59E869EC-5D4D-42CB-8149-E4A3F5D50691}" destId="{F21AF4B2-6C9A-4CFF-8BAD-100F3951C855}" srcOrd="0" destOrd="0" presId="urn:microsoft.com/office/officeart/2005/8/layout/lProcess3"/>
    <dgm:cxn modelId="{EDA97CEF-AD4D-4DD0-B716-9B276ECFDB0A}" srcId="{4BA6AE2D-FEAE-4F90-9DE1-059955458D70}" destId="{5928FC52-6CE0-4078-A5D6-34AFD66D78CC}" srcOrd="1" destOrd="0" parTransId="{90B8357A-B7CC-4201-B78D-F289DCB7105B}" sibTransId="{B753595F-8194-4771-A2B8-3FE6933FAC20}"/>
    <dgm:cxn modelId="{5ECA1637-970C-4283-92DC-520927EAE6B8}" type="presOf" srcId="{3E31B9FC-22F0-4F50-831B-4A58DA6A5C62}" destId="{7194D86A-A5A1-4E66-8542-6B94922EA061}" srcOrd="0" destOrd="0" presId="urn:microsoft.com/office/officeart/2005/8/layout/lProcess3"/>
    <dgm:cxn modelId="{8103018E-916C-482C-BA01-987CF5439EF7}" type="presOf" srcId="{3262701B-C7F6-4D2E-85DD-07ABE7E960CF}" destId="{7FA58E03-BE67-4D2A-820D-007398D79A21}" srcOrd="0" destOrd="0" presId="urn:microsoft.com/office/officeart/2005/8/layout/lProcess3"/>
    <dgm:cxn modelId="{AEDA3E65-FB6E-431B-91BD-696AF94F3084}" srcId="{EA8ACFE1-C259-45B4-8ECE-200DC3D70D59}" destId="{8CD742F9-D9B6-4DD3-BE5B-EDBE702FD1AA}" srcOrd="2" destOrd="0" parTransId="{77D72F36-F3C3-4CDF-ABA3-4A45A8C894DF}" sibTransId="{8B237D91-436D-4753-8615-AF4FF0EF628E}"/>
    <dgm:cxn modelId="{AC62F611-7227-49B0-812B-33C897E5F121}" srcId="{B7517B82-549C-4C81-894E-488B0BF89276}" destId="{1902CAB3-CC58-4688-9D24-496F77D1896A}" srcOrd="11" destOrd="0" parTransId="{DFFB2196-7704-43F5-8891-B19D1A98117C}" sibTransId="{BEEAAE22-D35C-458D-8C70-58C9C5C0C9FE}"/>
    <dgm:cxn modelId="{47492017-76D6-483A-AFDF-5F7794075043}" srcId="{3E31B9FC-22F0-4F50-831B-4A58DA6A5C62}" destId="{0AEC3BA9-AF68-4B95-8D02-96CD9E5AEEBD}" srcOrd="2" destOrd="0" parTransId="{5BFEA363-A090-43FC-A7FE-1696394E85F1}" sibTransId="{B101A118-3D7A-4905-A38A-F07CA3E07A26}"/>
    <dgm:cxn modelId="{50388D29-1407-4447-82A3-BE8CD786E437}" type="presOf" srcId="{76AAD282-CD6B-42D9-AE53-CDF64FC3F6E3}" destId="{784329A5-4ADE-4261-9AC9-A7CCD26D4C3E}" srcOrd="0" destOrd="0" presId="urn:microsoft.com/office/officeart/2005/8/layout/lProcess3"/>
    <dgm:cxn modelId="{5EF964A9-31FA-4D29-B5BB-F2AB7E4BE48D}" type="presOf" srcId="{0AEC3BA9-AF68-4B95-8D02-96CD9E5AEEBD}" destId="{DE986764-F8F1-4784-9301-A7C9EF63BB7E}" srcOrd="0" destOrd="0" presId="urn:microsoft.com/office/officeart/2005/8/layout/lProcess3"/>
    <dgm:cxn modelId="{738CC5D1-DAD5-4E04-9C45-41A4BB844C65}" srcId="{B7517B82-549C-4C81-894E-488B0BF89276}" destId="{7D625045-2912-430C-BA4B-06DB29B6F90D}" srcOrd="1" destOrd="0" parTransId="{FD471019-C2EA-49BC-9263-8A6369A52F7E}" sibTransId="{8161672C-73C2-4A51-B187-A73E3B46E2AE}"/>
    <dgm:cxn modelId="{2A8A7AF9-9798-498E-A1D5-32AA3E7FFB57}" type="presOf" srcId="{9C200388-2561-4CDF-8468-657F92EF85D5}" destId="{EDD6B120-8829-4445-A66E-7BA77A9799A4}" srcOrd="0" destOrd="0" presId="urn:microsoft.com/office/officeart/2005/8/layout/lProcess3"/>
    <dgm:cxn modelId="{BD447CE9-ECBC-499D-9D6E-1763DF6B546E}" type="presOf" srcId="{D73BE6AF-AB50-45EC-9EEE-BEA89A98429C}" destId="{FFE96282-F8C1-44E0-A93C-09C7720C6E77}" srcOrd="0" destOrd="0" presId="urn:microsoft.com/office/officeart/2005/8/layout/lProcess3"/>
    <dgm:cxn modelId="{C76F2C3C-417C-4B2E-9FBE-474B82CC6C80}" srcId="{B7517B82-549C-4C81-894E-488B0BF89276}" destId="{D73BE6AF-AB50-45EC-9EEE-BEA89A98429C}" srcOrd="12" destOrd="0" parTransId="{857DEBC9-F1B4-43D8-BF2F-288F3F1C428F}" sibTransId="{5DF35BFF-DC12-4FBF-9807-69FD7D1A2E59}"/>
    <dgm:cxn modelId="{F7F1DE89-886A-422F-9150-DD8AFAF9F2F0}" srcId="{8DBB6240-8773-4AC1-9B2F-38EAA54653E1}" destId="{44B997F0-A940-490E-9121-565BFB4931E3}" srcOrd="2" destOrd="0" parTransId="{E9182504-937A-48F0-ADD9-46AC68B3B351}" sibTransId="{A0A6A159-1AE7-46E1-ABB0-2DB5E3355DE3}"/>
    <dgm:cxn modelId="{90BD3D17-69E2-4EFF-B611-2C33526613CA}" srcId="{B7517B82-549C-4C81-894E-488B0BF89276}" destId="{A5C58DEC-3634-4E9C-AD20-99CF31429F57}" srcOrd="15" destOrd="0" parTransId="{56F19C67-3F44-4049-BB3C-8F6CC24A0268}" sibTransId="{5F1BA5BC-102A-41AA-BF4D-48D778C38518}"/>
    <dgm:cxn modelId="{AA843F4E-E8EA-4323-B550-608088CCC8FE}" srcId="{B7517B82-549C-4C81-894E-488B0BF89276}" destId="{AA3CFBA4-EA09-4B94-BD44-493A050E82FD}" srcOrd="6" destOrd="0" parTransId="{CC7549C8-8109-4F37-9A39-A87550FB3070}" sibTransId="{7D9920EF-3D29-49B8-BFE3-8198012A25DB}"/>
    <dgm:cxn modelId="{25A094E4-E1D9-44A6-AFD5-B264753AF2AB}" type="presOf" srcId="{203F1930-6B88-492A-A64B-6B3C02A62D8E}" destId="{68239EFC-2B68-4A68-A817-830FCA81067D}" srcOrd="0" destOrd="0" presId="urn:microsoft.com/office/officeart/2005/8/layout/lProcess3"/>
    <dgm:cxn modelId="{8839ACEC-936D-4774-A0BF-1EEFB23F3D84}" srcId="{4BA6AE2D-FEAE-4F90-9DE1-059955458D70}" destId="{482846D2-A67F-4596-A757-CDBE04A7C677}" srcOrd="0" destOrd="0" parTransId="{78305616-6351-4FB9-A1F4-D76FBDBF1FBC}" sibTransId="{AC1508E1-9571-44A1-AF43-11DAE6EE8C64}"/>
    <dgm:cxn modelId="{F7C6DD28-D215-4C9D-BF77-A94465B3CE7A}" srcId="{1EB33B26-8F42-4526-93F9-7E194D297F4C}" destId="{E0D3C4E9-07BB-4DC0-9C2F-F739FD04CAE8}" srcOrd="1" destOrd="0" parTransId="{D5E723F4-475F-4378-81F7-3C55B2AC2116}" sibTransId="{EAD5666A-5F04-452A-8FA8-6F62F7C1628A}"/>
    <dgm:cxn modelId="{0D3403F1-5020-42F9-AEB5-8665BEC6FE2B}" srcId="{3E31B9FC-22F0-4F50-831B-4A58DA6A5C62}" destId="{F6E20577-ED27-40A7-AADC-3D50BAD35E8F}" srcOrd="1" destOrd="0" parTransId="{B55359A9-2B5D-4E57-9395-84F2A6D3DC9D}" sibTransId="{9E7FB5C6-107E-4A5C-A912-1CC8473C6460}"/>
    <dgm:cxn modelId="{0C87C590-FD1C-46C2-9FC2-5C28765D7AE4}" srcId="{B7517B82-549C-4C81-894E-488B0BF89276}" destId="{A6C06B51-F14E-4E94-BCEB-8D32156653D4}" srcOrd="17" destOrd="0" parTransId="{284DA501-5DAE-44FD-A4CA-779FCED454D7}" sibTransId="{3620C3A3-5A8F-49DD-92A0-6A65B311DFA6}"/>
    <dgm:cxn modelId="{C61F03DA-7033-4518-9BCF-673712FA0A58}" srcId="{B7517B82-549C-4C81-894E-488B0BF89276}" destId="{C1EA77CB-FD91-4548-9774-C3F54B0ECD05}" srcOrd="0" destOrd="0" parTransId="{BEFE68AD-A2D9-4286-875D-F989242F67C8}" sibTransId="{44928C6D-0C3C-4F70-8849-71A96CCF3FAB}"/>
    <dgm:cxn modelId="{B692ADA0-F192-49A5-9A93-0DE8C9042517}" srcId="{A5C58DEC-3634-4E9C-AD20-99CF31429F57}" destId="{2D5CBFB0-2A27-4142-BCB8-CEF83A46C999}" srcOrd="0" destOrd="0" parTransId="{49C8C6B2-EBAF-4E74-A1D1-3C5817733D17}" sibTransId="{B3D11130-D219-45B3-A5AF-FBBB7779532B}"/>
    <dgm:cxn modelId="{EDE15EEC-2BB6-4136-9D6B-F6BBD61348FA}" srcId="{A1FDD7D9-A2A1-4E08-8237-664FBACAB410}" destId="{C7BE9DEA-F38B-4EF8-B4BD-1735C9E2BB93}" srcOrd="1" destOrd="0" parTransId="{315082F3-0416-4ED0-B7D3-53CABEC35003}" sibTransId="{DAD0A3A1-C3CA-4625-8C7D-9406AC3F544B}"/>
    <dgm:cxn modelId="{8FF0F421-520B-488A-9742-E012E4C9046A}" srcId="{B7517B82-549C-4C81-894E-488B0BF89276}" destId="{8D7F7CC2-CBFD-4406-9FE5-559E46FD49AD}" srcOrd="19" destOrd="0" parTransId="{1F279892-4011-43DD-89FF-1EA7D390CE24}" sibTransId="{5D7FF42C-80DB-4691-B53D-149DF65DD35A}"/>
    <dgm:cxn modelId="{E47CF89F-057C-4AB3-8E36-6E4B29E0571E}" srcId="{86DF5881-F944-493E-A9BF-38718FE787FF}" destId="{22038F94-1F60-4626-B108-B0FB09CD0856}" srcOrd="2" destOrd="0" parTransId="{B6600A15-D816-4C0F-A258-1B569C6B2C23}" sibTransId="{F65C18F4-AE13-4545-ACB6-0956480B2FD1}"/>
    <dgm:cxn modelId="{B80B16AF-B268-4C76-924D-C06973A28EE9}" type="presOf" srcId="{07EBB21D-505B-49CB-8F51-5F45641C181C}" destId="{F73885A3-CC0B-4537-9B6B-38BA88EF4E43}" srcOrd="0" destOrd="0" presId="urn:microsoft.com/office/officeart/2005/8/layout/lProcess3"/>
    <dgm:cxn modelId="{9F1008C2-2BDF-4416-943D-01D6F10D8640}" type="presOf" srcId="{040511C7-30AB-43C6-9B23-8704B463B9B2}" destId="{CB711E8E-D629-4BAE-BC67-B2C927C436FF}" srcOrd="0" destOrd="0" presId="urn:microsoft.com/office/officeart/2005/8/layout/lProcess3"/>
    <dgm:cxn modelId="{E07FF5E8-301D-4AC7-B65E-1AD9BA26A897}" type="presOf" srcId="{92E3D818-6997-47B4-A4F3-C74E8DD37986}" destId="{A2A9AA49-3DFA-4A3E-9EFD-BDA8F9E993D1}" srcOrd="0" destOrd="0" presId="urn:microsoft.com/office/officeart/2005/8/layout/lProcess3"/>
    <dgm:cxn modelId="{1E33BD6E-54B1-41E2-A136-331F2529DF9A}" srcId="{3225F56F-A4CE-43F8-BEB2-CD96F451B5F3}" destId="{E7C52B3B-C356-4C54-B258-9D059075271E}" srcOrd="1" destOrd="0" parTransId="{DE857374-BFC9-49AE-865D-A53DFF5091E1}" sibTransId="{92D72025-3EFA-4515-8E9B-81FE3ABACD5D}"/>
    <dgm:cxn modelId="{F30773E8-4797-4B96-B3A1-57C4EF55CD76}" srcId="{7D625045-2912-430C-BA4B-06DB29B6F90D}" destId="{ADF67896-EDA0-419B-B0F5-252B26634E6E}" srcOrd="1" destOrd="0" parTransId="{352609A3-ED54-4FBD-A8EA-776426DCF786}" sibTransId="{C2D5B26C-A6A6-453B-BF1E-5DBFFA8F05FC}"/>
    <dgm:cxn modelId="{A7B54C05-9AB9-4E72-B979-B1D789D9BD49}" type="presOf" srcId="{A1FDD7D9-A2A1-4E08-8237-664FBACAB410}" destId="{AF244BC0-036D-4B73-964A-1AF53E84AEF9}" srcOrd="0" destOrd="0" presId="urn:microsoft.com/office/officeart/2005/8/layout/lProcess3"/>
    <dgm:cxn modelId="{0F25EBF2-9DC9-4E47-87AD-D1810D7CAEB8}" type="presOf" srcId="{B2912E67-F891-464E-911D-1D8E16FCB839}" destId="{E632CA0D-FA5B-4504-A6B2-7790EFB60630}" srcOrd="0" destOrd="0" presId="urn:microsoft.com/office/officeart/2005/8/layout/lProcess3"/>
    <dgm:cxn modelId="{73208995-2B29-4561-A1FF-6B387A3997E4}" srcId="{A5C58DEC-3634-4E9C-AD20-99CF31429F57}" destId="{678EC872-5748-45B2-8CF6-5DB52E817775}" srcOrd="1" destOrd="0" parTransId="{0AA5B2FE-F03B-4344-A708-2A975FB82BE4}" sibTransId="{B4B05DC7-5201-4E38-8BE6-DBFBA57126B4}"/>
    <dgm:cxn modelId="{B8B7A7E8-5422-4CFA-86E1-152A800F25CD}" srcId="{B7517B82-549C-4C81-894E-488B0BF89276}" destId="{4BA6AE2D-FEAE-4F90-9DE1-059955458D70}" srcOrd="9" destOrd="0" parTransId="{6707CB60-0CDA-46B7-8D5B-1C19C49E8F92}" sibTransId="{AD7FC130-163B-4707-8BBA-1D9B60FCE3A5}"/>
    <dgm:cxn modelId="{4A5E7379-E170-450E-8146-40C101591D89}" srcId="{A6C06B51-F14E-4E94-BCEB-8D32156653D4}" destId="{203F1930-6B88-492A-A64B-6B3C02A62D8E}" srcOrd="0" destOrd="0" parTransId="{EABE6B4D-454A-4802-A78A-D3C611EFEB69}" sibTransId="{0D2250A1-20A7-47F8-BF66-497148A0926A}"/>
    <dgm:cxn modelId="{5C82DC34-533E-4D9D-989B-A5429B4AD1B2}" type="presOf" srcId="{65386E4C-4B7D-4020-AC06-D4888FEBBFFF}" destId="{43D7AD5E-AF55-4862-A82B-041A3DE8F0E7}" srcOrd="0" destOrd="0" presId="urn:microsoft.com/office/officeart/2005/8/layout/lProcess3"/>
    <dgm:cxn modelId="{ADE72B7B-BE49-4929-8D64-1023BA0A35D3}" srcId="{D73BE6AF-AB50-45EC-9EEE-BEA89A98429C}" destId="{A93B48DB-B9E4-45B3-9B86-72BDD384A56E}" srcOrd="2" destOrd="0" parTransId="{B0A40E1E-C17A-4DEE-8A96-A3685C325FCE}" sibTransId="{5C1735CF-2AB5-4374-9F07-F3D5CEE0E129}"/>
    <dgm:cxn modelId="{96544F23-7A8F-408D-8852-ACF7822CC362}" type="presOf" srcId="{C6EBD5C1-7959-4D01-93AD-3AE4183F3AE2}" destId="{6F250175-B8C2-4519-B87C-41223191315C}" srcOrd="0" destOrd="0" presId="urn:microsoft.com/office/officeart/2005/8/layout/lProcess3"/>
    <dgm:cxn modelId="{78BDD1DC-3479-4D8E-A0DC-CFA0F8CECB2A}" srcId="{D34E246F-B50E-473B-A85E-B0FB3A67FAAF}" destId="{306D4811-422C-4394-B459-D7FC16C7E41B}" srcOrd="2" destOrd="0" parTransId="{178683C9-A18B-4E71-8C8C-832D46FD4584}" sibTransId="{51E0005F-B470-4B02-82B5-FE35F7FD3EA4}"/>
    <dgm:cxn modelId="{E7CA0446-BCB0-4EF0-80DF-1980DE7E0797}" type="presOf" srcId="{E7C52B3B-C356-4C54-B258-9D059075271E}" destId="{80AE2779-9B2A-4C30-9C7D-0DFF5AEAFE81}" srcOrd="0" destOrd="0" presId="urn:microsoft.com/office/officeart/2005/8/layout/lProcess3"/>
    <dgm:cxn modelId="{D5C8B35D-64ED-446B-8E87-29A032E54519}" srcId="{86DF5881-F944-493E-A9BF-38718FE787FF}" destId="{26808A6C-26B4-4770-B91A-C3B4362EA044}" srcOrd="1" destOrd="0" parTransId="{E34F64BB-36B0-46ED-9476-F1FF95FCFC12}" sibTransId="{40A73647-7B35-4B60-8EA5-DFD84C3A7FEA}"/>
    <dgm:cxn modelId="{F78B17B0-43E9-4DF7-B428-F05BE899E3B3}" type="presParOf" srcId="{D227E960-89D2-4C46-8790-2D21ADCEFC78}" destId="{44B2C02B-A58C-4175-82FA-2B9F16170176}" srcOrd="0" destOrd="0" presId="urn:microsoft.com/office/officeart/2005/8/layout/lProcess3"/>
    <dgm:cxn modelId="{BE317A35-38BD-4A27-871F-C2BDB573385E}" type="presParOf" srcId="{44B2C02B-A58C-4175-82FA-2B9F16170176}" destId="{41498159-F6A1-41F1-A238-BDA02174ED7D}" srcOrd="0" destOrd="0" presId="urn:microsoft.com/office/officeart/2005/8/layout/lProcess3"/>
    <dgm:cxn modelId="{B6FF0C7C-76F5-433D-9B19-4FCABECD4A43}" type="presParOf" srcId="{44B2C02B-A58C-4175-82FA-2B9F16170176}" destId="{8073C166-D920-4DAF-9C6A-142EF72E8866}" srcOrd="1" destOrd="0" presId="urn:microsoft.com/office/officeart/2005/8/layout/lProcess3"/>
    <dgm:cxn modelId="{0A71B359-4AFA-4411-B358-4374A892318B}" type="presParOf" srcId="{44B2C02B-A58C-4175-82FA-2B9F16170176}" destId="{F44CF0B7-0941-43A4-A45D-D060C5F36778}" srcOrd="2" destOrd="0" presId="urn:microsoft.com/office/officeart/2005/8/layout/lProcess3"/>
    <dgm:cxn modelId="{AD0388F8-8FE4-4BC0-A1F6-E6E0F274C16A}" type="presParOf" srcId="{44B2C02B-A58C-4175-82FA-2B9F16170176}" destId="{7E725AC7-2354-46C3-8464-246DBB2D1673}" srcOrd="3" destOrd="0" presId="urn:microsoft.com/office/officeart/2005/8/layout/lProcess3"/>
    <dgm:cxn modelId="{BDC02B7A-4EED-401A-BAFD-1AE5FD01D687}" type="presParOf" srcId="{44B2C02B-A58C-4175-82FA-2B9F16170176}" destId="{97739596-6A2E-4D2F-9049-5D0E2D5B4A7D}" srcOrd="4" destOrd="0" presId="urn:microsoft.com/office/officeart/2005/8/layout/lProcess3"/>
    <dgm:cxn modelId="{3759DC94-940D-48BF-8E6B-73166051710A}" type="presParOf" srcId="{44B2C02B-A58C-4175-82FA-2B9F16170176}" destId="{DB575914-9F91-4734-831A-0CCCC48A89A5}" srcOrd="5" destOrd="0" presId="urn:microsoft.com/office/officeart/2005/8/layout/lProcess3"/>
    <dgm:cxn modelId="{0FA03F37-E87D-40DF-9960-38A097AA3EBE}" type="presParOf" srcId="{44B2C02B-A58C-4175-82FA-2B9F16170176}" destId="{784329A5-4ADE-4261-9AC9-A7CCD26D4C3E}" srcOrd="6" destOrd="0" presId="urn:microsoft.com/office/officeart/2005/8/layout/lProcess3"/>
    <dgm:cxn modelId="{231AB5AF-DF55-438D-B000-10637B554329}" type="presParOf" srcId="{D227E960-89D2-4C46-8790-2D21ADCEFC78}" destId="{87337882-53E4-4C00-896A-B26078644DC0}" srcOrd="1" destOrd="0" presId="urn:microsoft.com/office/officeart/2005/8/layout/lProcess3"/>
    <dgm:cxn modelId="{0D1A4885-EB44-41A9-A4A2-2A81481EA342}" type="presParOf" srcId="{D227E960-89D2-4C46-8790-2D21ADCEFC78}" destId="{4FF6816C-C46A-40EB-9E4B-2643EE4E3FDA}" srcOrd="2" destOrd="0" presId="urn:microsoft.com/office/officeart/2005/8/layout/lProcess3"/>
    <dgm:cxn modelId="{A97D69C2-131C-46FE-ADFC-09F55DF27B41}" type="presParOf" srcId="{4FF6816C-C46A-40EB-9E4B-2643EE4E3FDA}" destId="{38E48D49-A934-4A8E-BDE7-B4740136C265}" srcOrd="0" destOrd="0" presId="urn:microsoft.com/office/officeart/2005/8/layout/lProcess3"/>
    <dgm:cxn modelId="{8E7E4441-8DF4-48A6-9DF5-10F8BBBEA3E5}" type="presParOf" srcId="{4FF6816C-C46A-40EB-9E4B-2643EE4E3FDA}" destId="{BD7ECCEE-CE1D-4F2F-A241-8DCD80DCE22C}" srcOrd="1" destOrd="0" presId="urn:microsoft.com/office/officeart/2005/8/layout/lProcess3"/>
    <dgm:cxn modelId="{0A77AACC-7305-44FF-89E9-45458AF7A292}" type="presParOf" srcId="{4FF6816C-C46A-40EB-9E4B-2643EE4E3FDA}" destId="{81F22611-446A-4CBE-8554-E735D3C921FC}" srcOrd="2" destOrd="0" presId="urn:microsoft.com/office/officeart/2005/8/layout/lProcess3"/>
    <dgm:cxn modelId="{36E0E496-AE2D-4C52-9C42-2F6E11F1E7D1}" type="presParOf" srcId="{4FF6816C-C46A-40EB-9E4B-2643EE4E3FDA}" destId="{94EDD979-E18F-46F8-8F8A-39BF9DEFD479}" srcOrd="3" destOrd="0" presId="urn:microsoft.com/office/officeart/2005/8/layout/lProcess3"/>
    <dgm:cxn modelId="{D3A39B30-3DC6-4E6A-87A3-9387D6DEF8FF}" type="presParOf" srcId="{4FF6816C-C46A-40EB-9E4B-2643EE4E3FDA}" destId="{660D8F47-90BE-4511-985D-84C7D4D10598}" srcOrd="4" destOrd="0" presId="urn:microsoft.com/office/officeart/2005/8/layout/lProcess3"/>
    <dgm:cxn modelId="{E355FF37-69D6-44AB-BA61-E5637874CB56}" type="presParOf" srcId="{4FF6816C-C46A-40EB-9E4B-2643EE4E3FDA}" destId="{36A78127-7ACD-4E6F-A3EB-11FB258A5957}" srcOrd="5" destOrd="0" presId="urn:microsoft.com/office/officeart/2005/8/layout/lProcess3"/>
    <dgm:cxn modelId="{9C0852BB-B499-4A98-9FC9-142CEFFD8413}" type="presParOf" srcId="{4FF6816C-C46A-40EB-9E4B-2643EE4E3FDA}" destId="{1214EC8F-26EF-48C5-928F-ABC004B29F77}" srcOrd="6" destOrd="0" presId="urn:microsoft.com/office/officeart/2005/8/layout/lProcess3"/>
    <dgm:cxn modelId="{157D723C-4158-4102-9C22-DC895BE102B6}" type="presParOf" srcId="{D227E960-89D2-4C46-8790-2D21ADCEFC78}" destId="{B21EBB60-5481-40AD-A405-256F131C4FA6}" srcOrd="3" destOrd="0" presId="urn:microsoft.com/office/officeart/2005/8/layout/lProcess3"/>
    <dgm:cxn modelId="{9993967D-BAAA-4885-8B85-33AA66316215}" type="presParOf" srcId="{D227E960-89D2-4C46-8790-2D21ADCEFC78}" destId="{E19A655D-6BFC-46DC-A412-3A704DB4D77A}" srcOrd="4" destOrd="0" presId="urn:microsoft.com/office/officeart/2005/8/layout/lProcess3"/>
    <dgm:cxn modelId="{F6352484-6D21-4473-AB38-48F01FE22A5D}" type="presParOf" srcId="{E19A655D-6BFC-46DC-A412-3A704DB4D77A}" destId="{AF244BC0-036D-4B73-964A-1AF53E84AEF9}" srcOrd="0" destOrd="0" presId="urn:microsoft.com/office/officeart/2005/8/layout/lProcess3"/>
    <dgm:cxn modelId="{2FF7B961-1A49-45B8-8893-25E7DF325722}" type="presParOf" srcId="{E19A655D-6BFC-46DC-A412-3A704DB4D77A}" destId="{FC5E23A4-EA3D-45E8-A8BC-DA32AC0D7CF2}" srcOrd="1" destOrd="0" presId="urn:microsoft.com/office/officeart/2005/8/layout/lProcess3"/>
    <dgm:cxn modelId="{77730CD3-4B0F-4D0A-A536-A74E8C8CF2DD}" type="presParOf" srcId="{E19A655D-6BFC-46DC-A412-3A704DB4D77A}" destId="{CA8A3302-4283-4C1F-B9BC-ADE6EB55341E}" srcOrd="2" destOrd="0" presId="urn:microsoft.com/office/officeart/2005/8/layout/lProcess3"/>
    <dgm:cxn modelId="{D6E24A02-91F6-47C3-B648-0BC239037E70}" type="presParOf" srcId="{E19A655D-6BFC-46DC-A412-3A704DB4D77A}" destId="{261ECDDF-BF39-4555-BB08-8D8BE0ED7191}" srcOrd="3" destOrd="0" presId="urn:microsoft.com/office/officeart/2005/8/layout/lProcess3"/>
    <dgm:cxn modelId="{CB9B477F-1770-4B1E-B4F2-5404546FAB65}" type="presParOf" srcId="{E19A655D-6BFC-46DC-A412-3A704DB4D77A}" destId="{FD0B4818-F7EE-4B7E-9D88-FB47C1CE4B1D}" srcOrd="4" destOrd="0" presId="urn:microsoft.com/office/officeart/2005/8/layout/lProcess3"/>
    <dgm:cxn modelId="{5B952FEB-431D-49CA-A1FE-B5F432B3C734}" type="presParOf" srcId="{E19A655D-6BFC-46DC-A412-3A704DB4D77A}" destId="{0BAD2079-B1A5-4385-94CE-279528EE4DD3}" srcOrd="5" destOrd="0" presId="urn:microsoft.com/office/officeart/2005/8/layout/lProcess3"/>
    <dgm:cxn modelId="{B3769549-F4FF-427E-BB02-DA734571BD0A}" type="presParOf" srcId="{E19A655D-6BFC-46DC-A412-3A704DB4D77A}" destId="{AFE9F781-0677-4B07-8017-B6440A3FD079}" srcOrd="6" destOrd="0" presId="urn:microsoft.com/office/officeart/2005/8/layout/lProcess3"/>
    <dgm:cxn modelId="{FAED47F0-5AD5-4666-B927-93F2EFFDD62C}" type="presParOf" srcId="{D227E960-89D2-4C46-8790-2D21ADCEFC78}" destId="{7D7158C6-6F5D-4A73-AA18-AF6C49124E23}" srcOrd="5" destOrd="0" presId="urn:microsoft.com/office/officeart/2005/8/layout/lProcess3"/>
    <dgm:cxn modelId="{B3DE41BF-2CFE-494C-9454-697A6989E2EE}" type="presParOf" srcId="{D227E960-89D2-4C46-8790-2D21ADCEFC78}" destId="{1E961061-7BC2-4E9E-A592-21DE479E02F2}" srcOrd="6" destOrd="0" presId="urn:microsoft.com/office/officeart/2005/8/layout/lProcess3"/>
    <dgm:cxn modelId="{2FA790A8-8B0A-454E-8A29-3A318034297E}" type="presParOf" srcId="{1E961061-7BC2-4E9E-A592-21DE479E02F2}" destId="{1CBBC190-E4FB-44F2-BA3B-DA6887DB4FF2}" srcOrd="0" destOrd="0" presId="urn:microsoft.com/office/officeart/2005/8/layout/lProcess3"/>
    <dgm:cxn modelId="{24F998DB-3079-47BD-9EDA-763B696CC469}" type="presParOf" srcId="{1E961061-7BC2-4E9E-A592-21DE479E02F2}" destId="{03D1FCAE-7FCD-4A60-B33B-FB9316BB5858}" srcOrd="1" destOrd="0" presId="urn:microsoft.com/office/officeart/2005/8/layout/lProcess3"/>
    <dgm:cxn modelId="{80481C7F-8CB2-404C-AF78-1AAFAB214AA1}" type="presParOf" srcId="{1E961061-7BC2-4E9E-A592-21DE479E02F2}" destId="{0DE2AB9D-7BE8-4D65-B6DF-963E9F5D158F}" srcOrd="2" destOrd="0" presId="urn:microsoft.com/office/officeart/2005/8/layout/lProcess3"/>
    <dgm:cxn modelId="{86A8F337-FC5E-473B-A1F1-521B6B1F21F0}" type="presParOf" srcId="{1E961061-7BC2-4E9E-A592-21DE479E02F2}" destId="{7B154258-5A4D-462B-BC46-10B3C3B995A1}" srcOrd="3" destOrd="0" presId="urn:microsoft.com/office/officeart/2005/8/layout/lProcess3"/>
    <dgm:cxn modelId="{4F21B0D7-4B94-4509-B23E-2EB367EF0C39}" type="presParOf" srcId="{1E961061-7BC2-4E9E-A592-21DE479E02F2}" destId="{5C840160-7365-49A7-ACFE-3A9D2E3B4325}" srcOrd="4" destOrd="0" presId="urn:microsoft.com/office/officeart/2005/8/layout/lProcess3"/>
    <dgm:cxn modelId="{8AE37328-2F62-4D0B-A2D2-B50AAEC6F2A5}" type="presParOf" srcId="{1E961061-7BC2-4E9E-A592-21DE479E02F2}" destId="{5964A240-7429-4B4F-9004-ACC68172D430}" srcOrd="5" destOrd="0" presId="urn:microsoft.com/office/officeart/2005/8/layout/lProcess3"/>
    <dgm:cxn modelId="{EEC876EE-B5AE-47B5-A9B9-5BD32676A219}" type="presParOf" srcId="{1E961061-7BC2-4E9E-A592-21DE479E02F2}" destId="{C6F25B74-D830-4A12-BBAC-C23D1CB51A08}" srcOrd="6" destOrd="0" presId="urn:microsoft.com/office/officeart/2005/8/layout/lProcess3"/>
    <dgm:cxn modelId="{27CE158E-161D-464E-862A-008C1423A09E}" type="presParOf" srcId="{D227E960-89D2-4C46-8790-2D21ADCEFC78}" destId="{7DF3A22F-E672-4C72-8511-376D3CAA6F14}" srcOrd="7" destOrd="0" presId="urn:microsoft.com/office/officeart/2005/8/layout/lProcess3"/>
    <dgm:cxn modelId="{628E0D8C-27CC-4F15-B507-E8D6730D57CE}" type="presParOf" srcId="{D227E960-89D2-4C46-8790-2D21ADCEFC78}" destId="{040A2329-D3EF-460B-9385-18B6D05D382D}" srcOrd="8" destOrd="0" presId="urn:microsoft.com/office/officeart/2005/8/layout/lProcess3"/>
    <dgm:cxn modelId="{EF22867B-912F-4252-A0E7-CA3F02C4BF25}" type="presParOf" srcId="{040A2329-D3EF-460B-9385-18B6D05D382D}" destId="{06C3ED00-B61C-46D1-AF38-8D914065DD24}" srcOrd="0" destOrd="0" presId="urn:microsoft.com/office/officeart/2005/8/layout/lProcess3"/>
    <dgm:cxn modelId="{AD8855FD-A89A-4FA9-8B1C-1731629B6176}" type="presParOf" srcId="{040A2329-D3EF-460B-9385-18B6D05D382D}" destId="{A325B466-7745-477E-A093-1A2E2B1792DE}" srcOrd="1" destOrd="0" presId="urn:microsoft.com/office/officeart/2005/8/layout/lProcess3"/>
    <dgm:cxn modelId="{144F24A2-BE4E-4317-B5FB-6FB507ABBBCD}" type="presParOf" srcId="{040A2329-D3EF-460B-9385-18B6D05D382D}" destId="{7FA58E03-BE67-4D2A-820D-007398D79A21}" srcOrd="2" destOrd="0" presId="urn:microsoft.com/office/officeart/2005/8/layout/lProcess3"/>
    <dgm:cxn modelId="{A68C64D3-66BD-48D5-AA37-8BF3E2316F65}" type="presParOf" srcId="{040A2329-D3EF-460B-9385-18B6D05D382D}" destId="{B35DDE73-7AD4-4CED-BB20-B59E9F44B757}" srcOrd="3" destOrd="0" presId="urn:microsoft.com/office/officeart/2005/8/layout/lProcess3"/>
    <dgm:cxn modelId="{B16ABA31-BAD0-4E83-8CC5-C66D7A9EE7BF}" type="presParOf" srcId="{040A2329-D3EF-460B-9385-18B6D05D382D}" destId="{3EF3BBBA-A2F9-40E7-B063-5AA9D884C764}" srcOrd="4" destOrd="0" presId="urn:microsoft.com/office/officeart/2005/8/layout/lProcess3"/>
    <dgm:cxn modelId="{D6038671-D778-45E9-A1F0-5DAB31BB2395}" type="presParOf" srcId="{040A2329-D3EF-460B-9385-18B6D05D382D}" destId="{1F03F800-3226-4F4B-9E90-D04D02B9E525}" srcOrd="5" destOrd="0" presId="urn:microsoft.com/office/officeart/2005/8/layout/lProcess3"/>
    <dgm:cxn modelId="{FB16FFEF-A6C3-4BC6-BAEE-4F6DC4BCFFC4}" type="presParOf" srcId="{040A2329-D3EF-460B-9385-18B6D05D382D}" destId="{064ABFC3-84D7-438C-92F7-8F85B0965F06}" srcOrd="6" destOrd="0" presId="urn:microsoft.com/office/officeart/2005/8/layout/lProcess3"/>
    <dgm:cxn modelId="{ED7A2819-22A8-4E62-AA3F-4ECD95662C5E}" type="presParOf" srcId="{D227E960-89D2-4C46-8790-2D21ADCEFC78}" destId="{1C935FDF-7BB5-4FC0-9552-D76561B8215F}" srcOrd="9" destOrd="0" presId="urn:microsoft.com/office/officeart/2005/8/layout/lProcess3"/>
    <dgm:cxn modelId="{20D0A2D1-5553-4A4F-A1E9-3F09ADB35126}" type="presParOf" srcId="{D227E960-89D2-4C46-8790-2D21ADCEFC78}" destId="{BE91523C-8E51-4B4D-BD92-A83899A702C8}" srcOrd="10" destOrd="0" presId="urn:microsoft.com/office/officeart/2005/8/layout/lProcess3"/>
    <dgm:cxn modelId="{7E2CC4EA-71C2-445C-B36E-0846E675112E}" type="presParOf" srcId="{BE91523C-8E51-4B4D-BD92-A83899A702C8}" destId="{B4BB9928-52A7-43C8-A5CF-2EFB963B68A0}" srcOrd="0" destOrd="0" presId="urn:microsoft.com/office/officeart/2005/8/layout/lProcess3"/>
    <dgm:cxn modelId="{DC6642B9-DF2B-484A-88A0-4CFD177EDB8C}" type="presParOf" srcId="{BE91523C-8E51-4B4D-BD92-A83899A702C8}" destId="{FAC40493-EB80-4BCB-BD09-0530CCAA97C3}" srcOrd="1" destOrd="0" presId="urn:microsoft.com/office/officeart/2005/8/layout/lProcess3"/>
    <dgm:cxn modelId="{9846C1FF-BBE4-4F00-B463-F9BE7428EA22}" type="presParOf" srcId="{BE91523C-8E51-4B4D-BD92-A83899A702C8}" destId="{727C2CED-647F-436C-96AD-B0D7E935FE9C}" srcOrd="2" destOrd="0" presId="urn:microsoft.com/office/officeart/2005/8/layout/lProcess3"/>
    <dgm:cxn modelId="{5DE88B19-9F8D-4832-926F-9CBD6007EC00}" type="presParOf" srcId="{BE91523C-8E51-4B4D-BD92-A83899A702C8}" destId="{5C4F9179-12F7-4413-B514-5B28D235E751}" srcOrd="3" destOrd="0" presId="urn:microsoft.com/office/officeart/2005/8/layout/lProcess3"/>
    <dgm:cxn modelId="{EED00E78-B083-430F-84DD-F020F0F31C77}" type="presParOf" srcId="{BE91523C-8E51-4B4D-BD92-A83899A702C8}" destId="{80AE2779-9B2A-4C30-9C7D-0DFF5AEAFE81}" srcOrd="4" destOrd="0" presId="urn:microsoft.com/office/officeart/2005/8/layout/lProcess3"/>
    <dgm:cxn modelId="{345D229D-96D6-4AB2-A525-5B767CA2AD1C}" type="presParOf" srcId="{BE91523C-8E51-4B4D-BD92-A83899A702C8}" destId="{2213BAA5-1D97-4686-8A62-78ECD5BD99F3}" srcOrd="5" destOrd="0" presId="urn:microsoft.com/office/officeart/2005/8/layout/lProcess3"/>
    <dgm:cxn modelId="{1282C3D8-C6B2-4E82-B6DF-8FF5025665C5}" type="presParOf" srcId="{BE91523C-8E51-4B4D-BD92-A83899A702C8}" destId="{F87CDCE2-7D41-4F1A-B165-9FDE38146B27}" srcOrd="6" destOrd="0" presId="urn:microsoft.com/office/officeart/2005/8/layout/lProcess3"/>
    <dgm:cxn modelId="{335A1615-53A8-4E6B-9889-A21B0F90A3DF}" type="presParOf" srcId="{D227E960-89D2-4C46-8790-2D21ADCEFC78}" destId="{F607618C-D3DF-4F65-AA94-A9BEC240A59C}" srcOrd="11" destOrd="0" presId="urn:microsoft.com/office/officeart/2005/8/layout/lProcess3"/>
    <dgm:cxn modelId="{33639592-893E-45DC-924E-FF46C881F3B4}" type="presParOf" srcId="{D227E960-89D2-4C46-8790-2D21ADCEFC78}" destId="{BCE12CDA-2FDB-429B-A991-E8F892FB3832}" srcOrd="12" destOrd="0" presId="urn:microsoft.com/office/officeart/2005/8/layout/lProcess3"/>
    <dgm:cxn modelId="{F2E4064E-D18E-46A6-99EC-9E8BDB4FBEB7}" type="presParOf" srcId="{BCE12CDA-2FDB-429B-A991-E8F892FB3832}" destId="{DD3FEBFD-0802-4B7D-B4EE-9E0C27503999}" srcOrd="0" destOrd="0" presId="urn:microsoft.com/office/officeart/2005/8/layout/lProcess3"/>
    <dgm:cxn modelId="{7F6BE317-38A2-4A65-B723-95183FA7478D}" type="presParOf" srcId="{BCE12CDA-2FDB-429B-A991-E8F892FB3832}" destId="{45403E63-14C9-4E9C-A908-98E12554871A}" srcOrd="1" destOrd="0" presId="urn:microsoft.com/office/officeart/2005/8/layout/lProcess3"/>
    <dgm:cxn modelId="{1F8155A5-B932-4A7B-93B2-270962C66041}" type="presParOf" srcId="{BCE12CDA-2FDB-429B-A991-E8F892FB3832}" destId="{6F250175-B8C2-4519-B87C-41223191315C}" srcOrd="2" destOrd="0" presId="urn:microsoft.com/office/officeart/2005/8/layout/lProcess3"/>
    <dgm:cxn modelId="{851C306A-3865-4CEC-A06D-E409201D8AA5}" type="presParOf" srcId="{BCE12CDA-2FDB-429B-A991-E8F892FB3832}" destId="{67AC6F8A-946D-4554-9ECB-48C5AF3B5DBA}" srcOrd="3" destOrd="0" presId="urn:microsoft.com/office/officeart/2005/8/layout/lProcess3"/>
    <dgm:cxn modelId="{743C5D5F-D33F-4469-AB4E-C2D10F5B13C5}" type="presParOf" srcId="{BCE12CDA-2FDB-429B-A991-E8F892FB3832}" destId="{557087F0-44C2-4A93-A2EB-20824A806AFB}" srcOrd="4" destOrd="0" presId="urn:microsoft.com/office/officeart/2005/8/layout/lProcess3"/>
    <dgm:cxn modelId="{D32B653F-AE41-448A-B9E5-61193DF27A8F}" type="presParOf" srcId="{BCE12CDA-2FDB-429B-A991-E8F892FB3832}" destId="{08F5E716-8DC9-4637-AD3F-B7572314FB41}" srcOrd="5" destOrd="0" presId="urn:microsoft.com/office/officeart/2005/8/layout/lProcess3"/>
    <dgm:cxn modelId="{17B85D7A-EF5F-4E5E-8424-9057866B8B93}" type="presParOf" srcId="{BCE12CDA-2FDB-429B-A991-E8F892FB3832}" destId="{50286E62-E244-47D1-8347-BD0592CECD26}" srcOrd="6" destOrd="0" presId="urn:microsoft.com/office/officeart/2005/8/layout/lProcess3"/>
    <dgm:cxn modelId="{03C24011-24B3-42C7-BEEE-6D9855011B9D}" type="presParOf" srcId="{D227E960-89D2-4C46-8790-2D21ADCEFC78}" destId="{96FB43C3-223E-4333-96A5-04C772D5AA49}" srcOrd="13" destOrd="0" presId="urn:microsoft.com/office/officeart/2005/8/layout/lProcess3"/>
    <dgm:cxn modelId="{1F90D0AA-7953-4501-B7A9-3346232EEB16}" type="presParOf" srcId="{D227E960-89D2-4C46-8790-2D21ADCEFC78}" destId="{CDCFFE2E-C9FA-4C49-BDC2-040E8C651E29}" srcOrd="14" destOrd="0" presId="urn:microsoft.com/office/officeart/2005/8/layout/lProcess3"/>
    <dgm:cxn modelId="{33C2D22D-D558-4DEA-943D-2B3BD27E1AB2}" type="presParOf" srcId="{CDCFFE2E-C9FA-4C49-BDC2-040E8C651E29}" destId="{365F42AF-EEEE-46A7-AADA-8D84FE05C5F8}" srcOrd="0" destOrd="0" presId="urn:microsoft.com/office/officeart/2005/8/layout/lProcess3"/>
    <dgm:cxn modelId="{A8AD2EE7-1B17-455C-8058-BD73213FFA70}" type="presParOf" srcId="{CDCFFE2E-C9FA-4C49-BDC2-040E8C651E29}" destId="{784D0A85-4ED0-48D9-86C9-81C0E082B1C7}" srcOrd="1" destOrd="0" presId="urn:microsoft.com/office/officeart/2005/8/layout/lProcess3"/>
    <dgm:cxn modelId="{474BA98F-35E3-40D4-B84F-436003BCAF8D}" type="presParOf" srcId="{CDCFFE2E-C9FA-4C49-BDC2-040E8C651E29}" destId="{84D87986-0B63-4C7A-AF95-1297B59A9BE6}" srcOrd="2" destOrd="0" presId="urn:microsoft.com/office/officeart/2005/8/layout/lProcess3"/>
    <dgm:cxn modelId="{775D5EB6-F609-4514-909C-59BCA693EC8C}" type="presParOf" srcId="{CDCFFE2E-C9FA-4C49-BDC2-040E8C651E29}" destId="{ECE25C46-0647-4463-B960-EAABD0BEB680}" srcOrd="3" destOrd="0" presId="urn:microsoft.com/office/officeart/2005/8/layout/lProcess3"/>
    <dgm:cxn modelId="{5304BC2E-D5AB-40FF-836C-B80EDB5FBB11}" type="presParOf" srcId="{CDCFFE2E-C9FA-4C49-BDC2-040E8C651E29}" destId="{1AF1A8F8-BD21-4A4A-A53E-F95A8705B942}" srcOrd="4" destOrd="0" presId="urn:microsoft.com/office/officeart/2005/8/layout/lProcess3"/>
    <dgm:cxn modelId="{238C1B39-86F8-4CD7-A413-F7FA818BAC6B}" type="presParOf" srcId="{CDCFFE2E-C9FA-4C49-BDC2-040E8C651E29}" destId="{E2CE58DE-497F-45C3-A9A8-BC5D3A57A1E2}" srcOrd="5" destOrd="0" presId="urn:microsoft.com/office/officeart/2005/8/layout/lProcess3"/>
    <dgm:cxn modelId="{C3D44A1E-8E86-428E-A7DF-893A87DE222F}" type="presParOf" srcId="{CDCFFE2E-C9FA-4C49-BDC2-040E8C651E29}" destId="{EDD6B120-8829-4445-A66E-7BA77A9799A4}" srcOrd="6" destOrd="0" presId="urn:microsoft.com/office/officeart/2005/8/layout/lProcess3"/>
    <dgm:cxn modelId="{5F08A672-33D2-419C-9190-3712F769AE53}" type="presParOf" srcId="{D227E960-89D2-4C46-8790-2D21ADCEFC78}" destId="{E4B685B0-5FB8-413E-AAD3-7EBF2DEEF9F5}" srcOrd="15" destOrd="0" presId="urn:microsoft.com/office/officeart/2005/8/layout/lProcess3"/>
    <dgm:cxn modelId="{380B54F4-CC03-43F3-9BEA-5D4AF88246A5}" type="presParOf" srcId="{D227E960-89D2-4C46-8790-2D21ADCEFC78}" destId="{97A04C1F-FD35-4C7E-A609-6B0EDF0EFEA1}" srcOrd="16" destOrd="0" presId="urn:microsoft.com/office/officeart/2005/8/layout/lProcess3"/>
    <dgm:cxn modelId="{22905B64-376A-407A-B8CD-18F376187863}" type="presParOf" srcId="{97A04C1F-FD35-4C7E-A609-6B0EDF0EFEA1}" destId="{40277AC6-2231-4502-8127-DE351070EE0F}" srcOrd="0" destOrd="0" presId="urn:microsoft.com/office/officeart/2005/8/layout/lProcess3"/>
    <dgm:cxn modelId="{F93FF46F-BC16-4931-BA9E-5AAB63D21C7F}" type="presParOf" srcId="{97A04C1F-FD35-4C7E-A609-6B0EDF0EFEA1}" destId="{08446811-07C0-4051-A932-5F7D5D3850B1}" srcOrd="1" destOrd="0" presId="urn:microsoft.com/office/officeart/2005/8/layout/lProcess3"/>
    <dgm:cxn modelId="{7A92A3A2-3E14-4B2F-90C3-B7CD7C59B8F3}" type="presParOf" srcId="{97A04C1F-FD35-4C7E-A609-6B0EDF0EFEA1}" destId="{4A38B50D-E67F-494A-908E-158E54D4F5DE}" srcOrd="2" destOrd="0" presId="urn:microsoft.com/office/officeart/2005/8/layout/lProcess3"/>
    <dgm:cxn modelId="{2AEBBFE6-43E2-476A-A547-0542B92660C5}" type="presParOf" srcId="{97A04C1F-FD35-4C7E-A609-6B0EDF0EFEA1}" destId="{C00125DA-3FBB-4E8C-BEF4-368BD762D17E}" srcOrd="3" destOrd="0" presId="urn:microsoft.com/office/officeart/2005/8/layout/lProcess3"/>
    <dgm:cxn modelId="{083534CC-38C0-4DA1-A46B-B630FF747D30}" type="presParOf" srcId="{97A04C1F-FD35-4C7E-A609-6B0EDF0EFEA1}" destId="{63077890-FF96-4C67-A811-D4DF427664CD}" srcOrd="4" destOrd="0" presId="urn:microsoft.com/office/officeart/2005/8/layout/lProcess3"/>
    <dgm:cxn modelId="{07932C2D-19B9-4212-85DC-3C686B2E1117}" type="presParOf" srcId="{97A04C1F-FD35-4C7E-A609-6B0EDF0EFEA1}" destId="{ADE807A8-F835-468D-A2D0-6529A140DD48}" srcOrd="5" destOrd="0" presId="urn:microsoft.com/office/officeart/2005/8/layout/lProcess3"/>
    <dgm:cxn modelId="{0947776E-F84C-4B69-B691-C2CFEB423AF9}" type="presParOf" srcId="{97A04C1F-FD35-4C7E-A609-6B0EDF0EFEA1}" destId="{0CA9D96D-0718-4B43-B6F5-7509A8C91210}" srcOrd="6" destOrd="0" presId="urn:microsoft.com/office/officeart/2005/8/layout/lProcess3"/>
    <dgm:cxn modelId="{0D485BB3-5BD8-4807-B89A-9F2775605995}" type="presParOf" srcId="{D227E960-89D2-4C46-8790-2D21ADCEFC78}" destId="{0AAD3A96-12BF-4ADF-BF6A-255B25B94D9B}" srcOrd="17" destOrd="0" presId="urn:microsoft.com/office/officeart/2005/8/layout/lProcess3"/>
    <dgm:cxn modelId="{6FA54292-61A7-4DDF-9FFA-85C485C21379}" type="presParOf" srcId="{D227E960-89D2-4C46-8790-2D21ADCEFC78}" destId="{69196766-E703-4AC9-9C2C-8EBDAAECDACC}" srcOrd="18" destOrd="0" presId="urn:microsoft.com/office/officeart/2005/8/layout/lProcess3"/>
    <dgm:cxn modelId="{8BB6F594-81FF-459D-8324-A064AF4686B5}" type="presParOf" srcId="{69196766-E703-4AC9-9C2C-8EBDAAECDACC}" destId="{28C7E6D4-63BB-4412-B2BB-67C63B5BEB6A}" srcOrd="0" destOrd="0" presId="urn:microsoft.com/office/officeart/2005/8/layout/lProcess3"/>
    <dgm:cxn modelId="{6ECD11E5-DDD5-4D48-BC72-7970798916B8}" type="presParOf" srcId="{69196766-E703-4AC9-9C2C-8EBDAAECDACC}" destId="{AC1F9C61-6969-4A1A-9EA4-16A8BD01E953}" srcOrd="1" destOrd="0" presId="urn:microsoft.com/office/officeart/2005/8/layout/lProcess3"/>
    <dgm:cxn modelId="{4AC73BE3-44C0-4B63-95C7-67CB305D1D67}" type="presParOf" srcId="{69196766-E703-4AC9-9C2C-8EBDAAECDACC}" destId="{0DFABCE8-BF73-4070-9676-FECD0CB27D24}" srcOrd="2" destOrd="0" presId="urn:microsoft.com/office/officeart/2005/8/layout/lProcess3"/>
    <dgm:cxn modelId="{B3BD8ECF-8B5A-479A-88E4-86FCACDADD52}" type="presParOf" srcId="{69196766-E703-4AC9-9C2C-8EBDAAECDACC}" destId="{F90C99A4-9E45-4955-A6B9-370E1B584283}" srcOrd="3" destOrd="0" presId="urn:microsoft.com/office/officeart/2005/8/layout/lProcess3"/>
    <dgm:cxn modelId="{E798435A-F995-4937-BE92-F07B14429166}" type="presParOf" srcId="{69196766-E703-4AC9-9C2C-8EBDAAECDACC}" destId="{9445EFB8-9183-4902-AFB4-F9DEE32BC000}" srcOrd="4" destOrd="0" presId="urn:microsoft.com/office/officeart/2005/8/layout/lProcess3"/>
    <dgm:cxn modelId="{24FC9878-BE47-4A3A-AA96-33F5221396C3}" type="presParOf" srcId="{69196766-E703-4AC9-9C2C-8EBDAAECDACC}" destId="{23C4909F-057E-4C78-B6D3-163BC4E54063}" srcOrd="5" destOrd="0" presId="urn:microsoft.com/office/officeart/2005/8/layout/lProcess3"/>
    <dgm:cxn modelId="{9AAF7338-B7D6-4115-8AD4-9A20EF566279}" type="presParOf" srcId="{69196766-E703-4AC9-9C2C-8EBDAAECDACC}" destId="{DB336921-74AF-4EEF-A159-29AB9BE4CCF8}" srcOrd="6" destOrd="0" presId="urn:microsoft.com/office/officeart/2005/8/layout/lProcess3"/>
    <dgm:cxn modelId="{4D7BF38E-43C1-4F57-B7D8-711FE4B69FDB}" type="presParOf" srcId="{D227E960-89D2-4C46-8790-2D21ADCEFC78}" destId="{16288C27-9BB4-401B-A5DF-335C7929D113}" srcOrd="19" destOrd="0" presId="urn:microsoft.com/office/officeart/2005/8/layout/lProcess3"/>
    <dgm:cxn modelId="{4DF4E37D-8505-4003-A56D-36AE7B0DEF1A}" type="presParOf" srcId="{D227E960-89D2-4C46-8790-2D21ADCEFC78}" destId="{3D9AB516-0F5B-49D5-B71A-4C92EF010EF9}" srcOrd="20" destOrd="0" presId="urn:microsoft.com/office/officeart/2005/8/layout/lProcess3"/>
    <dgm:cxn modelId="{9612684F-8239-496C-9FE2-EA6F84826527}" type="presParOf" srcId="{3D9AB516-0F5B-49D5-B71A-4C92EF010EF9}" destId="{02A09117-367F-40A6-8D1E-E3A516F891B4}" srcOrd="0" destOrd="0" presId="urn:microsoft.com/office/officeart/2005/8/layout/lProcess3"/>
    <dgm:cxn modelId="{AE0A1ADF-3144-4CB5-AD39-3AEDD07893C3}" type="presParOf" srcId="{3D9AB516-0F5B-49D5-B71A-4C92EF010EF9}" destId="{FE84BACE-E9A5-448D-A816-3E1377DBCC36}" srcOrd="1" destOrd="0" presId="urn:microsoft.com/office/officeart/2005/8/layout/lProcess3"/>
    <dgm:cxn modelId="{BD091A56-5626-4FCD-BBE8-5987C1982768}" type="presParOf" srcId="{3D9AB516-0F5B-49D5-B71A-4C92EF010EF9}" destId="{2A162810-FE7A-409C-915D-499D5B1A2B4B}" srcOrd="2" destOrd="0" presId="urn:microsoft.com/office/officeart/2005/8/layout/lProcess3"/>
    <dgm:cxn modelId="{5882092D-85DF-43A8-BC8D-2BDC6094433A}" type="presParOf" srcId="{3D9AB516-0F5B-49D5-B71A-4C92EF010EF9}" destId="{875C8BF0-A45C-47DA-9FA5-6251EFA6FE91}" srcOrd="3" destOrd="0" presId="urn:microsoft.com/office/officeart/2005/8/layout/lProcess3"/>
    <dgm:cxn modelId="{CA9DF5B7-318E-4C25-B4B3-91EA319C4CFC}" type="presParOf" srcId="{3D9AB516-0F5B-49D5-B71A-4C92EF010EF9}" destId="{788ABBE3-0378-4110-9030-ECFAF55995A4}" srcOrd="4" destOrd="0" presId="urn:microsoft.com/office/officeart/2005/8/layout/lProcess3"/>
    <dgm:cxn modelId="{70F12208-330E-45A8-8990-69E2DC3EA011}" type="presParOf" srcId="{3D9AB516-0F5B-49D5-B71A-4C92EF010EF9}" destId="{31B30C9D-2907-4568-A008-5F3D1C06DE35}" srcOrd="5" destOrd="0" presId="urn:microsoft.com/office/officeart/2005/8/layout/lProcess3"/>
    <dgm:cxn modelId="{F767957C-CD0B-4494-88DA-3836E1FA874A}" type="presParOf" srcId="{3D9AB516-0F5B-49D5-B71A-4C92EF010EF9}" destId="{09D04221-7405-43F4-B3DD-F396D0DF1764}" srcOrd="6" destOrd="0" presId="urn:microsoft.com/office/officeart/2005/8/layout/lProcess3"/>
    <dgm:cxn modelId="{A04EEAE2-5233-45D6-A9B5-2094702BDC97}" type="presParOf" srcId="{D227E960-89D2-4C46-8790-2D21ADCEFC78}" destId="{A16D2014-14C9-4713-9119-7D68C34791F6}" srcOrd="21" destOrd="0" presId="urn:microsoft.com/office/officeart/2005/8/layout/lProcess3"/>
    <dgm:cxn modelId="{739098A2-B59B-4A40-B66C-82C2DDAD07DA}" type="presParOf" srcId="{D227E960-89D2-4C46-8790-2D21ADCEFC78}" destId="{049192E6-90A8-43EF-B5FD-276481B646DA}" srcOrd="22" destOrd="0" presId="urn:microsoft.com/office/officeart/2005/8/layout/lProcess3"/>
    <dgm:cxn modelId="{8D38178D-9DB3-49C1-B6F4-A470998D68B7}" type="presParOf" srcId="{049192E6-90A8-43EF-B5FD-276481B646DA}" destId="{ADFD4916-58DF-42BE-A82C-7D8730390B41}" srcOrd="0" destOrd="0" presId="urn:microsoft.com/office/officeart/2005/8/layout/lProcess3"/>
    <dgm:cxn modelId="{C040EF57-C390-4992-A8C3-6223B5B8E14B}" type="presParOf" srcId="{049192E6-90A8-43EF-B5FD-276481B646DA}" destId="{066E5671-AB62-4C99-803B-8E0475231634}" srcOrd="1" destOrd="0" presId="urn:microsoft.com/office/officeart/2005/8/layout/lProcess3"/>
    <dgm:cxn modelId="{C94ACB05-2EBA-4A95-9F85-34FFE42841B3}" type="presParOf" srcId="{049192E6-90A8-43EF-B5FD-276481B646DA}" destId="{4774D586-2C66-40A0-A1B2-DD1F331144B6}" srcOrd="2" destOrd="0" presId="urn:microsoft.com/office/officeart/2005/8/layout/lProcess3"/>
    <dgm:cxn modelId="{80969352-F29B-459C-80AA-12066BFC1990}" type="presParOf" srcId="{049192E6-90A8-43EF-B5FD-276481B646DA}" destId="{DA920564-E426-4AD7-A26A-511634ECE3E0}" srcOrd="3" destOrd="0" presId="urn:microsoft.com/office/officeart/2005/8/layout/lProcess3"/>
    <dgm:cxn modelId="{4AF23EF6-4F5E-47BB-A9C6-AA5306624D01}" type="presParOf" srcId="{049192E6-90A8-43EF-B5FD-276481B646DA}" destId="{96F99A98-41C2-409C-BA15-1BAAF393942B}" srcOrd="4" destOrd="0" presId="urn:microsoft.com/office/officeart/2005/8/layout/lProcess3"/>
    <dgm:cxn modelId="{C1949CB0-41EB-4E48-9B66-58433DE81F44}" type="presParOf" srcId="{049192E6-90A8-43EF-B5FD-276481B646DA}" destId="{7762F036-AE3D-4164-AEE9-2104D68A025D}" srcOrd="5" destOrd="0" presId="urn:microsoft.com/office/officeart/2005/8/layout/lProcess3"/>
    <dgm:cxn modelId="{1F1D65D7-A1F9-42E6-9EDE-6F645FEF97F1}" type="presParOf" srcId="{049192E6-90A8-43EF-B5FD-276481B646DA}" destId="{70053BCE-6C71-4C3A-BD34-E91700C15B94}" srcOrd="6" destOrd="0" presId="urn:microsoft.com/office/officeart/2005/8/layout/lProcess3"/>
    <dgm:cxn modelId="{5CFF810F-93B5-4962-ACB9-9014A01E22C0}" type="presParOf" srcId="{D227E960-89D2-4C46-8790-2D21ADCEFC78}" destId="{B1A5308B-CE71-41FD-81F5-58FF591C81A7}" srcOrd="23" destOrd="0" presId="urn:microsoft.com/office/officeart/2005/8/layout/lProcess3"/>
    <dgm:cxn modelId="{30BA488E-D885-4196-94C5-CCEF7F0F9C90}" type="presParOf" srcId="{D227E960-89D2-4C46-8790-2D21ADCEFC78}" destId="{A25F440D-1C92-44D2-AC94-6DB35CFD2F7A}" srcOrd="24" destOrd="0" presId="urn:microsoft.com/office/officeart/2005/8/layout/lProcess3"/>
    <dgm:cxn modelId="{AD2C0A49-3EC7-4487-A44E-7EB864C72008}" type="presParOf" srcId="{A25F440D-1C92-44D2-AC94-6DB35CFD2F7A}" destId="{FFE96282-F8C1-44E0-A93C-09C7720C6E77}" srcOrd="0" destOrd="0" presId="urn:microsoft.com/office/officeart/2005/8/layout/lProcess3"/>
    <dgm:cxn modelId="{B850881A-58CB-491F-AE4E-A4FAB72609D2}" type="presParOf" srcId="{A25F440D-1C92-44D2-AC94-6DB35CFD2F7A}" destId="{B448A11D-1F80-45C4-A65A-7EE1226466E9}" srcOrd="1" destOrd="0" presId="urn:microsoft.com/office/officeart/2005/8/layout/lProcess3"/>
    <dgm:cxn modelId="{45364324-BA8B-440A-8CD8-B9F9E50FCF17}" type="presParOf" srcId="{A25F440D-1C92-44D2-AC94-6DB35CFD2F7A}" destId="{F21AF4B2-6C9A-4CFF-8BAD-100F3951C855}" srcOrd="2" destOrd="0" presId="urn:microsoft.com/office/officeart/2005/8/layout/lProcess3"/>
    <dgm:cxn modelId="{F7A0CF0C-E696-4C6A-9A54-2E4BE59ECFE3}" type="presParOf" srcId="{A25F440D-1C92-44D2-AC94-6DB35CFD2F7A}" destId="{4C9EBAB1-649D-4089-92D7-A9BACE412F87}" srcOrd="3" destOrd="0" presId="urn:microsoft.com/office/officeart/2005/8/layout/lProcess3"/>
    <dgm:cxn modelId="{46955FDA-F191-4B9E-9ACD-7B6FA78E3A13}" type="presParOf" srcId="{A25F440D-1C92-44D2-AC94-6DB35CFD2F7A}" destId="{67F1366C-697B-4CFD-9B4F-E3972D7A37C3}" srcOrd="4" destOrd="0" presId="urn:microsoft.com/office/officeart/2005/8/layout/lProcess3"/>
    <dgm:cxn modelId="{9E5A6312-0140-4C93-B3DA-D792CFDD55FA}" type="presParOf" srcId="{A25F440D-1C92-44D2-AC94-6DB35CFD2F7A}" destId="{D931D6EB-BC5F-4623-9A09-04538943CC90}" srcOrd="5" destOrd="0" presId="urn:microsoft.com/office/officeart/2005/8/layout/lProcess3"/>
    <dgm:cxn modelId="{467A12EB-3E9E-483D-8428-2DF9B2435C65}" type="presParOf" srcId="{A25F440D-1C92-44D2-AC94-6DB35CFD2F7A}" destId="{1B13581A-6FD5-4EAE-9365-5D43D4478C79}" srcOrd="6" destOrd="0" presId="urn:microsoft.com/office/officeart/2005/8/layout/lProcess3"/>
    <dgm:cxn modelId="{2460806D-BA11-4F08-95E3-495DA1D0FF1B}" type="presParOf" srcId="{D227E960-89D2-4C46-8790-2D21ADCEFC78}" destId="{E555314E-3D32-4367-B90D-FA154BF5922E}" srcOrd="25" destOrd="0" presId="urn:microsoft.com/office/officeart/2005/8/layout/lProcess3"/>
    <dgm:cxn modelId="{1A3C525F-F58D-46A2-962B-721DF6FD015B}" type="presParOf" srcId="{D227E960-89D2-4C46-8790-2D21ADCEFC78}" destId="{90983912-8085-4234-BC02-9131EADA071A}" srcOrd="26" destOrd="0" presId="urn:microsoft.com/office/officeart/2005/8/layout/lProcess3"/>
    <dgm:cxn modelId="{346B4256-0BCB-4458-B61F-EE3964E1D3CF}" type="presParOf" srcId="{90983912-8085-4234-BC02-9131EADA071A}" destId="{EB87BA1B-0A97-40E4-B55E-9DAA12014C55}" srcOrd="0" destOrd="0" presId="urn:microsoft.com/office/officeart/2005/8/layout/lProcess3"/>
    <dgm:cxn modelId="{392B78AC-6E17-461A-8E41-790D277A9FC3}" type="presParOf" srcId="{90983912-8085-4234-BC02-9131EADA071A}" destId="{BA46F5CB-4F13-405A-AF00-15E54CE36DC4}" srcOrd="1" destOrd="0" presId="urn:microsoft.com/office/officeart/2005/8/layout/lProcess3"/>
    <dgm:cxn modelId="{77A56DF5-49F5-41D7-8972-C6975E99B6D8}" type="presParOf" srcId="{90983912-8085-4234-BC02-9131EADA071A}" destId="{D77E0555-E9EE-4657-9CFA-3E5CB25B6D79}" srcOrd="2" destOrd="0" presId="urn:microsoft.com/office/officeart/2005/8/layout/lProcess3"/>
    <dgm:cxn modelId="{6C614D0E-EE35-4963-BF89-CD9897027415}" type="presParOf" srcId="{90983912-8085-4234-BC02-9131EADA071A}" destId="{FD344798-0E88-40A3-945C-BBB6E6F3271D}" srcOrd="3" destOrd="0" presId="urn:microsoft.com/office/officeart/2005/8/layout/lProcess3"/>
    <dgm:cxn modelId="{ACC1B904-5911-40AE-9A02-7BDCD83120B2}" type="presParOf" srcId="{90983912-8085-4234-BC02-9131EADA071A}" destId="{A2A9AA49-3DFA-4A3E-9EFD-BDA8F9E993D1}" srcOrd="4" destOrd="0" presId="urn:microsoft.com/office/officeart/2005/8/layout/lProcess3"/>
    <dgm:cxn modelId="{6F2A6DE9-B3A0-4A9F-941C-ED99B45FA19F}" type="presParOf" srcId="{90983912-8085-4234-BC02-9131EADA071A}" destId="{BEEDF884-C5F6-41D8-91E1-1CEF3036D427}" srcOrd="5" destOrd="0" presId="urn:microsoft.com/office/officeart/2005/8/layout/lProcess3"/>
    <dgm:cxn modelId="{9A37B588-03CF-4792-B945-88AD7CB3C22E}" type="presParOf" srcId="{90983912-8085-4234-BC02-9131EADA071A}" destId="{6DACE329-8945-44CE-9093-F3104288329B}" srcOrd="6" destOrd="0" presId="urn:microsoft.com/office/officeart/2005/8/layout/lProcess3"/>
    <dgm:cxn modelId="{8E15C000-B703-42EC-ACD9-D63F7DD5C861}" type="presParOf" srcId="{D227E960-89D2-4C46-8790-2D21ADCEFC78}" destId="{63F651B1-CD99-49F9-B1D1-707E67A0DEB8}" srcOrd="27" destOrd="0" presId="urn:microsoft.com/office/officeart/2005/8/layout/lProcess3"/>
    <dgm:cxn modelId="{F0AAC4A9-B4ED-45FE-85D0-5D3DB3048AA6}" type="presParOf" srcId="{D227E960-89D2-4C46-8790-2D21ADCEFC78}" destId="{D2009134-1888-407B-84BE-7B004B18EF85}" srcOrd="28" destOrd="0" presId="urn:microsoft.com/office/officeart/2005/8/layout/lProcess3"/>
    <dgm:cxn modelId="{333D3570-8645-4C1E-A48E-78305D2204F1}" type="presParOf" srcId="{D2009134-1888-407B-84BE-7B004B18EF85}" destId="{040006BF-C188-4918-8C1C-F63C0A77FF2D}" srcOrd="0" destOrd="0" presId="urn:microsoft.com/office/officeart/2005/8/layout/lProcess3"/>
    <dgm:cxn modelId="{CC60EBCD-E779-4AA4-901C-3422F0553B0C}" type="presParOf" srcId="{D2009134-1888-407B-84BE-7B004B18EF85}" destId="{A704495D-D58E-4AC7-B99F-A0C69878D084}" srcOrd="1" destOrd="0" presId="urn:microsoft.com/office/officeart/2005/8/layout/lProcess3"/>
    <dgm:cxn modelId="{036EFA99-6A10-4DBB-9EDA-E71D5424D80B}" type="presParOf" srcId="{D2009134-1888-407B-84BE-7B004B18EF85}" destId="{84B0DB10-C941-4ECF-A0F9-F10AF3771FA0}" srcOrd="2" destOrd="0" presId="urn:microsoft.com/office/officeart/2005/8/layout/lProcess3"/>
    <dgm:cxn modelId="{86762800-C01C-4E30-86F9-826E7DC13B03}" type="presParOf" srcId="{D2009134-1888-407B-84BE-7B004B18EF85}" destId="{12E47579-F46A-43C5-89EE-948F1B9F5A40}" srcOrd="3" destOrd="0" presId="urn:microsoft.com/office/officeart/2005/8/layout/lProcess3"/>
    <dgm:cxn modelId="{F8CD4AE4-021F-46B9-81D9-6174A2E3CD81}" type="presParOf" srcId="{D2009134-1888-407B-84BE-7B004B18EF85}" destId="{7BBA1138-3315-4708-A6BD-B4D51A9577EC}" srcOrd="4" destOrd="0" presId="urn:microsoft.com/office/officeart/2005/8/layout/lProcess3"/>
    <dgm:cxn modelId="{FC146818-4C24-4DCD-AEE7-FC2DABCA3404}" type="presParOf" srcId="{D2009134-1888-407B-84BE-7B004B18EF85}" destId="{DB90FA57-00CB-4BD7-8A34-27B86FC3877E}" srcOrd="5" destOrd="0" presId="urn:microsoft.com/office/officeart/2005/8/layout/lProcess3"/>
    <dgm:cxn modelId="{461173F4-8CC3-4599-9C59-EED2E22942BB}" type="presParOf" srcId="{D2009134-1888-407B-84BE-7B004B18EF85}" destId="{03EF5EF0-F43A-4EF4-A21F-FEDA032BD9DB}" srcOrd="6" destOrd="0" presId="urn:microsoft.com/office/officeart/2005/8/layout/lProcess3"/>
    <dgm:cxn modelId="{EEEE765F-6B05-455A-B023-4448A09FDAB4}" type="presParOf" srcId="{D227E960-89D2-4C46-8790-2D21ADCEFC78}" destId="{61FD4346-4DB5-410D-9959-A761CCE3FE0D}" srcOrd="29" destOrd="0" presId="urn:microsoft.com/office/officeart/2005/8/layout/lProcess3"/>
    <dgm:cxn modelId="{3B883134-31C5-4A48-AE73-26C5EE3BC49A}" type="presParOf" srcId="{D227E960-89D2-4C46-8790-2D21ADCEFC78}" destId="{FCEB3A23-1F39-4A6F-ACAD-862E1DD29FAA}" srcOrd="30" destOrd="0" presId="urn:microsoft.com/office/officeart/2005/8/layout/lProcess3"/>
    <dgm:cxn modelId="{D2F1629A-CC78-4321-82A9-3307FAA98E1F}" type="presParOf" srcId="{FCEB3A23-1F39-4A6F-ACAD-862E1DD29FAA}" destId="{36512808-7A39-4FD2-AA08-D2B0E11576AE}" srcOrd="0" destOrd="0" presId="urn:microsoft.com/office/officeart/2005/8/layout/lProcess3"/>
    <dgm:cxn modelId="{33B38B20-3DE0-42DE-ACFD-FF8529AD204E}" type="presParOf" srcId="{FCEB3A23-1F39-4A6F-ACAD-862E1DD29FAA}" destId="{4DC35648-2840-496F-88F1-841E53B49D23}" srcOrd="1" destOrd="0" presId="urn:microsoft.com/office/officeart/2005/8/layout/lProcess3"/>
    <dgm:cxn modelId="{8A0336EF-FC4F-4126-85BA-AF12469B0422}" type="presParOf" srcId="{FCEB3A23-1F39-4A6F-ACAD-862E1DD29FAA}" destId="{9BF9680E-B7FE-425F-BCF2-FF959576E9D1}" srcOrd="2" destOrd="0" presId="urn:microsoft.com/office/officeart/2005/8/layout/lProcess3"/>
    <dgm:cxn modelId="{B49FED8C-0B4C-4E81-BA56-62C05EBED454}" type="presParOf" srcId="{FCEB3A23-1F39-4A6F-ACAD-862E1DD29FAA}" destId="{9884A6A3-44B8-45E7-9BCC-717AFE259A9D}" srcOrd="3" destOrd="0" presId="urn:microsoft.com/office/officeart/2005/8/layout/lProcess3"/>
    <dgm:cxn modelId="{B23F3677-9D0B-4B16-A428-AA2897225BE3}" type="presParOf" srcId="{FCEB3A23-1F39-4A6F-ACAD-862E1DD29FAA}" destId="{3E8A36DB-4282-4679-8359-57CCF2BFFFE0}" srcOrd="4" destOrd="0" presId="urn:microsoft.com/office/officeart/2005/8/layout/lProcess3"/>
    <dgm:cxn modelId="{1E1F6B14-96E8-4E5A-9084-6B739E435A8A}" type="presParOf" srcId="{FCEB3A23-1F39-4A6F-ACAD-862E1DD29FAA}" destId="{9A74CCE4-ADBC-4E57-88A8-E89E599A5A56}" srcOrd="5" destOrd="0" presId="urn:microsoft.com/office/officeart/2005/8/layout/lProcess3"/>
    <dgm:cxn modelId="{C6DC7D2C-99A6-4CF3-B02A-8A4FF3AD8CEE}" type="presParOf" srcId="{FCEB3A23-1F39-4A6F-ACAD-862E1DD29FAA}" destId="{BDF168EF-D33C-47EA-96AD-81E35B9EB5D0}" srcOrd="6" destOrd="0" presId="urn:microsoft.com/office/officeart/2005/8/layout/lProcess3"/>
    <dgm:cxn modelId="{241B9C6A-A524-48A5-B812-6968530EDB56}" type="presParOf" srcId="{D227E960-89D2-4C46-8790-2D21ADCEFC78}" destId="{0F899EF1-D44A-4C51-BFBF-F9CB0C453769}" srcOrd="31" destOrd="0" presId="urn:microsoft.com/office/officeart/2005/8/layout/lProcess3"/>
    <dgm:cxn modelId="{BB2BD007-91ED-4353-9094-CF29B0F76E44}" type="presParOf" srcId="{D227E960-89D2-4C46-8790-2D21ADCEFC78}" destId="{39390948-AA7D-4CF3-9E80-8B1344A74F14}" srcOrd="32" destOrd="0" presId="urn:microsoft.com/office/officeart/2005/8/layout/lProcess3"/>
    <dgm:cxn modelId="{00A38F60-D679-4B0C-BD38-ACCA3369CBE4}" type="presParOf" srcId="{39390948-AA7D-4CF3-9E80-8B1344A74F14}" destId="{1C7A39AF-D708-4F60-9066-16962BFD432C}" srcOrd="0" destOrd="0" presId="urn:microsoft.com/office/officeart/2005/8/layout/lProcess3"/>
    <dgm:cxn modelId="{576E0DAC-4C52-48E9-A7AC-54C866DA96B9}" type="presParOf" srcId="{39390948-AA7D-4CF3-9E80-8B1344A74F14}" destId="{26C93697-78EF-4EA3-90BB-1A60E4C08807}" srcOrd="1" destOrd="0" presId="urn:microsoft.com/office/officeart/2005/8/layout/lProcess3"/>
    <dgm:cxn modelId="{DBB65033-D7B7-4808-94F3-70B3943A9BA1}" type="presParOf" srcId="{39390948-AA7D-4CF3-9E80-8B1344A74F14}" destId="{777629F9-6492-4C2E-8E77-580BE59480D4}" srcOrd="2" destOrd="0" presId="urn:microsoft.com/office/officeart/2005/8/layout/lProcess3"/>
    <dgm:cxn modelId="{7B7B9FD4-6FBF-4CFE-A16B-ECD7511E7A51}" type="presParOf" srcId="{39390948-AA7D-4CF3-9E80-8B1344A74F14}" destId="{51D2F629-24E6-4A59-9782-8099AEF1E373}" srcOrd="3" destOrd="0" presId="urn:microsoft.com/office/officeart/2005/8/layout/lProcess3"/>
    <dgm:cxn modelId="{E9B57A13-E083-48D5-8B2D-81E95C620BAA}" type="presParOf" srcId="{39390948-AA7D-4CF3-9E80-8B1344A74F14}" destId="{D73A7F9B-34DC-4659-83CA-F153150BFB3F}" srcOrd="4" destOrd="0" presId="urn:microsoft.com/office/officeart/2005/8/layout/lProcess3"/>
    <dgm:cxn modelId="{A9BB91B3-0DC3-4C46-B5A9-4EA1E0E3C5D1}" type="presParOf" srcId="{39390948-AA7D-4CF3-9E80-8B1344A74F14}" destId="{627A1004-AE90-4E1C-A1E5-BB5D9C3A2ABD}" srcOrd="5" destOrd="0" presId="urn:microsoft.com/office/officeart/2005/8/layout/lProcess3"/>
    <dgm:cxn modelId="{E9624292-AED4-4FA5-849C-9F1303A3CDB5}" type="presParOf" srcId="{39390948-AA7D-4CF3-9E80-8B1344A74F14}" destId="{141B492E-6710-4AD2-97EE-93F569DCBC2D}" srcOrd="6" destOrd="0" presId="urn:microsoft.com/office/officeart/2005/8/layout/lProcess3"/>
    <dgm:cxn modelId="{9EFC4DE5-4FA3-4BDB-B13B-A276FED4DE1F}" type="presParOf" srcId="{D227E960-89D2-4C46-8790-2D21ADCEFC78}" destId="{ECBE24CA-8412-4105-B784-A048ED765654}" srcOrd="33" destOrd="0" presId="urn:microsoft.com/office/officeart/2005/8/layout/lProcess3"/>
    <dgm:cxn modelId="{47009D2E-4A69-4649-A0C0-5467EAC8EA41}" type="presParOf" srcId="{D227E960-89D2-4C46-8790-2D21ADCEFC78}" destId="{87C4329F-0050-4ABA-890C-4AF2A5B72ED9}" srcOrd="34" destOrd="0" presId="urn:microsoft.com/office/officeart/2005/8/layout/lProcess3"/>
    <dgm:cxn modelId="{970CEABA-C6DD-47B4-AC3C-2E23678AE2FE}" type="presParOf" srcId="{87C4329F-0050-4ABA-890C-4AF2A5B72ED9}" destId="{2D1D6F8A-8DD0-4847-8126-EE8B8C8259BE}" srcOrd="0" destOrd="0" presId="urn:microsoft.com/office/officeart/2005/8/layout/lProcess3"/>
    <dgm:cxn modelId="{41D7F1CF-09E6-454A-9175-3AA432F34031}" type="presParOf" srcId="{87C4329F-0050-4ABA-890C-4AF2A5B72ED9}" destId="{1FD10674-AA4C-4DB2-9314-093A1F8C9F07}" srcOrd="1" destOrd="0" presId="urn:microsoft.com/office/officeart/2005/8/layout/lProcess3"/>
    <dgm:cxn modelId="{4A593A5B-7606-48AB-BA5F-1AFBF12ACA86}" type="presParOf" srcId="{87C4329F-0050-4ABA-890C-4AF2A5B72ED9}" destId="{68239EFC-2B68-4A68-A817-830FCA81067D}" srcOrd="2" destOrd="0" presId="urn:microsoft.com/office/officeart/2005/8/layout/lProcess3"/>
    <dgm:cxn modelId="{5A4600F0-85BC-4468-B0D7-4407610B8C5C}" type="presParOf" srcId="{87C4329F-0050-4ABA-890C-4AF2A5B72ED9}" destId="{31CB867A-90F7-48D0-AB70-15842F0D46BE}" srcOrd="3" destOrd="0" presId="urn:microsoft.com/office/officeart/2005/8/layout/lProcess3"/>
    <dgm:cxn modelId="{EA8E1C97-A54D-43F3-B0D6-B410379844D3}" type="presParOf" srcId="{87C4329F-0050-4ABA-890C-4AF2A5B72ED9}" destId="{93795E18-085B-4BCF-8CD3-94F656B7FCC7}" srcOrd="4" destOrd="0" presId="urn:microsoft.com/office/officeart/2005/8/layout/lProcess3"/>
    <dgm:cxn modelId="{8D3DCC01-790B-4800-897C-25D72DD492BC}" type="presParOf" srcId="{87C4329F-0050-4ABA-890C-4AF2A5B72ED9}" destId="{36A9799F-E932-4D1F-BFA6-56F764210E0C}" srcOrd="5" destOrd="0" presId="urn:microsoft.com/office/officeart/2005/8/layout/lProcess3"/>
    <dgm:cxn modelId="{7C56DAD8-951D-4A62-9E8F-CE0B2B19155F}" type="presParOf" srcId="{87C4329F-0050-4ABA-890C-4AF2A5B72ED9}" destId="{E9373852-C03F-4696-AD54-136F5E85A374}" srcOrd="6" destOrd="0" presId="urn:microsoft.com/office/officeart/2005/8/layout/lProcess3"/>
    <dgm:cxn modelId="{749F01D0-AA69-49A6-8C4C-3652116D33EB}" type="presParOf" srcId="{D227E960-89D2-4C46-8790-2D21ADCEFC78}" destId="{C7372603-7A46-4503-9A11-A66ED09DA065}" srcOrd="35" destOrd="0" presId="urn:microsoft.com/office/officeart/2005/8/layout/lProcess3"/>
    <dgm:cxn modelId="{CB17EC73-55B2-42EA-8DEF-E906BD29E488}" type="presParOf" srcId="{D227E960-89D2-4C46-8790-2D21ADCEFC78}" destId="{56464F61-6B08-43A7-A0A4-5F99D4E63AA6}" srcOrd="36" destOrd="0" presId="urn:microsoft.com/office/officeart/2005/8/layout/lProcess3"/>
    <dgm:cxn modelId="{E4E8879F-91A2-4BBD-86B0-6967A12C61B5}" type="presParOf" srcId="{56464F61-6B08-43A7-A0A4-5F99D4E63AA6}" destId="{43D7AD5E-AF55-4862-A82B-041A3DE8F0E7}" srcOrd="0" destOrd="0" presId="urn:microsoft.com/office/officeart/2005/8/layout/lProcess3"/>
    <dgm:cxn modelId="{E884930C-A449-4E9A-B058-2332BF601BF2}" type="presParOf" srcId="{56464F61-6B08-43A7-A0A4-5F99D4E63AA6}" destId="{EF735F2F-351E-478E-A369-A85FBDED2F7A}" srcOrd="1" destOrd="0" presId="urn:microsoft.com/office/officeart/2005/8/layout/lProcess3"/>
    <dgm:cxn modelId="{8D79C9E5-0576-4637-BC9C-5ADAD8DAC004}" type="presParOf" srcId="{56464F61-6B08-43A7-A0A4-5F99D4E63AA6}" destId="{DCB710D1-2F88-4AC1-978E-4C0388D2BFC7}" srcOrd="2" destOrd="0" presId="urn:microsoft.com/office/officeart/2005/8/layout/lProcess3"/>
    <dgm:cxn modelId="{747A18CE-1BD9-4C06-86B1-7BF833B5C613}" type="presParOf" srcId="{56464F61-6B08-43A7-A0A4-5F99D4E63AA6}" destId="{796F58A0-F800-4986-9465-A8FFDA25F2AB}" srcOrd="3" destOrd="0" presId="urn:microsoft.com/office/officeart/2005/8/layout/lProcess3"/>
    <dgm:cxn modelId="{918DA548-CBBF-443B-8FD7-E4114A631AEB}" type="presParOf" srcId="{56464F61-6B08-43A7-A0A4-5F99D4E63AA6}" destId="{2F4EA0B8-9936-4D23-91B8-A25217B748C9}" srcOrd="4" destOrd="0" presId="urn:microsoft.com/office/officeart/2005/8/layout/lProcess3"/>
    <dgm:cxn modelId="{61BCB1CD-33F1-469A-AB45-AEEF1E4234F8}" type="presParOf" srcId="{56464F61-6B08-43A7-A0A4-5F99D4E63AA6}" destId="{7D131C7B-CFE4-4FF1-8D0F-ACD94306CF19}" srcOrd="5" destOrd="0" presId="urn:microsoft.com/office/officeart/2005/8/layout/lProcess3"/>
    <dgm:cxn modelId="{EE54578E-75CC-498B-859C-A1E1338BD044}" type="presParOf" srcId="{56464F61-6B08-43A7-A0A4-5F99D4E63AA6}" destId="{CB711E8E-D629-4BAE-BC67-B2C927C436FF}" srcOrd="6" destOrd="0" presId="urn:microsoft.com/office/officeart/2005/8/layout/lProcess3"/>
    <dgm:cxn modelId="{879D2BC3-39BE-42DD-839F-F9B68CE27F34}" type="presParOf" srcId="{D227E960-89D2-4C46-8790-2D21ADCEFC78}" destId="{4A063B44-41CE-483A-8592-D495C4AC9EF0}" srcOrd="37" destOrd="0" presId="urn:microsoft.com/office/officeart/2005/8/layout/lProcess3"/>
    <dgm:cxn modelId="{90A653C6-3847-4095-9A24-9955D1499582}" type="presParOf" srcId="{D227E960-89D2-4C46-8790-2D21ADCEFC78}" destId="{1AD6C415-A71F-42E8-B31C-FF7D3BC25E13}" srcOrd="38" destOrd="0" presId="urn:microsoft.com/office/officeart/2005/8/layout/lProcess3"/>
    <dgm:cxn modelId="{7C9AA108-60AC-4DF4-BEE9-86F43FC9551A}" type="presParOf" srcId="{1AD6C415-A71F-42E8-B31C-FF7D3BC25E13}" destId="{120B8214-FE46-4504-B751-4F31D4C0CF09}" srcOrd="0" destOrd="0" presId="urn:microsoft.com/office/officeart/2005/8/layout/lProcess3"/>
    <dgm:cxn modelId="{83AB3A8C-D82F-4F47-B2B9-924D6EA75018}" type="presParOf" srcId="{1AD6C415-A71F-42E8-B31C-FF7D3BC25E13}" destId="{8DC92550-84DE-4089-8EB0-FC7A6AC3D3CC}" srcOrd="1" destOrd="0" presId="urn:microsoft.com/office/officeart/2005/8/layout/lProcess3"/>
    <dgm:cxn modelId="{6AFD04F0-7044-4458-B6ED-8728A7203381}" type="presParOf" srcId="{1AD6C415-A71F-42E8-B31C-FF7D3BC25E13}" destId="{A022EB39-0E86-4E4C-939C-22791D71B8E6}" srcOrd="2" destOrd="0" presId="urn:microsoft.com/office/officeart/2005/8/layout/lProcess3"/>
    <dgm:cxn modelId="{53C391DD-FAB6-44A5-BD43-97F4430658EF}" type="presParOf" srcId="{1AD6C415-A71F-42E8-B31C-FF7D3BC25E13}" destId="{DA9147E7-9F59-4B36-9E53-1D93175AF39A}" srcOrd="3" destOrd="0" presId="urn:microsoft.com/office/officeart/2005/8/layout/lProcess3"/>
    <dgm:cxn modelId="{E6D1404D-C0E0-4DD3-B8A4-CB84871FDCB5}" type="presParOf" srcId="{1AD6C415-A71F-42E8-B31C-FF7D3BC25E13}" destId="{45433042-1ED7-4B4A-9776-872D90ECAFBB}" srcOrd="4" destOrd="0" presId="urn:microsoft.com/office/officeart/2005/8/layout/lProcess3"/>
    <dgm:cxn modelId="{809C2C2C-59BA-440E-AAB0-17043677B26A}" type="presParOf" srcId="{1AD6C415-A71F-42E8-B31C-FF7D3BC25E13}" destId="{A0D5885A-8954-4271-9D36-A2EE704A73D6}" srcOrd="5" destOrd="0" presId="urn:microsoft.com/office/officeart/2005/8/layout/lProcess3"/>
    <dgm:cxn modelId="{D981AF22-98A6-4216-85F7-5F52C3128801}" type="presParOf" srcId="{1AD6C415-A71F-42E8-B31C-FF7D3BC25E13}" destId="{C91C0589-2749-4064-9B8D-E1BDA6BE20A9}" srcOrd="6" destOrd="0" presId="urn:microsoft.com/office/officeart/2005/8/layout/lProcess3"/>
    <dgm:cxn modelId="{BE226972-BA83-4F69-92BF-6A3018917EE2}" type="presParOf" srcId="{D227E960-89D2-4C46-8790-2D21ADCEFC78}" destId="{8CE8F2C8-FBD9-4B20-A2AF-EF8171B79ECE}" srcOrd="39" destOrd="0" presId="urn:microsoft.com/office/officeart/2005/8/layout/lProcess3"/>
    <dgm:cxn modelId="{C7FF1668-55A4-41BB-8B97-5C49DD720492}" type="presParOf" srcId="{D227E960-89D2-4C46-8790-2D21ADCEFC78}" destId="{21CDB9EB-774E-45B4-8125-6645520A752C}" srcOrd="40" destOrd="0" presId="urn:microsoft.com/office/officeart/2005/8/layout/lProcess3"/>
    <dgm:cxn modelId="{CDB6D89C-61B4-4198-B7F4-7B84E93B6ED9}" type="presParOf" srcId="{21CDB9EB-774E-45B4-8125-6645520A752C}" destId="{84856245-68C2-42BE-9810-FE4477DA5C1D}" srcOrd="0" destOrd="0" presId="urn:microsoft.com/office/officeart/2005/8/layout/lProcess3"/>
    <dgm:cxn modelId="{E61A44B8-20FF-48F7-83EC-7356CC82FF63}" type="presParOf" srcId="{21CDB9EB-774E-45B4-8125-6645520A752C}" destId="{74EFE8D7-4FF5-482D-A19A-AB7172393EBB}" srcOrd="1" destOrd="0" presId="urn:microsoft.com/office/officeart/2005/8/layout/lProcess3"/>
    <dgm:cxn modelId="{383BE38E-5A2E-484D-BFC4-28D9C4263120}" type="presParOf" srcId="{21CDB9EB-774E-45B4-8125-6645520A752C}" destId="{BCBD3673-7C4A-415D-861A-706CBDCD47BD}" srcOrd="2" destOrd="0" presId="urn:microsoft.com/office/officeart/2005/8/layout/lProcess3"/>
    <dgm:cxn modelId="{F69E7B36-4DF4-439A-87AB-516F31FEE30F}" type="presParOf" srcId="{21CDB9EB-774E-45B4-8125-6645520A752C}" destId="{9D1F4D1B-C576-4B5F-8EA2-6673F0C042E9}" srcOrd="3" destOrd="0" presId="urn:microsoft.com/office/officeart/2005/8/layout/lProcess3"/>
    <dgm:cxn modelId="{589DE2A3-B729-445C-985B-356581B2EB7B}" type="presParOf" srcId="{21CDB9EB-774E-45B4-8125-6645520A752C}" destId="{2EEC3966-F36F-447A-BCBD-CFC9E94EDA76}" srcOrd="4" destOrd="0" presId="urn:microsoft.com/office/officeart/2005/8/layout/lProcess3"/>
    <dgm:cxn modelId="{DF8FD24E-F897-434C-9003-577E7035AE68}" type="presParOf" srcId="{21CDB9EB-774E-45B4-8125-6645520A752C}" destId="{8CFF60F3-C275-45C9-A456-10B193030D22}" srcOrd="5" destOrd="0" presId="urn:microsoft.com/office/officeart/2005/8/layout/lProcess3"/>
    <dgm:cxn modelId="{FF2A91D1-372B-4C7D-B605-2F1E1DB37F4A}" type="presParOf" srcId="{21CDB9EB-774E-45B4-8125-6645520A752C}" destId="{F73885A3-CC0B-4537-9B6B-38BA88EF4E43}" srcOrd="6" destOrd="0" presId="urn:microsoft.com/office/officeart/2005/8/layout/lProcess3"/>
    <dgm:cxn modelId="{51CD78F2-DB51-4DAE-BA8C-4EAD83430E32}" type="presParOf" srcId="{D227E960-89D2-4C46-8790-2D21ADCEFC78}" destId="{6CA018AE-3DC5-4F0A-BDC6-CFB422B6CA44}" srcOrd="41" destOrd="0" presId="urn:microsoft.com/office/officeart/2005/8/layout/lProcess3"/>
    <dgm:cxn modelId="{C39819D3-09BE-4F54-816E-364E5E926795}" type="presParOf" srcId="{D227E960-89D2-4C46-8790-2D21ADCEFC78}" destId="{666A8437-0C36-40A3-945B-9F0113B40EE7}" srcOrd="42" destOrd="0" presId="urn:microsoft.com/office/officeart/2005/8/layout/lProcess3"/>
    <dgm:cxn modelId="{FF029C0A-E03E-4CEC-89D0-38AA3D317AAE}" type="presParOf" srcId="{666A8437-0C36-40A3-945B-9F0113B40EE7}" destId="{37035E17-F4D6-4ED6-BBB5-7F3D20590E5C}" srcOrd="0" destOrd="0" presId="urn:microsoft.com/office/officeart/2005/8/layout/lProcess3"/>
    <dgm:cxn modelId="{0D58C9F4-1122-4540-93A6-332F1468405F}" type="presParOf" srcId="{666A8437-0C36-40A3-945B-9F0113B40EE7}" destId="{6E05FCB0-756F-4DC2-BA90-7A0DD6317E66}" srcOrd="1" destOrd="0" presId="urn:microsoft.com/office/officeart/2005/8/layout/lProcess3"/>
    <dgm:cxn modelId="{47DC495A-2E48-4EB7-9EFC-FC6DCF6C7754}" type="presParOf" srcId="{666A8437-0C36-40A3-945B-9F0113B40EE7}" destId="{E632CA0D-FA5B-4504-A6B2-7790EFB60630}" srcOrd="2" destOrd="0" presId="urn:microsoft.com/office/officeart/2005/8/layout/lProcess3"/>
    <dgm:cxn modelId="{34029F5E-A4BD-474D-B5FF-FB63009CD64E}" type="presParOf" srcId="{666A8437-0C36-40A3-945B-9F0113B40EE7}" destId="{AEEAA70A-A8FB-479C-B7A2-A130D548B24C}" srcOrd="3" destOrd="0" presId="urn:microsoft.com/office/officeart/2005/8/layout/lProcess3"/>
    <dgm:cxn modelId="{91845F10-B477-435B-A461-206960FE7C3A}" type="presParOf" srcId="{666A8437-0C36-40A3-945B-9F0113B40EE7}" destId="{07E1AFD1-5531-4273-BA7E-5A18E336ADE5}" srcOrd="4" destOrd="0" presId="urn:microsoft.com/office/officeart/2005/8/layout/lProcess3"/>
    <dgm:cxn modelId="{786B24BC-A663-46C1-88E1-D366DC09F813}" type="presParOf" srcId="{666A8437-0C36-40A3-945B-9F0113B40EE7}" destId="{8BBF9928-4093-4E55-893F-5FB9987F261D}" srcOrd="5" destOrd="0" presId="urn:microsoft.com/office/officeart/2005/8/layout/lProcess3"/>
    <dgm:cxn modelId="{C28A9946-9268-42B2-BB89-AB86687E56A7}" type="presParOf" srcId="{666A8437-0C36-40A3-945B-9F0113B40EE7}" destId="{F1F339E3-8270-4531-8B59-ECE4B04D762C}" srcOrd="6" destOrd="0" presId="urn:microsoft.com/office/officeart/2005/8/layout/lProcess3"/>
    <dgm:cxn modelId="{73AE4C64-9BEB-43B6-8AEA-FF791A5A3209}" type="presParOf" srcId="{D227E960-89D2-4C46-8790-2D21ADCEFC78}" destId="{E8B41B9A-5E74-465E-98C7-7B433977B303}" srcOrd="43" destOrd="0" presId="urn:microsoft.com/office/officeart/2005/8/layout/lProcess3"/>
    <dgm:cxn modelId="{07C1E663-9415-4328-A48B-A759ADE35575}" type="presParOf" srcId="{D227E960-89D2-4C46-8790-2D21ADCEFC78}" destId="{2102C9B4-D47E-4636-B590-3C5D498203DE}" srcOrd="44" destOrd="0" presId="urn:microsoft.com/office/officeart/2005/8/layout/lProcess3"/>
    <dgm:cxn modelId="{22E39E82-F915-4FAE-8B88-33CBEA5BFA7A}" type="presParOf" srcId="{2102C9B4-D47E-4636-B590-3C5D498203DE}" destId="{7194D86A-A5A1-4E66-8542-6B94922EA061}" srcOrd="0" destOrd="0" presId="urn:microsoft.com/office/officeart/2005/8/layout/lProcess3"/>
    <dgm:cxn modelId="{26ABA711-2A83-424B-936E-B51A70AA5D84}" type="presParOf" srcId="{2102C9B4-D47E-4636-B590-3C5D498203DE}" destId="{BBBC6ADF-1420-4D51-88FA-2DF2A43F2E3B}" srcOrd="1" destOrd="0" presId="urn:microsoft.com/office/officeart/2005/8/layout/lProcess3"/>
    <dgm:cxn modelId="{A57418CD-E31D-4F16-AE34-F47F5565548E}" type="presParOf" srcId="{2102C9B4-D47E-4636-B590-3C5D498203DE}" destId="{08A07A12-CB83-4FCE-9E02-0D70CBBC421A}" srcOrd="2" destOrd="0" presId="urn:microsoft.com/office/officeart/2005/8/layout/lProcess3"/>
    <dgm:cxn modelId="{2B8B1A0E-3268-46AD-AAEB-AE41C7BCDA8C}" type="presParOf" srcId="{2102C9B4-D47E-4636-B590-3C5D498203DE}" destId="{D24D0BCA-A668-44B1-BDEE-21B26A15B39F}" srcOrd="3" destOrd="0" presId="urn:microsoft.com/office/officeart/2005/8/layout/lProcess3"/>
    <dgm:cxn modelId="{DE7E4E34-FA2D-4CE2-AAF8-658236FC000F}" type="presParOf" srcId="{2102C9B4-D47E-4636-B590-3C5D498203DE}" destId="{44379244-BA76-4B26-ADAB-F4E4D73FAD53}" srcOrd="4" destOrd="0" presId="urn:microsoft.com/office/officeart/2005/8/layout/lProcess3"/>
    <dgm:cxn modelId="{60FF5115-9B6D-42A2-9069-F78EB6F36CFB}" type="presParOf" srcId="{2102C9B4-D47E-4636-B590-3C5D498203DE}" destId="{DA99C7FF-40AE-4CB4-8D15-C94EDB6B0DBE}" srcOrd="5" destOrd="0" presId="urn:microsoft.com/office/officeart/2005/8/layout/lProcess3"/>
    <dgm:cxn modelId="{0DD5C136-3AC4-4935-ABD3-6DDF6ABB0678}" type="presParOf" srcId="{2102C9B4-D47E-4636-B590-3C5D498203DE}" destId="{DE986764-F8F1-4784-9301-A7C9EF63BB7E}" srcOrd="6" destOrd="0" presId="urn:microsoft.com/office/officeart/2005/8/layout/l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31AFDEA-5529-4B7C-BF33-A7B42239D762}" type="doc">
      <dgm:prSet loTypeId="urn:microsoft.com/office/officeart/2005/8/layout/vList2" loCatId="list" qsTypeId="urn:microsoft.com/office/officeart/2005/8/quickstyle/simple5" qsCatId="simple" csTypeId="urn:microsoft.com/office/officeart/2005/8/colors/accent1_4" csCatId="accent1" phldr="1"/>
      <dgm:spPr/>
      <dgm:t>
        <a:bodyPr/>
        <a:lstStyle/>
        <a:p>
          <a:endParaRPr lang="ru-RU"/>
        </a:p>
      </dgm:t>
    </dgm:pt>
    <dgm:pt modelId="{D08C2E87-0580-4E16-B2DC-A56C982EA88D}">
      <dgm:prSet custT="1"/>
      <dgm:spPr>
        <a:solidFill>
          <a:srgbClr val="8CCCDE"/>
        </a:solidFill>
      </dgm:spPr>
      <dgm:t>
        <a:bodyPr/>
        <a:lstStyle/>
        <a:p>
          <a:pPr algn="ctr" rtl="0"/>
          <a:r>
            <a:rPr lang="ru-RU" sz="2800" dirty="0" smtClean="0"/>
            <a:t>Исполнение за 2021 год </a:t>
          </a:r>
          <a:r>
            <a:rPr lang="ru-RU" sz="3600" b="1" dirty="0" smtClean="0"/>
            <a:t>1 144 916,8</a:t>
          </a:r>
          <a:r>
            <a:rPr lang="ru-RU" sz="2800" dirty="0" smtClean="0"/>
            <a:t> </a:t>
          </a:r>
          <a:r>
            <a:rPr lang="en-US" sz="2800" dirty="0" smtClean="0"/>
            <a:t> </a:t>
          </a:r>
          <a:r>
            <a:rPr lang="ru-RU" sz="1800" dirty="0" smtClean="0"/>
            <a:t>тыс.  рублей </a:t>
          </a:r>
          <a:br>
            <a:rPr lang="ru-RU" sz="1800" dirty="0" smtClean="0"/>
          </a:br>
          <a:r>
            <a:rPr lang="ru-RU" sz="1800" dirty="0" smtClean="0"/>
            <a:t>(28% в общем объеме доходов бюджета города)</a:t>
          </a:r>
          <a:endParaRPr lang="ru-RU" sz="2800" dirty="0"/>
        </a:p>
      </dgm:t>
    </dgm:pt>
    <dgm:pt modelId="{F85F891E-7FA7-4650-821A-CC2FD4C6E186}" type="parTrans" cxnId="{9B9BF59E-E29B-4977-A640-AAB184C0EF61}">
      <dgm:prSet/>
      <dgm:spPr/>
      <dgm:t>
        <a:bodyPr/>
        <a:lstStyle/>
        <a:p>
          <a:pPr algn="ctr"/>
          <a:endParaRPr lang="ru-RU" sz="2400"/>
        </a:p>
      </dgm:t>
    </dgm:pt>
    <dgm:pt modelId="{C609E5C5-CC23-41E2-BF83-5630937C7BA7}" type="sibTrans" cxnId="{9B9BF59E-E29B-4977-A640-AAB184C0EF61}">
      <dgm:prSet/>
      <dgm:spPr/>
      <dgm:t>
        <a:bodyPr/>
        <a:lstStyle/>
        <a:p>
          <a:pPr algn="ctr"/>
          <a:endParaRPr lang="ru-RU" sz="2400"/>
        </a:p>
      </dgm:t>
    </dgm:pt>
    <dgm:pt modelId="{A1DA8C4B-E658-4512-9727-4E089E4A9EEB}" type="pres">
      <dgm:prSet presAssocID="{A31AFDEA-5529-4B7C-BF33-A7B42239D762}" presName="linear" presStyleCnt="0">
        <dgm:presLayoutVars>
          <dgm:animLvl val="lvl"/>
          <dgm:resizeHandles val="exact"/>
        </dgm:presLayoutVars>
      </dgm:prSet>
      <dgm:spPr/>
      <dgm:t>
        <a:bodyPr/>
        <a:lstStyle/>
        <a:p>
          <a:endParaRPr lang="ru-RU"/>
        </a:p>
      </dgm:t>
    </dgm:pt>
    <dgm:pt modelId="{0B4F5AF1-D718-4897-B773-FC68CC8790E5}" type="pres">
      <dgm:prSet presAssocID="{D08C2E87-0580-4E16-B2DC-A56C982EA88D}" presName="parentText" presStyleLbl="node1" presStyleIdx="0" presStyleCnt="1" custLinFactY="177559" custLinFactNeighborX="9272" custLinFactNeighborY="200000">
        <dgm:presLayoutVars>
          <dgm:chMax val="0"/>
          <dgm:bulletEnabled val="1"/>
        </dgm:presLayoutVars>
      </dgm:prSet>
      <dgm:spPr>
        <a:prstGeom prst="parallelogram">
          <a:avLst/>
        </a:prstGeom>
      </dgm:spPr>
      <dgm:t>
        <a:bodyPr/>
        <a:lstStyle/>
        <a:p>
          <a:endParaRPr lang="ru-RU"/>
        </a:p>
      </dgm:t>
    </dgm:pt>
  </dgm:ptLst>
  <dgm:cxnLst>
    <dgm:cxn modelId="{9B9BF59E-E29B-4977-A640-AAB184C0EF61}" srcId="{A31AFDEA-5529-4B7C-BF33-A7B42239D762}" destId="{D08C2E87-0580-4E16-B2DC-A56C982EA88D}" srcOrd="0" destOrd="0" parTransId="{F85F891E-7FA7-4650-821A-CC2FD4C6E186}" sibTransId="{C609E5C5-CC23-41E2-BF83-5630937C7BA7}"/>
    <dgm:cxn modelId="{96D03DDF-051D-47DA-9381-B5631AD36D33}" type="presOf" srcId="{A31AFDEA-5529-4B7C-BF33-A7B42239D762}" destId="{A1DA8C4B-E658-4512-9727-4E089E4A9EEB}" srcOrd="0" destOrd="0" presId="urn:microsoft.com/office/officeart/2005/8/layout/vList2"/>
    <dgm:cxn modelId="{23FEA76E-7FBE-423C-B218-69AAECC28F83}" type="presOf" srcId="{D08C2E87-0580-4E16-B2DC-A56C982EA88D}" destId="{0B4F5AF1-D718-4897-B773-FC68CC8790E5}" srcOrd="0" destOrd="0" presId="urn:microsoft.com/office/officeart/2005/8/layout/vList2"/>
    <dgm:cxn modelId="{394C32F4-55E2-45F8-A00D-96B1E6BEF05A}" type="presParOf" srcId="{A1DA8C4B-E658-4512-9727-4E089E4A9EEB}" destId="{0B4F5AF1-D718-4897-B773-FC68CC8790E5}"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378AAEC-C805-4527-B853-E55DD68B3BDE}" type="doc">
      <dgm:prSet loTypeId="urn:microsoft.com/office/officeart/2005/8/layout/vList5" loCatId="list" qsTypeId="urn:microsoft.com/office/officeart/2005/8/quickstyle/simple1" qsCatId="simple" csTypeId="urn:microsoft.com/office/officeart/2005/8/colors/accent1_4" csCatId="accent1" phldr="1"/>
      <dgm:spPr/>
      <dgm:t>
        <a:bodyPr/>
        <a:lstStyle/>
        <a:p>
          <a:endParaRPr lang="ru-RU"/>
        </a:p>
      </dgm:t>
    </dgm:pt>
    <dgm:pt modelId="{02969C6F-4323-4C00-B163-BC27FC08A542}">
      <dgm:prSet phldrT="[Текст]"/>
      <dgm:spPr/>
      <dgm:t>
        <a:bodyPr/>
        <a:lstStyle/>
        <a:p>
          <a:r>
            <a:rPr lang="ru-RU" b="1" dirty="0" smtClean="0">
              <a:latin typeface="+mn-lt"/>
            </a:rPr>
            <a:t>74,2%</a:t>
          </a:r>
          <a:endParaRPr lang="ru-RU" b="1" dirty="0">
            <a:latin typeface="+mn-lt"/>
          </a:endParaRPr>
        </a:p>
      </dgm:t>
    </dgm:pt>
    <dgm:pt modelId="{F53D8C03-73F8-44CC-AECB-4DA7073AF1C5}" type="parTrans" cxnId="{0CB35A00-BE7D-4EE4-90CD-C07207844367}">
      <dgm:prSet/>
      <dgm:spPr/>
      <dgm:t>
        <a:bodyPr/>
        <a:lstStyle/>
        <a:p>
          <a:endParaRPr lang="ru-RU"/>
        </a:p>
      </dgm:t>
    </dgm:pt>
    <dgm:pt modelId="{46D9883E-454B-4DA0-8A1B-32E00CDFC18A}" type="sibTrans" cxnId="{0CB35A00-BE7D-4EE4-90CD-C07207844367}">
      <dgm:prSet/>
      <dgm:spPr/>
      <dgm:t>
        <a:bodyPr/>
        <a:lstStyle/>
        <a:p>
          <a:endParaRPr lang="ru-RU"/>
        </a:p>
      </dgm:t>
    </dgm:pt>
    <dgm:pt modelId="{75471864-516C-456B-B256-60979B54C829}">
      <dgm:prSet phldrT="[Текст]" custT="1"/>
      <dgm:spPr>
        <a:noFill/>
        <a:ln>
          <a:noFill/>
        </a:ln>
      </dgm:spPr>
      <dgm:t>
        <a:bodyPr/>
        <a:lstStyle/>
        <a:p>
          <a:r>
            <a:rPr lang="ru-RU" sz="1600" dirty="0" smtClean="0">
              <a:latin typeface="+mn-lt"/>
            </a:rPr>
            <a:t>Налог на доходы физических лиц </a:t>
          </a:r>
          <a:r>
            <a:rPr lang="ru-RU" sz="2000" b="1" dirty="0" smtClean="0">
              <a:solidFill>
                <a:srgbClr val="FF0000"/>
              </a:solidFill>
              <a:latin typeface="+mn-lt"/>
            </a:rPr>
            <a:t>848 950,9</a:t>
          </a:r>
          <a:r>
            <a:rPr lang="ru-RU" sz="1600" dirty="0" smtClean="0">
              <a:latin typeface="+mn-lt"/>
            </a:rPr>
            <a:t> тыс. рублей</a:t>
          </a:r>
          <a:endParaRPr lang="ru-RU" sz="1600" dirty="0">
            <a:latin typeface="+mn-lt"/>
          </a:endParaRPr>
        </a:p>
      </dgm:t>
    </dgm:pt>
    <dgm:pt modelId="{467CCA86-1569-4452-8C11-AEEC57EEA569}" type="parTrans" cxnId="{060A60CC-BC7B-4518-BA41-D2C4A88B82E4}">
      <dgm:prSet/>
      <dgm:spPr/>
      <dgm:t>
        <a:bodyPr/>
        <a:lstStyle/>
        <a:p>
          <a:endParaRPr lang="ru-RU"/>
        </a:p>
      </dgm:t>
    </dgm:pt>
    <dgm:pt modelId="{ABFAF908-BE33-4756-A0E1-20C4F57B41DB}" type="sibTrans" cxnId="{060A60CC-BC7B-4518-BA41-D2C4A88B82E4}">
      <dgm:prSet/>
      <dgm:spPr/>
      <dgm:t>
        <a:bodyPr/>
        <a:lstStyle/>
        <a:p>
          <a:endParaRPr lang="ru-RU"/>
        </a:p>
      </dgm:t>
    </dgm:pt>
    <dgm:pt modelId="{65FBF68A-4681-4C21-B37F-D320CACC5D9C}">
      <dgm:prSet/>
      <dgm:spPr/>
      <dgm:t>
        <a:bodyPr/>
        <a:lstStyle/>
        <a:p>
          <a:r>
            <a:rPr lang="ru-RU" b="1" dirty="0" smtClean="0">
              <a:latin typeface="+mn-lt"/>
            </a:rPr>
            <a:t>14,1%</a:t>
          </a:r>
          <a:endParaRPr lang="ru-RU" b="1" dirty="0">
            <a:latin typeface="+mn-lt"/>
          </a:endParaRPr>
        </a:p>
      </dgm:t>
    </dgm:pt>
    <dgm:pt modelId="{B954E1EF-35FD-4CB9-9CB9-B16D36224FD7}" type="parTrans" cxnId="{40C56650-34CD-442B-954E-259430BEA119}">
      <dgm:prSet/>
      <dgm:spPr/>
      <dgm:t>
        <a:bodyPr/>
        <a:lstStyle/>
        <a:p>
          <a:endParaRPr lang="ru-RU"/>
        </a:p>
      </dgm:t>
    </dgm:pt>
    <dgm:pt modelId="{4F008F0D-609C-4160-A273-0D64A712F417}" type="sibTrans" cxnId="{40C56650-34CD-442B-954E-259430BEA119}">
      <dgm:prSet/>
      <dgm:spPr/>
      <dgm:t>
        <a:bodyPr/>
        <a:lstStyle/>
        <a:p>
          <a:endParaRPr lang="ru-RU"/>
        </a:p>
      </dgm:t>
    </dgm:pt>
    <dgm:pt modelId="{30D3FDE0-19CB-4C53-AF8C-D20656831F9C}">
      <dgm:prSet custT="1"/>
      <dgm:spPr>
        <a:noFill/>
        <a:ln>
          <a:noFill/>
        </a:ln>
      </dgm:spPr>
      <dgm:t>
        <a:bodyPr/>
        <a:lstStyle/>
        <a:p>
          <a:r>
            <a:rPr lang="ru-RU" sz="1600" dirty="0" smtClean="0">
              <a:latin typeface="+mn-lt"/>
            </a:rPr>
            <a:t>Налог, взимаемый в связи с применением упрощенной системы налогообложения  </a:t>
          </a:r>
          <a:r>
            <a:rPr lang="ru-RU" sz="2000" b="1" dirty="0" smtClean="0">
              <a:solidFill>
                <a:srgbClr val="FF0000"/>
              </a:solidFill>
              <a:latin typeface="+mn-lt"/>
            </a:rPr>
            <a:t>161 564,0</a:t>
          </a:r>
          <a:r>
            <a:rPr lang="ru-RU" sz="1600" dirty="0" smtClean="0">
              <a:latin typeface="+mn-lt"/>
            </a:rPr>
            <a:t> тыс. рублей</a:t>
          </a:r>
          <a:endParaRPr lang="ru-RU" sz="1600" dirty="0">
            <a:latin typeface="+mn-lt"/>
          </a:endParaRPr>
        </a:p>
      </dgm:t>
    </dgm:pt>
    <dgm:pt modelId="{EE09815C-36FF-4B30-817F-AEDF7CD77261}" type="parTrans" cxnId="{0528A51B-C28A-4A2A-9B99-75F133B50694}">
      <dgm:prSet/>
      <dgm:spPr/>
      <dgm:t>
        <a:bodyPr/>
        <a:lstStyle/>
        <a:p>
          <a:endParaRPr lang="ru-RU"/>
        </a:p>
      </dgm:t>
    </dgm:pt>
    <dgm:pt modelId="{7AEFEE14-F146-466C-8849-F2892E9039E2}" type="sibTrans" cxnId="{0528A51B-C28A-4A2A-9B99-75F133B50694}">
      <dgm:prSet/>
      <dgm:spPr/>
      <dgm:t>
        <a:bodyPr/>
        <a:lstStyle/>
        <a:p>
          <a:endParaRPr lang="ru-RU"/>
        </a:p>
      </dgm:t>
    </dgm:pt>
    <dgm:pt modelId="{33C76137-07D2-472C-B11C-8FB4A00194B0}">
      <dgm:prSet/>
      <dgm:spPr/>
      <dgm:t>
        <a:bodyPr/>
        <a:lstStyle/>
        <a:p>
          <a:r>
            <a:rPr lang="ru-RU" b="1" dirty="0" smtClean="0">
              <a:latin typeface="+mn-lt"/>
            </a:rPr>
            <a:t>4,8%</a:t>
          </a:r>
          <a:endParaRPr lang="ru-RU" b="1" dirty="0">
            <a:latin typeface="+mn-lt"/>
          </a:endParaRPr>
        </a:p>
      </dgm:t>
    </dgm:pt>
    <dgm:pt modelId="{986CFFE3-3A71-4D49-8DB2-68926F7C37C9}" type="parTrans" cxnId="{4C9761AB-51DF-48A8-AE1A-9E4962A728EB}">
      <dgm:prSet/>
      <dgm:spPr/>
      <dgm:t>
        <a:bodyPr/>
        <a:lstStyle/>
        <a:p>
          <a:endParaRPr lang="ru-RU"/>
        </a:p>
      </dgm:t>
    </dgm:pt>
    <dgm:pt modelId="{DE24DC53-A5A1-4E59-92BB-3D4E6B728AEB}" type="sibTrans" cxnId="{4C9761AB-51DF-48A8-AE1A-9E4962A728EB}">
      <dgm:prSet/>
      <dgm:spPr/>
      <dgm:t>
        <a:bodyPr/>
        <a:lstStyle/>
        <a:p>
          <a:endParaRPr lang="ru-RU"/>
        </a:p>
      </dgm:t>
    </dgm:pt>
    <dgm:pt modelId="{44E8CC7A-E8F7-4648-AED8-FDF56DB5B23B}">
      <dgm:prSet custT="1"/>
      <dgm:spPr>
        <a:noFill/>
        <a:ln>
          <a:noFill/>
        </a:ln>
      </dgm:spPr>
      <dgm:t>
        <a:bodyPr/>
        <a:lstStyle/>
        <a:p>
          <a:r>
            <a:rPr lang="ru-RU" sz="1600" dirty="0" smtClean="0">
              <a:solidFill>
                <a:srgbClr val="0F243E"/>
              </a:solidFill>
              <a:latin typeface="+mn-lt"/>
              <a:cs typeface="Times New Roman"/>
            </a:rPr>
            <a:t>Земельный налог </a:t>
          </a:r>
          <a:r>
            <a:rPr lang="ru-RU" sz="2000" b="1" dirty="0" smtClean="0">
              <a:solidFill>
                <a:srgbClr val="FF0000"/>
              </a:solidFill>
              <a:latin typeface="+mn-lt"/>
              <a:cs typeface="Times New Roman"/>
            </a:rPr>
            <a:t>54 953,9</a:t>
          </a:r>
          <a:r>
            <a:rPr lang="ru-RU" sz="1600" b="1" dirty="0" smtClean="0">
              <a:solidFill>
                <a:srgbClr val="FF0000"/>
              </a:solidFill>
              <a:latin typeface="+mn-lt"/>
              <a:cs typeface="Times New Roman"/>
            </a:rPr>
            <a:t> </a:t>
          </a:r>
          <a:r>
            <a:rPr lang="ru-RU" sz="1600" b="0" dirty="0" smtClean="0">
              <a:solidFill>
                <a:srgbClr val="2D3F56"/>
              </a:solidFill>
              <a:latin typeface="+mn-lt"/>
              <a:cs typeface="Times New Roman"/>
            </a:rPr>
            <a:t>тыс.</a:t>
          </a:r>
          <a:r>
            <a:rPr lang="ru-RU" sz="1600" b="0" spc="-10" dirty="0" smtClean="0">
              <a:solidFill>
                <a:srgbClr val="2D3F56"/>
              </a:solidFill>
              <a:latin typeface="+mn-lt"/>
              <a:cs typeface="Times New Roman"/>
            </a:rPr>
            <a:t> </a:t>
          </a:r>
          <a:r>
            <a:rPr lang="ru-RU" sz="1600" b="0" spc="-25" dirty="0" smtClean="0">
              <a:solidFill>
                <a:srgbClr val="2D3F56"/>
              </a:solidFill>
              <a:latin typeface="+mn-lt"/>
              <a:cs typeface="Times New Roman"/>
            </a:rPr>
            <a:t>р</a:t>
          </a:r>
          <a:r>
            <a:rPr lang="ru-RU" sz="1600" b="0" dirty="0" smtClean="0">
              <a:solidFill>
                <a:srgbClr val="2D3F56"/>
              </a:solidFill>
              <a:latin typeface="+mn-lt"/>
              <a:cs typeface="Times New Roman"/>
            </a:rPr>
            <a:t>у</a:t>
          </a:r>
          <a:r>
            <a:rPr lang="ru-RU" sz="1600" b="0" spc="-65" dirty="0" smtClean="0">
              <a:solidFill>
                <a:srgbClr val="2D3F56"/>
              </a:solidFill>
              <a:latin typeface="+mn-lt"/>
              <a:cs typeface="Times New Roman"/>
            </a:rPr>
            <a:t>б</a:t>
          </a:r>
          <a:r>
            <a:rPr lang="ru-RU" sz="1600" b="0" dirty="0" smtClean="0">
              <a:solidFill>
                <a:srgbClr val="2D3F56"/>
              </a:solidFill>
              <a:latin typeface="+mn-lt"/>
              <a:cs typeface="Times New Roman"/>
            </a:rPr>
            <a:t>лей</a:t>
          </a:r>
          <a:endParaRPr lang="ru-RU" sz="1600" b="0" dirty="0">
            <a:solidFill>
              <a:srgbClr val="2D3F56"/>
            </a:solidFill>
            <a:latin typeface="+mn-lt"/>
          </a:endParaRPr>
        </a:p>
      </dgm:t>
    </dgm:pt>
    <dgm:pt modelId="{5DBB458D-311E-4263-ACB2-6393DCF59C26}" type="parTrans" cxnId="{0502E894-4269-4B4F-8147-5CFD7BB15A67}">
      <dgm:prSet/>
      <dgm:spPr/>
      <dgm:t>
        <a:bodyPr/>
        <a:lstStyle/>
        <a:p>
          <a:endParaRPr lang="ru-RU"/>
        </a:p>
      </dgm:t>
    </dgm:pt>
    <dgm:pt modelId="{16F2BBEE-F27A-4818-A2AB-6508EBCAB38C}" type="sibTrans" cxnId="{0502E894-4269-4B4F-8147-5CFD7BB15A67}">
      <dgm:prSet/>
      <dgm:spPr/>
      <dgm:t>
        <a:bodyPr/>
        <a:lstStyle/>
        <a:p>
          <a:endParaRPr lang="ru-RU"/>
        </a:p>
      </dgm:t>
    </dgm:pt>
    <dgm:pt modelId="{660D539E-5FAE-4935-9054-738799C05AD1}">
      <dgm:prSet/>
      <dgm:spPr/>
      <dgm:t>
        <a:bodyPr/>
        <a:lstStyle/>
        <a:p>
          <a:r>
            <a:rPr lang="ru-RU" b="1" dirty="0" smtClean="0">
              <a:latin typeface="+mn-lt"/>
            </a:rPr>
            <a:t>2,1%</a:t>
          </a:r>
          <a:endParaRPr lang="ru-RU" b="1" dirty="0">
            <a:latin typeface="+mn-lt"/>
          </a:endParaRPr>
        </a:p>
      </dgm:t>
    </dgm:pt>
    <dgm:pt modelId="{AC7B3A7D-484D-4CF8-9827-730163095369}" type="parTrans" cxnId="{65F62F20-B172-4BB7-9D5B-27B50FD9665E}">
      <dgm:prSet/>
      <dgm:spPr/>
      <dgm:t>
        <a:bodyPr/>
        <a:lstStyle/>
        <a:p>
          <a:endParaRPr lang="ru-RU"/>
        </a:p>
      </dgm:t>
    </dgm:pt>
    <dgm:pt modelId="{FD63CD62-1E4C-4D3A-8FCA-D577BC7DC9DE}" type="sibTrans" cxnId="{65F62F20-B172-4BB7-9D5B-27B50FD9665E}">
      <dgm:prSet/>
      <dgm:spPr/>
      <dgm:t>
        <a:bodyPr/>
        <a:lstStyle/>
        <a:p>
          <a:endParaRPr lang="ru-RU"/>
        </a:p>
      </dgm:t>
    </dgm:pt>
    <dgm:pt modelId="{DAE13318-25C7-4D7E-9C3A-B9CC6E145B48}">
      <dgm:prSet custT="1"/>
      <dgm:spPr>
        <a:noFill/>
        <a:ln>
          <a:noFill/>
        </a:ln>
      </dgm:spPr>
      <dgm:t>
        <a:bodyPr/>
        <a:lstStyle/>
        <a:p>
          <a:r>
            <a:rPr lang="ru-RU" sz="1600" dirty="0" smtClean="0">
              <a:solidFill>
                <a:srgbClr val="0F243E"/>
              </a:solidFill>
              <a:latin typeface="+mn-lt"/>
              <a:cs typeface="Times New Roman"/>
            </a:rPr>
            <a:t>Н</a:t>
          </a:r>
          <a:r>
            <a:rPr lang="ru-RU" sz="1600" spc="10" dirty="0" smtClean="0">
              <a:solidFill>
                <a:srgbClr val="0F243E"/>
              </a:solidFill>
              <a:latin typeface="+mn-lt"/>
              <a:cs typeface="Times New Roman"/>
            </a:rPr>
            <a:t>а</a:t>
          </a:r>
          <a:r>
            <a:rPr lang="ru-RU" sz="1600" dirty="0" smtClean="0">
              <a:solidFill>
                <a:srgbClr val="0F243E"/>
              </a:solidFill>
              <a:latin typeface="+mn-lt"/>
              <a:cs typeface="Times New Roman"/>
            </a:rPr>
            <a:t>лог на</a:t>
          </a:r>
          <a:r>
            <a:rPr lang="ru-RU" sz="1600" spc="5" dirty="0" smtClean="0">
              <a:solidFill>
                <a:srgbClr val="0F243E"/>
              </a:solidFill>
              <a:latin typeface="+mn-lt"/>
              <a:cs typeface="Times New Roman"/>
            </a:rPr>
            <a:t> </a:t>
          </a:r>
          <a:r>
            <a:rPr lang="ru-RU" sz="1600" dirty="0" smtClean="0">
              <a:solidFill>
                <a:srgbClr val="0F243E"/>
              </a:solidFill>
              <a:latin typeface="+mn-lt"/>
              <a:cs typeface="Times New Roman"/>
            </a:rPr>
            <a:t>им</a:t>
          </a:r>
          <a:r>
            <a:rPr lang="ru-RU" sz="1600" spc="-10" dirty="0" smtClean="0">
              <a:solidFill>
                <a:srgbClr val="0F243E"/>
              </a:solidFill>
              <a:latin typeface="+mn-lt"/>
              <a:cs typeface="Times New Roman"/>
            </a:rPr>
            <a:t>у</a:t>
          </a:r>
          <a:r>
            <a:rPr lang="ru-RU" sz="1600" dirty="0" smtClean="0">
              <a:solidFill>
                <a:srgbClr val="0F243E"/>
              </a:solidFill>
              <a:latin typeface="+mn-lt"/>
              <a:cs typeface="Times New Roman"/>
            </a:rPr>
            <a:t>щ</a:t>
          </a:r>
          <a:r>
            <a:rPr lang="ru-RU" sz="1600" spc="50" dirty="0" smtClean="0">
              <a:solidFill>
                <a:srgbClr val="0F243E"/>
              </a:solidFill>
              <a:latin typeface="+mn-lt"/>
              <a:cs typeface="Times New Roman"/>
            </a:rPr>
            <a:t>е</a:t>
          </a:r>
          <a:r>
            <a:rPr lang="ru-RU" sz="1600" dirty="0" smtClean="0">
              <a:solidFill>
                <a:srgbClr val="0F243E"/>
              </a:solidFill>
              <a:latin typeface="+mn-lt"/>
              <a:cs typeface="Times New Roman"/>
            </a:rPr>
            <a:t>ст</a:t>
          </a:r>
          <a:r>
            <a:rPr lang="ru-RU" sz="1600" spc="-15" dirty="0" smtClean="0">
              <a:solidFill>
                <a:srgbClr val="0F243E"/>
              </a:solidFill>
              <a:latin typeface="+mn-lt"/>
              <a:cs typeface="Times New Roman"/>
            </a:rPr>
            <a:t>в</a:t>
          </a:r>
          <a:r>
            <a:rPr lang="ru-RU" sz="1600" dirty="0" smtClean="0">
              <a:solidFill>
                <a:srgbClr val="0F243E"/>
              </a:solidFill>
              <a:latin typeface="+mn-lt"/>
              <a:cs typeface="Times New Roman"/>
            </a:rPr>
            <a:t>о</a:t>
          </a:r>
          <a:r>
            <a:rPr lang="ru-RU" sz="1600" spc="-15" dirty="0" smtClean="0">
              <a:solidFill>
                <a:srgbClr val="0F243E"/>
              </a:solidFill>
              <a:latin typeface="+mn-lt"/>
              <a:cs typeface="Times New Roman"/>
            </a:rPr>
            <a:t> </a:t>
          </a:r>
          <a:r>
            <a:rPr lang="ru-RU" sz="1600" dirty="0" smtClean="0">
              <a:solidFill>
                <a:srgbClr val="0F243E"/>
              </a:solidFill>
              <a:latin typeface="+mn-lt"/>
              <a:cs typeface="Times New Roman"/>
            </a:rPr>
            <a:t>ф</a:t>
          </a:r>
          <a:r>
            <a:rPr lang="ru-RU" sz="1600" spc="-10" dirty="0" smtClean="0">
              <a:solidFill>
                <a:srgbClr val="0F243E"/>
              </a:solidFill>
              <a:latin typeface="+mn-lt"/>
              <a:cs typeface="Times New Roman"/>
            </a:rPr>
            <a:t>и</a:t>
          </a:r>
          <a:r>
            <a:rPr lang="ru-RU" sz="1600" dirty="0" smtClean="0">
              <a:solidFill>
                <a:srgbClr val="0F243E"/>
              </a:solidFill>
              <a:latin typeface="+mn-lt"/>
              <a:cs typeface="Times New Roman"/>
            </a:rPr>
            <a:t>зич</a:t>
          </a:r>
          <a:r>
            <a:rPr lang="ru-RU" sz="1600" spc="40" dirty="0" smtClean="0">
              <a:solidFill>
                <a:srgbClr val="0F243E"/>
              </a:solidFill>
              <a:latin typeface="+mn-lt"/>
              <a:cs typeface="Times New Roman"/>
            </a:rPr>
            <a:t>е</a:t>
          </a:r>
          <a:r>
            <a:rPr lang="ru-RU" sz="1600" dirty="0" smtClean="0">
              <a:solidFill>
                <a:srgbClr val="0F243E"/>
              </a:solidFill>
              <a:latin typeface="+mn-lt"/>
              <a:cs typeface="Times New Roman"/>
            </a:rPr>
            <a:t>ск</a:t>
          </a:r>
          <a:r>
            <a:rPr lang="ru-RU" sz="1600" spc="-10" dirty="0" smtClean="0">
              <a:solidFill>
                <a:srgbClr val="0F243E"/>
              </a:solidFill>
              <a:latin typeface="+mn-lt"/>
              <a:cs typeface="Times New Roman"/>
            </a:rPr>
            <a:t>и</a:t>
          </a:r>
          <a:r>
            <a:rPr lang="ru-RU" sz="1600" dirty="0" smtClean="0">
              <a:solidFill>
                <a:srgbClr val="0F243E"/>
              </a:solidFill>
              <a:latin typeface="+mn-lt"/>
              <a:cs typeface="Times New Roman"/>
            </a:rPr>
            <a:t>х</a:t>
          </a:r>
          <a:r>
            <a:rPr lang="ru-RU" sz="1600" spc="5" dirty="0" smtClean="0">
              <a:solidFill>
                <a:srgbClr val="0F243E"/>
              </a:solidFill>
              <a:latin typeface="+mn-lt"/>
              <a:cs typeface="Times New Roman"/>
            </a:rPr>
            <a:t> </a:t>
          </a:r>
          <a:r>
            <a:rPr lang="ru-RU" sz="1600" dirty="0" smtClean="0">
              <a:solidFill>
                <a:srgbClr val="0F243E"/>
              </a:solidFill>
              <a:latin typeface="+mn-lt"/>
              <a:cs typeface="Times New Roman"/>
            </a:rPr>
            <a:t>л</a:t>
          </a:r>
          <a:r>
            <a:rPr lang="ru-RU" sz="1600" spc="-10" dirty="0" smtClean="0">
              <a:solidFill>
                <a:srgbClr val="0F243E"/>
              </a:solidFill>
              <a:latin typeface="+mn-lt"/>
              <a:cs typeface="Times New Roman"/>
            </a:rPr>
            <a:t>и</a:t>
          </a:r>
          <a:r>
            <a:rPr lang="ru-RU" sz="1600" dirty="0" smtClean="0">
              <a:solidFill>
                <a:srgbClr val="0F243E"/>
              </a:solidFill>
              <a:latin typeface="+mn-lt"/>
              <a:cs typeface="Times New Roman"/>
            </a:rPr>
            <a:t>ц </a:t>
          </a:r>
          <a:r>
            <a:rPr lang="ru-RU" sz="2000" b="1" dirty="0" smtClean="0">
              <a:solidFill>
                <a:srgbClr val="FF0000"/>
              </a:solidFill>
              <a:latin typeface="+mn-lt"/>
              <a:cs typeface="Times New Roman"/>
            </a:rPr>
            <a:t>23 582,5</a:t>
          </a:r>
          <a:r>
            <a:rPr lang="ru-RU" sz="1600" b="1" dirty="0" smtClean="0">
              <a:solidFill>
                <a:srgbClr val="C00000"/>
              </a:solidFill>
              <a:latin typeface="+mn-lt"/>
              <a:cs typeface="Times New Roman"/>
            </a:rPr>
            <a:t> </a:t>
          </a:r>
          <a:r>
            <a:rPr lang="ru-RU" sz="1600" b="0" dirty="0" smtClean="0">
              <a:solidFill>
                <a:srgbClr val="2D3F56"/>
              </a:solidFill>
              <a:latin typeface="+mn-lt"/>
              <a:cs typeface="Times New Roman"/>
            </a:rPr>
            <a:t>тыс.</a:t>
          </a:r>
          <a:r>
            <a:rPr lang="ru-RU" sz="1600" b="0" spc="-10" dirty="0" smtClean="0">
              <a:solidFill>
                <a:srgbClr val="2D3F56"/>
              </a:solidFill>
              <a:latin typeface="+mn-lt"/>
              <a:cs typeface="Times New Roman"/>
            </a:rPr>
            <a:t> </a:t>
          </a:r>
          <a:r>
            <a:rPr lang="ru-RU" sz="1600" b="0" spc="-25" dirty="0" smtClean="0">
              <a:solidFill>
                <a:srgbClr val="2D3F56"/>
              </a:solidFill>
              <a:latin typeface="+mn-lt"/>
              <a:cs typeface="Times New Roman"/>
            </a:rPr>
            <a:t>р</a:t>
          </a:r>
          <a:r>
            <a:rPr lang="ru-RU" sz="1600" b="0" dirty="0" smtClean="0">
              <a:solidFill>
                <a:srgbClr val="2D3F56"/>
              </a:solidFill>
              <a:latin typeface="+mn-lt"/>
              <a:cs typeface="Times New Roman"/>
            </a:rPr>
            <a:t>у</a:t>
          </a:r>
          <a:r>
            <a:rPr lang="ru-RU" sz="1600" b="0" spc="-65" dirty="0" smtClean="0">
              <a:solidFill>
                <a:srgbClr val="2D3F56"/>
              </a:solidFill>
              <a:latin typeface="+mn-lt"/>
              <a:cs typeface="Times New Roman"/>
            </a:rPr>
            <a:t>б</a:t>
          </a:r>
          <a:r>
            <a:rPr lang="ru-RU" sz="1600" b="0" dirty="0" smtClean="0">
              <a:solidFill>
                <a:srgbClr val="2D3F56"/>
              </a:solidFill>
              <a:latin typeface="+mn-lt"/>
              <a:cs typeface="Times New Roman"/>
            </a:rPr>
            <a:t>лей</a:t>
          </a:r>
          <a:endParaRPr lang="ru-RU" sz="1600" dirty="0">
            <a:latin typeface="+mn-lt"/>
          </a:endParaRPr>
        </a:p>
      </dgm:t>
    </dgm:pt>
    <dgm:pt modelId="{4A90CEC2-ED1C-471B-9422-049D3B4E54D7}" type="parTrans" cxnId="{3DF7DA42-C204-410D-B457-817B75641FE9}">
      <dgm:prSet/>
      <dgm:spPr/>
      <dgm:t>
        <a:bodyPr/>
        <a:lstStyle/>
        <a:p>
          <a:endParaRPr lang="ru-RU"/>
        </a:p>
      </dgm:t>
    </dgm:pt>
    <dgm:pt modelId="{07B3E3A6-574A-4284-8717-3E3A3C42DD7D}" type="sibTrans" cxnId="{3DF7DA42-C204-410D-B457-817B75641FE9}">
      <dgm:prSet/>
      <dgm:spPr/>
      <dgm:t>
        <a:bodyPr/>
        <a:lstStyle/>
        <a:p>
          <a:endParaRPr lang="ru-RU"/>
        </a:p>
      </dgm:t>
    </dgm:pt>
    <dgm:pt modelId="{97889BCF-1170-4616-AB6B-3AF49E296849}">
      <dgm:prSet/>
      <dgm:spPr/>
      <dgm:t>
        <a:bodyPr/>
        <a:lstStyle/>
        <a:p>
          <a:r>
            <a:rPr lang="ru-RU" b="1" dirty="0" smtClean="0">
              <a:latin typeface="+mn-lt"/>
            </a:rPr>
            <a:t>1,6%</a:t>
          </a:r>
          <a:endParaRPr lang="ru-RU" b="1" dirty="0">
            <a:latin typeface="+mn-lt"/>
          </a:endParaRPr>
        </a:p>
      </dgm:t>
    </dgm:pt>
    <dgm:pt modelId="{B971B685-5EFB-4037-B179-B580F6D0AE95}" type="parTrans" cxnId="{B87AD554-B4CD-49C0-B165-A3888C107D61}">
      <dgm:prSet/>
      <dgm:spPr/>
      <dgm:t>
        <a:bodyPr/>
        <a:lstStyle/>
        <a:p>
          <a:endParaRPr lang="ru-RU"/>
        </a:p>
      </dgm:t>
    </dgm:pt>
    <dgm:pt modelId="{59722D44-0193-40AF-9FA5-546D3B947E9C}" type="sibTrans" cxnId="{B87AD554-B4CD-49C0-B165-A3888C107D61}">
      <dgm:prSet/>
      <dgm:spPr/>
      <dgm:t>
        <a:bodyPr/>
        <a:lstStyle/>
        <a:p>
          <a:endParaRPr lang="ru-RU"/>
        </a:p>
      </dgm:t>
    </dgm:pt>
    <dgm:pt modelId="{2AF792F9-8D4A-44A8-AA9A-48D0F1DB3BEE}">
      <dgm:prSet custT="1"/>
      <dgm:spPr>
        <a:noFill/>
        <a:ln>
          <a:noFill/>
        </a:ln>
      </dgm:spPr>
      <dgm:t>
        <a:bodyPr/>
        <a:lstStyle/>
        <a:p>
          <a:r>
            <a:rPr lang="ru-RU" sz="1600" dirty="0" smtClean="0">
              <a:solidFill>
                <a:srgbClr val="0F243E"/>
              </a:solidFill>
              <a:latin typeface="+mn-lt"/>
              <a:cs typeface="Times New Roman"/>
            </a:rPr>
            <a:t>Транспортный налог </a:t>
          </a:r>
          <a:r>
            <a:rPr lang="ru-RU" sz="2000" b="1" dirty="0" smtClean="0">
              <a:solidFill>
                <a:srgbClr val="FF0000"/>
              </a:solidFill>
              <a:latin typeface="+mn-lt"/>
              <a:cs typeface="Times New Roman"/>
            </a:rPr>
            <a:t>18 626,9 </a:t>
          </a:r>
          <a:r>
            <a:rPr lang="ru-RU" sz="1600" b="0" dirty="0" smtClean="0">
              <a:solidFill>
                <a:srgbClr val="2D3F56"/>
              </a:solidFill>
              <a:latin typeface="+mn-lt"/>
              <a:cs typeface="Times New Roman"/>
            </a:rPr>
            <a:t>тыс.</a:t>
          </a:r>
          <a:r>
            <a:rPr lang="ru-RU" sz="1600" b="0" spc="-10" dirty="0" smtClean="0">
              <a:solidFill>
                <a:srgbClr val="2D3F56"/>
              </a:solidFill>
              <a:latin typeface="+mn-lt"/>
              <a:cs typeface="Times New Roman"/>
            </a:rPr>
            <a:t> </a:t>
          </a:r>
          <a:r>
            <a:rPr lang="ru-RU" sz="1600" b="0" spc="-25" dirty="0" smtClean="0">
              <a:solidFill>
                <a:srgbClr val="2D3F56"/>
              </a:solidFill>
              <a:latin typeface="+mn-lt"/>
              <a:cs typeface="Times New Roman"/>
            </a:rPr>
            <a:t>р</a:t>
          </a:r>
          <a:r>
            <a:rPr lang="ru-RU" sz="1600" b="0" dirty="0" smtClean="0">
              <a:solidFill>
                <a:srgbClr val="2D3F56"/>
              </a:solidFill>
              <a:latin typeface="+mn-lt"/>
              <a:cs typeface="Times New Roman"/>
            </a:rPr>
            <a:t>у</a:t>
          </a:r>
          <a:r>
            <a:rPr lang="ru-RU" sz="1600" b="0" spc="-65" dirty="0" smtClean="0">
              <a:solidFill>
                <a:srgbClr val="2D3F56"/>
              </a:solidFill>
              <a:latin typeface="+mn-lt"/>
              <a:cs typeface="Times New Roman"/>
            </a:rPr>
            <a:t>б</a:t>
          </a:r>
          <a:r>
            <a:rPr lang="ru-RU" sz="1600" b="0" dirty="0" smtClean="0">
              <a:solidFill>
                <a:srgbClr val="2D3F56"/>
              </a:solidFill>
              <a:latin typeface="+mn-lt"/>
              <a:cs typeface="Times New Roman"/>
            </a:rPr>
            <a:t>лей</a:t>
          </a:r>
          <a:endParaRPr lang="ru-RU" sz="1600" dirty="0">
            <a:latin typeface="+mn-lt"/>
          </a:endParaRPr>
        </a:p>
      </dgm:t>
    </dgm:pt>
    <dgm:pt modelId="{AD108ECE-9182-4377-8D33-FCDE7DE70FB2}" type="parTrans" cxnId="{6969C0FF-8A3E-47E0-8EED-F43FAC47ED28}">
      <dgm:prSet/>
      <dgm:spPr/>
      <dgm:t>
        <a:bodyPr/>
        <a:lstStyle/>
        <a:p>
          <a:endParaRPr lang="ru-RU"/>
        </a:p>
      </dgm:t>
    </dgm:pt>
    <dgm:pt modelId="{7237A206-C543-464B-B605-6F512E3CAC44}" type="sibTrans" cxnId="{6969C0FF-8A3E-47E0-8EED-F43FAC47ED28}">
      <dgm:prSet/>
      <dgm:spPr/>
      <dgm:t>
        <a:bodyPr/>
        <a:lstStyle/>
        <a:p>
          <a:endParaRPr lang="ru-RU"/>
        </a:p>
      </dgm:t>
    </dgm:pt>
    <dgm:pt modelId="{B852FA07-22BD-4FFD-A964-4D84111E80B1}">
      <dgm:prSet/>
      <dgm:spPr/>
      <dgm:t>
        <a:bodyPr/>
        <a:lstStyle/>
        <a:p>
          <a:r>
            <a:rPr lang="ru-RU" b="1" dirty="0" smtClean="0">
              <a:latin typeface="+mn-lt"/>
            </a:rPr>
            <a:t>1,1%</a:t>
          </a:r>
          <a:endParaRPr lang="ru-RU" b="1" dirty="0">
            <a:latin typeface="+mn-lt"/>
          </a:endParaRPr>
        </a:p>
      </dgm:t>
    </dgm:pt>
    <dgm:pt modelId="{F89A34EE-A19F-4A84-90C4-1D6A79C946C6}" type="parTrans" cxnId="{73EEA839-5511-4D96-89CE-1BE423A517AD}">
      <dgm:prSet/>
      <dgm:spPr/>
      <dgm:t>
        <a:bodyPr/>
        <a:lstStyle/>
        <a:p>
          <a:endParaRPr lang="ru-RU"/>
        </a:p>
      </dgm:t>
    </dgm:pt>
    <dgm:pt modelId="{6901A09E-5C0E-435F-B7D4-6951382C0151}" type="sibTrans" cxnId="{73EEA839-5511-4D96-89CE-1BE423A517AD}">
      <dgm:prSet/>
      <dgm:spPr/>
      <dgm:t>
        <a:bodyPr/>
        <a:lstStyle/>
        <a:p>
          <a:endParaRPr lang="ru-RU"/>
        </a:p>
      </dgm:t>
    </dgm:pt>
    <dgm:pt modelId="{EF53B477-4A13-4E4A-A0D0-4F466FE97B3D}">
      <dgm:prSet custT="1"/>
      <dgm:spPr>
        <a:noFill/>
        <a:ln>
          <a:noFill/>
        </a:ln>
      </dgm:spPr>
      <dgm:t>
        <a:bodyPr/>
        <a:lstStyle/>
        <a:p>
          <a:r>
            <a:rPr lang="ru-RU" sz="1600" dirty="0" smtClean="0">
              <a:latin typeface="+mn-lt"/>
            </a:rPr>
            <a:t>Акцизы по подакцизным товарам (продукции), производимым на территории РФ </a:t>
          </a:r>
          <a:r>
            <a:rPr lang="ru-RU" sz="2400" b="1" dirty="0" smtClean="0">
              <a:solidFill>
                <a:srgbClr val="FF0000"/>
              </a:solidFill>
              <a:latin typeface="+mn-lt"/>
            </a:rPr>
            <a:t>13 073,8</a:t>
          </a:r>
          <a:r>
            <a:rPr lang="ru-RU" sz="1600" dirty="0" smtClean="0">
              <a:latin typeface="+mn-lt"/>
            </a:rPr>
            <a:t> тыс. рублей</a:t>
          </a:r>
          <a:endParaRPr lang="ru-RU" sz="1600" dirty="0">
            <a:latin typeface="+mn-lt"/>
          </a:endParaRPr>
        </a:p>
      </dgm:t>
    </dgm:pt>
    <dgm:pt modelId="{D1D3859E-354C-4E46-A028-B154759E2BD0}" type="parTrans" cxnId="{73CA3C54-C325-495F-909D-A7C13648FCF0}">
      <dgm:prSet/>
      <dgm:spPr/>
      <dgm:t>
        <a:bodyPr/>
        <a:lstStyle/>
        <a:p>
          <a:endParaRPr lang="ru-RU"/>
        </a:p>
      </dgm:t>
    </dgm:pt>
    <dgm:pt modelId="{8B11A48A-4E50-44FA-87A2-5534B1EE8203}" type="sibTrans" cxnId="{73CA3C54-C325-495F-909D-A7C13648FCF0}">
      <dgm:prSet/>
      <dgm:spPr/>
      <dgm:t>
        <a:bodyPr/>
        <a:lstStyle/>
        <a:p>
          <a:endParaRPr lang="ru-RU"/>
        </a:p>
      </dgm:t>
    </dgm:pt>
    <dgm:pt modelId="{67EF8E87-B4A8-4C6D-9F5C-CAD8463A7171}">
      <dgm:prSet/>
      <dgm:spPr/>
      <dgm:t>
        <a:bodyPr/>
        <a:lstStyle/>
        <a:p>
          <a:r>
            <a:rPr lang="ru-RU" b="1" dirty="0" smtClean="0">
              <a:latin typeface="+mn-lt"/>
            </a:rPr>
            <a:t>0,8%</a:t>
          </a:r>
          <a:endParaRPr lang="ru-RU" b="1" dirty="0">
            <a:latin typeface="+mn-lt"/>
          </a:endParaRPr>
        </a:p>
      </dgm:t>
    </dgm:pt>
    <dgm:pt modelId="{684F0685-359E-4AA0-BB2C-DEF45CDD5603}" type="parTrans" cxnId="{565CE7E2-0F96-47A9-B2C5-FAF51B60758B}">
      <dgm:prSet/>
      <dgm:spPr/>
      <dgm:t>
        <a:bodyPr/>
        <a:lstStyle/>
        <a:p>
          <a:endParaRPr lang="ru-RU"/>
        </a:p>
      </dgm:t>
    </dgm:pt>
    <dgm:pt modelId="{0249C58C-195E-4583-AD9C-CC89C51930BD}" type="sibTrans" cxnId="{565CE7E2-0F96-47A9-B2C5-FAF51B60758B}">
      <dgm:prSet/>
      <dgm:spPr/>
      <dgm:t>
        <a:bodyPr/>
        <a:lstStyle/>
        <a:p>
          <a:endParaRPr lang="ru-RU"/>
        </a:p>
      </dgm:t>
    </dgm:pt>
    <dgm:pt modelId="{F56FEAA2-E69B-4163-A469-75F5E0592336}">
      <dgm:prSet custT="1"/>
      <dgm:spPr>
        <a:noFill/>
        <a:ln>
          <a:noFill/>
        </a:ln>
      </dgm:spPr>
      <dgm:t>
        <a:bodyPr/>
        <a:lstStyle/>
        <a:p>
          <a:r>
            <a:rPr lang="ru-RU" sz="1600" spc="-75" dirty="0" smtClean="0">
              <a:solidFill>
                <a:srgbClr val="0F243E"/>
              </a:solidFill>
              <a:latin typeface="+mn-lt"/>
              <a:cs typeface="Times New Roman"/>
            </a:rPr>
            <a:t>Налог, взимаемый в связи с применением патентной системы налогообложения </a:t>
          </a:r>
          <a:r>
            <a:rPr lang="ru-RU" sz="2000" b="1" dirty="0" smtClean="0">
              <a:solidFill>
                <a:srgbClr val="FF0000"/>
              </a:solidFill>
              <a:latin typeface="+mn-lt"/>
              <a:cs typeface="Times New Roman"/>
            </a:rPr>
            <a:t>9 276,4</a:t>
          </a:r>
          <a:r>
            <a:rPr lang="ru-RU" sz="1600" b="1" dirty="0" smtClean="0">
              <a:solidFill>
                <a:srgbClr val="C00000"/>
              </a:solidFill>
              <a:latin typeface="+mn-lt"/>
              <a:cs typeface="Times New Roman"/>
            </a:rPr>
            <a:t> </a:t>
          </a:r>
          <a:r>
            <a:rPr lang="ru-RU" sz="1600" b="0" dirty="0" smtClean="0">
              <a:solidFill>
                <a:srgbClr val="2D3F56"/>
              </a:solidFill>
              <a:latin typeface="+mn-lt"/>
              <a:cs typeface="Times New Roman"/>
            </a:rPr>
            <a:t>тыс.</a:t>
          </a:r>
          <a:r>
            <a:rPr lang="ru-RU" sz="1600" b="0" spc="-10" dirty="0" smtClean="0">
              <a:solidFill>
                <a:srgbClr val="2D3F56"/>
              </a:solidFill>
              <a:latin typeface="+mn-lt"/>
              <a:cs typeface="Times New Roman"/>
            </a:rPr>
            <a:t> </a:t>
          </a:r>
          <a:r>
            <a:rPr lang="ru-RU" sz="1600" b="0" spc="-25" dirty="0" smtClean="0">
              <a:solidFill>
                <a:srgbClr val="2D3F56"/>
              </a:solidFill>
              <a:latin typeface="+mn-lt"/>
              <a:cs typeface="Times New Roman"/>
            </a:rPr>
            <a:t>р</a:t>
          </a:r>
          <a:r>
            <a:rPr lang="ru-RU" sz="1600" b="0" dirty="0" smtClean="0">
              <a:solidFill>
                <a:srgbClr val="2D3F56"/>
              </a:solidFill>
              <a:latin typeface="+mn-lt"/>
              <a:cs typeface="Times New Roman"/>
            </a:rPr>
            <a:t>у</a:t>
          </a:r>
          <a:r>
            <a:rPr lang="ru-RU" sz="1600" b="0" spc="-65" dirty="0" smtClean="0">
              <a:solidFill>
                <a:srgbClr val="2D3F56"/>
              </a:solidFill>
              <a:latin typeface="+mn-lt"/>
              <a:cs typeface="Times New Roman"/>
            </a:rPr>
            <a:t>б</a:t>
          </a:r>
          <a:r>
            <a:rPr lang="ru-RU" sz="1600" b="0" dirty="0" smtClean="0">
              <a:solidFill>
                <a:srgbClr val="2D3F56"/>
              </a:solidFill>
              <a:latin typeface="+mn-lt"/>
              <a:cs typeface="Times New Roman"/>
            </a:rPr>
            <a:t>лей</a:t>
          </a:r>
          <a:endParaRPr lang="ru-RU" sz="1600" dirty="0">
            <a:latin typeface="+mn-lt"/>
          </a:endParaRPr>
        </a:p>
      </dgm:t>
    </dgm:pt>
    <dgm:pt modelId="{E8CD1529-BBFD-4B0E-ABCE-4D814720F315}" type="parTrans" cxnId="{5986745F-AD5D-4EF8-9928-D6987410AD48}">
      <dgm:prSet/>
      <dgm:spPr/>
      <dgm:t>
        <a:bodyPr/>
        <a:lstStyle/>
        <a:p>
          <a:endParaRPr lang="ru-RU"/>
        </a:p>
      </dgm:t>
    </dgm:pt>
    <dgm:pt modelId="{3F1CC8AC-26AD-4298-A983-879C425DD7F7}" type="sibTrans" cxnId="{5986745F-AD5D-4EF8-9928-D6987410AD48}">
      <dgm:prSet/>
      <dgm:spPr/>
      <dgm:t>
        <a:bodyPr/>
        <a:lstStyle/>
        <a:p>
          <a:endParaRPr lang="ru-RU"/>
        </a:p>
      </dgm:t>
    </dgm:pt>
    <dgm:pt modelId="{F2F37C29-7DAE-4DAD-80B3-20F31E05B12A}">
      <dgm:prSet/>
      <dgm:spPr/>
      <dgm:t>
        <a:bodyPr/>
        <a:lstStyle/>
        <a:p>
          <a:r>
            <a:rPr lang="ru-RU" b="1" dirty="0" smtClean="0">
              <a:latin typeface="+mn-lt"/>
            </a:rPr>
            <a:t>1,3%</a:t>
          </a:r>
          <a:endParaRPr lang="ru-RU" b="1" dirty="0">
            <a:latin typeface="+mn-lt"/>
          </a:endParaRPr>
        </a:p>
      </dgm:t>
    </dgm:pt>
    <dgm:pt modelId="{D998EF92-7E93-4EB0-A6DD-144FA12D992A}" type="parTrans" cxnId="{12851F4F-F0EC-4044-8849-874976A9A60E}">
      <dgm:prSet/>
      <dgm:spPr/>
      <dgm:t>
        <a:bodyPr/>
        <a:lstStyle/>
        <a:p>
          <a:endParaRPr lang="ru-RU"/>
        </a:p>
      </dgm:t>
    </dgm:pt>
    <dgm:pt modelId="{7D8D3D3C-5C79-472F-B86E-30F8EAF0C446}" type="sibTrans" cxnId="{12851F4F-F0EC-4044-8849-874976A9A60E}">
      <dgm:prSet/>
      <dgm:spPr/>
      <dgm:t>
        <a:bodyPr/>
        <a:lstStyle/>
        <a:p>
          <a:endParaRPr lang="ru-RU"/>
        </a:p>
      </dgm:t>
    </dgm:pt>
    <dgm:pt modelId="{E91A0DA4-62BB-4029-AC6B-80ACE20F5FBD}">
      <dgm:prSet custT="1"/>
      <dgm:spPr>
        <a:noFill/>
        <a:ln>
          <a:noFill/>
        </a:ln>
      </dgm:spPr>
      <dgm:t>
        <a:bodyPr/>
        <a:lstStyle/>
        <a:p>
          <a:r>
            <a:rPr lang="ru-RU" sz="1600" dirty="0" smtClean="0">
              <a:solidFill>
                <a:srgbClr val="0F243E"/>
              </a:solidFill>
              <a:latin typeface="+mn-lt"/>
              <a:cs typeface="Times New Roman"/>
            </a:rPr>
            <a:t>П</a:t>
          </a:r>
          <a:r>
            <a:rPr lang="ru-RU" sz="1600" spc="5" dirty="0" smtClean="0">
              <a:solidFill>
                <a:srgbClr val="0F243E"/>
              </a:solidFill>
              <a:latin typeface="+mn-lt"/>
              <a:cs typeface="Times New Roman"/>
            </a:rPr>
            <a:t>р</a:t>
          </a:r>
          <a:r>
            <a:rPr lang="ru-RU" sz="1600" spc="-45" dirty="0" smtClean="0">
              <a:solidFill>
                <a:srgbClr val="0F243E"/>
              </a:solidFill>
              <a:latin typeface="+mn-lt"/>
              <a:cs typeface="Times New Roman"/>
            </a:rPr>
            <a:t>о</a:t>
          </a:r>
          <a:r>
            <a:rPr lang="ru-RU" sz="1600" dirty="0" smtClean="0">
              <a:solidFill>
                <a:srgbClr val="0F243E"/>
              </a:solidFill>
              <a:latin typeface="+mn-lt"/>
              <a:cs typeface="Times New Roman"/>
            </a:rPr>
            <a:t>ч</a:t>
          </a:r>
          <a:r>
            <a:rPr lang="ru-RU" sz="1600" spc="-10" dirty="0" smtClean="0">
              <a:solidFill>
                <a:srgbClr val="0F243E"/>
              </a:solidFill>
              <a:latin typeface="+mn-lt"/>
              <a:cs typeface="Times New Roman"/>
            </a:rPr>
            <a:t>и</a:t>
          </a:r>
          <a:r>
            <a:rPr lang="ru-RU" sz="1600" dirty="0" smtClean="0">
              <a:solidFill>
                <a:srgbClr val="0F243E"/>
              </a:solidFill>
              <a:latin typeface="+mn-lt"/>
              <a:cs typeface="Times New Roman"/>
            </a:rPr>
            <a:t>е</a:t>
          </a:r>
          <a:r>
            <a:rPr lang="ru-RU" sz="1600" spc="-20" dirty="0" smtClean="0">
              <a:solidFill>
                <a:srgbClr val="0F243E"/>
              </a:solidFill>
              <a:latin typeface="+mn-lt"/>
              <a:cs typeface="Times New Roman"/>
            </a:rPr>
            <a:t> </a:t>
          </a:r>
          <a:r>
            <a:rPr lang="ru-RU" sz="2000" b="1" dirty="0" smtClean="0">
              <a:solidFill>
                <a:srgbClr val="FF0000"/>
              </a:solidFill>
              <a:latin typeface="+mn-lt"/>
              <a:cs typeface="Times New Roman"/>
            </a:rPr>
            <a:t>14 888,4</a:t>
          </a:r>
          <a:r>
            <a:rPr lang="ru-RU" sz="1600" b="1" dirty="0" smtClean="0">
              <a:solidFill>
                <a:srgbClr val="C00000"/>
              </a:solidFill>
              <a:latin typeface="+mn-lt"/>
              <a:cs typeface="Times New Roman"/>
            </a:rPr>
            <a:t> </a:t>
          </a:r>
          <a:r>
            <a:rPr lang="ru-RU" sz="1600" b="0" dirty="0" smtClean="0">
              <a:solidFill>
                <a:srgbClr val="2D3F56"/>
              </a:solidFill>
              <a:latin typeface="+mn-lt"/>
              <a:cs typeface="Times New Roman"/>
            </a:rPr>
            <a:t>тыс.</a:t>
          </a:r>
          <a:r>
            <a:rPr lang="ru-RU" sz="1600" b="0" spc="-10" dirty="0" smtClean="0">
              <a:solidFill>
                <a:srgbClr val="2D3F56"/>
              </a:solidFill>
              <a:latin typeface="+mn-lt"/>
              <a:cs typeface="Times New Roman"/>
            </a:rPr>
            <a:t> </a:t>
          </a:r>
          <a:r>
            <a:rPr lang="ru-RU" sz="1600" b="0" spc="-25" dirty="0" smtClean="0">
              <a:solidFill>
                <a:srgbClr val="2D3F56"/>
              </a:solidFill>
              <a:latin typeface="+mn-lt"/>
              <a:cs typeface="Times New Roman"/>
            </a:rPr>
            <a:t>р</a:t>
          </a:r>
          <a:r>
            <a:rPr lang="ru-RU" sz="1600" b="0" dirty="0" smtClean="0">
              <a:solidFill>
                <a:srgbClr val="2D3F56"/>
              </a:solidFill>
              <a:latin typeface="+mn-lt"/>
              <a:cs typeface="Times New Roman"/>
            </a:rPr>
            <a:t>у</a:t>
          </a:r>
          <a:r>
            <a:rPr lang="ru-RU" sz="1600" b="0" spc="-65" dirty="0" smtClean="0">
              <a:solidFill>
                <a:srgbClr val="2D3F56"/>
              </a:solidFill>
              <a:latin typeface="+mn-lt"/>
              <a:cs typeface="Times New Roman"/>
            </a:rPr>
            <a:t>б</a:t>
          </a:r>
          <a:r>
            <a:rPr lang="ru-RU" sz="1600" b="0" dirty="0" smtClean="0">
              <a:solidFill>
                <a:srgbClr val="2D3F56"/>
              </a:solidFill>
              <a:latin typeface="+mn-lt"/>
              <a:cs typeface="Times New Roman"/>
            </a:rPr>
            <a:t>лей</a:t>
          </a:r>
          <a:endParaRPr lang="ru-RU" sz="1600" dirty="0">
            <a:latin typeface="+mn-lt"/>
          </a:endParaRPr>
        </a:p>
      </dgm:t>
    </dgm:pt>
    <dgm:pt modelId="{6B7DA590-218F-454F-9D2E-76D5B8D2173C}" type="parTrans" cxnId="{A9D2F67B-6CCF-4889-85F8-90C6FF5DA952}">
      <dgm:prSet/>
      <dgm:spPr/>
      <dgm:t>
        <a:bodyPr/>
        <a:lstStyle/>
        <a:p>
          <a:endParaRPr lang="ru-RU"/>
        </a:p>
      </dgm:t>
    </dgm:pt>
    <dgm:pt modelId="{9B298440-720F-48B0-8C55-49FD50577AE2}" type="sibTrans" cxnId="{A9D2F67B-6CCF-4889-85F8-90C6FF5DA952}">
      <dgm:prSet/>
      <dgm:spPr/>
      <dgm:t>
        <a:bodyPr/>
        <a:lstStyle/>
        <a:p>
          <a:endParaRPr lang="ru-RU"/>
        </a:p>
      </dgm:t>
    </dgm:pt>
    <dgm:pt modelId="{B61C1857-3948-4F77-81A7-63764D7F1914}" type="pres">
      <dgm:prSet presAssocID="{3378AAEC-C805-4527-B853-E55DD68B3BDE}" presName="Name0" presStyleCnt="0">
        <dgm:presLayoutVars>
          <dgm:dir/>
          <dgm:animLvl val="lvl"/>
          <dgm:resizeHandles val="exact"/>
        </dgm:presLayoutVars>
      </dgm:prSet>
      <dgm:spPr/>
      <dgm:t>
        <a:bodyPr/>
        <a:lstStyle/>
        <a:p>
          <a:endParaRPr lang="ru-RU"/>
        </a:p>
      </dgm:t>
    </dgm:pt>
    <dgm:pt modelId="{8509F484-0F01-46EF-8906-7DB22F350E98}" type="pres">
      <dgm:prSet presAssocID="{02969C6F-4323-4C00-B163-BC27FC08A542}" presName="linNode" presStyleCnt="0"/>
      <dgm:spPr/>
    </dgm:pt>
    <dgm:pt modelId="{36314863-6234-4BC7-B404-BC497C8B0CA5}" type="pres">
      <dgm:prSet presAssocID="{02969C6F-4323-4C00-B163-BC27FC08A542}" presName="parentText" presStyleLbl="node1" presStyleIdx="0" presStyleCnt="8" custScaleX="29131" custLinFactNeighborX="-20068">
        <dgm:presLayoutVars>
          <dgm:chMax val="1"/>
          <dgm:bulletEnabled val="1"/>
        </dgm:presLayoutVars>
      </dgm:prSet>
      <dgm:spPr>
        <a:prstGeom prst="homePlate">
          <a:avLst/>
        </a:prstGeom>
      </dgm:spPr>
      <dgm:t>
        <a:bodyPr/>
        <a:lstStyle/>
        <a:p>
          <a:endParaRPr lang="ru-RU"/>
        </a:p>
      </dgm:t>
    </dgm:pt>
    <dgm:pt modelId="{5037D9B6-CEC5-4EA1-B37F-389B2989D81E}" type="pres">
      <dgm:prSet presAssocID="{02969C6F-4323-4C00-B163-BC27FC08A542}" presName="descendantText" presStyleLbl="alignAccFollowNode1" presStyleIdx="0" presStyleCnt="8" custScaleX="139735">
        <dgm:presLayoutVars>
          <dgm:bulletEnabled val="1"/>
        </dgm:presLayoutVars>
      </dgm:prSet>
      <dgm:spPr/>
      <dgm:t>
        <a:bodyPr/>
        <a:lstStyle/>
        <a:p>
          <a:endParaRPr lang="ru-RU"/>
        </a:p>
      </dgm:t>
    </dgm:pt>
    <dgm:pt modelId="{A2BC21F7-92A7-4547-8C2A-2ED41551E199}" type="pres">
      <dgm:prSet presAssocID="{46D9883E-454B-4DA0-8A1B-32E00CDFC18A}" presName="sp" presStyleCnt="0"/>
      <dgm:spPr/>
    </dgm:pt>
    <dgm:pt modelId="{5EEF6906-626A-4D90-B326-931FDE938406}" type="pres">
      <dgm:prSet presAssocID="{65FBF68A-4681-4C21-B37F-D320CACC5D9C}" presName="linNode" presStyleCnt="0"/>
      <dgm:spPr/>
    </dgm:pt>
    <dgm:pt modelId="{09EDD885-E40A-4E7E-8336-D6B640D58A71}" type="pres">
      <dgm:prSet presAssocID="{65FBF68A-4681-4C21-B37F-D320CACC5D9C}" presName="parentText" presStyleLbl="node1" presStyleIdx="1" presStyleCnt="8" custScaleX="29131" custLinFactNeighborX="-20068">
        <dgm:presLayoutVars>
          <dgm:chMax val="1"/>
          <dgm:bulletEnabled val="1"/>
        </dgm:presLayoutVars>
      </dgm:prSet>
      <dgm:spPr>
        <a:prstGeom prst="homePlate">
          <a:avLst/>
        </a:prstGeom>
      </dgm:spPr>
      <dgm:t>
        <a:bodyPr/>
        <a:lstStyle/>
        <a:p>
          <a:endParaRPr lang="ru-RU"/>
        </a:p>
      </dgm:t>
    </dgm:pt>
    <dgm:pt modelId="{DC12A609-1EBF-4DD0-AB97-613CB5117C22}" type="pres">
      <dgm:prSet presAssocID="{65FBF68A-4681-4C21-B37F-D320CACC5D9C}" presName="descendantText" presStyleLbl="alignAccFollowNode1" presStyleIdx="1" presStyleCnt="8" custScaleX="139735">
        <dgm:presLayoutVars>
          <dgm:bulletEnabled val="1"/>
        </dgm:presLayoutVars>
      </dgm:prSet>
      <dgm:spPr/>
      <dgm:t>
        <a:bodyPr/>
        <a:lstStyle/>
        <a:p>
          <a:endParaRPr lang="ru-RU"/>
        </a:p>
      </dgm:t>
    </dgm:pt>
    <dgm:pt modelId="{97E37E7A-6180-4F42-B741-95923CF9E2A3}" type="pres">
      <dgm:prSet presAssocID="{4F008F0D-609C-4160-A273-0D64A712F417}" presName="sp" presStyleCnt="0"/>
      <dgm:spPr/>
    </dgm:pt>
    <dgm:pt modelId="{FC6DADE4-B60E-4D16-B9B2-55A5C9297F6E}" type="pres">
      <dgm:prSet presAssocID="{33C76137-07D2-472C-B11C-8FB4A00194B0}" presName="linNode" presStyleCnt="0"/>
      <dgm:spPr/>
    </dgm:pt>
    <dgm:pt modelId="{0F3DEACA-8F92-47A0-BBBA-446005CF83B8}" type="pres">
      <dgm:prSet presAssocID="{33C76137-07D2-472C-B11C-8FB4A00194B0}" presName="parentText" presStyleLbl="node1" presStyleIdx="2" presStyleCnt="8" custScaleX="29131" custLinFactNeighborX="-20068">
        <dgm:presLayoutVars>
          <dgm:chMax val="1"/>
          <dgm:bulletEnabled val="1"/>
        </dgm:presLayoutVars>
      </dgm:prSet>
      <dgm:spPr>
        <a:prstGeom prst="homePlate">
          <a:avLst/>
        </a:prstGeom>
      </dgm:spPr>
      <dgm:t>
        <a:bodyPr/>
        <a:lstStyle/>
        <a:p>
          <a:endParaRPr lang="ru-RU"/>
        </a:p>
      </dgm:t>
    </dgm:pt>
    <dgm:pt modelId="{1055E7D2-C073-444E-8869-51B3C4C5B00C}" type="pres">
      <dgm:prSet presAssocID="{33C76137-07D2-472C-B11C-8FB4A00194B0}" presName="descendantText" presStyleLbl="alignAccFollowNode1" presStyleIdx="2" presStyleCnt="8" custScaleX="139735">
        <dgm:presLayoutVars>
          <dgm:bulletEnabled val="1"/>
        </dgm:presLayoutVars>
      </dgm:prSet>
      <dgm:spPr/>
      <dgm:t>
        <a:bodyPr/>
        <a:lstStyle/>
        <a:p>
          <a:endParaRPr lang="ru-RU"/>
        </a:p>
      </dgm:t>
    </dgm:pt>
    <dgm:pt modelId="{0B420E84-3981-4FC1-B993-C07E75D76173}" type="pres">
      <dgm:prSet presAssocID="{DE24DC53-A5A1-4E59-92BB-3D4E6B728AEB}" presName="sp" presStyleCnt="0"/>
      <dgm:spPr/>
    </dgm:pt>
    <dgm:pt modelId="{2E5CF397-D08F-4476-AE7A-64CD95705693}" type="pres">
      <dgm:prSet presAssocID="{660D539E-5FAE-4935-9054-738799C05AD1}" presName="linNode" presStyleCnt="0"/>
      <dgm:spPr/>
    </dgm:pt>
    <dgm:pt modelId="{E5277C24-AB39-463B-ACBD-90B8CAA23886}" type="pres">
      <dgm:prSet presAssocID="{660D539E-5FAE-4935-9054-738799C05AD1}" presName="parentText" presStyleLbl="node1" presStyleIdx="3" presStyleCnt="8" custScaleX="29131" custLinFactNeighborX="-20068">
        <dgm:presLayoutVars>
          <dgm:chMax val="1"/>
          <dgm:bulletEnabled val="1"/>
        </dgm:presLayoutVars>
      </dgm:prSet>
      <dgm:spPr>
        <a:prstGeom prst="homePlate">
          <a:avLst/>
        </a:prstGeom>
      </dgm:spPr>
      <dgm:t>
        <a:bodyPr/>
        <a:lstStyle/>
        <a:p>
          <a:endParaRPr lang="ru-RU"/>
        </a:p>
      </dgm:t>
    </dgm:pt>
    <dgm:pt modelId="{E1BC0BC0-9B2C-4A34-9C18-6320FF08632A}" type="pres">
      <dgm:prSet presAssocID="{660D539E-5FAE-4935-9054-738799C05AD1}" presName="descendantText" presStyleLbl="alignAccFollowNode1" presStyleIdx="3" presStyleCnt="8" custScaleX="139735">
        <dgm:presLayoutVars>
          <dgm:bulletEnabled val="1"/>
        </dgm:presLayoutVars>
      </dgm:prSet>
      <dgm:spPr/>
      <dgm:t>
        <a:bodyPr/>
        <a:lstStyle/>
        <a:p>
          <a:endParaRPr lang="ru-RU"/>
        </a:p>
      </dgm:t>
    </dgm:pt>
    <dgm:pt modelId="{68CD9F69-AFF7-4FF5-A262-E142CAAE95FC}" type="pres">
      <dgm:prSet presAssocID="{FD63CD62-1E4C-4D3A-8FCA-D577BC7DC9DE}" presName="sp" presStyleCnt="0"/>
      <dgm:spPr/>
    </dgm:pt>
    <dgm:pt modelId="{2F338544-5BF5-4C82-9D9D-BF650BB6D2EB}" type="pres">
      <dgm:prSet presAssocID="{97889BCF-1170-4616-AB6B-3AF49E296849}" presName="linNode" presStyleCnt="0"/>
      <dgm:spPr/>
    </dgm:pt>
    <dgm:pt modelId="{3C8528DF-E995-4BB7-A818-8DCB814BE8C0}" type="pres">
      <dgm:prSet presAssocID="{97889BCF-1170-4616-AB6B-3AF49E296849}" presName="parentText" presStyleLbl="node1" presStyleIdx="4" presStyleCnt="8" custScaleX="29131" custLinFactNeighborX="-20068">
        <dgm:presLayoutVars>
          <dgm:chMax val="1"/>
          <dgm:bulletEnabled val="1"/>
        </dgm:presLayoutVars>
      </dgm:prSet>
      <dgm:spPr>
        <a:prstGeom prst="homePlate">
          <a:avLst/>
        </a:prstGeom>
      </dgm:spPr>
      <dgm:t>
        <a:bodyPr/>
        <a:lstStyle/>
        <a:p>
          <a:endParaRPr lang="ru-RU"/>
        </a:p>
      </dgm:t>
    </dgm:pt>
    <dgm:pt modelId="{B0972AAB-D3F5-411B-BB75-1B7BC24CEC9E}" type="pres">
      <dgm:prSet presAssocID="{97889BCF-1170-4616-AB6B-3AF49E296849}" presName="descendantText" presStyleLbl="alignAccFollowNode1" presStyleIdx="4" presStyleCnt="8" custScaleX="139735">
        <dgm:presLayoutVars>
          <dgm:bulletEnabled val="1"/>
        </dgm:presLayoutVars>
      </dgm:prSet>
      <dgm:spPr/>
      <dgm:t>
        <a:bodyPr/>
        <a:lstStyle/>
        <a:p>
          <a:endParaRPr lang="ru-RU"/>
        </a:p>
      </dgm:t>
    </dgm:pt>
    <dgm:pt modelId="{525F9983-4F2E-4D1F-B5D9-C4ECC5F53CF3}" type="pres">
      <dgm:prSet presAssocID="{59722D44-0193-40AF-9FA5-546D3B947E9C}" presName="sp" presStyleCnt="0"/>
      <dgm:spPr/>
    </dgm:pt>
    <dgm:pt modelId="{DBB7DBF5-A522-47C9-95E8-A39DCCE14384}" type="pres">
      <dgm:prSet presAssocID="{B852FA07-22BD-4FFD-A964-4D84111E80B1}" presName="linNode" presStyleCnt="0"/>
      <dgm:spPr/>
    </dgm:pt>
    <dgm:pt modelId="{4B1675A7-56EB-4CC0-988D-D0C8B02B84A3}" type="pres">
      <dgm:prSet presAssocID="{B852FA07-22BD-4FFD-A964-4D84111E80B1}" presName="parentText" presStyleLbl="node1" presStyleIdx="5" presStyleCnt="8" custScaleX="29131" custLinFactNeighborX="-20068">
        <dgm:presLayoutVars>
          <dgm:chMax val="1"/>
          <dgm:bulletEnabled val="1"/>
        </dgm:presLayoutVars>
      </dgm:prSet>
      <dgm:spPr>
        <a:prstGeom prst="homePlate">
          <a:avLst/>
        </a:prstGeom>
      </dgm:spPr>
      <dgm:t>
        <a:bodyPr/>
        <a:lstStyle/>
        <a:p>
          <a:endParaRPr lang="ru-RU"/>
        </a:p>
      </dgm:t>
    </dgm:pt>
    <dgm:pt modelId="{5091B80E-F87F-43F1-AB11-EB74C479A41B}" type="pres">
      <dgm:prSet presAssocID="{B852FA07-22BD-4FFD-A964-4D84111E80B1}" presName="descendantText" presStyleLbl="alignAccFollowNode1" presStyleIdx="5" presStyleCnt="8" custScaleX="139735">
        <dgm:presLayoutVars>
          <dgm:bulletEnabled val="1"/>
        </dgm:presLayoutVars>
      </dgm:prSet>
      <dgm:spPr/>
      <dgm:t>
        <a:bodyPr/>
        <a:lstStyle/>
        <a:p>
          <a:endParaRPr lang="ru-RU"/>
        </a:p>
      </dgm:t>
    </dgm:pt>
    <dgm:pt modelId="{8CDAE5CF-342F-4972-8B11-5896DB55AF63}" type="pres">
      <dgm:prSet presAssocID="{6901A09E-5C0E-435F-B7D4-6951382C0151}" presName="sp" presStyleCnt="0"/>
      <dgm:spPr/>
    </dgm:pt>
    <dgm:pt modelId="{47E0A176-73AB-4322-93ED-AB5C88782403}" type="pres">
      <dgm:prSet presAssocID="{67EF8E87-B4A8-4C6D-9F5C-CAD8463A7171}" presName="linNode" presStyleCnt="0"/>
      <dgm:spPr/>
    </dgm:pt>
    <dgm:pt modelId="{6D0015C2-51D2-49AA-8A72-8FAC3D25ABF8}" type="pres">
      <dgm:prSet presAssocID="{67EF8E87-B4A8-4C6D-9F5C-CAD8463A7171}" presName="parentText" presStyleLbl="node1" presStyleIdx="6" presStyleCnt="8" custScaleX="29131" custLinFactNeighborX="-20068">
        <dgm:presLayoutVars>
          <dgm:chMax val="1"/>
          <dgm:bulletEnabled val="1"/>
        </dgm:presLayoutVars>
      </dgm:prSet>
      <dgm:spPr>
        <a:prstGeom prst="homePlate">
          <a:avLst/>
        </a:prstGeom>
      </dgm:spPr>
      <dgm:t>
        <a:bodyPr/>
        <a:lstStyle/>
        <a:p>
          <a:endParaRPr lang="ru-RU"/>
        </a:p>
      </dgm:t>
    </dgm:pt>
    <dgm:pt modelId="{A5582096-335E-4BB5-8664-89D786B81CAD}" type="pres">
      <dgm:prSet presAssocID="{67EF8E87-B4A8-4C6D-9F5C-CAD8463A7171}" presName="descendantText" presStyleLbl="alignAccFollowNode1" presStyleIdx="6" presStyleCnt="8" custScaleX="139735">
        <dgm:presLayoutVars>
          <dgm:bulletEnabled val="1"/>
        </dgm:presLayoutVars>
      </dgm:prSet>
      <dgm:spPr/>
      <dgm:t>
        <a:bodyPr/>
        <a:lstStyle/>
        <a:p>
          <a:endParaRPr lang="ru-RU"/>
        </a:p>
      </dgm:t>
    </dgm:pt>
    <dgm:pt modelId="{0DF80285-57C8-4C12-8CD4-4B05A716A160}" type="pres">
      <dgm:prSet presAssocID="{0249C58C-195E-4583-AD9C-CC89C51930BD}" presName="sp" presStyleCnt="0"/>
      <dgm:spPr/>
    </dgm:pt>
    <dgm:pt modelId="{DD93FEE1-67C0-45D6-AE47-49D7DACE21A6}" type="pres">
      <dgm:prSet presAssocID="{F2F37C29-7DAE-4DAD-80B3-20F31E05B12A}" presName="linNode" presStyleCnt="0"/>
      <dgm:spPr/>
    </dgm:pt>
    <dgm:pt modelId="{7CF19A45-643E-44B1-AE9F-078FA2E3950A}" type="pres">
      <dgm:prSet presAssocID="{F2F37C29-7DAE-4DAD-80B3-20F31E05B12A}" presName="parentText" presStyleLbl="node1" presStyleIdx="7" presStyleCnt="8" custScaleX="29131" custLinFactNeighborX="-20068">
        <dgm:presLayoutVars>
          <dgm:chMax val="1"/>
          <dgm:bulletEnabled val="1"/>
        </dgm:presLayoutVars>
      </dgm:prSet>
      <dgm:spPr>
        <a:prstGeom prst="homePlate">
          <a:avLst/>
        </a:prstGeom>
      </dgm:spPr>
      <dgm:t>
        <a:bodyPr/>
        <a:lstStyle/>
        <a:p>
          <a:endParaRPr lang="ru-RU"/>
        </a:p>
      </dgm:t>
    </dgm:pt>
    <dgm:pt modelId="{2DECC8D0-E369-4776-A0C9-999AF0A9BEA1}" type="pres">
      <dgm:prSet presAssocID="{F2F37C29-7DAE-4DAD-80B3-20F31E05B12A}" presName="descendantText" presStyleLbl="alignAccFollowNode1" presStyleIdx="7" presStyleCnt="8" custScaleX="139735">
        <dgm:presLayoutVars>
          <dgm:bulletEnabled val="1"/>
        </dgm:presLayoutVars>
      </dgm:prSet>
      <dgm:spPr/>
      <dgm:t>
        <a:bodyPr/>
        <a:lstStyle/>
        <a:p>
          <a:endParaRPr lang="ru-RU"/>
        </a:p>
      </dgm:t>
    </dgm:pt>
  </dgm:ptLst>
  <dgm:cxnLst>
    <dgm:cxn modelId="{995B02DE-A39B-416F-BFBE-CC55E9B528AE}" type="presOf" srcId="{EF53B477-4A13-4E4A-A0D0-4F466FE97B3D}" destId="{5091B80E-F87F-43F1-AB11-EB74C479A41B}" srcOrd="0" destOrd="0" presId="urn:microsoft.com/office/officeart/2005/8/layout/vList5"/>
    <dgm:cxn modelId="{90BA9F06-E2C9-4D2B-AB88-7AFB3449B0B7}" type="presOf" srcId="{67EF8E87-B4A8-4C6D-9F5C-CAD8463A7171}" destId="{6D0015C2-51D2-49AA-8A72-8FAC3D25ABF8}" srcOrd="0" destOrd="0" presId="urn:microsoft.com/office/officeart/2005/8/layout/vList5"/>
    <dgm:cxn modelId="{2D15DC70-C59E-4914-98CE-C4BD5EB55337}" type="presOf" srcId="{2AF792F9-8D4A-44A8-AA9A-48D0F1DB3BEE}" destId="{B0972AAB-D3F5-411B-BB75-1B7BC24CEC9E}" srcOrd="0" destOrd="0" presId="urn:microsoft.com/office/officeart/2005/8/layout/vList5"/>
    <dgm:cxn modelId="{5986745F-AD5D-4EF8-9928-D6987410AD48}" srcId="{67EF8E87-B4A8-4C6D-9F5C-CAD8463A7171}" destId="{F56FEAA2-E69B-4163-A469-75F5E0592336}" srcOrd="0" destOrd="0" parTransId="{E8CD1529-BBFD-4B0E-ABCE-4D814720F315}" sibTransId="{3F1CC8AC-26AD-4298-A983-879C425DD7F7}"/>
    <dgm:cxn modelId="{0CB35A00-BE7D-4EE4-90CD-C07207844367}" srcId="{3378AAEC-C805-4527-B853-E55DD68B3BDE}" destId="{02969C6F-4323-4C00-B163-BC27FC08A542}" srcOrd="0" destOrd="0" parTransId="{F53D8C03-73F8-44CC-AECB-4DA7073AF1C5}" sibTransId="{46D9883E-454B-4DA0-8A1B-32E00CDFC18A}"/>
    <dgm:cxn modelId="{8987DE7D-13AF-4E38-B40A-A3D19EF0A804}" type="presOf" srcId="{F56FEAA2-E69B-4163-A469-75F5E0592336}" destId="{A5582096-335E-4BB5-8664-89D786B81CAD}" srcOrd="0" destOrd="0" presId="urn:microsoft.com/office/officeart/2005/8/layout/vList5"/>
    <dgm:cxn modelId="{A9D2F67B-6CCF-4889-85F8-90C6FF5DA952}" srcId="{F2F37C29-7DAE-4DAD-80B3-20F31E05B12A}" destId="{E91A0DA4-62BB-4029-AC6B-80ACE20F5FBD}" srcOrd="0" destOrd="0" parTransId="{6B7DA590-218F-454F-9D2E-76D5B8D2173C}" sibTransId="{9B298440-720F-48B0-8C55-49FD50577AE2}"/>
    <dgm:cxn modelId="{184B9BE1-5541-4AB4-8748-2199010B4C51}" type="presOf" srcId="{33C76137-07D2-472C-B11C-8FB4A00194B0}" destId="{0F3DEACA-8F92-47A0-BBBA-446005CF83B8}" srcOrd="0" destOrd="0" presId="urn:microsoft.com/office/officeart/2005/8/layout/vList5"/>
    <dgm:cxn modelId="{B44FFEE8-EC72-4706-B881-8BDB1443A549}" type="presOf" srcId="{44E8CC7A-E8F7-4648-AED8-FDF56DB5B23B}" destId="{1055E7D2-C073-444E-8869-51B3C4C5B00C}" srcOrd="0" destOrd="0" presId="urn:microsoft.com/office/officeart/2005/8/layout/vList5"/>
    <dgm:cxn modelId="{85DC56CF-ABF1-4C47-8CFD-C590B986A2A9}" type="presOf" srcId="{660D539E-5FAE-4935-9054-738799C05AD1}" destId="{E5277C24-AB39-463B-ACBD-90B8CAA23886}" srcOrd="0" destOrd="0" presId="urn:microsoft.com/office/officeart/2005/8/layout/vList5"/>
    <dgm:cxn modelId="{3DF7DA42-C204-410D-B457-817B75641FE9}" srcId="{660D539E-5FAE-4935-9054-738799C05AD1}" destId="{DAE13318-25C7-4D7E-9C3A-B9CC6E145B48}" srcOrd="0" destOrd="0" parTransId="{4A90CEC2-ED1C-471B-9422-049D3B4E54D7}" sibTransId="{07B3E3A6-574A-4284-8717-3E3A3C42DD7D}"/>
    <dgm:cxn modelId="{4C9761AB-51DF-48A8-AE1A-9E4962A728EB}" srcId="{3378AAEC-C805-4527-B853-E55DD68B3BDE}" destId="{33C76137-07D2-472C-B11C-8FB4A00194B0}" srcOrd="2" destOrd="0" parTransId="{986CFFE3-3A71-4D49-8DB2-68926F7C37C9}" sibTransId="{DE24DC53-A5A1-4E59-92BB-3D4E6B728AEB}"/>
    <dgm:cxn modelId="{B87AD554-B4CD-49C0-B165-A3888C107D61}" srcId="{3378AAEC-C805-4527-B853-E55DD68B3BDE}" destId="{97889BCF-1170-4616-AB6B-3AF49E296849}" srcOrd="4" destOrd="0" parTransId="{B971B685-5EFB-4037-B179-B580F6D0AE95}" sibTransId="{59722D44-0193-40AF-9FA5-546D3B947E9C}"/>
    <dgm:cxn modelId="{0292BF46-BAA5-4296-8124-8249D7175513}" type="presOf" srcId="{75471864-516C-456B-B256-60979B54C829}" destId="{5037D9B6-CEC5-4EA1-B37F-389B2989D81E}" srcOrd="0" destOrd="0" presId="urn:microsoft.com/office/officeart/2005/8/layout/vList5"/>
    <dgm:cxn modelId="{73EEA839-5511-4D96-89CE-1BE423A517AD}" srcId="{3378AAEC-C805-4527-B853-E55DD68B3BDE}" destId="{B852FA07-22BD-4FFD-A964-4D84111E80B1}" srcOrd="5" destOrd="0" parTransId="{F89A34EE-A19F-4A84-90C4-1D6A79C946C6}" sibTransId="{6901A09E-5C0E-435F-B7D4-6951382C0151}"/>
    <dgm:cxn modelId="{6A58E2FD-2580-4419-A528-CEA13824D692}" type="presOf" srcId="{65FBF68A-4681-4C21-B37F-D320CACC5D9C}" destId="{09EDD885-E40A-4E7E-8336-D6B640D58A71}" srcOrd="0" destOrd="0" presId="urn:microsoft.com/office/officeart/2005/8/layout/vList5"/>
    <dgm:cxn modelId="{1AE81914-A320-434C-BD79-AAB4CB40B5D0}" type="presOf" srcId="{3378AAEC-C805-4527-B853-E55DD68B3BDE}" destId="{B61C1857-3948-4F77-81A7-63764D7F1914}" srcOrd="0" destOrd="0" presId="urn:microsoft.com/office/officeart/2005/8/layout/vList5"/>
    <dgm:cxn modelId="{0502E894-4269-4B4F-8147-5CFD7BB15A67}" srcId="{33C76137-07D2-472C-B11C-8FB4A00194B0}" destId="{44E8CC7A-E8F7-4648-AED8-FDF56DB5B23B}" srcOrd="0" destOrd="0" parTransId="{5DBB458D-311E-4263-ACB2-6393DCF59C26}" sibTransId="{16F2BBEE-F27A-4818-A2AB-6508EBCAB38C}"/>
    <dgm:cxn modelId="{0528A51B-C28A-4A2A-9B99-75F133B50694}" srcId="{65FBF68A-4681-4C21-B37F-D320CACC5D9C}" destId="{30D3FDE0-19CB-4C53-AF8C-D20656831F9C}" srcOrd="0" destOrd="0" parTransId="{EE09815C-36FF-4B30-817F-AEDF7CD77261}" sibTransId="{7AEFEE14-F146-466C-8849-F2892E9039E2}"/>
    <dgm:cxn modelId="{65933C6E-9FB6-4EEE-A21B-3146AC4FDD5F}" type="presOf" srcId="{30D3FDE0-19CB-4C53-AF8C-D20656831F9C}" destId="{DC12A609-1EBF-4DD0-AB97-613CB5117C22}" srcOrd="0" destOrd="0" presId="urn:microsoft.com/office/officeart/2005/8/layout/vList5"/>
    <dgm:cxn modelId="{6370D0C1-EEB9-44FE-AC36-BCEB9C7021A4}" type="presOf" srcId="{97889BCF-1170-4616-AB6B-3AF49E296849}" destId="{3C8528DF-E995-4BB7-A818-8DCB814BE8C0}" srcOrd="0" destOrd="0" presId="urn:microsoft.com/office/officeart/2005/8/layout/vList5"/>
    <dgm:cxn modelId="{D294A53E-0235-4771-AF3F-84AF9030B928}" type="presOf" srcId="{02969C6F-4323-4C00-B163-BC27FC08A542}" destId="{36314863-6234-4BC7-B404-BC497C8B0CA5}" srcOrd="0" destOrd="0" presId="urn:microsoft.com/office/officeart/2005/8/layout/vList5"/>
    <dgm:cxn modelId="{3AA20722-4480-4428-9020-7DCFE615CB73}" type="presOf" srcId="{E91A0DA4-62BB-4029-AC6B-80ACE20F5FBD}" destId="{2DECC8D0-E369-4776-A0C9-999AF0A9BEA1}" srcOrd="0" destOrd="0" presId="urn:microsoft.com/office/officeart/2005/8/layout/vList5"/>
    <dgm:cxn modelId="{0A59C493-3197-4BDF-BC1F-B3EDD122B8E8}" type="presOf" srcId="{F2F37C29-7DAE-4DAD-80B3-20F31E05B12A}" destId="{7CF19A45-643E-44B1-AE9F-078FA2E3950A}" srcOrd="0" destOrd="0" presId="urn:microsoft.com/office/officeart/2005/8/layout/vList5"/>
    <dgm:cxn modelId="{73CA3C54-C325-495F-909D-A7C13648FCF0}" srcId="{B852FA07-22BD-4FFD-A964-4D84111E80B1}" destId="{EF53B477-4A13-4E4A-A0D0-4F466FE97B3D}" srcOrd="0" destOrd="0" parTransId="{D1D3859E-354C-4E46-A028-B154759E2BD0}" sibTransId="{8B11A48A-4E50-44FA-87A2-5534B1EE8203}"/>
    <dgm:cxn modelId="{65F62F20-B172-4BB7-9D5B-27B50FD9665E}" srcId="{3378AAEC-C805-4527-B853-E55DD68B3BDE}" destId="{660D539E-5FAE-4935-9054-738799C05AD1}" srcOrd="3" destOrd="0" parTransId="{AC7B3A7D-484D-4CF8-9827-730163095369}" sibTransId="{FD63CD62-1E4C-4D3A-8FCA-D577BC7DC9DE}"/>
    <dgm:cxn modelId="{40C56650-34CD-442B-954E-259430BEA119}" srcId="{3378AAEC-C805-4527-B853-E55DD68B3BDE}" destId="{65FBF68A-4681-4C21-B37F-D320CACC5D9C}" srcOrd="1" destOrd="0" parTransId="{B954E1EF-35FD-4CB9-9CB9-B16D36224FD7}" sibTransId="{4F008F0D-609C-4160-A273-0D64A712F417}"/>
    <dgm:cxn modelId="{565CE7E2-0F96-47A9-B2C5-FAF51B60758B}" srcId="{3378AAEC-C805-4527-B853-E55DD68B3BDE}" destId="{67EF8E87-B4A8-4C6D-9F5C-CAD8463A7171}" srcOrd="6" destOrd="0" parTransId="{684F0685-359E-4AA0-BB2C-DEF45CDD5603}" sibTransId="{0249C58C-195E-4583-AD9C-CC89C51930BD}"/>
    <dgm:cxn modelId="{D6B57212-D247-48D8-BD49-CC4F449B9F2A}" type="presOf" srcId="{DAE13318-25C7-4D7E-9C3A-B9CC6E145B48}" destId="{E1BC0BC0-9B2C-4A34-9C18-6320FF08632A}" srcOrd="0" destOrd="0" presId="urn:microsoft.com/office/officeart/2005/8/layout/vList5"/>
    <dgm:cxn modelId="{060A60CC-BC7B-4518-BA41-D2C4A88B82E4}" srcId="{02969C6F-4323-4C00-B163-BC27FC08A542}" destId="{75471864-516C-456B-B256-60979B54C829}" srcOrd="0" destOrd="0" parTransId="{467CCA86-1569-4452-8C11-AEEC57EEA569}" sibTransId="{ABFAF908-BE33-4756-A0E1-20C4F57B41DB}"/>
    <dgm:cxn modelId="{12851F4F-F0EC-4044-8849-874976A9A60E}" srcId="{3378AAEC-C805-4527-B853-E55DD68B3BDE}" destId="{F2F37C29-7DAE-4DAD-80B3-20F31E05B12A}" srcOrd="7" destOrd="0" parTransId="{D998EF92-7E93-4EB0-A6DD-144FA12D992A}" sibTransId="{7D8D3D3C-5C79-472F-B86E-30F8EAF0C446}"/>
    <dgm:cxn modelId="{6969C0FF-8A3E-47E0-8EED-F43FAC47ED28}" srcId="{97889BCF-1170-4616-AB6B-3AF49E296849}" destId="{2AF792F9-8D4A-44A8-AA9A-48D0F1DB3BEE}" srcOrd="0" destOrd="0" parTransId="{AD108ECE-9182-4377-8D33-FCDE7DE70FB2}" sibTransId="{7237A206-C543-464B-B605-6F512E3CAC44}"/>
    <dgm:cxn modelId="{BA7DD1B4-5BCD-47BB-922E-3B180F231726}" type="presOf" srcId="{B852FA07-22BD-4FFD-A964-4D84111E80B1}" destId="{4B1675A7-56EB-4CC0-988D-D0C8B02B84A3}" srcOrd="0" destOrd="0" presId="urn:microsoft.com/office/officeart/2005/8/layout/vList5"/>
    <dgm:cxn modelId="{3862D474-3879-4841-BCE8-9A90D4D80C1C}" type="presParOf" srcId="{B61C1857-3948-4F77-81A7-63764D7F1914}" destId="{8509F484-0F01-46EF-8906-7DB22F350E98}" srcOrd="0" destOrd="0" presId="urn:microsoft.com/office/officeart/2005/8/layout/vList5"/>
    <dgm:cxn modelId="{4866A0BE-C378-4ADE-AB7B-52345D470372}" type="presParOf" srcId="{8509F484-0F01-46EF-8906-7DB22F350E98}" destId="{36314863-6234-4BC7-B404-BC497C8B0CA5}" srcOrd="0" destOrd="0" presId="urn:microsoft.com/office/officeart/2005/8/layout/vList5"/>
    <dgm:cxn modelId="{0D396469-FCB6-4E43-836D-96966B1E9F42}" type="presParOf" srcId="{8509F484-0F01-46EF-8906-7DB22F350E98}" destId="{5037D9B6-CEC5-4EA1-B37F-389B2989D81E}" srcOrd="1" destOrd="0" presId="urn:microsoft.com/office/officeart/2005/8/layout/vList5"/>
    <dgm:cxn modelId="{5D8AEA51-D007-4585-8F29-F39C01398104}" type="presParOf" srcId="{B61C1857-3948-4F77-81A7-63764D7F1914}" destId="{A2BC21F7-92A7-4547-8C2A-2ED41551E199}" srcOrd="1" destOrd="0" presId="urn:microsoft.com/office/officeart/2005/8/layout/vList5"/>
    <dgm:cxn modelId="{1C16132A-9E0B-40DB-9A63-F3F4E98B4AF6}" type="presParOf" srcId="{B61C1857-3948-4F77-81A7-63764D7F1914}" destId="{5EEF6906-626A-4D90-B326-931FDE938406}" srcOrd="2" destOrd="0" presId="urn:microsoft.com/office/officeart/2005/8/layout/vList5"/>
    <dgm:cxn modelId="{ECA2978D-EFDC-4430-8874-64090584DB6F}" type="presParOf" srcId="{5EEF6906-626A-4D90-B326-931FDE938406}" destId="{09EDD885-E40A-4E7E-8336-D6B640D58A71}" srcOrd="0" destOrd="0" presId="urn:microsoft.com/office/officeart/2005/8/layout/vList5"/>
    <dgm:cxn modelId="{FBBF1131-A388-4F50-836F-EBFF4B2DA790}" type="presParOf" srcId="{5EEF6906-626A-4D90-B326-931FDE938406}" destId="{DC12A609-1EBF-4DD0-AB97-613CB5117C22}" srcOrd="1" destOrd="0" presId="urn:microsoft.com/office/officeart/2005/8/layout/vList5"/>
    <dgm:cxn modelId="{A060DC4C-AF77-4A48-9F28-84940760091C}" type="presParOf" srcId="{B61C1857-3948-4F77-81A7-63764D7F1914}" destId="{97E37E7A-6180-4F42-B741-95923CF9E2A3}" srcOrd="3" destOrd="0" presId="urn:microsoft.com/office/officeart/2005/8/layout/vList5"/>
    <dgm:cxn modelId="{29C33D70-AB53-403D-95FF-5EE09D032DFE}" type="presParOf" srcId="{B61C1857-3948-4F77-81A7-63764D7F1914}" destId="{FC6DADE4-B60E-4D16-B9B2-55A5C9297F6E}" srcOrd="4" destOrd="0" presId="urn:microsoft.com/office/officeart/2005/8/layout/vList5"/>
    <dgm:cxn modelId="{C5D08EED-1A97-484D-9060-A4F9B5D32210}" type="presParOf" srcId="{FC6DADE4-B60E-4D16-B9B2-55A5C9297F6E}" destId="{0F3DEACA-8F92-47A0-BBBA-446005CF83B8}" srcOrd="0" destOrd="0" presId="urn:microsoft.com/office/officeart/2005/8/layout/vList5"/>
    <dgm:cxn modelId="{51E082AF-3EC9-4153-8765-43B467AC6C83}" type="presParOf" srcId="{FC6DADE4-B60E-4D16-B9B2-55A5C9297F6E}" destId="{1055E7D2-C073-444E-8869-51B3C4C5B00C}" srcOrd="1" destOrd="0" presId="urn:microsoft.com/office/officeart/2005/8/layout/vList5"/>
    <dgm:cxn modelId="{0EEDC44A-472E-46CF-8FF3-D9C4F9C6A1C8}" type="presParOf" srcId="{B61C1857-3948-4F77-81A7-63764D7F1914}" destId="{0B420E84-3981-4FC1-B993-C07E75D76173}" srcOrd="5" destOrd="0" presId="urn:microsoft.com/office/officeart/2005/8/layout/vList5"/>
    <dgm:cxn modelId="{73DDE54A-1556-4821-9D7B-96E2291B1D69}" type="presParOf" srcId="{B61C1857-3948-4F77-81A7-63764D7F1914}" destId="{2E5CF397-D08F-4476-AE7A-64CD95705693}" srcOrd="6" destOrd="0" presId="urn:microsoft.com/office/officeart/2005/8/layout/vList5"/>
    <dgm:cxn modelId="{2CF07E56-543E-487D-A2A7-EE207218932E}" type="presParOf" srcId="{2E5CF397-D08F-4476-AE7A-64CD95705693}" destId="{E5277C24-AB39-463B-ACBD-90B8CAA23886}" srcOrd="0" destOrd="0" presId="urn:microsoft.com/office/officeart/2005/8/layout/vList5"/>
    <dgm:cxn modelId="{7DB9BC6D-E828-4768-8D7E-42EB3EA56715}" type="presParOf" srcId="{2E5CF397-D08F-4476-AE7A-64CD95705693}" destId="{E1BC0BC0-9B2C-4A34-9C18-6320FF08632A}" srcOrd="1" destOrd="0" presId="urn:microsoft.com/office/officeart/2005/8/layout/vList5"/>
    <dgm:cxn modelId="{66EEF721-0561-4D56-85FA-967293703028}" type="presParOf" srcId="{B61C1857-3948-4F77-81A7-63764D7F1914}" destId="{68CD9F69-AFF7-4FF5-A262-E142CAAE95FC}" srcOrd="7" destOrd="0" presId="urn:microsoft.com/office/officeart/2005/8/layout/vList5"/>
    <dgm:cxn modelId="{C8B0F93A-2926-4783-AA7F-BC20E63FE4FC}" type="presParOf" srcId="{B61C1857-3948-4F77-81A7-63764D7F1914}" destId="{2F338544-5BF5-4C82-9D9D-BF650BB6D2EB}" srcOrd="8" destOrd="0" presId="urn:microsoft.com/office/officeart/2005/8/layout/vList5"/>
    <dgm:cxn modelId="{2AD35F96-320C-4AD9-9792-FFD18846379A}" type="presParOf" srcId="{2F338544-5BF5-4C82-9D9D-BF650BB6D2EB}" destId="{3C8528DF-E995-4BB7-A818-8DCB814BE8C0}" srcOrd="0" destOrd="0" presId="urn:microsoft.com/office/officeart/2005/8/layout/vList5"/>
    <dgm:cxn modelId="{B6EF9EEC-DFF4-4E56-B2EE-4837D872D5B6}" type="presParOf" srcId="{2F338544-5BF5-4C82-9D9D-BF650BB6D2EB}" destId="{B0972AAB-D3F5-411B-BB75-1B7BC24CEC9E}" srcOrd="1" destOrd="0" presId="urn:microsoft.com/office/officeart/2005/8/layout/vList5"/>
    <dgm:cxn modelId="{CEBBD44C-23C9-48A4-BDF4-096E4D117C3E}" type="presParOf" srcId="{B61C1857-3948-4F77-81A7-63764D7F1914}" destId="{525F9983-4F2E-4D1F-B5D9-C4ECC5F53CF3}" srcOrd="9" destOrd="0" presId="urn:microsoft.com/office/officeart/2005/8/layout/vList5"/>
    <dgm:cxn modelId="{5BAF1E42-E828-42C2-BCB3-68E0EA036962}" type="presParOf" srcId="{B61C1857-3948-4F77-81A7-63764D7F1914}" destId="{DBB7DBF5-A522-47C9-95E8-A39DCCE14384}" srcOrd="10" destOrd="0" presId="urn:microsoft.com/office/officeart/2005/8/layout/vList5"/>
    <dgm:cxn modelId="{BD58E98C-89A7-44D5-8305-3EBDC32A705E}" type="presParOf" srcId="{DBB7DBF5-A522-47C9-95E8-A39DCCE14384}" destId="{4B1675A7-56EB-4CC0-988D-D0C8B02B84A3}" srcOrd="0" destOrd="0" presId="urn:microsoft.com/office/officeart/2005/8/layout/vList5"/>
    <dgm:cxn modelId="{D4457FA0-B156-45F3-827D-04677B8D4DDA}" type="presParOf" srcId="{DBB7DBF5-A522-47C9-95E8-A39DCCE14384}" destId="{5091B80E-F87F-43F1-AB11-EB74C479A41B}" srcOrd="1" destOrd="0" presId="urn:microsoft.com/office/officeart/2005/8/layout/vList5"/>
    <dgm:cxn modelId="{023F62EF-E708-405F-BE25-3EFAAA2F0773}" type="presParOf" srcId="{B61C1857-3948-4F77-81A7-63764D7F1914}" destId="{8CDAE5CF-342F-4972-8B11-5896DB55AF63}" srcOrd="11" destOrd="0" presId="urn:microsoft.com/office/officeart/2005/8/layout/vList5"/>
    <dgm:cxn modelId="{A09EAF40-D211-450C-A3AF-445C4545CD54}" type="presParOf" srcId="{B61C1857-3948-4F77-81A7-63764D7F1914}" destId="{47E0A176-73AB-4322-93ED-AB5C88782403}" srcOrd="12" destOrd="0" presId="urn:microsoft.com/office/officeart/2005/8/layout/vList5"/>
    <dgm:cxn modelId="{F6620357-222E-425C-9AE5-E32626BAFE7D}" type="presParOf" srcId="{47E0A176-73AB-4322-93ED-AB5C88782403}" destId="{6D0015C2-51D2-49AA-8A72-8FAC3D25ABF8}" srcOrd="0" destOrd="0" presId="urn:microsoft.com/office/officeart/2005/8/layout/vList5"/>
    <dgm:cxn modelId="{061B8274-8025-4E0F-AE3C-87FEF525EDAE}" type="presParOf" srcId="{47E0A176-73AB-4322-93ED-AB5C88782403}" destId="{A5582096-335E-4BB5-8664-89D786B81CAD}" srcOrd="1" destOrd="0" presId="urn:microsoft.com/office/officeart/2005/8/layout/vList5"/>
    <dgm:cxn modelId="{BF497218-6471-4DE9-BEFF-8444CFF58C47}" type="presParOf" srcId="{B61C1857-3948-4F77-81A7-63764D7F1914}" destId="{0DF80285-57C8-4C12-8CD4-4B05A716A160}" srcOrd="13" destOrd="0" presId="urn:microsoft.com/office/officeart/2005/8/layout/vList5"/>
    <dgm:cxn modelId="{661305B9-B671-4D45-B321-535B842884FA}" type="presParOf" srcId="{B61C1857-3948-4F77-81A7-63764D7F1914}" destId="{DD93FEE1-67C0-45D6-AE47-49D7DACE21A6}" srcOrd="14" destOrd="0" presId="urn:microsoft.com/office/officeart/2005/8/layout/vList5"/>
    <dgm:cxn modelId="{24817DAB-56B6-4773-B175-41D8A57D63C4}" type="presParOf" srcId="{DD93FEE1-67C0-45D6-AE47-49D7DACE21A6}" destId="{7CF19A45-643E-44B1-AE9F-078FA2E3950A}" srcOrd="0" destOrd="0" presId="urn:microsoft.com/office/officeart/2005/8/layout/vList5"/>
    <dgm:cxn modelId="{6450645A-ECF3-4AD4-AB21-1B6195A91871}" type="presParOf" srcId="{DD93FEE1-67C0-45D6-AE47-49D7DACE21A6}" destId="{2DECC8D0-E369-4776-A0C9-999AF0A9BEA1}" srcOrd="1" destOrd="0" presId="urn:microsoft.com/office/officeart/2005/8/layout/vList5"/>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31AFDEA-5529-4B7C-BF33-A7B42239D762}" type="doc">
      <dgm:prSet loTypeId="urn:microsoft.com/office/officeart/2005/8/layout/vList2" loCatId="list" qsTypeId="urn:microsoft.com/office/officeart/2005/8/quickstyle/simple5" qsCatId="simple" csTypeId="urn:microsoft.com/office/officeart/2005/8/colors/accent1_4" csCatId="accent1" phldr="1"/>
      <dgm:spPr/>
      <dgm:t>
        <a:bodyPr/>
        <a:lstStyle/>
        <a:p>
          <a:endParaRPr lang="ru-RU"/>
        </a:p>
      </dgm:t>
    </dgm:pt>
    <dgm:pt modelId="{D08C2E87-0580-4E16-B2DC-A56C982EA88D}">
      <dgm:prSet custT="1"/>
      <dgm:spPr>
        <a:solidFill>
          <a:srgbClr val="13C1DF"/>
        </a:solidFill>
      </dgm:spPr>
      <dgm:t>
        <a:bodyPr/>
        <a:lstStyle/>
        <a:p>
          <a:pPr algn="ctr" rtl="0"/>
          <a:r>
            <a:rPr lang="ru-RU" sz="2800" dirty="0" smtClean="0"/>
            <a:t>Исполнение за 2021 год </a:t>
          </a:r>
          <a:r>
            <a:rPr lang="ru-RU" sz="3600" b="1" dirty="0" smtClean="0"/>
            <a:t>273 688,0</a:t>
          </a:r>
          <a:r>
            <a:rPr lang="ru-RU" sz="2800" dirty="0" smtClean="0"/>
            <a:t> </a:t>
          </a:r>
          <a:r>
            <a:rPr lang="en-US" sz="2800" dirty="0" smtClean="0"/>
            <a:t> </a:t>
          </a:r>
          <a:r>
            <a:rPr lang="ru-RU" sz="1800" dirty="0" smtClean="0"/>
            <a:t>тыс.  рублей </a:t>
          </a:r>
          <a:br>
            <a:rPr lang="ru-RU" sz="1800" dirty="0" smtClean="0"/>
          </a:br>
          <a:r>
            <a:rPr lang="ru-RU" sz="1800" dirty="0" smtClean="0"/>
            <a:t>(6% в общем объеме доходов бюджета города)</a:t>
          </a:r>
          <a:endParaRPr lang="ru-RU" sz="2800" dirty="0"/>
        </a:p>
      </dgm:t>
    </dgm:pt>
    <dgm:pt modelId="{F85F891E-7FA7-4650-821A-CC2FD4C6E186}" type="parTrans" cxnId="{9B9BF59E-E29B-4977-A640-AAB184C0EF61}">
      <dgm:prSet/>
      <dgm:spPr/>
      <dgm:t>
        <a:bodyPr/>
        <a:lstStyle/>
        <a:p>
          <a:pPr algn="ctr"/>
          <a:endParaRPr lang="ru-RU" sz="2400"/>
        </a:p>
      </dgm:t>
    </dgm:pt>
    <dgm:pt modelId="{C609E5C5-CC23-41E2-BF83-5630937C7BA7}" type="sibTrans" cxnId="{9B9BF59E-E29B-4977-A640-AAB184C0EF61}">
      <dgm:prSet/>
      <dgm:spPr/>
      <dgm:t>
        <a:bodyPr/>
        <a:lstStyle/>
        <a:p>
          <a:pPr algn="ctr"/>
          <a:endParaRPr lang="ru-RU" sz="2400"/>
        </a:p>
      </dgm:t>
    </dgm:pt>
    <dgm:pt modelId="{A1DA8C4B-E658-4512-9727-4E089E4A9EEB}" type="pres">
      <dgm:prSet presAssocID="{A31AFDEA-5529-4B7C-BF33-A7B42239D762}" presName="linear" presStyleCnt="0">
        <dgm:presLayoutVars>
          <dgm:animLvl val="lvl"/>
          <dgm:resizeHandles val="exact"/>
        </dgm:presLayoutVars>
      </dgm:prSet>
      <dgm:spPr/>
      <dgm:t>
        <a:bodyPr/>
        <a:lstStyle/>
        <a:p>
          <a:endParaRPr lang="ru-RU"/>
        </a:p>
      </dgm:t>
    </dgm:pt>
    <dgm:pt modelId="{0B4F5AF1-D718-4897-B773-FC68CC8790E5}" type="pres">
      <dgm:prSet presAssocID="{D08C2E87-0580-4E16-B2DC-A56C982EA88D}" presName="parentText" presStyleLbl="node1" presStyleIdx="0" presStyleCnt="1" custLinFactY="177559" custLinFactNeighborX="9272" custLinFactNeighborY="200000">
        <dgm:presLayoutVars>
          <dgm:chMax val="0"/>
          <dgm:bulletEnabled val="1"/>
        </dgm:presLayoutVars>
      </dgm:prSet>
      <dgm:spPr>
        <a:prstGeom prst="parallelogram">
          <a:avLst/>
        </a:prstGeom>
      </dgm:spPr>
      <dgm:t>
        <a:bodyPr/>
        <a:lstStyle/>
        <a:p>
          <a:endParaRPr lang="ru-RU"/>
        </a:p>
      </dgm:t>
    </dgm:pt>
  </dgm:ptLst>
  <dgm:cxnLst>
    <dgm:cxn modelId="{9B9BF59E-E29B-4977-A640-AAB184C0EF61}" srcId="{A31AFDEA-5529-4B7C-BF33-A7B42239D762}" destId="{D08C2E87-0580-4E16-B2DC-A56C982EA88D}" srcOrd="0" destOrd="0" parTransId="{F85F891E-7FA7-4650-821A-CC2FD4C6E186}" sibTransId="{C609E5C5-CC23-41E2-BF83-5630937C7BA7}"/>
    <dgm:cxn modelId="{3E52C066-DA54-4841-A3F9-A7275CAB1EC3}" type="presOf" srcId="{D08C2E87-0580-4E16-B2DC-A56C982EA88D}" destId="{0B4F5AF1-D718-4897-B773-FC68CC8790E5}" srcOrd="0" destOrd="0" presId="urn:microsoft.com/office/officeart/2005/8/layout/vList2"/>
    <dgm:cxn modelId="{1BBD0D3C-7020-472D-9AD4-814452A7A2D7}" type="presOf" srcId="{A31AFDEA-5529-4B7C-BF33-A7B42239D762}" destId="{A1DA8C4B-E658-4512-9727-4E089E4A9EEB}" srcOrd="0" destOrd="0" presId="urn:microsoft.com/office/officeart/2005/8/layout/vList2"/>
    <dgm:cxn modelId="{23D0DD81-FF3D-4A97-B377-6E01CD1CDD7F}" type="presParOf" srcId="{A1DA8C4B-E658-4512-9727-4E089E4A9EEB}" destId="{0B4F5AF1-D718-4897-B773-FC68CC8790E5}"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378AAEC-C805-4527-B853-E55DD68B3BDE}" type="doc">
      <dgm:prSet loTypeId="urn:microsoft.com/office/officeart/2005/8/layout/vList5" loCatId="list" qsTypeId="urn:microsoft.com/office/officeart/2005/8/quickstyle/simple1" qsCatId="simple" csTypeId="urn:microsoft.com/office/officeart/2005/8/colors/accent1_5" csCatId="accent1" phldr="1"/>
      <dgm:spPr/>
      <dgm:t>
        <a:bodyPr/>
        <a:lstStyle/>
        <a:p>
          <a:endParaRPr lang="ru-RU"/>
        </a:p>
      </dgm:t>
    </dgm:pt>
    <dgm:pt modelId="{02969C6F-4323-4C00-B163-BC27FC08A542}">
      <dgm:prSet phldrT="[Текст]"/>
      <dgm:spPr/>
      <dgm:t>
        <a:bodyPr/>
        <a:lstStyle/>
        <a:p>
          <a:r>
            <a:rPr lang="ru-RU" b="1" dirty="0" smtClean="0">
              <a:latin typeface="+mn-lt"/>
            </a:rPr>
            <a:t>71,2%</a:t>
          </a:r>
          <a:endParaRPr lang="ru-RU" b="1" dirty="0">
            <a:latin typeface="+mn-lt"/>
          </a:endParaRPr>
        </a:p>
      </dgm:t>
    </dgm:pt>
    <dgm:pt modelId="{F53D8C03-73F8-44CC-AECB-4DA7073AF1C5}" type="parTrans" cxnId="{0CB35A00-BE7D-4EE4-90CD-C07207844367}">
      <dgm:prSet/>
      <dgm:spPr/>
      <dgm:t>
        <a:bodyPr/>
        <a:lstStyle/>
        <a:p>
          <a:endParaRPr lang="ru-RU"/>
        </a:p>
      </dgm:t>
    </dgm:pt>
    <dgm:pt modelId="{46D9883E-454B-4DA0-8A1B-32E00CDFC18A}" type="sibTrans" cxnId="{0CB35A00-BE7D-4EE4-90CD-C07207844367}">
      <dgm:prSet/>
      <dgm:spPr/>
      <dgm:t>
        <a:bodyPr/>
        <a:lstStyle/>
        <a:p>
          <a:endParaRPr lang="ru-RU"/>
        </a:p>
      </dgm:t>
    </dgm:pt>
    <dgm:pt modelId="{75471864-516C-456B-B256-60979B54C829}">
      <dgm:prSet phldrT="[Текст]" custT="1"/>
      <dgm:spPr>
        <a:noFill/>
        <a:ln>
          <a:noFill/>
        </a:ln>
      </dgm:spPr>
      <dgm:t>
        <a:bodyPr/>
        <a:lstStyle/>
        <a:p>
          <a:r>
            <a:rPr lang="ru-RU" sz="1600" dirty="0" smtClean="0">
              <a:latin typeface="+mn-lt"/>
            </a:rPr>
            <a:t>Доходы от использования имущества, находящегося в муниципальной собственности </a:t>
          </a:r>
          <a:r>
            <a:rPr lang="ru-RU" sz="2000" b="1" dirty="0" smtClean="0">
              <a:solidFill>
                <a:srgbClr val="FF0000"/>
              </a:solidFill>
              <a:latin typeface="+mn-lt"/>
            </a:rPr>
            <a:t>194 897,1</a:t>
          </a:r>
          <a:r>
            <a:rPr lang="ru-RU" sz="1600" dirty="0" smtClean="0">
              <a:latin typeface="+mn-lt"/>
            </a:rPr>
            <a:t> тыс. рублей</a:t>
          </a:r>
          <a:endParaRPr lang="ru-RU" sz="1600" dirty="0">
            <a:latin typeface="+mn-lt"/>
          </a:endParaRPr>
        </a:p>
      </dgm:t>
    </dgm:pt>
    <dgm:pt modelId="{467CCA86-1569-4452-8C11-AEEC57EEA569}" type="parTrans" cxnId="{060A60CC-BC7B-4518-BA41-D2C4A88B82E4}">
      <dgm:prSet/>
      <dgm:spPr/>
      <dgm:t>
        <a:bodyPr/>
        <a:lstStyle/>
        <a:p>
          <a:endParaRPr lang="ru-RU"/>
        </a:p>
      </dgm:t>
    </dgm:pt>
    <dgm:pt modelId="{ABFAF908-BE33-4756-A0E1-20C4F57B41DB}" type="sibTrans" cxnId="{060A60CC-BC7B-4518-BA41-D2C4A88B82E4}">
      <dgm:prSet/>
      <dgm:spPr/>
      <dgm:t>
        <a:bodyPr/>
        <a:lstStyle/>
        <a:p>
          <a:endParaRPr lang="ru-RU"/>
        </a:p>
      </dgm:t>
    </dgm:pt>
    <dgm:pt modelId="{33C76137-07D2-472C-B11C-8FB4A00194B0}">
      <dgm:prSet/>
      <dgm:spPr/>
      <dgm:t>
        <a:bodyPr/>
        <a:lstStyle/>
        <a:p>
          <a:r>
            <a:rPr lang="ru-RU" b="1" dirty="0" smtClean="0">
              <a:latin typeface="+mn-lt"/>
            </a:rPr>
            <a:t>9,0%</a:t>
          </a:r>
          <a:endParaRPr lang="ru-RU" b="1" dirty="0">
            <a:latin typeface="+mn-lt"/>
          </a:endParaRPr>
        </a:p>
      </dgm:t>
    </dgm:pt>
    <dgm:pt modelId="{986CFFE3-3A71-4D49-8DB2-68926F7C37C9}" type="parTrans" cxnId="{4C9761AB-51DF-48A8-AE1A-9E4962A728EB}">
      <dgm:prSet/>
      <dgm:spPr/>
      <dgm:t>
        <a:bodyPr/>
        <a:lstStyle/>
        <a:p>
          <a:endParaRPr lang="ru-RU"/>
        </a:p>
      </dgm:t>
    </dgm:pt>
    <dgm:pt modelId="{DE24DC53-A5A1-4E59-92BB-3D4E6B728AEB}" type="sibTrans" cxnId="{4C9761AB-51DF-48A8-AE1A-9E4962A728EB}">
      <dgm:prSet/>
      <dgm:spPr/>
      <dgm:t>
        <a:bodyPr/>
        <a:lstStyle/>
        <a:p>
          <a:endParaRPr lang="ru-RU"/>
        </a:p>
      </dgm:t>
    </dgm:pt>
    <dgm:pt modelId="{44E8CC7A-E8F7-4648-AED8-FDF56DB5B23B}">
      <dgm:prSet custT="1"/>
      <dgm:spPr>
        <a:noFill/>
        <a:ln>
          <a:noFill/>
        </a:ln>
      </dgm:spPr>
      <dgm:t>
        <a:bodyPr/>
        <a:lstStyle/>
        <a:p>
          <a:r>
            <a:rPr lang="ru-RU" sz="1600" dirty="0" smtClean="0">
              <a:latin typeface="+mn-lt"/>
              <a:cs typeface="Times New Roman"/>
            </a:rPr>
            <a:t>Штрафы, санкции, возмещение ущерба </a:t>
          </a:r>
          <a:r>
            <a:rPr lang="ru-RU" sz="2000" b="1" dirty="0" smtClean="0">
              <a:solidFill>
                <a:srgbClr val="FF0000"/>
              </a:solidFill>
              <a:latin typeface="+mn-lt"/>
              <a:cs typeface="Times New Roman"/>
            </a:rPr>
            <a:t>24 481,2</a:t>
          </a:r>
          <a:r>
            <a:rPr lang="ru-RU" sz="1600" dirty="0" smtClean="0">
              <a:latin typeface="+mn-lt"/>
              <a:cs typeface="Times New Roman"/>
            </a:rPr>
            <a:t> тыс. рублей</a:t>
          </a:r>
          <a:endParaRPr lang="ru-RU" sz="1600" b="0" dirty="0">
            <a:latin typeface="+mn-lt"/>
          </a:endParaRPr>
        </a:p>
      </dgm:t>
    </dgm:pt>
    <dgm:pt modelId="{5DBB458D-311E-4263-ACB2-6393DCF59C26}" type="parTrans" cxnId="{0502E894-4269-4B4F-8147-5CFD7BB15A67}">
      <dgm:prSet/>
      <dgm:spPr/>
      <dgm:t>
        <a:bodyPr/>
        <a:lstStyle/>
        <a:p>
          <a:endParaRPr lang="ru-RU"/>
        </a:p>
      </dgm:t>
    </dgm:pt>
    <dgm:pt modelId="{16F2BBEE-F27A-4818-A2AB-6508EBCAB38C}" type="sibTrans" cxnId="{0502E894-4269-4B4F-8147-5CFD7BB15A67}">
      <dgm:prSet/>
      <dgm:spPr/>
      <dgm:t>
        <a:bodyPr/>
        <a:lstStyle/>
        <a:p>
          <a:endParaRPr lang="ru-RU"/>
        </a:p>
      </dgm:t>
    </dgm:pt>
    <dgm:pt modelId="{660D539E-5FAE-4935-9054-738799C05AD1}">
      <dgm:prSet/>
      <dgm:spPr/>
      <dgm:t>
        <a:bodyPr/>
        <a:lstStyle/>
        <a:p>
          <a:r>
            <a:rPr lang="ru-RU" b="1" dirty="0" smtClean="0">
              <a:latin typeface="+mn-lt"/>
            </a:rPr>
            <a:t>3,4%</a:t>
          </a:r>
          <a:endParaRPr lang="ru-RU" b="1" dirty="0">
            <a:latin typeface="+mn-lt"/>
          </a:endParaRPr>
        </a:p>
      </dgm:t>
    </dgm:pt>
    <dgm:pt modelId="{AC7B3A7D-484D-4CF8-9827-730163095369}" type="parTrans" cxnId="{65F62F20-B172-4BB7-9D5B-27B50FD9665E}">
      <dgm:prSet/>
      <dgm:spPr/>
      <dgm:t>
        <a:bodyPr/>
        <a:lstStyle/>
        <a:p>
          <a:endParaRPr lang="ru-RU"/>
        </a:p>
      </dgm:t>
    </dgm:pt>
    <dgm:pt modelId="{FD63CD62-1E4C-4D3A-8FCA-D577BC7DC9DE}" type="sibTrans" cxnId="{65F62F20-B172-4BB7-9D5B-27B50FD9665E}">
      <dgm:prSet/>
      <dgm:spPr/>
      <dgm:t>
        <a:bodyPr/>
        <a:lstStyle/>
        <a:p>
          <a:endParaRPr lang="ru-RU"/>
        </a:p>
      </dgm:t>
    </dgm:pt>
    <dgm:pt modelId="{DAE13318-25C7-4D7E-9C3A-B9CC6E145B48}">
      <dgm:prSet custT="1"/>
      <dgm:spPr>
        <a:noFill/>
        <a:ln>
          <a:noFill/>
        </a:ln>
      </dgm:spPr>
      <dgm:t>
        <a:bodyPr/>
        <a:lstStyle/>
        <a:p>
          <a:r>
            <a:rPr lang="ru-RU" sz="1600" dirty="0" smtClean="0">
              <a:latin typeface="+mn-lt"/>
              <a:cs typeface="Times New Roman"/>
            </a:rPr>
            <a:t>Доходы от оказания платных услуг (работ) и компенсации затрат государства </a:t>
          </a:r>
          <a:r>
            <a:rPr lang="ru-RU" sz="2000" b="1" dirty="0" smtClean="0">
              <a:solidFill>
                <a:srgbClr val="FF0000"/>
              </a:solidFill>
              <a:latin typeface="+mn-lt"/>
              <a:cs typeface="Times New Roman"/>
            </a:rPr>
            <a:t>9 331,7</a:t>
          </a:r>
          <a:r>
            <a:rPr lang="ru-RU" sz="1600" dirty="0" smtClean="0">
              <a:latin typeface="+mn-lt"/>
              <a:cs typeface="Times New Roman"/>
            </a:rPr>
            <a:t> тыс. рублей</a:t>
          </a:r>
          <a:endParaRPr lang="ru-RU" sz="1600" dirty="0">
            <a:latin typeface="+mn-lt"/>
          </a:endParaRPr>
        </a:p>
      </dgm:t>
    </dgm:pt>
    <dgm:pt modelId="{4A90CEC2-ED1C-471B-9422-049D3B4E54D7}" type="parTrans" cxnId="{3DF7DA42-C204-410D-B457-817B75641FE9}">
      <dgm:prSet/>
      <dgm:spPr/>
      <dgm:t>
        <a:bodyPr/>
        <a:lstStyle/>
        <a:p>
          <a:endParaRPr lang="ru-RU"/>
        </a:p>
      </dgm:t>
    </dgm:pt>
    <dgm:pt modelId="{07B3E3A6-574A-4284-8717-3E3A3C42DD7D}" type="sibTrans" cxnId="{3DF7DA42-C204-410D-B457-817B75641FE9}">
      <dgm:prSet/>
      <dgm:spPr/>
      <dgm:t>
        <a:bodyPr/>
        <a:lstStyle/>
        <a:p>
          <a:endParaRPr lang="ru-RU"/>
        </a:p>
      </dgm:t>
    </dgm:pt>
    <dgm:pt modelId="{97889BCF-1170-4616-AB6B-3AF49E296849}">
      <dgm:prSet/>
      <dgm:spPr/>
      <dgm:t>
        <a:bodyPr/>
        <a:lstStyle/>
        <a:p>
          <a:r>
            <a:rPr lang="ru-RU" b="1" dirty="0" smtClean="0">
              <a:latin typeface="+mn-lt"/>
            </a:rPr>
            <a:t>0,7%</a:t>
          </a:r>
          <a:endParaRPr lang="ru-RU" b="1" dirty="0">
            <a:latin typeface="+mn-lt"/>
          </a:endParaRPr>
        </a:p>
      </dgm:t>
    </dgm:pt>
    <dgm:pt modelId="{B971B685-5EFB-4037-B179-B580F6D0AE95}" type="parTrans" cxnId="{B87AD554-B4CD-49C0-B165-A3888C107D61}">
      <dgm:prSet/>
      <dgm:spPr/>
      <dgm:t>
        <a:bodyPr/>
        <a:lstStyle/>
        <a:p>
          <a:endParaRPr lang="ru-RU"/>
        </a:p>
      </dgm:t>
    </dgm:pt>
    <dgm:pt modelId="{59722D44-0193-40AF-9FA5-546D3B947E9C}" type="sibTrans" cxnId="{B87AD554-B4CD-49C0-B165-A3888C107D61}">
      <dgm:prSet/>
      <dgm:spPr/>
      <dgm:t>
        <a:bodyPr/>
        <a:lstStyle/>
        <a:p>
          <a:endParaRPr lang="ru-RU"/>
        </a:p>
      </dgm:t>
    </dgm:pt>
    <dgm:pt modelId="{2AF792F9-8D4A-44A8-AA9A-48D0F1DB3BEE}">
      <dgm:prSet custT="1"/>
      <dgm:spPr>
        <a:noFill/>
        <a:ln>
          <a:noFill/>
        </a:ln>
      </dgm:spPr>
      <dgm:t>
        <a:bodyPr/>
        <a:lstStyle/>
        <a:p>
          <a:r>
            <a:rPr lang="ru-RU" sz="1600" dirty="0" smtClean="0">
              <a:latin typeface="+mn-lt"/>
              <a:cs typeface="Times New Roman"/>
            </a:rPr>
            <a:t>Прочие неналоговые доходы </a:t>
          </a:r>
          <a:r>
            <a:rPr lang="ru-RU" sz="2000" b="1" dirty="0" smtClean="0">
              <a:solidFill>
                <a:srgbClr val="FF0000"/>
              </a:solidFill>
              <a:latin typeface="+mn-lt"/>
              <a:cs typeface="Times New Roman"/>
            </a:rPr>
            <a:t>1 972,6</a:t>
          </a:r>
          <a:r>
            <a:rPr lang="ru-RU" sz="1600" dirty="0" smtClean="0">
              <a:latin typeface="+mn-lt"/>
              <a:cs typeface="Times New Roman"/>
            </a:rPr>
            <a:t> тыс. рублей</a:t>
          </a:r>
          <a:endParaRPr lang="ru-RU" sz="1600" dirty="0">
            <a:latin typeface="+mn-lt"/>
          </a:endParaRPr>
        </a:p>
      </dgm:t>
    </dgm:pt>
    <dgm:pt modelId="{AD108ECE-9182-4377-8D33-FCDE7DE70FB2}" type="parTrans" cxnId="{6969C0FF-8A3E-47E0-8EED-F43FAC47ED28}">
      <dgm:prSet/>
      <dgm:spPr/>
      <dgm:t>
        <a:bodyPr/>
        <a:lstStyle/>
        <a:p>
          <a:endParaRPr lang="ru-RU"/>
        </a:p>
      </dgm:t>
    </dgm:pt>
    <dgm:pt modelId="{7237A206-C543-464B-B605-6F512E3CAC44}" type="sibTrans" cxnId="{6969C0FF-8A3E-47E0-8EED-F43FAC47ED28}">
      <dgm:prSet/>
      <dgm:spPr/>
      <dgm:t>
        <a:bodyPr/>
        <a:lstStyle/>
        <a:p>
          <a:endParaRPr lang="ru-RU"/>
        </a:p>
      </dgm:t>
    </dgm:pt>
    <dgm:pt modelId="{30D3FDE0-19CB-4C53-AF8C-D20656831F9C}">
      <dgm:prSet custT="1"/>
      <dgm:spPr>
        <a:noFill/>
        <a:ln>
          <a:noFill/>
        </a:ln>
      </dgm:spPr>
      <dgm:t>
        <a:bodyPr/>
        <a:lstStyle/>
        <a:p>
          <a:r>
            <a:rPr lang="ru-RU" sz="1600" dirty="0" smtClean="0">
              <a:latin typeface="+mn-lt"/>
            </a:rPr>
            <a:t>Доходы от продажи материальных и нематериальных активов</a:t>
          </a:r>
          <a:r>
            <a:rPr lang="ru-RU" sz="2000" b="1" dirty="0" smtClean="0">
              <a:latin typeface="+mn-lt"/>
            </a:rPr>
            <a:t> </a:t>
          </a:r>
          <a:r>
            <a:rPr lang="ru-RU" sz="2000" b="1" dirty="0" smtClean="0">
              <a:solidFill>
                <a:srgbClr val="FF0000"/>
              </a:solidFill>
              <a:latin typeface="+mn-lt"/>
            </a:rPr>
            <a:t>43 005,4</a:t>
          </a:r>
          <a:r>
            <a:rPr lang="ru-RU" sz="1600" dirty="0" smtClean="0">
              <a:latin typeface="+mn-lt"/>
            </a:rPr>
            <a:t> тыс. рублей</a:t>
          </a:r>
          <a:endParaRPr lang="ru-RU" sz="1600" dirty="0">
            <a:latin typeface="+mn-lt"/>
          </a:endParaRPr>
        </a:p>
      </dgm:t>
    </dgm:pt>
    <dgm:pt modelId="{7AEFEE14-F146-466C-8849-F2892E9039E2}" type="sibTrans" cxnId="{0528A51B-C28A-4A2A-9B99-75F133B50694}">
      <dgm:prSet/>
      <dgm:spPr/>
      <dgm:t>
        <a:bodyPr/>
        <a:lstStyle/>
        <a:p>
          <a:endParaRPr lang="ru-RU"/>
        </a:p>
      </dgm:t>
    </dgm:pt>
    <dgm:pt modelId="{EE09815C-36FF-4B30-817F-AEDF7CD77261}" type="parTrans" cxnId="{0528A51B-C28A-4A2A-9B99-75F133B50694}">
      <dgm:prSet/>
      <dgm:spPr/>
      <dgm:t>
        <a:bodyPr/>
        <a:lstStyle/>
        <a:p>
          <a:endParaRPr lang="ru-RU"/>
        </a:p>
      </dgm:t>
    </dgm:pt>
    <dgm:pt modelId="{65FBF68A-4681-4C21-B37F-D320CACC5D9C}">
      <dgm:prSet/>
      <dgm:spPr/>
      <dgm:t>
        <a:bodyPr/>
        <a:lstStyle/>
        <a:p>
          <a:r>
            <a:rPr lang="ru-RU" b="1" dirty="0" smtClean="0">
              <a:latin typeface="+mn-lt"/>
            </a:rPr>
            <a:t>15,7%</a:t>
          </a:r>
          <a:endParaRPr lang="ru-RU" b="1" dirty="0">
            <a:latin typeface="+mn-lt"/>
          </a:endParaRPr>
        </a:p>
      </dgm:t>
    </dgm:pt>
    <dgm:pt modelId="{4F008F0D-609C-4160-A273-0D64A712F417}" type="sibTrans" cxnId="{40C56650-34CD-442B-954E-259430BEA119}">
      <dgm:prSet/>
      <dgm:spPr/>
      <dgm:t>
        <a:bodyPr/>
        <a:lstStyle/>
        <a:p>
          <a:endParaRPr lang="ru-RU"/>
        </a:p>
      </dgm:t>
    </dgm:pt>
    <dgm:pt modelId="{B954E1EF-35FD-4CB9-9CB9-B16D36224FD7}" type="parTrans" cxnId="{40C56650-34CD-442B-954E-259430BEA119}">
      <dgm:prSet/>
      <dgm:spPr/>
      <dgm:t>
        <a:bodyPr/>
        <a:lstStyle/>
        <a:p>
          <a:endParaRPr lang="ru-RU"/>
        </a:p>
      </dgm:t>
    </dgm:pt>
    <dgm:pt modelId="{B61C1857-3948-4F77-81A7-63764D7F1914}" type="pres">
      <dgm:prSet presAssocID="{3378AAEC-C805-4527-B853-E55DD68B3BDE}" presName="Name0" presStyleCnt="0">
        <dgm:presLayoutVars>
          <dgm:dir/>
          <dgm:animLvl val="lvl"/>
          <dgm:resizeHandles val="exact"/>
        </dgm:presLayoutVars>
      </dgm:prSet>
      <dgm:spPr/>
      <dgm:t>
        <a:bodyPr/>
        <a:lstStyle/>
        <a:p>
          <a:endParaRPr lang="ru-RU"/>
        </a:p>
      </dgm:t>
    </dgm:pt>
    <dgm:pt modelId="{8509F484-0F01-46EF-8906-7DB22F350E98}" type="pres">
      <dgm:prSet presAssocID="{02969C6F-4323-4C00-B163-BC27FC08A542}" presName="linNode" presStyleCnt="0"/>
      <dgm:spPr/>
    </dgm:pt>
    <dgm:pt modelId="{36314863-6234-4BC7-B404-BC497C8B0CA5}" type="pres">
      <dgm:prSet presAssocID="{02969C6F-4323-4C00-B163-BC27FC08A542}" presName="parentText" presStyleLbl="node1" presStyleIdx="0" presStyleCnt="5" custScaleX="29131" custLinFactNeighborX="-20068">
        <dgm:presLayoutVars>
          <dgm:chMax val="1"/>
          <dgm:bulletEnabled val="1"/>
        </dgm:presLayoutVars>
      </dgm:prSet>
      <dgm:spPr>
        <a:prstGeom prst="homePlate">
          <a:avLst/>
        </a:prstGeom>
      </dgm:spPr>
      <dgm:t>
        <a:bodyPr/>
        <a:lstStyle/>
        <a:p>
          <a:endParaRPr lang="ru-RU"/>
        </a:p>
      </dgm:t>
    </dgm:pt>
    <dgm:pt modelId="{5037D9B6-CEC5-4EA1-B37F-389B2989D81E}" type="pres">
      <dgm:prSet presAssocID="{02969C6F-4323-4C00-B163-BC27FC08A542}" presName="descendantText" presStyleLbl="alignAccFollowNode1" presStyleIdx="0" presStyleCnt="5" custScaleX="139735">
        <dgm:presLayoutVars>
          <dgm:bulletEnabled val="1"/>
        </dgm:presLayoutVars>
      </dgm:prSet>
      <dgm:spPr/>
      <dgm:t>
        <a:bodyPr/>
        <a:lstStyle/>
        <a:p>
          <a:endParaRPr lang="ru-RU"/>
        </a:p>
      </dgm:t>
    </dgm:pt>
    <dgm:pt modelId="{A2BC21F7-92A7-4547-8C2A-2ED41551E199}" type="pres">
      <dgm:prSet presAssocID="{46D9883E-454B-4DA0-8A1B-32E00CDFC18A}" presName="sp" presStyleCnt="0"/>
      <dgm:spPr/>
    </dgm:pt>
    <dgm:pt modelId="{5EEF6906-626A-4D90-B326-931FDE938406}" type="pres">
      <dgm:prSet presAssocID="{65FBF68A-4681-4C21-B37F-D320CACC5D9C}" presName="linNode" presStyleCnt="0"/>
      <dgm:spPr/>
    </dgm:pt>
    <dgm:pt modelId="{09EDD885-E40A-4E7E-8336-D6B640D58A71}" type="pres">
      <dgm:prSet presAssocID="{65FBF68A-4681-4C21-B37F-D320CACC5D9C}" presName="parentText" presStyleLbl="node1" presStyleIdx="1" presStyleCnt="5" custScaleX="29131" custLinFactNeighborX="-20068">
        <dgm:presLayoutVars>
          <dgm:chMax val="1"/>
          <dgm:bulletEnabled val="1"/>
        </dgm:presLayoutVars>
      </dgm:prSet>
      <dgm:spPr>
        <a:prstGeom prst="homePlate">
          <a:avLst/>
        </a:prstGeom>
      </dgm:spPr>
      <dgm:t>
        <a:bodyPr/>
        <a:lstStyle/>
        <a:p>
          <a:endParaRPr lang="ru-RU"/>
        </a:p>
      </dgm:t>
    </dgm:pt>
    <dgm:pt modelId="{DC12A609-1EBF-4DD0-AB97-613CB5117C22}" type="pres">
      <dgm:prSet presAssocID="{65FBF68A-4681-4C21-B37F-D320CACC5D9C}" presName="descendantText" presStyleLbl="alignAccFollowNode1" presStyleIdx="1" presStyleCnt="5" custScaleX="139735">
        <dgm:presLayoutVars>
          <dgm:bulletEnabled val="1"/>
        </dgm:presLayoutVars>
      </dgm:prSet>
      <dgm:spPr/>
      <dgm:t>
        <a:bodyPr/>
        <a:lstStyle/>
        <a:p>
          <a:endParaRPr lang="ru-RU"/>
        </a:p>
      </dgm:t>
    </dgm:pt>
    <dgm:pt modelId="{97E37E7A-6180-4F42-B741-95923CF9E2A3}" type="pres">
      <dgm:prSet presAssocID="{4F008F0D-609C-4160-A273-0D64A712F417}" presName="sp" presStyleCnt="0"/>
      <dgm:spPr/>
    </dgm:pt>
    <dgm:pt modelId="{FC6DADE4-B60E-4D16-B9B2-55A5C9297F6E}" type="pres">
      <dgm:prSet presAssocID="{33C76137-07D2-472C-B11C-8FB4A00194B0}" presName="linNode" presStyleCnt="0"/>
      <dgm:spPr/>
    </dgm:pt>
    <dgm:pt modelId="{0F3DEACA-8F92-47A0-BBBA-446005CF83B8}" type="pres">
      <dgm:prSet presAssocID="{33C76137-07D2-472C-B11C-8FB4A00194B0}" presName="parentText" presStyleLbl="node1" presStyleIdx="2" presStyleCnt="5" custScaleX="29131" custLinFactNeighborX="-20068">
        <dgm:presLayoutVars>
          <dgm:chMax val="1"/>
          <dgm:bulletEnabled val="1"/>
        </dgm:presLayoutVars>
      </dgm:prSet>
      <dgm:spPr>
        <a:prstGeom prst="homePlate">
          <a:avLst/>
        </a:prstGeom>
      </dgm:spPr>
      <dgm:t>
        <a:bodyPr/>
        <a:lstStyle/>
        <a:p>
          <a:endParaRPr lang="ru-RU"/>
        </a:p>
      </dgm:t>
    </dgm:pt>
    <dgm:pt modelId="{1055E7D2-C073-444E-8869-51B3C4C5B00C}" type="pres">
      <dgm:prSet presAssocID="{33C76137-07D2-472C-B11C-8FB4A00194B0}" presName="descendantText" presStyleLbl="alignAccFollowNode1" presStyleIdx="2" presStyleCnt="5" custScaleX="139735">
        <dgm:presLayoutVars>
          <dgm:bulletEnabled val="1"/>
        </dgm:presLayoutVars>
      </dgm:prSet>
      <dgm:spPr/>
      <dgm:t>
        <a:bodyPr/>
        <a:lstStyle/>
        <a:p>
          <a:endParaRPr lang="ru-RU"/>
        </a:p>
      </dgm:t>
    </dgm:pt>
    <dgm:pt modelId="{0B420E84-3981-4FC1-B993-C07E75D76173}" type="pres">
      <dgm:prSet presAssocID="{DE24DC53-A5A1-4E59-92BB-3D4E6B728AEB}" presName="sp" presStyleCnt="0"/>
      <dgm:spPr/>
    </dgm:pt>
    <dgm:pt modelId="{2E5CF397-D08F-4476-AE7A-64CD95705693}" type="pres">
      <dgm:prSet presAssocID="{660D539E-5FAE-4935-9054-738799C05AD1}" presName="linNode" presStyleCnt="0"/>
      <dgm:spPr/>
    </dgm:pt>
    <dgm:pt modelId="{E5277C24-AB39-463B-ACBD-90B8CAA23886}" type="pres">
      <dgm:prSet presAssocID="{660D539E-5FAE-4935-9054-738799C05AD1}" presName="parentText" presStyleLbl="node1" presStyleIdx="3" presStyleCnt="5" custScaleX="29131" custLinFactNeighborX="-20068">
        <dgm:presLayoutVars>
          <dgm:chMax val="1"/>
          <dgm:bulletEnabled val="1"/>
        </dgm:presLayoutVars>
      </dgm:prSet>
      <dgm:spPr>
        <a:prstGeom prst="homePlate">
          <a:avLst/>
        </a:prstGeom>
      </dgm:spPr>
      <dgm:t>
        <a:bodyPr/>
        <a:lstStyle/>
        <a:p>
          <a:endParaRPr lang="ru-RU"/>
        </a:p>
      </dgm:t>
    </dgm:pt>
    <dgm:pt modelId="{E1BC0BC0-9B2C-4A34-9C18-6320FF08632A}" type="pres">
      <dgm:prSet presAssocID="{660D539E-5FAE-4935-9054-738799C05AD1}" presName="descendantText" presStyleLbl="alignAccFollowNode1" presStyleIdx="3" presStyleCnt="5" custScaleX="139735">
        <dgm:presLayoutVars>
          <dgm:bulletEnabled val="1"/>
        </dgm:presLayoutVars>
      </dgm:prSet>
      <dgm:spPr/>
      <dgm:t>
        <a:bodyPr/>
        <a:lstStyle/>
        <a:p>
          <a:endParaRPr lang="ru-RU"/>
        </a:p>
      </dgm:t>
    </dgm:pt>
    <dgm:pt modelId="{68CD9F69-AFF7-4FF5-A262-E142CAAE95FC}" type="pres">
      <dgm:prSet presAssocID="{FD63CD62-1E4C-4D3A-8FCA-D577BC7DC9DE}" presName="sp" presStyleCnt="0"/>
      <dgm:spPr/>
    </dgm:pt>
    <dgm:pt modelId="{2F338544-5BF5-4C82-9D9D-BF650BB6D2EB}" type="pres">
      <dgm:prSet presAssocID="{97889BCF-1170-4616-AB6B-3AF49E296849}" presName="linNode" presStyleCnt="0"/>
      <dgm:spPr/>
    </dgm:pt>
    <dgm:pt modelId="{3C8528DF-E995-4BB7-A818-8DCB814BE8C0}" type="pres">
      <dgm:prSet presAssocID="{97889BCF-1170-4616-AB6B-3AF49E296849}" presName="parentText" presStyleLbl="node1" presStyleIdx="4" presStyleCnt="5" custScaleX="29131" custLinFactNeighborX="-20068">
        <dgm:presLayoutVars>
          <dgm:chMax val="1"/>
          <dgm:bulletEnabled val="1"/>
        </dgm:presLayoutVars>
      </dgm:prSet>
      <dgm:spPr>
        <a:prstGeom prst="homePlate">
          <a:avLst/>
        </a:prstGeom>
      </dgm:spPr>
      <dgm:t>
        <a:bodyPr/>
        <a:lstStyle/>
        <a:p>
          <a:endParaRPr lang="ru-RU"/>
        </a:p>
      </dgm:t>
    </dgm:pt>
    <dgm:pt modelId="{B0972AAB-D3F5-411B-BB75-1B7BC24CEC9E}" type="pres">
      <dgm:prSet presAssocID="{97889BCF-1170-4616-AB6B-3AF49E296849}" presName="descendantText" presStyleLbl="alignAccFollowNode1" presStyleIdx="4" presStyleCnt="5" custScaleX="139735">
        <dgm:presLayoutVars>
          <dgm:bulletEnabled val="1"/>
        </dgm:presLayoutVars>
      </dgm:prSet>
      <dgm:spPr/>
      <dgm:t>
        <a:bodyPr/>
        <a:lstStyle/>
        <a:p>
          <a:endParaRPr lang="ru-RU"/>
        </a:p>
      </dgm:t>
    </dgm:pt>
  </dgm:ptLst>
  <dgm:cxnLst>
    <dgm:cxn modelId="{3DF7DA42-C204-410D-B457-817B75641FE9}" srcId="{660D539E-5FAE-4935-9054-738799C05AD1}" destId="{DAE13318-25C7-4D7E-9C3A-B9CC6E145B48}" srcOrd="0" destOrd="0" parTransId="{4A90CEC2-ED1C-471B-9422-049D3B4E54D7}" sibTransId="{07B3E3A6-574A-4284-8717-3E3A3C42DD7D}"/>
    <dgm:cxn modelId="{060A60CC-BC7B-4518-BA41-D2C4A88B82E4}" srcId="{02969C6F-4323-4C00-B163-BC27FC08A542}" destId="{75471864-516C-456B-B256-60979B54C829}" srcOrd="0" destOrd="0" parTransId="{467CCA86-1569-4452-8C11-AEEC57EEA569}" sibTransId="{ABFAF908-BE33-4756-A0E1-20C4F57B41DB}"/>
    <dgm:cxn modelId="{9BA2B4B8-1D0D-4193-A7F6-98C38C9CCE94}" type="presOf" srcId="{30D3FDE0-19CB-4C53-AF8C-D20656831F9C}" destId="{DC12A609-1EBF-4DD0-AB97-613CB5117C22}" srcOrd="0" destOrd="0" presId="urn:microsoft.com/office/officeart/2005/8/layout/vList5"/>
    <dgm:cxn modelId="{B87AD554-B4CD-49C0-B165-A3888C107D61}" srcId="{3378AAEC-C805-4527-B853-E55DD68B3BDE}" destId="{97889BCF-1170-4616-AB6B-3AF49E296849}" srcOrd="4" destOrd="0" parTransId="{B971B685-5EFB-4037-B179-B580F6D0AE95}" sibTransId="{59722D44-0193-40AF-9FA5-546D3B947E9C}"/>
    <dgm:cxn modelId="{0CB35A00-BE7D-4EE4-90CD-C07207844367}" srcId="{3378AAEC-C805-4527-B853-E55DD68B3BDE}" destId="{02969C6F-4323-4C00-B163-BC27FC08A542}" srcOrd="0" destOrd="0" parTransId="{F53D8C03-73F8-44CC-AECB-4DA7073AF1C5}" sibTransId="{46D9883E-454B-4DA0-8A1B-32E00CDFC18A}"/>
    <dgm:cxn modelId="{CE039D44-FD52-4CB8-B4B7-212391B4C405}" type="presOf" srcId="{2AF792F9-8D4A-44A8-AA9A-48D0F1DB3BEE}" destId="{B0972AAB-D3F5-411B-BB75-1B7BC24CEC9E}" srcOrd="0" destOrd="0" presId="urn:microsoft.com/office/officeart/2005/8/layout/vList5"/>
    <dgm:cxn modelId="{6969C0FF-8A3E-47E0-8EED-F43FAC47ED28}" srcId="{97889BCF-1170-4616-AB6B-3AF49E296849}" destId="{2AF792F9-8D4A-44A8-AA9A-48D0F1DB3BEE}" srcOrd="0" destOrd="0" parTransId="{AD108ECE-9182-4377-8D33-FCDE7DE70FB2}" sibTransId="{7237A206-C543-464B-B605-6F512E3CAC44}"/>
    <dgm:cxn modelId="{4C9761AB-51DF-48A8-AE1A-9E4962A728EB}" srcId="{3378AAEC-C805-4527-B853-E55DD68B3BDE}" destId="{33C76137-07D2-472C-B11C-8FB4A00194B0}" srcOrd="2" destOrd="0" parTransId="{986CFFE3-3A71-4D49-8DB2-68926F7C37C9}" sibTransId="{DE24DC53-A5A1-4E59-92BB-3D4E6B728AEB}"/>
    <dgm:cxn modelId="{21127C9C-F289-43A0-B892-3779FD57777D}" type="presOf" srcId="{44E8CC7A-E8F7-4648-AED8-FDF56DB5B23B}" destId="{1055E7D2-C073-444E-8869-51B3C4C5B00C}" srcOrd="0" destOrd="0" presId="urn:microsoft.com/office/officeart/2005/8/layout/vList5"/>
    <dgm:cxn modelId="{B0DCEA71-C3BD-44F2-B7F6-A76F77B44F65}" type="presOf" srcId="{97889BCF-1170-4616-AB6B-3AF49E296849}" destId="{3C8528DF-E995-4BB7-A818-8DCB814BE8C0}" srcOrd="0" destOrd="0" presId="urn:microsoft.com/office/officeart/2005/8/layout/vList5"/>
    <dgm:cxn modelId="{575841EE-29C9-4582-BBD7-BE6E4D0EE30D}" type="presOf" srcId="{DAE13318-25C7-4D7E-9C3A-B9CC6E145B48}" destId="{E1BC0BC0-9B2C-4A34-9C18-6320FF08632A}" srcOrd="0" destOrd="0" presId="urn:microsoft.com/office/officeart/2005/8/layout/vList5"/>
    <dgm:cxn modelId="{40C56650-34CD-442B-954E-259430BEA119}" srcId="{3378AAEC-C805-4527-B853-E55DD68B3BDE}" destId="{65FBF68A-4681-4C21-B37F-D320CACC5D9C}" srcOrd="1" destOrd="0" parTransId="{B954E1EF-35FD-4CB9-9CB9-B16D36224FD7}" sibTransId="{4F008F0D-609C-4160-A273-0D64A712F417}"/>
    <dgm:cxn modelId="{8FB4E52E-164F-4BBF-B25B-98171BB6A587}" type="presOf" srcId="{65FBF68A-4681-4C21-B37F-D320CACC5D9C}" destId="{09EDD885-E40A-4E7E-8336-D6B640D58A71}" srcOrd="0" destOrd="0" presId="urn:microsoft.com/office/officeart/2005/8/layout/vList5"/>
    <dgm:cxn modelId="{C6DBEF89-6967-4D9E-A3D9-3C0A67C06388}" type="presOf" srcId="{660D539E-5FAE-4935-9054-738799C05AD1}" destId="{E5277C24-AB39-463B-ACBD-90B8CAA23886}" srcOrd="0" destOrd="0" presId="urn:microsoft.com/office/officeart/2005/8/layout/vList5"/>
    <dgm:cxn modelId="{B3F16661-89E2-40AF-922A-A96A2F3D313A}" type="presOf" srcId="{02969C6F-4323-4C00-B163-BC27FC08A542}" destId="{36314863-6234-4BC7-B404-BC497C8B0CA5}" srcOrd="0" destOrd="0" presId="urn:microsoft.com/office/officeart/2005/8/layout/vList5"/>
    <dgm:cxn modelId="{65F62F20-B172-4BB7-9D5B-27B50FD9665E}" srcId="{3378AAEC-C805-4527-B853-E55DD68B3BDE}" destId="{660D539E-5FAE-4935-9054-738799C05AD1}" srcOrd="3" destOrd="0" parTransId="{AC7B3A7D-484D-4CF8-9827-730163095369}" sibTransId="{FD63CD62-1E4C-4D3A-8FCA-D577BC7DC9DE}"/>
    <dgm:cxn modelId="{B58437F4-D2AF-4325-9E0F-510F4B2E8DC7}" type="presOf" srcId="{3378AAEC-C805-4527-B853-E55DD68B3BDE}" destId="{B61C1857-3948-4F77-81A7-63764D7F1914}" srcOrd="0" destOrd="0" presId="urn:microsoft.com/office/officeart/2005/8/layout/vList5"/>
    <dgm:cxn modelId="{0528A51B-C28A-4A2A-9B99-75F133B50694}" srcId="{65FBF68A-4681-4C21-B37F-D320CACC5D9C}" destId="{30D3FDE0-19CB-4C53-AF8C-D20656831F9C}" srcOrd="0" destOrd="0" parTransId="{EE09815C-36FF-4B30-817F-AEDF7CD77261}" sibTransId="{7AEFEE14-F146-466C-8849-F2892E9039E2}"/>
    <dgm:cxn modelId="{89C557B0-0646-4956-A037-00C9B9719B86}" type="presOf" srcId="{33C76137-07D2-472C-B11C-8FB4A00194B0}" destId="{0F3DEACA-8F92-47A0-BBBA-446005CF83B8}" srcOrd="0" destOrd="0" presId="urn:microsoft.com/office/officeart/2005/8/layout/vList5"/>
    <dgm:cxn modelId="{0502E894-4269-4B4F-8147-5CFD7BB15A67}" srcId="{33C76137-07D2-472C-B11C-8FB4A00194B0}" destId="{44E8CC7A-E8F7-4648-AED8-FDF56DB5B23B}" srcOrd="0" destOrd="0" parTransId="{5DBB458D-311E-4263-ACB2-6393DCF59C26}" sibTransId="{16F2BBEE-F27A-4818-A2AB-6508EBCAB38C}"/>
    <dgm:cxn modelId="{96FFEBAE-0E40-44D5-A55E-C96DA83249E8}" type="presOf" srcId="{75471864-516C-456B-B256-60979B54C829}" destId="{5037D9B6-CEC5-4EA1-B37F-389B2989D81E}" srcOrd="0" destOrd="0" presId="urn:microsoft.com/office/officeart/2005/8/layout/vList5"/>
    <dgm:cxn modelId="{5FEF5B95-300E-489B-8C7E-C9B194C3784D}" type="presParOf" srcId="{B61C1857-3948-4F77-81A7-63764D7F1914}" destId="{8509F484-0F01-46EF-8906-7DB22F350E98}" srcOrd="0" destOrd="0" presId="urn:microsoft.com/office/officeart/2005/8/layout/vList5"/>
    <dgm:cxn modelId="{AE3E24B9-3826-4110-83B4-6435ED86A04F}" type="presParOf" srcId="{8509F484-0F01-46EF-8906-7DB22F350E98}" destId="{36314863-6234-4BC7-B404-BC497C8B0CA5}" srcOrd="0" destOrd="0" presId="urn:microsoft.com/office/officeart/2005/8/layout/vList5"/>
    <dgm:cxn modelId="{400D7341-7DA0-4D28-B520-DDE5250C9D0F}" type="presParOf" srcId="{8509F484-0F01-46EF-8906-7DB22F350E98}" destId="{5037D9B6-CEC5-4EA1-B37F-389B2989D81E}" srcOrd="1" destOrd="0" presId="urn:microsoft.com/office/officeart/2005/8/layout/vList5"/>
    <dgm:cxn modelId="{96B93E60-9CA5-4DA5-8C77-DC6BF00E55F9}" type="presParOf" srcId="{B61C1857-3948-4F77-81A7-63764D7F1914}" destId="{A2BC21F7-92A7-4547-8C2A-2ED41551E199}" srcOrd="1" destOrd="0" presId="urn:microsoft.com/office/officeart/2005/8/layout/vList5"/>
    <dgm:cxn modelId="{AD1806CC-282A-4D86-9AB1-92399F3FDF27}" type="presParOf" srcId="{B61C1857-3948-4F77-81A7-63764D7F1914}" destId="{5EEF6906-626A-4D90-B326-931FDE938406}" srcOrd="2" destOrd="0" presId="urn:microsoft.com/office/officeart/2005/8/layout/vList5"/>
    <dgm:cxn modelId="{A2295944-7519-4C74-B1A9-B265FFBB20AF}" type="presParOf" srcId="{5EEF6906-626A-4D90-B326-931FDE938406}" destId="{09EDD885-E40A-4E7E-8336-D6B640D58A71}" srcOrd="0" destOrd="0" presId="urn:microsoft.com/office/officeart/2005/8/layout/vList5"/>
    <dgm:cxn modelId="{4B8F3785-EC83-4CE6-B556-FE34D367A1F1}" type="presParOf" srcId="{5EEF6906-626A-4D90-B326-931FDE938406}" destId="{DC12A609-1EBF-4DD0-AB97-613CB5117C22}" srcOrd="1" destOrd="0" presId="urn:microsoft.com/office/officeart/2005/8/layout/vList5"/>
    <dgm:cxn modelId="{1588D34C-75C9-48E5-819C-AAE3F2A6F430}" type="presParOf" srcId="{B61C1857-3948-4F77-81A7-63764D7F1914}" destId="{97E37E7A-6180-4F42-B741-95923CF9E2A3}" srcOrd="3" destOrd="0" presId="urn:microsoft.com/office/officeart/2005/8/layout/vList5"/>
    <dgm:cxn modelId="{6140E32B-939F-4CB5-91D5-E7E61ECE5110}" type="presParOf" srcId="{B61C1857-3948-4F77-81A7-63764D7F1914}" destId="{FC6DADE4-B60E-4D16-B9B2-55A5C9297F6E}" srcOrd="4" destOrd="0" presId="urn:microsoft.com/office/officeart/2005/8/layout/vList5"/>
    <dgm:cxn modelId="{4FA24A1E-A0B4-4F75-AB60-E589EE12CC2F}" type="presParOf" srcId="{FC6DADE4-B60E-4D16-B9B2-55A5C9297F6E}" destId="{0F3DEACA-8F92-47A0-BBBA-446005CF83B8}" srcOrd="0" destOrd="0" presId="urn:microsoft.com/office/officeart/2005/8/layout/vList5"/>
    <dgm:cxn modelId="{415B031E-3A89-4778-9560-C762B56195A4}" type="presParOf" srcId="{FC6DADE4-B60E-4D16-B9B2-55A5C9297F6E}" destId="{1055E7D2-C073-444E-8869-51B3C4C5B00C}" srcOrd="1" destOrd="0" presId="urn:microsoft.com/office/officeart/2005/8/layout/vList5"/>
    <dgm:cxn modelId="{2DFBAD71-FF3C-41F1-99A4-5C210D69B4B9}" type="presParOf" srcId="{B61C1857-3948-4F77-81A7-63764D7F1914}" destId="{0B420E84-3981-4FC1-B993-C07E75D76173}" srcOrd="5" destOrd="0" presId="urn:microsoft.com/office/officeart/2005/8/layout/vList5"/>
    <dgm:cxn modelId="{BB1F7982-9633-4841-A1A0-ED74115581B5}" type="presParOf" srcId="{B61C1857-3948-4F77-81A7-63764D7F1914}" destId="{2E5CF397-D08F-4476-AE7A-64CD95705693}" srcOrd="6" destOrd="0" presId="urn:microsoft.com/office/officeart/2005/8/layout/vList5"/>
    <dgm:cxn modelId="{86719813-8531-42DD-859E-3874302AB17B}" type="presParOf" srcId="{2E5CF397-D08F-4476-AE7A-64CD95705693}" destId="{E5277C24-AB39-463B-ACBD-90B8CAA23886}" srcOrd="0" destOrd="0" presId="urn:microsoft.com/office/officeart/2005/8/layout/vList5"/>
    <dgm:cxn modelId="{F0540A57-254E-4385-AB9F-F647C03F06C7}" type="presParOf" srcId="{2E5CF397-D08F-4476-AE7A-64CD95705693}" destId="{E1BC0BC0-9B2C-4A34-9C18-6320FF08632A}" srcOrd="1" destOrd="0" presId="urn:microsoft.com/office/officeart/2005/8/layout/vList5"/>
    <dgm:cxn modelId="{A892D4FA-31CD-4935-93AD-A1A6CA2A0329}" type="presParOf" srcId="{B61C1857-3948-4F77-81A7-63764D7F1914}" destId="{68CD9F69-AFF7-4FF5-A262-E142CAAE95FC}" srcOrd="7" destOrd="0" presId="urn:microsoft.com/office/officeart/2005/8/layout/vList5"/>
    <dgm:cxn modelId="{009EA3B1-930C-4DC1-BFE1-5BAB4F7DDBF5}" type="presParOf" srcId="{B61C1857-3948-4F77-81A7-63764D7F1914}" destId="{2F338544-5BF5-4C82-9D9D-BF650BB6D2EB}" srcOrd="8" destOrd="0" presId="urn:microsoft.com/office/officeart/2005/8/layout/vList5"/>
    <dgm:cxn modelId="{1AB5F4E4-A5FB-4F9F-ACF0-E7D83E543F88}" type="presParOf" srcId="{2F338544-5BF5-4C82-9D9D-BF650BB6D2EB}" destId="{3C8528DF-E995-4BB7-A818-8DCB814BE8C0}" srcOrd="0" destOrd="0" presId="urn:microsoft.com/office/officeart/2005/8/layout/vList5"/>
    <dgm:cxn modelId="{1E96D649-CD76-4C8B-861F-A24CCD11AEB7}" type="presParOf" srcId="{2F338544-5BF5-4C82-9D9D-BF650BB6D2EB}" destId="{B0972AAB-D3F5-411B-BB75-1B7BC24CEC9E}" srcOrd="1" destOrd="0" presId="urn:microsoft.com/office/officeart/2005/8/layout/vList5"/>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31AFDEA-5529-4B7C-BF33-A7B42239D762}" type="doc">
      <dgm:prSet loTypeId="urn:microsoft.com/office/officeart/2005/8/layout/vList2" loCatId="list" qsTypeId="urn:microsoft.com/office/officeart/2005/8/quickstyle/simple5" qsCatId="simple" csTypeId="urn:microsoft.com/office/officeart/2005/8/colors/accent1_4" csCatId="accent1" phldr="1"/>
      <dgm:spPr/>
      <dgm:t>
        <a:bodyPr/>
        <a:lstStyle/>
        <a:p>
          <a:endParaRPr lang="ru-RU"/>
        </a:p>
      </dgm:t>
    </dgm:pt>
    <dgm:pt modelId="{D08C2E87-0580-4E16-B2DC-A56C982EA88D}">
      <dgm:prSet custT="1"/>
      <dgm:spPr>
        <a:solidFill>
          <a:srgbClr val="109FB9"/>
        </a:solidFill>
      </dgm:spPr>
      <dgm:t>
        <a:bodyPr/>
        <a:lstStyle/>
        <a:p>
          <a:pPr marL="0" indent="0" algn="ctr" rtl="0"/>
          <a:r>
            <a:rPr lang="ru-RU" sz="2800" dirty="0" smtClean="0"/>
            <a:t>Безвозмездные поступления за 2021 год </a:t>
          </a:r>
          <a:r>
            <a:rPr lang="ru-RU" sz="3600" b="1" dirty="0" smtClean="0"/>
            <a:t>2 714 358,5 </a:t>
          </a:r>
          <a:br>
            <a:rPr lang="ru-RU" sz="3600" b="1" dirty="0" smtClean="0"/>
          </a:br>
          <a:r>
            <a:rPr lang="ru-RU" sz="1800" dirty="0" smtClean="0"/>
            <a:t>тыс.  рублей (66% в общем объеме доходов бюджета города)</a:t>
          </a:r>
          <a:endParaRPr lang="ru-RU" sz="2800" dirty="0"/>
        </a:p>
      </dgm:t>
    </dgm:pt>
    <dgm:pt modelId="{F85F891E-7FA7-4650-821A-CC2FD4C6E186}" type="parTrans" cxnId="{9B9BF59E-E29B-4977-A640-AAB184C0EF61}">
      <dgm:prSet/>
      <dgm:spPr/>
      <dgm:t>
        <a:bodyPr/>
        <a:lstStyle/>
        <a:p>
          <a:pPr algn="ctr"/>
          <a:endParaRPr lang="ru-RU" sz="2400"/>
        </a:p>
      </dgm:t>
    </dgm:pt>
    <dgm:pt modelId="{C609E5C5-CC23-41E2-BF83-5630937C7BA7}" type="sibTrans" cxnId="{9B9BF59E-E29B-4977-A640-AAB184C0EF61}">
      <dgm:prSet/>
      <dgm:spPr/>
      <dgm:t>
        <a:bodyPr/>
        <a:lstStyle/>
        <a:p>
          <a:pPr algn="ctr"/>
          <a:endParaRPr lang="ru-RU" sz="2400"/>
        </a:p>
      </dgm:t>
    </dgm:pt>
    <dgm:pt modelId="{A1DA8C4B-E658-4512-9727-4E089E4A9EEB}" type="pres">
      <dgm:prSet presAssocID="{A31AFDEA-5529-4B7C-BF33-A7B42239D762}" presName="linear" presStyleCnt="0">
        <dgm:presLayoutVars>
          <dgm:animLvl val="lvl"/>
          <dgm:resizeHandles val="exact"/>
        </dgm:presLayoutVars>
      </dgm:prSet>
      <dgm:spPr/>
      <dgm:t>
        <a:bodyPr/>
        <a:lstStyle/>
        <a:p>
          <a:endParaRPr lang="ru-RU"/>
        </a:p>
      </dgm:t>
    </dgm:pt>
    <dgm:pt modelId="{0B4F5AF1-D718-4897-B773-FC68CC8790E5}" type="pres">
      <dgm:prSet presAssocID="{D08C2E87-0580-4E16-B2DC-A56C982EA88D}" presName="parentText" presStyleLbl="node1" presStyleIdx="0" presStyleCnt="1" custLinFactNeighborX="15999" custLinFactNeighborY="14404">
        <dgm:presLayoutVars>
          <dgm:chMax val="0"/>
          <dgm:bulletEnabled val="1"/>
        </dgm:presLayoutVars>
      </dgm:prSet>
      <dgm:spPr>
        <a:prstGeom prst="parallelogram">
          <a:avLst/>
        </a:prstGeom>
      </dgm:spPr>
      <dgm:t>
        <a:bodyPr/>
        <a:lstStyle/>
        <a:p>
          <a:endParaRPr lang="ru-RU"/>
        </a:p>
      </dgm:t>
    </dgm:pt>
  </dgm:ptLst>
  <dgm:cxnLst>
    <dgm:cxn modelId="{9B9BF59E-E29B-4977-A640-AAB184C0EF61}" srcId="{A31AFDEA-5529-4B7C-BF33-A7B42239D762}" destId="{D08C2E87-0580-4E16-B2DC-A56C982EA88D}" srcOrd="0" destOrd="0" parTransId="{F85F891E-7FA7-4650-821A-CC2FD4C6E186}" sibTransId="{C609E5C5-CC23-41E2-BF83-5630937C7BA7}"/>
    <dgm:cxn modelId="{AB49A02D-6275-4761-B6A2-0296F19C896B}" type="presOf" srcId="{D08C2E87-0580-4E16-B2DC-A56C982EA88D}" destId="{0B4F5AF1-D718-4897-B773-FC68CC8790E5}" srcOrd="0" destOrd="0" presId="urn:microsoft.com/office/officeart/2005/8/layout/vList2"/>
    <dgm:cxn modelId="{A49C50D2-FFED-4483-84AA-BEB85761C45C}" type="presOf" srcId="{A31AFDEA-5529-4B7C-BF33-A7B42239D762}" destId="{A1DA8C4B-E658-4512-9727-4E089E4A9EEB}" srcOrd="0" destOrd="0" presId="urn:microsoft.com/office/officeart/2005/8/layout/vList2"/>
    <dgm:cxn modelId="{1C8DDA8F-E861-4AFE-8A77-F925884B00ED}" type="presParOf" srcId="{A1DA8C4B-E658-4512-9727-4E089E4A9EEB}" destId="{0B4F5AF1-D718-4897-B773-FC68CC8790E5}"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7434DC2B-659A-4127-B4AB-50739370DDD6}" type="doc">
      <dgm:prSet loTypeId="urn:microsoft.com/office/officeart/2005/8/layout/hierarchy3" loCatId="hierarchy" qsTypeId="urn:microsoft.com/office/officeart/2005/8/quickstyle/simple1" qsCatId="simple" csTypeId="urn:microsoft.com/office/officeart/2005/8/colors/accent1_2" csCatId="accent1" phldr="1"/>
      <dgm:spPr/>
      <dgm:t>
        <a:bodyPr/>
        <a:lstStyle/>
        <a:p>
          <a:endParaRPr lang="ru-RU"/>
        </a:p>
      </dgm:t>
    </dgm:pt>
    <dgm:pt modelId="{FFDD7B2B-86D6-4654-9714-20E91FE14F25}">
      <dgm:prSet phldrT="[Текст]" custT="1"/>
      <dgm:spPr>
        <a:solidFill>
          <a:srgbClr val="109FB9"/>
        </a:solidFill>
      </dgm:spPr>
      <dgm:t>
        <a:bodyPr/>
        <a:lstStyle/>
        <a:p>
          <a:pPr>
            <a:spcAft>
              <a:spcPts val="0"/>
            </a:spcAft>
          </a:pPr>
          <a:r>
            <a:rPr lang="ru-RU" sz="1800" dirty="0" smtClean="0"/>
            <a:t>Дотации </a:t>
          </a:r>
          <a:br>
            <a:rPr lang="ru-RU" sz="1800" dirty="0" smtClean="0"/>
          </a:br>
          <a:r>
            <a:rPr lang="ru-RU" sz="2400" b="1" dirty="0" smtClean="0"/>
            <a:t>394 013,4 </a:t>
          </a:r>
          <a:r>
            <a:rPr lang="ru-RU" sz="1800" dirty="0" smtClean="0"/>
            <a:t/>
          </a:r>
          <a:br>
            <a:rPr lang="ru-RU" sz="1800" dirty="0" smtClean="0"/>
          </a:br>
          <a:r>
            <a:rPr lang="ru-RU" sz="1800" dirty="0" smtClean="0"/>
            <a:t>тыс. рублей</a:t>
          </a:r>
          <a:endParaRPr lang="ru-RU" sz="1800" dirty="0"/>
        </a:p>
      </dgm:t>
    </dgm:pt>
    <dgm:pt modelId="{84500F11-E024-4146-A804-44604B433EFA}" type="parTrans" cxnId="{C70AC793-8DB1-425D-97C1-1CBCF777E943}">
      <dgm:prSet/>
      <dgm:spPr/>
      <dgm:t>
        <a:bodyPr/>
        <a:lstStyle/>
        <a:p>
          <a:endParaRPr lang="ru-RU"/>
        </a:p>
      </dgm:t>
    </dgm:pt>
    <dgm:pt modelId="{17336483-EF97-434D-881B-C0849861D721}" type="sibTrans" cxnId="{C70AC793-8DB1-425D-97C1-1CBCF777E943}">
      <dgm:prSet/>
      <dgm:spPr/>
      <dgm:t>
        <a:bodyPr/>
        <a:lstStyle/>
        <a:p>
          <a:endParaRPr lang="ru-RU"/>
        </a:p>
      </dgm:t>
    </dgm:pt>
    <dgm:pt modelId="{F60997A7-256B-4FEA-A960-AAA7BA7E94B9}">
      <dgm:prSet phldrT="[Текст]" custT="1"/>
      <dgm:spPr>
        <a:noFill/>
        <a:ln>
          <a:noFill/>
        </a:ln>
      </dgm:spPr>
      <dgm:t>
        <a:bodyPr/>
        <a:lstStyle/>
        <a:p>
          <a:r>
            <a:rPr lang="ru-RU" sz="1600" dirty="0" smtClean="0"/>
            <a:t>Предоставляются на безвозмездной и безвозвратной основе</a:t>
          </a:r>
          <a:endParaRPr lang="ru-RU" sz="1600" dirty="0"/>
        </a:p>
      </dgm:t>
    </dgm:pt>
    <dgm:pt modelId="{F451F3D5-6B96-465F-9240-274C495F437A}" type="parTrans" cxnId="{EA6FE723-4308-4E40-9DB5-680A655C2ADE}">
      <dgm:prSet/>
      <dgm:spPr/>
      <dgm:t>
        <a:bodyPr/>
        <a:lstStyle/>
        <a:p>
          <a:endParaRPr lang="ru-RU"/>
        </a:p>
      </dgm:t>
    </dgm:pt>
    <dgm:pt modelId="{9D8FBD20-E137-4529-ACC4-AF5FEA0A17D3}" type="sibTrans" cxnId="{EA6FE723-4308-4E40-9DB5-680A655C2ADE}">
      <dgm:prSet/>
      <dgm:spPr/>
      <dgm:t>
        <a:bodyPr/>
        <a:lstStyle/>
        <a:p>
          <a:endParaRPr lang="ru-RU"/>
        </a:p>
      </dgm:t>
    </dgm:pt>
    <dgm:pt modelId="{F6DAF88E-4772-4891-BCE3-8525445AD5DC}">
      <dgm:prSet phldrT="[Текст]" custT="1"/>
      <dgm:spPr>
        <a:solidFill>
          <a:srgbClr val="109FB9"/>
        </a:solidFill>
      </dgm:spPr>
      <dgm:t>
        <a:bodyPr/>
        <a:lstStyle/>
        <a:p>
          <a:pPr>
            <a:spcAft>
              <a:spcPts val="0"/>
            </a:spcAft>
          </a:pPr>
          <a:r>
            <a:rPr lang="ru-RU" sz="1800" dirty="0" smtClean="0"/>
            <a:t>Субвенции</a:t>
          </a:r>
        </a:p>
        <a:p>
          <a:pPr>
            <a:spcAft>
              <a:spcPts val="0"/>
            </a:spcAft>
          </a:pPr>
          <a:r>
            <a:rPr lang="ru-RU" sz="2400" b="1" dirty="0" smtClean="0"/>
            <a:t>1 436 101,6 </a:t>
          </a:r>
        </a:p>
        <a:p>
          <a:pPr>
            <a:spcAft>
              <a:spcPts val="0"/>
            </a:spcAft>
          </a:pPr>
          <a:r>
            <a:rPr lang="ru-RU" sz="1800" dirty="0" smtClean="0"/>
            <a:t>тыс. рублей</a:t>
          </a:r>
          <a:endParaRPr lang="ru-RU" sz="1800" dirty="0"/>
        </a:p>
      </dgm:t>
    </dgm:pt>
    <dgm:pt modelId="{867B43ED-3B48-4F77-997B-111FEA5DDEDF}" type="parTrans" cxnId="{58EBF61D-B105-4B6B-B130-A9849C1B066B}">
      <dgm:prSet/>
      <dgm:spPr/>
      <dgm:t>
        <a:bodyPr/>
        <a:lstStyle/>
        <a:p>
          <a:endParaRPr lang="ru-RU"/>
        </a:p>
      </dgm:t>
    </dgm:pt>
    <dgm:pt modelId="{057D841B-5EE7-48FC-89B7-4066926FC688}" type="sibTrans" cxnId="{58EBF61D-B105-4B6B-B130-A9849C1B066B}">
      <dgm:prSet/>
      <dgm:spPr/>
      <dgm:t>
        <a:bodyPr/>
        <a:lstStyle/>
        <a:p>
          <a:endParaRPr lang="ru-RU"/>
        </a:p>
      </dgm:t>
    </dgm:pt>
    <dgm:pt modelId="{F437BF12-75CC-4BC5-B00D-AF01BF9424C8}">
      <dgm:prSet phldrT="[Текст]" custT="1"/>
      <dgm:spPr>
        <a:noFill/>
        <a:ln>
          <a:noFill/>
        </a:ln>
      </dgm:spPr>
      <dgm:t>
        <a:bodyPr/>
        <a:lstStyle/>
        <a:p>
          <a:r>
            <a:rPr lang="ru-RU" sz="1600" dirty="0" smtClean="0"/>
            <a:t>Предоставляются для финансового обеспечения полномочий, переданных местному бюджету вышестоящими бюджетами</a:t>
          </a:r>
          <a:endParaRPr lang="ru-RU" sz="1600" dirty="0"/>
        </a:p>
      </dgm:t>
    </dgm:pt>
    <dgm:pt modelId="{B79F1111-0EE5-44D5-BD0C-AA664766707E}" type="parTrans" cxnId="{1A99C41B-C591-47A7-AADE-7E2D7FF584FA}">
      <dgm:prSet/>
      <dgm:spPr/>
      <dgm:t>
        <a:bodyPr/>
        <a:lstStyle/>
        <a:p>
          <a:endParaRPr lang="ru-RU"/>
        </a:p>
      </dgm:t>
    </dgm:pt>
    <dgm:pt modelId="{AE9BB207-0201-4331-853C-F3CD59D6D64A}" type="sibTrans" cxnId="{1A99C41B-C591-47A7-AADE-7E2D7FF584FA}">
      <dgm:prSet/>
      <dgm:spPr/>
      <dgm:t>
        <a:bodyPr/>
        <a:lstStyle/>
        <a:p>
          <a:endParaRPr lang="ru-RU"/>
        </a:p>
      </dgm:t>
    </dgm:pt>
    <dgm:pt modelId="{BE76A7EA-89CD-443B-9150-B6E1868E41B4}">
      <dgm:prSet phldrT="[Текст]" custT="1"/>
      <dgm:spPr>
        <a:noFill/>
        <a:ln>
          <a:noFill/>
        </a:ln>
      </dgm:spPr>
      <dgm:t>
        <a:bodyPr/>
        <a:lstStyle/>
        <a:p>
          <a:r>
            <a:rPr lang="ru-RU" sz="1600" dirty="0" smtClean="0"/>
            <a:t>Прочие межбюджетные трансферты из вышестоящих бюджетов и безвозмездные перечисления (пожертвования) от физических и юридических лиц в местный бюджет</a:t>
          </a:r>
          <a:endParaRPr lang="ru-RU" sz="1600" dirty="0"/>
        </a:p>
      </dgm:t>
    </dgm:pt>
    <dgm:pt modelId="{048761FD-404B-4392-AAFC-A6F7B56B4333}" type="parTrans" cxnId="{EA5E051A-5ABF-4B77-96AB-2EB63C7F49E8}">
      <dgm:prSet/>
      <dgm:spPr/>
      <dgm:t>
        <a:bodyPr/>
        <a:lstStyle/>
        <a:p>
          <a:endParaRPr lang="ru-RU"/>
        </a:p>
      </dgm:t>
    </dgm:pt>
    <dgm:pt modelId="{76D26075-9BD6-47B0-9A25-57A6E5FF8EE9}" type="sibTrans" cxnId="{EA5E051A-5ABF-4B77-96AB-2EB63C7F49E8}">
      <dgm:prSet/>
      <dgm:spPr/>
      <dgm:t>
        <a:bodyPr/>
        <a:lstStyle/>
        <a:p>
          <a:endParaRPr lang="ru-RU"/>
        </a:p>
      </dgm:t>
    </dgm:pt>
    <dgm:pt modelId="{E8F492B3-CF53-483F-B95C-E52755CFDF79}">
      <dgm:prSet phldrT="[Текст]" custT="1"/>
      <dgm:spPr>
        <a:solidFill>
          <a:srgbClr val="109FB9"/>
        </a:solidFill>
      </dgm:spPr>
      <dgm:t>
        <a:bodyPr/>
        <a:lstStyle/>
        <a:p>
          <a:pPr>
            <a:spcAft>
              <a:spcPts val="0"/>
            </a:spcAft>
          </a:pPr>
          <a:r>
            <a:rPr lang="ru-RU" sz="1800" dirty="0" smtClean="0"/>
            <a:t>Субсидии </a:t>
          </a:r>
        </a:p>
        <a:p>
          <a:pPr>
            <a:spcAft>
              <a:spcPts val="0"/>
            </a:spcAft>
          </a:pPr>
          <a:r>
            <a:rPr lang="ru-RU" sz="2400" b="1" dirty="0" smtClean="0"/>
            <a:t>569 736,9 </a:t>
          </a:r>
        </a:p>
        <a:p>
          <a:pPr>
            <a:spcAft>
              <a:spcPts val="0"/>
            </a:spcAft>
          </a:pPr>
          <a:r>
            <a:rPr lang="ru-RU" sz="1800" dirty="0" smtClean="0"/>
            <a:t>тыс. рублей</a:t>
          </a:r>
          <a:endParaRPr lang="ru-RU" sz="1800" dirty="0"/>
        </a:p>
      </dgm:t>
    </dgm:pt>
    <dgm:pt modelId="{EEAE7C7D-9F54-4CC2-87D0-EA026192C4E9}" type="parTrans" cxnId="{EA8056F7-94C2-4816-A1CF-C25DC1C571F3}">
      <dgm:prSet/>
      <dgm:spPr/>
      <dgm:t>
        <a:bodyPr/>
        <a:lstStyle/>
        <a:p>
          <a:endParaRPr lang="ru-RU"/>
        </a:p>
      </dgm:t>
    </dgm:pt>
    <dgm:pt modelId="{D8DEAEA1-7A7A-4EEC-8FEF-F25288102EE2}" type="sibTrans" cxnId="{EA8056F7-94C2-4816-A1CF-C25DC1C571F3}">
      <dgm:prSet/>
      <dgm:spPr/>
      <dgm:t>
        <a:bodyPr/>
        <a:lstStyle/>
        <a:p>
          <a:endParaRPr lang="ru-RU"/>
        </a:p>
      </dgm:t>
    </dgm:pt>
    <dgm:pt modelId="{8CB44612-CB74-4119-9032-CC9A391EECBE}">
      <dgm:prSet phldrT="[Текст]" custT="1"/>
      <dgm:spPr>
        <a:noFill/>
        <a:ln>
          <a:noFill/>
        </a:ln>
      </dgm:spPr>
      <dgm:t>
        <a:bodyPr/>
        <a:lstStyle/>
        <a:p>
          <a:r>
            <a:rPr lang="ru-RU" sz="1600" dirty="0" smtClean="0"/>
            <a:t>Предоставляются из вышестоящих бюджетов для софинансирования расходных обязательств местного бюджета</a:t>
          </a:r>
          <a:endParaRPr lang="ru-RU" sz="1600" dirty="0"/>
        </a:p>
      </dgm:t>
    </dgm:pt>
    <dgm:pt modelId="{4289DDAF-FAA4-4C61-8574-996F7551E601}" type="parTrans" cxnId="{6BC56609-5047-4C1D-BA95-B8DCEDDC07E1}">
      <dgm:prSet/>
      <dgm:spPr/>
      <dgm:t>
        <a:bodyPr/>
        <a:lstStyle/>
        <a:p>
          <a:endParaRPr lang="ru-RU"/>
        </a:p>
      </dgm:t>
    </dgm:pt>
    <dgm:pt modelId="{904E3102-DCF5-4C67-BAB8-F2440C79B5CA}" type="sibTrans" cxnId="{6BC56609-5047-4C1D-BA95-B8DCEDDC07E1}">
      <dgm:prSet/>
      <dgm:spPr/>
      <dgm:t>
        <a:bodyPr/>
        <a:lstStyle/>
        <a:p>
          <a:endParaRPr lang="ru-RU"/>
        </a:p>
      </dgm:t>
    </dgm:pt>
    <dgm:pt modelId="{72A911E6-5EB1-4DC5-9CA5-80D034BB7F12}">
      <dgm:prSet phldrT="[Текст]" custT="1"/>
      <dgm:spPr>
        <a:solidFill>
          <a:srgbClr val="109FB9"/>
        </a:solidFill>
      </dgm:spPr>
      <dgm:t>
        <a:bodyPr/>
        <a:lstStyle/>
        <a:p>
          <a:pPr>
            <a:spcAft>
              <a:spcPts val="0"/>
            </a:spcAft>
          </a:pPr>
          <a:r>
            <a:rPr lang="ru-RU" sz="1800" dirty="0" smtClean="0"/>
            <a:t>Иные межбюджетные трансферты и прочие безвозмездные поступления </a:t>
          </a:r>
        </a:p>
        <a:p>
          <a:pPr>
            <a:spcAft>
              <a:spcPts val="0"/>
            </a:spcAft>
          </a:pPr>
          <a:r>
            <a:rPr lang="ru-RU" sz="2400" b="1" dirty="0" smtClean="0"/>
            <a:t>220 427,2</a:t>
          </a:r>
          <a:r>
            <a:rPr lang="ru-RU" sz="1800" dirty="0" smtClean="0"/>
            <a:t> </a:t>
          </a:r>
        </a:p>
        <a:p>
          <a:pPr>
            <a:spcAft>
              <a:spcPts val="0"/>
            </a:spcAft>
          </a:pPr>
          <a:r>
            <a:rPr lang="ru-RU" sz="1800" dirty="0" smtClean="0"/>
            <a:t>тыс. рублей</a:t>
          </a:r>
          <a:endParaRPr lang="ru-RU" sz="1800" dirty="0"/>
        </a:p>
      </dgm:t>
    </dgm:pt>
    <dgm:pt modelId="{465D9ACC-096D-437E-868C-0CE7299C68C3}" type="parTrans" cxnId="{FD332354-DB6C-4D65-B487-CEE9F00737C6}">
      <dgm:prSet/>
      <dgm:spPr/>
      <dgm:t>
        <a:bodyPr/>
        <a:lstStyle/>
        <a:p>
          <a:endParaRPr lang="ru-RU"/>
        </a:p>
      </dgm:t>
    </dgm:pt>
    <dgm:pt modelId="{91ADE66F-5004-4CA8-A4A3-2D74AF0E2925}" type="sibTrans" cxnId="{FD332354-DB6C-4D65-B487-CEE9F00737C6}">
      <dgm:prSet/>
      <dgm:spPr/>
      <dgm:t>
        <a:bodyPr/>
        <a:lstStyle/>
        <a:p>
          <a:endParaRPr lang="ru-RU"/>
        </a:p>
      </dgm:t>
    </dgm:pt>
    <dgm:pt modelId="{6DC5B657-E6EA-4381-8494-3CA706442099}" type="pres">
      <dgm:prSet presAssocID="{7434DC2B-659A-4127-B4AB-50739370DDD6}" presName="diagram" presStyleCnt="0">
        <dgm:presLayoutVars>
          <dgm:chPref val="1"/>
          <dgm:dir/>
          <dgm:animOne val="branch"/>
          <dgm:animLvl val="lvl"/>
          <dgm:resizeHandles/>
        </dgm:presLayoutVars>
      </dgm:prSet>
      <dgm:spPr/>
      <dgm:t>
        <a:bodyPr/>
        <a:lstStyle/>
        <a:p>
          <a:endParaRPr lang="ru-RU"/>
        </a:p>
      </dgm:t>
    </dgm:pt>
    <dgm:pt modelId="{333139F1-FCAC-43B4-AD52-24F9B255840E}" type="pres">
      <dgm:prSet presAssocID="{FFDD7B2B-86D6-4654-9714-20E91FE14F25}" presName="root" presStyleCnt="0"/>
      <dgm:spPr/>
      <dgm:t>
        <a:bodyPr/>
        <a:lstStyle/>
        <a:p>
          <a:endParaRPr lang="ru-RU"/>
        </a:p>
      </dgm:t>
    </dgm:pt>
    <dgm:pt modelId="{B8EE5007-8138-41A2-9A39-A265B55157D5}" type="pres">
      <dgm:prSet presAssocID="{FFDD7B2B-86D6-4654-9714-20E91FE14F25}" presName="rootComposite" presStyleCnt="0"/>
      <dgm:spPr/>
      <dgm:t>
        <a:bodyPr/>
        <a:lstStyle/>
        <a:p>
          <a:endParaRPr lang="ru-RU"/>
        </a:p>
      </dgm:t>
    </dgm:pt>
    <dgm:pt modelId="{8FF5D4DA-6DD1-4C8C-B40E-80692E3A2A0A}" type="pres">
      <dgm:prSet presAssocID="{FFDD7B2B-86D6-4654-9714-20E91FE14F25}" presName="rootText" presStyleLbl="node1" presStyleIdx="0" presStyleCnt="4" custScaleX="102528" custScaleY="138335" custLinFactNeighborY="-45168"/>
      <dgm:spPr/>
      <dgm:t>
        <a:bodyPr/>
        <a:lstStyle/>
        <a:p>
          <a:endParaRPr lang="ru-RU"/>
        </a:p>
      </dgm:t>
    </dgm:pt>
    <dgm:pt modelId="{00671E00-5110-4D3F-94C2-C3F1BAE3B409}" type="pres">
      <dgm:prSet presAssocID="{FFDD7B2B-86D6-4654-9714-20E91FE14F25}" presName="rootConnector" presStyleLbl="node1" presStyleIdx="0" presStyleCnt="4"/>
      <dgm:spPr/>
      <dgm:t>
        <a:bodyPr/>
        <a:lstStyle/>
        <a:p>
          <a:endParaRPr lang="ru-RU"/>
        </a:p>
      </dgm:t>
    </dgm:pt>
    <dgm:pt modelId="{72BEF229-1274-4F1A-885A-8B389035F7F4}" type="pres">
      <dgm:prSet presAssocID="{FFDD7B2B-86D6-4654-9714-20E91FE14F25}" presName="childShape" presStyleCnt="0"/>
      <dgm:spPr/>
      <dgm:t>
        <a:bodyPr/>
        <a:lstStyle/>
        <a:p>
          <a:endParaRPr lang="ru-RU"/>
        </a:p>
      </dgm:t>
    </dgm:pt>
    <dgm:pt modelId="{7E4D1220-4B5A-4F2D-916A-7C6631D913EC}" type="pres">
      <dgm:prSet presAssocID="{F451F3D5-6B96-465F-9240-274C495F437A}" presName="Name13" presStyleLbl="parChTrans1D2" presStyleIdx="0" presStyleCnt="4"/>
      <dgm:spPr/>
      <dgm:t>
        <a:bodyPr/>
        <a:lstStyle/>
        <a:p>
          <a:endParaRPr lang="ru-RU"/>
        </a:p>
      </dgm:t>
    </dgm:pt>
    <dgm:pt modelId="{5F44CC43-AC9E-4E3C-A6C6-AEB5C9A76708}" type="pres">
      <dgm:prSet presAssocID="{F60997A7-256B-4FEA-A960-AAA7BA7E94B9}" presName="childText" presStyleLbl="bgAcc1" presStyleIdx="0" presStyleCnt="4" custScaleX="101496" custScaleY="186253" custLinFactY="67238" custLinFactNeighborY="100000">
        <dgm:presLayoutVars>
          <dgm:bulletEnabled val="1"/>
        </dgm:presLayoutVars>
      </dgm:prSet>
      <dgm:spPr/>
      <dgm:t>
        <a:bodyPr/>
        <a:lstStyle/>
        <a:p>
          <a:endParaRPr lang="ru-RU"/>
        </a:p>
      </dgm:t>
    </dgm:pt>
    <dgm:pt modelId="{F17AE018-563B-4C06-94EF-D3579CAA7C31}" type="pres">
      <dgm:prSet presAssocID="{F6DAF88E-4772-4891-BCE3-8525445AD5DC}" presName="root" presStyleCnt="0"/>
      <dgm:spPr/>
      <dgm:t>
        <a:bodyPr/>
        <a:lstStyle/>
        <a:p>
          <a:endParaRPr lang="ru-RU"/>
        </a:p>
      </dgm:t>
    </dgm:pt>
    <dgm:pt modelId="{4C0C444E-52BE-4E24-8F22-FEFA35636D8C}" type="pres">
      <dgm:prSet presAssocID="{F6DAF88E-4772-4891-BCE3-8525445AD5DC}" presName="rootComposite" presStyleCnt="0"/>
      <dgm:spPr/>
      <dgm:t>
        <a:bodyPr/>
        <a:lstStyle/>
        <a:p>
          <a:endParaRPr lang="ru-RU"/>
        </a:p>
      </dgm:t>
    </dgm:pt>
    <dgm:pt modelId="{BB0BBAE2-EA84-43CF-9BAA-1028C675D1EF}" type="pres">
      <dgm:prSet presAssocID="{F6DAF88E-4772-4891-BCE3-8525445AD5DC}" presName="rootText" presStyleLbl="node1" presStyleIdx="1" presStyleCnt="4" custScaleX="102528" custScaleY="138335" custLinFactNeighborY="-45168"/>
      <dgm:spPr/>
      <dgm:t>
        <a:bodyPr/>
        <a:lstStyle/>
        <a:p>
          <a:endParaRPr lang="ru-RU"/>
        </a:p>
      </dgm:t>
    </dgm:pt>
    <dgm:pt modelId="{13343CD6-FD04-44F5-8DCB-037AA472AF99}" type="pres">
      <dgm:prSet presAssocID="{F6DAF88E-4772-4891-BCE3-8525445AD5DC}" presName="rootConnector" presStyleLbl="node1" presStyleIdx="1" presStyleCnt="4"/>
      <dgm:spPr/>
      <dgm:t>
        <a:bodyPr/>
        <a:lstStyle/>
        <a:p>
          <a:endParaRPr lang="ru-RU"/>
        </a:p>
      </dgm:t>
    </dgm:pt>
    <dgm:pt modelId="{B25C97E5-C3BF-4955-A6C2-B5A8C9E3E2E4}" type="pres">
      <dgm:prSet presAssocID="{F6DAF88E-4772-4891-BCE3-8525445AD5DC}" presName="childShape" presStyleCnt="0"/>
      <dgm:spPr/>
      <dgm:t>
        <a:bodyPr/>
        <a:lstStyle/>
        <a:p>
          <a:endParaRPr lang="ru-RU"/>
        </a:p>
      </dgm:t>
    </dgm:pt>
    <dgm:pt modelId="{774233AB-3EF7-4598-A0DF-BE8ACB431D35}" type="pres">
      <dgm:prSet presAssocID="{B79F1111-0EE5-44D5-BD0C-AA664766707E}" presName="Name13" presStyleLbl="parChTrans1D2" presStyleIdx="1" presStyleCnt="4"/>
      <dgm:spPr/>
      <dgm:t>
        <a:bodyPr/>
        <a:lstStyle/>
        <a:p>
          <a:endParaRPr lang="ru-RU"/>
        </a:p>
      </dgm:t>
    </dgm:pt>
    <dgm:pt modelId="{B826C97B-EE1A-4C41-8D11-01F8C8B9D72F}" type="pres">
      <dgm:prSet presAssocID="{F437BF12-75CC-4BC5-B00D-AF01BF9424C8}" presName="childText" presStyleLbl="bgAcc1" presStyleIdx="1" presStyleCnt="4" custScaleX="101496" custScaleY="186253" custLinFactY="67238" custLinFactNeighborY="100000">
        <dgm:presLayoutVars>
          <dgm:bulletEnabled val="1"/>
        </dgm:presLayoutVars>
      </dgm:prSet>
      <dgm:spPr/>
      <dgm:t>
        <a:bodyPr/>
        <a:lstStyle/>
        <a:p>
          <a:endParaRPr lang="ru-RU"/>
        </a:p>
      </dgm:t>
    </dgm:pt>
    <dgm:pt modelId="{1BABED67-5A41-42B2-8C2E-C60273AC4642}" type="pres">
      <dgm:prSet presAssocID="{E8F492B3-CF53-483F-B95C-E52755CFDF79}" presName="root" presStyleCnt="0"/>
      <dgm:spPr/>
      <dgm:t>
        <a:bodyPr/>
        <a:lstStyle/>
        <a:p>
          <a:endParaRPr lang="ru-RU"/>
        </a:p>
      </dgm:t>
    </dgm:pt>
    <dgm:pt modelId="{6FD52CED-A3C0-4A9E-8391-03EC60D2C512}" type="pres">
      <dgm:prSet presAssocID="{E8F492B3-CF53-483F-B95C-E52755CFDF79}" presName="rootComposite" presStyleCnt="0"/>
      <dgm:spPr/>
      <dgm:t>
        <a:bodyPr/>
        <a:lstStyle/>
        <a:p>
          <a:endParaRPr lang="ru-RU"/>
        </a:p>
      </dgm:t>
    </dgm:pt>
    <dgm:pt modelId="{92BDDACE-97D8-44F1-88F3-D0881EEE6790}" type="pres">
      <dgm:prSet presAssocID="{E8F492B3-CF53-483F-B95C-E52755CFDF79}" presName="rootText" presStyleLbl="node1" presStyleIdx="2" presStyleCnt="4" custScaleX="102528" custScaleY="138335" custLinFactNeighborY="-45168"/>
      <dgm:spPr/>
      <dgm:t>
        <a:bodyPr/>
        <a:lstStyle/>
        <a:p>
          <a:endParaRPr lang="ru-RU"/>
        </a:p>
      </dgm:t>
    </dgm:pt>
    <dgm:pt modelId="{F28DC604-D9F4-4E47-959F-73E824AD685F}" type="pres">
      <dgm:prSet presAssocID="{E8F492B3-CF53-483F-B95C-E52755CFDF79}" presName="rootConnector" presStyleLbl="node1" presStyleIdx="2" presStyleCnt="4"/>
      <dgm:spPr/>
      <dgm:t>
        <a:bodyPr/>
        <a:lstStyle/>
        <a:p>
          <a:endParaRPr lang="ru-RU"/>
        </a:p>
      </dgm:t>
    </dgm:pt>
    <dgm:pt modelId="{889B9C4F-B80D-406D-836F-A90EE0B43646}" type="pres">
      <dgm:prSet presAssocID="{E8F492B3-CF53-483F-B95C-E52755CFDF79}" presName="childShape" presStyleCnt="0"/>
      <dgm:spPr/>
      <dgm:t>
        <a:bodyPr/>
        <a:lstStyle/>
        <a:p>
          <a:endParaRPr lang="ru-RU"/>
        </a:p>
      </dgm:t>
    </dgm:pt>
    <dgm:pt modelId="{6BEA382D-EB25-4BB3-8694-46EA735A49B2}" type="pres">
      <dgm:prSet presAssocID="{4289DDAF-FAA4-4C61-8574-996F7551E601}" presName="Name13" presStyleLbl="parChTrans1D2" presStyleIdx="2" presStyleCnt="4"/>
      <dgm:spPr/>
      <dgm:t>
        <a:bodyPr/>
        <a:lstStyle/>
        <a:p>
          <a:endParaRPr lang="ru-RU"/>
        </a:p>
      </dgm:t>
    </dgm:pt>
    <dgm:pt modelId="{F437E746-BE2D-4C72-A2B7-A41AEC09619D}" type="pres">
      <dgm:prSet presAssocID="{8CB44612-CB74-4119-9032-CC9A391EECBE}" presName="childText" presStyleLbl="bgAcc1" presStyleIdx="2" presStyleCnt="4" custScaleX="101496" custScaleY="186253" custLinFactY="67238" custLinFactNeighborY="100000">
        <dgm:presLayoutVars>
          <dgm:bulletEnabled val="1"/>
        </dgm:presLayoutVars>
      </dgm:prSet>
      <dgm:spPr/>
      <dgm:t>
        <a:bodyPr/>
        <a:lstStyle/>
        <a:p>
          <a:endParaRPr lang="ru-RU"/>
        </a:p>
      </dgm:t>
    </dgm:pt>
    <dgm:pt modelId="{2D892EDA-65E3-40EE-A525-1281D6E7C06B}" type="pres">
      <dgm:prSet presAssocID="{72A911E6-5EB1-4DC5-9CA5-80D034BB7F12}" presName="root" presStyleCnt="0"/>
      <dgm:spPr/>
      <dgm:t>
        <a:bodyPr/>
        <a:lstStyle/>
        <a:p>
          <a:endParaRPr lang="ru-RU"/>
        </a:p>
      </dgm:t>
    </dgm:pt>
    <dgm:pt modelId="{2368BD58-A46C-499E-9197-EF9428BFB54E}" type="pres">
      <dgm:prSet presAssocID="{72A911E6-5EB1-4DC5-9CA5-80D034BB7F12}" presName="rootComposite" presStyleCnt="0"/>
      <dgm:spPr/>
      <dgm:t>
        <a:bodyPr/>
        <a:lstStyle/>
        <a:p>
          <a:endParaRPr lang="ru-RU"/>
        </a:p>
      </dgm:t>
    </dgm:pt>
    <dgm:pt modelId="{1345C7AB-133E-4F7F-A45E-0B147658B834}" type="pres">
      <dgm:prSet presAssocID="{72A911E6-5EB1-4DC5-9CA5-80D034BB7F12}" presName="rootText" presStyleLbl="node1" presStyleIdx="3" presStyleCnt="4" custScaleX="102528" custScaleY="138335" custLinFactNeighborY="-45168"/>
      <dgm:spPr/>
      <dgm:t>
        <a:bodyPr/>
        <a:lstStyle/>
        <a:p>
          <a:endParaRPr lang="ru-RU"/>
        </a:p>
      </dgm:t>
    </dgm:pt>
    <dgm:pt modelId="{9FE2E455-B554-430E-8F9C-E63C55F6AD5B}" type="pres">
      <dgm:prSet presAssocID="{72A911E6-5EB1-4DC5-9CA5-80D034BB7F12}" presName="rootConnector" presStyleLbl="node1" presStyleIdx="3" presStyleCnt="4"/>
      <dgm:spPr/>
      <dgm:t>
        <a:bodyPr/>
        <a:lstStyle/>
        <a:p>
          <a:endParaRPr lang="ru-RU"/>
        </a:p>
      </dgm:t>
    </dgm:pt>
    <dgm:pt modelId="{D8F0F81A-02DF-40D5-88AA-87CC305931D8}" type="pres">
      <dgm:prSet presAssocID="{72A911E6-5EB1-4DC5-9CA5-80D034BB7F12}" presName="childShape" presStyleCnt="0"/>
      <dgm:spPr/>
      <dgm:t>
        <a:bodyPr/>
        <a:lstStyle/>
        <a:p>
          <a:endParaRPr lang="ru-RU"/>
        </a:p>
      </dgm:t>
    </dgm:pt>
    <dgm:pt modelId="{BCE486BA-3E90-4577-991B-F3243C769821}" type="pres">
      <dgm:prSet presAssocID="{048761FD-404B-4392-AAFC-A6F7B56B4333}" presName="Name13" presStyleLbl="parChTrans1D2" presStyleIdx="3" presStyleCnt="4"/>
      <dgm:spPr/>
      <dgm:t>
        <a:bodyPr/>
        <a:lstStyle/>
        <a:p>
          <a:endParaRPr lang="ru-RU"/>
        </a:p>
      </dgm:t>
    </dgm:pt>
    <dgm:pt modelId="{EC21B53C-6397-4EB7-A29A-C0ABE6842A1E}" type="pres">
      <dgm:prSet presAssocID="{BE76A7EA-89CD-443B-9150-B6E1868E41B4}" presName="childText" presStyleLbl="bgAcc1" presStyleIdx="3" presStyleCnt="4" custScaleX="101496" custScaleY="186253" custLinFactNeighborY="-8470">
        <dgm:presLayoutVars>
          <dgm:bulletEnabled val="1"/>
        </dgm:presLayoutVars>
      </dgm:prSet>
      <dgm:spPr/>
      <dgm:t>
        <a:bodyPr/>
        <a:lstStyle/>
        <a:p>
          <a:endParaRPr lang="ru-RU"/>
        </a:p>
      </dgm:t>
    </dgm:pt>
  </dgm:ptLst>
  <dgm:cxnLst>
    <dgm:cxn modelId="{DCE634DB-C69E-4EC4-A75B-CE76B33A8986}" type="presOf" srcId="{F60997A7-256B-4FEA-A960-AAA7BA7E94B9}" destId="{5F44CC43-AC9E-4E3C-A6C6-AEB5C9A76708}" srcOrd="0" destOrd="0" presId="urn:microsoft.com/office/officeart/2005/8/layout/hierarchy3"/>
    <dgm:cxn modelId="{4199A688-A104-435A-8349-88A020D1E9E3}" type="presOf" srcId="{F451F3D5-6B96-465F-9240-274C495F437A}" destId="{7E4D1220-4B5A-4F2D-916A-7C6631D913EC}" srcOrd="0" destOrd="0" presId="urn:microsoft.com/office/officeart/2005/8/layout/hierarchy3"/>
    <dgm:cxn modelId="{4C5203BD-B2E5-434C-8533-CED091D73634}" type="presOf" srcId="{BE76A7EA-89CD-443B-9150-B6E1868E41B4}" destId="{EC21B53C-6397-4EB7-A29A-C0ABE6842A1E}" srcOrd="0" destOrd="0" presId="urn:microsoft.com/office/officeart/2005/8/layout/hierarchy3"/>
    <dgm:cxn modelId="{D0087734-A576-46E4-A49B-74AAB3C14223}" type="presOf" srcId="{FFDD7B2B-86D6-4654-9714-20E91FE14F25}" destId="{8FF5D4DA-6DD1-4C8C-B40E-80692E3A2A0A}" srcOrd="0" destOrd="0" presId="urn:microsoft.com/office/officeart/2005/8/layout/hierarchy3"/>
    <dgm:cxn modelId="{2B92D844-C53D-4BCD-86F2-21B0A7755DC0}" type="presOf" srcId="{4289DDAF-FAA4-4C61-8574-996F7551E601}" destId="{6BEA382D-EB25-4BB3-8694-46EA735A49B2}" srcOrd="0" destOrd="0" presId="urn:microsoft.com/office/officeart/2005/8/layout/hierarchy3"/>
    <dgm:cxn modelId="{B671A64E-D8E2-4BB6-9AB8-5C3BB1F99318}" type="presOf" srcId="{048761FD-404B-4392-AAFC-A6F7B56B4333}" destId="{BCE486BA-3E90-4577-991B-F3243C769821}" srcOrd="0" destOrd="0" presId="urn:microsoft.com/office/officeart/2005/8/layout/hierarchy3"/>
    <dgm:cxn modelId="{EA8056F7-94C2-4816-A1CF-C25DC1C571F3}" srcId="{7434DC2B-659A-4127-B4AB-50739370DDD6}" destId="{E8F492B3-CF53-483F-B95C-E52755CFDF79}" srcOrd="2" destOrd="0" parTransId="{EEAE7C7D-9F54-4CC2-87D0-EA026192C4E9}" sibTransId="{D8DEAEA1-7A7A-4EEC-8FEF-F25288102EE2}"/>
    <dgm:cxn modelId="{2D0887A6-DF0C-4ED9-AB15-933DDB2A140C}" type="presOf" srcId="{E8F492B3-CF53-483F-B95C-E52755CFDF79}" destId="{92BDDACE-97D8-44F1-88F3-D0881EEE6790}" srcOrd="0" destOrd="0" presId="urn:microsoft.com/office/officeart/2005/8/layout/hierarchy3"/>
    <dgm:cxn modelId="{FD332354-DB6C-4D65-B487-CEE9F00737C6}" srcId="{7434DC2B-659A-4127-B4AB-50739370DDD6}" destId="{72A911E6-5EB1-4DC5-9CA5-80D034BB7F12}" srcOrd="3" destOrd="0" parTransId="{465D9ACC-096D-437E-868C-0CE7299C68C3}" sibTransId="{91ADE66F-5004-4CA8-A4A3-2D74AF0E2925}"/>
    <dgm:cxn modelId="{87587D6B-66E6-44E2-9D6E-20A0E73489B5}" type="presOf" srcId="{B79F1111-0EE5-44D5-BD0C-AA664766707E}" destId="{774233AB-3EF7-4598-A0DF-BE8ACB431D35}" srcOrd="0" destOrd="0" presId="urn:microsoft.com/office/officeart/2005/8/layout/hierarchy3"/>
    <dgm:cxn modelId="{58EBF61D-B105-4B6B-B130-A9849C1B066B}" srcId="{7434DC2B-659A-4127-B4AB-50739370DDD6}" destId="{F6DAF88E-4772-4891-BCE3-8525445AD5DC}" srcOrd="1" destOrd="0" parTransId="{867B43ED-3B48-4F77-997B-111FEA5DDEDF}" sibTransId="{057D841B-5EE7-48FC-89B7-4066926FC688}"/>
    <dgm:cxn modelId="{EA6FE723-4308-4E40-9DB5-680A655C2ADE}" srcId="{FFDD7B2B-86D6-4654-9714-20E91FE14F25}" destId="{F60997A7-256B-4FEA-A960-AAA7BA7E94B9}" srcOrd="0" destOrd="0" parTransId="{F451F3D5-6B96-465F-9240-274C495F437A}" sibTransId="{9D8FBD20-E137-4529-ACC4-AF5FEA0A17D3}"/>
    <dgm:cxn modelId="{0FAD38C5-F2CD-4A20-A284-7A0E5D0881DF}" type="presOf" srcId="{7434DC2B-659A-4127-B4AB-50739370DDD6}" destId="{6DC5B657-E6EA-4381-8494-3CA706442099}" srcOrd="0" destOrd="0" presId="urn:microsoft.com/office/officeart/2005/8/layout/hierarchy3"/>
    <dgm:cxn modelId="{D6CB2E03-1B1C-48FA-B91A-D8DB43B505AB}" type="presOf" srcId="{F437BF12-75CC-4BC5-B00D-AF01BF9424C8}" destId="{B826C97B-EE1A-4C41-8D11-01F8C8B9D72F}" srcOrd="0" destOrd="0" presId="urn:microsoft.com/office/officeart/2005/8/layout/hierarchy3"/>
    <dgm:cxn modelId="{07E0CD8E-9BC2-45AD-AD9F-D66C94A18361}" type="presOf" srcId="{72A911E6-5EB1-4DC5-9CA5-80D034BB7F12}" destId="{1345C7AB-133E-4F7F-A45E-0B147658B834}" srcOrd="0" destOrd="0" presId="urn:microsoft.com/office/officeart/2005/8/layout/hierarchy3"/>
    <dgm:cxn modelId="{CE73291F-C513-41DD-9BDC-2A40D29F9B68}" type="presOf" srcId="{72A911E6-5EB1-4DC5-9CA5-80D034BB7F12}" destId="{9FE2E455-B554-430E-8F9C-E63C55F6AD5B}" srcOrd="1" destOrd="0" presId="urn:microsoft.com/office/officeart/2005/8/layout/hierarchy3"/>
    <dgm:cxn modelId="{F16624B3-ADF6-453A-87D8-5967119C407C}" type="presOf" srcId="{F6DAF88E-4772-4891-BCE3-8525445AD5DC}" destId="{13343CD6-FD04-44F5-8DCB-037AA472AF99}" srcOrd="1" destOrd="0" presId="urn:microsoft.com/office/officeart/2005/8/layout/hierarchy3"/>
    <dgm:cxn modelId="{EA5E051A-5ABF-4B77-96AB-2EB63C7F49E8}" srcId="{72A911E6-5EB1-4DC5-9CA5-80D034BB7F12}" destId="{BE76A7EA-89CD-443B-9150-B6E1868E41B4}" srcOrd="0" destOrd="0" parTransId="{048761FD-404B-4392-AAFC-A6F7B56B4333}" sibTransId="{76D26075-9BD6-47B0-9A25-57A6E5FF8EE9}"/>
    <dgm:cxn modelId="{C70AC793-8DB1-425D-97C1-1CBCF777E943}" srcId="{7434DC2B-659A-4127-B4AB-50739370DDD6}" destId="{FFDD7B2B-86D6-4654-9714-20E91FE14F25}" srcOrd="0" destOrd="0" parTransId="{84500F11-E024-4146-A804-44604B433EFA}" sibTransId="{17336483-EF97-434D-881B-C0849861D721}"/>
    <dgm:cxn modelId="{67D0FBBE-2587-4862-9541-726EA1ACD966}" type="presOf" srcId="{8CB44612-CB74-4119-9032-CC9A391EECBE}" destId="{F437E746-BE2D-4C72-A2B7-A41AEC09619D}" srcOrd="0" destOrd="0" presId="urn:microsoft.com/office/officeart/2005/8/layout/hierarchy3"/>
    <dgm:cxn modelId="{6BC56609-5047-4C1D-BA95-B8DCEDDC07E1}" srcId="{E8F492B3-CF53-483F-B95C-E52755CFDF79}" destId="{8CB44612-CB74-4119-9032-CC9A391EECBE}" srcOrd="0" destOrd="0" parTransId="{4289DDAF-FAA4-4C61-8574-996F7551E601}" sibTransId="{904E3102-DCF5-4C67-BAB8-F2440C79B5CA}"/>
    <dgm:cxn modelId="{02813AF9-0908-4328-8347-AAB3B1610E1F}" type="presOf" srcId="{F6DAF88E-4772-4891-BCE3-8525445AD5DC}" destId="{BB0BBAE2-EA84-43CF-9BAA-1028C675D1EF}" srcOrd="0" destOrd="0" presId="urn:microsoft.com/office/officeart/2005/8/layout/hierarchy3"/>
    <dgm:cxn modelId="{600E9FAE-CEBB-45F7-A4E2-66E04AE767D6}" type="presOf" srcId="{FFDD7B2B-86D6-4654-9714-20E91FE14F25}" destId="{00671E00-5110-4D3F-94C2-C3F1BAE3B409}" srcOrd="1" destOrd="0" presId="urn:microsoft.com/office/officeart/2005/8/layout/hierarchy3"/>
    <dgm:cxn modelId="{1A99C41B-C591-47A7-AADE-7E2D7FF584FA}" srcId="{F6DAF88E-4772-4891-BCE3-8525445AD5DC}" destId="{F437BF12-75CC-4BC5-B00D-AF01BF9424C8}" srcOrd="0" destOrd="0" parTransId="{B79F1111-0EE5-44D5-BD0C-AA664766707E}" sibTransId="{AE9BB207-0201-4331-853C-F3CD59D6D64A}"/>
    <dgm:cxn modelId="{11BA55C4-DE3B-459F-A448-12E9C031FB59}" type="presOf" srcId="{E8F492B3-CF53-483F-B95C-E52755CFDF79}" destId="{F28DC604-D9F4-4E47-959F-73E824AD685F}" srcOrd="1" destOrd="0" presId="urn:microsoft.com/office/officeart/2005/8/layout/hierarchy3"/>
    <dgm:cxn modelId="{423F3FA6-398E-4BD0-AC31-8F65E9967A42}" type="presParOf" srcId="{6DC5B657-E6EA-4381-8494-3CA706442099}" destId="{333139F1-FCAC-43B4-AD52-24F9B255840E}" srcOrd="0" destOrd="0" presId="urn:microsoft.com/office/officeart/2005/8/layout/hierarchy3"/>
    <dgm:cxn modelId="{59342C7B-2AF9-4E51-8E9B-6498C45C2B28}" type="presParOf" srcId="{333139F1-FCAC-43B4-AD52-24F9B255840E}" destId="{B8EE5007-8138-41A2-9A39-A265B55157D5}" srcOrd="0" destOrd="0" presId="urn:microsoft.com/office/officeart/2005/8/layout/hierarchy3"/>
    <dgm:cxn modelId="{069F434E-D99E-4B3E-BFA2-DA3BC0A0561F}" type="presParOf" srcId="{B8EE5007-8138-41A2-9A39-A265B55157D5}" destId="{8FF5D4DA-6DD1-4C8C-B40E-80692E3A2A0A}" srcOrd="0" destOrd="0" presId="urn:microsoft.com/office/officeart/2005/8/layout/hierarchy3"/>
    <dgm:cxn modelId="{A99F0AC3-D8AA-4E9D-B697-A0EF4DB984B1}" type="presParOf" srcId="{B8EE5007-8138-41A2-9A39-A265B55157D5}" destId="{00671E00-5110-4D3F-94C2-C3F1BAE3B409}" srcOrd="1" destOrd="0" presId="urn:microsoft.com/office/officeart/2005/8/layout/hierarchy3"/>
    <dgm:cxn modelId="{CB2BF9AB-ABE5-4CFE-A23D-30863A93227B}" type="presParOf" srcId="{333139F1-FCAC-43B4-AD52-24F9B255840E}" destId="{72BEF229-1274-4F1A-885A-8B389035F7F4}" srcOrd="1" destOrd="0" presId="urn:microsoft.com/office/officeart/2005/8/layout/hierarchy3"/>
    <dgm:cxn modelId="{618CB8E7-C35F-4FB6-9222-858284A367B2}" type="presParOf" srcId="{72BEF229-1274-4F1A-885A-8B389035F7F4}" destId="{7E4D1220-4B5A-4F2D-916A-7C6631D913EC}" srcOrd="0" destOrd="0" presId="urn:microsoft.com/office/officeart/2005/8/layout/hierarchy3"/>
    <dgm:cxn modelId="{C9262795-9D06-4C2C-B0EA-FEACE008C180}" type="presParOf" srcId="{72BEF229-1274-4F1A-885A-8B389035F7F4}" destId="{5F44CC43-AC9E-4E3C-A6C6-AEB5C9A76708}" srcOrd="1" destOrd="0" presId="urn:microsoft.com/office/officeart/2005/8/layout/hierarchy3"/>
    <dgm:cxn modelId="{EB955565-EDE9-4E50-9DD9-42DA2C8A2A28}" type="presParOf" srcId="{6DC5B657-E6EA-4381-8494-3CA706442099}" destId="{F17AE018-563B-4C06-94EF-D3579CAA7C31}" srcOrd="1" destOrd="0" presId="urn:microsoft.com/office/officeart/2005/8/layout/hierarchy3"/>
    <dgm:cxn modelId="{8D6D7D2B-96F9-4718-B194-8B380258E80A}" type="presParOf" srcId="{F17AE018-563B-4C06-94EF-D3579CAA7C31}" destId="{4C0C444E-52BE-4E24-8F22-FEFA35636D8C}" srcOrd="0" destOrd="0" presId="urn:microsoft.com/office/officeart/2005/8/layout/hierarchy3"/>
    <dgm:cxn modelId="{A58D0ABC-040A-48E2-9371-8191240AB46E}" type="presParOf" srcId="{4C0C444E-52BE-4E24-8F22-FEFA35636D8C}" destId="{BB0BBAE2-EA84-43CF-9BAA-1028C675D1EF}" srcOrd="0" destOrd="0" presId="urn:microsoft.com/office/officeart/2005/8/layout/hierarchy3"/>
    <dgm:cxn modelId="{09AECA7C-AD54-44C3-9769-90639D230F6E}" type="presParOf" srcId="{4C0C444E-52BE-4E24-8F22-FEFA35636D8C}" destId="{13343CD6-FD04-44F5-8DCB-037AA472AF99}" srcOrd="1" destOrd="0" presId="urn:microsoft.com/office/officeart/2005/8/layout/hierarchy3"/>
    <dgm:cxn modelId="{FD00CDA3-31D7-476D-AF1E-EC77B564A831}" type="presParOf" srcId="{F17AE018-563B-4C06-94EF-D3579CAA7C31}" destId="{B25C97E5-C3BF-4955-A6C2-B5A8C9E3E2E4}" srcOrd="1" destOrd="0" presId="urn:microsoft.com/office/officeart/2005/8/layout/hierarchy3"/>
    <dgm:cxn modelId="{B8AE7B31-493B-4E8A-98CC-BFB801023C5F}" type="presParOf" srcId="{B25C97E5-C3BF-4955-A6C2-B5A8C9E3E2E4}" destId="{774233AB-3EF7-4598-A0DF-BE8ACB431D35}" srcOrd="0" destOrd="0" presId="urn:microsoft.com/office/officeart/2005/8/layout/hierarchy3"/>
    <dgm:cxn modelId="{F93CD714-D603-4DBD-9DA5-7B7B397261D8}" type="presParOf" srcId="{B25C97E5-C3BF-4955-A6C2-B5A8C9E3E2E4}" destId="{B826C97B-EE1A-4C41-8D11-01F8C8B9D72F}" srcOrd="1" destOrd="0" presId="urn:microsoft.com/office/officeart/2005/8/layout/hierarchy3"/>
    <dgm:cxn modelId="{21CD3C53-B318-433C-958A-2728395D6D10}" type="presParOf" srcId="{6DC5B657-E6EA-4381-8494-3CA706442099}" destId="{1BABED67-5A41-42B2-8C2E-C60273AC4642}" srcOrd="2" destOrd="0" presId="urn:microsoft.com/office/officeart/2005/8/layout/hierarchy3"/>
    <dgm:cxn modelId="{45FC343F-832C-4B1E-AE16-19DFA323FB01}" type="presParOf" srcId="{1BABED67-5A41-42B2-8C2E-C60273AC4642}" destId="{6FD52CED-A3C0-4A9E-8391-03EC60D2C512}" srcOrd="0" destOrd="0" presId="urn:microsoft.com/office/officeart/2005/8/layout/hierarchy3"/>
    <dgm:cxn modelId="{F9776951-B81B-499B-86B3-C12212046ECB}" type="presParOf" srcId="{6FD52CED-A3C0-4A9E-8391-03EC60D2C512}" destId="{92BDDACE-97D8-44F1-88F3-D0881EEE6790}" srcOrd="0" destOrd="0" presId="urn:microsoft.com/office/officeart/2005/8/layout/hierarchy3"/>
    <dgm:cxn modelId="{F508CCBC-7C91-4CC2-AC33-2C045D0E8F89}" type="presParOf" srcId="{6FD52CED-A3C0-4A9E-8391-03EC60D2C512}" destId="{F28DC604-D9F4-4E47-959F-73E824AD685F}" srcOrd="1" destOrd="0" presId="urn:microsoft.com/office/officeart/2005/8/layout/hierarchy3"/>
    <dgm:cxn modelId="{13055807-F439-49D4-9B26-190086A6D676}" type="presParOf" srcId="{1BABED67-5A41-42B2-8C2E-C60273AC4642}" destId="{889B9C4F-B80D-406D-836F-A90EE0B43646}" srcOrd="1" destOrd="0" presId="urn:microsoft.com/office/officeart/2005/8/layout/hierarchy3"/>
    <dgm:cxn modelId="{5B9FD024-9B2D-4A44-A864-EF340F7DB44A}" type="presParOf" srcId="{889B9C4F-B80D-406D-836F-A90EE0B43646}" destId="{6BEA382D-EB25-4BB3-8694-46EA735A49B2}" srcOrd="0" destOrd="0" presId="urn:microsoft.com/office/officeart/2005/8/layout/hierarchy3"/>
    <dgm:cxn modelId="{0BEC1B11-6049-49B8-8D03-C5FF287BF034}" type="presParOf" srcId="{889B9C4F-B80D-406D-836F-A90EE0B43646}" destId="{F437E746-BE2D-4C72-A2B7-A41AEC09619D}" srcOrd="1" destOrd="0" presId="urn:microsoft.com/office/officeart/2005/8/layout/hierarchy3"/>
    <dgm:cxn modelId="{4D209C1B-59E0-4534-9796-C0AA649101C4}" type="presParOf" srcId="{6DC5B657-E6EA-4381-8494-3CA706442099}" destId="{2D892EDA-65E3-40EE-A525-1281D6E7C06B}" srcOrd="3" destOrd="0" presId="urn:microsoft.com/office/officeart/2005/8/layout/hierarchy3"/>
    <dgm:cxn modelId="{F8D2EF00-D710-4E35-AFFA-38E7C250F435}" type="presParOf" srcId="{2D892EDA-65E3-40EE-A525-1281D6E7C06B}" destId="{2368BD58-A46C-499E-9197-EF9428BFB54E}" srcOrd="0" destOrd="0" presId="urn:microsoft.com/office/officeart/2005/8/layout/hierarchy3"/>
    <dgm:cxn modelId="{97249858-998B-4FC9-BA3D-28D93583002B}" type="presParOf" srcId="{2368BD58-A46C-499E-9197-EF9428BFB54E}" destId="{1345C7AB-133E-4F7F-A45E-0B147658B834}" srcOrd="0" destOrd="0" presId="urn:microsoft.com/office/officeart/2005/8/layout/hierarchy3"/>
    <dgm:cxn modelId="{3B1F0EC8-C9CE-4A6D-88B5-A43A24FFBCE7}" type="presParOf" srcId="{2368BD58-A46C-499E-9197-EF9428BFB54E}" destId="{9FE2E455-B554-430E-8F9C-E63C55F6AD5B}" srcOrd="1" destOrd="0" presId="urn:microsoft.com/office/officeart/2005/8/layout/hierarchy3"/>
    <dgm:cxn modelId="{0AEA09A0-96A0-4958-8CFD-03BE5F711DC9}" type="presParOf" srcId="{2D892EDA-65E3-40EE-A525-1281D6E7C06B}" destId="{D8F0F81A-02DF-40D5-88AA-87CC305931D8}" srcOrd="1" destOrd="0" presId="urn:microsoft.com/office/officeart/2005/8/layout/hierarchy3"/>
    <dgm:cxn modelId="{64BFD983-6E79-4BCF-BEB9-808D7E264E41}" type="presParOf" srcId="{D8F0F81A-02DF-40D5-88AA-87CC305931D8}" destId="{BCE486BA-3E90-4577-991B-F3243C769821}" srcOrd="0" destOrd="0" presId="urn:microsoft.com/office/officeart/2005/8/layout/hierarchy3"/>
    <dgm:cxn modelId="{CF016979-5343-439E-B390-172855967C1D}" type="presParOf" srcId="{D8F0F81A-02DF-40D5-88AA-87CC305931D8}" destId="{EC21B53C-6397-4EB7-A29A-C0ABE6842A1E}" srcOrd="1" destOrd="0" presId="urn:microsoft.com/office/officeart/2005/8/layout/hierarchy3"/>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B7D4CF5F-5746-43B7-82A2-A4C7747F677B}" type="doc">
      <dgm:prSet loTypeId="urn:microsoft.com/office/officeart/2005/8/layout/bProcess4" loCatId="process" qsTypeId="urn:microsoft.com/office/officeart/2005/8/quickstyle/simple1" qsCatId="simple" csTypeId="urn:microsoft.com/office/officeart/2005/8/colors/accent5_5" csCatId="accent5" phldr="1"/>
      <dgm:spPr/>
    </dgm:pt>
    <dgm:pt modelId="{DFA646A5-026A-4F69-A724-BB86FE2337D6}">
      <dgm:prSet phldrT="[Текст]" custT="1"/>
      <dgm:spPr/>
      <dgm:t>
        <a:bodyPr/>
        <a:lstStyle/>
        <a:p>
          <a:r>
            <a:rPr lang="ru-RU" sz="2400" dirty="0" smtClean="0"/>
            <a:t>2016 год</a:t>
          </a:r>
          <a:endParaRPr lang="ru-RU" sz="2400" dirty="0"/>
        </a:p>
      </dgm:t>
    </dgm:pt>
    <dgm:pt modelId="{97D01CAD-67C8-413E-9709-273C1ABA7F5C}" type="parTrans" cxnId="{72513889-00C9-4BE5-A1AA-05AFDF10964D}">
      <dgm:prSet/>
      <dgm:spPr/>
      <dgm:t>
        <a:bodyPr/>
        <a:lstStyle/>
        <a:p>
          <a:endParaRPr lang="ru-RU" sz="2000"/>
        </a:p>
      </dgm:t>
    </dgm:pt>
    <dgm:pt modelId="{A484555D-8F3B-413F-90E5-488C2A38258B}" type="sibTrans" cxnId="{72513889-00C9-4BE5-A1AA-05AFDF10964D}">
      <dgm:prSet/>
      <dgm:spPr/>
      <dgm:t>
        <a:bodyPr/>
        <a:lstStyle/>
        <a:p>
          <a:endParaRPr lang="ru-RU" sz="2000"/>
        </a:p>
      </dgm:t>
    </dgm:pt>
    <dgm:pt modelId="{546DFEBF-B16A-45E9-A907-ED6249470A54}">
      <dgm:prSet phldrT="[Текст]" custT="1"/>
      <dgm:spPr/>
      <dgm:t>
        <a:bodyPr/>
        <a:lstStyle/>
        <a:p>
          <a:r>
            <a:rPr lang="ru-RU" sz="2400" dirty="0" smtClean="0"/>
            <a:t>2017 год</a:t>
          </a:r>
          <a:endParaRPr lang="ru-RU" sz="2400" dirty="0"/>
        </a:p>
      </dgm:t>
    </dgm:pt>
    <dgm:pt modelId="{3E5E5AFF-9A72-42E8-98D6-BE51F888B46E}" type="parTrans" cxnId="{0C25D7ED-19AF-403F-B829-11D05324116C}">
      <dgm:prSet/>
      <dgm:spPr/>
      <dgm:t>
        <a:bodyPr/>
        <a:lstStyle/>
        <a:p>
          <a:endParaRPr lang="ru-RU" sz="2000"/>
        </a:p>
      </dgm:t>
    </dgm:pt>
    <dgm:pt modelId="{F390EB0B-80FC-4A87-AED3-94A39E96D93F}" type="sibTrans" cxnId="{0C25D7ED-19AF-403F-B829-11D05324116C}">
      <dgm:prSet/>
      <dgm:spPr/>
      <dgm:t>
        <a:bodyPr/>
        <a:lstStyle/>
        <a:p>
          <a:endParaRPr lang="ru-RU" sz="2000"/>
        </a:p>
      </dgm:t>
    </dgm:pt>
    <dgm:pt modelId="{C1424187-EA05-46DC-9229-451A2A04E518}">
      <dgm:prSet phldrT="[Текст]" custT="1"/>
      <dgm:spPr/>
      <dgm:t>
        <a:bodyPr/>
        <a:lstStyle/>
        <a:p>
          <a:r>
            <a:rPr lang="ru-RU" sz="1800" dirty="0" smtClean="0"/>
            <a:t>60,7%</a:t>
          </a:r>
          <a:endParaRPr lang="ru-RU" sz="1800" dirty="0"/>
        </a:p>
      </dgm:t>
    </dgm:pt>
    <dgm:pt modelId="{EE27FA15-CD42-47C4-82FC-CC6600FDE396}" type="parTrans" cxnId="{D7300F92-1371-4E9C-A5B4-7643CE9A8D0F}">
      <dgm:prSet/>
      <dgm:spPr/>
      <dgm:t>
        <a:bodyPr/>
        <a:lstStyle/>
        <a:p>
          <a:endParaRPr lang="ru-RU" sz="2000"/>
        </a:p>
      </dgm:t>
    </dgm:pt>
    <dgm:pt modelId="{AFD66F1F-FFFF-44DB-96EE-2B5783C8E2A8}" type="sibTrans" cxnId="{D7300F92-1371-4E9C-A5B4-7643CE9A8D0F}">
      <dgm:prSet/>
      <dgm:spPr/>
      <dgm:t>
        <a:bodyPr/>
        <a:lstStyle/>
        <a:p>
          <a:endParaRPr lang="ru-RU" sz="2000"/>
        </a:p>
      </dgm:t>
    </dgm:pt>
    <dgm:pt modelId="{42391069-6900-44F2-AC8C-0CF149F04AA5}">
      <dgm:prSet phldrT="[Текст]" custT="1"/>
      <dgm:spPr/>
      <dgm:t>
        <a:bodyPr/>
        <a:lstStyle/>
        <a:p>
          <a:r>
            <a:rPr lang="ru-RU" sz="1800" dirty="0" smtClean="0"/>
            <a:t>54,0%</a:t>
          </a:r>
          <a:endParaRPr lang="ru-RU" sz="1800" dirty="0"/>
        </a:p>
      </dgm:t>
    </dgm:pt>
    <dgm:pt modelId="{CAFB763B-74D1-4862-94AE-02063B6E522D}" type="parTrans" cxnId="{C3DB83B4-C016-44A1-ACBB-46D29AD1235E}">
      <dgm:prSet/>
      <dgm:spPr/>
      <dgm:t>
        <a:bodyPr/>
        <a:lstStyle/>
        <a:p>
          <a:endParaRPr lang="ru-RU" sz="2000"/>
        </a:p>
      </dgm:t>
    </dgm:pt>
    <dgm:pt modelId="{C953394B-6868-45FC-8988-CF8404F3654F}" type="sibTrans" cxnId="{C3DB83B4-C016-44A1-ACBB-46D29AD1235E}">
      <dgm:prSet/>
      <dgm:spPr/>
      <dgm:t>
        <a:bodyPr/>
        <a:lstStyle/>
        <a:p>
          <a:endParaRPr lang="ru-RU" sz="2000"/>
        </a:p>
      </dgm:t>
    </dgm:pt>
    <dgm:pt modelId="{429B6393-26A5-45D9-B40C-06A61C1FA3ED}">
      <dgm:prSet phldrT="[Текст]" custT="1"/>
      <dgm:spPr/>
      <dgm:t>
        <a:bodyPr/>
        <a:lstStyle/>
        <a:p>
          <a:r>
            <a:rPr lang="ru-RU" sz="2400" dirty="0" smtClean="0"/>
            <a:t>2018 год</a:t>
          </a:r>
          <a:endParaRPr lang="ru-RU" sz="2400" dirty="0"/>
        </a:p>
      </dgm:t>
    </dgm:pt>
    <dgm:pt modelId="{F5EE3ECE-8ABE-488F-8868-B3784B397ACF}" type="parTrans" cxnId="{BE9B44BD-A27E-43C7-ACE8-955521D0BFA0}">
      <dgm:prSet/>
      <dgm:spPr/>
      <dgm:t>
        <a:bodyPr/>
        <a:lstStyle/>
        <a:p>
          <a:endParaRPr lang="ru-RU" sz="2000"/>
        </a:p>
      </dgm:t>
    </dgm:pt>
    <dgm:pt modelId="{003B8372-943A-4889-8A9E-7785241B5AE4}" type="sibTrans" cxnId="{BE9B44BD-A27E-43C7-ACE8-955521D0BFA0}">
      <dgm:prSet/>
      <dgm:spPr/>
      <dgm:t>
        <a:bodyPr/>
        <a:lstStyle/>
        <a:p>
          <a:endParaRPr lang="ru-RU" sz="2000"/>
        </a:p>
      </dgm:t>
    </dgm:pt>
    <dgm:pt modelId="{006E70F3-FB5F-46E1-92EA-418E1CBB8CF1}">
      <dgm:prSet phldrT="[Текст]" custT="1"/>
      <dgm:spPr/>
      <dgm:t>
        <a:bodyPr/>
        <a:lstStyle/>
        <a:p>
          <a:r>
            <a:rPr lang="ru-RU" sz="1800" dirty="0" smtClean="0"/>
            <a:t>49,3%</a:t>
          </a:r>
          <a:endParaRPr lang="ru-RU" sz="1800" dirty="0"/>
        </a:p>
      </dgm:t>
    </dgm:pt>
    <dgm:pt modelId="{205250C1-BA73-40A2-90C8-968D401C5ABE}" type="parTrans" cxnId="{016CC00F-2368-4E69-A716-E1195E63BB0A}">
      <dgm:prSet/>
      <dgm:spPr/>
      <dgm:t>
        <a:bodyPr/>
        <a:lstStyle/>
        <a:p>
          <a:endParaRPr lang="ru-RU" sz="2000"/>
        </a:p>
      </dgm:t>
    </dgm:pt>
    <dgm:pt modelId="{F5AB6F66-0413-4CE2-8258-0F657E197D85}" type="sibTrans" cxnId="{016CC00F-2368-4E69-A716-E1195E63BB0A}">
      <dgm:prSet/>
      <dgm:spPr/>
      <dgm:t>
        <a:bodyPr/>
        <a:lstStyle/>
        <a:p>
          <a:endParaRPr lang="ru-RU" sz="2000"/>
        </a:p>
      </dgm:t>
    </dgm:pt>
    <dgm:pt modelId="{C821E2DE-FDB0-421C-B22D-B7326BA85562}">
      <dgm:prSet phldrT="[Текст]" custT="1"/>
      <dgm:spPr/>
      <dgm:t>
        <a:bodyPr/>
        <a:lstStyle/>
        <a:p>
          <a:r>
            <a:rPr lang="ru-RU" sz="2400" dirty="0" smtClean="0"/>
            <a:t>2019 год</a:t>
          </a:r>
          <a:endParaRPr lang="ru-RU" sz="2400" dirty="0"/>
        </a:p>
      </dgm:t>
    </dgm:pt>
    <dgm:pt modelId="{478AE3F9-D10A-4169-BEFC-7151D2E391D8}" type="parTrans" cxnId="{CFCE723B-4D43-4298-8431-8094A2503842}">
      <dgm:prSet/>
      <dgm:spPr/>
      <dgm:t>
        <a:bodyPr/>
        <a:lstStyle/>
        <a:p>
          <a:endParaRPr lang="ru-RU" sz="2000"/>
        </a:p>
      </dgm:t>
    </dgm:pt>
    <dgm:pt modelId="{7300D8A3-04CE-405C-AA90-004024901A8A}" type="sibTrans" cxnId="{CFCE723B-4D43-4298-8431-8094A2503842}">
      <dgm:prSet/>
      <dgm:spPr/>
      <dgm:t>
        <a:bodyPr/>
        <a:lstStyle/>
        <a:p>
          <a:endParaRPr lang="ru-RU" sz="2000"/>
        </a:p>
      </dgm:t>
    </dgm:pt>
    <dgm:pt modelId="{076D49EE-DB4E-4E4D-8DAC-515035A8AC6F}">
      <dgm:prSet phldrT="[Текст]" custT="1"/>
      <dgm:spPr/>
      <dgm:t>
        <a:bodyPr/>
        <a:lstStyle/>
        <a:p>
          <a:r>
            <a:rPr lang="ru-RU" sz="1800" dirty="0" smtClean="0"/>
            <a:t>57,8%</a:t>
          </a:r>
          <a:endParaRPr lang="ru-RU" sz="1800" dirty="0"/>
        </a:p>
      </dgm:t>
    </dgm:pt>
    <dgm:pt modelId="{559E5DED-9810-4443-87AD-1E957C3428EC}" type="parTrans" cxnId="{0CBBBBFA-6DEA-4C7D-B9AA-0387688C16F8}">
      <dgm:prSet/>
      <dgm:spPr/>
      <dgm:t>
        <a:bodyPr/>
        <a:lstStyle/>
        <a:p>
          <a:endParaRPr lang="ru-RU" sz="2000"/>
        </a:p>
      </dgm:t>
    </dgm:pt>
    <dgm:pt modelId="{D39FB78E-1BC7-4E68-A2EC-E57C4029789D}" type="sibTrans" cxnId="{0CBBBBFA-6DEA-4C7D-B9AA-0387688C16F8}">
      <dgm:prSet/>
      <dgm:spPr/>
      <dgm:t>
        <a:bodyPr/>
        <a:lstStyle/>
        <a:p>
          <a:endParaRPr lang="ru-RU" sz="2000"/>
        </a:p>
      </dgm:t>
    </dgm:pt>
    <dgm:pt modelId="{EDE164D7-012F-4744-B58A-8F019A326B4C}">
      <dgm:prSet phldrT="[Текст]" custT="1"/>
      <dgm:spPr/>
      <dgm:t>
        <a:bodyPr/>
        <a:lstStyle/>
        <a:p>
          <a:r>
            <a:rPr lang="ru-RU" sz="2400" dirty="0" smtClean="0"/>
            <a:t>2020 год</a:t>
          </a:r>
          <a:endParaRPr lang="ru-RU" sz="2400" dirty="0"/>
        </a:p>
      </dgm:t>
    </dgm:pt>
    <dgm:pt modelId="{570D7767-CCB7-494B-A1DD-949F91C2417C}" type="parTrans" cxnId="{01D6093C-1E8B-49C5-93D1-892100699882}">
      <dgm:prSet/>
      <dgm:spPr/>
      <dgm:t>
        <a:bodyPr/>
        <a:lstStyle/>
        <a:p>
          <a:endParaRPr lang="ru-RU" sz="2000"/>
        </a:p>
      </dgm:t>
    </dgm:pt>
    <dgm:pt modelId="{C50985B4-DFA2-4693-B5C8-CB3CED85F02D}" type="sibTrans" cxnId="{01D6093C-1E8B-49C5-93D1-892100699882}">
      <dgm:prSet/>
      <dgm:spPr/>
      <dgm:t>
        <a:bodyPr/>
        <a:lstStyle/>
        <a:p>
          <a:endParaRPr lang="ru-RU" sz="2000"/>
        </a:p>
      </dgm:t>
    </dgm:pt>
    <dgm:pt modelId="{108FE664-E5DE-4B63-B592-3C9031283179}">
      <dgm:prSet phldrT="[Текст]" custT="1"/>
      <dgm:spPr/>
      <dgm:t>
        <a:bodyPr/>
        <a:lstStyle/>
        <a:p>
          <a:r>
            <a:rPr lang="ru-RU" sz="1800" dirty="0" smtClean="0"/>
            <a:t>52,0</a:t>
          </a:r>
          <a:endParaRPr lang="ru-RU" sz="1800" dirty="0"/>
        </a:p>
      </dgm:t>
    </dgm:pt>
    <dgm:pt modelId="{EB218F11-AA8E-4FB1-9E46-F8CC559873DF}" type="parTrans" cxnId="{294AEB9A-FD50-40AF-9352-FB37504046C1}">
      <dgm:prSet/>
      <dgm:spPr/>
      <dgm:t>
        <a:bodyPr/>
        <a:lstStyle/>
        <a:p>
          <a:endParaRPr lang="ru-RU" sz="2000"/>
        </a:p>
      </dgm:t>
    </dgm:pt>
    <dgm:pt modelId="{C1EC7488-3CAE-415E-8EC1-A74037FDA117}" type="sibTrans" cxnId="{294AEB9A-FD50-40AF-9352-FB37504046C1}">
      <dgm:prSet/>
      <dgm:spPr/>
      <dgm:t>
        <a:bodyPr/>
        <a:lstStyle/>
        <a:p>
          <a:endParaRPr lang="ru-RU" sz="2000"/>
        </a:p>
      </dgm:t>
    </dgm:pt>
    <dgm:pt modelId="{2FCFCF41-641E-4EE3-AAA4-567FD90C7A9F}">
      <dgm:prSet phldrT="[Текст]" custT="1"/>
      <dgm:spPr/>
      <dgm:t>
        <a:bodyPr/>
        <a:lstStyle/>
        <a:p>
          <a:r>
            <a:rPr lang="ru-RU" sz="2400" dirty="0" smtClean="0"/>
            <a:t>2021 год</a:t>
          </a:r>
          <a:endParaRPr lang="ru-RU" sz="2400" dirty="0"/>
        </a:p>
      </dgm:t>
    </dgm:pt>
    <dgm:pt modelId="{96531883-5AC6-495F-9BDC-97876EAFEAB1}" type="parTrans" cxnId="{0F4FA3C3-964B-40C5-B5E0-5321EBCA12C6}">
      <dgm:prSet/>
      <dgm:spPr/>
      <dgm:t>
        <a:bodyPr/>
        <a:lstStyle/>
        <a:p>
          <a:endParaRPr lang="ru-RU" sz="2000"/>
        </a:p>
      </dgm:t>
    </dgm:pt>
    <dgm:pt modelId="{84162B85-1576-4333-AA06-71DB8BB434FA}" type="sibTrans" cxnId="{0F4FA3C3-964B-40C5-B5E0-5321EBCA12C6}">
      <dgm:prSet/>
      <dgm:spPr/>
      <dgm:t>
        <a:bodyPr/>
        <a:lstStyle/>
        <a:p>
          <a:endParaRPr lang="ru-RU" sz="2000"/>
        </a:p>
      </dgm:t>
    </dgm:pt>
    <dgm:pt modelId="{DF4F5C6F-AA99-4F0A-9F55-6492B3A337D4}">
      <dgm:prSet phldrT="[Текст]" custT="1"/>
      <dgm:spPr/>
      <dgm:t>
        <a:bodyPr/>
        <a:lstStyle/>
        <a:p>
          <a:r>
            <a:rPr lang="ru-RU" sz="1800" dirty="0" smtClean="0"/>
            <a:t>56,0%</a:t>
          </a:r>
          <a:endParaRPr lang="ru-RU" sz="1800" dirty="0"/>
        </a:p>
      </dgm:t>
    </dgm:pt>
    <dgm:pt modelId="{2D3FAAE7-B11A-4700-A3C4-A7140070B5D8}" type="parTrans" cxnId="{1ABC2E56-DC52-4FE2-9412-8231F89F582B}">
      <dgm:prSet/>
      <dgm:spPr/>
      <dgm:t>
        <a:bodyPr/>
        <a:lstStyle/>
        <a:p>
          <a:endParaRPr lang="ru-RU" sz="2000"/>
        </a:p>
      </dgm:t>
    </dgm:pt>
    <dgm:pt modelId="{0C42960D-458F-44F3-B7B1-ED6F75961908}" type="sibTrans" cxnId="{1ABC2E56-DC52-4FE2-9412-8231F89F582B}">
      <dgm:prSet/>
      <dgm:spPr/>
      <dgm:t>
        <a:bodyPr/>
        <a:lstStyle/>
        <a:p>
          <a:endParaRPr lang="ru-RU" sz="2000"/>
        </a:p>
      </dgm:t>
    </dgm:pt>
    <dgm:pt modelId="{A83BD144-2AA7-4CAF-8FA0-88750441FA4A}" type="pres">
      <dgm:prSet presAssocID="{B7D4CF5F-5746-43B7-82A2-A4C7747F677B}" presName="Name0" presStyleCnt="0">
        <dgm:presLayoutVars>
          <dgm:dir/>
          <dgm:resizeHandles/>
        </dgm:presLayoutVars>
      </dgm:prSet>
      <dgm:spPr/>
    </dgm:pt>
    <dgm:pt modelId="{21598ABF-EEC2-4576-8C64-4659F63BC6BD}" type="pres">
      <dgm:prSet presAssocID="{DFA646A5-026A-4F69-A724-BB86FE2337D6}" presName="compNode" presStyleCnt="0"/>
      <dgm:spPr/>
    </dgm:pt>
    <dgm:pt modelId="{F1AE625D-617B-412B-A3E2-02BDFC9AFCB9}" type="pres">
      <dgm:prSet presAssocID="{DFA646A5-026A-4F69-A724-BB86FE2337D6}" presName="dummyConnPt" presStyleCnt="0"/>
      <dgm:spPr/>
    </dgm:pt>
    <dgm:pt modelId="{E8BDD672-6F81-4C2D-8F5E-D67AAD3B6382}" type="pres">
      <dgm:prSet presAssocID="{DFA646A5-026A-4F69-A724-BB86FE2337D6}" presName="node" presStyleLbl="node1" presStyleIdx="0" presStyleCnt="6">
        <dgm:presLayoutVars>
          <dgm:bulletEnabled val="1"/>
        </dgm:presLayoutVars>
      </dgm:prSet>
      <dgm:spPr/>
      <dgm:t>
        <a:bodyPr/>
        <a:lstStyle/>
        <a:p>
          <a:endParaRPr lang="ru-RU"/>
        </a:p>
      </dgm:t>
    </dgm:pt>
    <dgm:pt modelId="{F933CAE4-8CF8-4ABB-B9F3-C3653C6E7A02}" type="pres">
      <dgm:prSet presAssocID="{A484555D-8F3B-413F-90E5-488C2A38258B}" presName="sibTrans" presStyleLbl="bgSibTrans2D1" presStyleIdx="0" presStyleCnt="5"/>
      <dgm:spPr/>
      <dgm:t>
        <a:bodyPr/>
        <a:lstStyle/>
        <a:p>
          <a:endParaRPr lang="ru-RU"/>
        </a:p>
      </dgm:t>
    </dgm:pt>
    <dgm:pt modelId="{AF091ADB-3518-4299-BE96-82601C16372D}" type="pres">
      <dgm:prSet presAssocID="{546DFEBF-B16A-45E9-A907-ED6249470A54}" presName="compNode" presStyleCnt="0"/>
      <dgm:spPr/>
    </dgm:pt>
    <dgm:pt modelId="{A4766FBD-C1A4-4EDD-AFFF-8942477A3DEA}" type="pres">
      <dgm:prSet presAssocID="{546DFEBF-B16A-45E9-A907-ED6249470A54}" presName="dummyConnPt" presStyleCnt="0"/>
      <dgm:spPr/>
    </dgm:pt>
    <dgm:pt modelId="{50C35073-74C2-4530-81FA-262603217F6F}" type="pres">
      <dgm:prSet presAssocID="{546DFEBF-B16A-45E9-A907-ED6249470A54}" presName="node" presStyleLbl="node1" presStyleIdx="1" presStyleCnt="6">
        <dgm:presLayoutVars>
          <dgm:bulletEnabled val="1"/>
        </dgm:presLayoutVars>
      </dgm:prSet>
      <dgm:spPr/>
      <dgm:t>
        <a:bodyPr/>
        <a:lstStyle/>
        <a:p>
          <a:endParaRPr lang="ru-RU"/>
        </a:p>
      </dgm:t>
    </dgm:pt>
    <dgm:pt modelId="{3C1DC99D-7FCF-4A39-8B13-5759A0473B40}" type="pres">
      <dgm:prSet presAssocID="{F390EB0B-80FC-4A87-AED3-94A39E96D93F}" presName="sibTrans" presStyleLbl="bgSibTrans2D1" presStyleIdx="1" presStyleCnt="5"/>
      <dgm:spPr/>
      <dgm:t>
        <a:bodyPr/>
        <a:lstStyle/>
        <a:p>
          <a:endParaRPr lang="ru-RU"/>
        </a:p>
      </dgm:t>
    </dgm:pt>
    <dgm:pt modelId="{C320FE31-9BB9-4279-BAE7-EE297571D2A0}" type="pres">
      <dgm:prSet presAssocID="{429B6393-26A5-45D9-B40C-06A61C1FA3ED}" presName="compNode" presStyleCnt="0"/>
      <dgm:spPr/>
    </dgm:pt>
    <dgm:pt modelId="{78F1817B-C27F-4D98-BF83-14EDDD13C29B}" type="pres">
      <dgm:prSet presAssocID="{429B6393-26A5-45D9-B40C-06A61C1FA3ED}" presName="dummyConnPt" presStyleCnt="0"/>
      <dgm:spPr/>
    </dgm:pt>
    <dgm:pt modelId="{D062BC0B-0F16-4C5A-B4B6-FE55CE3496F4}" type="pres">
      <dgm:prSet presAssocID="{429B6393-26A5-45D9-B40C-06A61C1FA3ED}" presName="node" presStyleLbl="node1" presStyleIdx="2" presStyleCnt="6">
        <dgm:presLayoutVars>
          <dgm:bulletEnabled val="1"/>
        </dgm:presLayoutVars>
      </dgm:prSet>
      <dgm:spPr/>
      <dgm:t>
        <a:bodyPr/>
        <a:lstStyle/>
        <a:p>
          <a:endParaRPr lang="ru-RU"/>
        </a:p>
      </dgm:t>
    </dgm:pt>
    <dgm:pt modelId="{F894F83C-62ED-43D6-BFB8-B7A1F5D760E5}" type="pres">
      <dgm:prSet presAssocID="{003B8372-943A-4889-8A9E-7785241B5AE4}" presName="sibTrans" presStyleLbl="bgSibTrans2D1" presStyleIdx="2" presStyleCnt="5"/>
      <dgm:spPr/>
      <dgm:t>
        <a:bodyPr/>
        <a:lstStyle/>
        <a:p>
          <a:endParaRPr lang="ru-RU"/>
        </a:p>
      </dgm:t>
    </dgm:pt>
    <dgm:pt modelId="{1D4BC344-266E-4AD1-BA4E-F22023D3D7CD}" type="pres">
      <dgm:prSet presAssocID="{C821E2DE-FDB0-421C-B22D-B7326BA85562}" presName="compNode" presStyleCnt="0"/>
      <dgm:spPr/>
    </dgm:pt>
    <dgm:pt modelId="{4C631052-9D82-4377-AC44-2CFD6EB84E0E}" type="pres">
      <dgm:prSet presAssocID="{C821E2DE-FDB0-421C-B22D-B7326BA85562}" presName="dummyConnPt" presStyleCnt="0"/>
      <dgm:spPr/>
    </dgm:pt>
    <dgm:pt modelId="{5C39895F-F154-4A86-B642-C99F29D731E8}" type="pres">
      <dgm:prSet presAssocID="{C821E2DE-FDB0-421C-B22D-B7326BA85562}" presName="node" presStyleLbl="node1" presStyleIdx="3" presStyleCnt="6">
        <dgm:presLayoutVars>
          <dgm:bulletEnabled val="1"/>
        </dgm:presLayoutVars>
      </dgm:prSet>
      <dgm:spPr/>
      <dgm:t>
        <a:bodyPr/>
        <a:lstStyle/>
        <a:p>
          <a:endParaRPr lang="ru-RU"/>
        </a:p>
      </dgm:t>
    </dgm:pt>
    <dgm:pt modelId="{33929801-3C0A-43BD-8153-84686E363729}" type="pres">
      <dgm:prSet presAssocID="{7300D8A3-04CE-405C-AA90-004024901A8A}" presName="sibTrans" presStyleLbl="bgSibTrans2D1" presStyleIdx="3" presStyleCnt="5"/>
      <dgm:spPr/>
      <dgm:t>
        <a:bodyPr/>
        <a:lstStyle/>
        <a:p>
          <a:endParaRPr lang="ru-RU"/>
        </a:p>
      </dgm:t>
    </dgm:pt>
    <dgm:pt modelId="{1B322E62-2CE9-4C39-9073-6D3E1155BC06}" type="pres">
      <dgm:prSet presAssocID="{EDE164D7-012F-4744-B58A-8F019A326B4C}" presName="compNode" presStyleCnt="0"/>
      <dgm:spPr/>
    </dgm:pt>
    <dgm:pt modelId="{1D8D8699-564F-462C-8C9F-DBF08DB77805}" type="pres">
      <dgm:prSet presAssocID="{EDE164D7-012F-4744-B58A-8F019A326B4C}" presName="dummyConnPt" presStyleCnt="0"/>
      <dgm:spPr/>
    </dgm:pt>
    <dgm:pt modelId="{A7B2F900-7D58-40F1-B2BD-CA06B1C6499C}" type="pres">
      <dgm:prSet presAssocID="{EDE164D7-012F-4744-B58A-8F019A326B4C}" presName="node" presStyleLbl="node1" presStyleIdx="4" presStyleCnt="6">
        <dgm:presLayoutVars>
          <dgm:bulletEnabled val="1"/>
        </dgm:presLayoutVars>
      </dgm:prSet>
      <dgm:spPr/>
      <dgm:t>
        <a:bodyPr/>
        <a:lstStyle/>
        <a:p>
          <a:endParaRPr lang="ru-RU"/>
        </a:p>
      </dgm:t>
    </dgm:pt>
    <dgm:pt modelId="{F699AEA4-6291-4451-ACBE-AC448453BC15}" type="pres">
      <dgm:prSet presAssocID="{C50985B4-DFA2-4693-B5C8-CB3CED85F02D}" presName="sibTrans" presStyleLbl="bgSibTrans2D1" presStyleIdx="4" presStyleCnt="5"/>
      <dgm:spPr/>
      <dgm:t>
        <a:bodyPr/>
        <a:lstStyle/>
        <a:p>
          <a:endParaRPr lang="ru-RU"/>
        </a:p>
      </dgm:t>
    </dgm:pt>
    <dgm:pt modelId="{90F70D44-768E-48F2-9E4B-E7B7FC4B9D5D}" type="pres">
      <dgm:prSet presAssocID="{2FCFCF41-641E-4EE3-AAA4-567FD90C7A9F}" presName="compNode" presStyleCnt="0"/>
      <dgm:spPr/>
    </dgm:pt>
    <dgm:pt modelId="{481FD755-A989-4820-ACB6-092322D42672}" type="pres">
      <dgm:prSet presAssocID="{2FCFCF41-641E-4EE3-AAA4-567FD90C7A9F}" presName="dummyConnPt" presStyleCnt="0"/>
      <dgm:spPr/>
    </dgm:pt>
    <dgm:pt modelId="{CF5330F9-A5C3-4514-AFA8-0A3908C89330}" type="pres">
      <dgm:prSet presAssocID="{2FCFCF41-641E-4EE3-AAA4-567FD90C7A9F}" presName="node" presStyleLbl="node1" presStyleIdx="5" presStyleCnt="6">
        <dgm:presLayoutVars>
          <dgm:bulletEnabled val="1"/>
        </dgm:presLayoutVars>
      </dgm:prSet>
      <dgm:spPr/>
      <dgm:t>
        <a:bodyPr/>
        <a:lstStyle/>
        <a:p>
          <a:endParaRPr lang="ru-RU"/>
        </a:p>
      </dgm:t>
    </dgm:pt>
  </dgm:ptLst>
  <dgm:cxnLst>
    <dgm:cxn modelId="{0F4FA3C3-964B-40C5-B5E0-5321EBCA12C6}" srcId="{B7D4CF5F-5746-43B7-82A2-A4C7747F677B}" destId="{2FCFCF41-641E-4EE3-AAA4-567FD90C7A9F}" srcOrd="5" destOrd="0" parTransId="{96531883-5AC6-495F-9BDC-97876EAFEAB1}" sibTransId="{84162B85-1576-4333-AA06-71DB8BB434FA}"/>
    <dgm:cxn modelId="{3F87DBCE-1567-4A80-8818-26A4878808DD}" type="presOf" srcId="{2FCFCF41-641E-4EE3-AAA4-567FD90C7A9F}" destId="{CF5330F9-A5C3-4514-AFA8-0A3908C89330}" srcOrd="0" destOrd="0" presId="urn:microsoft.com/office/officeart/2005/8/layout/bProcess4"/>
    <dgm:cxn modelId="{A0D515EE-4E95-4B30-988C-D31ADA8AE1EC}" type="presOf" srcId="{076D49EE-DB4E-4E4D-8DAC-515035A8AC6F}" destId="{5C39895F-F154-4A86-B642-C99F29D731E8}" srcOrd="0" destOrd="1" presId="urn:microsoft.com/office/officeart/2005/8/layout/bProcess4"/>
    <dgm:cxn modelId="{61C8B1D9-7BBD-4714-B027-691CCA9D9E69}" type="presOf" srcId="{003B8372-943A-4889-8A9E-7785241B5AE4}" destId="{F894F83C-62ED-43D6-BFB8-B7A1F5D760E5}" srcOrd="0" destOrd="0" presId="urn:microsoft.com/office/officeart/2005/8/layout/bProcess4"/>
    <dgm:cxn modelId="{941AB0AC-5A84-469D-8D2A-6BE28918C13C}" type="presOf" srcId="{A484555D-8F3B-413F-90E5-488C2A38258B}" destId="{F933CAE4-8CF8-4ABB-B9F3-C3653C6E7A02}" srcOrd="0" destOrd="0" presId="urn:microsoft.com/office/officeart/2005/8/layout/bProcess4"/>
    <dgm:cxn modelId="{72513889-00C9-4BE5-A1AA-05AFDF10964D}" srcId="{B7D4CF5F-5746-43B7-82A2-A4C7747F677B}" destId="{DFA646A5-026A-4F69-A724-BB86FE2337D6}" srcOrd="0" destOrd="0" parTransId="{97D01CAD-67C8-413E-9709-273C1ABA7F5C}" sibTransId="{A484555D-8F3B-413F-90E5-488C2A38258B}"/>
    <dgm:cxn modelId="{F4637599-CE9A-4D35-BF8B-7F343DDF86B8}" type="presOf" srcId="{F390EB0B-80FC-4A87-AED3-94A39E96D93F}" destId="{3C1DC99D-7FCF-4A39-8B13-5759A0473B40}" srcOrd="0" destOrd="0" presId="urn:microsoft.com/office/officeart/2005/8/layout/bProcess4"/>
    <dgm:cxn modelId="{F09E66FF-2F7D-49CB-B1C8-AA6164880AAC}" type="presOf" srcId="{108FE664-E5DE-4B63-B592-3C9031283179}" destId="{A7B2F900-7D58-40F1-B2BD-CA06B1C6499C}" srcOrd="0" destOrd="1" presId="urn:microsoft.com/office/officeart/2005/8/layout/bProcess4"/>
    <dgm:cxn modelId="{5669E449-1FA5-4377-8D68-69AAE2419AE6}" type="presOf" srcId="{C1424187-EA05-46DC-9229-451A2A04E518}" destId="{E8BDD672-6F81-4C2D-8F5E-D67AAD3B6382}" srcOrd="0" destOrd="1" presId="urn:microsoft.com/office/officeart/2005/8/layout/bProcess4"/>
    <dgm:cxn modelId="{8362305E-2B42-4726-98DC-A25063F5FEC3}" type="presOf" srcId="{EDE164D7-012F-4744-B58A-8F019A326B4C}" destId="{A7B2F900-7D58-40F1-B2BD-CA06B1C6499C}" srcOrd="0" destOrd="0" presId="urn:microsoft.com/office/officeart/2005/8/layout/bProcess4"/>
    <dgm:cxn modelId="{294AEB9A-FD50-40AF-9352-FB37504046C1}" srcId="{EDE164D7-012F-4744-B58A-8F019A326B4C}" destId="{108FE664-E5DE-4B63-B592-3C9031283179}" srcOrd="0" destOrd="0" parTransId="{EB218F11-AA8E-4FB1-9E46-F8CC559873DF}" sibTransId="{C1EC7488-3CAE-415E-8EC1-A74037FDA117}"/>
    <dgm:cxn modelId="{BE9B44BD-A27E-43C7-ACE8-955521D0BFA0}" srcId="{B7D4CF5F-5746-43B7-82A2-A4C7747F677B}" destId="{429B6393-26A5-45D9-B40C-06A61C1FA3ED}" srcOrd="2" destOrd="0" parTransId="{F5EE3ECE-8ABE-488F-8868-B3784B397ACF}" sibTransId="{003B8372-943A-4889-8A9E-7785241B5AE4}"/>
    <dgm:cxn modelId="{B8DC8ED2-A0D7-461A-89BF-88DF8F12D987}" type="presOf" srcId="{C50985B4-DFA2-4693-B5C8-CB3CED85F02D}" destId="{F699AEA4-6291-4451-ACBE-AC448453BC15}" srcOrd="0" destOrd="0" presId="urn:microsoft.com/office/officeart/2005/8/layout/bProcess4"/>
    <dgm:cxn modelId="{0CBBBBFA-6DEA-4C7D-B9AA-0387688C16F8}" srcId="{C821E2DE-FDB0-421C-B22D-B7326BA85562}" destId="{076D49EE-DB4E-4E4D-8DAC-515035A8AC6F}" srcOrd="0" destOrd="0" parTransId="{559E5DED-9810-4443-87AD-1E957C3428EC}" sibTransId="{D39FB78E-1BC7-4E68-A2EC-E57C4029789D}"/>
    <dgm:cxn modelId="{C1F7570A-FF4C-4A8E-A7DF-1375708A5BA8}" type="presOf" srcId="{C821E2DE-FDB0-421C-B22D-B7326BA85562}" destId="{5C39895F-F154-4A86-B642-C99F29D731E8}" srcOrd="0" destOrd="0" presId="urn:microsoft.com/office/officeart/2005/8/layout/bProcess4"/>
    <dgm:cxn modelId="{FFEB1C0F-A719-4DEA-AD51-F2860DFD6F26}" type="presOf" srcId="{42391069-6900-44F2-AC8C-0CF149F04AA5}" destId="{50C35073-74C2-4530-81FA-262603217F6F}" srcOrd="0" destOrd="1" presId="urn:microsoft.com/office/officeart/2005/8/layout/bProcess4"/>
    <dgm:cxn modelId="{23861396-56D8-4E2B-B36E-ADC3620038B4}" type="presOf" srcId="{DF4F5C6F-AA99-4F0A-9F55-6492B3A337D4}" destId="{CF5330F9-A5C3-4514-AFA8-0A3908C89330}" srcOrd="0" destOrd="1" presId="urn:microsoft.com/office/officeart/2005/8/layout/bProcess4"/>
    <dgm:cxn modelId="{1ABC2E56-DC52-4FE2-9412-8231F89F582B}" srcId="{2FCFCF41-641E-4EE3-AAA4-567FD90C7A9F}" destId="{DF4F5C6F-AA99-4F0A-9F55-6492B3A337D4}" srcOrd="0" destOrd="0" parTransId="{2D3FAAE7-B11A-4700-A3C4-A7140070B5D8}" sibTransId="{0C42960D-458F-44F3-B7B1-ED6F75961908}"/>
    <dgm:cxn modelId="{063B3A5B-192B-4851-9D34-804448059671}" type="presOf" srcId="{006E70F3-FB5F-46E1-92EA-418E1CBB8CF1}" destId="{D062BC0B-0F16-4C5A-B4B6-FE55CE3496F4}" srcOrd="0" destOrd="1" presId="urn:microsoft.com/office/officeart/2005/8/layout/bProcess4"/>
    <dgm:cxn modelId="{01D6093C-1E8B-49C5-93D1-892100699882}" srcId="{B7D4CF5F-5746-43B7-82A2-A4C7747F677B}" destId="{EDE164D7-012F-4744-B58A-8F019A326B4C}" srcOrd="4" destOrd="0" parTransId="{570D7767-CCB7-494B-A1DD-949F91C2417C}" sibTransId="{C50985B4-DFA2-4693-B5C8-CB3CED85F02D}"/>
    <dgm:cxn modelId="{0C25D7ED-19AF-403F-B829-11D05324116C}" srcId="{B7D4CF5F-5746-43B7-82A2-A4C7747F677B}" destId="{546DFEBF-B16A-45E9-A907-ED6249470A54}" srcOrd="1" destOrd="0" parTransId="{3E5E5AFF-9A72-42E8-98D6-BE51F888B46E}" sibTransId="{F390EB0B-80FC-4A87-AED3-94A39E96D93F}"/>
    <dgm:cxn modelId="{D7300F92-1371-4E9C-A5B4-7643CE9A8D0F}" srcId="{DFA646A5-026A-4F69-A724-BB86FE2337D6}" destId="{C1424187-EA05-46DC-9229-451A2A04E518}" srcOrd="0" destOrd="0" parTransId="{EE27FA15-CD42-47C4-82FC-CC6600FDE396}" sibTransId="{AFD66F1F-FFFF-44DB-96EE-2B5783C8E2A8}"/>
    <dgm:cxn modelId="{2D3753BC-9825-47E7-8ECC-25494114D6E8}" type="presOf" srcId="{7300D8A3-04CE-405C-AA90-004024901A8A}" destId="{33929801-3C0A-43BD-8153-84686E363729}" srcOrd="0" destOrd="0" presId="urn:microsoft.com/office/officeart/2005/8/layout/bProcess4"/>
    <dgm:cxn modelId="{016CC00F-2368-4E69-A716-E1195E63BB0A}" srcId="{429B6393-26A5-45D9-B40C-06A61C1FA3ED}" destId="{006E70F3-FB5F-46E1-92EA-418E1CBB8CF1}" srcOrd="0" destOrd="0" parTransId="{205250C1-BA73-40A2-90C8-968D401C5ABE}" sibTransId="{F5AB6F66-0413-4CE2-8258-0F657E197D85}"/>
    <dgm:cxn modelId="{CEEE039A-C979-407F-9112-C9D16B738143}" type="presOf" srcId="{546DFEBF-B16A-45E9-A907-ED6249470A54}" destId="{50C35073-74C2-4530-81FA-262603217F6F}" srcOrd="0" destOrd="0" presId="urn:microsoft.com/office/officeart/2005/8/layout/bProcess4"/>
    <dgm:cxn modelId="{38C2B358-F38E-4F55-9D45-EAFFA40C7DF3}" type="presOf" srcId="{B7D4CF5F-5746-43B7-82A2-A4C7747F677B}" destId="{A83BD144-2AA7-4CAF-8FA0-88750441FA4A}" srcOrd="0" destOrd="0" presId="urn:microsoft.com/office/officeart/2005/8/layout/bProcess4"/>
    <dgm:cxn modelId="{4D8749ED-4E7D-47CA-9900-E3A5CDECBC9C}" type="presOf" srcId="{429B6393-26A5-45D9-B40C-06A61C1FA3ED}" destId="{D062BC0B-0F16-4C5A-B4B6-FE55CE3496F4}" srcOrd="0" destOrd="0" presId="urn:microsoft.com/office/officeart/2005/8/layout/bProcess4"/>
    <dgm:cxn modelId="{CFCE723B-4D43-4298-8431-8094A2503842}" srcId="{B7D4CF5F-5746-43B7-82A2-A4C7747F677B}" destId="{C821E2DE-FDB0-421C-B22D-B7326BA85562}" srcOrd="3" destOrd="0" parTransId="{478AE3F9-D10A-4169-BEFC-7151D2E391D8}" sibTransId="{7300D8A3-04CE-405C-AA90-004024901A8A}"/>
    <dgm:cxn modelId="{BF636A3E-E16C-4117-BD19-3FC2F1ECB922}" type="presOf" srcId="{DFA646A5-026A-4F69-A724-BB86FE2337D6}" destId="{E8BDD672-6F81-4C2D-8F5E-D67AAD3B6382}" srcOrd="0" destOrd="0" presId="urn:microsoft.com/office/officeart/2005/8/layout/bProcess4"/>
    <dgm:cxn modelId="{C3DB83B4-C016-44A1-ACBB-46D29AD1235E}" srcId="{546DFEBF-B16A-45E9-A907-ED6249470A54}" destId="{42391069-6900-44F2-AC8C-0CF149F04AA5}" srcOrd="0" destOrd="0" parTransId="{CAFB763B-74D1-4862-94AE-02063B6E522D}" sibTransId="{C953394B-6868-45FC-8988-CF8404F3654F}"/>
    <dgm:cxn modelId="{C1F7C3CA-64C3-4680-B52B-0143081A64F7}" type="presParOf" srcId="{A83BD144-2AA7-4CAF-8FA0-88750441FA4A}" destId="{21598ABF-EEC2-4576-8C64-4659F63BC6BD}" srcOrd="0" destOrd="0" presId="urn:microsoft.com/office/officeart/2005/8/layout/bProcess4"/>
    <dgm:cxn modelId="{DA463709-795A-4C0C-BEE0-92410BF280A8}" type="presParOf" srcId="{21598ABF-EEC2-4576-8C64-4659F63BC6BD}" destId="{F1AE625D-617B-412B-A3E2-02BDFC9AFCB9}" srcOrd="0" destOrd="0" presId="urn:microsoft.com/office/officeart/2005/8/layout/bProcess4"/>
    <dgm:cxn modelId="{08487AA2-0A65-4D78-A5A7-A07E6B7A7991}" type="presParOf" srcId="{21598ABF-EEC2-4576-8C64-4659F63BC6BD}" destId="{E8BDD672-6F81-4C2D-8F5E-D67AAD3B6382}" srcOrd="1" destOrd="0" presId="urn:microsoft.com/office/officeart/2005/8/layout/bProcess4"/>
    <dgm:cxn modelId="{BBBAD93F-3DC3-429F-B5CD-DACBE1F1A83C}" type="presParOf" srcId="{A83BD144-2AA7-4CAF-8FA0-88750441FA4A}" destId="{F933CAE4-8CF8-4ABB-B9F3-C3653C6E7A02}" srcOrd="1" destOrd="0" presId="urn:microsoft.com/office/officeart/2005/8/layout/bProcess4"/>
    <dgm:cxn modelId="{FAF9A933-DCC4-4575-A611-511675AC4552}" type="presParOf" srcId="{A83BD144-2AA7-4CAF-8FA0-88750441FA4A}" destId="{AF091ADB-3518-4299-BE96-82601C16372D}" srcOrd="2" destOrd="0" presId="urn:microsoft.com/office/officeart/2005/8/layout/bProcess4"/>
    <dgm:cxn modelId="{89CECD6E-5A67-456C-80DB-062750F36185}" type="presParOf" srcId="{AF091ADB-3518-4299-BE96-82601C16372D}" destId="{A4766FBD-C1A4-4EDD-AFFF-8942477A3DEA}" srcOrd="0" destOrd="0" presId="urn:microsoft.com/office/officeart/2005/8/layout/bProcess4"/>
    <dgm:cxn modelId="{FF1D502D-70FA-4C62-B43E-705E3B7F306B}" type="presParOf" srcId="{AF091ADB-3518-4299-BE96-82601C16372D}" destId="{50C35073-74C2-4530-81FA-262603217F6F}" srcOrd="1" destOrd="0" presId="urn:microsoft.com/office/officeart/2005/8/layout/bProcess4"/>
    <dgm:cxn modelId="{2B535125-8BD9-49A9-A442-98F4E999BD48}" type="presParOf" srcId="{A83BD144-2AA7-4CAF-8FA0-88750441FA4A}" destId="{3C1DC99D-7FCF-4A39-8B13-5759A0473B40}" srcOrd="3" destOrd="0" presId="urn:microsoft.com/office/officeart/2005/8/layout/bProcess4"/>
    <dgm:cxn modelId="{4F65D121-82F7-456C-8C6C-0AB2E736C443}" type="presParOf" srcId="{A83BD144-2AA7-4CAF-8FA0-88750441FA4A}" destId="{C320FE31-9BB9-4279-BAE7-EE297571D2A0}" srcOrd="4" destOrd="0" presId="urn:microsoft.com/office/officeart/2005/8/layout/bProcess4"/>
    <dgm:cxn modelId="{84C5B9AD-0BBC-4549-999B-097AEA5754E5}" type="presParOf" srcId="{C320FE31-9BB9-4279-BAE7-EE297571D2A0}" destId="{78F1817B-C27F-4D98-BF83-14EDDD13C29B}" srcOrd="0" destOrd="0" presId="urn:microsoft.com/office/officeart/2005/8/layout/bProcess4"/>
    <dgm:cxn modelId="{2B02640A-F53B-4ED5-B70D-079C512BE2CB}" type="presParOf" srcId="{C320FE31-9BB9-4279-BAE7-EE297571D2A0}" destId="{D062BC0B-0F16-4C5A-B4B6-FE55CE3496F4}" srcOrd="1" destOrd="0" presId="urn:microsoft.com/office/officeart/2005/8/layout/bProcess4"/>
    <dgm:cxn modelId="{A00855E9-C908-468F-A5FC-D3A6D9B97BA2}" type="presParOf" srcId="{A83BD144-2AA7-4CAF-8FA0-88750441FA4A}" destId="{F894F83C-62ED-43D6-BFB8-B7A1F5D760E5}" srcOrd="5" destOrd="0" presId="urn:microsoft.com/office/officeart/2005/8/layout/bProcess4"/>
    <dgm:cxn modelId="{1EA3765E-2E22-4842-99F4-3C04C3905025}" type="presParOf" srcId="{A83BD144-2AA7-4CAF-8FA0-88750441FA4A}" destId="{1D4BC344-266E-4AD1-BA4E-F22023D3D7CD}" srcOrd="6" destOrd="0" presId="urn:microsoft.com/office/officeart/2005/8/layout/bProcess4"/>
    <dgm:cxn modelId="{1038536E-E4E7-4918-9F32-D0D588A3983E}" type="presParOf" srcId="{1D4BC344-266E-4AD1-BA4E-F22023D3D7CD}" destId="{4C631052-9D82-4377-AC44-2CFD6EB84E0E}" srcOrd="0" destOrd="0" presId="urn:microsoft.com/office/officeart/2005/8/layout/bProcess4"/>
    <dgm:cxn modelId="{1A4E774D-CB4E-407A-BD76-4C3446E175BF}" type="presParOf" srcId="{1D4BC344-266E-4AD1-BA4E-F22023D3D7CD}" destId="{5C39895F-F154-4A86-B642-C99F29D731E8}" srcOrd="1" destOrd="0" presId="urn:microsoft.com/office/officeart/2005/8/layout/bProcess4"/>
    <dgm:cxn modelId="{FE028E36-6A9F-4A1E-8C82-95B62082AA0D}" type="presParOf" srcId="{A83BD144-2AA7-4CAF-8FA0-88750441FA4A}" destId="{33929801-3C0A-43BD-8153-84686E363729}" srcOrd="7" destOrd="0" presId="urn:microsoft.com/office/officeart/2005/8/layout/bProcess4"/>
    <dgm:cxn modelId="{5335CF72-8525-43F7-B71C-E3C2C3C48665}" type="presParOf" srcId="{A83BD144-2AA7-4CAF-8FA0-88750441FA4A}" destId="{1B322E62-2CE9-4C39-9073-6D3E1155BC06}" srcOrd="8" destOrd="0" presId="urn:microsoft.com/office/officeart/2005/8/layout/bProcess4"/>
    <dgm:cxn modelId="{1BC5363A-FA97-45B2-BA68-6CC6632E404E}" type="presParOf" srcId="{1B322E62-2CE9-4C39-9073-6D3E1155BC06}" destId="{1D8D8699-564F-462C-8C9F-DBF08DB77805}" srcOrd="0" destOrd="0" presId="urn:microsoft.com/office/officeart/2005/8/layout/bProcess4"/>
    <dgm:cxn modelId="{CC34733D-344B-46E6-B5E1-5D1CC6876130}" type="presParOf" srcId="{1B322E62-2CE9-4C39-9073-6D3E1155BC06}" destId="{A7B2F900-7D58-40F1-B2BD-CA06B1C6499C}" srcOrd="1" destOrd="0" presId="urn:microsoft.com/office/officeart/2005/8/layout/bProcess4"/>
    <dgm:cxn modelId="{34A3AE5B-A152-4D0E-9AEE-35484137DEA5}" type="presParOf" srcId="{A83BD144-2AA7-4CAF-8FA0-88750441FA4A}" destId="{F699AEA4-6291-4451-ACBE-AC448453BC15}" srcOrd="9" destOrd="0" presId="urn:microsoft.com/office/officeart/2005/8/layout/bProcess4"/>
    <dgm:cxn modelId="{3EA7F58D-ABBE-4866-939C-451850BD9EB1}" type="presParOf" srcId="{A83BD144-2AA7-4CAF-8FA0-88750441FA4A}" destId="{90F70D44-768E-48F2-9E4B-E7B7FC4B9D5D}" srcOrd="10" destOrd="0" presId="urn:microsoft.com/office/officeart/2005/8/layout/bProcess4"/>
    <dgm:cxn modelId="{C53FB3AA-8279-4D47-B91C-10CE2C833E66}" type="presParOf" srcId="{90F70D44-768E-48F2-9E4B-E7B7FC4B9D5D}" destId="{481FD755-A989-4820-ACB6-092322D42672}" srcOrd="0" destOrd="0" presId="urn:microsoft.com/office/officeart/2005/8/layout/bProcess4"/>
    <dgm:cxn modelId="{9E449FBB-1ABF-4310-A226-09785D906393}" type="presParOf" srcId="{90F70D44-768E-48F2-9E4B-E7B7FC4B9D5D}" destId="{CF5330F9-A5C3-4514-AFA8-0A3908C89330}" srcOrd="1" destOrd="0" presId="urn:microsoft.com/office/officeart/2005/8/layout/bProcess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49F5BCC0-75A8-4116-9444-7BDA2921D225}" type="doc">
      <dgm:prSet loTypeId="urn:microsoft.com/office/officeart/2005/8/layout/lProcess3" loCatId="process" qsTypeId="urn:microsoft.com/office/officeart/2005/8/quickstyle/simple1" qsCatId="simple" csTypeId="urn:microsoft.com/office/officeart/2005/8/colors/colorful4" csCatId="colorful" phldr="1"/>
      <dgm:spPr/>
      <dgm:t>
        <a:bodyPr/>
        <a:lstStyle/>
        <a:p>
          <a:endParaRPr lang="ru-RU"/>
        </a:p>
      </dgm:t>
    </dgm:pt>
    <dgm:pt modelId="{FE22EFC6-3B07-43E9-9F9B-EA3DCF6FCDC8}">
      <dgm:prSet phldrT="[Текст]" custT="1"/>
      <dgm:spPr/>
      <dgm:t>
        <a:bodyPr/>
        <a:lstStyle/>
        <a:p>
          <a:r>
            <a:rPr lang="ru-RU" sz="1800" b="1" dirty="0" smtClean="0"/>
            <a:t>Образования</a:t>
          </a:r>
          <a:endParaRPr lang="ru-RU" sz="1800" b="1" dirty="0"/>
        </a:p>
      </dgm:t>
    </dgm:pt>
    <dgm:pt modelId="{C9C7EEBA-6A45-4EE3-9EA4-4760E0CF7B91}" type="parTrans" cxnId="{D6A3B48A-6ABF-410C-AB58-D7CD4A2D330C}">
      <dgm:prSet/>
      <dgm:spPr/>
      <dgm:t>
        <a:bodyPr/>
        <a:lstStyle/>
        <a:p>
          <a:endParaRPr lang="ru-RU"/>
        </a:p>
      </dgm:t>
    </dgm:pt>
    <dgm:pt modelId="{D08EB677-788E-47E5-B726-DD7B18397AB9}" type="sibTrans" cxnId="{D6A3B48A-6ABF-410C-AB58-D7CD4A2D330C}">
      <dgm:prSet/>
      <dgm:spPr/>
      <dgm:t>
        <a:bodyPr/>
        <a:lstStyle/>
        <a:p>
          <a:endParaRPr lang="ru-RU"/>
        </a:p>
      </dgm:t>
    </dgm:pt>
    <dgm:pt modelId="{EF858897-B994-4A20-8399-0508F1655E3F}">
      <dgm:prSet phldrT="[Текст]" custT="1"/>
      <dgm:spPr/>
      <dgm:t>
        <a:bodyPr/>
        <a:lstStyle/>
        <a:p>
          <a:r>
            <a:rPr lang="ru-RU" sz="2400" b="1" dirty="0" smtClean="0"/>
            <a:t>1 833 779,7</a:t>
          </a:r>
          <a:r>
            <a:rPr lang="ru-RU" sz="2100" dirty="0" smtClean="0"/>
            <a:t> т.р.</a:t>
          </a:r>
          <a:endParaRPr lang="ru-RU" sz="2100" dirty="0"/>
        </a:p>
      </dgm:t>
    </dgm:pt>
    <dgm:pt modelId="{FEB4EF41-2215-4281-9428-FB45575145B9}" type="parTrans" cxnId="{0A3E743C-B222-4709-BCBB-661DB39EFC6E}">
      <dgm:prSet/>
      <dgm:spPr/>
      <dgm:t>
        <a:bodyPr/>
        <a:lstStyle/>
        <a:p>
          <a:endParaRPr lang="ru-RU"/>
        </a:p>
      </dgm:t>
    </dgm:pt>
    <dgm:pt modelId="{6DC442AF-E87D-422B-BCB4-105D0421FA89}" type="sibTrans" cxnId="{0A3E743C-B222-4709-BCBB-661DB39EFC6E}">
      <dgm:prSet/>
      <dgm:spPr/>
      <dgm:t>
        <a:bodyPr/>
        <a:lstStyle/>
        <a:p>
          <a:endParaRPr lang="ru-RU"/>
        </a:p>
      </dgm:t>
    </dgm:pt>
    <dgm:pt modelId="{6DE57506-E062-4BF1-B0C7-D3B6844C3D7C}">
      <dgm:prSet phldrT="[Текст]" custT="1"/>
      <dgm:spPr/>
      <dgm:t>
        <a:bodyPr/>
        <a:lstStyle/>
        <a:p>
          <a:r>
            <a:rPr lang="ru-RU" sz="1800" b="1" dirty="0" smtClean="0"/>
            <a:t>Социальной поддержки населения</a:t>
          </a:r>
          <a:endParaRPr lang="ru-RU" sz="1800" b="1" dirty="0"/>
        </a:p>
      </dgm:t>
    </dgm:pt>
    <dgm:pt modelId="{43EFCF05-4A76-498A-BEF4-E4D26EC55332}" type="parTrans" cxnId="{E36BB15B-4322-4BA1-AD18-FA3681CA8B8C}">
      <dgm:prSet/>
      <dgm:spPr/>
      <dgm:t>
        <a:bodyPr/>
        <a:lstStyle/>
        <a:p>
          <a:endParaRPr lang="ru-RU"/>
        </a:p>
      </dgm:t>
    </dgm:pt>
    <dgm:pt modelId="{556A3580-D4C0-4557-8713-67A8C049C337}" type="sibTrans" cxnId="{E36BB15B-4322-4BA1-AD18-FA3681CA8B8C}">
      <dgm:prSet/>
      <dgm:spPr/>
      <dgm:t>
        <a:bodyPr/>
        <a:lstStyle/>
        <a:p>
          <a:endParaRPr lang="ru-RU"/>
        </a:p>
      </dgm:t>
    </dgm:pt>
    <dgm:pt modelId="{604A8952-9DA8-4A46-BBC9-D0B22E35C598}">
      <dgm:prSet phldrT="[Текст]" custT="1"/>
      <dgm:spPr/>
      <dgm:t>
        <a:bodyPr/>
        <a:lstStyle/>
        <a:p>
          <a:r>
            <a:rPr lang="ru-RU" sz="2400" b="1" dirty="0" smtClean="0"/>
            <a:t>20 261,3</a:t>
          </a:r>
          <a:r>
            <a:rPr lang="ru-RU" sz="2100" dirty="0" smtClean="0"/>
            <a:t> т.р.</a:t>
          </a:r>
          <a:endParaRPr lang="ru-RU" sz="2100" dirty="0"/>
        </a:p>
      </dgm:t>
    </dgm:pt>
    <dgm:pt modelId="{B2BEF9E2-6101-44DB-B718-68BFE9CB7B24}" type="parTrans" cxnId="{F5D8C631-FAF6-4DBE-ABC4-9F5672B13C0B}">
      <dgm:prSet/>
      <dgm:spPr/>
      <dgm:t>
        <a:bodyPr/>
        <a:lstStyle/>
        <a:p>
          <a:endParaRPr lang="ru-RU"/>
        </a:p>
      </dgm:t>
    </dgm:pt>
    <dgm:pt modelId="{D3CA7CE9-72BB-456F-89C8-0FD04E51BB24}" type="sibTrans" cxnId="{F5D8C631-FAF6-4DBE-ABC4-9F5672B13C0B}">
      <dgm:prSet/>
      <dgm:spPr/>
      <dgm:t>
        <a:bodyPr/>
        <a:lstStyle/>
        <a:p>
          <a:endParaRPr lang="ru-RU"/>
        </a:p>
      </dgm:t>
    </dgm:pt>
    <dgm:pt modelId="{1496F5B6-E8B9-438E-84B9-2E3F2131A1A8}">
      <dgm:prSet phldrT="[Текст]" custT="1"/>
      <dgm:spPr/>
      <dgm:t>
        <a:bodyPr/>
        <a:lstStyle/>
        <a:p>
          <a:r>
            <a:rPr lang="ru-RU" sz="1800" b="1" dirty="0" smtClean="0"/>
            <a:t>Культуры</a:t>
          </a:r>
          <a:endParaRPr lang="ru-RU" sz="1800" b="1" dirty="0"/>
        </a:p>
      </dgm:t>
    </dgm:pt>
    <dgm:pt modelId="{C6BC8D4E-E15C-4204-B19E-CC542B3FE99E}" type="parTrans" cxnId="{9F186CBA-9064-4B1D-A748-C8EC0B35AA84}">
      <dgm:prSet/>
      <dgm:spPr/>
      <dgm:t>
        <a:bodyPr/>
        <a:lstStyle/>
        <a:p>
          <a:endParaRPr lang="ru-RU"/>
        </a:p>
      </dgm:t>
    </dgm:pt>
    <dgm:pt modelId="{1A879CAE-55C3-4DE1-95B9-D789CDF9C894}" type="sibTrans" cxnId="{9F186CBA-9064-4B1D-A748-C8EC0B35AA84}">
      <dgm:prSet/>
      <dgm:spPr/>
      <dgm:t>
        <a:bodyPr/>
        <a:lstStyle/>
        <a:p>
          <a:endParaRPr lang="ru-RU"/>
        </a:p>
      </dgm:t>
    </dgm:pt>
    <dgm:pt modelId="{BFEB949A-152B-4A39-8758-10F70472B07F}">
      <dgm:prSet phldrT="[Текст]" custT="1"/>
      <dgm:spPr/>
      <dgm:t>
        <a:bodyPr/>
        <a:lstStyle/>
        <a:p>
          <a:r>
            <a:rPr lang="ru-RU" sz="2400" b="1" dirty="0" smtClean="0"/>
            <a:t>161 836,8</a:t>
          </a:r>
          <a:r>
            <a:rPr lang="ru-RU" sz="2100" dirty="0" smtClean="0"/>
            <a:t> т.р.</a:t>
          </a:r>
          <a:endParaRPr lang="ru-RU" sz="2100" dirty="0"/>
        </a:p>
      </dgm:t>
    </dgm:pt>
    <dgm:pt modelId="{BD19213A-C3CA-4BD7-8CA5-4BE4ECE346E6}" type="parTrans" cxnId="{DE094CEA-52A3-42C0-B2E0-9989D7ED1837}">
      <dgm:prSet/>
      <dgm:spPr/>
      <dgm:t>
        <a:bodyPr/>
        <a:lstStyle/>
        <a:p>
          <a:endParaRPr lang="ru-RU"/>
        </a:p>
      </dgm:t>
    </dgm:pt>
    <dgm:pt modelId="{42C345D3-C026-4E63-853E-2D14FA010D25}" type="sibTrans" cxnId="{DE094CEA-52A3-42C0-B2E0-9989D7ED1837}">
      <dgm:prSet/>
      <dgm:spPr/>
      <dgm:t>
        <a:bodyPr/>
        <a:lstStyle/>
        <a:p>
          <a:endParaRPr lang="ru-RU"/>
        </a:p>
      </dgm:t>
    </dgm:pt>
    <dgm:pt modelId="{22CEE4B9-C768-4CFC-8ACF-411C5093704D}">
      <dgm:prSet phldrT="[Текст]" custT="1"/>
      <dgm:spPr/>
      <dgm:t>
        <a:bodyPr/>
        <a:lstStyle/>
        <a:p>
          <a:r>
            <a:rPr lang="ru-RU" sz="1800" b="1" dirty="0" smtClean="0"/>
            <a:t>Физической культуры и спорта</a:t>
          </a:r>
          <a:endParaRPr lang="ru-RU" sz="1800" b="1" dirty="0"/>
        </a:p>
      </dgm:t>
    </dgm:pt>
    <dgm:pt modelId="{DB32C0AB-7D4D-4DB9-A0A9-A32E04A4F21C}" type="parTrans" cxnId="{4440A477-D71E-4392-A7E4-AE94BA14F3C9}">
      <dgm:prSet/>
      <dgm:spPr/>
      <dgm:t>
        <a:bodyPr/>
        <a:lstStyle/>
        <a:p>
          <a:endParaRPr lang="ru-RU"/>
        </a:p>
      </dgm:t>
    </dgm:pt>
    <dgm:pt modelId="{DF757884-6DCA-4E88-9452-24F1B5F34EFB}" type="sibTrans" cxnId="{4440A477-D71E-4392-A7E4-AE94BA14F3C9}">
      <dgm:prSet/>
      <dgm:spPr/>
      <dgm:t>
        <a:bodyPr/>
        <a:lstStyle/>
        <a:p>
          <a:endParaRPr lang="ru-RU"/>
        </a:p>
      </dgm:t>
    </dgm:pt>
    <dgm:pt modelId="{F926F00D-87AC-40A4-8A14-E41C270F804F}">
      <dgm:prSet phldrT="[Текст]" custT="1"/>
      <dgm:spPr/>
      <dgm:t>
        <a:bodyPr/>
        <a:lstStyle/>
        <a:p>
          <a:r>
            <a:rPr lang="ru-RU" sz="2400" b="1" dirty="0" smtClean="0"/>
            <a:t>149 004,0</a:t>
          </a:r>
          <a:r>
            <a:rPr lang="ru-RU" sz="2100" dirty="0" smtClean="0"/>
            <a:t> т.р.</a:t>
          </a:r>
          <a:endParaRPr lang="ru-RU" sz="2100" dirty="0"/>
        </a:p>
      </dgm:t>
    </dgm:pt>
    <dgm:pt modelId="{BA970629-E621-49B5-AA2A-B59413857533}" type="parTrans" cxnId="{7C3577E6-3A30-4683-930E-C271E836CC1A}">
      <dgm:prSet/>
      <dgm:spPr/>
      <dgm:t>
        <a:bodyPr/>
        <a:lstStyle/>
        <a:p>
          <a:endParaRPr lang="ru-RU"/>
        </a:p>
      </dgm:t>
    </dgm:pt>
    <dgm:pt modelId="{3C4B06B9-155A-472D-BA0A-C4F59D7086E7}" type="sibTrans" cxnId="{7C3577E6-3A30-4683-930E-C271E836CC1A}">
      <dgm:prSet/>
      <dgm:spPr/>
      <dgm:t>
        <a:bodyPr/>
        <a:lstStyle/>
        <a:p>
          <a:endParaRPr lang="ru-RU"/>
        </a:p>
      </dgm:t>
    </dgm:pt>
    <dgm:pt modelId="{9AC75A0D-E5FA-49F2-8592-1F0DA9FA1F48}">
      <dgm:prSet phldrT="[Текст]" custT="1"/>
      <dgm:spPr/>
      <dgm:t>
        <a:bodyPr/>
        <a:lstStyle/>
        <a:p>
          <a:r>
            <a:rPr lang="ru-RU" sz="1800" b="1" dirty="0" smtClean="0"/>
            <a:t>Молодежной политики</a:t>
          </a:r>
          <a:endParaRPr lang="ru-RU" sz="1800" b="1" dirty="0"/>
        </a:p>
      </dgm:t>
    </dgm:pt>
    <dgm:pt modelId="{B4A18B72-C932-4F76-B6ED-E069239562C8}" type="parTrans" cxnId="{892568F4-2743-483A-84AC-43D695EF966C}">
      <dgm:prSet/>
      <dgm:spPr/>
      <dgm:t>
        <a:bodyPr/>
        <a:lstStyle/>
        <a:p>
          <a:endParaRPr lang="ru-RU"/>
        </a:p>
      </dgm:t>
    </dgm:pt>
    <dgm:pt modelId="{AEFB22C4-2F06-412B-86B4-F3153966C86F}" type="sibTrans" cxnId="{892568F4-2743-483A-84AC-43D695EF966C}">
      <dgm:prSet/>
      <dgm:spPr/>
      <dgm:t>
        <a:bodyPr/>
        <a:lstStyle/>
        <a:p>
          <a:endParaRPr lang="ru-RU"/>
        </a:p>
      </dgm:t>
    </dgm:pt>
    <dgm:pt modelId="{496DDF15-E875-48F0-AE37-A0CB3FFAFE82}">
      <dgm:prSet phldrT="[Текст]" custT="1"/>
      <dgm:spPr/>
      <dgm:t>
        <a:bodyPr/>
        <a:lstStyle/>
        <a:p>
          <a:r>
            <a:rPr lang="ru-RU" sz="2400" b="1" dirty="0" smtClean="0"/>
            <a:t>72 913,1</a:t>
          </a:r>
          <a:r>
            <a:rPr lang="ru-RU" sz="2100" dirty="0" smtClean="0"/>
            <a:t> т.р.</a:t>
          </a:r>
          <a:endParaRPr lang="ru-RU" sz="2100" dirty="0"/>
        </a:p>
      </dgm:t>
    </dgm:pt>
    <dgm:pt modelId="{624604F3-A263-4A01-BC6D-06CC43CAA859}" type="parTrans" cxnId="{62DA1675-DCBA-4938-B599-A1C137804CC8}">
      <dgm:prSet/>
      <dgm:spPr/>
      <dgm:t>
        <a:bodyPr/>
        <a:lstStyle/>
        <a:p>
          <a:endParaRPr lang="ru-RU"/>
        </a:p>
      </dgm:t>
    </dgm:pt>
    <dgm:pt modelId="{987050C8-5B8F-4D02-B776-447E6C4A7DC5}" type="sibTrans" cxnId="{62DA1675-DCBA-4938-B599-A1C137804CC8}">
      <dgm:prSet/>
      <dgm:spPr/>
      <dgm:t>
        <a:bodyPr/>
        <a:lstStyle/>
        <a:p>
          <a:endParaRPr lang="ru-RU"/>
        </a:p>
      </dgm:t>
    </dgm:pt>
    <dgm:pt modelId="{B9006A55-BCF4-417C-BEF3-ACA1351E8B58}">
      <dgm:prSet phldrT="[Текст]" custT="1"/>
      <dgm:spPr/>
      <dgm:t>
        <a:bodyPr/>
        <a:lstStyle/>
        <a:p>
          <a:r>
            <a:rPr lang="ru-RU" sz="1800" b="1" dirty="0" smtClean="0"/>
            <a:t>Занятости</a:t>
          </a:r>
          <a:endParaRPr lang="ru-RU" sz="1800" b="1" dirty="0"/>
        </a:p>
      </dgm:t>
    </dgm:pt>
    <dgm:pt modelId="{2376664F-A340-4715-981E-4FD5C89B0DEA}" type="parTrans" cxnId="{4FFF17A6-D655-4B63-A407-B054477EE6AE}">
      <dgm:prSet/>
      <dgm:spPr/>
      <dgm:t>
        <a:bodyPr/>
        <a:lstStyle/>
        <a:p>
          <a:endParaRPr lang="ru-RU"/>
        </a:p>
      </dgm:t>
    </dgm:pt>
    <dgm:pt modelId="{8C169EB1-BC87-4E9D-A8C5-0A2C67A3C32C}" type="sibTrans" cxnId="{4FFF17A6-D655-4B63-A407-B054477EE6AE}">
      <dgm:prSet/>
      <dgm:spPr/>
      <dgm:t>
        <a:bodyPr/>
        <a:lstStyle/>
        <a:p>
          <a:endParaRPr lang="ru-RU"/>
        </a:p>
      </dgm:t>
    </dgm:pt>
    <dgm:pt modelId="{25D788A8-BABA-4FE1-8556-5641E5DEC803}">
      <dgm:prSet phldrT="[Текст]" custT="1"/>
      <dgm:spPr/>
      <dgm:t>
        <a:bodyPr/>
        <a:lstStyle/>
        <a:p>
          <a:r>
            <a:rPr lang="ru-RU" sz="2400" b="1" dirty="0" smtClean="0"/>
            <a:t>3 046,8</a:t>
          </a:r>
          <a:r>
            <a:rPr lang="ru-RU" sz="2100" dirty="0" smtClean="0"/>
            <a:t> т.р.</a:t>
          </a:r>
          <a:endParaRPr lang="ru-RU" sz="2100" dirty="0"/>
        </a:p>
      </dgm:t>
    </dgm:pt>
    <dgm:pt modelId="{6718C544-535A-4073-BEAF-3D4089482771}" type="parTrans" cxnId="{F21BF5A7-6E42-4ADC-8653-FA28EA848151}">
      <dgm:prSet/>
      <dgm:spPr/>
      <dgm:t>
        <a:bodyPr/>
        <a:lstStyle/>
        <a:p>
          <a:endParaRPr lang="ru-RU"/>
        </a:p>
      </dgm:t>
    </dgm:pt>
    <dgm:pt modelId="{CA58B64E-475A-41ED-B9CD-A32FC171ACFC}" type="sibTrans" cxnId="{F21BF5A7-6E42-4ADC-8653-FA28EA848151}">
      <dgm:prSet/>
      <dgm:spPr/>
      <dgm:t>
        <a:bodyPr/>
        <a:lstStyle/>
        <a:p>
          <a:endParaRPr lang="ru-RU"/>
        </a:p>
      </dgm:t>
    </dgm:pt>
    <dgm:pt modelId="{0FB287B1-55F1-4B24-BF3F-37505B0A74DF}">
      <dgm:prSet phldrT="[Текст]" custT="1"/>
      <dgm:spPr/>
      <dgm:t>
        <a:bodyPr/>
        <a:lstStyle/>
        <a:p>
          <a:r>
            <a:rPr lang="ru-RU" sz="1800" b="1" dirty="0" smtClean="0"/>
            <a:t>Поддержки детей-сирот</a:t>
          </a:r>
          <a:endParaRPr lang="ru-RU" sz="1800" b="1" dirty="0"/>
        </a:p>
      </dgm:t>
    </dgm:pt>
    <dgm:pt modelId="{40CB064E-7B7B-42B9-BCFC-54FD4BBC8731}" type="parTrans" cxnId="{F8DDF673-4FD2-4CB6-82BB-31DCDA0CE5C9}">
      <dgm:prSet/>
      <dgm:spPr/>
      <dgm:t>
        <a:bodyPr/>
        <a:lstStyle/>
        <a:p>
          <a:endParaRPr lang="ru-RU"/>
        </a:p>
      </dgm:t>
    </dgm:pt>
    <dgm:pt modelId="{F2CDA7E1-4E67-447D-9BB1-83EB4D295B76}" type="sibTrans" cxnId="{F8DDF673-4FD2-4CB6-82BB-31DCDA0CE5C9}">
      <dgm:prSet/>
      <dgm:spPr/>
      <dgm:t>
        <a:bodyPr/>
        <a:lstStyle/>
        <a:p>
          <a:endParaRPr lang="ru-RU"/>
        </a:p>
      </dgm:t>
    </dgm:pt>
    <dgm:pt modelId="{05F46A97-02F0-4DA9-8939-A7434AF92663}">
      <dgm:prSet phldrT="[Текст]" custT="1"/>
      <dgm:spPr/>
      <dgm:t>
        <a:bodyPr/>
        <a:lstStyle/>
        <a:p>
          <a:r>
            <a:rPr lang="ru-RU" sz="2400" b="1" dirty="0" smtClean="0"/>
            <a:t>40 942,6</a:t>
          </a:r>
          <a:r>
            <a:rPr lang="ru-RU" sz="2100" dirty="0" smtClean="0"/>
            <a:t> т.р.</a:t>
          </a:r>
          <a:endParaRPr lang="ru-RU" sz="2100" dirty="0"/>
        </a:p>
      </dgm:t>
    </dgm:pt>
    <dgm:pt modelId="{98A40EC0-BB43-47E5-8D23-5695C74D1DC5}" type="parTrans" cxnId="{40DC4354-813E-497A-ACE1-2E6CF7A91298}">
      <dgm:prSet/>
      <dgm:spPr/>
      <dgm:t>
        <a:bodyPr/>
        <a:lstStyle/>
        <a:p>
          <a:endParaRPr lang="ru-RU"/>
        </a:p>
      </dgm:t>
    </dgm:pt>
    <dgm:pt modelId="{F5104DFF-F5AA-4AF8-A208-2977C5656A83}" type="sibTrans" cxnId="{40DC4354-813E-497A-ACE1-2E6CF7A91298}">
      <dgm:prSet/>
      <dgm:spPr/>
      <dgm:t>
        <a:bodyPr/>
        <a:lstStyle/>
        <a:p>
          <a:endParaRPr lang="ru-RU"/>
        </a:p>
      </dgm:t>
    </dgm:pt>
    <dgm:pt modelId="{FD28A1BF-8B54-4147-A004-1A6E68E8D3DE}" type="pres">
      <dgm:prSet presAssocID="{49F5BCC0-75A8-4116-9444-7BDA2921D225}" presName="Name0" presStyleCnt="0">
        <dgm:presLayoutVars>
          <dgm:chPref val="3"/>
          <dgm:dir/>
          <dgm:animLvl val="lvl"/>
          <dgm:resizeHandles/>
        </dgm:presLayoutVars>
      </dgm:prSet>
      <dgm:spPr/>
      <dgm:t>
        <a:bodyPr/>
        <a:lstStyle/>
        <a:p>
          <a:endParaRPr lang="ru-RU"/>
        </a:p>
      </dgm:t>
    </dgm:pt>
    <dgm:pt modelId="{E6EC240D-55EC-4A44-8EB2-06BC22894B4E}" type="pres">
      <dgm:prSet presAssocID="{FE22EFC6-3B07-43E9-9F9B-EA3DCF6FCDC8}" presName="horFlow" presStyleCnt="0"/>
      <dgm:spPr/>
    </dgm:pt>
    <dgm:pt modelId="{CDC5181C-B3B3-4D63-8A7D-A699625A71CD}" type="pres">
      <dgm:prSet presAssocID="{FE22EFC6-3B07-43E9-9F9B-EA3DCF6FCDC8}" presName="bigChev" presStyleLbl="node1" presStyleIdx="0" presStyleCnt="7" custScaleX="241623"/>
      <dgm:spPr>
        <a:prstGeom prst="parallelogram">
          <a:avLst/>
        </a:prstGeom>
      </dgm:spPr>
      <dgm:t>
        <a:bodyPr/>
        <a:lstStyle/>
        <a:p>
          <a:endParaRPr lang="ru-RU"/>
        </a:p>
      </dgm:t>
    </dgm:pt>
    <dgm:pt modelId="{601E7673-8E4C-4CD0-BB7D-479CB495D592}" type="pres">
      <dgm:prSet presAssocID="{FEB4EF41-2215-4281-9428-FB45575145B9}" presName="parTrans" presStyleCnt="0"/>
      <dgm:spPr/>
    </dgm:pt>
    <dgm:pt modelId="{C569687D-6A1D-4FFF-B7E0-46E88AFA9E21}" type="pres">
      <dgm:prSet presAssocID="{EF858897-B994-4A20-8399-0508F1655E3F}" presName="node" presStyleLbl="alignAccFollowNode1" presStyleIdx="0" presStyleCnt="7" custScaleX="291112">
        <dgm:presLayoutVars>
          <dgm:bulletEnabled val="1"/>
        </dgm:presLayoutVars>
      </dgm:prSet>
      <dgm:spPr>
        <a:prstGeom prst="parallelogram">
          <a:avLst/>
        </a:prstGeom>
      </dgm:spPr>
      <dgm:t>
        <a:bodyPr/>
        <a:lstStyle/>
        <a:p>
          <a:endParaRPr lang="ru-RU"/>
        </a:p>
      </dgm:t>
    </dgm:pt>
    <dgm:pt modelId="{25896294-0D48-46E0-9517-D6338DCF03A3}" type="pres">
      <dgm:prSet presAssocID="{FE22EFC6-3B07-43E9-9F9B-EA3DCF6FCDC8}" presName="vSp" presStyleCnt="0"/>
      <dgm:spPr/>
    </dgm:pt>
    <dgm:pt modelId="{E6831CD3-5F89-460B-8400-2A2D097BD9A7}" type="pres">
      <dgm:prSet presAssocID="{6DE57506-E062-4BF1-B0C7-D3B6844C3D7C}" presName="horFlow" presStyleCnt="0"/>
      <dgm:spPr/>
    </dgm:pt>
    <dgm:pt modelId="{DEEE9CC0-6949-47DF-BFD1-DCFDB1852BAB}" type="pres">
      <dgm:prSet presAssocID="{6DE57506-E062-4BF1-B0C7-D3B6844C3D7C}" presName="bigChev" presStyleLbl="node1" presStyleIdx="1" presStyleCnt="7" custScaleX="241623"/>
      <dgm:spPr>
        <a:prstGeom prst="parallelogram">
          <a:avLst/>
        </a:prstGeom>
      </dgm:spPr>
      <dgm:t>
        <a:bodyPr/>
        <a:lstStyle/>
        <a:p>
          <a:endParaRPr lang="ru-RU"/>
        </a:p>
      </dgm:t>
    </dgm:pt>
    <dgm:pt modelId="{535D17B8-DCCC-46A7-ADBF-3CC6E640C92F}" type="pres">
      <dgm:prSet presAssocID="{B2BEF9E2-6101-44DB-B718-68BFE9CB7B24}" presName="parTrans" presStyleCnt="0"/>
      <dgm:spPr/>
    </dgm:pt>
    <dgm:pt modelId="{E674FCE3-8B3A-4145-9FE2-BEC34D59BEF0}" type="pres">
      <dgm:prSet presAssocID="{604A8952-9DA8-4A46-BBC9-D0B22E35C598}" presName="node" presStyleLbl="alignAccFollowNode1" presStyleIdx="1" presStyleCnt="7" custScaleX="291112">
        <dgm:presLayoutVars>
          <dgm:bulletEnabled val="1"/>
        </dgm:presLayoutVars>
      </dgm:prSet>
      <dgm:spPr>
        <a:prstGeom prst="parallelogram">
          <a:avLst/>
        </a:prstGeom>
      </dgm:spPr>
      <dgm:t>
        <a:bodyPr/>
        <a:lstStyle/>
        <a:p>
          <a:endParaRPr lang="ru-RU"/>
        </a:p>
      </dgm:t>
    </dgm:pt>
    <dgm:pt modelId="{63BDB9FD-1F01-45C1-B6AF-71BB1B6225CC}" type="pres">
      <dgm:prSet presAssocID="{6DE57506-E062-4BF1-B0C7-D3B6844C3D7C}" presName="vSp" presStyleCnt="0"/>
      <dgm:spPr/>
    </dgm:pt>
    <dgm:pt modelId="{9A99824B-5A85-46B9-9ED3-8F792A26E225}" type="pres">
      <dgm:prSet presAssocID="{1496F5B6-E8B9-438E-84B9-2E3F2131A1A8}" presName="horFlow" presStyleCnt="0"/>
      <dgm:spPr/>
    </dgm:pt>
    <dgm:pt modelId="{80B50AEC-2872-42E9-8ECD-B55A8F94B97F}" type="pres">
      <dgm:prSet presAssocID="{1496F5B6-E8B9-438E-84B9-2E3F2131A1A8}" presName="bigChev" presStyleLbl="node1" presStyleIdx="2" presStyleCnt="7" custScaleX="241623"/>
      <dgm:spPr>
        <a:prstGeom prst="parallelogram">
          <a:avLst/>
        </a:prstGeom>
      </dgm:spPr>
      <dgm:t>
        <a:bodyPr/>
        <a:lstStyle/>
        <a:p>
          <a:endParaRPr lang="ru-RU"/>
        </a:p>
      </dgm:t>
    </dgm:pt>
    <dgm:pt modelId="{72168E67-4CA4-4433-935B-1578500B9542}" type="pres">
      <dgm:prSet presAssocID="{BD19213A-C3CA-4BD7-8CA5-4BE4ECE346E6}" presName="parTrans" presStyleCnt="0"/>
      <dgm:spPr/>
    </dgm:pt>
    <dgm:pt modelId="{D84A288E-625E-440F-B7CF-153788AC17B5}" type="pres">
      <dgm:prSet presAssocID="{BFEB949A-152B-4A39-8758-10F70472B07F}" presName="node" presStyleLbl="alignAccFollowNode1" presStyleIdx="2" presStyleCnt="7" custScaleX="291112">
        <dgm:presLayoutVars>
          <dgm:bulletEnabled val="1"/>
        </dgm:presLayoutVars>
      </dgm:prSet>
      <dgm:spPr>
        <a:prstGeom prst="parallelogram">
          <a:avLst/>
        </a:prstGeom>
      </dgm:spPr>
      <dgm:t>
        <a:bodyPr/>
        <a:lstStyle/>
        <a:p>
          <a:endParaRPr lang="ru-RU"/>
        </a:p>
      </dgm:t>
    </dgm:pt>
    <dgm:pt modelId="{958CE49B-EFA0-4F2D-BC5D-A37B5EC0AFFA}" type="pres">
      <dgm:prSet presAssocID="{1496F5B6-E8B9-438E-84B9-2E3F2131A1A8}" presName="vSp" presStyleCnt="0"/>
      <dgm:spPr/>
    </dgm:pt>
    <dgm:pt modelId="{B7C9E3D5-EF92-4835-BC16-94E43FA0A69B}" type="pres">
      <dgm:prSet presAssocID="{22CEE4B9-C768-4CFC-8ACF-411C5093704D}" presName="horFlow" presStyleCnt="0"/>
      <dgm:spPr/>
    </dgm:pt>
    <dgm:pt modelId="{607AA0A7-4037-4D90-B68D-12C7A9C52352}" type="pres">
      <dgm:prSet presAssocID="{22CEE4B9-C768-4CFC-8ACF-411C5093704D}" presName="bigChev" presStyleLbl="node1" presStyleIdx="3" presStyleCnt="7" custScaleX="241623"/>
      <dgm:spPr>
        <a:prstGeom prst="parallelogram">
          <a:avLst/>
        </a:prstGeom>
      </dgm:spPr>
      <dgm:t>
        <a:bodyPr/>
        <a:lstStyle/>
        <a:p>
          <a:endParaRPr lang="ru-RU"/>
        </a:p>
      </dgm:t>
    </dgm:pt>
    <dgm:pt modelId="{765B54B5-7BC6-4036-90D1-84941063B1AE}" type="pres">
      <dgm:prSet presAssocID="{BA970629-E621-49B5-AA2A-B59413857533}" presName="parTrans" presStyleCnt="0"/>
      <dgm:spPr/>
    </dgm:pt>
    <dgm:pt modelId="{4E6860BF-1A29-4741-920F-3B9D2943DB09}" type="pres">
      <dgm:prSet presAssocID="{F926F00D-87AC-40A4-8A14-E41C270F804F}" presName="node" presStyleLbl="alignAccFollowNode1" presStyleIdx="3" presStyleCnt="7" custScaleX="291112">
        <dgm:presLayoutVars>
          <dgm:bulletEnabled val="1"/>
        </dgm:presLayoutVars>
      </dgm:prSet>
      <dgm:spPr>
        <a:prstGeom prst="parallelogram">
          <a:avLst/>
        </a:prstGeom>
      </dgm:spPr>
      <dgm:t>
        <a:bodyPr/>
        <a:lstStyle/>
        <a:p>
          <a:endParaRPr lang="ru-RU"/>
        </a:p>
      </dgm:t>
    </dgm:pt>
    <dgm:pt modelId="{CF799EAF-C91D-4372-95DE-2F11EE862A78}" type="pres">
      <dgm:prSet presAssocID="{22CEE4B9-C768-4CFC-8ACF-411C5093704D}" presName="vSp" presStyleCnt="0"/>
      <dgm:spPr/>
    </dgm:pt>
    <dgm:pt modelId="{92AE55D4-2AED-45B2-A825-8C5ED7A1C4A4}" type="pres">
      <dgm:prSet presAssocID="{9AC75A0D-E5FA-49F2-8592-1F0DA9FA1F48}" presName="horFlow" presStyleCnt="0"/>
      <dgm:spPr/>
    </dgm:pt>
    <dgm:pt modelId="{751F6108-2265-4677-A812-6A0A7499974A}" type="pres">
      <dgm:prSet presAssocID="{9AC75A0D-E5FA-49F2-8592-1F0DA9FA1F48}" presName="bigChev" presStyleLbl="node1" presStyleIdx="4" presStyleCnt="7" custScaleX="241623"/>
      <dgm:spPr>
        <a:prstGeom prst="parallelogram">
          <a:avLst/>
        </a:prstGeom>
      </dgm:spPr>
      <dgm:t>
        <a:bodyPr/>
        <a:lstStyle/>
        <a:p>
          <a:endParaRPr lang="ru-RU"/>
        </a:p>
      </dgm:t>
    </dgm:pt>
    <dgm:pt modelId="{A1973552-6BCC-4FBF-8826-48F49F3686FB}" type="pres">
      <dgm:prSet presAssocID="{624604F3-A263-4A01-BC6D-06CC43CAA859}" presName="parTrans" presStyleCnt="0"/>
      <dgm:spPr/>
    </dgm:pt>
    <dgm:pt modelId="{20294F01-1FE9-4649-904A-975751A3D4DA}" type="pres">
      <dgm:prSet presAssocID="{496DDF15-E875-48F0-AE37-A0CB3FFAFE82}" presName="node" presStyleLbl="alignAccFollowNode1" presStyleIdx="4" presStyleCnt="7" custScaleX="291112">
        <dgm:presLayoutVars>
          <dgm:bulletEnabled val="1"/>
        </dgm:presLayoutVars>
      </dgm:prSet>
      <dgm:spPr>
        <a:prstGeom prst="parallelogram">
          <a:avLst/>
        </a:prstGeom>
      </dgm:spPr>
      <dgm:t>
        <a:bodyPr/>
        <a:lstStyle/>
        <a:p>
          <a:endParaRPr lang="ru-RU"/>
        </a:p>
      </dgm:t>
    </dgm:pt>
    <dgm:pt modelId="{87CC59E2-CAAC-4D80-949A-CCD6888DE534}" type="pres">
      <dgm:prSet presAssocID="{9AC75A0D-E5FA-49F2-8592-1F0DA9FA1F48}" presName="vSp" presStyleCnt="0"/>
      <dgm:spPr/>
    </dgm:pt>
    <dgm:pt modelId="{9845D147-3BE4-4831-AED3-E2C9D9D8025C}" type="pres">
      <dgm:prSet presAssocID="{B9006A55-BCF4-417C-BEF3-ACA1351E8B58}" presName="horFlow" presStyleCnt="0"/>
      <dgm:spPr/>
    </dgm:pt>
    <dgm:pt modelId="{6CBE1349-7D70-48D6-AE6B-B44BE2717D54}" type="pres">
      <dgm:prSet presAssocID="{B9006A55-BCF4-417C-BEF3-ACA1351E8B58}" presName="bigChev" presStyleLbl="node1" presStyleIdx="5" presStyleCnt="7" custScaleX="241623"/>
      <dgm:spPr>
        <a:prstGeom prst="parallelogram">
          <a:avLst/>
        </a:prstGeom>
      </dgm:spPr>
      <dgm:t>
        <a:bodyPr/>
        <a:lstStyle/>
        <a:p>
          <a:endParaRPr lang="ru-RU"/>
        </a:p>
      </dgm:t>
    </dgm:pt>
    <dgm:pt modelId="{DA923D96-8A90-49E8-B923-F210B8EA0D17}" type="pres">
      <dgm:prSet presAssocID="{6718C544-535A-4073-BEAF-3D4089482771}" presName="parTrans" presStyleCnt="0"/>
      <dgm:spPr/>
    </dgm:pt>
    <dgm:pt modelId="{4D7F3192-3933-442E-B48F-0837E1320DCA}" type="pres">
      <dgm:prSet presAssocID="{25D788A8-BABA-4FE1-8556-5641E5DEC803}" presName="node" presStyleLbl="alignAccFollowNode1" presStyleIdx="5" presStyleCnt="7" custScaleX="291112">
        <dgm:presLayoutVars>
          <dgm:bulletEnabled val="1"/>
        </dgm:presLayoutVars>
      </dgm:prSet>
      <dgm:spPr>
        <a:prstGeom prst="parallelogram">
          <a:avLst/>
        </a:prstGeom>
      </dgm:spPr>
      <dgm:t>
        <a:bodyPr/>
        <a:lstStyle/>
        <a:p>
          <a:endParaRPr lang="ru-RU"/>
        </a:p>
      </dgm:t>
    </dgm:pt>
    <dgm:pt modelId="{EDDDB9EA-7C09-45C2-A442-2FFE1C827A75}" type="pres">
      <dgm:prSet presAssocID="{B9006A55-BCF4-417C-BEF3-ACA1351E8B58}" presName="vSp" presStyleCnt="0"/>
      <dgm:spPr/>
    </dgm:pt>
    <dgm:pt modelId="{A7187B1F-D211-4E38-942A-BBE93C8F7F52}" type="pres">
      <dgm:prSet presAssocID="{0FB287B1-55F1-4B24-BF3F-37505B0A74DF}" presName="horFlow" presStyleCnt="0"/>
      <dgm:spPr/>
    </dgm:pt>
    <dgm:pt modelId="{4DC1C49B-20C1-4FD3-89D1-33695B108856}" type="pres">
      <dgm:prSet presAssocID="{0FB287B1-55F1-4B24-BF3F-37505B0A74DF}" presName="bigChev" presStyleLbl="node1" presStyleIdx="6" presStyleCnt="7" custScaleX="241623"/>
      <dgm:spPr>
        <a:prstGeom prst="parallelogram">
          <a:avLst/>
        </a:prstGeom>
      </dgm:spPr>
      <dgm:t>
        <a:bodyPr/>
        <a:lstStyle/>
        <a:p>
          <a:endParaRPr lang="ru-RU"/>
        </a:p>
      </dgm:t>
    </dgm:pt>
    <dgm:pt modelId="{2C7BA3D5-2CCD-4F12-8C06-6D2481A3FCDC}" type="pres">
      <dgm:prSet presAssocID="{98A40EC0-BB43-47E5-8D23-5695C74D1DC5}" presName="parTrans" presStyleCnt="0"/>
      <dgm:spPr/>
    </dgm:pt>
    <dgm:pt modelId="{C7888D41-08D3-490D-B6C2-4AF29DCF42E4}" type="pres">
      <dgm:prSet presAssocID="{05F46A97-02F0-4DA9-8939-A7434AF92663}" presName="node" presStyleLbl="alignAccFollowNode1" presStyleIdx="6" presStyleCnt="7" custScaleX="291112">
        <dgm:presLayoutVars>
          <dgm:bulletEnabled val="1"/>
        </dgm:presLayoutVars>
      </dgm:prSet>
      <dgm:spPr>
        <a:prstGeom prst="parallelogram">
          <a:avLst/>
        </a:prstGeom>
      </dgm:spPr>
      <dgm:t>
        <a:bodyPr/>
        <a:lstStyle/>
        <a:p>
          <a:endParaRPr lang="ru-RU"/>
        </a:p>
      </dgm:t>
    </dgm:pt>
  </dgm:ptLst>
  <dgm:cxnLst>
    <dgm:cxn modelId="{4D530F27-CAC7-49D2-949B-AF52035063A1}" type="presOf" srcId="{604A8952-9DA8-4A46-BBC9-D0B22E35C598}" destId="{E674FCE3-8B3A-4145-9FE2-BEC34D59BEF0}" srcOrd="0" destOrd="0" presId="urn:microsoft.com/office/officeart/2005/8/layout/lProcess3"/>
    <dgm:cxn modelId="{DE55A246-0D5D-4149-BA57-AAA1D0CB6CC9}" type="presOf" srcId="{25D788A8-BABA-4FE1-8556-5641E5DEC803}" destId="{4D7F3192-3933-442E-B48F-0837E1320DCA}" srcOrd="0" destOrd="0" presId="urn:microsoft.com/office/officeart/2005/8/layout/lProcess3"/>
    <dgm:cxn modelId="{DE094CEA-52A3-42C0-B2E0-9989D7ED1837}" srcId="{1496F5B6-E8B9-438E-84B9-2E3F2131A1A8}" destId="{BFEB949A-152B-4A39-8758-10F70472B07F}" srcOrd="0" destOrd="0" parTransId="{BD19213A-C3CA-4BD7-8CA5-4BE4ECE346E6}" sibTransId="{42C345D3-C026-4E63-853E-2D14FA010D25}"/>
    <dgm:cxn modelId="{6E7CAF04-CCEA-4E77-8C0F-28831BE123AE}" type="presOf" srcId="{05F46A97-02F0-4DA9-8939-A7434AF92663}" destId="{C7888D41-08D3-490D-B6C2-4AF29DCF42E4}" srcOrd="0" destOrd="0" presId="urn:microsoft.com/office/officeart/2005/8/layout/lProcess3"/>
    <dgm:cxn modelId="{73301F20-4D23-4484-98AF-660E672E7319}" type="presOf" srcId="{BFEB949A-152B-4A39-8758-10F70472B07F}" destId="{D84A288E-625E-440F-B7CF-153788AC17B5}" srcOrd="0" destOrd="0" presId="urn:microsoft.com/office/officeart/2005/8/layout/lProcess3"/>
    <dgm:cxn modelId="{62DA1675-DCBA-4938-B599-A1C137804CC8}" srcId="{9AC75A0D-E5FA-49F2-8592-1F0DA9FA1F48}" destId="{496DDF15-E875-48F0-AE37-A0CB3FFAFE82}" srcOrd="0" destOrd="0" parTransId="{624604F3-A263-4A01-BC6D-06CC43CAA859}" sibTransId="{987050C8-5B8F-4D02-B776-447E6C4A7DC5}"/>
    <dgm:cxn modelId="{4440A477-D71E-4392-A7E4-AE94BA14F3C9}" srcId="{49F5BCC0-75A8-4116-9444-7BDA2921D225}" destId="{22CEE4B9-C768-4CFC-8ACF-411C5093704D}" srcOrd="3" destOrd="0" parTransId="{DB32C0AB-7D4D-4DB9-A0A9-A32E04A4F21C}" sibTransId="{DF757884-6DCA-4E88-9452-24F1B5F34EFB}"/>
    <dgm:cxn modelId="{B47090A4-4C6F-47AD-8510-8A82DD2AE286}" type="presOf" srcId="{FE22EFC6-3B07-43E9-9F9B-EA3DCF6FCDC8}" destId="{CDC5181C-B3B3-4D63-8A7D-A699625A71CD}" srcOrd="0" destOrd="0" presId="urn:microsoft.com/office/officeart/2005/8/layout/lProcess3"/>
    <dgm:cxn modelId="{A612F147-D58B-40D1-84DD-DBC5E714C5D6}" type="presOf" srcId="{22CEE4B9-C768-4CFC-8ACF-411C5093704D}" destId="{607AA0A7-4037-4D90-B68D-12C7A9C52352}" srcOrd="0" destOrd="0" presId="urn:microsoft.com/office/officeart/2005/8/layout/lProcess3"/>
    <dgm:cxn modelId="{40DC4354-813E-497A-ACE1-2E6CF7A91298}" srcId="{0FB287B1-55F1-4B24-BF3F-37505B0A74DF}" destId="{05F46A97-02F0-4DA9-8939-A7434AF92663}" srcOrd="0" destOrd="0" parTransId="{98A40EC0-BB43-47E5-8D23-5695C74D1DC5}" sibTransId="{F5104DFF-F5AA-4AF8-A208-2977C5656A83}"/>
    <dgm:cxn modelId="{89432174-F42E-450B-8087-4A6A03770F25}" type="presOf" srcId="{0FB287B1-55F1-4B24-BF3F-37505B0A74DF}" destId="{4DC1C49B-20C1-4FD3-89D1-33695B108856}" srcOrd="0" destOrd="0" presId="urn:microsoft.com/office/officeart/2005/8/layout/lProcess3"/>
    <dgm:cxn modelId="{E36BB15B-4322-4BA1-AD18-FA3681CA8B8C}" srcId="{49F5BCC0-75A8-4116-9444-7BDA2921D225}" destId="{6DE57506-E062-4BF1-B0C7-D3B6844C3D7C}" srcOrd="1" destOrd="0" parTransId="{43EFCF05-4A76-498A-BEF4-E4D26EC55332}" sibTransId="{556A3580-D4C0-4557-8713-67A8C049C337}"/>
    <dgm:cxn modelId="{D14A05FD-5452-4745-85F7-805891D3F157}" type="presOf" srcId="{49F5BCC0-75A8-4116-9444-7BDA2921D225}" destId="{FD28A1BF-8B54-4147-A004-1A6E68E8D3DE}" srcOrd="0" destOrd="0" presId="urn:microsoft.com/office/officeart/2005/8/layout/lProcess3"/>
    <dgm:cxn modelId="{F8DDF673-4FD2-4CB6-82BB-31DCDA0CE5C9}" srcId="{49F5BCC0-75A8-4116-9444-7BDA2921D225}" destId="{0FB287B1-55F1-4B24-BF3F-37505B0A74DF}" srcOrd="6" destOrd="0" parTransId="{40CB064E-7B7B-42B9-BCFC-54FD4BBC8731}" sibTransId="{F2CDA7E1-4E67-447D-9BB1-83EB4D295B76}"/>
    <dgm:cxn modelId="{F21BF5A7-6E42-4ADC-8653-FA28EA848151}" srcId="{B9006A55-BCF4-417C-BEF3-ACA1351E8B58}" destId="{25D788A8-BABA-4FE1-8556-5641E5DEC803}" srcOrd="0" destOrd="0" parTransId="{6718C544-535A-4073-BEAF-3D4089482771}" sibTransId="{CA58B64E-475A-41ED-B9CD-A32FC171ACFC}"/>
    <dgm:cxn modelId="{4FFF17A6-D655-4B63-A407-B054477EE6AE}" srcId="{49F5BCC0-75A8-4116-9444-7BDA2921D225}" destId="{B9006A55-BCF4-417C-BEF3-ACA1351E8B58}" srcOrd="5" destOrd="0" parTransId="{2376664F-A340-4715-981E-4FD5C89B0DEA}" sibTransId="{8C169EB1-BC87-4E9D-A8C5-0A2C67A3C32C}"/>
    <dgm:cxn modelId="{D6A3B48A-6ABF-410C-AB58-D7CD4A2D330C}" srcId="{49F5BCC0-75A8-4116-9444-7BDA2921D225}" destId="{FE22EFC6-3B07-43E9-9F9B-EA3DCF6FCDC8}" srcOrd="0" destOrd="0" parTransId="{C9C7EEBA-6A45-4EE3-9EA4-4760E0CF7B91}" sibTransId="{D08EB677-788E-47E5-B726-DD7B18397AB9}"/>
    <dgm:cxn modelId="{F07F6B6B-874A-478B-9B1E-34D6A254AC2E}" type="presOf" srcId="{B9006A55-BCF4-417C-BEF3-ACA1351E8B58}" destId="{6CBE1349-7D70-48D6-AE6B-B44BE2717D54}" srcOrd="0" destOrd="0" presId="urn:microsoft.com/office/officeart/2005/8/layout/lProcess3"/>
    <dgm:cxn modelId="{8D021C6D-4272-4333-A36A-CC7D902909FE}" type="presOf" srcId="{F926F00D-87AC-40A4-8A14-E41C270F804F}" destId="{4E6860BF-1A29-4741-920F-3B9D2943DB09}" srcOrd="0" destOrd="0" presId="urn:microsoft.com/office/officeart/2005/8/layout/lProcess3"/>
    <dgm:cxn modelId="{6AD61B81-6E81-4CA5-820E-7726FE68DD0D}" type="presOf" srcId="{9AC75A0D-E5FA-49F2-8592-1F0DA9FA1F48}" destId="{751F6108-2265-4677-A812-6A0A7499974A}" srcOrd="0" destOrd="0" presId="urn:microsoft.com/office/officeart/2005/8/layout/lProcess3"/>
    <dgm:cxn modelId="{EFB9A303-F4D6-43E8-A4D2-5CD23ECECBC4}" type="presOf" srcId="{6DE57506-E062-4BF1-B0C7-D3B6844C3D7C}" destId="{DEEE9CC0-6949-47DF-BFD1-DCFDB1852BAB}" srcOrd="0" destOrd="0" presId="urn:microsoft.com/office/officeart/2005/8/layout/lProcess3"/>
    <dgm:cxn modelId="{F832E0AF-CBE5-468B-B944-74E1CE53B454}" type="presOf" srcId="{EF858897-B994-4A20-8399-0508F1655E3F}" destId="{C569687D-6A1D-4FFF-B7E0-46E88AFA9E21}" srcOrd="0" destOrd="0" presId="urn:microsoft.com/office/officeart/2005/8/layout/lProcess3"/>
    <dgm:cxn modelId="{7C3577E6-3A30-4683-930E-C271E836CC1A}" srcId="{22CEE4B9-C768-4CFC-8ACF-411C5093704D}" destId="{F926F00D-87AC-40A4-8A14-E41C270F804F}" srcOrd="0" destOrd="0" parTransId="{BA970629-E621-49B5-AA2A-B59413857533}" sibTransId="{3C4B06B9-155A-472D-BA0A-C4F59D7086E7}"/>
    <dgm:cxn modelId="{0CED7B26-91F1-443E-9600-4BCE54809121}" type="presOf" srcId="{1496F5B6-E8B9-438E-84B9-2E3F2131A1A8}" destId="{80B50AEC-2872-42E9-8ECD-B55A8F94B97F}" srcOrd="0" destOrd="0" presId="urn:microsoft.com/office/officeart/2005/8/layout/lProcess3"/>
    <dgm:cxn modelId="{F5D8C631-FAF6-4DBE-ABC4-9F5672B13C0B}" srcId="{6DE57506-E062-4BF1-B0C7-D3B6844C3D7C}" destId="{604A8952-9DA8-4A46-BBC9-D0B22E35C598}" srcOrd="0" destOrd="0" parTransId="{B2BEF9E2-6101-44DB-B718-68BFE9CB7B24}" sibTransId="{D3CA7CE9-72BB-456F-89C8-0FD04E51BB24}"/>
    <dgm:cxn modelId="{0A3E743C-B222-4709-BCBB-661DB39EFC6E}" srcId="{FE22EFC6-3B07-43E9-9F9B-EA3DCF6FCDC8}" destId="{EF858897-B994-4A20-8399-0508F1655E3F}" srcOrd="0" destOrd="0" parTransId="{FEB4EF41-2215-4281-9428-FB45575145B9}" sibTransId="{6DC442AF-E87D-422B-BCB4-105D0421FA89}"/>
    <dgm:cxn modelId="{892568F4-2743-483A-84AC-43D695EF966C}" srcId="{49F5BCC0-75A8-4116-9444-7BDA2921D225}" destId="{9AC75A0D-E5FA-49F2-8592-1F0DA9FA1F48}" srcOrd="4" destOrd="0" parTransId="{B4A18B72-C932-4F76-B6ED-E069239562C8}" sibTransId="{AEFB22C4-2F06-412B-86B4-F3153966C86F}"/>
    <dgm:cxn modelId="{9F186CBA-9064-4B1D-A748-C8EC0B35AA84}" srcId="{49F5BCC0-75A8-4116-9444-7BDA2921D225}" destId="{1496F5B6-E8B9-438E-84B9-2E3F2131A1A8}" srcOrd="2" destOrd="0" parTransId="{C6BC8D4E-E15C-4204-B19E-CC542B3FE99E}" sibTransId="{1A879CAE-55C3-4DE1-95B9-D789CDF9C894}"/>
    <dgm:cxn modelId="{6DE3BD3C-C5F2-4BA0-9655-A64B2107EE25}" type="presOf" srcId="{496DDF15-E875-48F0-AE37-A0CB3FFAFE82}" destId="{20294F01-1FE9-4649-904A-975751A3D4DA}" srcOrd="0" destOrd="0" presId="urn:microsoft.com/office/officeart/2005/8/layout/lProcess3"/>
    <dgm:cxn modelId="{7BB09DD5-7C93-47C4-8613-416A3DB89E13}" type="presParOf" srcId="{FD28A1BF-8B54-4147-A004-1A6E68E8D3DE}" destId="{E6EC240D-55EC-4A44-8EB2-06BC22894B4E}" srcOrd="0" destOrd="0" presId="urn:microsoft.com/office/officeart/2005/8/layout/lProcess3"/>
    <dgm:cxn modelId="{35CEF874-3BEF-4C68-8E75-C44B845D579D}" type="presParOf" srcId="{E6EC240D-55EC-4A44-8EB2-06BC22894B4E}" destId="{CDC5181C-B3B3-4D63-8A7D-A699625A71CD}" srcOrd="0" destOrd="0" presId="urn:microsoft.com/office/officeart/2005/8/layout/lProcess3"/>
    <dgm:cxn modelId="{E284C704-7297-42E6-8DFC-321858E6B06A}" type="presParOf" srcId="{E6EC240D-55EC-4A44-8EB2-06BC22894B4E}" destId="{601E7673-8E4C-4CD0-BB7D-479CB495D592}" srcOrd="1" destOrd="0" presId="urn:microsoft.com/office/officeart/2005/8/layout/lProcess3"/>
    <dgm:cxn modelId="{BE4BDFB7-4C53-4F32-AF75-3CE1677BAF81}" type="presParOf" srcId="{E6EC240D-55EC-4A44-8EB2-06BC22894B4E}" destId="{C569687D-6A1D-4FFF-B7E0-46E88AFA9E21}" srcOrd="2" destOrd="0" presId="urn:microsoft.com/office/officeart/2005/8/layout/lProcess3"/>
    <dgm:cxn modelId="{6DDEF64F-72DF-4EEE-9011-9C089C819575}" type="presParOf" srcId="{FD28A1BF-8B54-4147-A004-1A6E68E8D3DE}" destId="{25896294-0D48-46E0-9517-D6338DCF03A3}" srcOrd="1" destOrd="0" presId="urn:microsoft.com/office/officeart/2005/8/layout/lProcess3"/>
    <dgm:cxn modelId="{09DB70C6-6E4E-438C-9886-2E343030A6E0}" type="presParOf" srcId="{FD28A1BF-8B54-4147-A004-1A6E68E8D3DE}" destId="{E6831CD3-5F89-460B-8400-2A2D097BD9A7}" srcOrd="2" destOrd="0" presId="urn:microsoft.com/office/officeart/2005/8/layout/lProcess3"/>
    <dgm:cxn modelId="{AD70323F-7FA4-42ED-AF37-38D3345906BA}" type="presParOf" srcId="{E6831CD3-5F89-460B-8400-2A2D097BD9A7}" destId="{DEEE9CC0-6949-47DF-BFD1-DCFDB1852BAB}" srcOrd="0" destOrd="0" presId="urn:microsoft.com/office/officeart/2005/8/layout/lProcess3"/>
    <dgm:cxn modelId="{4EDB6362-23C6-43B8-819C-FAB745840A75}" type="presParOf" srcId="{E6831CD3-5F89-460B-8400-2A2D097BD9A7}" destId="{535D17B8-DCCC-46A7-ADBF-3CC6E640C92F}" srcOrd="1" destOrd="0" presId="urn:microsoft.com/office/officeart/2005/8/layout/lProcess3"/>
    <dgm:cxn modelId="{5F451F94-919B-4C4F-9284-D893A2BA69DF}" type="presParOf" srcId="{E6831CD3-5F89-460B-8400-2A2D097BD9A7}" destId="{E674FCE3-8B3A-4145-9FE2-BEC34D59BEF0}" srcOrd="2" destOrd="0" presId="urn:microsoft.com/office/officeart/2005/8/layout/lProcess3"/>
    <dgm:cxn modelId="{73BBDFB4-7140-40DE-9FD5-1296C7DFDF43}" type="presParOf" srcId="{FD28A1BF-8B54-4147-A004-1A6E68E8D3DE}" destId="{63BDB9FD-1F01-45C1-B6AF-71BB1B6225CC}" srcOrd="3" destOrd="0" presId="urn:microsoft.com/office/officeart/2005/8/layout/lProcess3"/>
    <dgm:cxn modelId="{3363B45D-AFB6-4691-B9C4-A8756BF9E702}" type="presParOf" srcId="{FD28A1BF-8B54-4147-A004-1A6E68E8D3DE}" destId="{9A99824B-5A85-46B9-9ED3-8F792A26E225}" srcOrd="4" destOrd="0" presId="urn:microsoft.com/office/officeart/2005/8/layout/lProcess3"/>
    <dgm:cxn modelId="{4C22EC71-6988-4447-9D66-8F4A4CDAE919}" type="presParOf" srcId="{9A99824B-5A85-46B9-9ED3-8F792A26E225}" destId="{80B50AEC-2872-42E9-8ECD-B55A8F94B97F}" srcOrd="0" destOrd="0" presId="urn:microsoft.com/office/officeart/2005/8/layout/lProcess3"/>
    <dgm:cxn modelId="{5F7A75C8-E096-4A7F-8509-B72588A1452C}" type="presParOf" srcId="{9A99824B-5A85-46B9-9ED3-8F792A26E225}" destId="{72168E67-4CA4-4433-935B-1578500B9542}" srcOrd="1" destOrd="0" presId="urn:microsoft.com/office/officeart/2005/8/layout/lProcess3"/>
    <dgm:cxn modelId="{BD66C3A1-AF4B-462A-A33D-8B1B48EFAA70}" type="presParOf" srcId="{9A99824B-5A85-46B9-9ED3-8F792A26E225}" destId="{D84A288E-625E-440F-B7CF-153788AC17B5}" srcOrd="2" destOrd="0" presId="urn:microsoft.com/office/officeart/2005/8/layout/lProcess3"/>
    <dgm:cxn modelId="{5115E0AA-18B7-405E-B043-FD8A7630C88F}" type="presParOf" srcId="{FD28A1BF-8B54-4147-A004-1A6E68E8D3DE}" destId="{958CE49B-EFA0-4F2D-BC5D-A37B5EC0AFFA}" srcOrd="5" destOrd="0" presId="urn:microsoft.com/office/officeart/2005/8/layout/lProcess3"/>
    <dgm:cxn modelId="{3905C808-91BB-48ED-A2FF-B7966EDE27B9}" type="presParOf" srcId="{FD28A1BF-8B54-4147-A004-1A6E68E8D3DE}" destId="{B7C9E3D5-EF92-4835-BC16-94E43FA0A69B}" srcOrd="6" destOrd="0" presId="urn:microsoft.com/office/officeart/2005/8/layout/lProcess3"/>
    <dgm:cxn modelId="{7D2579FE-2DAF-43B6-9AD8-C7EC3F77668C}" type="presParOf" srcId="{B7C9E3D5-EF92-4835-BC16-94E43FA0A69B}" destId="{607AA0A7-4037-4D90-B68D-12C7A9C52352}" srcOrd="0" destOrd="0" presId="urn:microsoft.com/office/officeart/2005/8/layout/lProcess3"/>
    <dgm:cxn modelId="{AF5516C8-C9B9-463F-9275-AF072FB805C2}" type="presParOf" srcId="{B7C9E3D5-EF92-4835-BC16-94E43FA0A69B}" destId="{765B54B5-7BC6-4036-90D1-84941063B1AE}" srcOrd="1" destOrd="0" presId="urn:microsoft.com/office/officeart/2005/8/layout/lProcess3"/>
    <dgm:cxn modelId="{22157218-DFB1-47EC-8244-6D0FF66E64E6}" type="presParOf" srcId="{B7C9E3D5-EF92-4835-BC16-94E43FA0A69B}" destId="{4E6860BF-1A29-4741-920F-3B9D2943DB09}" srcOrd="2" destOrd="0" presId="urn:microsoft.com/office/officeart/2005/8/layout/lProcess3"/>
    <dgm:cxn modelId="{D5F070A4-3661-42E8-A6A9-9C91B618FBDE}" type="presParOf" srcId="{FD28A1BF-8B54-4147-A004-1A6E68E8D3DE}" destId="{CF799EAF-C91D-4372-95DE-2F11EE862A78}" srcOrd="7" destOrd="0" presId="urn:microsoft.com/office/officeart/2005/8/layout/lProcess3"/>
    <dgm:cxn modelId="{0E05AA72-DF82-4FF0-964C-0D329186E180}" type="presParOf" srcId="{FD28A1BF-8B54-4147-A004-1A6E68E8D3DE}" destId="{92AE55D4-2AED-45B2-A825-8C5ED7A1C4A4}" srcOrd="8" destOrd="0" presId="urn:microsoft.com/office/officeart/2005/8/layout/lProcess3"/>
    <dgm:cxn modelId="{D5F19A97-68B8-4C9F-BDFA-97EE96F217E6}" type="presParOf" srcId="{92AE55D4-2AED-45B2-A825-8C5ED7A1C4A4}" destId="{751F6108-2265-4677-A812-6A0A7499974A}" srcOrd="0" destOrd="0" presId="urn:microsoft.com/office/officeart/2005/8/layout/lProcess3"/>
    <dgm:cxn modelId="{F972042B-94CB-4752-ACF9-F84B17FC5856}" type="presParOf" srcId="{92AE55D4-2AED-45B2-A825-8C5ED7A1C4A4}" destId="{A1973552-6BCC-4FBF-8826-48F49F3686FB}" srcOrd="1" destOrd="0" presId="urn:microsoft.com/office/officeart/2005/8/layout/lProcess3"/>
    <dgm:cxn modelId="{97929D38-344E-4A49-BAF5-D7B949CA0964}" type="presParOf" srcId="{92AE55D4-2AED-45B2-A825-8C5ED7A1C4A4}" destId="{20294F01-1FE9-4649-904A-975751A3D4DA}" srcOrd="2" destOrd="0" presId="urn:microsoft.com/office/officeart/2005/8/layout/lProcess3"/>
    <dgm:cxn modelId="{658CBDE7-2A5A-4988-AE72-2E6BFA44173F}" type="presParOf" srcId="{FD28A1BF-8B54-4147-A004-1A6E68E8D3DE}" destId="{87CC59E2-CAAC-4D80-949A-CCD6888DE534}" srcOrd="9" destOrd="0" presId="urn:microsoft.com/office/officeart/2005/8/layout/lProcess3"/>
    <dgm:cxn modelId="{9F97701C-6126-4D58-836E-37935A1BA8CF}" type="presParOf" srcId="{FD28A1BF-8B54-4147-A004-1A6E68E8D3DE}" destId="{9845D147-3BE4-4831-AED3-E2C9D9D8025C}" srcOrd="10" destOrd="0" presId="urn:microsoft.com/office/officeart/2005/8/layout/lProcess3"/>
    <dgm:cxn modelId="{6697CA1C-D3A7-4FB5-A371-8A8BD8FA00A0}" type="presParOf" srcId="{9845D147-3BE4-4831-AED3-E2C9D9D8025C}" destId="{6CBE1349-7D70-48D6-AE6B-B44BE2717D54}" srcOrd="0" destOrd="0" presId="urn:microsoft.com/office/officeart/2005/8/layout/lProcess3"/>
    <dgm:cxn modelId="{FC73692A-7981-40FE-AB5D-07566E80B3ED}" type="presParOf" srcId="{9845D147-3BE4-4831-AED3-E2C9D9D8025C}" destId="{DA923D96-8A90-49E8-B923-F210B8EA0D17}" srcOrd="1" destOrd="0" presId="urn:microsoft.com/office/officeart/2005/8/layout/lProcess3"/>
    <dgm:cxn modelId="{CFD44C8A-B9B1-4610-A872-D05A714222F4}" type="presParOf" srcId="{9845D147-3BE4-4831-AED3-E2C9D9D8025C}" destId="{4D7F3192-3933-442E-B48F-0837E1320DCA}" srcOrd="2" destOrd="0" presId="urn:microsoft.com/office/officeart/2005/8/layout/lProcess3"/>
    <dgm:cxn modelId="{70831326-01A3-4E33-A7DE-8B9BC0145D7C}" type="presParOf" srcId="{FD28A1BF-8B54-4147-A004-1A6E68E8D3DE}" destId="{EDDDB9EA-7C09-45C2-A442-2FFE1C827A75}" srcOrd="11" destOrd="0" presId="urn:microsoft.com/office/officeart/2005/8/layout/lProcess3"/>
    <dgm:cxn modelId="{1A06748F-8472-4037-AC43-DB72F20DFB54}" type="presParOf" srcId="{FD28A1BF-8B54-4147-A004-1A6E68E8D3DE}" destId="{A7187B1F-D211-4E38-942A-BBE93C8F7F52}" srcOrd="12" destOrd="0" presId="urn:microsoft.com/office/officeart/2005/8/layout/lProcess3"/>
    <dgm:cxn modelId="{86F04B45-5287-4A3C-A871-CB615011948F}" type="presParOf" srcId="{A7187B1F-D211-4E38-942A-BBE93C8F7F52}" destId="{4DC1C49B-20C1-4FD3-89D1-33695B108856}" srcOrd="0" destOrd="0" presId="urn:microsoft.com/office/officeart/2005/8/layout/lProcess3"/>
    <dgm:cxn modelId="{B3E08B90-FCE1-4064-A355-1130905C5C25}" type="presParOf" srcId="{A7187B1F-D211-4E38-942A-BBE93C8F7F52}" destId="{2C7BA3D5-2CCD-4F12-8C06-6D2481A3FCDC}" srcOrd="1" destOrd="0" presId="urn:microsoft.com/office/officeart/2005/8/layout/lProcess3"/>
    <dgm:cxn modelId="{6E698C44-26D4-4C36-AED6-F9DEA6463CDB}" type="presParOf" srcId="{A7187B1F-D211-4E38-942A-BBE93C8F7F52}" destId="{C7888D41-08D3-490D-B6C2-4AF29DCF42E4}" srcOrd="2" destOrd="0" presId="urn:microsoft.com/office/officeart/2005/8/layout/lProcess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bProcess4">
  <dgm:title val=""/>
  <dgm:desc val=""/>
  <dgm:catLst>
    <dgm:cat type="process" pri="19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dgm:varLst>
    <dgm:choose name="Name1">
      <dgm:if name="Name2" func="var" arg="dir" op="equ" val="norm">
        <dgm:alg type="snake">
          <dgm:param type="grDir" val="tL"/>
          <dgm:param type="flowDir" val="col"/>
          <dgm:param type="contDir" val="revDir"/>
          <dgm:param type="bkpt" val="bal"/>
        </dgm:alg>
      </dgm:if>
      <dgm:else name="Name3">
        <dgm:alg type="snake">
          <dgm:param type="grDir" val="tR"/>
          <dgm:param type="flowDir" val="col"/>
          <dgm:param type="contDir" val="revDir"/>
          <dgm:param type="bkpt" val="bal"/>
        </dgm:alg>
      </dgm:else>
    </dgm:choose>
    <dgm:shape xmlns:r="http://schemas.openxmlformats.org/officeDocument/2006/relationships" r:blip="">
      <dgm:adjLst/>
    </dgm:shape>
    <dgm:presOf/>
    <dgm:constrLst>
      <dgm:constr type="w" for="ch" forName="compNode" refType="w"/>
      <dgm:constr type="h" for="ch" forName="compNode" refType="w" fact="0.6"/>
      <dgm:constr type="h" for="ch" forName="sibTrans" refType="h" refFor="ch" refForName="compNode" op="equ" fact="0.25"/>
      <dgm:constr type="sp" refType="w" fact="0.33"/>
      <dgm:constr type="primFontSz" for="des" forName="node" op="equ" val="65"/>
    </dgm:constrLst>
    <dgm:ruleLst/>
    <dgm:forEach name="nodesForEach" axis="ch" ptType="node">
      <dgm:layoutNode name="compNode">
        <dgm:alg type="composite"/>
        <dgm:shape xmlns:r="http://schemas.openxmlformats.org/officeDocument/2006/relationships" r:blip="">
          <dgm:adjLst/>
        </dgm:shape>
        <dgm:presOf/>
        <dgm:choose name="Name4">
          <dgm:if name="Name5" axis="self" func="var" arg="dir" op="equ" val="norm">
            <dgm:constrLst>
              <dgm:constr type="l" for="ch" forName="dummyConnPt" refType="w" fact="0.2"/>
              <dgm:constr type="t" for="ch" forName="dummyConnPt" refType="w" fact="0.145"/>
              <dgm:constr type="l" for="ch" forName="node"/>
              <dgm:constr type="t" for="ch" forName="node"/>
              <dgm:constr type="h" for="ch" forName="node" refType="h"/>
              <dgm:constr type="w" for="ch" forName="node" refType="w"/>
            </dgm:constrLst>
          </dgm:if>
          <dgm:else name="Name6">
            <dgm:constrLst>
              <dgm:constr type="l" for="ch" forName="dummyConnPt" refType="w" fact="0.8"/>
              <dgm:constr type="t" for="ch" forName="dummyConnPt" refType="w" fact="0.145"/>
              <dgm:constr type="l" for="ch" forName="node"/>
              <dgm:constr type="t" for="ch" forName="node"/>
              <dgm:constr type="h" for="ch" forName="node" refType="h"/>
              <dgm:constr type="w" for="ch" forName="node" refType="w"/>
            </dgm:constrLst>
          </dgm:else>
        </dgm:choose>
        <dgm:ruleLst/>
        <dgm:layoutNode name="dummyConnPt" styleLbl="node1" moveWith="node">
          <dgm:alg type="sp"/>
          <dgm:shape xmlns:r="http://schemas.openxmlformats.org/officeDocument/2006/relationships" r:blip="">
            <dgm:adjLst/>
          </dgm:shape>
          <dgm:presOf/>
          <dgm:constrLst>
            <dgm:constr type="w" val="1"/>
            <dgm:constr type="h" val="1"/>
          </dgm:constrLst>
          <dgm:ruleLst/>
        </dgm:layout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 type="primFontSz" val="65"/>
          </dgm:constrLst>
          <dgm:ruleLst>
            <dgm:rule type="primFontSz" val="5" fact="NaN" max="NaN"/>
          </dgm:ruleLst>
        </dgm:layoutNode>
      </dgm:layoutNode>
      <dgm:forEach name="sibTransForEach" axis="followSib" cnt="1">
        <dgm:layoutNode name="sibTrans" styleLbl="bgSibTrans2D1">
          <dgm:choose name="Name7">
            <dgm:if name="Name8" axis="self" func="var" arg="dir" op="equ" val="norm">
              <dgm:alg type="conn">
                <dgm:param type="srcNode" val="dummyConnPt"/>
                <dgm:param type="dstNode" val="dummyConnPt"/>
                <dgm:param type="begPts" val="bCtr, midR, tCtr"/>
                <dgm:param type="endPts" val="tCtr, midL, bCtr"/>
                <dgm:param type="begSty" val="noArr"/>
                <dgm:param type="endSty" val="noArr"/>
              </dgm:alg>
            </dgm:if>
            <dgm:else name="Name9">
              <dgm:alg type="conn">
                <dgm:param type="srcNode" val="dummyConnPt"/>
                <dgm:param type="dstNode" val="dummyConnPt"/>
                <dgm:param type="begPts" val="bCtr, midL, tCtr"/>
                <dgm:param type="endPts" val="tCtr, midR, bCtr"/>
                <dgm:param type="begSty" val="noArr"/>
                <dgm:param type="endSty" val="noArr"/>
              </dgm:alg>
            </dgm:else>
          </dgm:choose>
          <dgm:shape xmlns:r="http://schemas.openxmlformats.org/officeDocument/2006/relationships" type="conn" r:blip="" zOrderOff="-2">
            <dgm:adjLst/>
          </dgm:shape>
          <dgm:presOf axis="self"/>
          <dgm:constrLst>
            <dgm:constr type="begPad"/>
            <dgm:constr type="endPad"/>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0.24519</cdr:x>
      <cdr:y>0.40799</cdr:y>
    </cdr:from>
    <cdr:to>
      <cdr:x>0.63391</cdr:x>
      <cdr:y>0.5861</cdr:y>
    </cdr:to>
    <cdr:sp macro="" textlink="">
      <cdr:nvSpPr>
        <cdr:cNvPr id="2" name="Прямоугольник 1"/>
        <cdr:cNvSpPr/>
      </cdr:nvSpPr>
      <cdr:spPr>
        <a:xfrm xmlns:a="http://schemas.openxmlformats.org/drawingml/2006/main">
          <a:off x="1199605" y="1762524"/>
          <a:ext cx="1901832" cy="769441"/>
        </a:xfrm>
        <a:prstGeom xmlns:a="http://schemas.openxmlformats.org/drawingml/2006/main" prst="rect">
          <a:avLst/>
        </a:prstGeom>
        <a:noFill xmlns:a="http://schemas.openxmlformats.org/drawingml/2006/main"/>
      </cdr:spPr>
      <cdr:txBody>
        <a:bodyPr xmlns:a="http://schemas.openxmlformats.org/drawingml/2006/main" wrap="square" lIns="91440" tIns="45720" rIns="91440" bIns="45720">
          <a:spAutoFit/>
        </a:bodyPr>
        <a:lstStyle xmlns:a="http://schemas.openxmlformats.org/drawingml/2006/main"/>
        <a:p xmlns:a="http://schemas.openxmlformats.org/drawingml/2006/main">
          <a:pPr algn="ctr"/>
          <a:r>
            <a:rPr lang="en-US" sz="2800" b="0" cap="none" spc="0" dirty="0" smtClean="0">
              <a:ln w="0"/>
              <a:solidFill>
                <a:schemeClr val="tx1"/>
              </a:solidFill>
              <a:effectLst>
                <a:outerShdw blurRad="38100" dist="19050" dir="2700000" algn="tl" rotWithShape="0">
                  <a:schemeClr val="dk1">
                    <a:alpha val="40000"/>
                  </a:schemeClr>
                </a:outerShdw>
              </a:effectLst>
              <a:latin typeface="Calibri" panose="020F0502020204030204" pitchFamily="34" charset="0"/>
            </a:rPr>
            <a:t>4</a:t>
          </a:r>
          <a:r>
            <a:rPr lang="ru-RU" sz="2800" b="0" cap="none" spc="0" dirty="0" smtClean="0">
              <a:ln w="0"/>
              <a:solidFill>
                <a:schemeClr val="tx1"/>
              </a:solidFill>
              <a:effectLst>
                <a:outerShdw blurRad="38100" dist="19050" dir="2700000" algn="tl" rotWithShape="0">
                  <a:schemeClr val="dk1">
                    <a:alpha val="40000"/>
                  </a:schemeClr>
                </a:outerShdw>
              </a:effectLst>
              <a:latin typeface="Calibri" panose="020F0502020204030204" pitchFamily="34" charset="0"/>
            </a:rPr>
            <a:t> </a:t>
          </a:r>
          <a:r>
            <a:rPr lang="en-US" sz="2800" b="0" cap="none" spc="0" dirty="0" smtClean="0">
              <a:ln w="0"/>
              <a:solidFill>
                <a:schemeClr val="tx1"/>
              </a:solidFill>
              <a:effectLst>
                <a:outerShdw blurRad="38100" dist="19050" dir="2700000" algn="tl" rotWithShape="0">
                  <a:schemeClr val="dk1">
                    <a:alpha val="40000"/>
                  </a:schemeClr>
                </a:outerShdw>
              </a:effectLst>
              <a:latin typeface="Calibri" panose="020F0502020204030204" pitchFamily="34" charset="0"/>
            </a:rPr>
            <a:t>649</a:t>
          </a:r>
          <a:r>
            <a:rPr lang="ru-RU" sz="2800" b="0" cap="none" spc="0" dirty="0" smtClean="0">
              <a:ln w="0"/>
              <a:solidFill>
                <a:schemeClr val="tx1"/>
              </a:solidFill>
              <a:effectLst>
                <a:outerShdw blurRad="38100" dist="19050" dir="2700000" algn="tl" rotWithShape="0">
                  <a:schemeClr val="dk1">
                    <a:alpha val="40000"/>
                  </a:schemeClr>
                </a:outerShdw>
              </a:effectLst>
              <a:latin typeface="Calibri" panose="020F0502020204030204" pitchFamily="34" charset="0"/>
            </a:rPr>
            <a:t> </a:t>
          </a:r>
          <a:r>
            <a:rPr lang="en-US" sz="2800" b="0" cap="none" spc="0" dirty="0" smtClean="0">
              <a:ln w="0"/>
              <a:solidFill>
                <a:schemeClr val="tx1"/>
              </a:solidFill>
              <a:effectLst>
                <a:outerShdw blurRad="38100" dist="19050" dir="2700000" algn="tl" rotWithShape="0">
                  <a:schemeClr val="dk1">
                    <a:alpha val="40000"/>
                  </a:schemeClr>
                </a:outerShdw>
              </a:effectLst>
              <a:latin typeface="Calibri" panose="020F0502020204030204" pitchFamily="34" charset="0"/>
            </a:rPr>
            <a:t>765,1</a:t>
          </a:r>
          <a:endParaRPr lang="ru-RU" sz="2800" b="0" cap="none" spc="0" dirty="0" smtClean="0">
            <a:ln w="0"/>
            <a:solidFill>
              <a:schemeClr val="tx1"/>
            </a:solidFill>
            <a:effectLst>
              <a:outerShdw blurRad="38100" dist="19050" dir="2700000" algn="tl" rotWithShape="0">
                <a:schemeClr val="dk1">
                  <a:alpha val="40000"/>
                </a:schemeClr>
              </a:outerShdw>
            </a:effectLst>
            <a:latin typeface="Calibri" panose="020F0502020204030204" pitchFamily="34" charset="0"/>
          </a:endParaRPr>
        </a:p>
        <a:p xmlns:a="http://schemas.openxmlformats.org/drawingml/2006/main">
          <a:pPr algn="ctr"/>
          <a:r>
            <a:rPr lang="ru-RU" sz="1600" dirty="0" smtClean="0">
              <a:ln w="0"/>
              <a:solidFill>
                <a:schemeClr val="tx1"/>
              </a:solidFill>
              <a:effectLst>
                <a:outerShdw blurRad="38100" dist="19050" dir="2700000" algn="tl" rotWithShape="0">
                  <a:schemeClr val="dk1">
                    <a:alpha val="40000"/>
                  </a:schemeClr>
                </a:outerShdw>
              </a:effectLst>
              <a:latin typeface="Calibri" panose="020F0502020204030204" pitchFamily="34" charset="0"/>
            </a:rPr>
            <a:t>т.р.</a:t>
          </a:r>
          <a:endParaRPr lang="ru-RU" sz="1400" b="0" cap="none" spc="0" dirty="0">
            <a:ln w="0"/>
            <a:solidFill>
              <a:schemeClr val="tx1"/>
            </a:solidFill>
            <a:effectLst>
              <a:outerShdw blurRad="38100" dist="19050" dir="2700000" algn="tl" rotWithShape="0">
                <a:schemeClr val="dk1">
                  <a:alpha val="40000"/>
                </a:schemeClr>
              </a:outerShdw>
            </a:effectLst>
            <a:latin typeface="Calibri" panose="020F0502020204030204" pitchFamily="34" charset="0"/>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0.20662</cdr:x>
      <cdr:y>0.40783</cdr:y>
    </cdr:from>
    <cdr:to>
      <cdr:x>0.51572</cdr:x>
      <cdr:y>0.58594</cdr:y>
    </cdr:to>
    <cdr:sp macro="" textlink="">
      <cdr:nvSpPr>
        <cdr:cNvPr id="2" name="Прямоугольник 1"/>
        <cdr:cNvSpPr/>
      </cdr:nvSpPr>
      <cdr:spPr>
        <a:xfrm xmlns:a="http://schemas.openxmlformats.org/drawingml/2006/main">
          <a:off x="1262246" y="1761838"/>
          <a:ext cx="1888319" cy="769441"/>
        </a:xfrm>
        <a:prstGeom xmlns:a="http://schemas.openxmlformats.org/drawingml/2006/main" prst="rect">
          <a:avLst/>
        </a:prstGeom>
        <a:noFill xmlns:a="http://schemas.openxmlformats.org/drawingml/2006/main"/>
      </cdr:spPr>
      <cdr:txBody>
        <a:bodyPr xmlns:a="http://schemas.openxmlformats.org/drawingml/2006/main" wrap="square" lIns="91440" tIns="45720" rIns="91440" bIns="45720">
          <a:spAutoFit/>
        </a:bodyPr>
        <a:lstStyle xmlns:a="http://schemas.openxmlformats.org/drawingml/2006/main"/>
        <a:p xmlns:a="http://schemas.openxmlformats.org/drawingml/2006/main">
          <a:pPr algn="ctr"/>
          <a:r>
            <a:rPr lang="en-US" sz="2800" b="0" cap="none" spc="0" dirty="0" smtClean="0">
              <a:ln w="0"/>
              <a:solidFill>
                <a:schemeClr val="tx1"/>
              </a:solidFill>
              <a:effectLst>
                <a:outerShdw blurRad="38100" dist="19050" dir="2700000" algn="tl" rotWithShape="0">
                  <a:schemeClr val="dk1">
                    <a:alpha val="40000"/>
                  </a:schemeClr>
                </a:outerShdw>
              </a:effectLst>
              <a:latin typeface="Calibri" panose="020F0502020204030204" pitchFamily="34" charset="0"/>
            </a:rPr>
            <a:t>4 132 963,</a:t>
          </a:r>
          <a:r>
            <a:rPr lang="ru-RU" sz="2800" b="0" cap="none" spc="0" dirty="0" smtClean="0">
              <a:ln w="0"/>
              <a:solidFill>
                <a:schemeClr val="tx1"/>
              </a:solidFill>
              <a:effectLst>
                <a:outerShdw blurRad="38100" dist="19050" dir="2700000" algn="tl" rotWithShape="0">
                  <a:schemeClr val="dk1">
                    <a:alpha val="40000"/>
                  </a:schemeClr>
                </a:outerShdw>
              </a:effectLst>
              <a:latin typeface="Calibri" panose="020F0502020204030204" pitchFamily="34" charset="0"/>
            </a:rPr>
            <a:t>3</a:t>
          </a:r>
        </a:p>
        <a:p xmlns:a="http://schemas.openxmlformats.org/drawingml/2006/main">
          <a:pPr algn="ctr"/>
          <a:r>
            <a:rPr lang="ru-RU" sz="1600" b="0" cap="none" spc="0" dirty="0" smtClean="0">
              <a:ln w="0"/>
              <a:solidFill>
                <a:schemeClr val="tx1"/>
              </a:solidFill>
              <a:effectLst>
                <a:outerShdw blurRad="38100" dist="19050" dir="2700000" algn="tl" rotWithShape="0">
                  <a:schemeClr val="dk1">
                    <a:alpha val="40000"/>
                  </a:schemeClr>
                </a:outerShdw>
              </a:effectLst>
              <a:latin typeface="Calibri" panose="020F0502020204030204" pitchFamily="34" charset="0"/>
            </a:rPr>
            <a:t>т.р.</a:t>
          </a:r>
          <a:endParaRPr lang="ru-RU" sz="1600" b="0" cap="none" spc="0" dirty="0">
            <a:ln w="0"/>
            <a:solidFill>
              <a:schemeClr val="tx1"/>
            </a:solidFill>
            <a:effectLst>
              <a:outerShdw blurRad="38100" dist="19050" dir="2700000" algn="tl" rotWithShape="0">
                <a:schemeClr val="dk1">
                  <a:alpha val="40000"/>
                </a:schemeClr>
              </a:outerShdw>
            </a:effectLst>
            <a:latin typeface="Calibri" panose="020F0502020204030204" pitchFamily="34" charset="0"/>
          </a:endParaRPr>
        </a:p>
      </cdr:txBody>
    </cdr:sp>
  </cdr:relSizeAnchor>
</c:userShapes>
</file>

<file path=ppt/drawings/drawing3.xml><?xml version="1.0" encoding="utf-8"?>
<c:userShapes xmlns:c="http://schemas.openxmlformats.org/drawingml/2006/chart">
  <cdr:relSizeAnchor xmlns:cdr="http://schemas.openxmlformats.org/drawingml/2006/chartDrawing">
    <cdr:from>
      <cdr:x>0.42756</cdr:x>
      <cdr:y>0.04995</cdr:y>
    </cdr:from>
    <cdr:to>
      <cdr:x>0.4937</cdr:x>
      <cdr:y>0.12047</cdr:y>
    </cdr:to>
    <cdr:sp macro="" textlink="">
      <cdr:nvSpPr>
        <cdr:cNvPr id="3" name="TextBox 2"/>
        <cdr:cNvSpPr txBox="1"/>
      </cdr:nvSpPr>
      <cdr:spPr>
        <a:xfrm xmlns:a="http://schemas.openxmlformats.org/drawingml/2006/main">
          <a:off x="5172075" y="242888"/>
          <a:ext cx="800100" cy="3429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ru-RU" sz="1100" dirty="0"/>
        </a:p>
      </cdr:txBody>
    </cdr:sp>
  </cdr:relSizeAnchor>
  <cdr:relSizeAnchor xmlns:cdr="http://schemas.openxmlformats.org/drawingml/2006/chartDrawing">
    <cdr:from>
      <cdr:x>0.33952</cdr:x>
      <cdr:y>0.05501</cdr:y>
    </cdr:from>
    <cdr:to>
      <cdr:x>0.74958</cdr:x>
      <cdr:y>0.1122</cdr:y>
    </cdr:to>
    <cdr:sp macro="" textlink="">
      <cdr:nvSpPr>
        <cdr:cNvPr id="9" name="TextBox 1"/>
        <cdr:cNvSpPr txBox="1"/>
      </cdr:nvSpPr>
      <cdr:spPr>
        <a:xfrm xmlns:a="http://schemas.openxmlformats.org/drawingml/2006/main" rot="799776">
          <a:off x="2173128" y="287252"/>
          <a:ext cx="2624626" cy="298636"/>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ru-RU" sz="2800" b="1" dirty="0" smtClean="0">
              <a:solidFill>
                <a:srgbClr val="FF0000"/>
              </a:solidFill>
            </a:rPr>
            <a:t>- 262 017,1 т. р. </a:t>
          </a:r>
          <a:endParaRPr lang="ru-RU" sz="2800" b="1" dirty="0">
            <a:solidFill>
              <a:srgbClr val="FF0000"/>
            </a:solidFill>
          </a:endParaRPr>
        </a:p>
      </cdr:txBody>
    </cdr:sp>
  </cdr:relSizeAnchor>
</c:userShapes>
</file>

<file path=ppt/drawings/drawing4.xml><?xml version="1.0" encoding="utf-8"?>
<c:userShapes xmlns:c="http://schemas.openxmlformats.org/drawingml/2006/chart">
  <cdr:relSizeAnchor xmlns:cdr="http://schemas.openxmlformats.org/drawingml/2006/chartDrawing">
    <cdr:from>
      <cdr:x>0.43183</cdr:x>
      <cdr:y>0.45278</cdr:y>
    </cdr:from>
    <cdr:to>
      <cdr:x>0.71652</cdr:x>
      <cdr:y>0.75294</cdr:y>
    </cdr:to>
    <cdr:sp macro="" textlink="">
      <cdr:nvSpPr>
        <cdr:cNvPr id="2" name="Прямоугольник 1"/>
        <cdr:cNvSpPr/>
      </cdr:nvSpPr>
      <cdr:spPr>
        <a:xfrm xmlns:a="http://schemas.openxmlformats.org/drawingml/2006/main">
          <a:off x="2884860" y="1903532"/>
          <a:ext cx="1901847" cy="1261884"/>
        </a:xfrm>
        <a:prstGeom xmlns:a="http://schemas.openxmlformats.org/drawingml/2006/main" prst="rect">
          <a:avLst/>
        </a:prstGeom>
        <a:noFill xmlns:a="http://schemas.openxmlformats.org/drawingml/2006/main"/>
      </cdr:spPr>
      <cdr:txBody>
        <a:bodyPr xmlns:a="http://schemas.openxmlformats.org/drawingml/2006/main" wrap="square" lIns="91440" tIns="45720" rIns="91440" bIns="4572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ru-RU" sz="1600" b="0" cap="none" spc="0" dirty="0" smtClean="0">
              <a:ln w="0"/>
              <a:solidFill>
                <a:schemeClr val="tx1"/>
              </a:solidFill>
              <a:effectLst>
                <a:outerShdw blurRad="38100" dist="19050" dir="2700000" algn="tl" rotWithShape="0">
                  <a:schemeClr val="dk1">
                    <a:alpha val="40000"/>
                  </a:schemeClr>
                </a:outerShdw>
              </a:effectLst>
              <a:latin typeface="Calibri" panose="020F0502020204030204" pitchFamily="34" charset="0"/>
            </a:rPr>
            <a:t>Всего расходов на социальную сферу</a:t>
          </a:r>
        </a:p>
        <a:p xmlns:a="http://schemas.openxmlformats.org/drawingml/2006/main">
          <a:pPr algn="ctr"/>
          <a:r>
            <a:rPr lang="ru-RU" sz="2800" b="0" cap="none" spc="0" dirty="0" smtClean="0">
              <a:ln w="0"/>
              <a:solidFill>
                <a:schemeClr val="tx1"/>
              </a:solidFill>
              <a:effectLst>
                <a:outerShdw blurRad="38100" dist="19050" dir="2700000" algn="tl" rotWithShape="0">
                  <a:schemeClr val="dk1">
                    <a:alpha val="40000"/>
                  </a:schemeClr>
                </a:outerShdw>
              </a:effectLst>
              <a:latin typeface="Calibri" panose="020F0502020204030204" pitchFamily="34" charset="0"/>
            </a:rPr>
            <a:t>2 418 678,3</a:t>
          </a:r>
        </a:p>
        <a:p xmlns:a="http://schemas.openxmlformats.org/drawingml/2006/main">
          <a:pPr algn="ctr"/>
          <a:r>
            <a:rPr lang="ru-RU" sz="1600" dirty="0" smtClean="0">
              <a:ln w="0"/>
              <a:solidFill>
                <a:schemeClr val="tx1"/>
              </a:solidFill>
              <a:effectLst>
                <a:outerShdw blurRad="38100" dist="19050" dir="2700000" algn="tl" rotWithShape="0">
                  <a:schemeClr val="dk1">
                    <a:alpha val="40000"/>
                  </a:schemeClr>
                </a:outerShdw>
              </a:effectLst>
              <a:latin typeface="Calibri" panose="020F0502020204030204" pitchFamily="34" charset="0"/>
            </a:rPr>
            <a:t>т.р.</a:t>
          </a:r>
          <a:endParaRPr lang="ru-RU" sz="1400" b="0" cap="none" spc="0" dirty="0">
            <a:ln w="0"/>
            <a:solidFill>
              <a:schemeClr val="tx1"/>
            </a:solidFill>
            <a:effectLst>
              <a:outerShdw blurRad="38100" dist="19050" dir="2700000" algn="tl" rotWithShape="0">
                <a:schemeClr val="dk1">
                  <a:alpha val="40000"/>
                </a:schemeClr>
              </a:outerShdw>
            </a:effectLst>
            <a:latin typeface="Calibri" panose="020F0502020204030204" pitchFamily="34" charset="0"/>
          </a:endParaRPr>
        </a:p>
      </cdr:txBody>
    </cdr:sp>
  </cdr:relSizeAnchor>
</c:userShapes>
</file>

<file path=ppt/drawings/drawing5.xml><?xml version="1.0" encoding="utf-8"?>
<c:userShapes xmlns:c="http://schemas.openxmlformats.org/drawingml/2006/chart">
  <cdr:relSizeAnchor xmlns:cdr="http://schemas.openxmlformats.org/drawingml/2006/chartDrawing">
    <cdr:from>
      <cdr:x>0.72498</cdr:x>
      <cdr:y>0.73487</cdr:y>
    </cdr:from>
    <cdr:to>
      <cdr:x>1</cdr:x>
      <cdr:y>0.89703</cdr:y>
    </cdr:to>
    <cdr:sp macro="" textlink="">
      <cdr:nvSpPr>
        <cdr:cNvPr id="32" name="Выноска 3 (без границы) 31"/>
        <cdr:cNvSpPr/>
      </cdr:nvSpPr>
      <cdr:spPr>
        <a:xfrm xmlns:a="http://schemas.openxmlformats.org/drawingml/2006/main">
          <a:off x="8290534" y="3766495"/>
          <a:ext cx="3145001" cy="831134"/>
        </a:xfrm>
        <a:prstGeom xmlns:a="http://schemas.openxmlformats.org/drawingml/2006/main" prst="callout3">
          <a:avLst>
            <a:gd name="adj1" fmla="val 78602"/>
            <a:gd name="adj2" fmla="val 100000"/>
            <a:gd name="adj3" fmla="val 79600"/>
            <a:gd name="adj4" fmla="val 5732"/>
            <a:gd name="adj5" fmla="val -36755"/>
            <a:gd name="adj6" fmla="val -6383"/>
            <a:gd name="adj7" fmla="val -72714"/>
            <a:gd name="adj8" fmla="val -45944"/>
          </a:avLst>
        </a:prstGeom>
        <a:noFill xmlns:a="http://schemas.openxmlformats.org/drawingml/2006/main"/>
        <a:ln xmlns:a="http://schemas.openxmlformats.org/drawingml/2006/main" w="25400"/>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ru-RU"/>
        </a:p>
      </cdr:txBody>
    </cdr:sp>
  </cdr:relSizeAnchor>
  <cdr:relSizeAnchor xmlns:cdr="http://schemas.openxmlformats.org/drawingml/2006/chartDrawing">
    <cdr:from>
      <cdr:x>0.76666</cdr:x>
      <cdr:y>0.85649</cdr:y>
    </cdr:from>
    <cdr:to>
      <cdr:x>1</cdr:x>
      <cdr:y>0.97811</cdr:y>
    </cdr:to>
    <cdr:sp macro="" textlink="">
      <cdr:nvSpPr>
        <cdr:cNvPr id="33" name="TextBox 32"/>
        <cdr:cNvSpPr txBox="1"/>
      </cdr:nvSpPr>
      <cdr:spPr>
        <a:xfrm xmlns:a="http://schemas.openxmlformats.org/drawingml/2006/main">
          <a:off x="6624311" y="4563888"/>
          <a:ext cx="2016169" cy="64806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r"/>
          <a:r>
            <a:rPr lang="en-US" sz="1600" b="1" dirty="0" smtClean="0">
              <a:solidFill>
                <a:srgbClr val="635F7C"/>
              </a:solidFill>
            </a:rPr>
            <a:t>508 983,9</a:t>
          </a:r>
          <a:r>
            <a:rPr lang="ru-RU" sz="1600" b="1" dirty="0" smtClean="0">
              <a:solidFill>
                <a:srgbClr val="635F7C"/>
              </a:solidFill>
            </a:rPr>
            <a:t> т. р.</a:t>
          </a:r>
        </a:p>
        <a:p xmlns:a="http://schemas.openxmlformats.org/drawingml/2006/main">
          <a:pPr algn="r"/>
          <a:r>
            <a:rPr lang="en-US" dirty="0" smtClean="0">
              <a:solidFill>
                <a:srgbClr val="635F7C"/>
              </a:solidFill>
            </a:rPr>
            <a:t>11,8</a:t>
          </a:r>
          <a:r>
            <a:rPr lang="ru-RU" dirty="0" smtClean="0">
              <a:solidFill>
                <a:srgbClr val="635F7C"/>
              </a:solidFill>
            </a:rPr>
            <a:t> % удельный вес</a:t>
          </a:r>
          <a:endParaRPr lang="ru-RU" sz="1100" dirty="0">
            <a:solidFill>
              <a:srgbClr val="635F7C"/>
            </a:solidFill>
          </a:endParaRPr>
        </a:p>
      </cdr:txBody>
    </cdr:sp>
  </cdr:relSizeAnchor>
  <cdr:relSizeAnchor xmlns:cdr="http://schemas.openxmlformats.org/drawingml/2006/chartDrawing">
    <cdr:from>
      <cdr:x>0.72285</cdr:x>
      <cdr:y>0.46651</cdr:y>
    </cdr:from>
    <cdr:to>
      <cdr:x>0.99787</cdr:x>
      <cdr:y>0.62867</cdr:y>
    </cdr:to>
    <cdr:sp macro="" textlink="">
      <cdr:nvSpPr>
        <cdr:cNvPr id="4" name="Выноска 3 (без границы) 3"/>
        <cdr:cNvSpPr/>
      </cdr:nvSpPr>
      <cdr:spPr>
        <a:xfrm xmlns:a="http://schemas.openxmlformats.org/drawingml/2006/main">
          <a:off x="8266176" y="2391046"/>
          <a:ext cx="3145001" cy="831133"/>
        </a:xfrm>
        <a:prstGeom xmlns:a="http://schemas.openxmlformats.org/drawingml/2006/main" prst="callout3">
          <a:avLst>
            <a:gd name="adj1" fmla="val 78602"/>
            <a:gd name="adj2" fmla="val 100000"/>
            <a:gd name="adj3" fmla="val 79600"/>
            <a:gd name="adj4" fmla="val 5732"/>
            <a:gd name="adj5" fmla="val 29113"/>
            <a:gd name="adj6" fmla="val -7351"/>
            <a:gd name="adj7" fmla="val 17654"/>
            <a:gd name="adj8" fmla="val -34914"/>
          </a:avLst>
        </a:prstGeom>
        <a:noFill xmlns:a="http://schemas.openxmlformats.org/drawingml/2006/main"/>
        <a:ln xmlns:a="http://schemas.openxmlformats.org/drawingml/2006/main" w="25400"/>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ru-RU"/>
        </a:p>
      </cdr:txBody>
    </cdr:sp>
  </cdr:relSizeAnchor>
  <cdr:relSizeAnchor xmlns:cdr="http://schemas.openxmlformats.org/drawingml/2006/chartDrawing">
    <cdr:from>
      <cdr:x>0.76666</cdr:x>
      <cdr:y>0.58805</cdr:y>
    </cdr:from>
    <cdr:to>
      <cdr:x>1</cdr:x>
      <cdr:y>0.68265</cdr:y>
    </cdr:to>
    <cdr:sp macro="" textlink="">
      <cdr:nvSpPr>
        <cdr:cNvPr id="5" name="TextBox 1"/>
        <cdr:cNvSpPr txBox="1"/>
      </cdr:nvSpPr>
      <cdr:spPr>
        <a:xfrm xmlns:a="http://schemas.openxmlformats.org/drawingml/2006/main">
          <a:off x="6624311" y="3133503"/>
          <a:ext cx="2016169" cy="504056"/>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600" b="1" dirty="0" smtClean="0">
              <a:solidFill>
                <a:srgbClr val="635F7C"/>
              </a:solidFill>
            </a:rPr>
            <a:t>68 834,1</a:t>
          </a:r>
          <a:r>
            <a:rPr lang="ru-RU" sz="1600" b="1" dirty="0" smtClean="0">
              <a:solidFill>
                <a:srgbClr val="635F7C"/>
              </a:solidFill>
            </a:rPr>
            <a:t> т. р.</a:t>
          </a:r>
        </a:p>
        <a:p xmlns:a="http://schemas.openxmlformats.org/drawingml/2006/main">
          <a:pPr algn="r"/>
          <a:r>
            <a:rPr lang="en-US" dirty="0" smtClean="0">
              <a:solidFill>
                <a:srgbClr val="635F7C"/>
              </a:solidFill>
            </a:rPr>
            <a:t>1,6</a:t>
          </a:r>
          <a:r>
            <a:rPr lang="ru-RU" dirty="0" smtClean="0">
              <a:solidFill>
                <a:srgbClr val="635F7C"/>
              </a:solidFill>
            </a:rPr>
            <a:t> % удельный вес</a:t>
          </a:r>
        </a:p>
      </cdr:txBody>
    </cdr:sp>
  </cdr:relSizeAnchor>
  <cdr:relSizeAnchor xmlns:cdr="http://schemas.openxmlformats.org/drawingml/2006/chartDrawing">
    <cdr:from>
      <cdr:x>0.72498</cdr:x>
      <cdr:y>0.0837</cdr:y>
    </cdr:from>
    <cdr:to>
      <cdr:x>1</cdr:x>
      <cdr:y>0.15316</cdr:y>
    </cdr:to>
    <cdr:sp macro="" textlink="">
      <cdr:nvSpPr>
        <cdr:cNvPr id="7" name="Выноска 3 (без границы) 6"/>
        <cdr:cNvSpPr/>
      </cdr:nvSpPr>
      <cdr:spPr>
        <a:xfrm xmlns:a="http://schemas.openxmlformats.org/drawingml/2006/main">
          <a:off x="8290535" y="429011"/>
          <a:ext cx="3145000" cy="356009"/>
        </a:xfrm>
        <a:prstGeom xmlns:a="http://schemas.openxmlformats.org/drawingml/2006/main" prst="callout3">
          <a:avLst>
            <a:gd name="adj1" fmla="val -9633"/>
            <a:gd name="adj2" fmla="val 100575"/>
            <a:gd name="adj3" fmla="val -7951"/>
            <a:gd name="adj4" fmla="val -11"/>
            <a:gd name="adj5" fmla="val -297"/>
            <a:gd name="adj6" fmla="val -33182"/>
            <a:gd name="adj7" fmla="val 48750"/>
            <a:gd name="adj8" fmla="val -65275"/>
          </a:avLst>
        </a:prstGeom>
        <a:noFill xmlns:a="http://schemas.openxmlformats.org/drawingml/2006/main"/>
        <a:ln xmlns:a="http://schemas.openxmlformats.org/drawingml/2006/main" w="25400"/>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defPPr rtl="0">
            <a:defRPr lang="ru-RU"/>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xmlns:a="http://schemas.openxmlformats.org/drawingml/2006/main">
          <a:pPr algn="r"/>
          <a:r>
            <a:rPr lang="en-US" sz="1600" b="1" dirty="0" smtClean="0">
              <a:solidFill>
                <a:srgbClr val="635F7C"/>
              </a:solidFill>
            </a:rPr>
            <a:t>538 628,1</a:t>
          </a:r>
          <a:r>
            <a:rPr lang="ru-RU" sz="1600" b="1" dirty="0" smtClean="0">
              <a:solidFill>
                <a:srgbClr val="635F7C"/>
              </a:solidFill>
            </a:rPr>
            <a:t> </a:t>
          </a:r>
          <a:r>
            <a:rPr lang="ru-RU" sz="1600" b="1" dirty="0">
              <a:solidFill>
                <a:srgbClr val="635F7C"/>
              </a:solidFill>
            </a:rPr>
            <a:t>т. р.</a:t>
          </a:r>
        </a:p>
        <a:p xmlns:a="http://schemas.openxmlformats.org/drawingml/2006/main">
          <a:pPr algn="r"/>
          <a:r>
            <a:rPr lang="ru-RU" sz="1100" dirty="0" smtClean="0">
              <a:solidFill>
                <a:srgbClr val="635F7C"/>
              </a:solidFill>
            </a:rPr>
            <a:t>1</a:t>
          </a:r>
          <a:r>
            <a:rPr lang="en-US" sz="1100" dirty="0" smtClean="0">
              <a:solidFill>
                <a:srgbClr val="635F7C"/>
              </a:solidFill>
            </a:rPr>
            <a:t>2,4</a:t>
          </a:r>
          <a:r>
            <a:rPr lang="ru-RU" sz="1100" dirty="0" smtClean="0">
              <a:solidFill>
                <a:srgbClr val="635F7C"/>
              </a:solidFill>
            </a:rPr>
            <a:t> </a:t>
          </a:r>
          <a:r>
            <a:rPr lang="ru-RU" sz="1100" dirty="0">
              <a:solidFill>
                <a:srgbClr val="635F7C"/>
              </a:solidFill>
            </a:rPr>
            <a:t>% </a:t>
          </a:r>
          <a:r>
            <a:rPr lang="ru-RU" sz="1100" dirty="0" smtClean="0">
              <a:solidFill>
                <a:srgbClr val="635F7C"/>
              </a:solidFill>
            </a:rPr>
            <a:t>удельный</a:t>
          </a:r>
          <a:r>
            <a:rPr lang="en-US" sz="1100" dirty="0" smtClean="0">
              <a:solidFill>
                <a:srgbClr val="635F7C"/>
              </a:solidFill>
            </a:rPr>
            <a:t> </a:t>
          </a:r>
          <a:r>
            <a:rPr lang="ru-RU" sz="1100" dirty="0" smtClean="0">
              <a:solidFill>
                <a:srgbClr val="635F7C"/>
              </a:solidFill>
            </a:rPr>
            <a:t>вес</a:t>
          </a:r>
          <a:endParaRPr lang="ru-RU" dirty="0">
            <a:solidFill>
              <a:srgbClr val="635F7C"/>
            </a:solidFill>
          </a:endParaRPr>
        </a:p>
      </cdr:txBody>
    </cdr:sp>
  </cdr:relSizeAnchor>
  <cdr:relSizeAnchor xmlns:cdr="http://schemas.openxmlformats.org/drawingml/2006/chartDrawing">
    <cdr:from>
      <cdr:x>0.00137</cdr:x>
      <cdr:y>0.08066</cdr:y>
    </cdr:from>
    <cdr:to>
      <cdr:x>0.27639</cdr:x>
      <cdr:y>0.17515</cdr:y>
    </cdr:to>
    <cdr:sp macro="" textlink="">
      <cdr:nvSpPr>
        <cdr:cNvPr id="9" name="Выноска 3 (без границы) 8"/>
        <cdr:cNvSpPr/>
      </cdr:nvSpPr>
      <cdr:spPr>
        <a:xfrm xmlns:a="http://schemas.openxmlformats.org/drawingml/2006/main">
          <a:off x="15667" y="413414"/>
          <a:ext cx="3145001" cy="484298"/>
        </a:xfrm>
        <a:prstGeom xmlns:a="http://schemas.openxmlformats.org/drawingml/2006/main" prst="callout3">
          <a:avLst>
            <a:gd name="adj1" fmla="val 1210"/>
            <a:gd name="adj2" fmla="val 68"/>
            <a:gd name="adj3" fmla="val 2892"/>
            <a:gd name="adj4" fmla="val 99921"/>
            <a:gd name="adj5" fmla="val 4972"/>
            <a:gd name="adj6" fmla="val 124620"/>
            <a:gd name="adj7" fmla="val 21621"/>
            <a:gd name="adj8" fmla="val 161317"/>
          </a:avLst>
        </a:prstGeom>
        <a:noFill xmlns:a="http://schemas.openxmlformats.org/drawingml/2006/main"/>
        <a:ln xmlns:a="http://schemas.openxmlformats.org/drawingml/2006/main" w="25400"/>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defPPr rtl="0">
            <a:defRPr lang="ru-RU"/>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xmlns:a="http://schemas.openxmlformats.org/drawingml/2006/main">
          <a:r>
            <a:rPr lang="en-US" sz="1600" b="1" dirty="0" smtClean="0">
              <a:solidFill>
                <a:srgbClr val="635F7C"/>
              </a:solidFill>
            </a:rPr>
            <a:t>304 409,3</a:t>
          </a:r>
          <a:r>
            <a:rPr lang="ru-RU" sz="1600" b="1" dirty="0" smtClean="0">
              <a:solidFill>
                <a:srgbClr val="635F7C"/>
              </a:solidFill>
            </a:rPr>
            <a:t> </a:t>
          </a:r>
          <a:r>
            <a:rPr lang="ru-RU" sz="1600" b="1" dirty="0">
              <a:solidFill>
                <a:srgbClr val="635F7C"/>
              </a:solidFill>
            </a:rPr>
            <a:t>т. р.</a:t>
          </a:r>
        </a:p>
        <a:p xmlns:a="http://schemas.openxmlformats.org/drawingml/2006/main">
          <a:r>
            <a:rPr lang="en-US" sz="1100" dirty="0" smtClean="0">
              <a:solidFill>
                <a:srgbClr val="635F7C"/>
              </a:solidFill>
            </a:rPr>
            <a:t>7,0</a:t>
          </a:r>
          <a:r>
            <a:rPr lang="ru-RU" sz="1100" dirty="0" smtClean="0">
              <a:solidFill>
                <a:srgbClr val="635F7C"/>
              </a:solidFill>
            </a:rPr>
            <a:t> </a:t>
          </a:r>
          <a:r>
            <a:rPr lang="ru-RU" sz="1100" dirty="0">
              <a:solidFill>
                <a:srgbClr val="635F7C"/>
              </a:solidFill>
            </a:rPr>
            <a:t>% удельный вес</a:t>
          </a:r>
        </a:p>
      </cdr:txBody>
    </cdr:sp>
  </cdr:relSizeAnchor>
  <cdr:relSizeAnchor xmlns:cdr="http://schemas.openxmlformats.org/drawingml/2006/chartDrawing">
    <cdr:from>
      <cdr:x>0</cdr:x>
      <cdr:y>0.32265</cdr:y>
    </cdr:from>
    <cdr:to>
      <cdr:x>0.27502</cdr:x>
      <cdr:y>0.41714</cdr:y>
    </cdr:to>
    <cdr:sp macro="" textlink="">
      <cdr:nvSpPr>
        <cdr:cNvPr id="10" name="Выноска 3 (без границы) 9"/>
        <cdr:cNvSpPr/>
      </cdr:nvSpPr>
      <cdr:spPr>
        <a:xfrm xmlns:a="http://schemas.openxmlformats.org/drawingml/2006/main">
          <a:off x="0" y="1653707"/>
          <a:ext cx="3145001" cy="484298"/>
        </a:xfrm>
        <a:prstGeom xmlns:a="http://schemas.openxmlformats.org/drawingml/2006/main" prst="callout3">
          <a:avLst>
            <a:gd name="adj1" fmla="val 1210"/>
            <a:gd name="adj2" fmla="val 68"/>
            <a:gd name="adj3" fmla="val -1168"/>
            <a:gd name="adj4" fmla="val 99871"/>
            <a:gd name="adj5" fmla="val -170551"/>
            <a:gd name="adj6" fmla="val 111002"/>
            <a:gd name="adj7" fmla="val -213526"/>
            <a:gd name="adj8" fmla="val 150419"/>
          </a:avLst>
        </a:prstGeom>
        <a:noFill xmlns:a="http://schemas.openxmlformats.org/drawingml/2006/main"/>
        <a:ln xmlns:a="http://schemas.openxmlformats.org/drawingml/2006/main" w="25400"/>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r>
            <a:rPr lang="en-US" sz="1600" b="1" dirty="0" smtClean="0">
              <a:solidFill>
                <a:srgbClr val="635F7C"/>
              </a:solidFill>
            </a:rPr>
            <a:t>709,8</a:t>
          </a:r>
          <a:r>
            <a:rPr lang="ru-RU" sz="1600" b="1" dirty="0" smtClean="0">
              <a:solidFill>
                <a:srgbClr val="635F7C"/>
              </a:solidFill>
            </a:rPr>
            <a:t> </a:t>
          </a:r>
          <a:r>
            <a:rPr lang="ru-RU" sz="1600" b="1" dirty="0">
              <a:solidFill>
                <a:srgbClr val="635F7C"/>
              </a:solidFill>
            </a:rPr>
            <a:t>т. р.</a:t>
          </a:r>
        </a:p>
        <a:p xmlns:a="http://schemas.openxmlformats.org/drawingml/2006/main">
          <a:r>
            <a:rPr lang="ru-RU" sz="1100" dirty="0" smtClean="0">
              <a:solidFill>
                <a:srgbClr val="635F7C"/>
              </a:solidFill>
            </a:rPr>
            <a:t>0,1 </a:t>
          </a:r>
          <a:r>
            <a:rPr lang="ru-RU" sz="1100" dirty="0">
              <a:solidFill>
                <a:srgbClr val="635F7C"/>
              </a:solidFill>
            </a:rPr>
            <a:t>% удельный </a:t>
          </a:r>
          <a:r>
            <a:rPr lang="ru-RU" sz="1100" dirty="0" smtClean="0">
              <a:solidFill>
                <a:srgbClr val="635F7C"/>
              </a:solidFill>
            </a:rPr>
            <a:t>вес</a:t>
          </a:r>
          <a:endParaRPr lang="ru-RU" sz="1100" dirty="0">
            <a:solidFill>
              <a:srgbClr val="635F7C"/>
            </a:solidFill>
          </a:endParaRPr>
        </a:p>
      </cdr:txBody>
    </cdr:sp>
  </cdr:relSizeAnchor>
  <cdr:relSizeAnchor xmlns:cdr="http://schemas.openxmlformats.org/drawingml/2006/chartDrawing">
    <cdr:from>
      <cdr:x>0</cdr:x>
      <cdr:y>0.83784</cdr:y>
    </cdr:from>
    <cdr:to>
      <cdr:x>0.27502</cdr:x>
      <cdr:y>0.93233</cdr:y>
    </cdr:to>
    <cdr:sp macro="" textlink="">
      <cdr:nvSpPr>
        <cdr:cNvPr id="11" name="Выноска 3 (без границы) 10"/>
        <cdr:cNvSpPr/>
      </cdr:nvSpPr>
      <cdr:spPr>
        <a:xfrm xmlns:a="http://schemas.openxmlformats.org/drawingml/2006/main">
          <a:off x="0" y="4294257"/>
          <a:ext cx="3145001" cy="484298"/>
        </a:xfrm>
        <a:prstGeom xmlns:a="http://schemas.openxmlformats.org/drawingml/2006/main" prst="callout3">
          <a:avLst>
            <a:gd name="adj1" fmla="val 1210"/>
            <a:gd name="adj2" fmla="val 68"/>
            <a:gd name="adj3" fmla="val 2892"/>
            <a:gd name="adj4" fmla="val 100496"/>
            <a:gd name="adj5" fmla="val -187573"/>
            <a:gd name="adj6" fmla="val 105085"/>
            <a:gd name="adj7" fmla="val -265809"/>
            <a:gd name="adj8" fmla="val 132427"/>
          </a:avLst>
        </a:prstGeom>
        <a:noFill xmlns:a="http://schemas.openxmlformats.org/drawingml/2006/main"/>
        <a:ln xmlns:a="http://schemas.openxmlformats.org/drawingml/2006/main" w="25400"/>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r>
            <a:rPr lang="en-US" sz="1600" b="1" dirty="0" smtClean="0">
              <a:solidFill>
                <a:srgbClr val="635F7C"/>
              </a:solidFill>
            </a:rPr>
            <a:t>2 241 161,1</a:t>
          </a:r>
          <a:r>
            <a:rPr lang="ru-RU" sz="1600" b="1" dirty="0" smtClean="0">
              <a:solidFill>
                <a:srgbClr val="635F7C"/>
              </a:solidFill>
            </a:rPr>
            <a:t> </a:t>
          </a:r>
          <a:r>
            <a:rPr lang="ru-RU" sz="1600" b="1" dirty="0">
              <a:solidFill>
                <a:srgbClr val="635F7C"/>
              </a:solidFill>
            </a:rPr>
            <a:t>т. р.</a:t>
          </a:r>
        </a:p>
        <a:p xmlns:a="http://schemas.openxmlformats.org/drawingml/2006/main">
          <a:r>
            <a:rPr lang="en-US" dirty="0" smtClean="0">
              <a:solidFill>
                <a:srgbClr val="635F7C"/>
              </a:solidFill>
            </a:rPr>
            <a:t>51,8</a:t>
          </a:r>
          <a:r>
            <a:rPr lang="ru-RU" sz="1100" dirty="0" smtClean="0">
              <a:solidFill>
                <a:srgbClr val="635F7C"/>
              </a:solidFill>
            </a:rPr>
            <a:t> </a:t>
          </a:r>
          <a:r>
            <a:rPr lang="ru-RU" sz="1100" dirty="0">
              <a:solidFill>
                <a:srgbClr val="635F7C"/>
              </a:solidFill>
            </a:rPr>
            <a:t>% удельный </a:t>
          </a:r>
          <a:r>
            <a:rPr lang="ru-RU" sz="1100" dirty="0" smtClean="0">
              <a:solidFill>
                <a:srgbClr val="635F7C"/>
              </a:solidFill>
            </a:rPr>
            <a:t>вес</a:t>
          </a:r>
          <a:endParaRPr lang="ru-RU" sz="1100" dirty="0">
            <a:solidFill>
              <a:srgbClr val="635F7C"/>
            </a:solidFill>
          </a:endParaRPr>
        </a:p>
      </cdr:txBody>
    </cdr:sp>
  </cdr:relSizeAnchor>
  <cdr:relSizeAnchor xmlns:cdr="http://schemas.openxmlformats.org/drawingml/2006/chartDrawing">
    <cdr:from>
      <cdr:x>0.36671</cdr:x>
      <cdr:y>0.27887</cdr:y>
    </cdr:from>
    <cdr:to>
      <cdr:x>0.58982</cdr:x>
      <cdr:y>0.58512</cdr:y>
    </cdr:to>
    <cdr:sp macro="" textlink="">
      <cdr:nvSpPr>
        <cdr:cNvPr id="12" name="Прямоугольник 11"/>
        <cdr:cNvSpPr/>
      </cdr:nvSpPr>
      <cdr:spPr>
        <a:xfrm xmlns:a="http://schemas.openxmlformats.org/drawingml/2006/main">
          <a:off x="4193535" y="1429307"/>
          <a:ext cx="2551393" cy="1569660"/>
        </a:xfrm>
        <a:prstGeom xmlns:a="http://schemas.openxmlformats.org/drawingml/2006/main" prst="rect">
          <a:avLst/>
        </a:prstGeom>
      </cdr:spPr>
      <cdr:txBody>
        <a:bodyPr xmlns:a="http://schemas.openxmlformats.org/drawingml/2006/main" wrap="square">
          <a:spAutoFit/>
        </a:bodyPr>
        <a:lstStyle xmlns:a="http://schemas.openxmlformats.org/drawingml/2006/main">
          <a:defPPr rtl="0">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a:r>
            <a:rPr lang="ru-RU" sz="2000" dirty="0">
              <a:ln w="0"/>
              <a:solidFill>
                <a:srgbClr val="635F7C"/>
              </a:solidFill>
              <a:effectLst>
                <a:outerShdw blurRad="38100" dist="19050" dir="2700000" algn="tl" rotWithShape="0">
                  <a:schemeClr val="dk1">
                    <a:alpha val="40000"/>
                  </a:schemeClr>
                </a:outerShdw>
              </a:effectLst>
            </a:rPr>
            <a:t>Общий объем расходов </a:t>
          </a:r>
          <a:r>
            <a:rPr lang="ru-RU" sz="2000" dirty="0" smtClean="0">
              <a:ln w="0"/>
              <a:solidFill>
                <a:srgbClr val="635F7C"/>
              </a:solidFill>
              <a:effectLst>
                <a:outerShdw blurRad="38100" dist="19050" dir="2700000" algn="tl" rotWithShape="0">
                  <a:schemeClr val="dk1">
                    <a:alpha val="40000"/>
                  </a:schemeClr>
                </a:outerShdw>
              </a:effectLst>
            </a:rPr>
            <a:t>за 202</a:t>
          </a:r>
          <a:r>
            <a:rPr lang="en-US" sz="2000" dirty="0" smtClean="0">
              <a:ln w="0"/>
              <a:solidFill>
                <a:srgbClr val="635F7C"/>
              </a:solidFill>
              <a:effectLst>
                <a:outerShdw blurRad="38100" dist="19050" dir="2700000" algn="tl" rotWithShape="0">
                  <a:schemeClr val="dk1">
                    <a:alpha val="40000"/>
                  </a:schemeClr>
                </a:outerShdw>
              </a:effectLst>
            </a:rPr>
            <a:t>1</a:t>
          </a:r>
          <a:r>
            <a:rPr lang="ru-RU" sz="2000" dirty="0" smtClean="0">
              <a:ln w="0"/>
              <a:solidFill>
                <a:srgbClr val="635F7C"/>
              </a:solidFill>
              <a:effectLst>
                <a:outerShdw blurRad="38100" dist="19050" dir="2700000" algn="tl" rotWithShape="0">
                  <a:schemeClr val="dk1">
                    <a:alpha val="40000"/>
                  </a:schemeClr>
                </a:outerShdw>
              </a:effectLst>
            </a:rPr>
            <a:t> год </a:t>
          </a:r>
          <a:endParaRPr lang="en-US" sz="2000" dirty="0" smtClean="0">
            <a:ln w="0"/>
            <a:solidFill>
              <a:srgbClr val="635F7C"/>
            </a:solidFill>
            <a:effectLst>
              <a:outerShdw blurRad="38100" dist="19050" dir="2700000" algn="tl" rotWithShape="0">
                <a:schemeClr val="dk1">
                  <a:alpha val="40000"/>
                </a:schemeClr>
              </a:outerShdw>
            </a:effectLst>
          </a:endParaRPr>
        </a:p>
        <a:p xmlns:a="http://schemas.openxmlformats.org/drawingml/2006/main">
          <a:pPr algn="ctr"/>
          <a:r>
            <a:rPr lang="en-US" sz="3600" dirty="0" smtClean="0">
              <a:ln w="0"/>
              <a:solidFill>
                <a:srgbClr val="635F7C"/>
              </a:solidFill>
              <a:effectLst>
                <a:outerShdw blurRad="38100" dist="19050" dir="2700000" algn="tl" rotWithShape="0">
                  <a:schemeClr val="dk1">
                    <a:alpha val="40000"/>
                  </a:schemeClr>
                </a:outerShdw>
              </a:effectLst>
            </a:rPr>
            <a:t>4 323 066,2</a:t>
          </a:r>
          <a:endParaRPr lang="ru-RU" sz="3600" dirty="0">
            <a:ln w="0"/>
            <a:solidFill>
              <a:srgbClr val="635F7C"/>
            </a:solidFill>
            <a:effectLst>
              <a:outerShdw blurRad="38100" dist="19050" dir="2700000" algn="tl" rotWithShape="0">
                <a:schemeClr val="dk1">
                  <a:alpha val="40000"/>
                </a:schemeClr>
              </a:outerShdw>
            </a:effectLst>
          </a:endParaRPr>
        </a:p>
        <a:p xmlns:a="http://schemas.openxmlformats.org/drawingml/2006/main">
          <a:pPr algn="ctr"/>
          <a:r>
            <a:rPr lang="ru-RU" sz="2000" dirty="0">
              <a:ln w="0"/>
              <a:solidFill>
                <a:srgbClr val="635F7C"/>
              </a:solidFill>
              <a:effectLst>
                <a:outerShdw blurRad="38100" dist="19050" dir="2700000" algn="tl" rotWithShape="0">
                  <a:schemeClr val="dk1">
                    <a:alpha val="40000"/>
                  </a:schemeClr>
                </a:outerShdw>
              </a:effectLst>
            </a:rPr>
            <a:t>тыс. рублей</a:t>
          </a:r>
        </a:p>
      </cdr:txBody>
    </cdr:sp>
  </cdr:relSizeAnchor>
</c:userShapes>
</file>

<file path=ppt/drawings/drawing6.xml><?xml version="1.0" encoding="utf-8"?>
<c:userShapes xmlns:c="http://schemas.openxmlformats.org/drawingml/2006/chart">
  <cdr:relSizeAnchor xmlns:cdr="http://schemas.openxmlformats.org/drawingml/2006/chartDrawing">
    <cdr:from>
      <cdr:x>0.61145</cdr:x>
      <cdr:y>0.78832</cdr:y>
    </cdr:from>
    <cdr:to>
      <cdr:x>0.64062</cdr:x>
      <cdr:y>0.81432</cdr:y>
    </cdr:to>
    <cdr:sp macro="" textlink="">
      <cdr:nvSpPr>
        <cdr:cNvPr id="5" name="Скругленная прямоугольная выноска 4"/>
        <cdr:cNvSpPr/>
      </cdr:nvSpPr>
      <cdr:spPr>
        <a:xfrm xmlns:a="http://schemas.openxmlformats.org/drawingml/2006/main">
          <a:off x="3428498" y="3975976"/>
          <a:ext cx="163569" cy="131119"/>
        </a:xfrm>
        <a:prstGeom xmlns:a="http://schemas.openxmlformats.org/drawingml/2006/main" prst="wedgeRoundRectCallout">
          <a:avLst>
            <a:gd name="adj1" fmla="val -81293"/>
            <a:gd name="adj2" fmla="val -8222"/>
            <a:gd name="adj3" fmla="val 16667"/>
          </a:avLst>
        </a:prstGeom>
        <a:ln xmlns:a="http://schemas.openxmlformats.org/drawingml/2006/main"/>
      </cdr:spPr>
      <cdr:style>
        <a:lnRef xmlns:a="http://schemas.openxmlformats.org/drawingml/2006/main" idx="2">
          <a:schemeClr val="accent1"/>
        </a:lnRef>
        <a:fillRef xmlns:a="http://schemas.openxmlformats.org/drawingml/2006/main" idx="1">
          <a:schemeClr val="lt1"/>
        </a:fillRef>
        <a:effectRef xmlns:a="http://schemas.openxmlformats.org/drawingml/2006/main" idx="0">
          <a:schemeClr val="accent1"/>
        </a:effectRef>
        <a:fontRef xmlns:a="http://schemas.openxmlformats.org/drawingml/2006/main" idx="minor">
          <a:schemeClr val="dk1"/>
        </a:fontRef>
      </cdr:style>
      <cdr:txBody>
        <a:bodyPr xmlns:a="http://schemas.openxmlformats.org/drawingml/2006/main" vertOverflow="clip"/>
        <a:lstStyle xmlns:a="http://schemas.openxmlformats.org/drawingml/2006/main"/>
        <a:p xmlns:a="http://schemas.openxmlformats.org/drawingml/2006/main">
          <a:endParaRPr lang="ru-RU"/>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a:extLst>
              <a:ext uri="{FF2B5EF4-FFF2-40B4-BE49-F238E27FC236}">
                <a16:creationId xmlns="" xmlns:a16="http://schemas.microsoft.com/office/drawing/2014/main" id="{B76F666D-E0C2-435B-BAA8-9287F9E5D38A}"/>
              </a:ext>
            </a:extLst>
          </p:cNvPr>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pPr rtl="0"/>
            <a:endParaRPr lang="ru-RU" dirty="0"/>
          </a:p>
        </p:txBody>
      </p:sp>
      <p:sp>
        <p:nvSpPr>
          <p:cNvPr id="3" name="Дата 2">
            <a:extLst>
              <a:ext uri="{FF2B5EF4-FFF2-40B4-BE49-F238E27FC236}">
                <a16:creationId xmlns="" xmlns:a16="http://schemas.microsoft.com/office/drawing/2014/main" id="{19FEBCAF-CB3F-4928-91AA-D61472F880C0}"/>
              </a:ext>
            </a:extLst>
          </p:cNvPr>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pPr rtl="0"/>
            <a:fld id="{07D2F3D5-FC6D-4BAD-8FD0-CBFB83D68AE6}" type="datetime1">
              <a:rPr lang="ru-RU" smtClean="0"/>
              <a:t>26.01.2023</a:t>
            </a:fld>
            <a:endParaRPr lang="ru-RU" dirty="0"/>
          </a:p>
        </p:txBody>
      </p:sp>
      <p:sp>
        <p:nvSpPr>
          <p:cNvPr id="4" name="Нижний колонтитул 3">
            <a:extLst>
              <a:ext uri="{FF2B5EF4-FFF2-40B4-BE49-F238E27FC236}">
                <a16:creationId xmlns="" xmlns:a16="http://schemas.microsoft.com/office/drawing/2014/main" id="{69256698-63C6-4CCC-81CB-EA5604C30F1E}"/>
              </a:ext>
            </a:extLst>
          </p:cNvPr>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pPr rtl="0"/>
            <a:endParaRPr lang="ru-RU" dirty="0"/>
          </a:p>
        </p:txBody>
      </p:sp>
      <p:sp>
        <p:nvSpPr>
          <p:cNvPr id="5" name="Номер слайда 4">
            <a:extLst>
              <a:ext uri="{FF2B5EF4-FFF2-40B4-BE49-F238E27FC236}">
                <a16:creationId xmlns="" xmlns:a16="http://schemas.microsoft.com/office/drawing/2014/main" id="{B2467FDA-05D7-4760-A373-5D6AEAAF4278}"/>
              </a:ext>
            </a:extLst>
          </p:cNvPr>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pPr rtl="0"/>
            <a:fld id="{682C0B10-7CAE-41E4-AB02-7E8B1FF2B898}" type="slidenum">
              <a:rPr lang="ru-RU" smtClean="0"/>
              <a:t>‹#›</a:t>
            </a:fld>
            <a:endParaRPr lang="ru-RU" dirty="0"/>
          </a:p>
        </p:txBody>
      </p:sp>
    </p:spTree>
    <p:extLst>
      <p:ext uri="{BB962C8B-B14F-4D97-AF65-F5344CB8AC3E}">
        <p14:creationId xmlns:p14="http://schemas.microsoft.com/office/powerpoint/2010/main" val="36875375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pPr rtl="0"/>
            <a:endParaRPr lang="ru-RU" noProof="0" dirty="0"/>
          </a:p>
        </p:txBody>
      </p:sp>
      <p:sp>
        <p:nvSpPr>
          <p:cNvPr id="3" name="Дата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4C9FB893-0FFF-4C7C-B648-8CDDC0CCCD58}" type="datetime1">
              <a:rPr lang="ru-RU" smtClean="0"/>
              <a:pPr/>
              <a:t>26.01.2023</a:t>
            </a:fld>
            <a:endParaRPr lang="ru-RU" dirty="0"/>
          </a:p>
        </p:txBody>
      </p:sp>
      <p:sp>
        <p:nvSpPr>
          <p:cNvPr id="4" name="Образ слайда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pPr rtl="0"/>
            <a:endParaRPr lang="ru-RU" noProof="0" dirty="0"/>
          </a:p>
        </p:txBody>
      </p:sp>
      <p:sp>
        <p:nvSpPr>
          <p:cNvPr id="5" name="Заметки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rtl="0"/>
            <a:r>
              <a:rPr lang="ru-RU" noProof="0" dirty="0"/>
              <a:t>Образец текста</a:t>
            </a:r>
          </a:p>
          <a:p>
            <a:pPr lvl="1" rtl="0"/>
            <a:r>
              <a:rPr lang="ru-RU" noProof="0" dirty="0"/>
              <a:t>Второй уровень</a:t>
            </a:r>
          </a:p>
          <a:p>
            <a:pPr lvl="2" rtl="0"/>
            <a:r>
              <a:rPr lang="ru-RU" noProof="0" dirty="0"/>
              <a:t>Третий уровень</a:t>
            </a:r>
          </a:p>
          <a:p>
            <a:pPr lvl="3" rtl="0"/>
            <a:r>
              <a:rPr lang="ru-RU" noProof="0" dirty="0"/>
              <a:t>Четвертый уровень</a:t>
            </a:r>
          </a:p>
          <a:p>
            <a:pPr lvl="4" rtl="0"/>
            <a:r>
              <a:rPr lang="ru-RU" noProof="0" dirty="0"/>
              <a:t>Пятый уровень</a:t>
            </a:r>
          </a:p>
        </p:txBody>
      </p:sp>
      <p:sp>
        <p:nvSpPr>
          <p:cNvPr id="6" name="Нижний колонтитул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pPr rtl="0"/>
            <a:endParaRPr lang="ru-RU" noProof="0" dirty="0"/>
          </a:p>
        </p:txBody>
      </p:sp>
      <p:sp>
        <p:nvSpPr>
          <p:cNvPr id="7" name="Номер слайда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pPr rtl="0"/>
            <a:fld id="{8530193B-564F-4854-8A52-728F3FB19C85}" type="slidenum">
              <a:rPr lang="ru-RU" noProof="0" smtClean="0"/>
              <a:t>‹#›</a:t>
            </a:fld>
            <a:endParaRPr lang="ru-RU" noProof="0" dirty="0"/>
          </a:p>
        </p:txBody>
      </p:sp>
    </p:spTree>
    <p:extLst>
      <p:ext uri="{BB962C8B-B14F-4D97-AF65-F5344CB8AC3E}">
        <p14:creationId xmlns:p14="http://schemas.microsoft.com/office/powerpoint/2010/main" val="36038165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rtl="0"/>
            <a:fld id="{8530193B-564F-4854-8A52-728F3FB19C85}" type="slidenum">
              <a:rPr lang="ru-RU" smtClean="0"/>
              <a:t>1</a:t>
            </a:fld>
            <a:endParaRPr lang="ru-RU" dirty="0"/>
          </a:p>
        </p:txBody>
      </p:sp>
    </p:spTree>
    <p:extLst>
      <p:ext uri="{BB962C8B-B14F-4D97-AF65-F5344CB8AC3E}">
        <p14:creationId xmlns:p14="http://schemas.microsoft.com/office/powerpoint/2010/main" val="1789225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rtl="0"/>
            <a:fld id="{8530193B-564F-4854-8A52-728F3FB19C85}" type="slidenum">
              <a:rPr lang="ru-RU" smtClean="0"/>
              <a:t>10</a:t>
            </a:fld>
            <a:endParaRPr lang="ru-RU" dirty="0"/>
          </a:p>
        </p:txBody>
      </p:sp>
    </p:spTree>
    <p:extLst>
      <p:ext uri="{BB962C8B-B14F-4D97-AF65-F5344CB8AC3E}">
        <p14:creationId xmlns:p14="http://schemas.microsoft.com/office/powerpoint/2010/main" val="29204993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rtl="0"/>
            <a:fld id="{8530193B-564F-4854-8A52-728F3FB19C85}" type="slidenum">
              <a:rPr lang="ru-RU" smtClean="0"/>
              <a:t>11</a:t>
            </a:fld>
            <a:endParaRPr lang="ru-RU" dirty="0"/>
          </a:p>
        </p:txBody>
      </p:sp>
    </p:spTree>
    <p:extLst>
      <p:ext uri="{BB962C8B-B14F-4D97-AF65-F5344CB8AC3E}">
        <p14:creationId xmlns:p14="http://schemas.microsoft.com/office/powerpoint/2010/main" val="24792575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rtl="0"/>
            <a:fld id="{8530193B-564F-4854-8A52-728F3FB19C85}" type="slidenum">
              <a:rPr lang="ru-RU" smtClean="0"/>
              <a:t>12</a:t>
            </a:fld>
            <a:endParaRPr lang="ru-RU" dirty="0"/>
          </a:p>
        </p:txBody>
      </p:sp>
    </p:spTree>
    <p:extLst>
      <p:ext uri="{BB962C8B-B14F-4D97-AF65-F5344CB8AC3E}">
        <p14:creationId xmlns:p14="http://schemas.microsoft.com/office/powerpoint/2010/main" val="23846830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rtl="0"/>
            <a:fld id="{8530193B-564F-4854-8A52-728F3FB19C85}" type="slidenum">
              <a:rPr lang="ru-RU" smtClean="0"/>
              <a:t>13</a:t>
            </a:fld>
            <a:endParaRPr lang="ru-RU" dirty="0"/>
          </a:p>
        </p:txBody>
      </p:sp>
    </p:spTree>
    <p:extLst>
      <p:ext uri="{BB962C8B-B14F-4D97-AF65-F5344CB8AC3E}">
        <p14:creationId xmlns:p14="http://schemas.microsoft.com/office/powerpoint/2010/main" val="26289193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rtl="0"/>
            <a:fld id="{8530193B-564F-4854-8A52-728F3FB19C85}" type="slidenum">
              <a:rPr lang="ru-RU" smtClean="0"/>
              <a:t>14</a:t>
            </a:fld>
            <a:endParaRPr lang="ru-RU" dirty="0"/>
          </a:p>
        </p:txBody>
      </p:sp>
    </p:spTree>
    <p:extLst>
      <p:ext uri="{BB962C8B-B14F-4D97-AF65-F5344CB8AC3E}">
        <p14:creationId xmlns:p14="http://schemas.microsoft.com/office/powerpoint/2010/main" val="6802339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rtl="0"/>
            <a:fld id="{8530193B-564F-4854-8A52-728F3FB19C85}" type="slidenum">
              <a:rPr lang="ru-RU" smtClean="0"/>
              <a:t>15</a:t>
            </a:fld>
            <a:endParaRPr lang="ru-RU" dirty="0"/>
          </a:p>
        </p:txBody>
      </p:sp>
    </p:spTree>
    <p:extLst>
      <p:ext uri="{BB962C8B-B14F-4D97-AF65-F5344CB8AC3E}">
        <p14:creationId xmlns:p14="http://schemas.microsoft.com/office/powerpoint/2010/main" val="29689957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rtl="0"/>
            <a:fld id="{8530193B-564F-4854-8A52-728F3FB19C85}" type="slidenum">
              <a:rPr lang="ru-RU" smtClean="0"/>
              <a:t>16</a:t>
            </a:fld>
            <a:endParaRPr lang="ru-RU" dirty="0"/>
          </a:p>
        </p:txBody>
      </p:sp>
    </p:spTree>
    <p:extLst>
      <p:ext uri="{BB962C8B-B14F-4D97-AF65-F5344CB8AC3E}">
        <p14:creationId xmlns:p14="http://schemas.microsoft.com/office/powerpoint/2010/main" val="25416383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rtl="0"/>
            <a:fld id="{8530193B-564F-4854-8A52-728F3FB19C85}" type="slidenum">
              <a:rPr lang="ru-RU" smtClean="0"/>
              <a:t>17</a:t>
            </a:fld>
            <a:endParaRPr lang="ru-RU" dirty="0"/>
          </a:p>
        </p:txBody>
      </p:sp>
    </p:spTree>
    <p:extLst>
      <p:ext uri="{BB962C8B-B14F-4D97-AF65-F5344CB8AC3E}">
        <p14:creationId xmlns:p14="http://schemas.microsoft.com/office/powerpoint/2010/main" val="364180972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rtl="0"/>
            <a:fld id="{8530193B-564F-4854-8A52-728F3FB19C85}" type="slidenum">
              <a:rPr lang="ru-RU" smtClean="0"/>
              <a:t>18</a:t>
            </a:fld>
            <a:endParaRPr lang="ru-RU" dirty="0"/>
          </a:p>
        </p:txBody>
      </p:sp>
    </p:spTree>
    <p:extLst>
      <p:ext uri="{BB962C8B-B14F-4D97-AF65-F5344CB8AC3E}">
        <p14:creationId xmlns:p14="http://schemas.microsoft.com/office/powerpoint/2010/main" val="340542897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rtl="0"/>
            <a:fld id="{8530193B-564F-4854-8A52-728F3FB19C85}" type="slidenum">
              <a:rPr lang="ru-RU" smtClean="0"/>
              <a:t>19</a:t>
            </a:fld>
            <a:endParaRPr lang="ru-RU" dirty="0"/>
          </a:p>
        </p:txBody>
      </p:sp>
    </p:spTree>
    <p:extLst>
      <p:ext uri="{BB962C8B-B14F-4D97-AF65-F5344CB8AC3E}">
        <p14:creationId xmlns:p14="http://schemas.microsoft.com/office/powerpoint/2010/main" val="34779397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rtl="0"/>
            <a:fld id="{8530193B-564F-4854-8A52-728F3FB19C85}" type="slidenum">
              <a:rPr lang="ru-RU" smtClean="0"/>
              <a:t>2</a:t>
            </a:fld>
            <a:endParaRPr lang="ru-RU" dirty="0"/>
          </a:p>
        </p:txBody>
      </p:sp>
    </p:spTree>
    <p:extLst>
      <p:ext uri="{BB962C8B-B14F-4D97-AF65-F5344CB8AC3E}">
        <p14:creationId xmlns:p14="http://schemas.microsoft.com/office/powerpoint/2010/main" val="52287138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rtl="0"/>
            <a:fld id="{8530193B-564F-4854-8A52-728F3FB19C85}" type="slidenum">
              <a:rPr lang="ru-RU" smtClean="0"/>
              <a:t>20</a:t>
            </a:fld>
            <a:endParaRPr lang="ru-RU" dirty="0"/>
          </a:p>
        </p:txBody>
      </p:sp>
    </p:spTree>
    <p:extLst>
      <p:ext uri="{BB962C8B-B14F-4D97-AF65-F5344CB8AC3E}">
        <p14:creationId xmlns:p14="http://schemas.microsoft.com/office/powerpoint/2010/main" val="309481316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rtl="0"/>
            <a:fld id="{8530193B-564F-4854-8A52-728F3FB19C85}" type="slidenum">
              <a:rPr lang="ru-RU" smtClean="0"/>
              <a:t>21</a:t>
            </a:fld>
            <a:endParaRPr lang="ru-RU" dirty="0"/>
          </a:p>
        </p:txBody>
      </p:sp>
    </p:spTree>
    <p:extLst>
      <p:ext uri="{BB962C8B-B14F-4D97-AF65-F5344CB8AC3E}">
        <p14:creationId xmlns:p14="http://schemas.microsoft.com/office/powerpoint/2010/main" val="384094419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rtl="0"/>
            <a:fld id="{8530193B-564F-4854-8A52-728F3FB19C85}" type="slidenum">
              <a:rPr lang="ru-RU" smtClean="0"/>
              <a:t>22</a:t>
            </a:fld>
            <a:endParaRPr lang="ru-RU" dirty="0"/>
          </a:p>
        </p:txBody>
      </p:sp>
    </p:spTree>
    <p:extLst>
      <p:ext uri="{BB962C8B-B14F-4D97-AF65-F5344CB8AC3E}">
        <p14:creationId xmlns:p14="http://schemas.microsoft.com/office/powerpoint/2010/main" val="380421780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rtl="0"/>
            <a:fld id="{8530193B-564F-4854-8A52-728F3FB19C85}" type="slidenum">
              <a:rPr lang="ru-RU" smtClean="0"/>
              <a:t>23</a:t>
            </a:fld>
            <a:endParaRPr lang="ru-RU" dirty="0"/>
          </a:p>
        </p:txBody>
      </p:sp>
    </p:spTree>
    <p:extLst>
      <p:ext uri="{BB962C8B-B14F-4D97-AF65-F5344CB8AC3E}">
        <p14:creationId xmlns:p14="http://schemas.microsoft.com/office/powerpoint/2010/main" val="207786564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rtl="0"/>
            <a:fld id="{8530193B-564F-4854-8A52-728F3FB19C85}" type="slidenum">
              <a:rPr lang="ru-RU" smtClean="0"/>
              <a:t>24</a:t>
            </a:fld>
            <a:endParaRPr lang="ru-RU" dirty="0"/>
          </a:p>
        </p:txBody>
      </p:sp>
    </p:spTree>
    <p:extLst>
      <p:ext uri="{BB962C8B-B14F-4D97-AF65-F5344CB8AC3E}">
        <p14:creationId xmlns:p14="http://schemas.microsoft.com/office/powerpoint/2010/main" val="256468009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rtl="0"/>
            <a:fld id="{8530193B-564F-4854-8A52-728F3FB19C85}" type="slidenum">
              <a:rPr lang="ru-RU" smtClean="0"/>
              <a:t>25</a:t>
            </a:fld>
            <a:endParaRPr lang="ru-RU" dirty="0"/>
          </a:p>
        </p:txBody>
      </p:sp>
    </p:spTree>
    <p:extLst>
      <p:ext uri="{BB962C8B-B14F-4D97-AF65-F5344CB8AC3E}">
        <p14:creationId xmlns:p14="http://schemas.microsoft.com/office/powerpoint/2010/main" val="12463417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rtl="0"/>
            <a:fld id="{8530193B-564F-4854-8A52-728F3FB19C85}" type="slidenum">
              <a:rPr lang="ru-RU" smtClean="0"/>
              <a:t>26</a:t>
            </a:fld>
            <a:endParaRPr lang="ru-RU" dirty="0"/>
          </a:p>
        </p:txBody>
      </p:sp>
    </p:spTree>
    <p:extLst>
      <p:ext uri="{BB962C8B-B14F-4D97-AF65-F5344CB8AC3E}">
        <p14:creationId xmlns:p14="http://schemas.microsoft.com/office/powerpoint/2010/main" val="77940937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rtl="0"/>
            <a:fld id="{8530193B-564F-4854-8A52-728F3FB19C85}" type="slidenum">
              <a:rPr lang="ru-RU" smtClean="0"/>
              <a:t>27</a:t>
            </a:fld>
            <a:endParaRPr lang="ru-RU" dirty="0"/>
          </a:p>
        </p:txBody>
      </p:sp>
    </p:spTree>
    <p:extLst>
      <p:ext uri="{BB962C8B-B14F-4D97-AF65-F5344CB8AC3E}">
        <p14:creationId xmlns:p14="http://schemas.microsoft.com/office/powerpoint/2010/main" val="32601337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rtl="0"/>
            <a:fld id="{8530193B-564F-4854-8A52-728F3FB19C85}" type="slidenum">
              <a:rPr lang="ru-RU" smtClean="0"/>
              <a:t>28</a:t>
            </a:fld>
            <a:endParaRPr lang="ru-RU" dirty="0"/>
          </a:p>
        </p:txBody>
      </p:sp>
    </p:spTree>
    <p:extLst>
      <p:ext uri="{BB962C8B-B14F-4D97-AF65-F5344CB8AC3E}">
        <p14:creationId xmlns:p14="http://schemas.microsoft.com/office/powerpoint/2010/main" val="20990552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rtl="0"/>
            <a:fld id="{8530193B-564F-4854-8A52-728F3FB19C85}" type="slidenum">
              <a:rPr lang="ru-RU" smtClean="0"/>
              <a:t>29</a:t>
            </a:fld>
            <a:endParaRPr lang="ru-RU" dirty="0"/>
          </a:p>
        </p:txBody>
      </p:sp>
    </p:spTree>
    <p:extLst>
      <p:ext uri="{BB962C8B-B14F-4D97-AF65-F5344CB8AC3E}">
        <p14:creationId xmlns:p14="http://schemas.microsoft.com/office/powerpoint/2010/main" val="6184081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rtl="0"/>
            <a:fld id="{8530193B-564F-4854-8A52-728F3FB19C85}" type="slidenum">
              <a:rPr lang="ru-RU" smtClean="0"/>
              <a:t>3</a:t>
            </a:fld>
            <a:endParaRPr lang="ru-RU" dirty="0"/>
          </a:p>
        </p:txBody>
      </p:sp>
    </p:spTree>
    <p:extLst>
      <p:ext uri="{BB962C8B-B14F-4D97-AF65-F5344CB8AC3E}">
        <p14:creationId xmlns:p14="http://schemas.microsoft.com/office/powerpoint/2010/main" val="163830138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rtl="0"/>
            <a:fld id="{8530193B-564F-4854-8A52-728F3FB19C85}" type="slidenum">
              <a:rPr lang="ru-RU" smtClean="0"/>
              <a:t>30</a:t>
            </a:fld>
            <a:endParaRPr lang="ru-RU" dirty="0"/>
          </a:p>
        </p:txBody>
      </p:sp>
    </p:spTree>
    <p:extLst>
      <p:ext uri="{BB962C8B-B14F-4D97-AF65-F5344CB8AC3E}">
        <p14:creationId xmlns:p14="http://schemas.microsoft.com/office/powerpoint/2010/main" val="363426017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rtl="0"/>
            <a:fld id="{8530193B-564F-4854-8A52-728F3FB19C85}" type="slidenum">
              <a:rPr lang="ru-RU" smtClean="0"/>
              <a:t>31</a:t>
            </a:fld>
            <a:endParaRPr lang="ru-RU" dirty="0"/>
          </a:p>
        </p:txBody>
      </p:sp>
    </p:spTree>
    <p:extLst>
      <p:ext uri="{BB962C8B-B14F-4D97-AF65-F5344CB8AC3E}">
        <p14:creationId xmlns:p14="http://schemas.microsoft.com/office/powerpoint/2010/main" val="8890263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rtl="0"/>
            <a:fld id="{8530193B-564F-4854-8A52-728F3FB19C85}" type="slidenum">
              <a:rPr lang="ru-RU" smtClean="0"/>
              <a:t>32</a:t>
            </a:fld>
            <a:endParaRPr lang="ru-RU" dirty="0"/>
          </a:p>
        </p:txBody>
      </p:sp>
    </p:spTree>
    <p:extLst>
      <p:ext uri="{BB962C8B-B14F-4D97-AF65-F5344CB8AC3E}">
        <p14:creationId xmlns:p14="http://schemas.microsoft.com/office/powerpoint/2010/main" val="70937224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rtl="0"/>
            <a:fld id="{8530193B-564F-4854-8A52-728F3FB19C85}" type="slidenum">
              <a:rPr lang="ru-RU" smtClean="0"/>
              <a:t>33</a:t>
            </a:fld>
            <a:endParaRPr lang="ru-RU" dirty="0"/>
          </a:p>
        </p:txBody>
      </p:sp>
    </p:spTree>
    <p:extLst>
      <p:ext uri="{BB962C8B-B14F-4D97-AF65-F5344CB8AC3E}">
        <p14:creationId xmlns:p14="http://schemas.microsoft.com/office/powerpoint/2010/main" val="349771366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rtl="0"/>
            <a:fld id="{8530193B-564F-4854-8A52-728F3FB19C85}" type="slidenum">
              <a:rPr lang="ru-RU" smtClean="0"/>
              <a:t>34</a:t>
            </a:fld>
            <a:endParaRPr lang="ru-RU" dirty="0"/>
          </a:p>
        </p:txBody>
      </p:sp>
    </p:spTree>
    <p:extLst>
      <p:ext uri="{BB962C8B-B14F-4D97-AF65-F5344CB8AC3E}">
        <p14:creationId xmlns:p14="http://schemas.microsoft.com/office/powerpoint/2010/main" val="211959348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rtl="0"/>
            <a:fld id="{8530193B-564F-4854-8A52-728F3FB19C85}" type="slidenum">
              <a:rPr lang="ru-RU" smtClean="0"/>
              <a:t>35</a:t>
            </a:fld>
            <a:endParaRPr lang="ru-RU" dirty="0"/>
          </a:p>
        </p:txBody>
      </p:sp>
    </p:spTree>
    <p:extLst>
      <p:ext uri="{BB962C8B-B14F-4D97-AF65-F5344CB8AC3E}">
        <p14:creationId xmlns:p14="http://schemas.microsoft.com/office/powerpoint/2010/main" val="162306231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rtl="0"/>
            <a:fld id="{8530193B-564F-4854-8A52-728F3FB19C85}" type="slidenum">
              <a:rPr lang="ru-RU" smtClean="0"/>
              <a:t>36</a:t>
            </a:fld>
            <a:endParaRPr lang="ru-RU" dirty="0"/>
          </a:p>
        </p:txBody>
      </p:sp>
    </p:spTree>
    <p:extLst>
      <p:ext uri="{BB962C8B-B14F-4D97-AF65-F5344CB8AC3E}">
        <p14:creationId xmlns:p14="http://schemas.microsoft.com/office/powerpoint/2010/main" val="32110967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rtl="0"/>
            <a:fld id="{8530193B-564F-4854-8A52-728F3FB19C85}" type="slidenum">
              <a:rPr lang="ru-RU" smtClean="0"/>
              <a:t>37</a:t>
            </a:fld>
            <a:endParaRPr lang="ru-RU" dirty="0"/>
          </a:p>
        </p:txBody>
      </p:sp>
    </p:spTree>
    <p:extLst>
      <p:ext uri="{BB962C8B-B14F-4D97-AF65-F5344CB8AC3E}">
        <p14:creationId xmlns:p14="http://schemas.microsoft.com/office/powerpoint/2010/main" val="282616371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rtl="0"/>
            <a:fld id="{8530193B-564F-4854-8A52-728F3FB19C85}" type="slidenum">
              <a:rPr lang="ru-RU" smtClean="0"/>
              <a:t>38</a:t>
            </a:fld>
            <a:endParaRPr lang="ru-RU" dirty="0"/>
          </a:p>
        </p:txBody>
      </p:sp>
    </p:spTree>
    <p:extLst>
      <p:ext uri="{BB962C8B-B14F-4D97-AF65-F5344CB8AC3E}">
        <p14:creationId xmlns:p14="http://schemas.microsoft.com/office/powerpoint/2010/main" val="194444066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rtl="0"/>
            <a:fld id="{8530193B-564F-4854-8A52-728F3FB19C85}" type="slidenum">
              <a:rPr lang="ru-RU" smtClean="0"/>
              <a:t>39</a:t>
            </a:fld>
            <a:endParaRPr lang="ru-RU" dirty="0"/>
          </a:p>
        </p:txBody>
      </p:sp>
    </p:spTree>
    <p:extLst>
      <p:ext uri="{BB962C8B-B14F-4D97-AF65-F5344CB8AC3E}">
        <p14:creationId xmlns:p14="http://schemas.microsoft.com/office/powerpoint/2010/main" val="10187556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rtl="0"/>
            <a:fld id="{8530193B-564F-4854-8A52-728F3FB19C85}" type="slidenum">
              <a:rPr lang="ru-RU" smtClean="0"/>
              <a:t>4</a:t>
            </a:fld>
            <a:endParaRPr lang="ru-RU" dirty="0"/>
          </a:p>
        </p:txBody>
      </p:sp>
    </p:spTree>
    <p:extLst>
      <p:ext uri="{BB962C8B-B14F-4D97-AF65-F5344CB8AC3E}">
        <p14:creationId xmlns:p14="http://schemas.microsoft.com/office/powerpoint/2010/main" val="236732175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rtl="0"/>
            <a:fld id="{8530193B-564F-4854-8A52-728F3FB19C85}" type="slidenum">
              <a:rPr lang="ru-RU" smtClean="0"/>
              <a:t>40</a:t>
            </a:fld>
            <a:endParaRPr lang="ru-RU" dirty="0"/>
          </a:p>
        </p:txBody>
      </p:sp>
    </p:spTree>
    <p:extLst>
      <p:ext uri="{BB962C8B-B14F-4D97-AF65-F5344CB8AC3E}">
        <p14:creationId xmlns:p14="http://schemas.microsoft.com/office/powerpoint/2010/main" val="373778990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rtl="0"/>
            <a:fld id="{8530193B-564F-4854-8A52-728F3FB19C85}" type="slidenum">
              <a:rPr lang="ru-RU" smtClean="0"/>
              <a:t>41</a:t>
            </a:fld>
            <a:endParaRPr lang="ru-RU" dirty="0"/>
          </a:p>
        </p:txBody>
      </p:sp>
    </p:spTree>
    <p:extLst>
      <p:ext uri="{BB962C8B-B14F-4D97-AF65-F5344CB8AC3E}">
        <p14:creationId xmlns:p14="http://schemas.microsoft.com/office/powerpoint/2010/main" val="96057629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rtl="0"/>
            <a:fld id="{8530193B-564F-4854-8A52-728F3FB19C85}" type="slidenum">
              <a:rPr lang="ru-RU" smtClean="0"/>
              <a:t>42</a:t>
            </a:fld>
            <a:endParaRPr lang="ru-RU" dirty="0"/>
          </a:p>
        </p:txBody>
      </p:sp>
    </p:spTree>
    <p:extLst>
      <p:ext uri="{BB962C8B-B14F-4D97-AF65-F5344CB8AC3E}">
        <p14:creationId xmlns:p14="http://schemas.microsoft.com/office/powerpoint/2010/main" val="237422039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rtl="0"/>
            <a:fld id="{8530193B-564F-4854-8A52-728F3FB19C85}" type="slidenum">
              <a:rPr lang="ru-RU" smtClean="0"/>
              <a:t>43</a:t>
            </a:fld>
            <a:endParaRPr lang="ru-RU" dirty="0"/>
          </a:p>
        </p:txBody>
      </p:sp>
    </p:spTree>
    <p:extLst>
      <p:ext uri="{BB962C8B-B14F-4D97-AF65-F5344CB8AC3E}">
        <p14:creationId xmlns:p14="http://schemas.microsoft.com/office/powerpoint/2010/main" val="218612506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rtl="0"/>
            <a:fld id="{8530193B-564F-4854-8A52-728F3FB19C85}" type="slidenum">
              <a:rPr lang="ru-RU" smtClean="0"/>
              <a:t>44</a:t>
            </a:fld>
            <a:endParaRPr lang="ru-RU" dirty="0"/>
          </a:p>
        </p:txBody>
      </p:sp>
    </p:spTree>
    <p:extLst>
      <p:ext uri="{BB962C8B-B14F-4D97-AF65-F5344CB8AC3E}">
        <p14:creationId xmlns:p14="http://schemas.microsoft.com/office/powerpoint/2010/main" val="80097762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rtl="0"/>
            <a:fld id="{8530193B-564F-4854-8A52-728F3FB19C85}" type="slidenum">
              <a:rPr lang="ru-RU" smtClean="0"/>
              <a:t>45</a:t>
            </a:fld>
            <a:endParaRPr lang="ru-RU" dirty="0"/>
          </a:p>
        </p:txBody>
      </p:sp>
    </p:spTree>
    <p:extLst>
      <p:ext uri="{BB962C8B-B14F-4D97-AF65-F5344CB8AC3E}">
        <p14:creationId xmlns:p14="http://schemas.microsoft.com/office/powerpoint/2010/main" val="313683397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rtl="0"/>
            <a:fld id="{8530193B-564F-4854-8A52-728F3FB19C85}" type="slidenum">
              <a:rPr lang="ru-RU" smtClean="0"/>
              <a:t>46</a:t>
            </a:fld>
            <a:endParaRPr lang="ru-RU" dirty="0"/>
          </a:p>
        </p:txBody>
      </p:sp>
    </p:spTree>
    <p:extLst>
      <p:ext uri="{BB962C8B-B14F-4D97-AF65-F5344CB8AC3E}">
        <p14:creationId xmlns:p14="http://schemas.microsoft.com/office/powerpoint/2010/main" val="295386602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rtl="0"/>
            <a:fld id="{8530193B-564F-4854-8A52-728F3FB19C85}" type="slidenum">
              <a:rPr lang="ru-RU" smtClean="0"/>
              <a:t>47</a:t>
            </a:fld>
            <a:endParaRPr lang="ru-RU" dirty="0"/>
          </a:p>
        </p:txBody>
      </p:sp>
    </p:spTree>
    <p:extLst>
      <p:ext uri="{BB962C8B-B14F-4D97-AF65-F5344CB8AC3E}">
        <p14:creationId xmlns:p14="http://schemas.microsoft.com/office/powerpoint/2010/main" val="191029024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rtl="0"/>
            <a:fld id="{8530193B-564F-4854-8A52-728F3FB19C85}" type="slidenum">
              <a:rPr lang="ru-RU" smtClean="0"/>
              <a:t>48</a:t>
            </a:fld>
            <a:endParaRPr lang="ru-RU" dirty="0"/>
          </a:p>
        </p:txBody>
      </p:sp>
    </p:spTree>
    <p:extLst>
      <p:ext uri="{BB962C8B-B14F-4D97-AF65-F5344CB8AC3E}">
        <p14:creationId xmlns:p14="http://schemas.microsoft.com/office/powerpoint/2010/main" val="386980867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rtl="0"/>
            <a:fld id="{8530193B-564F-4854-8A52-728F3FB19C85}" type="slidenum">
              <a:rPr lang="ru-RU" smtClean="0"/>
              <a:t>49</a:t>
            </a:fld>
            <a:endParaRPr lang="ru-RU" dirty="0"/>
          </a:p>
        </p:txBody>
      </p:sp>
    </p:spTree>
    <p:extLst>
      <p:ext uri="{BB962C8B-B14F-4D97-AF65-F5344CB8AC3E}">
        <p14:creationId xmlns:p14="http://schemas.microsoft.com/office/powerpoint/2010/main" val="21022685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rtl="0"/>
            <a:fld id="{8530193B-564F-4854-8A52-728F3FB19C85}" type="slidenum">
              <a:rPr lang="ru-RU" smtClean="0"/>
              <a:t>5</a:t>
            </a:fld>
            <a:endParaRPr lang="ru-RU" dirty="0"/>
          </a:p>
        </p:txBody>
      </p:sp>
    </p:spTree>
    <p:extLst>
      <p:ext uri="{BB962C8B-B14F-4D97-AF65-F5344CB8AC3E}">
        <p14:creationId xmlns:p14="http://schemas.microsoft.com/office/powerpoint/2010/main" val="82415639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rtl="0"/>
            <a:fld id="{8530193B-564F-4854-8A52-728F3FB19C85}" type="slidenum">
              <a:rPr lang="ru-RU" smtClean="0"/>
              <a:t>50</a:t>
            </a:fld>
            <a:endParaRPr lang="ru-RU" dirty="0"/>
          </a:p>
        </p:txBody>
      </p:sp>
    </p:spTree>
    <p:extLst>
      <p:ext uri="{BB962C8B-B14F-4D97-AF65-F5344CB8AC3E}">
        <p14:creationId xmlns:p14="http://schemas.microsoft.com/office/powerpoint/2010/main" val="411594178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rtl="0"/>
            <a:fld id="{8530193B-564F-4854-8A52-728F3FB19C85}" type="slidenum">
              <a:rPr lang="ru-RU" smtClean="0"/>
              <a:t>51</a:t>
            </a:fld>
            <a:endParaRPr lang="ru-RU" dirty="0"/>
          </a:p>
        </p:txBody>
      </p:sp>
    </p:spTree>
    <p:extLst>
      <p:ext uri="{BB962C8B-B14F-4D97-AF65-F5344CB8AC3E}">
        <p14:creationId xmlns:p14="http://schemas.microsoft.com/office/powerpoint/2010/main" val="40660090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rtl="0"/>
            <a:fld id="{8530193B-564F-4854-8A52-728F3FB19C85}" type="slidenum">
              <a:rPr lang="ru-RU" smtClean="0"/>
              <a:t>52</a:t>
            </a:fld>
            <a:endParaRPr lang="ru-RU" dirty="0"/>
          </a:p>
        </p:txBody>
      </p:sp>
    </p:spTree>
    <p:extLst>
      <p:ext uri="{BB962C8B-B14F-4D97-AF65-F5344CB8AC3E}">
        <p14:creationId xmlns:p14="http://schemas.microsoft.com/office/powerpoint/2010/main" val="143378283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rtl="0"/>
            <a:fld id="{8530193B-564F-4854-8A52-728F3FB19C85}" type="slidenum">
              <a:rPr lang="ru-RU" smtClean="0"/>
              <a:t>53</a:t>
            </a:fld>
            <a:endParaRPr lang="ru-RU" dirty="0"/>
          </a:p>
        </p:txBody>
      </p:sp>
    </p:spTree>
    <p:extLst>
      <p:ext uri="{BB962C8B-B14F-4D97-AF65-F5344CB8AC3E}">
        <p14:creationId xmlns:p14="http://schemas.microsoft.com/office/powerpoint/2010/main" val="81478110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rtl="0"/>
            <a:fld id="{8530193B-564F-4854-8A52-728F3FB19C85}" type="slidenum">
              <a:rPr lang="ru-RU" smtClean="0"/>
              <a:t>54</a:t>
            </a:fld>
            <a:endParaRPr lang="ru-RU" dirty="0"/>
          </a:p>
        </p:txBody>
      </p:sp>
    </p:spTree>
    <p:extLst>
      <p:ext uri="{BB962C8B-B14F-4D97-AF65-F5344CB8AC3E}">
        <p14:creationId xmlns:p14="http://schemas.microsoft.com/office/powerpoint/2010/main" val="280934292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rtl="0"/>
            <a:fld id="{8530193B-564F-4854-8A52-728F3FB19C85}" type="slidenum">
              <a:rPr lang="ru-RU" smtClean="0"/>
              <a:t>55</a:t>
            </a:fld>
            <a:endParaRPr lang="ru-RU" dirty="0"/>
          </a:p>
        </p:txBody>
      </p:sp>
    </p:spTree>
    <p:extLst>
      <p:ext uri="{BB962C8B-B14F-4D97-AF65-F5344CB8AC3E}">
        <p14:creationId xmlns:p14="http://schemas.microsoft.com/office/powerpoint/2010/main" val="1206616867"/>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rtl="0"/>
            <a:fld id="{8530193B-564F-4854-8A52-728F3FB19C85}" type="slidenum">
              <a:rPr lang="ru-RU" smtClean="0"/>
              <a:t>56</a:t>
            </a:fld>
            <a:endParaRPr lang="ru-RU" dirty="0"/>
          </a:p>
        </p:txBody>
      </p:sp>
    </p:spTree>
    <p:extLst>
      <p:ext uri="{BB962C8B-B14F-4D97-AF65-F5344CB8AC3E}">
        <p14:creationId xmlns:p14="http://schemas.microsoft.com/office/powerpoint/2010/main" val="318941610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rtl="0"/>
            <a:fld id="{8530193B-564F-4854-8A52-728F3FB19C85}" type="slidenum">
              <a:rPr lang="ru-RU" smtClean="0"/>
              <a:t>57</a:t>
            </a:fld>
            <a:endParaRPr lang="ru-RU" dirty="0"/>
          </a:p>
        </p:txBody>
      </p:sp>
    </p:spTree>
    <p:extLst>
      <p:ext uri="{BB962C8B-B14F-4D97-AF65-F5344CB8AC3E}">
        <p14:creationId xmlns:p14="http://schemas.microsoft.com/office/powerpoint/2010/main" val="2688801515"/>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rtl="0"/>
            <a:fld id="{8530193B-564F-4854-8A52-728F3FB19C85}" type="slidenum">
              <a:rPr lang="ru-RU" smtClean="0"/>
              <a:t>58</a:t>
            </a:fld>
            <a:endParaRPr lang="ru-RU" dirty="0"/>
          </a:p>
        </p:txBody>
      </p:sp>
    </p:spTree>
    <p:extLst>
      <p:ext uri="{BB962C8B-B14F-4D97-AF65-F5344CB8AC3E}">
        <p14:creationId xmlns:p14="http://schemas.microsoft.com/office/powerpoint/2010/main" val="404351100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rtl="0"/>
            <a:fld id="{8530193B-564F-4854-8A52-728F3FB19C85}" type="slidenum">
              <a:rPr lang="ru-RU" smtClean="0"/>
              <a:t>59</a:t>
            </a:fld>
            <a:endParaRPr lang="ru-RU" dirty="0"/>
          </a:p>
        </p:txBody>
      </p:sp>
    </p:spTree>
    <p:extLst>
      <p:ext uri="{BB962C8B-B14F-4D97-AF65-F5344CB8AC3E}">
        <p14:creationId xmlns:p14="http://schemas.microsoft.com/office/powerpoint/2010/main" val="22364852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rtl="0"/>
            <a:fld id="{8530193B-564F-4854-8A52-728F3FB19C85}" type="slidenum">
              <a:rPr lang="ru-RU" smtClean="0"/>
              <a:t>6</a:t>
            </a:fld>
            <a:endParaRPr lang="ru-RU" dirty="0"/>
          </a:p>
        </p:txBody>
      </p:sp>
    </p:spTree>
    <p:extLst>
      <p:ext uri="{BB962C8B-B14F-4D97-AF65-F5344CB8AC3E}">
        <p14:creationId xmlns:p14="http://schemas.microsoft.com/office/powerpoint/2010/main" val="3462520427"/>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rtl="0"/>
            <a:fld id="{8530193B-564F-4854-8A52-728F3FB19C85}" type="slidenum">
              <a:rPr lang="ru-RU" smtClean="0"/>
              <a:t>60</a:t>
            </a:fld>
            <a:endParaRPr lang="ru-RU" dirty="0"/>
          </a:p>
        </p:txBody>
      </p:sp>
    </p:spTree>
    <p:extLst>
      <p:ext uri="{BB962C8B-B14F-4D97-AF65-F5344CB8AC3E}">
        <p14:creationId xmlns:p14="http://schemas.microsoft.com/office/powerpoint/2010/main" val="970336971"/>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rtl="0"/>
            <a:fld id="{8530193B-564F-4854-8A52-728F3FB19C85}" type="slidenum">
              <a:rPr lang="ru-RU" smtClean="0"/>
              <a:t>61</a:t>
            </a:fld>
            <a:endParaRPr lang="ru-RU" dirty="0"/>
          </a:p>
        </p:txBody>
      </p:sp>
    </p:spTree>
    <p:extLst>
      <p:ext uri="{BB962C8B-B14F-4D97-AF65-F5344CB8AC3E}">
        <p14:creationId xmlns:p14="http://schemas.microsoft.com/office/powerpoint/2010/main" val="2074826575"/>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rtl="0"/>
            <a:fld id="{8530193B-564F-4854-8A52-728F3FB19C85}" type="slidenum">
              <a:rPr lang="ru-RU" smtClean="0"/>
              <a:t>62</a:t>
            </a:fld>
            <a:endParaRPr lang="ru-RU" dirty="0"/>
          </a:p>
        </p:txBody>
      </p:sp>
    </p:spTree>
    <p:extLst>
      <p:ext uri="{BB962C8B-B14F-4D97-AF65-F5344CB8AC3E}">
        <p14:creationId xmlns:p14="http://schemas.microsoft.com/office/powerpoint/2010/main" val="1716761927"/>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rtl="0"/>
            <a:fld id="{8530193B-564F-4854-8A52-728F3FB19C85}" type="slidenum">
              <a:rPr lang="ru-RU" smtClean="0"/>
              <a:t>64</a:t>
            </a:fld>
            <a:endParaRPr lang="ru-RU" dirty="0"/>
          </a:p>
        </p:txBody>
      </p:sp>
    </p:spTree>
    <p:extLst>
      <p:ext uri="{BB962C8B-B14F-4D97-AF65-F5344CB8AC3E}">
        <p14:creationId xmlns:p14="http://schemas.microsoft.com/office/powerpoint/2010/main" val="4145445403"/>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rtl="0"/>
            <a:fld id="{8530193B-564F-4854-8A52-728F3FB19C85}" type="slidenum">
              <a:rPr lang="ru-RU" smtClean="0"/>
              <a:t>67</a:t>
            </a:fld>
            <a:endParaRPr lang="ru-RU" dirty="0"/>
          </a:p>
        </p:txBody>
      </p:sp>
    </p:spTree>
    <p:extLst>
      <p:ext uri="{BB962C8B-B14F-4D97-AF65-F5344CB8AC3E}">
        <p14:creationId xmlns:p14="http://schemas.microsoft.com/office/powerpoint/2010/main" val="3959589984"/>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rtl="0"/>
            <a:fld id="{8530193B-564F-4854-8A52-728F3FB19C85}" type="slidenum">
              <a:rPr lang="ru-RU" smtClean="0"/>
              <a:t>69</a:t>
            </a:fld>
            <a:endParaRPr lang="ru-RU" dirty="0"/>
          </a:p>
        </p:txBody>
      </p:sp>
    </p:spTree>
    <p:extLst>
      <p:ext uri="{BB962C8B-B14F-4D97-AF65-F5344CB8AC3E}">
        <p14:creationId xmlns:p14="http://schemas.microsoft.com/office/powerpoint/2010/main" val="870110257"/>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rtl="0"/>
            <a:fld id="{8530193B-564F-4854-8A52-728F3FB19C85}" type="slidenum">
              <a:rPr lang="ru-RU" smtClean="0"/>
              <a:t>71</a:t>
            </a:fld>
            <a:endParaRPr lang="ru-RU" dirty="0"/>
          </a:p>
        </p:txBody>
      </p:sp>
    </p:spTree>
    <p:extLst>
      <p:ext uri="{BB962C8B-B14F-4D97-AF65-F5344CB8AC3E}">
        <p14:creationId xmlns:p14="http://schemas.microsoft.com/office/powerpoint/2010/main" val="1751112360"/>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8530193B-564F-4854-8A52-728F3FB19C85}" type="slidenum">
              <a:rPr lang="ru-RU" smtClean="0">
                <a:solidFill>
                  <a:prstClr val="black"/>
                </a:solidFill>
              </a:rPr>
              <a:pPr/>
              <a:t>74</a:t>
            </a:fld>
            <a:endParaRPr lang="ru-RU" dirty="0">
              <a:solidFill>
                <a:prstClr val="black"/>
              </a:solidFill>
            </a:endParaRPr>
          </a:p>
        </p:txBody>
      </p:sp>
    </p:spTree>
    <p:extLst>
      <p:ext uri="{BB962C8B-B14F-4D97-AF65-F5344CB8AC3E}">
        <p14:creationId xmlns:p14="http://schemas.microsoft.com/office/powerpoint/2010/main" val="459509348"/>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rtl="0"/>
            <a:fld id="{8530193B-564F-4854-8A52-728F3FB19C85}" type="slidenum">
              <a:rPr lang="ru-RU" smtClean="0"/>
              <a:t>76</a:t>
            </a:fld>
            <a:endParaRPr lang="ru-RU" dirty="0"/>
          </a:p>
        </p:txBody>
      </p:sp>
    </p:spTree>
    <p:extLst>
      <p:ext uri="{BB962C8B-B14F-4D97-AF65-F5344CB8AC3E}">
        <p14:creationId xmlns:p14="http://schemas.microsoft.com/office/powerpoint/2010/main" val="737684221"/>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rtl="0"/>
            <a:fld id="{8530193B-564F-4854-8A52-728F3FB19C85}" type="slidenum">
              <a:rPr lang="ru-RU" smtClean="0"/>
              <a:t>80</a:t>
            </a:fld>
            <a:endParaRPr lang="ru-RU" dirty="0"/>
          </a:p>
        </p:txBody>
      </p:sp>
    </p:spTree>
    <p:extLst>
      <p:ext uri="{BB962C8B-B14F-4D97-AF65-F5344CB8AC3E}">
        <p14:creationId xmlns:p14="http://schemas.microsoft.com/office/powerpoint/2010/main" val="25634443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rtl="0"/>
            <a:fld id="{8530193B-564F-4854-8A52-728F3FB19C85}" type="slidenum">
              <a:rPr lang="ru-RU" smtClean="0"/>
              <a:t>7</a:t>
            </a:fld>
            <a:endParaRPr lang="ru-RU" dirty="0"/>
          </a:p>
        </p:txBody>
      </p:sp>
    </p:spTree>
    <p:extLst>
      <p:ext uri="{BB962C8B-B14F-4D97-AF65-F5344CB8AC3E}">
        <p14:creationId xmlns:p14="http://schemas.microsoft.com/office/powerpoint/2010/main" val="3971976405"/>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rtl="0"/>
            <a:fld id="{8530193B-564F-4854-8A52-728F3FB19C85}" type="slidenum">
              <a:rPr lang="ru-RU" smtClean="0"/>
              <a:t>85</a:t>
            </a:fld>
            <a:endParaRPr lang="ru-RU" dirty="0"/>
          </a:p>
        </p:txBody>
      </p:sp>
    </p:spTree>
    <p:extLst>
      <p:ext uri="{BB962C8B-B14F-4D97-AF65-F5344CB8AC3E}">
        <p14:creationId xmlns:p14="http://schemas.microsoft.com/office/powerpoint/2010/main" val="1526719865"/>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rtl="0"/>
            <a:fld id="{8530193B-564F-4854-8A52-728F3FB19C85}" type="slidenum">
              <a:rPr lang="ru-RU" smtClean="0"/>
              <a:t>91</a:t>
            </a:fld>
            <a:endParaRPr lang="ru-RU" dirty="0"/>
          </a:p>
        </p:txBody>
      </p:sp>
    </p:spTree>
    <p:extLst>
      <p:ext uri="{BB962C8B-B14F-4D97-AF65-F5344CB8AC3E}">
        <p14:creationId xmlns:p14="http://schemas.microsoft.com/office/powerpoint/2010/main" val="3577574795"/>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rtl="0"/>
            <a:fld id="{8530193B-564F-4854-8A52-728F3FB19C85}" type="slidenum">
              <a:rPr lang="ru-RU" smtClean="0"/>
              <a:t>92</a:t>
            </a:fld>
            <a:endParaRPr lang="ru-RU" dirty="0"/>
          </a:p>
        </p:txBody>
      </p:sp>
    </p:spTree>
    <p:extLst>
      <p:ext uri="{BB962C8B-B14F-4D97-AF65-F5344CB8AC3E}">
        <p14:creationId xmlns:p14="http://schemas.microsoft.com/office/powerpoint/2010/main" val="1509249949"/>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rtl="0"/>
            <a:fld id="{8530193B-564F-4854-8A52-728F3FB19C85}" type="slidenum">
              <a:rPr lang="ru-RU" smtClean="0"/>
              <a:t>93</a:t>
            </a:fld>
            <a:endParaRPr lang="ru-RU" dirty="0"/>
          </a:p>
        </p:txBody>
      </p:sp>
    </p:spTree>
    <p:extLst>
      <p:ext uri="{BB962C8B-B14F-4D97-AF65-F5344CB8AC3E}">
        <p14:creationId xmlns:p14="http://schemas.microsoft.com/office/powerpoint/2010/main" val="3898611179"/>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rtl="0"/>
            <a:fld id="{8530193B-564F-4854-8A52-728F3FB19C85}" type="slidenum">
              <a:rPr lang="ru-RU" smtClean="0"/>
              <a:t>94</a:t>
            </a:fld>
            <a:endParaRPr lang="ru-RU" dirty="0"/>
          </a:p>
        </p:txBody>
      </p:sp>
    </p:spTree>
    <p:extLst>
      <p:ext uri="{BB962C8B-B14F-4D97-AF65-F5344CB8AC3E}">
        <p14:creationId xmlns:p14="http://schemas.microsoft.com/office/powerpoint/2010/main" val="1847926660"/>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rtl="0"/>
            <a:fld id="{8530193B-564F-4854-8A52-728F3FB19C85}" type="slidenum">
              <a:rPr lang="ru-RU" smtClean="0"/>
              <a:t>95</a:t>
            </a:fld>
            <a:endParaRPr lang="ru-RU" dirty="0"/>
          </a:p>
        </p:txBody>
      </p:sp>
    </p:spTree>
    <p:extLst>
      <p:ext uri="{BB962C8B-B14F-4D97-AF65-F5344CB8AC3E}">
        <p14:creationId xmlns:p14="http://schemas.microsoft.com/office/powerpoint/2010/main" val="295698687"/>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rtl="0"/>
            <a:fld id="{8530193B-564F-4854-8A52-728F3FB19C85}" type="slidenum">
              <a:rPr lang="ru-RU" smtClean="0"/>
              <a:t>96</a:t>
            </a:fld>
            <a:endParaRPr lang="ru-RU" dirty="0"/>
          </a:p>
        </p:txBody>
      </p:sp>
    </p:spTree>
    <p:extLst>
      <p:ext uri="{BB962C8B-B14F-4D97-AF65-F5344CB8AC3E}">
        <p14:creationId xmlns:p14="http://schemas.microsoft.com/office/powerpoint/2010/main" val="2876360221"/>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rtl="0"/>
            <a:fld id="{8530193B-564F-4854-8A52-728F3FB19C85}" type="slidenum">
              <a:rPr lang="ru-RU" smtClean="0"/>
              <a:t>97</a:t>
            </a:fld>
            <a:endParaRPr lang="ru-RU" dirty="0"/>
          </a:p>
        </p:txBody>
      </p:sp>
    </p:spTree>
    <p:extLst>
      <p:ext uri="{BB962C8B-B14F-4D97-AF65-F5344CB8AC3E}">
        <p14:creationId xmlns:p14="http://schemas.microsoft.com/office/powerpoint/2010/main" val="1614610087"/>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rtl="0"/>
            <a:fld id="{8530193B-564F-4854-8A52-728F3FB19C85}" type="slidenum">
              <a:rPr lang="ru-RU" smtClean="0"/>
              <a:t>98</a:t>
            </a:fld>
            <a:endParaRPr lang="ru-RU" dirty="0"/>
          </a:p>
        </p:txBody>
      </p:sp>
    </p:spTree>
    <p:extLst>
      <p:ext uri="{BB962C8B-B14F-4D97-AF65-F5344CB8AC3E}">
        <p14:creationId xmlns:p14="http://schemas.microsoft.com/office/powerpoint/2010/main" val="450604779"/>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rtl="0"/>
            <a:fld id="{8530193B-564F-4854-8A52-728F3FB19C85}" type="slidenum">
              <a:rPr lang="ru-RU" smtClean="0"/>
              <a:t>99</a:t>
            </a:fld>
            <a:endParaRPr lang="ru-RU" dirty="0"/>
          </a:p>
        </p:txBody>
      </p:sp>
    </p:spTree>
    <p:extLst>
      <p:ext uri="{BB962C8B-B14F-4D97-AF65-F5344CB8AC3E}">
        <p14:creationId xmlns:p14="http://schemas.microsoft.com/office/powerpoint/2010/main" val="34137701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rtl="0"/>
            <a:fld id="{8530193B-564F-4854-8A52-728F3FB19C85}" type="slidenum">
              <a:rPr lang="ru-RU" smtClean="0"/>
              <a:t>8</a:t>
            </a:fld>
            <a:endParaRPr lang="ru-RU" dirty="0"/>
          </a:p>
        </p:txBody>
      </p:sp>
    </p:spTree>
    <p:extLst>
      <p:ext uri="{BB962C8B-B14F-4D97-AF65-F5344CB8AC3E}">
        <p14:creationId xmlns:p14="http://schemas.microsoft.com/office/powerpoint/2010/main" val="2401244493"/>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rtl="0"/>
            <a:fld id="{8530193B-564F-4854-8A52-728F3FB19C85}" type="slidenum">
              <a:rPr lang="ru-RU" smtClean="0"/>
              <a:t>100</a:t>
            </a:fld>
            <a:endParaRPr lang="ru-RU" dirty="0"/>
          </a:p>
        </p:txBody>
      </p:sp>
    </p:spTree>
    <p:extLst>
      <p:ext uri="{BB962C8B-B14F-4D97-AF65-F5344CB8AC3E}">
        <p14:creationId xmlns:p14="http://schemas.microsoft.com/office/powerpoint/2010/main" val="650581199"/>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rtl="0"/>
            <a:fld id="{8530193B-564F-4854-8A52-728F3FB19C85}" type="slidenum">
              <a:rPr lang="ru-RU" smtClean="0"/>
              <a:t>101</a:t>
            </a:fld>
            <a:endParaRPr lang="ru-RU" dirty="0"/>
          </a:p>
        </p:txBody>
      </p:sp>
    </p:spTree>
    <p:extLst>
      <p:ext uri="{BB962C8B-B14F-4D97-AF65-F5344CB8AC3E}">
        <p14:creationId xmlns:p14="http://schemas.microsoft.com/office/powerpoint/2010/main" val="3706351202"/>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rtl="0"/>
            <a:fld id="{8530193B-564F-4854-8A52-728F3FB19C85}" type="slidenum">
              <a:rPr lang="ru-RU" smtClean="0"/>
              <a:t>102</a:t>
            </a:fld>
            <a:endParaRPr lang="ru-RU" dirty="0"/>
          </a:p>
        </p:txBody>
      </p:sp>
    </p:spTree>
    <p:extLst>
      <p:ext uri="{BB962C8B-B14F-4D97-AF65-F5344CB8AC3E}">
        <p14:creationId xmlns:p14="http://schemas.microsoft.com/office/powerpoint/2010/main" val="1394425157"/>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rtl="0"/>
            <a:fld id="{8530193B-564F-4854-8A52-728F3FB19C85}" type="slidenum">
              <a:rPr lang="ru-RU" smtClean="0"/>
              <a:t>103</a:t>
            </a:fld>
            <a:endParaRPr lang="ru-RU" dirty="0"/>
          </a:p>
        </p:txBody>
      </p:sp>
    </p:spTree>
    <p:extLst>
      <p:ext uri="{BB962C8B-B14F-4D97-AF65-F5344CB8AC3E}">
        <p14:creationId xmlns:p14="http://schemas.microsoft.com/office/powerpoint/2010/main" val="962566169"/>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rtl="0"/>
            <a:fld id="{8530193B-564F-4854-8A52-728F3FB19C85}" type="slidenum">
              <a:rPr lang="ru-RU" smtClean="0"/>
              <a:t>104</a:t>
            </a:fld>
            <a:endParaRPr lang="ru-RU" dirty="0"/>
          </a:p>
        </p:txBody>
      </p:sp>
    </p:spTree>
    <p:extLst>
      <p:ext uri="{BB962C8B-B14F-4D97-AF65-F5344CB8AC3E}">
        <p14:creationId xmlns:p14="http://schemas.microsoft.com/office/powerpoint/2010/main" val="2654134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rtl="0"/>
            <a:fld id="{8530193B-564F-4854-8A52-728F3FB19C85}" type="slidenum">
              <a:rPr lang="ru-RU" smtClean="0"/>
              <a:t>9</a:t>
            </a:fld>
            <a:endParaRPr lang="ru-RU" dirty="0"/>
          </a:p>
        </p:txBody>
      </p:sp>
    </p:spTree>
    <p:extLst>
      <p:ext uri="{BB962C8B-B14F-4D97-AF65-F5344CB8AC3E}">
        <p14:creationId xmlns:p14="http://schemas.microsoft.com/office/powerpoint/2010/main" val="41500305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Титульный слайд">
    <p:bg>
      <p:bgPr>
        <a:solidFill>
          <a:schemeClr val="bg1">
            <a:lumMod val="95000"/>
          </a:schemeClr>
        </a:solidFill>
        <a:effectLst/>
      </p:bgPr>
    </p:bg>
    <p:spTree>
      <p:nvGrpSpPr>
        <p:cNvPr id="1" name=""/>
        <p:cNvGrpSpPr/>
        <p:nvPr/>
      </p:nvGrpSpPr>
      <p:grpSpPr>
        <a:xfrm>
          <a:off x="0" y="0"/>
          <a:ext cx="0" cy="0"/>
          <a:chOff x="0" y="0"/>
          <a:chExt cx="0" cy="0"/>
        </a:xfrm>
      </p:grpSpPr>
      <p:sp>
        <p:nvSpPr>
          <p:cNvPr id="41" name="Рисунок 40">
            <a:extLst>
              <a:ext uri="{FF2B5EF4-FFF2-40B4-BE49-F238E27FC236}">
                <a16:creationId xmlns="" xmlns:a16="http://schemas.microsoft.com/office/drawing/2014/main" id="{EB7F0EE8-BE52-4A79-8FC8-4A2487FA01FC}"/>
              </a:ext>
            </a:extLst>
          </p:cNvPr>
          <p:cNvSpPr>
            <a:spLocks noGrp="1"/>
          </p:cNvSpPr>
          <p:nvPr>
            <p:ph type="pic" sz="quarter" idx="10" hasCustomPrompt="1"/>
          </p:nvPr>
        </p:nvSpPr>
        <p:spPr>
          <a:xfrm>
            <a:off x="0" y="0"/>
            <a:ext cx="9780588" cy="6804025"/>
          </a:xfrm>
          <a:solidFill>
            <a:schemeClr val="bg1">
              <a:lumMod val="85000"/>
            </a:schemeClr>
          </a:solidFill>
        </p:spPr>
        <p:txBody>
          <a:bodyPr tIns="1728000" rtlCol="0" anchor="t"/>
          <a:lstStyle>
            <a:lvl1pPr marL="0" indent="0" algn="ctr">
              <a:buNone/>
              <a:defRPr sz="1200" i="1">
                <a:latin typeface="Times New Roman" panose="02020603050405020304" pitchFamily="18" charset="0"/>
                <a:cs typeface="Times New Roman" panose="02020603050405020304" pitchFamily="18" charset="0"/>
              </a:defRPr>
            </a:lvl1pPr>
          </a:lstStyle>
          <a:p>
            <a:pPr rtl="0"/>
            <a:r>
              <a:rPr lang="ru-RU" noProof="0" dirty="0"/>
              <a:t>Вставьте или перетащите свое фото</a:t>
            </a:r>
          </a:p>
        </p:txBody>
      </p:sp>
      <p:sp>
        <p:nvSpPr>
          <p:cNvPr id="2" name="Заголовок 1">
            <a:extLst>
              <a:ext uri="{FF2B5EF4-FFF2-40B4-BE49-F238E27FC236}">
                <a16:creationId xmlns="" xmlns:a16="http://schemas.microsoft.com/office/drawing/2014/main" id="{00F23EB7-E336-46EB-A4A0-3DB7A6BF4CE1}"/>
              </a:ext>
            </a:extLst>
          </p:cNvPr>
          <p:cNvSpPr>
            <a:spLocks noGrp="1"/>
          </p:cNvSpPr>
          <p:nvPr>
            <p:ph type="ctrTitle" hasCustomPrompt="1"/>
          </p:nvPr>
        </p:nvSpPr>
        <p:spPr>
          <a:xfrm>
            <a:off x="3200400" y="2811053"/>
            <a:ext cx="8991600" cy="1261295"/>
          </a:xfrm>
          <a:solidFill>
            <a:schemeClr val="bg1"/>
          </a:solidFill>
        </p:spPr>
        <p:txBody>
          <a:bodyPr vert="horz" lIns="180000" tIns="180000" rIns="252000" bIns="180000" rtlCol="0" anchor="t">
            <a:noAutofit/>
          </a:bodyPr>
          <a:lstStyle>
            <a:lvl1pPr algn="r">
              <a:lnSpc>
                <a:spcPct val="70000"/>
              </a:lnSpc>
              <a:defRPr lang="en-ZA" sz="4200" b="1" spc="-300" dirty="0"/>
            </a:lvl1pPr>
          </a:lstStyle>
          <a:p>
            <a:pPr lvl="0" algn="r" rtl="0"/>
            <a:r>
              <a:rPr lang="ru-RU" noProof="0" dirty="0"/>
              <a:t>Щелкните, чтобы изменить название презентации</a:t>
            </a:r>
          </a:p>
        </p:txBody>
      </p:sp>
      <p:sp>
        <p:nvSpPr>
          <p:cNvPr id="3" name="Подзаголовок 2">
            <a:extLst>
              <a:ext uri="{FF2B5EF4-FFF2-40B4-BE49-F238E27FC236}">
                <a16:creationId xmlns="" xmlns:a16="http://schemas.microsoft.com/office/drawing/2014/main" id="{C9980B88-3F4A-4688-9ED0-17EF37E62D93}"/>
              </a:ext>
            </a:extLst>
          </p:cNvPr>
          <p:cNvSpPr>
            <a:spLocks noGrp="1"/>
          </p:cNvSpPr>
          <p:nvPr>
            <p:ph type="subTitle" idx="1"/>
          </p:nvPr>
        </p:nvSpPr>
        <p:spPr>
          <a:xfrm>
            <a:off x="3200400" y="4061039"/>
            <a:ext cx="6580188" cy="580921"/>
          </a:xfrm>
          <a:solidFill>
            <a:schemeClr val="tx1">
              <a:alpha val="80000"/>
            </a:schemeClr>
          </a:solidFill>
        </p:spPr>
        <p:txBody>
          <a:bodyPr vert="horz" lIns="180000" tIns="180000" rIns="180000" bIns="180000" rtlCol="0">
            <a:noAutofit/>
          </a:bodyPr>
          <a:lstStyle>
            <a:lvl1pPr marL="0" indent="0" algn="r">
              <a:buNone/>
              <a:defRPr lang="en-ZA" dirty="0">
                <a:solidFill>
                  <a:schemeClr val="bg1"/>
                </a:solidFill>
              </a:defRPr>
            </a:lvl1pPr>
          </a:lstStyle>
          <a:p>
            <a:pPr marL="266700" lvl="0" indent="-266700" algn="ctr" rtl="0"/>
            <a:r>
              <a:rPr lang="ru-RU" noProof="0" smtClean="0"/>
              <a:t>Образец подзаголовка</a:t>
            </a:r>
            <a:endParaRPr lang="ru-RU" noProof="0" dirty="0"/>
          </a:p>
        </p:txBody>
      </p:sp>
      <p:sp>
        <p:nvSpPr>
          <p:cNvPr id="13" name="Прямоугольник 12">
            <a:extLst>
              <a:ext uri="{FF2B5EF4-FFF2-40B4-BE49-F238E27FC236}">
                <a16:creationId xmlns="" xmlns:a16="http://schemas.microsoft.com/office/drawing/2014/main" id="{EC0FBB1B-4F0E-4365-BF27-3150FC6C3B90}"/>
              </a:ext>
            </a:extLst>
          </p:cNvPr>
          <p:cNvSpPr/>
          <p:nvPr userDrawn="1"/>
        </p:nvSpPr>
        <p:spPr>
          <a:xfrm>
            <a:off x="9780103" y="6803351"/>
            <a:ext cx="1979897" cy="5465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dirty="0"/>
          </a:p>
        </p:txBody>
      </p:sp>
      <p:sp>
        <p:nvSpPr>
          <p:cNvPr id="14" name="Прямоугольник 13">
            <a:extLst>
              <a:ext uri="{FF2B5EF4-FFF2-40B4-BE49-F238E27FC236}">
                <a16:creationId xmlns="" xmlns:a16="http://schemas.microsoft.com/office/drawing/2014/main" id="{7A13D8A8-6C3D-4527-959D-41C3213F7F02}"/>
              </a:ext>
            </a:extLst>
          </p:cNvPr>
          <p:cNvSpPr/>
          <p:nvPr userDrawn="1"/>
        </p:nvSpPr>
        <p:spPr>
          <a:xfrm>
            <a:off x="0" y="6803351"/>
            <a:ext cx="9780104" cy="546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dirty="0"/>
          </a:p>
        </p:txBody>
      </p:sp>
      <p:sp>
        <p:nvSpPr>
          <p:cNvPr id="15" name="Прямоугольник 14">
            <a:extLst>
              <a:ext uri="{FF2B5EF4-FFF2-40B4-BE49-F238E27FC236}">
                <a16:creationId xmlns="" xmlns:a16="http://schemas.microsoft.com/office/drawing/2014/main" id="{9504A767-1C0B-484E-BF7D-CD42D30A52EE}"/>
              </a:ext>
            </a:extLst>
          </p:cNvPr>
          <p:cNvSpPr/>
          <p:nvPr userDrawn="1"/>
        </p:nvSpPr>
        <p:spPr>
          <a:xfrm>
            <a:off x="11760000" y="6803351"/>
            <a:ext cx="432000" cy="546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dirty="0"/>
          </a:p>
        </p:txBody>
      </p:sp>
      <p:sp>
        <p:nvSpPr>
          <p:cNvPr id="8" name="Прямоугольник 7">
            <a:extLst>
              <a:ext uri="{FF2B5EF4-FFF2-40B4-BE49-F238E27FC236}">
                <a16:creationId xmlns="" xmlns:a16="http://schemas.microsoft.com/office/drawing/2014/main" id="{51DD44D8-4A8F-4693-B90A-166855B29D25}"/>
              </a:ext>
            </a:extLst>
          </p:cNvPr>
          <p:cNvSpPr/>
          <p:nvPr userDrawn="1"/>
        </p:nvSpPr>
        <p:spPr>
          <a:xfrm>
            <a:off x="9780588" y="2698612"/>
            <a:ext cx="2411412" cy="11482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dirty="0"/>
          </a:p>
        </p:txBody>
      </p:sp>
    </p:spTree>
    <p:extLst>
      <p:ext uri="{BB962C8B-B14F-4D97-AF65-F5344CB8AC3E}">
        <p14:creationId xmlns:p14="http://schemas.microsoft.com/office/powerpoint/2010/main" val="13340384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Два объекта">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40EE479C-D1F6-4BAC-80D2-90EF74E3261A}"/>
              </a:ext>
            </a:extLst>
          </p:cNvPr>
          <p:cNvSpPr>
            <a:spLocks noGrp="1"/>
          </p:cNvSpPr>
          <p:nvPr>
            <p:ph type="title" hasCustomPrompt="1"/>
          </p:nvPr>
        </p:nvSpPr>
        <p:spPr>
          <a:xfrm>
            <a:off x="432000" y="432000"/>
            <a:ext cx="11340000" cy="432000"/>
          </a:xfrm>
        </p:spPr>
        <p:txBody>
          <a:bodyPr rtlCol="0"/>
          <a:lstStyle>
            <a:lvl1pPr>
              <a:defRPr>
                <a:solidFill>
                  <a:schemeClr val="tx1">
                    <a:lumMod val="75000"/>
                    <a:lumOff val="25000"/>
                  </a:schemeClr>
                </a:solidFill>
              </a:defRPr>
            </a:lvl1pPr>
          </a:lstStyle>
          <a:p>
            <a:pPr rtl="0"/>
            <a:r>
              <a:rPr lang="ru-RU" noProof="0" dirty="0"/>
              <a:t>Щелкните, чтобы изменить заголовок</a:t>
            </a:r>
          </a:p>
        </p:txBody>
      </p:sp>
      <p:sp>
        <p:nvSpPr>
          <p:cNvPr id="7" name="Подзаголовок 2">
            <a:extLst>
              <a:ext uri="{FF2B5EF4-FFF2-40B4-BE49-F238E27FC236}">
                <a16:creationId xmlns="" xmlns:a16="http://schemas.microsoft.com/office/drawing/2014/main" id="{7DEBF36F-ADC5-48FF-BFAF-3BED06924FD3}"/>
              </a:ext>
            </a:extLst>
          </p:cNvPr>
          <p:cNvSpPr>
            <a:spLocks noGrp="1"/>
          </p:cNvSpPr>
          <p:nvPr>
            <p:ph type="body" sz="quarter" idx="32" hasCustomPrompt="1"/>
          </p:nvPr>
        </p:nvSpPr>
        <p:spPr>
          <a:xfrm>
            <a:off x="431800" y="1008000"/>
            <a:ext cx="11339513" cy="360000"/>
          </a:xfrm>
        </p:spPr>
        <p:txBody>
          <a:bodyPr rtlCol="0"/>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rtl="0"/>
            <a:r>
              <a:rPr lang="ru-RU" noProof="0" dirty="0"/>
              <a:t>Подзаголовок</a:t>
            </a:r>
          </a:p>
        </p:txBody>
      </p:sp>
      <p:sp>
        <p:nvSpPr>
          <p:cNvPr id="3" name="Объект 2">
            <a:extLst>
              <a:ext uri="{FF2B5EF4-FFF2-40B4-BE49-F238E27FC236}">
                <a16:creationId xmlns="" xmlns:a16="http://schemas.microsoft.com/office/drawing/2014/main" id="{A22238F2-C6EC-476F-8371-119AECBA5622}"/>
              </a:ext>
            </a:extLst>
          </p:cNvPr>
          <p:cNvSpPr>
            <a:spLocks noGrp="1"/>
          </p:cNvSpPr>
          <p:nvPr>
            <p:ph sz="half" idx="1"/>
          </p:nvPr>
        </p:nvSpPr>
        <p:spPr>
          <a:xfrm>
            <a:off x="432000" y="1512000"/>
            <a:ext cx="5472000" cy="4680000"/>
          </a:xfrm>
        </p:spPr>
        <p:txBody>
          <a:bodyPr rtlCol="0"/>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ru-RU" noProof="0" smtClean="0"/>
              <a:t>Образец текста</a:t>
            </a:r>
          </a:p>
          <a:p>
            <a:pPr lvl="1" rtl="0"/>
            <a:r>
              <a:rPr lang="ru-RU" noProof="0" smtClean="0"/>
              <a:t>Второй уровень</a:t>
            </a:r>
          </a:p>
          <a:p>
            <a:pPr lvl="2" rtl="0"/>
            <a:r>
              <a:rPr lang="ru-RU" noProof="0" smtClean="0"/>
              <a:t>Третий уровень</a:t>
            </a:r>
          </a:p>
          <a:p>
            <a:pPr lvl="3" rtl="0"/>
            <a:r>
              <a:rPr lang="ru-RU" noProof="0" smtClean="0"/>
              <a:t>Четвертый уровень</a:t>
            </a:r>
          </a:p>
          <a:p>
            <a:pPr lvl="4" rtl="0"/>
            <a:r>
              <a:rPr lang="ru-RU" noProof="0" smtClean="0"/>
              <a:t>Пятый уровень</a:t>
            </a:r>
            <a:endParaRPr lang="ru-RU" noProof="0" dirty="0"/>
          </a:p>
        </p:txBody>
      </p:sp>
      <p:sp>
        <p:nvSpPr>
          <p:cNvPr id="6" name="Текст 4">
            <a:extLst>
              <a:ext uri="{FF2B5EF4-FFF2-40B4-BE49-F238E27FC236}">
                <a16:creationId xmlns="" xmlns:a16="http://schemas.microsoft.com/office/drawing/2014/main" id="{7867C73D-EE16-41D1-B7CE-A35C765E3B8D}"/>
              </a:ext>
            </a:extLst>
          </p:cNvPr>
          <p:cNvSpPr>
            <a:spLocks noGrp="1"/>
          </p:cNvSpPr>
          <p:nvPr>
            <p:ph type="body" sz="quarter" idx="12"/>
          </p:nvPr>
        </p:nvSpPr>
        <p:spPr>
          <a:xfrm>
            <a:off x="6299887" y="1511250"/>
            <a:ext cx="5472113" cy="4680000"/>
          </a:xfrm>
        </p:spPr>
        <p:txBody>
          <a:bodyPr rtlCol="0"/>
          <a:lstStyle/>
          <a:p>
            <a:pPr lvl="0" rtl="0"/>
            <a:r>
              <a:rPr lang="ru-RU" noProof="0" smtClean="0"/>
              <a:t>Образец текста</a:t>
            </a:r>
          </a:p>
          <a:p>
            <a:pPr lvl="1" rtl="0"/>
            <a:r>
              <a:rPr lang="ru-RU" noProof="0" smtClean="0"/>
              <a:t>Второй уровень</a:t>
            </a:r>
          </a:p>
          <a:p>
            <a:pPr lvl="2" rtl="0"/>
            <a:r>
              <a:rPr lang="ru-RU" noProof="0" smtClean="0"/>
              <a:t>Третий уровень</a:t>
            </a:r>
          </a:p>
          <a:p>
            <a:pPr lvl="3" rtl="0"/>
            <a:r>
              <a:rPr lang="ru-RU" noProof="0" smtClean="0"/>
              <a:t>Четвертый уровень</a:t>
            </a:r>
          </a:p>
          <a:p>
            <a:pPr lvl="4" rtl="0"/>
            <a:r>
              <a:rPr lang="ru-RU" noProof="0" smtClean="0"/>
              <a:t>Пятый уровень</a:t>
            </a:r>
            <a:endParaRPr lang="ru-RU" noProof="0" dirty="0"/>
          </a:p>
        </p:txBody>
      </p:sp>
      <p:sp>
        <p:nvSpPr>
          <p:cNvPr id="4" name="Нижний колонтитул 3">
            <a:extLst>
              <a:ext uri="{FF2B5EF4-FFF2-40B4-BE49-F238E27FC236}">
                <a16:creationId xmlns="" xmlns:a16="http://schemas.microsoft.com/office/drawing/2014/main" id="{57847F90-9DB6-4832-9EB7-393AADAE8B70}"/>
              </a:ext>
            </a:extLst>
          </p:cNvPr>
          <p:cNvSpPr>
            <a:spLocks noGrp="1"/>
          </p:cNvSpPr>
          <p:nvPr>
            <p:ph type="ftr" sz="quarter" idx="13"/>
          </p:nvPr>
        </p:nvSpPr>
        <p:spPr/>
        <p:txBody>
          <a:bodyPr rtlCol="0"/>
          <a:lstStyle/>
          <a:p>
            <a:pPr rtl="0"/>
            <a:r>
              <a:rPr lang="ru-RU" noProof="0" smtClean="0"/>
              <a:t>Бюджет для граждан</a:t>
            </a:r>
            <a:endParaRPr lang="ru-RU" noProof="0" dirty="0"/>
          </a:p>
        </p:txBody>
      </p:sp>
      <p:sp>
        <p:nvSpPr>
          <p:cNvPr id="5" name="Номер слайда 4">
            <a:extLst>
              <a:ext uri="{FF2B5EF4-FFF2-40B4-BE49-F238E27FC236}">
                <a16:creationId xmlns="" xmlns:a16="http://schemas.microsoft.com/office/drawing/2014/main" id="{F64CFC6C-1D8B-46C9-B0F7-A8BD88D8AB46}"/>
              </a:ext>
            </a:extLst>
          </p:cNvPr>
          <p:cNvSpPr>
            <a:spLocks noGrp="1"/>
          </p:cNvSpPr>
          <p:nvPr>
            <p:ph type="sldNum" sz="quarter" idx="33"/>
          </p:nvPr>
        </p:nvSpPr>
        <p:spPr/>
        <p:txBody>
          <a:bodyPr rtlCol="0"/>
          <a:lstStyle/>
          <a:p>
            <a:pPr rtl="0"/>
            <a:fld id="{19B51A1E-902D-48AF-9020-955120F399B6}" type="slidenum">
              <a:rPr lang="ru-RU" noProof="0" smtClean="0"/>
              <a:pPr/>
              <a:t>‹#›</a:t>
            </a:fld>
            <a:endParaRPr lang="ru-RU" noProof="0" dirty="0"/>
          </a:p>
        </p:txBody>
      </p:sp>
    </p:spTree>
    <p:extLst>
      <p:ext uri="{BB962C8B-B14F-4D97-AF65-F5344CB8AC3E}">
        <p14:creationId xmlns:p14="http://schemas.microsoft.com/office/powerpoint/2010/main" val="8915521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 столбца">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5CFF4C50-933F-41F9-AD11-BD02410AA7D5}"/>
              </a:ext>
            </a:extLst>
          </p:cNvPr>
          <p:cNvSpPr>
            <a:spLocks noGrp="1"/>
          </p:cNvSpPr>
          <p:nvPr>
            <p:ph type="title" hasCustomPrompt="1"/>
          </p:nvPr>
        </p:nvSpPr>
        <p:spPr>
          <a:xfrm>
            <a:off x="432000" y="432000"/>
            <a:ext cx="11340000" cy="432000"/>
          </a:xfrm>
        </p:spPr>
        <p:txBody>
          <a:bodyPr rtlCol="0"/>
          <a:lstStyle>
            <a:lvl1pPr>
              <a:defRPr>
                <a:solidFill>
                  <a:schemeClr val="tx1">
                    <a:lumMod val="75000"/>
                    <a:lumOff val="25000"/>
                  </a:schemeClr>
                </a:solidFill>
              </a:defRPr>
            </a:lvl1pPr>
          </a:lstStyle>
          <a:p>
            <a:pPr rtl="0"/>
            <a:r>
              <a:rPr lang="ru-RU" noProof="0" dirty="0"/>
              <a:t>Щелкните, чтобы изменить заголовок</a:t>
            </a:r>
          </a:p>
        </p:txBody>
      </p:sp>
      <p:sp>
        <p:nvSpPr>
          <p:cNvPr id="9" name="Подзаголовок 2">
            <a:extLst>
              <a:ext uri="{FF2B5EF4-FFF2-40B4-BE49-F238E27FC236}">
                <a16:creationId xmlns="" xmlns:a16="http://schemas.microsoft.com/office/drawing/2014/main" id="{F94EB5D3-F8CB-4E76-8D7E-FF441818EECB}"/>
              </a:ext>
            </a:extLst>
          </p:cNvPr>
          <p:cNvSpPr>
            <a:spLocks noGrp="1"/>
          </p:cNvSpPr>
          <p:nvPr>
            <p:ph type="body" sz="quarter" idx="32" hasCustomPrompt="1"/>
          </p:nvPr>
        </p:nvSpPr>
        <p:spPr>
          <a:xfrm>
            <a:off x="431800" y="1008000"/>
            <a:ext cx="11339513" cy="360000"/>
          </a:xfrm>
        </p:spPr>
        <p:txBody>
          <a:bodyPr rtlCol="0"/>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rtl="0"/>
            <a:r>
              <a:rPr lang="ru-RU" noProof="0" dirty="0"/>
              <a:t>Подзаголовок</a:t>
            </a:r>
          </a:p>
        </p:txBody>
      </p:sp>
      <p:sp>
        <p:nvSpPr>
          <p:cNvPr id="3" name="Объект 2">
            <a:extLst>
              <a:ext uri="{FF2B5EF4-FFF2-40B4-BE49-F238E27FC236}">
                <a16:creationId xmlns="" xmlns:a16="http://schemas.microsoft.com/office/drawing/2014/main" id="{B1948E38-8FB0-4E51-A01C-C88794372E50}"/>
              </a:ext>
            </a:extLst>
          </p:cNvPr>
          <p:cNvSpPr>
            <a:spLocks noGrp="1"/>
          </p:cNvSpPr>
          <p:nvPr>
            <p:ph idx="1"/>
          </p:nvPr>
        </p:nvSpPr>
        <p:spPr>
          <a:xfrm>
            <a:off x="432000" y="1512000"/>
            <a:ext cx="3600000" cy="4679250"/>
          </a:xfrm>
        </p:spPr>
        <p:txBody>
          <a:bodyPr rtlCol="0"/>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ru-RU" noProof="0" smtClean="0"/>
              <a:t>Образец текста</a:t>
            </a:r>
          </a:p>
          <a:p>
            <a:pPr lvl="1" rtl="0"/>
            <a:r>
              <a:rPr lang="ru-RU" noProof="0" smtClean="0"/>
              <a:t>Второй уровень</a:t>
            </a:r>
          </a:p>
          <a:p>
            <a:pPr lvl="2" rtl="0"/>
            <a:r>
              <a:rPr lang="ru-RU" noProof="0" smtClean="0"/>
              <a:t>Третий уровень</a:t>
            </a:r>
          </a:p>
          <a:p>
            <a:pPr lvl="3" rtl="0"/>
            <a:r>
              <a:rPr lang="ru-RU" noProof="0" smtClean="0"/>
              <a:t>Четвертый уровень</a:t>
            </a:r>
          </a:p>
          <a:p>
            <a:pPr lvl="4" rtl="0"/>
            <a:r>
              <a:rPr lang="ru-RU" noProof="0" smtClean="0"/>
              <a:t>Пятый уровень</a:t>
            </a:r>
            <a:endParaRPr lang="ru-RU" noProof="0" dirty="0"/>
          </a:p>
        </p:txBody>
      </p:sp>
      <p:sp>
        <p:nvSpPr>
          <p:cNvPr id="5" name="Текст 4">
            <a:extLst>
              <a:ext uri="{FF2B5EF4-FFF2-40B4-BE49-F238E27FC236}">
                <a16:creationId xmlns="" xmlns:a16="http://schemas.microsoft.com/office/drawing/2014/main" id="{16A38E24-EB1C-472F-B631-5DF32F9C4CF5}"/>
              </a:ext>
            </a:extLst>
          </p:cNvPr>
          <p:cNvSpPr>
            <a:spLocks noGrp="1"/>
          </p:cNvSpPr>
          <p:nvPr>
            <p:ph type="body" sz="quarter" idx="12"/>
          </p:nvPr>
        </p:nvSpPr>
        <p:spPr>
          <a:xfrm>
            <a:off x="4301550" y="1511476"/>
            <a:ext cx="3600450" cy="4679249"/>
          </a:xfrm>
        </p:spPr>
        <p:txBody>
          <a:bodyPr rtlCol="0"/>
          <a:lstStyle/>
          <a:p>
            <a:pPr lvl="0" rtl="0"/>
            <a:r>
              <a:rPr lang="ru-RU" noProof="0" smtClean="0"/>
              <a:t>Образец текста</a:t>
            </a:r>
          </a:p>
          <a:p>
            <a:pPr lvl="1" rtl="0"/>
            <a:r>
              <a:rPr lang="ru-RU" noProof="0" smtClean="0"/>
              <a:t>Второй уровень</a:t>
            </a:r>
          </a:p>
          <a:p>
            <a:pPr lvl="2" rtl="0"/>
            <a:r>
              <a:rPr lang="ru-RU" noProof="0" smtClean="0"/>
              <a:t>Третий уровень</a:t>
            </a:r>
          </a:p>
          <a:p>
            <a:pPr lvl="3" rtl="0"/>
            <a:r>
              <a:rPr lang="ru-RU" noProof="0" smtClean="0"/>
              <a:t>Четвертый уровень</a:t>
            </a:r>
          </a:p>
          <a:p>
            <a:pPr lvl="4" rtl="0"/>
            <a:r>
              <a:rPr lang="ru-RU" noProof="0" smtClean="0"/>
              <a:t>Пятый уровень</a:t>
            </a:r>
            <a:endParaRPr lang="ru-RU" noProof="0" dirty="0"/>
          </a:p>
        </p:txBody>
      </p:sp>
      <p:sp>
        <p:nvSpPr>
          <p:cNvPr id="11" name="Текст 5">
            <a:extLst>
              <a:ext uri="{FF2B5EF4-FFF2-40B4-BE49-F238E27FC236}">
                <a16:creationId xmlns="" xmlns:a16="http://schemas.microsoft.com/office/drawing/2014/main" id="{5B4A252E-78C9-4F76-98A4-A4B580AD072A}"/>
              </a:ext>
            </a:extLst>
          </p:cNvPr>
          <p:cNvSpPr>
            <a:spLocks noGrp="1"/>
          </p:cNvSpPr>
          <p:nvPr>
            <p:ph type="body" sz="quarter" idx="13"/>
          </p:nvPr>
        </p:nvSpPr>
        <p:spPr>
          <a:xfrm>
            <a:off x="8171550" y="1511475"/>
            <a:ext cx="3600450" cy="4679250"/>
          </a:xfrm>
        </p:spPr>
        <p:txBody>
          <a:bodyPr rtlCol="0"/>
          <a:lstStyle/>
          <a:p>
            <a:pPr lvl="0" rtl="0"/>
            <a:r>
              <a:rPr lang="ru-RU" noProof="0" smtClean="0"/>
              <a:t>Образец текста</a:t>
            </a:r>
          </a:p>
          <a:p>
            <a:pPr lvl="1" rtl="0"/>
            <a:r>
              <a:rPr lang="ru-RU" noProof="0" smtClean="0"/>
              <a:t>Второй уровень</a:t>
            </a:r>
          </a:p>
          <a:p>
            <a:pPr lvl="2" rtl="0"/>
            <a:r>
              <a:rPr lang="ru-RU" noProof="0" smtClean="0"/>
              <a:t>Третий уровень</a:t>
            </a:r>
          </a:p>
          <a:p>
            <a:pPr lvl="3" rtl="0"/>
            <a:r>
              <a:rPr lang="ru-RU" noProof="0" smtClean="0"/>
              <a:t>Четвертый уровень</a:t>
            </a:r>
          </a:p>
          <a:p>
            <a:pPr lvl="4" rtl="0"/>
            <a:r>
              <a:rPr lang="ru-RU" noProof="0" smtClean="0"/>
              <a:t>Пятый уровень</a:t>
            </a:r>
            <a:endParaRPr lang="ru-RU" noProof="0" dirty="0"/>
          </a:p>
        </p:txBody>
      </p:sp>
      <p:sp>
        <p:nvSpPr>
          <p:cNvPr id="4" name="Нижний колонтитул 3">
            <a:extLst>
              <a:ext uri="{FF2B5EF4-FFF2-40B4-BE49-F238E27FC236}">
                <a16:creationId xmlns="" xmlns:a16="http://schemas.microsoft.com/office/drawing/2014/main" id="{6D4BCA97-F31B-451D-82F8-6E000DF2118A}"/>
              </a:ext>
            </a:extLst>
          </p:cNvPr>
          <p:cNvSpPr>
            <a:spLocks noGrp="1"/>
          </p:cNvSpPr>
          <p:nvPr>
            <p:ph type="ftr" sz="quarter" idx="14"/>
          </p:nvPr>
        </p:nvSpPr>
        <p:spPr/>
        <p:txBody>
          <a:bodyPr rtlCol="0"/>
          <a:lstStyle/>
          <a:p>
            <a:pPr rtl="0"/>
            <a:r>
              <a:rPr lang="ru-RU" noProof="0" smtClean="0"/>
              <a:t>Бюджет для граждан</a:t>
            </a:r>
            <a:endParaRPr lang="ru-RU" noProof="0" dirty="0"/>
          </a:p>
        </p:txBody>
      </p:sp>
      <p:sp>
        <p:nvSpPr>
          <p:cNvPr id="6" name="Номер слайда 5">
            <a:extLst>
              <a:ext uri="{FF2B5EF4-FFF2-40B4-BE49-F238E27FC236}">
                <a16:creationId xmlns="" xmlns:a16="http://schemas.microsoft.com/office/drawing/2014/main" id="{0817AAC4-A657-4D75-A527-0307AFF2B17B}"/>
              </a:ext>
            </a:extLst>
          </p:cNvPr>
          <p:cNvSpPr>
            <a:spLocks noGrp="1"/>
          </p:cNvSpPr>
          <p:nvPr>
            <p:ph type="sldNum" sz="quarter" idx="15"/>
          </p:nvPr>
        </p:nvSpPr>
        <p:spPr/>
        <p:txBody>
          <a:bodyPr rtlCol="0"/>
          <a:lstStyle/>
          <a:p>
            <a:pPr rtl="0"/>
            <a:fld id="{19B51A1E-902D-48AF-9020-955120F399B6}" type="slidenum">
              <a:rPr lang="ru-RU" noProof="0" smtClean="0"/>
              <a:pPr/>
              <a:t>‹#›</a:t>
            </a:fld>
            <a:endParaRPr lang="ru-RU" noProof="0" dirty="0"/>
          </a:p>
        </p:txBody>
      </p:sp>
    </p:spTree>
    <p:extLst>
      <p:ext uri="{BB962C8B-B14F-4D97-AF65-F5344CB8AC3E}">
        <p14:creationId xmlns:p14="http://schemas.microsoft.com/office/powerpoint/2010/main" val="26543880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5 столбцов">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5CFF4C50-933F-41F9-AD11-BD02410AA7D5}"/>
              </a:ext>
            </a:extLst>
          </p:cNvPr>
          <p:cNvSpPr>
            <a:spLocks noGrp="1"/>
          </p:cNvSpPr>
          <p:nvPr>
            <p:ph type="title" hasCustomPrompt="1"/>
          </p:nvPr>
        </p:nvSpPr>
        <p:spPr>
          <a:xfrm>
            <a:off x="432000" y="432000"/>
            <a:ext cx="11340000" cy="432000"/>
          </a:xfrm>
        </p:spPr>
        <p:txBody>
          <a:bodyPr rtlCol="0"/>
          <a:lstStyle>
            <a:lvl1pPr>
              <a:defRPr>
                <a:solidFill>
                  <a:schemeClr val="tx1">
                    <a:lumMod val="75000"/>
                    <a:lumOff val="25000"/>
                  </a:schemeClr>
                </a:solidFill>
              </a:defRPr>
            </a:lvl1pPr>
          </a:lstStyle>
          <a:p>
            <a:pPr rtl="0"/>
            <a:r>
              <a:rPr lang="ru-RU" noProof="0" dirty="0"/>
              <a:t>Щелкните, чтобы изменить заголовок</a:t>
            </a:r>
          </a:p>
        </p:txBody>
      </p:sp>
      <p:sp>
        <p:nvSpPr>
          <p:cNvPr id="10" name="Подзаголовок 2">
            <a:extLst>
              <a:ext uri="{FF2B5EF4-FFF2-40B4-BE49-F238E27FC236}">
                <a16:creationId xmlns="" xmlns:a16="http://schemas.microsoft.com/office/drawing/2014/main" id="{9D7ACCB5-9A86-4F46-89E2-B79F48C9EC1D}"/>
              </a:ext>
            </a:extLst>
          </p:cNvPr>
          <p:cNvSpPr>
            <a:spLocks noGrp="1"/>
          </p:cNvSpPr>
          <p:nvPr>
            <p:ph type="body" sz="quarter" idx="32" hasCustomPrompt="1"/>
          </p:nvPr>
        </p:nvSpPr>
        <p:spPr>
          <a:xfrm>
            <a:off x="431800" y="1008000"/>
            <a:ext cx="11339513" cy="360000"/>
          </a:xfrm>
        </p:spPr>
        <p:txBody>
          <a:bodyPr rtlCol="0"/>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rtl="0"/>
            <a:r>
              <a:rPr lang="ru-RU" noProof="0" dirty="0"/>
              <a:t>Подзаголовок</a:t>
            </a:r>
          </a:p>
        </p:txBody>
      </p:sp>
      <p:sp>
        <p:nvSpPr>
          <p:cNvPr id="3" name="Объект 2">
            <a:extLst>
              <a:ext uri="{FF2B5EF4-FFF2-40B4-BE49-F238E27FC236}">
                <a16:creationId xmlns="" xmlns:a16="http://schemas.microsoft.com/office/drawing/2014/main" id="{B1948E38-8FB0-4E51-A01C-C88794372E50}"/>
              </a:ext>
            </a:extLst>
          </p:cNvPr>
          <p:cNvSpPr>
            <a:spLocks noGrp="1"/>
          </p:cNvSpPr>
          <p:nvPr>
            <p:ph idx="1"/>
          </p:nvPr>
        </p:nvSpPr>
        <p:spPr>
          <a:xfrm>
            <a:off x="432000" y="1512000"/>
            <a:ext cx="2160000" cy="4679250"/>
          </a:xfrm>
        </p:spPr>
        <p:txBody>
          <a:bodyPr rtlCol="0"/>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ru-RU" noProof="0" smtClean="0"/>
              <a:t>Образец текста</a:t>
            </a:r>
          </a:p>
          <a:p>
            <a:pPr lvl="1" rtl="0"/>
            <a:r>
              <a:rPr lang="ru-RU" noProof="0" smtClean="0"/>
              <a:t>Второй уровень</a:t>
            </a:r>
          </a:p>
          <a:p>
            <a:pPr lvl="2" rtl="0"/>
            <a:r>
              <a:rPr lang="ru-RU" noProof="0" smtClean="0"/>
              <a:t>Третий уровень</a:t>
            </a:r>
          </a:p>
          <a:p>
            <a:pPr lvl="3" rtl="0"/>
            <a:r>
              <a:rPr lang="ru-RU" noProof="0" smtClean="0"/>
              <a:t>Четвертый уровень</a:t>
            </a:r>
          </a:p>
          <a:p>
            <a:pPr lvl="4" rtl="0"/>
            <a:r>
              <a:rPr lang="ru-RU" noProof="0" smtClean="0"/>
              <a:t>Пятый уровень</a:t>
            </a:r>
            <a:endParaRPr lang="ru-RU" noProof="0" dirty="0"/>
          </a:p>
        </p:txBody>
      </p:sp>
      <p:sp>
        <p:nvSpPr>
          <p:cNvPr id="5" name="Текст 4">
            <a:extLst>
              <a:ext uri="{FF2B5EF4-FFF2-40B4-BE49-F238E27FC236}">
                <a16:creationId xmlns="" xmlns:a16="http://schemas.microsoft.com/office/drawing/2014/main" id="{1F5B3657-F2AE-455A-BF81-1A0C2ACECD20}"/>
              </a:ext>
            </a:extLst>
          </p:cNvPr>
          <p:cNvSpPr>
            <a:spLocks noGrp="1"/>
          </p:cNvSpPr>
          <p:nvPr>
            <p:ph type="body" sz="quarter" idx="12"/>
          </p:nvPr>
        </p:nvSpPr>
        <p:spPr>
          <a:xfrm>
            <a:off x="2726412" y="1512000"/>
            <a:ext cx="2160588" cy="4679250"/>
          </a:xfrm>
        </p:spPr>
        <p:txBody>
          <a:bodyPr rtlCol="0"/>
          <a:lstStyle/>
          <a:p>
            <a:pPr lvl="0" rtl="0"/>
            <a:r>
              <a:rPr lang="ru-RU" noProof="0" smtClean="0"/>
              <a:t>Образец текста</a:t>
            </a:r>
          </a:p>
          <a:p>
            <a:pPr lvl="1" rtl="0"/>
            <a:r>
              <a:rPr lang="ru-RU" noProof="0" smtClean="0"/>
              <a:t>Второй уровень</a:t>
            </a:r>
          </a:p>
          <a:p>
            <a:pPr lvl="2" rtl="0"/>
            <a:r>
              <a:rPr lang="ru-RU" noProof="0" smtClean="0"/>
              <a:t>Третий уровень</a:t>
            </a:r>
          </a:p>
          <a:p>
            <a:pPr lvl="3" rtl="0"/>
            <a:r>
              <a:rPr lang="ru-RU" noProof="0" smtClean="0"/>
              <a:t>Четвертый уровень</a:t>
            </a:r>
          </a:p>
          <a:p>
            <a:pPr lvl="4" rtl="0"/>
            <a:r>
              <a:rPr lang="ru-RU" noProof="0" smtClean="0"/>
              <a:t>Пятый уровень</a:t>
            </a:r>
            <a:endParaRPr lang="ru-RU" noProof="0" dirty="0"/>
          </a:p>
        </p:txBody>
      </p:sp>
      <p:sp>
        <p:nvSpPr>
          <p:cNvPr id="13" name="Текст 5">
            <a:extLst>
              <a:ext uri="{FF2B5EF4-FFF2-40B4-BE49-F238E27FC236}">
                <a16:creationId xmlns="" xmlns:a16="http://schemas.microsoft.com/office/drawing/2014/main" id="{6A983D98-E0AB-429A-9EC2-B50D4216D691}"/>
              </a:ext>
            </a:extLst>
          </p:cNvPr>
          <p:cNvSpPr>
            <a:spLocks noGrp="1"/>
          </p:cNvSpPr>
          <p:nvPr>
            <p:ph type="body" sz="quarter" idx="13"/>
          </p:nvPr>
        </p:nvSpPr>
        <p:spPr>
          <a:xfrm>
            <a:off x="5021412" y="1512000"/>
            <a:ext cx="2160588" cy="4679250"/>
          </a:xfrm>
        </p:spPr>
        <p:txBody>
          <a:bodyPr rtlCol="0"/>
          <a:lstStyle/>
          <a:p>
            <a:pPr lvl="0" rtl="0"/>
            <a:r>
              <a:rPr lang="ru-RU" noProof="0" smtClean="0"/>
              <a:t>Образец текста</a:t>
            </a:r>
          </a:p>
          <a:p>
            <a:pPr lvl="1" rtl="0"/>
            <a:r>
              <a:rPr lang="ru-RU" noProof="0" smtClean="0"/>
              <a:t>Второй уровень</a:t>
            </a:r>
          </a:p>
          <a:p>
            <a:pPr lvl="2" rtl="0"/>
            <a:r>
              <a:rPr lang="ru-RU" noProof="0" smtClean="0"/>
              <a:t>Третий уровень</a:t>
            </a:r>
          </a:p>
          <a:p>
            <a:pPr lvl="3" rtl="0"/>
            <a:r>
              <a:rPr lang="ru-RU" noProof="0" smtClean="0"/>
              <a:t>Четвертый уровень</a:t>
            </a:r>
          </a:p>
          <a:p>
            <a:pPr lvl="4" rtl="0"/>
            <a:r>
              <a:rPr lang="ru-RU" noProof="0" smtClean="0"/>
              <a:t>Пятый уровень</a:t>
            </a:r>
            <a:endParaRPr lang="ru-RU" noProof="0" dirty="0"/>
          </a:p>
        </p:txBody>
      </p:sp>
      <p:sp>
        <p:nvSpPr>
          <p:cNvPr id="15" name="Текст 6">
            <a:extLst>
              <a:ext uri="{FF2B5EF4-FFF2-40B4-BE49-F238E27FC236}">
                <a16:creationId xmlns="" xmlns:a16="http://schemas.microsoft.com/office/drawing/2014/main" id="{755213BF-EF6D-45DC-A01B-DE6C2F23A6D2}"/>
              </a:ext>
            </a:extLst>
          </p:cNvPr>
          <p:cNvSpPr>
            <a:spLocks noGrp="1"/>
          </p:cNvSpPr>
          <p:nvPr>
            <p:ph type="body" sz="quarter" idx="14"/>
          </p:nvPr>
        </p:nvSpPr>
        <p:spPr>
          <a:xfrm>
            <a:off x="7316412" y="1507535"/>
            <a:ext cx="2160588" cy="4679250"/>
          </a:xfrm>
        </p:spPr>
        <p:txBody>
          <a:bodyPr rtlCol="0"/>
          <a:lstStyle/>
          <a:p>
            <a:pPr lvl="0" rtl="0"/>
            <a:r>
              <a:rPr lang="ru-RU" noProof="0" smtClean="0"/>
              <a:t>Образец текста</a:t>
            </a:r>
          </a:p>
          <a:p>
            <a:pPr lvl="1" rtl="0"/>
            <a:r>
              <a:rPr lang="ru-RU" noProof="0" smtClean="0"/>
              <a:t>Второй уровень</a:t>
            </a:r>
          </a:p>
          <a:p>
            <a:pPr lvl="2" rtl="0"/>
            <a:r>
              <a:rPr lang="ru-RU" noProof="0" smtClean="0"/>
              <a:t>Третий уровень</a:t>
            </a:r>
          </a:p>
          <a:p>
            <a:pPr lvl="3" rtl="0"/>
            <a:r>
              <a:rPr lang="ru-RU" noProof="0" smtClean="0"/>
              <a:t>Четвертый уровень</a:t>
            </a:r>
          </a:p>
          <a:p>
            <a:pPr lvl="4" rtl="0"/>
            <a:r>
              <a:rPr lang="ru-RU" noProof="0" smtClean="0"/>
              <a:t>Пятый уровень</a:t>
            </a:r>
            <a:endParaRPr lang="ru-RU" noProof="0" dirty="0"/>
          </a:p>
        </p:txBody>
      </p:sp>
      <p:sp>
        <p:nvSpPr>
          <p:cNvPr id="17" name="Текст 7">
            <a:extLst>
              <a:ext uri="{FF2B5EF4-FFF2-40B4-BE49-F238E27FC236}">
                <a16:creationId xmlns="" xmlns:a16="http://schemas.microsoft.com/office/drawing/2014/main" id="{77D6BBBA-F4A3-45D4-91BC-A405FFDC7C3D}"/>
              </a:ext>
            </a:extLst>
          </p:cNvPr>
          <p:cNvSpPr>
            <a:spLocks noGrp="1"/>
          </p:cNvSpPr>
          <p:nvPr>
            <p:ph type="body" sz="quarter" idx="15"/>
          </p:nvPr>
        </p:nvSpPr>
        <p:spPr>
          <a:xfrm>
            <a:off x="9611412" y="1507535"/>
            <a:ext cx="2160588" cy="4683715"/>
          </a:xfrm>
        </p:spPr>
        <p:txBody>
          <a:bodyPr rtlCol="0"/>
          <a:lstStyle/>
          <a:p>
            <a:pPr lvl="0" rtl="0"/>
            <a:r>
              <a:rPr lang="ru-RU" noProof="0" smtClean="0"/>
              <a:t>Образец текста</a:t>
            </a:r>
          </a:p>
          <a:p>
            <a:pPr lvl="1" rtl="0"/>
            <a:r>
              <a:rPr lang="ru-RU" noProof="0" smtClean="0"/>
              <a:t>Второй уровень</a:t>
            </a:r>
          </a:p>
          <a:p>
            <a:pPr lvl="2" rtl="0"/>
            <a:r>
              <a:rPr lang="ru-RU" noProof="0" smtClean="0"/>
              <a:t>Третий уровень</a:t>
            </a:r>
          </a:p>
          <a:p>
            <a:pPr lvl="3" rtl="0"/>
            <a:r>
              <a:rPr lang="ru-RU" noProof="0" smtClean="0"/>
              <a:t>Четвертый уровень</a:t>
            </a:r>
          </a:p>
          <a:p>
            <a:pPr lvl="4" rtl="0"/>
            <a:r>
              <a:rPr lang="ru-RU" noProof="0" smtClean="0"/>
              <a:t>Пятый уровень</a:t>
            </a:r>
            <a:endParaRPr lang="ru-RU" noProof="0" dirty="0"/>
          </a:p>
        </p:txBody>
      </p:sp>
      <p:sp>
        <p:nvSpPr>
          <p:cNvPr id="4" name="Нижний колонтитул 3">
            <a:extLst>
              <a:ext uri="{FF2B5EF4-FFF2-40B4-BE49-F238E27FC236}">
                <a16:creationId xmlns="" xmlns:a16="http://schemas.microsoft.com/office/drawing/2014/main" id="{2D09234E-176D-4BBF-9391-7B6F018C51AB}"/>
              </a:ext>
            </a:extLst>
          </p:cNvPr>
          <p:cNvSpPr>
            <a:spLocks noGrp="1"/>
          </p:cNvSpPr>
          <p:nvPr>
            <p:ph type="ftr" sz="quarter" idx="16"/>
          </p:nvPr>
        </p:nvSpPr>
        <p:spPr/>
        <p:txBody>
          <a:bodyPr rtlCol="0"/>
          <a:lstStyle/>
          <a:p>
            <a:pPr rtl="0"/>
            <a:r>
              <a:rPr lang="ru-RU" noProof="0" smtClean="0"/>
              <a:t>Бюджет для граждан</a:t>
            </a:r>
            <a:endParaRPr lang="ru-RU" noProof="0" dirty="0"/>
          </a:p>
        </p:txBody>
      </p:sp>
      <p:sp>
        <p:nvSpPr>
          <p:cNvPr id="6" name="Номер слайда 5">
            <a:extLst>
              <a:ext uri="{FF2B5EF4-FFF2-40B4-BE49-F238E27FC236}">
                <a16:creationId xmlns="" xmlns:a16="http://schemas.microsoft.com/office/drawing/2014/main" id="{009ABD5E-B8F1-4246-B167-09138760AD7D}"/>
              </a:ext>
            </a:extLst>
          </p:cNvPr>
          <p:cNvSpPr>
            <a:spLocks noGrp="1"/>
          </p:cNvSpPr>
          <p:nvPr>
            <p:ph type="sldNum" sz="quarter" idx="33"/>
          </p:nvPr>
        </p:nvSpPr>
        <p:spPr/>
        <p:txBody>
          <a:bodyPr rtlCol="0"/>
          <a:lstStyle/>
          <a:p>
            <a:pPr rtl="0"/>
            <a:fld id="{19B51A1E-902D-48AF-9020-955120F399B6}" type="slidenum">
              <a:rPr lang="ru-RU" noProof="0" smtClean="0"/>
              <a:pPr/>
              <a:t>‹#›</a:t>
            </a:fld>
            <a:endParaRPr lang="ru-RU" noProof="0" dirty="0"/>
          </a:p>
        </p:txBody>
      </p:sp>
    </p:spTree>
    <p:extLst>
      <p:ext uri="{BB962C8B-B14F-4D97-AF65-F5344CB8AC3E}">
        <p14:creationId xmlns:p14="http://schemas.microsoft.com/office/powerpoint/2010/main" val="9748372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Только заголовок">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5FC626A5-4FF6-42BD-858A-AE4B2C23A6BC}"/>
              </a:ext>
            </a:extLst>
          </p:cNvPr>
          <p:cNvSpPr>
            <a:spLocks noGrp="1"/>
          </p:cNvSpPr>
          <p:nvPr>
            <p:ph type="title" hasCustomPrompt="1"/>
          </p:nvPr>
        </p:nvSpPr>
        <p:spPr/>
        <p:txBody>
          <a:bodyPr rtlCol="0"/>
          <a:lstStyle>
            <a:lvl1pPr>
              <a:defRPr>
                <a:solidFill>
                  <a:schemeClr val="tx1">
                    <a:lumMod val="75000"/>
                    <a:lumOff val="25000"/>
                  </a:schemeClr>
                </a:solidFill>
              </a:defRPr>
            </a:lvl1pPr>
          </a:lstStyle>
          <a:p>
            <a:pPr rtl="0"/>
            <a:r>
              <a:rPr lang="ru-RU" noProof="0" dirty="0"/>
              <a:t>Щелкните, чтобы изменить заголовок</a:t>
            </a:r>
          </a:p>
        </p:txBody>
      </p:sp>
      <p:sp>
        <p:nvSpPr>
          <p:cNvPr id="5" name="Подзаголовок 2">
            <a:extLst>
              <a:ext uri="{FF2B5EF4-FFF2-40B4-BE49-F238E27FC236}">
                <a16:creationId xmlns="" xmlns:a16="http://schemas.microsoft.com/office/drawing/2014/main" id="{10727B06-56A8-44A2-B6C2-9ED183D107F3}"/>
              </a:ext>
            </a:extLst>
          </p:cNvPr>
          <p:cNvSpPr>
            <a:spLocks noGrp="1"/>
          </p:cNvSpPr>
          <p:nvPr>
            <p:ph type="body" sz="quarter" idx="32" hasCustomPrompt="1"/>
          </p:nvPr>
        </p:nvSpPr>
        <p:spPr>
          <a:xfrm>
            <a:off x="431800" y="1008000"/>
            <a:ext cx="11339513" cy="360000"/>
          </a:xfrm>
        </p:spPr>
        <p:txBody>
          <a:bodyPr rtlCol="0"/>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rtl="0"/>
            <a:r>
              <a:rPr lang="ru-RU" noProof="0" dirty="0"/>
              <a:t>Подзаголовок</a:t>
            </a:r>
          </a:p>
        </p:txBody>
      </p:sp>
      <p:sp>
        <p:nvSpPr>
          <p:cNvPr id="3" name="Нижний колонтитул 2">
            <a:extLst>
              <a:ext uri="{FF2B5EF4-FFF2-40B4-BE49-F238E27FC236}">
                <a16:creationId xmlns="" xmlns:a16="http://schemas.microsoft.com/office/drawing/2014/main" id="{08CCB8C2-B6A2-4C69-8D3A-57420A034BA4}"/>
              </a:ext>
            </a:extLst>
          </p:cNvPr>
          <p:cNvSpPr>
            <a:spLocks noGrp="1"/>
          </p:cNvSpPr>
          <p:nvPr>
            <p:ph type="ftr" sz="quarter" idx="12"/>
          </p:nvPr>
        </p:nvSpPr>
        <p:spPr/>
        <p:txBody>
          <a:bodyPr rtlCol="0"/>
          <a:lstStyle/>
          <a:p>
            <a:pPr rtl="0"/>
            <a:r>
              <a:rPr lang="ru-RU" noProof="0" smtClean="0"/>
              <a:t>Бюджет для граждан</a:t>
            </a:r>
            <a:endParaRPr lang="ru-RU" noProof="0" dirty="0"/>
          </a:p>
        </p:txBody>
      </p:sp>
      <p:sp>
        <p:nvSpPr>
          <p:cNvPr id="4" name="Номер слайда 3">
            <a:extLst>
              <a:ext uri="{FF2B5EF4-FFF2-40B4-BE49-F238E27FC236}">
                <a16:creationId xmlns="" xmlns:a16="http://schemas.microsoft.com/office/drawing/2014/main" id="{853CF994-8B2C-443F-B695-7378DD360DAA}"/>
              </a:ext>
            </a:extLst>
          </p:cNvPr>
          <p:cNvSpPr>
            <a:spLocks noGrp="1"/>
          </p:cNvSpPr>
          <p:nvPr>
            <p:ph type="sldNum" sz="quarter" idx="33"/>
          </p:nvPr>
        </p:nvSpPr>
        <p:spPr/>
        <p:txBody>
          <a:bodyPr rtlCol="0"/>
          <a:lstStyle/>
          <a:p>
            <a:pPr rtl="0"/>
            <a:fld id="{19B51A1E-902D-48AF-9020-955120F399B6}" type="slidenum">
              <a:rPr lang="ru-RU" noProof="0" smtClean="0"/>
              <a:pPr/>
              <a:t>‹#›</a:t>
            </a:fld>
            <a:endParaRPr lang="ru-RU" noProof="0" dirty="0"/>
          </a:p>
        </p:txBody>
      </p:sp>
    </p:spTree>
    <p:extLst>
      <p:ext uri="{BB962C8B-B14F-4D97-AF65-F5344CB8AC3E}">
        <p14:creationId xmlns:p14="http://schemas.microsoft.com/office/powerpoint/2010/main" val="15058552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Пустой слайд">
    <p:spTree>
      <p:nvGrpSpPr>
        <p:cNvPr id="1" name=""/>
        <p:cNvGrpSpPr/>
        <p:nvPr/>
      </p:nvGrpSpPr>
      <p:grpSpPr>
        <a:xfrm>
          <a:off x="0" y="0"/>
          <a:ext cx="0" cy="0"/>
          <a:chOff x="0" y="0"/>
          <a:chExt cx="0" cy="0"/>
        </a:xfrm>
      </p:grpSpPr>
      <p:sp>
        <p:nvSpPr>
          <p:cNvPr id="2" name="Нижний колонтитул 1">
            <a:extLst>
              <a:ext uri="{FF2B5EF4-FFF2-40B4-BE49-F238E27FC236}">
                <a16:creationId xmlns="" xmlns:a16="http://schemas.microsoft.com/office/drawing/2014/main" id="{16D0504D-4610-4E9E-A2DB-8B701F044BBC}"/>
              </a:ext>
            </a:extLst>
          </p:cNvPr>
          <p:cNvSpPr>
            <a:spLocks noGrp="1"/>
          </p:cNvSpPr>
          <p:nvPr>
            <p:ph type="ftr" sz="quarter" idx="12"/>
          </p:nvPr>
        </p:nvSpPr>
        <p:spPr/>
        <p:txBody>
          <a:bodyPr rtlCol="0"/>
          <a:lstStyle/>
          <a:p>
            <a:pPr rtl="0"/>
            <a:r>
              <a:rPr lang="ru-RU" noProof="0" smtClean="0"/>
              <a:t>Бюджет для граждан</a:t>
            </a:r>
            <a:endParaRPr lang="ru-RU" noProof="0" dirty="0"/>
          </a:p>
        </p:txBody>
      </p:sp>
      <p:sp>
        <p:nvSpPr>
          <p:cNvPr id="3" name="Номер слайда 2">
            <a:extLst>
              <a:ext uri="{FF2B5EF4-FFF2-40B4-BE49-F238E27FC236}">
                <a16:creationId xmlns="" xmlns:a16="http://schemas.microsoft.com/office/drawing/2014/main" id="{A95CDFA7-DEA3-4BBE-8D70-0AF654A1E6FF}"/>
              </a:ext>
            </a:extLst>
          </p:cNvPr>
          <p:cNvSpPr>
            <a:spLocks noGrp="1"/>
          </p:cNvSpPr>
          <p:nvPr>
            <p:ph type="sldNum" sz="quarter" idx="13"/>
          </p:nvPr>
        </p:nvSpPr>
        <p:spPr/>
        <p:txBody>
          <a:bodyPr rtlCol="0"/>
          <a:lstStyle/>
          <a:p>
            <a:pPr rtl="0"/>
            <a:fld id="{19B51A1E-902D-48AF-9020-955120F399B6}" type="slidenum">
              <a:rPr lang="ru-RU" noProof="0" smtClean="0"/>
              <a:pPr/>
              <a:t>‹#›</a:t>
            </a:fld>
            <a:endParaRPr lang="ru-RU" noProof="0" dirty="0"/>
          </a:p>
        </p:txBody>
      </p:sp>
      <p:sp>
        <p:nvSpPr>
          <p:cNvPr id="4" name="Заголовок 3">
            <a:extLst>
              <a:ext uri="{FF2B5EF4-FFF2-40B4-BE49-F238E27FC236}">
                <a16:creationId xmlns="" xmlns:a16="http://schemas.microsoft.com/office/drawing/2014/main" id="{90694D9D-C633-4D52-965E-E5BBD9883037}"/>
              </a:ext>
            </a:extLst>
          </p:cNvPr>
          <p:cNvSpPr>
            <a:spLocks noGrp="1"/>
          </p:cNvSpPr>
          <p:nvPr>
            <p:ph type="title"/>
          </p:nvPr>
        </p:nvSpPr>
        <p:spPr/>
        <p:txBody>
          <a:bodyPr rtlCol="0"/>
          <a:lstStyle/>
          <a:p>
            <a:pPr rtl="0"/>
            <a:r>
              <a:rPr lang="ru-RU" noProof="0" smtClean="0"/>
              <a:t>Образец заголовка</a:t>
            </a:r>
            <a:endParaRPr lang="ru-RU" noProof="0" dirty="0"/>
          </a:p>
        </p:txBody>
      </p:sp>
    </p:spTree>
    <p:extLst>
      <p:ext uri="{BB962C8B-B14F-4D97-AF65-F5344CB8AC3E}">
        <p14:creationId xmlns:p14="http://schemas.microsoft.com/office/powerpoint/2010/main" val="11397670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Слайд-разделитель 1">
    <p:bg>
      <p:bgPr>
        <a:solidFill>
          <a:schemeClr val="bg1">
            <a:lumMod val="95000"/>
          </a:schemeClr>
        </a:solidFill>
        <a:effectLst/>
      </p:bgPr>
    </p:bg>
    <p:spTree>
      <p:nvGrpSpPr>
        <p:cNvPr id="1" name=""/>
        <p:cNvGrpSpPr/>
        <p:nvPr/>
      </p:nvGrpSpPr>
      <p:grpSpPr>
        <a:xfrm>
          <a:off x="0" y="0"/>
          <a:ext cx="0" cy="0"/>
          <a:chOff x="0" y="0"/>
          <a:chExt cx="0" cy="0"/>
        </a:xfrm>
      </p:grpSpPr>
      <p:sp>
        <p:nvSpPr>
          <p:cNvPr id="41" name="Рисунок 40">
            <a:extLst>
              <a:ext uri="{FF2B5EF4-FFF2-40B4-BE49-F238E27FC236}">
                <a16:creationId xmlns="" xmlns:a16="http://schemas.microsoft.com/office/drawing/2014/main" id="{EB7F0EE8-BE52-4A79-8FC8-4A2487FA01FC}"/>
              </a:ext>
            </a:extLst>
          </p:cNvPr>
          <p:cNvSpPr>
            <a:spLocks noGrp="1"/>
          </p:cNvSpPr>
          <p:nvPr>
            <p:ph type="pic" sz="quarter" idx="10" hasCustomPrompt="1"/>
          </p:nvPr>
        </p:nvSpPr>
        <p:spPr>
          <a:xfrm>
            <a:off x="0" y="0"/>
            <a:ext cx="9780588" cy="6371351"/>
          </a:xfrm>
          <a:solidFill>
            <a:schemeClr val="bg1">
              <a:lumMod val="85000"/>
            </a:schemeClr>
          </a:solidFill>
        </p:spPr>
        <p:txBody>
          <a:bodyPr rtlCol="0" anchor="ctr"/>
          <a:lstStyle>
            <a:lvl1pPr marL="0" indent="0" algn="ctr">
              <a:buNone/>
              <a:defRPr sz="1200" i="1">
                <a:latin typeface="Times New Roman" panose="02020603050405020304" pitchFamily="18" charset="0"/>
                <a:cs typeface="Times New Roman" panose="02020603050405020304" pitchFamily="18" charset="0"/>
              </a:defRPr>
            </a:lvl1pPr>
          </a:lstStyle>
          <a:p>
            <a:pPr rtl="0"/>
            <a:r>
              <a:rPr lang="ru-RU" noProof="0" dirty="0"/>
              <a:t>Вставьте или перетащите </a:t>
            </a:r>
            <a:br>
              <a:rPr lang="ru-RU" noProof="0" dirty="0"/>
            </a:br>
            <a:r>
              <a:rPr lang="ru-RU" noProof="0" dirty="0"/>
              <a:t>свое фото</a:t>
            </a:r>
          </a:p>
        </p:txBody>
      </p:sp>
      <p:sp>
        <p:nvSpPr>
          <p:cNvPr id="2" name="Заголовок 1">
            <a:extLst>
              <a:ext uri="{FF2B5EF4-FFF2-40B4-BE49-F238E27FC236}">
                <a16:creationId xmlns="" xmlns:a16="http://schemas.microsoft.com/office/drawing/2014/main" id="{00F23EB7-E336-46EB-A4A0-3DB7A6BF4CE1}"/>
              </a:ext>
            </a:extLst>
          </p:cNvPr>
          <p:cNvSpPr>
            <a:spLocks noGrp="1"/>
          </p:cNvSpPr>
          <p:nvPr>
            <p:ph type="ctrTitle" hasCustomPrompt="1"/>
          </p:nvPr>
        </p:nvSpPr>
        <p:spPr>
          <a:xfrm>
            <a:off x="6235700" y="2204792"/>
            <a:ext cx="5956300" cy="1944000"/>
          </a:xfrm>
          <a:solidFill>
            <a:schemeClr val="bg1"/>
          </a:solidFill>
        </p:spPr>
        <p:txBody>
          <a:bodyPr vert="horz" lIns="180000" tIns="180000" rIns="252000" bIns="180000" rtlCol="0" anchor="t">
            <a:noAutofit/>
          </a:bodyPr>
          <a:lstStyle>
            <a:lvl1pPr algn="r">
              <a:lnSpc>
                <a:spcPct val="80000"/>
              </a:lnSpc>
              <a:defRPr lang="en-ZA" sz="4200" b="1" spc="-300" dirty="0"/>
            </a:lvl1pPr>
          </a:lstStyle>
          <a:p>
            <a:pPr lvl="0" algn="r" rtl="0"/>
            <a:r>
              <a:rPr lang="ru-RU" noProof="0" dirty="0"/>
              <a:t>Щелкните, чтобы изменить разделитель разделов</a:t>
            </a:r>
          </a:p>
        </p:txBody>
      </p:sp>
      <p:sp>
        <p:nvSpPr>
          <p:cNvPr id="7" name="Подзаголовок 2">
            <a:extLst>
              <a:ext uri="{FF2B5EF4-FFF2-40B4-BE49-F238E27FC236}">
                <a16:creationId xmlns="" xmlns:a16="http://schemas.microsoft.com/office/drawing/2014/main" id="{9E4D4535-D519-40ED-B8A4-2EA1276BB652}"/>
              </a:ext>
            </a:extLst>
          </p:cNvPr>
          <p:cNvSpPr>
            <a:spLocks noGrp="1"/>
          </p:cNvSpPr>
          <p:nvPr>
            <p:ph type="body" sz="quarter" idx="13" hasCustomPrompt="1"/>
          </p:nvPr>
        </p:nvSpPr>
        <p:spPr>
          <a:xfrm>
            <a:off x="6235700" y="4148860"/>
            <a:ext cx="5956300" cy="1100565"/>
          </a:xfrm>
          <a:solidFill>
            <a:schemeClr val="tx1">
              <a:alpha val="80000"/>
            </a:schemeClr>
          </a:solidFill>
        </p:spPr>
        <p:txBody>
          <a:bodyPr lIns="180000" tIns="180000" rIns="252000" bIns="180000" rtlCol="0"/>
          <a:lstStyle>
            <a:lvl1pPr marL="0" indent="0" algn="r">
              <a:buNone/>
              <a:defRPr sz="1800">
                <a:solidFill>
                  <a:schemeClr val="bg1"/>
                </a:solidFill>
              </a:defRPr>
            </a:lvl1pPr>
            <a:lvl2pPr marL="266700" indent="0" algn="r">
              <a:buNone/>
              <a:defRPr sz="1800">
                <a:solidFill>
                  <a:schemeClr val="bg1"/>
                </a:solidFill>
              </a:defRPr>
            </a:lvl2pPr>
            <a:lvl3pPr marL="542925" indent="0" algn="r">
              <a:buNone/>
              <a:defRPr sz="1800">
                <a:solidFill>
                  <a:schemeClr val="bg1"/>
                </a:solidFill>
              </a:defRPr>
            </a:lvl3pPr>
            <a:lvl4pPr marL="809625" indent="0" algn="r">
              <a:buNone/>
              <a:defRPr sz="1800">
                <a:solidFill>
                  <a:schemeClr val="bg1"/>
                </a:solidFill>
              </a:defRPr>
            </a:lvl4pPr>
            <a:lvl5pPr marL="1076325" indent="0" algn="r">
              <a:buNone/>
              <a:defRPr sz="1800">
                <a:solidFill>
                  <a:schemeClr val="bg1"/>
                </a:solidFill>
              </a:defRPr>
            </a:lvl5pPr>
          </a:lstStyle>
          <a:p>
            <a:pPr lvl="0" rtl="0"/>
            <a:r>
              <a:rPr lang="ru-RU" noProof="0" dirty="0"/>
              <a:t>Образец подзаголовка</a:t>
            </a:r>
          </a:p>
        </p:txBody>
      </p:sp>
      <p:sp>
        <p:nvSpPr>
          <p:cNvPr id="4" name="Нижний колонтитул 3">
            <a:extLst>
              <a:ext uri="{FF2B5EF4-FFF2-40B4-BE49-F238E27FC236}">
                <a16:creationId xmlns="" xmlns:a16="http://schemas.microsoft.com/office/drawing/2014/main" id="{6816FE98-6A12-44EC-8485-8B5EFABDF9B2}"/>
              </a:ext>
            </a:extLst>
          </p:cNvPr>
          <p:cNvSpPr>
            <a:spLocks noGrp="1"/>
          </p:cNvSpPr>
          <p:nvPr>
            <p:ph type="ftr" sz="quarter" idx="11"/>
          </p:nvPr>
        </p:nvSpPr>
        <p:spPr/>
        <p:txBody>
          <a:bodyPr rtlCol="0"/>
          <a:lstStyle/>
          <a:p>
            <a:pPr rtl="0"/>
            <a:r>
              <a:rPr lang="ru-RU" noProof="0" smtClean="0"/>
              <a:t>Бюджет для граждан</a:t>
            </a:r>
            <a:endParaRPr lang="ru-RU" noProof="0" dirty="0"/>
          </a:p>
        </p:txBody>
      </p:sp>
      <p:sp>
        <p:nvSpPr>
          <p:cNvPr id="8" name="Прямоугольник 7">
            <a:extLst>
              <a:ext uri="{FF2B5EF4-FFF2-40B4-BE49-F238E27FC236}">
                <a16:creationId xmlns="" xmlns:a16="http://schemas.microsoft.com/office/drawing/2014/main" id="{51DD44D8-4A8F-4693-B90A-166855B29D25}"/>
              </a:ext>
            </a:extLst>
          </p:cNvPr>
          <p:cNvSpPr/>
          <p:nvPr userDrawn="1"/>
        </p:nvSpPr>
        <p:spPr>
          <a:xfrm>
            <a:off x="9780588" y="5247782"/>
            <a:ext cx="2411412" cy="11482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dirty="0"/>
          </a:p>
        </p:txBody>
      </p:sp>
      <p:sp>
        <p:nvSpPr>
          <p:cNvPr id="13" name="Прямоугольник 12">
            <a:extLst>
              <a:ext uri="{FF2B5EF4-FFF2-40B4-BE49-F238E27FC236}">
                <a16:creationId xmlns="" xmlns:a16="http://schemas.microsoft.com/office/drawing/2014/main" id="{EC0FBB1B-4F0E-4365-BF27-3150FC6C3B90}"/>
              </a:ext>
            </a:extLst>
          </p:cNvPr>
          <p:cNvSpPr/>
          <p:nvPr userDrawn="1"/>
        </p:nvSpPr>
        <p:spPr>
          <a:xfrm>
            <a:off x="9780103" y="6803351"/>
            <a:ext cx="1979897" cy="5465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dirty="0"/>
          </a:p>
        </p:txBody>
      </p:sp>
      <p:sp>
        <p:nvSpPr>
          <p:cNvPr id="14" name="Прямоугольник 13">
            <a:extLst>
              <a:ext uri="{FF2B5EF4-FFF2-40B4-BE49-F238E27FC236}">
                <a16:creationId xmlns="" xmlns:a16="http://schemas.microsoft.com/office/drawing/2014/main" id="{7A13D8A8-6C3D-4527-959D-41C3213F7F02}"/>
              </a:ext>
            </a:extLst>
          </p:cNvPr>
          <p:cNvSpPr/>
          <p:nvPr userDrawn="1"/>
        </p:nvSpPr>
        <p:spPr>
          <a:xfrm>
            <a:off x="0" y="6803351"/>
            <a:ext cx="9780104" cy="546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dirty="0"/>
          </a:p>
        </p:txBody>
      </p:sp>
      <p:sp>
        <p:nvSpPr>
          <p:cNvPr id="15" name="Прямоугольник 14">
            <a:extLst>
              <a:ext uri="{FF2B5EF4-FFF2-40B4-BE49-F238E27FC236}">
                <a16:creationId xmlns="" xmlns:a16="http://schemas.microsoft.com/office/drawing/2014/main" id="{9504A767-1C0B-484E-BF7D-CD42D30A52EE}"/>
              </a:ext>
            </a:extLst>
          </p:cNvPr>
          <p:cNvSpPr/>
          <p:nvPr userDrawn="1"/>
        </p:nvSpPr>
        <p:spPr>
          <a:xfrm>
            <a:off x="11760000" y="6803351"/>
            <a:ext cx="432000" cy="546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dirty="0"/>
          </a:p>
        </p:txBody>
      </p:sp>
      <p:sp>
        <p:nvSpPr>
          <p:cNvPr id="5" name="Номер слайда 4">
            <a:extLst>
              <a:ext uri="{FF2B5EF4-FFF2-40B4-BE49-F238E27FC236}">
                <a16:creationId xmlns="" xmlns:a16="http://schemas.microsoft.com/office/drawing/2014/main" id="{F50EF489-F21B-4E7C-9A44-D3CC8DC34F5F}"/>
              </a:ext>
            </a:extLst>
          </p:cNvPr>
          <p:cNvSpPr>
            <a:spLocks noGrp="1"/>
          </p:cNvSpPr>
          <p:nvPr>
            <p:ph type="sldNum" sz="quarter" idx="12"/>
          </p:nvPr>
        </p:nvSpPr>
        <p:spPr/>
        <p:txBody>
          <a:bodyPr rtlCol="0"/>
          <a:lstStyle/>
          <a:p>
            <a:pPr rtl="0"/>
            <a:fld id="{19B51A1E-902D-48AF-9020-955120F399B6}" type="slidenum">
              <a:rPr lang="ru-RU" noProof="0" smtClean="0"/>
              <a:pPr/>
              <a:t>‹#›</a:t>
            </a:fld>
            <a:endParaRPr lang="ru-RU" noProof="0" dirty="0"/>
          </a:p>
        </p:txBody>
      </p:sp>
    </p:spTree>
    <p:extLst>
      <p:ext uri="{BB962C8B-B14F-4D97-AF65-F5344CB8AC3E}">
        <p14:creationId xmlns:p14="http://schemas.microsoft.com/office/powerpoint/2010/main" val="24371590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Слайд-разделитель 2">
    <p:bg>
      <p:bgPr>
        <a:solidFill>
          <a:schemeClr val="tx1">
            <a:lumMod val="75000"/>
            <a:lumOff val="25000"/>
          </a:schemeClr>
        </a:solidFill>
        <a:effectLst/>
      </p:bgPr>
    </p:bg>
    <p:spTree>
      <p:nvGrpSpPr>
        <p:cNvPr id="1" name=""/>
        <p:cNvGrpSpPr/>
        <p:nvPr/>
      </p:nvGrpSpPr>
      <p:grpSpPr>
        <a:xfrm>
          <a:off x="0" y="0"/>
          <a:ext cx="0" cy="0"/>
          <a:chOff x="0" y="0"/>
          <a:chExt cx="0" cy="0"/>
        </a:xfrm>
      </p:grpSpPr>
      <p:sp>
        <p:nvSpPr>
          <p:cNvPr id="41" name="Рисунок 40">
            <a:extLst>
              <a:ext uri="{FF2B5EF4-FFF2-40B4-BE49-F238E27FC236}">
                <a16:creationId xmlns="" xmlns:a16="http://schemas.microsoft.com/office/drawing/2014/main" id="{EB7F0EE8-BE52-4A79-8FC8-4A2487FA01FC}"/>
              </a:ext>
            </a:extLst>
          </p:cNvPr>
          <p:cNvSpPr>
            <a:spLocks noGrp="1"/>
          </p:cNvSpPr>
          <p:nvPr>
            <p:ph type="pic" sz="quarter" idx="10" hasCustomPrompt="1"/>
          </p:nvPr>
        </p:nvSpPr>
        <p:spPr>
          <a:xfrm>
            <a:off x="2411412" y="0"/>
            <a:ext cx="9780588" cy="6371351"/>
          </a:xfrm>
          <a:solidFill>
            <a:schemeClr val="bg1">
              <a:lumMod val="85000"/>
            </a:schemeClr>
          </a:solidFill>
        </p:spPr>
        <p:txBody>
          <a:bodyPr rtlCol="0" anchor="ctr"/>
          <a:lstStyle>
            <a:lvl1pPr marL="0" indent="0" algn="ctr">
              <a:buNone/>
              <a:defRPr sz="1200" i="1">
                <a:latin typeface="Times New Roman" panose="02020603050405020304" pitchFamily="18" charset="0"/>
                <a:cs typeface="Times New Roman" panose="02020603050405020304" pitchFamily="18" charset="0"/>
              </a:defRPr>
            </a:lvl1pPr>
          </a:lstStyle>
          <a:p>
            <a:pPr rtl="0"/>
            <a:r>
              <a:rPr lang="ru-RU" noProof="0" dirty="0"/>
              <a:t>Вставьте или перетащите </a:t>
            </a:r>
            <a:br>
              <a:rPr lang="ru-RU" noProof="0" dirty="0"/>
            </a:br>
            <a:r>
              <a:rPr lang="ru-RU" noProof="0" dirty="0"/>
              <a:t>свое фото</a:t>
            </a:r>
          </a:p>
        </p:txBody>
      </p:sp>
      <p:sp>
        <p:nvSpPr>
          <p:cNvPr id="3" name="Заголовок 1">
            <a:extLst>
              <a:ext uri="{FF2B5EF4-FFF2-40B4-BE49-F238E27FC236}">
                <a16:creationId xmlns="" xmlns:a16="http://schemas.microsoft.com/office/drawing/2014/main" id="{E473AB13-DFF9-4538-9907-E261659E0E01}"/>
              </a:ext>
            </a:extLst>
          </p:cNvPr>
          <p:cNvSpPr>
            <a:spLocks noGrp="1"/>
          </p:cNvSpPr>
          <p:nvPr>
            <p:ph type="title" hasCustomPrompt="1"/>
          </p:nvPr>
        </p:nvSpPr>
        <p:spPr>
          <a:xfrm>
            <a:off x="-1700" y="2156226"/>
            <a:ext cx="5958000" cy="1958400"/>
          </a:xfrm>
          <a:solidFill>
            <a:schemeClr val="bg1"/>
          </a:solidFill>
        </p:spPr>
        <p:txBody>
          <a:bodyPr lIns="252000" tIns="180000" rIns="180000" bIns="180000" rtlCol="0"/>
          <a:lstStyle>
            <a:lvl1pPr>
              <a:lnSpc>
                <a:spcPct val="70000"/>
              </a:lnSpc>
              <a:defRPr sz="4200" b="1" spc="-300">
                <a:solidFill>
                  <a:schemeClr val="tx1">
                    <a:lumMod val="75000"/>
                    <a:lumOff val="25000"/>
                  </a:schemeClr>
                </a:solidFill>
                <a:latin typeface="+mj-lt"/>
              </a:defRPr>
            </a:lvl1pPr>
          </a:lstStyle>
          <a:p>
            <a:pPr rtl="0"/>
            <a:r>
              <a:rPr lang="ru-RU" noProof="0" dirty="0"/>
              <a:t>Щелкните, чтобы изменить разделитель разделов</a:t>
            </a:r>
          </a:p>
        </p:txBody>
      </p:sp>
      <p:sp>
        <p:nvSpPr>
          <p:cNvPr id="7" name="Подзаголовок 2">
            <a:extLst>
              <a:ext uri="{FF2B5EF4-FFF2-40B4-BE49-F238E27FC236}">
                <a16:creationId xmlns="" xmlns:a16="http://schemas.microsoft.com/office/drawing/2014/main" id="{9E4D4535-D519-40ED-B8A4-2EA1276BB652}"/>
              </a:ext>
            </a:extLst>
          </p:cNvPr>
          <p:cNvSpPr>
            <a:spLocks noGrp="1"/>
          </p:cNvSpPr>
          <p:nvPr>
            <p:ph type="body" sz="quarter" idx="13" hasCustomPrompt="1"/>
          </p:nvPr>
        </p:nvSpPr>
        <p:spPr>
          <a:xfrm>
            <a:off x="0" y="4110760"/>
            <a:ext cx="5956300" cy="1100565"/>
          </a:xfrm>
          <a:solidFill>
            <a:schemeClr val="tx1">
              <a:alpha val="80000"/>
            </a:schemeClr>
          </a:solidFill>
        </p:spPr>
        <p:txBody>
          <a:bodyPr lIns="252000" tIns="180000" rIns="180000" bIns="180000" rtlCol="0"/>
          <a:lstStyle>
            <a:lvl1pPr marL="0" indent="0" algn="l">
              <a:buNone/>
              <a:defRPr sz="1800">
                <a:solidFill>
                  <a:schemeClr val="bg1"/>
                </a:solidFill>
              </a:defRPr>
            </a:lvl1pPr>
            <a:lvl2pPr marL="266700" indent="0" algn="r">
              <a:buNone/>
              <a:defRPr sz="1800">
                <a:solidFill>
                  <a:schemeClr val="bg1"/>
                </a:solidFill>
              </a:defRPr>
            </a:lvl2pPr>
            <a:lvl3pPr marL="542925" indent="0" algn="r">
              <a:buNone/>
              <a:defRPr sz="1800">
                <a:solidFill>
                  <a:schemeClr val="bg1"/>
                </a:solidFill>
              </a:defRPr>
            </a:lvl3pPr>
            <a:lvl4pPr marL="809625" indent="0" algn="r">
              <a:buNone/>
              <a:defRPr sz="1800">
                <a:solidFill>
                  <a:schemeClr val="bg1"/>
                </a:solidFill>
              </a:defRPr>
            </a:lvl4pPr>
            <a:lvl5pPr marL="1076325" indent="0" algn="r">
              <a:buNone/>
              <a:defRPr sz="1800">
                <a:solidFill>
                  <a:schemeClr val="bg1"/>
                </a:solidFill>
              </a:defRPr>
            </a:lvl5pPr>
          </a:lstStyle>
          <a:p>
            <a:pPr lvl="0" rtl="0"/>
            <a:r>
              <a:rPr lang="ru-RU" noProof="0" dirty="0"/>
              <a:t>Образец подзаголовка</a:t>
            </a:r>
          </a:p>
        </p:txBody>
      </p:sp>
      <p:sp>
        <p:nvSpPr>
          <p:cNvPr id="4" name="Нижний колонтитул 3">
            <a:extLst>
              <a:ext uri="{FF2B5EF4-FFF2-40B4-BE49-F238E27FC236}">
                <a16:creationId xmlns="" xmlns:a16="http://schemas.microsoft.com/office/drawing/2014/main" id="{6816FE98-6A12-44EC-8485-8B5EFABDF9B2}"/>
              </a:ext>
            </a:extLst>
          </p:cNvPr>
          <p:cNvSpPr>
            <a:spLocks noGrp="1"/>
          </p:cNvSpPr>
          <p:nvPr>
            <p:ph type="ftr" sz="quarter" idx="11"/>
          </p:nvPr>
        </p:nvSpPr>
        <p:spPr/>
        <p:txBody>
          <a:bodyPr rtlCol="0"/>
          <a:lstStyle/>
          <a:p>
            <a:pPr rtl="0"/>
            <a:r>
              <a:rPr lang="ru-RU" noProof="0" smtClean="0"/>
              <a:t>Бюджет для граждан</a:t>
            </a:r>
            <a:endParaRPr lang="ru-RU" noProof="0" dirty="0"/>
          </a:p>
        </p:txBody>
      </p:sp>
      <p:sp>
        <p:nvSpPr>
          <p:cNvPr id="8" name="Прямоугольник 7">
            <a:extLst>
              <a:ext uri="{FF2B5EF4-FFF2-40B4-BE49-F238E27FC236}">
                <a16:creationId xmlns="" xmlns:a16="http://schemas.microsoft.com/office/drawing/2014/main" id="{51DD44D8-4A8F-4693-B90A-166855B29D25}"/>
              </a:ext>
            </a:extLst>
          </p:cNvPr>
          <p:cNvSpPr/>
          <p:nvPr userDrawn="1"/>
        </p:nvSpPr>
        <p:spPr>
          <a:xfrm>
            <a:off x="0" y="5209682"/>
            <a:ext cx="2411412" cy="1148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rtl="0"/>
            <a:endParaRPr lang="ru-RU" noProof="0" dirty="0"/>
          </a:p>
        </p:txBody>
      </p:sp>
      <p:sp>
        <p:nvSpPr>
          <p:cNvPr id="13" name="Прямоугольник 12">
            <a:extLst>
              <a:ext uri="{FF2B5EF4-FFF2-40B4-BE49-F238E27FC236}">
                <a16:creationId xmlns="" xmlns:a16="http://schemas.microsoft.com/office/drawing/2014/main" id="{EC0FBB1B-4F0E-4365-BF27-3150FC6C3B90}"/>
              </a:ext>
            </a:extLst>
          </p:cNvPr>
          <p:cNvSpPr/>
          <p:nvPr userDrawn="1"/>
        </p:nvSpPr>
        <p:spPr>
          <a:xfrm>
            <a:off x="9780103" y="6803351"/>
            <a:ext cx="1979897" cy="5465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dirty="0"/>
          </a:p>
        </p:txBody>
      </p:sp>
      <p:sp>
        <p:nvSpPr>
          <p:cNvPr id="14" name="Прямоугольник 13">
            <a:extLst>
              <a:ext uri="{FF2B5EF4-FFF2-40B4-BE49-F238E27FC236}">
                <a16:creationId xmlns="" xmlns:a16="http://schemas.microsoft.com/office/drawing/2014/main" id="{7A13D8A8-6C3D-4527-959D-41C3213F7F02}"/>
              </a:ext>
            </a:extLst>
          </p:cNvPr>
          <p:cNvSpPr/>
          <p:nvPr userDrawn="1"/>
        </p:nvSpPr>
        <p:spPr>
          <a:xfrm>
            <a:off x="0" y="6803351"/>
            <a:ext cx="9780104" cy="546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dirty="0"/>
          </a:p>
        </p:txBody>
      </p:sp>
      <p:sp>
        <p:nvSpPr>
          <p:cNvPr id="15" name="Прямоугольник 14">
            <a:extLst>
              <a:ext uri="{FF2B5EF4-FFF2-40B4-BE49-F238E27FC236}">
                <a16:creationId xmlns="" xmlns:a16="http://schemas.microsoft.com/office/drawing/2014/main" id="{9504A767-1C0B-484E-BF7D-CD42D30A52EE}"/>
              </a:ext>
            </a:extLst>
          </p:cNvPr>
          <p:cNvSpPr/>
          <p:nvPr userDrawn="1"/>
        </p:nvSpPr>
        <p:spPr>
          <a:xfrm>
            <a:off x="11760000" y="6803351"/>
            <a:ext cx="432000" cy="546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dirty="0"/>
          </a:p>
        </p:txBody>
      </p:sp>
      <p:sp>
        <p:nvSpPr>
          <p:cNvPr id="5" name="Номер слайда 4">
            <a:extLst>
              <a:ext uri="{FF2B5EF4-FFF2-40B4-BE49-F238E27FC236}">
                <a16:creationId xmlns="" xmlns:a16="http://schemas.microsoft.com/office/drawing/2014/main" id="{F50EF489-F21B-4E7C-9A44-D3CC8DC34F5F}"/>
              </a:ext>
            </a:extLst>
          </p:cNvPr>
          <p:cNvSpPr>
            <a:spLocks noGrp="1"/>
          </p:cNvSpPr>
          <p:nvPr>
            <p:ph type="sldNum" sz="quarter" idx="12"/>
          </p:nvPr>
        </p:nvSpPr>
        <p:spPr/>
        <p:txBody>
          <a:bodyPr rtlCol="0"/>
          <a:lstStyle/>
          <a:p>
            <a:pPr rtl="0"/>
            <a:fld id="{19B51A1E-902D-48AF-9020-955120F399B6}" type="slidenum">
              <a:rPr lang="ru-RU" noProof="0" smtClean="0"/>
              <a:pPr/>
              <a:t>‹#›</a:t>
            </a:fld>
            <a:endParaRPr lang="ru-RU" noProof="0" dirty="0"/>
          </a:p>
        </p:txBody>
      </p:sp>
    </p:spTree>
    <p:extLst>
      <p:ext uri="{BB962C8B-B14F-4D97-AF65-F5344CB8AC3E}">
        <p14:creationId xmlns:p14="http://schemas.microsoft.com/office/powerpoint/2010/main" val="22828585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Текст и изображение 1">
    <p:spTree>
      <p:nvGrpSpPr>
        <p:cNvPr id="1" name=""/>
        <p:cNvGrpSpPr/>
        <p:nvPr/>
      </p:nvGrpSpPr>
      <p:grpSpPr>
        <a:xfrm>
          <a:off x="0" y="0"/>
          <a:ext cx="0" cy="0"/>
          <a:chOff x="0" y="0"/>
          <a:chExt cx="0" cy="0"/>
        </a:xfrm>
      </p:grpSpPr>
      <p:sp>
        <p:nvSpPr>
          <p:cNvPr id="7" name="Рисунок 6">
            <a:extLst>
              <a:ext uri="{FF2B5EF4-FFF2-40B4-BE49-F238E27FC236}">
                <a16:creationId xmlns="" xmlns:a16="http://schemas.microsoft.com/office/drawing/2014/main" id="{890ED7CE-A9D2-4D19-B978-56BFB74E657C}"/>
              </a:ext>
            </a:extLst>
          </p:cNvPr>
          <p:cNvSpPr>
            <a:spLocks noGrp="1"/>
          </p:cNvSpPr>
          <p:nvPr>
            <p:ph type="pic" sz="quarter" idx="14" hasCustomPrompt="1"/>
          </p:nvPr>
        </p:nvSpPr>
        <p:spPr>
          <a:xfrm>
            <a:off x="6096000" y="-1"/>
            <a:ext cx="6096000" cy="6371351"/>
          </a:xfrm>
          <a:solidFill>
            <a:schemeClr val="bg1">
              <a:lumMod val="95000"/>
            </a:schemeClr>
          </a:solidFill>
        </p:spPr>
        <p:txBody>
          <a:bodyPr tIns="1584000" rtlCol="0" anchor="t"/>
          <a:lstStyle>
            <a:lvl1pPr marL="0" indent="0" algn="ctr">
              <a:buNone/>
              <a:defRPr sz="1200" i="1">
                <a:latin typeface="Times New Roman" panose="02020603050405020304" pitchFamily="18" charset="0"/>
                <a:cs typeface="Times New Roman" panose="02020603050405020304" pitchFamily="18" charset="0"/>
              </a:defRPr>
            </a:lvl1pPr>
          </a:lstStyle>
          <a:p>
            <a:pPr rtl="0"/>
            <a:r>
              <a:rPr lang="ru-RU" noProof="0" dirty="0"/>
              <a:t>Вставьте или перетащите свое фото</a:t>
            </a:r>
          </a:p>
        </p:txBody>
      </p:sp>
      <p:sp>
        <p:nvSpPr>
          <p:cNvPr id="2" name="Заголовок 1">
            <a:extLst>
              <a:ext uri="{FF2B5EF4-FFF2-40B4-BE49-F238E27FC236}">
                <a16:creationId xmlns="" xmlns:a16="http://schemas.microsoft.com/office/drawing/2014/main" id="{40EE479C-D1F6-4BAC-80D2-90EF74E3261A}"/>
              </a:ext>
            </a:extLst>
          </p:cNvPr>
          <p:cNvSpPr>
            <a:spLocks noGrp="1"/>
          </p:cNvSpPr>
          <p:nvPr>
            <p:ph type="title" hasCustomPrompt="1"/>
          </p:nvPr>
        </p:nvSpPr>
        <p:spPr>
          <a:xfrm>
            <a:off x="7111800" y="3802899"/>
            <a:ext cx="4648200" cy="985000"/>
          </a:xfrm>
          <a:solidFill>
            <a:schemeClr val="bg1"/>
          </a:solidFill>
        </p:spPr>
        <p:txBody>
          <a:bodyPr lIns="180000" tIns="180000" rIns="180000" bIns="180000" rtlCol="0"/>
          <a:lstStyle>
            <a:lvl1pPr algn="r">
              <a:lnSpc>
                <a:spcPct val="70000"/>
              </a:lnSpc>
              <a:defRPr sz="4200" b="1" spc="-300">
                <a:solidFill>
                  <a:schemeClr val="tx1">
                    <a:lumMod val="75000"/>
                    <a:lumOff val="25000"/>
                  </a:schemeClr>
                </a:solidFill>
              </a:defRPr>
            </a:lvl1pPr>
          </a:lstStyle>
          <a:p>
            <a:pPr rtl="0"/>
            <a:r>
              <a:rPr lang="ru-RU" noProof="0" dirty="0"/>
              <a:t>Изменить заголовок</a:t>
            </a:r>
          </a:p>
        </p:txBody>
      </p:sp>
      <p:sp>
        <p:nvSpPr>
          <p:cNvPr id="10" name="Подзаголовок 2">
            <a:extLst>
              <a:ext uri="{FF2B5EF4-FFF2-40B4-BE49-F238E27FC236}">
                <a16:creationId xmlns="" xmlns:a16="http://schemas.microsoft.com/office/drawing/2014/main" id="{3FAEED1D-0E66-4F74-9455-675F5CB7EAD4}"/>
              </a:ext>
            </a:extLst>
          </p:cNvPr>
          <p:cNvSpPr>
            <a:spLocks noGrp="1"/>
          </p:cNvSpPr>
          <p:nvPr>
            <p:ph type="body" sz="quarter" idx="32" hasCustomPrompt="1"/>
          </p:nvPr>
        </p:nvSpPr>
        <p:spPr>
          <a:xfrm>
            <a:off x="7111800" y="4787900"/>
            <a:ext cx="4648200" cy="1162800"/>
          </a:xfrm>
          <a:solidFill>
            <a:schemeClr val="tx1">
              <a:alpha val="80000"/>
            </a:schemeClr>
          </a:solidFill>
        </p:spPr>
        <p:txBody>
          <a:bodyPr lIns="180000" tIns="180000" rIns="180000" bIns="180000" rtlCol="0"/>
          <a:lstStyle>
            <a:lvl1pPr marL="0" indent="0" algn="r">
              <a:buNone/>
              <a:defRPr>
                <a:solidFill>
                  <a:schemeClr val="bg1"/>
                </a:solidFill>
              </a:defRPr>
            </a:lvl1pPr>
            <a:lvl2pPr marL="266700" indent="0">
              <a:buNone/>
              <a:defRPr/>
            </a:lvl2pPr>
            <a:lvl3pPr marL="542925" indent="0">
              <a:buNone/>
              <a:defRPr/>
            </a:lvl3pPr>
            <a:lvl4pPr marL="809625" indent="0">
              <a:buNone/>
              <a:defRPr/>
            </a:lvl4pPr>
            <a:lvl5pPr marL="1076325" indent="0">
              <a:buNone/>
              <a:defRPr/>
            </a:lvl5pPr>
          </a:lstStyle>
          <a:p>
            <a:pPr lvl="0" rtl="0"/>
            <a:r>
              <a:rPr lang="ru-RU" noProof="0" dirty="0"/>
              <a:t>Подзаголовок</a:t>
            </a:r>
          </a:p>
        </p:txBody>
      </p:sp>
      <p:sp>
        <p:nvSpPr>
          <p:cNvPr id="3" name="Объект 2">
            <a:extLst>
              <a:ext uri="{FF2B5EF4-FFF2-40B4-BE49-F238E27FC236}">
                <a16:creationId xmlns="" xmlns:a16="http://schemas.microsoft.com/office/drawing/2014/main" id="{A22238F2-C6EC-476F-8371-119AECBA5622}"/>
              </a:ext>
            </a:extLst>
          </p:cNvPr>
          <p:cNvSpPr>
            <a:spLocks noGrp="1"/>
          </p:cNvSpPr>
          <p:nvPr>
            <p:ph sz="half" idx="1"/>
          </p:nvPr>
        </p:nvSpPr>
        <p:spPr>
          <a:xfrm>
            <a:off x="432000" y="2668686"/>
            <a:ext cx="5472000" cy="2999426"/>
          </a:xfrm>
        </p:spPr>
        <p:txBody>
          <a:bodyPr rtlCol="0" anchor="b"/>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ru-RU" noProof="0" smtClean="0"/>
              <a:t>Образец текста</a:t>
            </a:r>
          </a:p>
          <a:p>
            <a:pPr lvl="1" rtl="0"/>
            <a:r>
              <a:rPr lang="ru-RU" noProof="0" smtClean="0"/>
              <a:t>Второй уровень</a:t>
            </a:r>
          </a:p>
          <a:p>
            <a:pPr lvl="2" rtl="0"/>
            <a:r>
              <a:rPr lang="ru-RU" noProof="0" smtClean="0"/>
              <a:t>Третий уровень</a:t>
            </a:r>
          </a:p>
          <a:p>
            <a:pPr lvl="3" rtl="0"/>
            <a:r>
              <a:rPr lang="ru-RU" noProof="0" smtClean="0"/>
              <a:t>Четвертый уровень</a:t>
            </a:r>
          </a:p>
          <a:p>
            <a:pPr lvl="4" rtl="0"/>
            <a:r>
              <a:rPr lang="ru-RU" noProof="0" smtClean="0"/>
              <a:t>Пятый уровень</a:t>
            </a:r>
            <a:endParaRPr lang="ru-RU" noProof="0" dirty="0"/>
          </a:p>
        </p:txBody>
      </p:sp>
      <p:sp>
        <p:nvSpPr>
          <p:cNvPr id="4" name="Нижний колонтитул 3">
            <a:extLst>
              <a:ext uri="{FF2B5EF4-FFF2-40B4-BE49-F238E27FC236}">
                <a16:creationId xmlns="" xmlns:a16="http://schemas.microsoft.com/office/drawing/2014/main" id="{57847F90-9DB6-4832-9EB7-393AADAE8B70}"/>
              </a:ext>
            </a:extLst>
          </p:cNvPr>
          <p:cNvSpPr>
            <a:spLocks noGrp="1"/>
          </p:cNvSpPr>
          <p:nvPr>
            <p:ph type="ftr" sz="quarter" idx="13"/>
          </p:nvPr>
        </p:nvSpPr>
        <p:spPr/>
        <p:txBody>
          <a:bodyPr rtlCol="0"/>
          <a:lstStyle/>
          <a:p>
            <a:pPr rtl="0"/>
            <a:r>
              <a:rPr lang="ru-RU" noProof="0" smtClean="0"/>
              <a:t>Бюджет для граждан</a:t>
            </a:r>
            <a:endParaRPr lang="ru-RU" noProof="0" dirty="0"/>
          </a:p>
        </p:txBody>
      </p:sp>
      <p:sp>
        <p:nvSpPr>
          <p:cNvPr id="5" name="Номер слайда 4">
            <a:extLst>
              <a:ext uri="{FF2B5EF4-FFF2-40B4-BE49-F238E27FC236}">
                <a16:creationId xmlns="" xmlns:a16="http://schemas.microsoft.com/office/drawing/2014/main" id="{0505ED12-A431-4761-87A4-F05164BE0221}"/>
              </a:ext>
            </a:extLst>
          </p:cNvPr>
          <p:cNvSpPr>
            <a:spLocks noGrp="1"/>
          </p:cNvSpPr>
          <p:nvPr>
            <p:ph type="sldNum" sz="quarter" idx="33"/>
          </p:nvPr>
        </p:nvSpPr>
        <p:spPr/>
        <p:txBody>
          <a:bodyPr rtlCol="0"/>
          <a:lstStyle/>
          <a:p>
            <a:pPr rtl="0"/>
            <a:fld id="{19B51A1E-902D-48AF-9020-955120F399B6}" type="slidenum">
              <a:rPr lang="ru-RU" noProof="0" smtClean="0"/>
              <a:pPr/>
              <a:t>‹#›</a:t>
            </a:fld>
            <a:endParaRPr lang="ru-RU" noProof="0" dirty="0"/>
          </a:p>
        </p:txBody>
      </p:sp>
      <p:sp>
        <p:nvSpPr>
          <p:cNvPr id="8" name="Прямоугольник 7">
            <a:extLst>
              <a:ext uri="{FF2B5EF4-FFF2-40B4-BE49-F238E27FC236}">
                <a16:creationId xmlns="" xmlns:a16="http://schemas.microsoft.com/office/drawing/2014/main" id="{1508F53F-6AA2-4060-904A-BC90211DC043}"/>
              </a:ext>
            </a:extLst>
          </p:cNvPr>
          <p:cNvSpPr/>
          <p:nvPr userDrawn="1"/>
        </p:nvSpPr>
        <p:spPr>
          <a:xfrm>
            <a:off x="9348588" y="3700775"/>
            <a:ext cx="2411412" cy="11482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rtl="0"/>
            <a:endParaRPr lang="ru-RU" noProof="0" dirty="0"/>
          </a:p>
        </p:txBody>
      </p:sp>
    </p:spTree>
    <p:extLst>
      <p:ext uri="{BB962C8B-B14F-4D97-AF65-F5344CB8AC3E}">
        <p14:creationId xmlns:p14="http://schemas.microsoft.com/office/powerpoint/2010/main" val="13501039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Текст и изображение 2">
    <p:spTree>
      <p:nvGrpSpPr>
        <p:cNvPr id="1" name=""/>
        <p:cNvGrpSpPr/>
        <p:nvPr/>
      </p:nvGrpSpPr>
      <p:grpSpPr>
        <a:xfrm>
          <a:off x="0" y="0"/>
          <a:ext cx="0" cy="0"/>
          <a:chOff x="0" y="0"/>
          <a:chExt cx="0" cy="0"/>
        </a:xfrm>
      </p:grpSpPr>
      <p:sp>
        <p:nvSpPr>
          <p:cNvPr id="7" name="Рисунок 6">
            <a:extLst>
              <a:ext uri="{FF2B5EF4-FFF2-40B4-BE49-F238E27FC236}">
                <a16:creationId xmlns="" xmlns:a16="http://schemas.microsoft.com/office/drawing/2014/main" id="{890ED7CE-A9D2-4D19-B978-56BFB74E657C}"/>
              </a:ext>
            </a:extLst>
          </p:cNvPr>
          <p:cNvSpPr>
            <a:spLocks noGrp="1"/>
          </p:cNvSpPr>
          <p:nvPr>
            <p:ph type="pic" sz="quarter" idx="14" hasCustomPrompt="1"/>
          </p:nvPr>
        </p:nvSpPr>
        <p:spPr>
          <a:xfrm>
            <a:off x="0" y="-1"/>
            <a:ext cx="6096000" cy="6371351"/>
          </a:xfrm>
          <a:solidFill>
            <a:schemeClr val="bg1">
              <a:lumMod val="95000"/>
            </a:schemeClr>
          </a:solidFill>
        </p:spPr>
        <p:txBody>
          <a:bodyPr tIns="1584000" rtlCol="0" anchor="t"/>
          <a:lstStyle>
            <a:lvl1pPr marL="0" indent="0" algn="ctr">
              <a:buNone/>
              <a:defRPr sz="1200" i="1">
                <a:latin typeface="Times New Roman" panose="02020603050405020304" pitchFamily="18" charset="0"/>
                <a:cs typeface="Times New Roman" panose="02020603050405020304" pitchFamily="18" charset="0"/>
              </a:defRPr>
            </a:lvl1pPr>
          </a:lstStyle>
          <a:p>
            <a:pPr rtl="0"/>
            <a:r>
              <a:rPr lang="ru-RU" noProof="0" dirty="0"/>
              <a:t>Вставьте или перетащите свое фото</a:t>
            </a:r>
          </a:p>
        </p:txBody>
      </p:sp>
      <p:sp>
        <p:nvSpPr>
          <p:cNvPr id="2" name="Заголовок 1">
            <a:extLst>
              <a:ext uri="{FF2B5EF4-FFF2-40B4-BE49-F238E27FC236}">
                <a16:creationId xmlns="" xmlns:a16="http://schemas.microsoft.com/office/drawing/2014/main" id="{40EE479C-D1F6-4BAC-80D2-90EF74E3261A}"/>
              </a:ext>
            </a:extLst>
          </p:cNvPr>
          <p:cNvSpPr>
            <a:spLocks noGrp="1"/>
          </p:cNvSpPr>
          <p:nvPr>
            <p:ph type="title" hasCustomPrompt="1"/>
          </p:nvPr>
        </p:nvSpPr>
        <p:spPr>
          <a:xfrm>
            <a:off x="5118100" y="1869795"/>
            <a:ext cx="6641900" cy="1124345"/>
          </a:xfrm>
          <a:solidFill>
            <a:schemeClr val="bg1">
              <a:lumMod val="95000"/>
            </a:schemeClr>
          </a:solidFill>
        </p:spPr>
        <p:txBody>
          <a:bodyPr lIns="180000" tIns="180000" rIns="180000" bIns="180000" rtlCol="0"/>
          <a:lstStyle>
            <a:lvl1pPr algn="l">
              <a:lnSpc>
                <a:spcPct val="70000"/>
              </a:lnSpc>
              <a:defRPr sz="4200" b="1" spc="-300">
                <a:solidFill>
                  <a:schemeClr val="tx1">
                    <a:lumMod val="75000"/>
                    <a:lumOff val="25000"/>
                  </a:schemeClr>
                </a:solidFill>
              </a:defRPr>
            </a:lvl1pPr>
          </a:lstStyle>
          <a:p>
            <a:pPr rtl="0"/>
            <a:r>
              <a:rPr lang="ru-RU" noProof="0" dirty="0"/>
              <a:t>Щелкните, чтобы изменить заголовок</a:t>
            </a:r>
          </a:p>
        </p:txBody>
      </p:sp>
      <p:sp>
        <p:nvSpPr>
          <p:cNvPr id="10" name="Подзаголовок 2">
            <a:extLst>
              <a:ext uri="{FF2B5EF4-FFF2-40B4-BE49-F238E27FC236}">
                <a16:creationId xmlns="" xmlns:a16="http://schemas.microsoft.com/office/drawing/2014/main" id="{3FAEED1D-0E66-4F74-9455-675F5CB7EAD4}"/>
              </a:ext>
            </a:extLst>
          </p:cNvPr>
          <p:cNvSpPr>
            <a:spLocks noGrp="1"/>
          </p:cNvSpPr>
          <p:nvPr>
            <p:ph type="body" sz="quarter" idx="32" hasCustomPrompt="1"/>
          </p:nvPr>
        </p:nvSpPr>
        <p:spPr>
          <a:xfrm>
            <a:off x="5118334" y="2994141"/>
            <a:ext cx="6641626" cy="590155"/>
          </a:xfrm>
          <a:solidFill>
            <a:schemeClr val="tx1">
              <a:alpha val="80000"/>
            </a:schemeClr>
          </a:solidFill>
        </p:spPr>
        <p:txBody>
          <a:bodyPr lIns="180000" tIns="180000" rIns="180000" bIns="180000" rtlCol="0"/>
          <a:lstStyle>
            <a:lvl1pPr marL="0" indent="0" algn="l">
              <a:buNone/>
              <a:defRPr>
                <a:solidFill>
                  <a:schemeClr val="bg1"/>
                </a:solidFill>
              </a:defRPr>
            </a:lvl1pPr>
            <a:lvl2pPr marL="266700" indent="0">
              <a:buNone/>
              <a:defRPr/>
            </a:lvl2pPr>
            <a:lvl3pPr marL="542925" indent="0">
              <a:buNone/>
              <a:defRPr/>
            </a:lvl3pPr>
            <a:lvl4pPr marL="809625" indent="0">
              <a:buNone/>
              <a:defRPr/>
            </a:lvl4pPr>
            <a:lvl5pPr marL="1076325" indent="0">
              <a:buNone/>
              <a:defRPr/>
            </a:lvl5pPr>
          </a:lstStyle>
          <a:p>
            <a:pPr lvl="0" rtl="0"/>
            <a:r>
              <a:rPr lang="ru-RU" noProof="0" dirty="0"/>
              <a:t>Подзаголовок</a:t>
            </a:r>
          </a:p>
        </p:txBody>
      </p:sp>
      <p:sp>
        <p:nvSpPr>
          <p:cNvPr id="3" name="Объект 2">
            <a:extLst>
              <a:ext uri="{FF2B5EF4-FFF2-40B4-BE49-F238E27FC236}">
                <a16:creationId xmlns="" xmlns:a16="http://schemas.microsoft.com/office/drawing/2014/main" id="{A22238F2-C6EC-476F-8371-119AECBA5622}"/>
              </a:ext>
            </a:extLst>
          </p:cNvPr>
          <p:cNvSpPr>
            <a:spLocks noGrp="1"/>
          </p:cNvSpPr>
          <p:nvPr>
            <p:ph sz="half" idx="1"/>
          </p:nvPr>
        </p:nvSpPr>
        <p:spPr>
          <a:xfrm>
            <a:off x="6288000" y="3763648"/>
            <a:ext cx="5472000" cy="2428351"/>
          </a:xfrm>
        </p:spPr>
        <p:txBody>
          <a:bodyPr rtlCol="0"/>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ru-RU" noProof="0" smtClean="0"/>
              <a:t>Образец текста</a:t>
            </a:r>
          </a:p>
          <a:p>
            <a:pPr lvl="1" rtl="0"/>
            <a:r>
              <a:rPr lang="ru-RU" noProof="0" smtClean="0"/>
              <a:t>Второй уровень</a:t>
            </a:r>
          </a:p>
          <a:p>
            <a:pPr lvl="2" rtl="0"/>
            <a:r>
              <a:rPr lang="ru-RU" noProof="0" smtClean="0"/>
              <a:t>Третий уровень</a:t>
            </a:r>
          </a:p>
          <a:p>
            <a:pPr lvl="3" rtl="0"/>
            <a:r>
              <a:rPr lang="ru-RU" noProof="0" smtClean="0"/>
              <a:t>Четвертый уровень</a:t>
            </a:r>
          </a:p>
          <a:p>
            <a:pPr lvl="4" rtl="0"/>
            <a:r>
              <a:rPr lang="ru-RU" noProof="0" smtClean="0"/>
              <a:t>Пятый уровень</a:t>
            </a:r>
            <a:endParaRPr lang="ru-RU" noProof="0" dirty="0"/>
          </a:p>
        </p:txBody>
      </p:sp>
      <p:sp>
        <p:nvSpPr>
          <p:cNvPr id="4" name="Нижний колонтитул 3">
            <a:extLst>
              <a:ext uri="{FF2B5EF4-FFF2-40B4-BE49-F238E27FC236}">
                <a16:creationId xmlns="" xmlns:a16="http://schemas.microsoft.com/office/drawing/2014/main" id="{57847F90-9DB6-4832-9EB7-393AADAE8B70}"/>
              </a:ext>
            </a:extLst>
          </p:cNvPr>
          <p:cNvSpPr>
            <a:spLocks noGrp="1"/>
          </p:cNvSpPr>
          <p:nvPr>
            <p:ph type="ftr" sz="quarter" idx="13"/>
          </p:nvPr>
        </p:nvSpPr>
        <p:spPr/>
        <p:txBody>
          <a:bodyPr rtlCol="0"/>
          <a:lstStyle/>
          <a:p>
            <a:pPr rtl="0"/>
            <a:r>
              <a:rPr lang="ru-RU" noProof="0" smtClean="0"/>
              <a:t>Бюджет для граждан</a:t>
            </a:r>
            <a:endParaRPr lang="ru-RU" noProof="0" dirty="0"/>
          </a:p>
        </p:txBody>
      </p:sp>
      <p:sp>
        <p:nvSpPr>
          <p:cNvPr id="5" name="Номер слайда 4">
            <a:extLst>
              <a:ext uri="{FF2B5EF4-FFF2-40B4-BE49-F238E27FC236}">
                <a16:creationId xmlns="" xmlns:a16="http://schemas.microsoft.com/office/drawing/2014/main" id="{0505ED12-A431-4761-87A4-F05164BE0221}"/>
              </a:ext>
            </a:extLst>
          </p:cNvPr>
          <p:cNvSpPr>
            <a:spLocks noGrp="1"/>
          </p:cNvSpPr>
          <p:nvPr>
            <p:ph type="sldNum" sz="quarter" idx="33"/>
          </p:nvPr>
        </p:nvSpPr>
        <p:spPr/>
        <p:txBody>
          <a:bodyPr rtlCol="0"/>
          <a:lstStyle/>
          <a:p>
            <a:pPr rtl="0"/>
            <a:fld id="{19B51A1E-902D-48AF-9020-955120F399B6}" type="slidenum">
              <a:rPr lang="ru-RU" noProof="0" smtClean="0"/>
              <a:pPr/>
              <a:t>‹#›</a:t>
            </a:fld>
            <a:endParaRPr lang="ru-RU" noProof="0" dirty="0"/>
          </a:p>
        </p:txBody>
      </p:sp>
      <p:sp>
        <p:nvSpPr>
          <p:cNvPr id="8" name="Прямоугольник 7">
            <a:extLst>
              <a:ext uri="{FF2B5EF4-FFF2-40B4-BE49-F238E27FC236}">
                <a16:creationId xmlns="" xmlns:a16="http://schemas.microsoft.com/office/drawing/2014/main" id="{FA5285E0-8F27-49C4-AADF-92A3B72D41FD}"/>
              </a:ext>
            </a:extLst>
          </p:cNvPr>
          <p:cNvSpPr/>
          <p:nvPr userDrawn="1"/>
        </p:nvSpPr>
        <p:spPr>
          <a:xfrm>
            <a:off x="9775824" y="1762069"/>
            <a:ext cx="1984175" cy="1148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rtl="0"/>
            <a:endParaRPr lang="ru-RU" noProof="0" dirty="0"/>
          </a:p>
        </p:txBody>
      </p:sp>
    </p:spTree>
    <p:extLst>
      <p:ext uri="{BB962C8B-B14F-4D97-AF65-F5344CB8AC3E}">
        <p14:creationId xmlns:p14="http://schemas.microsoft.com/office/powerpoint/2010/main" val="3843892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Сравнение">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3F288DD7-6DAF-436D-B04A-EBCCAA36917C}"/>
              </a:ext>
            </a:extLst>
          </p:cNvPr>
          <p:cNvSpPr>
            <a:spLocks noGrp="1"/>
          </p:cNvSpPr>
          <p:nvPr>
            <p:ph type="title" hasCustomPrompt="1"/>
          </p:nvPr>
        </p:nvSpPr>
        <p:spPr>
          <a:xfrm>
            <a:off x="432000" y="432000"/>
            <a:ext cx="11340000" cy="432000"/>
          </a:xfrm>
        </p:spPr>
        <p:txBody>
          <a:bodyPr rtlCol="0"/>
          <a:lstStyle>
            <a:lvl1pPr>
              <a:defRPr>
                <a:solidFill>
                  <a:schemeClr val="tx1">
                    <a:lumMod val="75000"/>
                    <a:lumOff val="25000"/>
                  </a:schemeClr>
                </a:solidFill>
              </a:defRPr>
            </a:lvl1pPr>
          </a:lstStyle>
          <a:p>
            <a:pPr rtl="0"/>
            <a:r>
              <a:rPr lang="ru-RU" noProof="0" dirty="0"/>
              <a:t>Щелкните, чтобы изменить заголовок</a:t>
            </a:r>
          </a:p>
        </p:txBody>
      </p:sp>
      <p:sp>
        <p:nvSpPr>
          <p:cNvPr id="9" name="Подзаголовок 2">
            <a:extLst>
              <a:ext uri="{FF2B5EF4-FFF2-40B4-BE49-F238E27FC236}">
                <a16:creationId xmlns="" xmlns:a16="http://schemas.microsoft.com/office/drawing/2014/main" id="{E4633398-8EC3-417B-BEA6-101D8F224678}"/>
              </a:ext>
            </a:extLst>
          </p:cNvPr>
          <p:cNvSpPr>
            <a:spLocks noGrp="1"/>
          </p:cNvSpPr>
          <p:nvPr>
            <p:ph type="body" sz="quarter" idx="32" hasCustomPrompt="1"/>
          </p:nvPr>
        </p:nvSpPr>
        <p:spPr>
          <a:xfrm>
            <a:off x="431800" y="1008000"/>
            <a:ext cx="11339513" cy="360000"/>
          </a:xfrm>
        </p:spPr>
        <p:txBody>
          <a:bodyPr rtlCol="0"/>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rtl="0"/>
            <a:r>
              <a:rPr lang="ru-RU" noProof="0" dirty="0"/>
              <a:t>Подзаголовок</a:t>
            </a:r>
          </a:p>
        </p:txBody>
      </p:sp>
      <p:sp>
        <p:nvSpPr>
          <p:cNvPr id="3" name="Сравнение слева — заполнитель 1">
            <a:extLst>
              <a:ext uri="{FF2B5EF4-FFF2-40B4-BE49-F238E27FC236}">
                <a16:creationId xmlns="" xmlns:a16="http://schemas.microsoft.com/office/drawing/2014/main" id="{9322B50D-6A7D-41C6-BA57-613BC231DF36}"/>
              </a:ext>
            </a:extLst>
          </p:cNvPr>
          <p:cNvSpPr>
            <a:spLocks noGrp="1"/>
          </p:cNvSpPr>
          <p:nvPr>
            <p:ph type="body" idx="1"/>
          </p:nvPr>
        </p:nvSpPr>
        <p:spPr>
          <a:xfrm>
            <a:off x="432000" y="1515834"/>
            <a:ext cx="5472000" cy="360000"/>
          </a:xfrm>
        </p:spPr>
        <p:txBody>
          <a:bodyPr rtlCol="0" anchor="t"/>
          <a:lstStyle>
            <a:lvl1pPr marL="0" indent="0">
              <a:buNone/>
              <a:defRPr sz="2400" b="1">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ru-RU" noProof="0" smtClean="0"/>
              <a:t>Образец текста</a:t>
            </a:r>
          </a:p>
        </p:txBody>
      </p:sp>
      <p:sp>
        <p:nvSpPr>
          <p:cNvPr id="4" name="Объект 2">
            <a:extLst>
              <a:ext uri="{FF2B5EF4-FFF2-40B4-BE49-F238E27FC236}">
                <a16:creationId xmlns="" xmlns:a16="http://schemas.microsoft.com/office/drawing/2014/main" id="{9FD584DA-F775-47B8-A1D7-6556AD5FCBD2}"/>
              </a:ext>
            </a:extLst>
          </p:cNvPr>
          <p:cNvSpPr>
            <a:spLocks noGrp="1"/>
          </p:cNvSpPr>
          <p:nvPr>
            <p:ph sz="half" idx="2"/>
          </p:nvPr>
        </p:nvSpPr>
        <p:spPr>
          <a:xfrm>
            <a:off x="432000" y="2023668"/>
            <a:ext cx="5472000" cy="4168332"/>
          </a:xfrm>
        </p:spPr>
        <p:txBody>
          <a:bodyPr rtlCol="0"/>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ru-RU" noProof="0" smtClean="0"/>
              <a:t>Образец текста</a:t>
            </a:r>
          </a:p>
          <a:p>
            <a:pPr lvl="1" rtl="0"/>
            <a:r>
              <a:rPr lang="ru-RU" noProof="0" smtClean="0"/>
              <a:t>Второй уровень</a:t>
            </a:r>
          </a:p>
          <a:p>
            <a:pPr lvl="2" rtl="0"/>
            <a:r>
              <a:rPr lang="ru-RU" noProof="0" smtClean="0"/>
              <a:t>Третий уровень</a:t>
            </a:r>
          </a:p>
          <a:p>
            <a:pPr lvl="3" rtl="0"/>
            <a:r>
              <a:rPr lang="ru-RU" noProof="0" smtClean="0"/>
              <a:t>Четвертый уровень</a:t>
            </a:r>
          </a:p>
          <a:p>
            <a:pPr lvl="4" rtl="0"/>
            <a:r>
              <a:rPr lang="ru-RU" noProof="0" smtClean="0"/>
              <a:t>Пятый уровень</a:t>
            </a:r>
            <a:endParaRPr lang="ru-RU" noProof="0" dirty="0"/>
          </a:p>
        </p:txBody>
      </p:sp>
      <p:sp>
        <p:nvSpPr>
          <p:cNvPr id="12" name="Сравнение слева — заполнитель 2">
            <a:extLst>
              <a:ext uri="{FF2B5EF4-FFF2-40B4-BE49-F238E27FC236}">
                <a16:creationId xmlns="" xmlns:a16="http://schemas.microsoft.com/office/drawing/2014/main" id="{78A963F8-6F6E-440E-B3B3-DDE13C083A36}"/>
              </a:ext>
            </a:extLst>
          </p:cNvPr>
          <p:cNvSpPr>
            <a:spLocks noGrp="1"/>
          </p:cNvSpPr>
          <p:nvPr>
            <p:ph type="body" sz="quarter" idx="13"/>
          </p:nvPr>
        </p:nvSpPr>
        <p:spPr>
          <a:xfrm>
            <a:off x="6300000" y="1516359"/>
            <a:ext cx="5472000" cy="358775"/>
          </a:xfrm>
        </p:spPr>
        <p:txBody>
          <a:bodyPr rtlCol="0"/>
          <a:lstStyle>
            <a:lvl1pPr marL="0" indent="0">
              <a:buNone/>
              <a:defRPr sz="2400" b="1"/>
            </a:lvl1pPr>
          </a:lstStyle>
          <a:p>
            <a:pPr lvl="0" rtl="0"/>
            <a:r>
              <a:rPr lang="ru-RU" noProof="0" smtClean="0"/>
              <a:t>Образец текста</a:t>
            </a:r>
          </a:p>
        </p:txBody>
      </p:sp>
      <p:sp>
        <p:nvSpPr>
          <p:cNvPr id="8" name="Текст 4">
            <a:extLst>
              <a:ext uri="{FF2B5EF4-FFF2-40B4-BE49-F238E27FC236}">
                <a16:creationId xmlns="" xmlns:a16="http://schemas.microsoft.com/office/drawing/2014/main" id="{DF0A5256-B267-47DA-858A-0F3867CB6139}"/>
              </a:ext>
            </a:extLst>
          </p:cNvPr>
          <p:cNvSpPr>
            <a:spLocks noGrp="1"/>
          </p:cNvSpPr>
          <p:nvPr>
            <p:ph type="body" sz="quarter" idx="12"/>
          </p:nvPr>
        </p:nvSpPr>
        <p:spPr>
          <a:xfrm>
            <a:off x="6299887" y="2020359"/>
            <a:ext cx="5472113" cy="4170891"/>
          </a:xfrm>
        </p:spPr>
        <p:txBody>
          <a:bodyPr rtlCol="0"/>
          <a:lstStyle/>
          <a:p>
            <a:pPr lvl="0" rtl="0"/>
            <a:r>
              <a:rPr lang="ru-RU" noProof="0" smtClean="0"/>
              <a:t>Образец текста</a:t>
            </a:r>
          </a:p>
          <a:p>
            <a:pPr lvl="1" rtl="0"/>
            <a:r>
              <a:rPr lang="ru-RU" noProof="0" smtClean="0"/>
              <a:t>Второй уровень</a:t>
            </a:r>
          </a:p>
          <a:p>
            <a:pPr lvl="2" rtl="0"/>
            <a:r>
              <a:rPr lang="ru-RU" noProof="0" smtClean="0"/>
              <a:t>Третий уровень</a:t>
            </a:r>
          </a:p>
          <a:p>
            <a:pPr lvl="3" rtl="0"/>
            <a:r>
              <a:rPr lang="ru-RU" noProof="0" smtClean="0"/>
              <a:t>Четвертый уровень</a:t>
            </a:r>
          </a:p>
          <a:p>
            <a:pPr lvl="4" rtl="0"/>
            <a:r>
              <a:rPr lang="ru-RU" noProof="0" smtClean="0"/>
              <a:t>Пятый уровень</a:t>
            </a:r>
            <a:endParaRPr lang="ru-RU" noProof="0" dirty="0"/>
          </a:p>
        </p:txBody>
      </p:sp>
      <p:sp>
        <p:nvSpPr>
          <p:cNvPr id="5" name="Нижний колонтитул 4">
            <a:extLst>
              <a:ext uri="{FF2B5EF4-FFF2-40B4-BE49-F238E27FC236}">
                <a16:creationId xmlns="" xmlns:a16="http://schemas.microsoft.com/office/drawing/2014/main" id="{646B8F99-FAB0-4B33-87ED-9FF46D11A907}"/>
              </a:ext>
            </a:extLst>
          </p:cNvPr>
          <p:cNvSpPr>
            <a:spLocks noGrp="1"/>
          </p:cNvSpPr>
          <p:nvPr>
            <p:ph type="ftr" sz="quarter" idx="14"/>
          </p:nvPr>
        </p:nvSpPr>
        <p:spPr/>
        <p:txBody>
          <a:bodyPr rtlCol="0"/>
          <a:lstStyle/>
          <a:p>
            <a:pPr rtl="0"/>
            <a:r>
              <a:rPr lang="ru-RU" noProof="0" smtClean="0"/>
              <a:t>Бюджет для граждан</a:t>
            </a:r>
            <a:endParaRPr lang="ru-RU" noProof="0" dirty="0"/>
          </a:p>
        </p:txBody>
      </p:sp>
      <p:sp>
        <p:nvSpPr>
          <p:cNvPr id="6" name="Номер слайда 5">
            <a:extLst>
              <a:ext uri="{FF2B5EF4-FFF2-40B4-BE49-F238E27FC236}">
                <a16:creationId xmlns="" xmlns:a16="http://schemas.microsoft.com/office/drawing/2014/main" id="{18733E7E-50D2-4F6C-9DF2-CF4C98C4B847}"/>
              </a:ext>
            </a:extLst>
          </p:cNvPr>
          <p:cNvSpPr>
            <a:spLocks noGrp="1"/>
          </p:cNvSpPr>
          <p:nvPr>
            <p:ph type="sldNum" sz="quarter" idx="33"/>
          </p:nvPr>
        </p:nvSpPr>
        <p:spPr/>
        <p:txBody>
          <a:bodyPr rtlCol="0"/>
          <a:lstStyle/>
          <a:p>
            <a:pPr rtl="0"/>
            <a:fld id="{19B51A1E-902D-48AF-9020-955120F399B6}" type="slidenum">
              <a:rPr lang="ru-RU" noProof="0" smtClean="0"/>
              <a:pPr/>
              <a:t>‹#›</a:t>
            </a:fld>
            <a:endParaRPr lang="ru-RU" noProof="0" dirty="0"/>
          </a:p>
        </p:txBody>
      </p:sp>
    </p:spTree>
    <p:extLst>
      <p:ext uri="{BB962C8B-B14F-4D97-AF65-F5344CB8AC3E}">
        <p14:creationId xmlns:p14="http://schemas.microsoft.com/office/powerpoint/2010/main" val="25099557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Большое фото">
    <p:spTree>
      <p:nvGrpSpPr>
        <p:cNvPr id="1" name=""/>
        <p:cNvGrpSpPr/>
        <p:nvPr/>
      </p:nvGrpSpPr>
      <p:grpSpPr>
        <a:xfrm>
          <a:off x="0" y="0"/>
          <a:ext cx="0" cy="0"/>
          <a:chOff x="0" y="0"/>
          <a:chExt cx="0" cy="0"/>
        </a:xfrm>
      </p:grpSpPr>
      <p:sp>
        <p:nvSpPr>
          <p:cNvPr id="7" name="Рисунок 6">
            <a:extLst>
              <a:ext uri="{FF2B5EF4-FFF2-40B4-BE49-F238E27FC236}">
                <a16:creationId xmlns="" xmlns:a16="http://schemas.microsoft.com/office/drawing/2014/main" id="{890ED7CE-A9D2-4D19-B978-56BFB74E657C}"/>
              </a:ext>
            </a:extLst>
          </p:cNvPr>
          <p:cNvSpPr>
            <a:spLocks noGrp="1"/>
          </p:cNvSpPr>
          <p:nvPr>
            <p:ph type="pic" sz="quarter" idx="14" hasCustomPrompt="1"/>
          </p:nvPr>
        </p:nvSpPr>
        <p:spPr>
          <a:xfrm>
            <a:off x="0" y="1"/>
            <a:ext cx="12192000" cy="6371350"/>
          </a:xfrm>
          <a:solidFill>
            <a:schemeClr val="bg1">
              <a:lumMod val="85000"/>
            </a:schemeClr>
          </a:solidFill>
        </p:spPr>
        <p:txBody>
          <a:bodyPr rtlCol="0" anchor="ctr"/>
          <a:lstStyle>
            <a:lvl1pPr marL="0" indent="0" algn="ctr">
              <a:buNone/>
              <a:defRPr sz="1200" i="1">
                <a:latin typeface="Times New Roman" panose="02020603050405020304" pitchFamily="18" charset="0"/>
                <a:cs typeface="Times New Roman" panose="02020603050405020304" pitchFamily="18" charset="0"/>
              </a:defRPr>
            </a:lvl1pPr>
          </a:lstStyle>
          <a:p>
            <a:pPr rtl="0"/>
            <a:r>
              <a:rPr lang="ru-RU" noProof="0" dirty="0"/>
              <a:t>Вставьте или перетащите свое фото</a:t>
            </a:r>
          </a:p>
        </p:txBody>
      </p:sp>
      <p:sp>
        <p:nvSpPr>
          <p:cNvPr id="3" name="Объект 2">
            <a:extLst>
              <a:ext uri="{FF2B5EF4-FFF2-40B4-BE49-F238E27FC236}">
                <a16:creationId xmlns="" xmlns:a16="http://schemas.microsoft.com/office/drawing/2014/main" id="{A22238F2-C6EC-476F-8371-119AECBA5622}"/>
              </a:ext>
            </a:extLst>
          </p:cNvPr>
          <p:cNvSpPr>
            <a:spLocks noGrp="1"/>
          </p:cNvSpPr>
          <p:nvPr>
            <p:ph sz="half" idx="1" hasCustomPrompt="1"/>
          </p:nvPr>
        </p:nvSpPr>
        <p:spPr>
          <a:xfrm>
            <a:off x="6096000" y="5359400"/>
            <a:ext cx="5664000" cy="565899"/>
          </a:xfrm>
          <a:solidFill>
            <a:schemeClr val="tx1"/>
          </a:solidFill>
        </p:spPr>
        <p:txBody>
          <a:bodyPr lIns="180000" tIns="180000" rIns="180000" bIns="180000" rtlCol="0" anchor="ctr"/>
          <a:lstStyle>
            <a:lvl1pPr marL="0" indent="0" algn="r">
              <a:buNone/>
              <a:defRPr>
                <a:solidFill>
                  <a:schemeClr val="bg1"/>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ru-RU" noProof="0" dirty="0"/>
              <a:t>Введите подпись</a:t>
            </a:r>
          </a:p>
        </p:txBody>
      </p:sp>
      <p:sp>
        <p:nvSpPr>
          <p:cNvPr id="4" name="Нижний колонтитул 3">
            <a:extLst>
              <a:ext uri="{FF2B5EF4-FFF2-40B4-BE49-F238E27FC236}">
                <a16:creationId xmlns="" xmlns:a16="http://schemas.microsoft.com/office/drawing/2014/main" id="{57847F90-9DB6-4832-9EB7-393AADAE8B70}"/>
              </a:ext>
            </a:extLst>
          </p:cNvPr>
          <p:cNvSpPr>
            <a:spLocks noGrp="1"/>
          </p:cNvSpPr>
          <p:nvPr>
            <p:ph type="ftr" sz="quarter" idx="13"/>
          </p:nvPr>
        </p:nvSpPr>
        <p:spPr/>
        <p:txBody>
          <a:bodyPr rtlCol="0"/>
          <a:lstStyle/>
          <a:p>
            <a:pPr rtl="0"/>
            <a:r>
              <a:rPr lang="ru-RU" noProof="0" smtClean="0"/>
              <a:t>Бюджет для граждан</a:t>
            </a:r>
            <a:endParaRPr lang="ru-RU" noProof="0" dirty="0"/>
          </a:p>
        </p:txBody>
      </p:sp>
      <p:sp>
        <p:nvSpPr>
          <p:cNvPr id="2" name="Номер слайда 1">
            <a:extLst>
              <a:ext uri="{FF2B5EF4-FFF2-40B4-BE49-F238E27FC236}">
                <a16:creationId xmlns="" xmlns:a16="http://schemas.microsoft.com/office/drawing/2014/main" id="{8B3D119C-DBF5-4B4F-BE38-7BD7B5C8A5D0}"/>
              </a:ext>
            </a:extLst>
          </p:cNvPr>
          <p:cNvSpPr>
            <a:spLocks noGrp="1"/>
          </p:cNvSpPr>
          <p:nvPr>
            <p:ph type="sldNum" sz="quarter" idx="15"/>
          </p:nvPr>
        </p:nvSpPr>
        <p:spPr/>
        <p:txBody>
          <a:bodyPr rtlCol="0"/>
          <a:lstStyle/>
          <a:p>
            <a:pPr rtl="0"/>
            <a:fld id="{19B51A1E-902D-48AF-9020-955120F399B6}" type="slidenum">
              <a:rPr lang="ru-RU" noProof="0" smtClean="0"/>
              <a:pPr/>
              <a:t>‹#›</a:t>
            </a:fld>
            <a:endParaRPr lang="ru-RU" noProof="0" dirty="0"/>
          </a:p>
        </p:txBody>
      </p:sp>
      <p:sp>
        <p:nvSpPr>
          <p:cNvPr id="5" name="Заголовок 4">
            <a:extLst>
              <a:ext uri="{FF2B5EF4-FFF2-40B4-BE49-F238E27FC236}">
                <a16:creationId xmlns="" xmlns:a16="http://schemas.microsoft.com/office/drawing/2014/main" id="{7F8E7C83-06D7-4C5B-85B7-0E5713B4FAB3}"/>
              </a:ext>
            </a:extLst>
          </p:cNvPr>
          <p:cNvSpPr>
            <a:spLocks noGrp="1"/>
          </p:cNvSpPr>
          <p:nvPr>
            <p:ph type="title"/>
          </p:nvPr>
        </p:nvSpPr>
        <p:spPr/>
        <p:txBody>
          <a:bodyPr rtlCol="0"/>
          <a:lstStyle/>
          <a:p>
            <a:pPr rtl="0"/>
            <a:r>
              <a:rPr lang="ru-RU" noProof="0" smtClean="0"/>
              <a:t>Образец заголовка</a:t>
            </a:r>
            <a:endParaRPr lang="ru-RU" noProof="0" dirty="0"/>
          </a:p>
        </p:txBody>
      </p:sp>
    </p:spTree>
    <p:extLst>
      <p:ext uri="{BB962C8B-B14F-4D97-AF65-F5344CB8AC3E}">
        <p14:creationId xmlns:p14="http://schemas.microsoft.com/office/powerpoint/2010/main" val="19877846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Спасибо за внимание!">
    <p:bg>
      <p:bgPr>
        <a:solidFill>
          <a:schemeClr val="bg1">
            <a:lumMod val="95000"/>
          </a:schemeClr>
        </a:solidFill>
        <a:effectLst/>
      </p:bgPr>
    </p:bg>
    <p:spTree>
      <p:nvGrpSpPr>
        <p:cNvPr id="1" name=""/>
        <p:cNvGrpSpPr/>
        <p:nvPr/>
      </p:nvGrpSpPr>
      <p:grpSpPr>
        <a:xfrm>
          <a:off x="0" y="0"/>
          <a:ext cx="0" cy="0"/>
          <a:chOff x="0" y="0"/>
          <a:chExt cx="0" cy="0"/>
        </a:xfrm>
      </p:grpSpPr>
      <p:sp>
        <p:nvSpPr>
          <p:cNvPr id="41" name="Рисунок 40">
            <a:extLst>
              <a:ext uri="{FF2B5EF4-FFF2-40B4-BE49-F238E27FC236}">
                <a16:creationId xmlns="" xmlns:a16="http://schemas.microsoft.com/office/drawing/2014/main" id="{EB7F0EE8-BE52-4A79-8FC8-4A2487FA01FC}"/>
              </a:ext>
            </a:extLst>
          </p:cNvPr>
          <p:cNvSpPr>
            <a:spLocks noGrp="1"/>
          </p:cNvSpPr>
          <p:nvPr>
            <p:ph type="pic" sz="quarter" idx="10" hasCustomPrompt="1"/>
          </p:nvPr>
        </p:nvSpPr>
        <p:spPr>
          <a:xfrm>
            <a:off x="0" y="0"/>
            <a:ext cx="9780102" cy="6804025"/>
          </a:xfrm>
          <a:solidFill>
            <a:schemeClr val="bg1">
              <a:lumMod val="85000"/>
            </a:schemeClr>
          </a:solidFill>
        </p:spPr>
        <p:txBody>
          <a:bodyPr tIns="0" rtlCol="0" anchor="ctr"/>
          <a:lstStyle>
            <a:lvl1pPr marL="0" indent="0" algn="ctr">
              <a:buNone/>
              <a:defRPr sz="1200" i="1">
                <a:latin typeface="Times New Roman" panose="02020603050405020304" pitchFamily="18" charset="0"/>
                <a:cs typeface="Times New Roman" panose="02020603050405020304" pitchFamily="18" charset="0"/>
              </a:defRPr>
            </a:lvl1pPr>
          </a:lstStyle>
          <a:p>
            <a:pPr rtl="0"/>
            <a:r>
              <a:rPr lang="ru-RU" noProof="0" dirty="0"/>
              <a:t>Вставьте или перетащите свое фото</a:t>
            </a:r>
          </a:p>
        </p:txBody>
      </p:sp>
      <p:sp>
        <p:nvSpPr>
          <p:cNvPr id="2" name="Заголовок 1">
            <a:extLst>
              <a:ext uri="{FF2B5EF4-FFF2-40B4-BE49-F238E27FC236}">
                <a16:creationId xmlns="" xmlns:a16="http://schemas.microsoft.com/office/drawing/2014/main" id="{00F23EB7-E336-46EB-A4A0-3DB7A6BF4CE1}"/>
              </a:ext>
            </a:extLst>
          </p:cNvPr>
          <p:cNvSpPr>
            <a:spLocks noGrp="1"/>
          </p:cNvSpPr>
          <p:nvPr>
            <p:ph type="ctrTitle" hasCustomPrompt="1"/>
          </p:nvPr>
        </p:nvSpPr>
        <p:spPr>
          <a:xfrm>
            <a:off x="8458200" y="2798354"/>
            <a:ext cx="3733800" cy="1013684"/>
          </a:xfrm>
          <a:solidFill>
            <a:schemeClr val="bg1"/>
          </a:solidFill>
        </p:spPr>
        <p:txBody>
          <a:bodyPr vert="horz" lIns="180000" tIns="180000" rIns="252000" bIns="180000" rtlCol="0" anchor="t">
            <a:noAutofit/>
          </a:bodyPr>
          <a:lstStyle>
            <a:lvl1pPr algn="r">
              <a:lnSpc>
                <a:spcPct val="60000"/>
              </a:lnSpc>
              <a:defRPr lang="en-ZA" sz="4200" b="1" spc="-300" dirty="0"/>
            </a:lvl1pPr>
          </a:lstStyle>
          <a:p>
            <a:pPr lvl="0" algn="r" rtl="0"/>
            <a:r>
              <a:rPr lang="ru-RU" noProof="0" dirty="0"/>
              <a:t>Спасибо за внимание!</a:t>
            </a:r>
          </a:p>
        </p:txBody>
      </p:sp>
      <p:sp>
        <p:nvSpPr>
          <p:cNvPr id="9" name="Текст 5">
            <a:extLst>
              <a:ext uri="{FF2B5EF4-FFF2-40B4-BE49-F238E27FC236}">
                <a16:creationId xmlns="" xmlns:a16="http://schemas.microsoft.com/office/drawing/2014/main" id="{52FA7FC9-E40E-4144-84E4-34E3722E9A6D}"/>
              </a:ext>
            </a:extLst>
          </p:cNvPr>
          <p:cNvSpPr>
            <a:spLocks noGrp="1"/>
          </p:cNvSpPr>
          <p:nvPr>
            <p:ph type="body" sz="quarter" idx="15" hasCustomPrompt="1"/>
          </p:nvPr>
        </p:nvSpPr>
        <p:spPr>
          <a:xfrm>
            <a:off x="8458200" y="3957705"/>
            <a:ext cx="2910342" cy="316800"/>
          </a:xfrm>
          <a:solidFill>
            <a:schemeClr val="tx1">
              <a:lumMod val="75000"/>
              <a:lumOff val="25000"/>
            </a:schemeClr>
          </a:solidFill>
        </p:spPr>
        <p:txBody>
          <a:bodyPr rIns="72000" rtlCol="0" anchor="ctr"/>
          <a:lstStyle>
            <a:lvl1pPr marL="0" indent="0" algn="r">
              <a:buNone/>
              <a:defRPr sz="1600">
                <a:solidFill>
                  <a:schemeClr val="bg1"/>
                </a:solidFill>
              </a:defRPr>
            </a:lvl1pPr>
            <a:lvl2pPr marL="266700" indent="0">
              <a:buNone/>
              <a:defRPr/>
            </a:lvl2pPr>
            <a:lvl3pPr marL="542925" indent="0">
              <a:buNone/>
              <a:defRPr/>
            </a:lvl3pPr>
            <a:lvl4pPr marL="809625" indent="0">
              <a:buNone/>
              <a:defRPr/>
            </a:lvl4pPr>
            <a:lvl5pPr marL="1076325" indent="0">
              <a:buNone/>
              <a:defRPr/>
            </a:lvl5pPr>
          </a:lstStyle>
          <a:p>
            <a:pPr lvl="0" rtl="0"/>
            <a:r>
              <a:rPr lang="ru-RU" noProof="0" dirty="0"/>
              <a:t>Полное имя</a:t>
            </a:r>
          </a:p>
        </p:txBody>
      </p:sp>
      <p:sp>
        <p:nvSpPr>
          <p:cNvPr id="10" name="Текст 6">
            <a:extLst>
              <a:ext uri="{FF2B5EF4-FFF2-40B4-BE49-F238E27FC236}">
                <a16:creationId xmlns="" xmlns:a16="http://schemas.microsoft.com/office/drawing/2014/main" id="{97289182-4FE6-4A18-9775-4588D5801CF6}"/>
              </a:ext>
            </a:extLst>
          </p:cNvPr>
          <p:cNvSpPr>
            <a:spLocks noGrp="1"/>
          </p:cNvSpPr>
          <p:nvPr>
            <p:ph type="body" sz="quarter" idx="16" hasCustomPrompt="1"/>
          </p:nvPr>
        </p:nvSpPr>
        <p:spPr>
          <a:xfrm>
            <a:off x="8458200" y="4306722"/>
            <a:ext cx="2910342" cy="316800"/>
          </a:xfrm>
          <a:solidFill>
            <a:schemeClr val="tx1">
              <a:lumMod val="75000"/>
              <a:lumOff val="25000"/>
            </a:schemeClr>
          </a:solidFill>
        </p:spPr>
        <p:txBody>
          <a:bodyPr rIns="72000" rtlCol="0" anchor="ctr"/>
          <a:lstStyle>
            <a:lvl1pPr marL="0" indent="0" algn="r">
              <a:buNone/>
              <a:defRPr sz="1600">
                <a:solidFill>
                  <a:schemeClr val="bg1"/>
                </a:solidFill>
              </a:defRPr>
            </a:lvl1pPr>
            <a:lvl2pPr marL="266700" indent="0">
              <a:buNone/>
              <a:defRPr/>
            </a:lvl2pPr>
            <a:lvl3pPr marL="542925" indent="0">
              <a:buNone/>
              <a:defRPr/>
            </a:lvl3pPr>
            <a:lvl4pPr marL="809625" indent="0">
              <a:buNone/>
              <a:defRPr/>
            </a:lvl4pPr>
            <a:lvl5pPr marL="1076325" indent="0">
              <a:buNone/>
              <a:defRPr/>
            </a:lvl5pPr>
          </a:lstStyle>
          <a:p>
            <a:pPr lvl="0" rtl="0"/>
            <a:r>
              <a:rPr lang="ru-RU" noProof="0" dirty="0"/>
              <a:t>Номер телефона</a:t>
            </a:r>
          </a:p>
        </p:txBody>
      </p:sp>
      <p:sp>
        <p:nvSpPr>
          <p:cNvPr id="11" name="Текст 7">
            <a:extLst>
              <a:ext uri="{FF2B5EF4-FFF2-40B4-BE49-F238E27FC236}">
                <a16:creationId xmlns="" xmlns:a16="http://schemas.microsoft.com/office/drawing/2014/main" id="{BD4E94C7-6CAF-4FEE-9E02-D3D3A2AC5EAF}"/>
              </a:ext>
            </a:extLst>
          </p:cNvPr>
          <p:cNvSpPr>
            <a:spLocks noGrp="1"/>
          </p:cNvSpPr>
          <p:nvPr>
            <p:ph type="body" sz="quarter" idx="17" hasCustomPrompt="1"/>
          </p:nvPr>
        </p:nvSpPr>
        <p:spPr>
          <a:xfrm>
            <a:off x="8458200" y="4655739"/>
            <a:ext cx="2910342" cy="316800"/>
          </a:xfrm>
          <a:solidFill>
            <a:schemeClr val="tx1">
              <a:lumMod val="75000"/>
              <a:lumOff val="25000"/>
            </a:schemeClr>
          </a:solidFill>
        </p:spPr>
        <p:txBody>
          <a:bodyPr rIns="72000" rtlCol="0" anchor="ctr"/>
          <a:lstStyle>
            <a:lvl1pPr marL="0" indent="0" algn="r">
              <a:lnSpc>
                <a:spcPct val="50000"/>
              </a:lnSpc>
              <a:buNone/>
              <a:defRPr sz="1600">
                <a:solidFill>
                  <a:schemeClr val="bg1"/>
                </a:solidFill>
              </a:defRPr>
            </a:lvl1pPr>
            <a:lvl2pPr marL="266700" indent="0">
              <a:buNone/>
              <a:defRPr/>
            </a:lvl2pPr>
            <a:lvl3pPr marL="542925" indent="0">
              <a:buNone/>
              <a:defRPr/>
            </a:lvl3pPr>
            <a:lvl4pPr marL="809625" indent="0">
              <a:buNone/>
              <a:defRPr/>
            </a:lvl4pPr>
            <a:lvl5pPr marL="1076325" indent="0">
              <a:buNone/>
              <a:defRPr/>
            </a:lvl5pPr>
          </a:lstStyle>
          <a:p>
            <a:pPr lvl="0" rtl="0"/>
            <a:r>
              <a:rPr lang="ru-RU" noProof="0" dirty="0"/>
              <a:t>Электронная почта или контакт в социальной сети</a:t>
            </a:r>
          </a:p>
        </p:txBody>
      </p:sp>
      <p:sp>
        <p:nvSpPr>
          <p:cNvPr id="12" name="Текст 8">
            <a:extLst>
              <a:ext uri="{FF2B5EF4-FFF2-40B4-BE49-F238E27FC236}">
                <a16:creationId xmlns="" xmlns:a16="http://schemas.microsoft.com/office/drawing/2014/main" id="{0DE421A3-3C59-48FC-BC3B-007ADFBEB4FE}"/>
              </a:ext>
            </a:extLst>
          </p:cNvPr>
          <p:cNvSpPr>
            <a:spLocks noGrp="1"/>
          </p:cNvSpPr>
          <p:nvPr>
            <p:ph type="body" sz="quarter" idx="18" hasCustomPrompt="1"/>
          </p:nvPr>
        </p:nvSpPr>
        <p:spPr>
          <a:xfrm>
            <a:off x="8458200" y="5004756"/>
            <a:ext cx="2910342" cy="316800"/>
          </a:xfrm>
          <a:solidFill>
            <a:schemeClr val="tx1">
              <a:lumMod val="75000"/>
              <a:lumOff val="25000"/>
            </a:schemeClr>
          </a:solidFill>
        </p:spPr>
        <p:txBody>
          <a:bodyPr rIns="72000" rtlCol="0" anchor="ctr"/>
          <a:lstStyle>
            <a:lvl1pPr marL="0" indent="0" algn="r">
              <a:buNone/>
              <a:defRPr sz="1600">
                <a:solidFill>
                  <a:schemeClr val="bg1"/>
                </a:solidFill>
              </a:defRPr>
            </a:lvl1pPr>
            <a:lvl2pPr marL="266700" indent="0">
              <a:buNone/>
              <a:defRPr/>
            </a:lvl2pPr>
            <a:lvl3pPr marL="542925" indent="0">
              <a:buNone/>
              <a:defRPr/>
            </a:lvl3pPr>
            <a:lvl4pPr marL="809625" indent="0">
              <a:buNone/>
              <a:defRPr/>
            </a:lvl4pPr>
            <a:lvl5pPr marL="1076325" indent="0">
              <a:buNone/>
              <a:defRPr/>
            </a:lvl5pPr>
          </a:lstStyle>
          <a:p>
            <a:pPr lvl="0" rtl="0"/>
            <a:r>
              <a:rPr lang="ru-RU" noProof="0" dirty="0"/>
              <a:t>Веб-сайт компании</a:t>
            </a:r>
          </a:p>
        </p:txBody>
      </p:sp>
      <p:sp>
        <p:nvSpPr>
          <p:cNvPr id="15" name="Прямоугольник 14">
            <a:extLst>
              <a:ext uri="{FF2B5EF4-FFF2-40B4-BE49-F238E27FC236}">
                <a16:creationId xmlns="" xmlns:a16="http://schemas.microsoft.com/office/drawing/2014/main" id="{9504A767-1C0B-484E-BF7D-CD42D30A52EE}"/>
              </a:ext>
            </a:extLst>
          </p:cNvPr>
          <p:cNvSpPr/>
          <p:nvPr userDrawn="1"/>
        </p:nvSpPr>
        <p:spPr>
          <a:xfrm>
            <a:off x="11760000" y="6803351"/>
            <a:ext cx="432000" cy="546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dirty="0"/>
          </a:p>
        </p:txBody>
      </p:sp>
      <p:sp>
        <p:nvSpPr>
          <p:cNvPr id="14" name="Прямоугольник 13">
            <a:extLst>
              <a:ext uri="{FF2B5EF4-FFF2-40B4-BE49-F238E27FC236}">
                <a16:creationId xmlns="" xmlns:a16="http://schemas.microsoft.com/office/drawing/2014/main" id="{7A13D8A8-6C3D-4527-959D-41C3213F7F02}"/>
              </a:ext>
            </a:extLst>
          </p:cNvPr>
          <p:cNvSpPr/>
          <p:nvPr userDrawn="1"/>
        </p:nvSpPr>
        <p:spPr>
          <a:xfrm>
            <a:off x="0" y="6803351"/>
            <a:ext cx="9780104" cy="546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dirty="0"/>
          </a:p>
        </p:txBody>
      </p:sp>
      <p:sp>
        <p:nvSpPr>
          <p:cNvPr id="13" name="Прямоугольник 12">
            <a:extLst>
              <a:ext uri="{FF2B5EF4-FFF2-40B4-BE49-F238E27FC236}">
                <a16:creationId xmlns="" xmlns:a16="http://schemas.microsoft.com/office/drawing/2014/main" id="{EC0FBB1B-4F0E-4365-BF27-3150FC6C3B90}"/>
              </a:ext>
            </a:extLst>
          </p:cNvPr>
          <p:cNvSpPr/>
          <p:nvPr userDrawn="1"/>
        </p:nvSpPr>
        <p:spPr>
          <a:xfrm>
            <a:off x="9780103" y="6803351"/>
            <a:ext cx="1979897" cy="5465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dirty="0"/>
          </a:p>
        </p:txBody>
      </p:sp>
      <p:sp>
        <p:nvSpPr>
          <p:cNvPr id="8" name="Прямоугольник 7">
            <a:extLst>
              <a:ext uri="{FF2B5EF4-FFF2-40B4-BE49-F238E27FC236}">
                <a16:creationId xmlns="" xmlns:a16="http://schemas.microsoft.com/office/drawing/2014/main" id="{51DD44D8-4A8F-4693-B90A-166855B29D25}"/>
              </a:ext>
            </a:extLst>
          </p:cNvPr>
          <p:cNvSpPr/>
          <p:nvPr userDrawn="1"/>
        </p:nvSpPr>
        <p:spPr>
          <a:xfrm>
            <a:off x="8458200" y="2685912"/>
            <a:ext cx="3733800" cy="11482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dirty="0"/>
          </a:p>
        </p:txBody>
      </p:sp>
      <p:sp>
        <p:nvSpPr>
          <p:cNvPr id="5" name="Номер слайда 4">
            <a:extLst>
              <a:ext uri="{FF2B5EF4-FFF2-40B4-BE49-F238E27FC236}">
                <a16:creationId xmlns="" xmlns:a16="http://schemas.microsoft.com/office/drawing/2014/main" id="{222FB6A7-1E80-487C-93E6-DCAA8751EF21}"/>
              </a:ext>
            </a:extLst>
          </p:cNvPr>
          <p:cNvSpPr>
            <a:spLocks noGrp="1"/>
          </p:cNvSpPr>
          <p:nvPr>
            <p:ph type="sldNum" sz="quarter" idx="20"/>
          </p:nvPr>
        </p:nvSpPr>
        <p:spPr/>
        <p:txBody>
          <a:bodyPr rtlCol="0"/>
          <a:lstStyle/>
          <a:p>
            <a:pPr rtl="0"/>
            <a:fld id="{19B51A1E-902D-48AF-9020-955120F399B6}" type="slidenum">
              <a:rPr lang="ru-RU" noProof="0" smtClean="0"/>
              <a:pPr/>
              <a:t>‹#›</a:t>
            </a:fld>
            <a:endParaRPr lang="ru-RU" noProof="0" dirty="0"/>
          </a:p>
        </p:txBody>
      </p:sp>
    </p:spTree>
    <p:extLst>
      <p:ext uri="{BB962C8B-B14F-4D97-AF65-F5344CB8AC3E}">
        <p14:creationId xmlns:p14="http://schemas.microsoft.com/office/powerpoint/2010/main" val="20496631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Заголовок и объект">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5CFF4C50-933F-41F9-AD11-BD02410AA7D5}"/>
              </a:ext>
            </a:extLst>
          </p:cNvPr>
          <p:cNvSpPr>
            <a:spLocks noGrp="1"/>
          </p:cNvSpPr>
          <p:nvPr>
            <p:ph type="title" hasCustomPrompt="1"/>
          </p:nvPr>
        </p:nvSpPr>
        <p:spPr/>
        <p:txBody>
          <a:bodyPr rtlCol="0"/>
          <a:lstStyle>
            <a:lvl1pPr>
              <a:defRPr>
                <a:solidFill>
                  <a:schemeClr val="tx1">
                    <a:lumMod val="75000"/>
                    <a:lumOff val="25000"/>
                  </a:schemeClr>
                </a:solidFill>
              </a:defRPr>
            </a:lvl1pPr>
          </a:lstStyle>
          <a:p>
            <a:pPr rtl="0"/>
            <a:r>
              <a:rPr lang="ru-RU" noProof="0" dirty="0"/>
              <a:t>Щелкните, чтобы изменить заголовок</a:t>
            </a:r>
          </a:p>
        </p:txBody>
      </p:sp>
      <p:sp>
        <p:nvSpPr>
          <p:cNvPr id="7" name="Подзаголовок 2">
            <a:extLst>
              <a:ext uri="{FF2B5EF4-FFF2-40B4-BE49-F238E27FC236}">
                <a16:creationId xmlns="" xmlns:a16="http://schemas.microsoft.com/office/drawing/2014/main" id="{E97A9A62-1AA6-47A9-A1A0-54196823744C}"/>
              </a:ext>
            </a:extLst>
          </p:cNvPr>
          <p:cNvSpPr>
            <a:spLocks noGrp="1"/>
          </p:cNvSpPr>
          <p:nvPr>
            <p:ph type="body" sz="quarter" idx="32" hasCustomPrompt="1"/>
          </p:nvPr>
        </p:nvSpPr>
        <p:spPr>
          <a:xfrm>
            <a:off x="431800" y="1008000"/>
            <a:ext cx="11339513" cy="360000"/>
          </a:xfrm>
        </p:spPr>
        <p:txBody>
          <a:bodyPr rtlCol="0"/>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rtl="0"/>
            <a:r>
              <a:rPr lang="ru-RU" noProof="0" dirty="0"/>
              <a:t>Подзаголовок</a:t>
            </a:r>
          </a:p>
        </p:txBody>
      </p:sp>
      <p:sp>
        <p:nvSpPr>
          <p:cNvPr id="3" name="Объект 2">
            <a:extLst>
              <a:ext uri="{FF2B5EF4-FFF2-40B4-BE49-F238E27FC236}">
                <a16:creationId xmlns="" xmlns:a16="http://schemas.microsoft.com/office/drawing/2014/main" id="{B1948E38-8FB0-4E51-A01C-C88794372E50}"/>
              </a:ext>
            </a:extLst>
          </p:cNvPr>
          <p:cNvSpPr>
            <a:spLocks noGrp="1"/>
          </p:cNvSpPr>
          <p:nvPr>
            <p:ph idx="1"/>
          </p:nvPr>
        </p:nvSpPr>
        <p:spPr/>
        <p:txBody>
          <a:bodyPr rtlCol="0"/>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ru-RU" noProof="0" smtClean="0"/>
              <a:t>Образец текста</a:t>
            </a:r>
          </a:p>
          <a:p>
            <a:pPr lvl="1" rtl="0"/>
            <a:r>
              <a:rPr lang="ru-RU" noProof="0" smtClean="0"/>
              <a:t>Второй уровень</a:t>
            </a:r>
          </a:p>
          <a:p>
            <a:pPr lvl="2" rtl="0"/>
            <a:r>
              <a:rPr lang="ru-RU" noProof="0" smtClean="0"/>
              <a:t>Третий уровень</a:t>
            </a:r>
          </a:p>
          <a:p>
            <a:pPr lvl="3" rtl="0"/>
            <a:r>
              <a:rPr lang="ru-RU" noProof="0" smtClean="0"/>
              <a:t>Четвертый уровень</a:t>
            </a:r>
          </a:p>
          <a:p>
            <a:pPr lvl="4" rtl="0"/>
            <a:r>
              <a:rPr lang="ru-RU" noProof="0" smtClean="0"/>
              <a:t>Пятый уровень</a:t>
            </a:r>
            <a:endParaRPr lang="ru-RU" noProof="0" dirty="0"/>
          </a:p>
        </p:txBody>
      </p:sp>
      <p:sp>
        <p:nvSpPr>
          <p:cNvPr id="4" name="Нижний колонтитул 3">
            <a:extLst>
              <a:ext uri="{FF2B5EF4-FFF2-40B4-BE49-F238E27FC236}">
                <a16:creationId xmlns="" xmlns:a16="http://schemas.microsoft.com/office/drawing/2014/main" id="{E8FE0EB3-0FF4-4285-B9D3-90A5751B7BBF}"/>
              </a:ext>
            </a:extLst>
          </p:cNvPr>
          <p:cNvSpPr>
            <a:spLocks noGrp="1"/>
          </p:cNvSpPr>
          <p:nvPr>
            <p:ph type="ftr" sz="quarter" idx="12"/>
          </p:nvPr>
        </p:nvSpPr>
        <p:spPr/>
        <p:txBody>
          <a:bodyPr rtlCol="0"/>
          <a:lstStyle/>
          <a:p>
            <a:pPr rtl="0"/>
            <a:r>
              <a:rPr lang="ru-RU" noProof="0" smtClean="0"/>
              <a:t>Бюджет для граждан</a:t>
            </a:r>
            <a:endParaRPr lang="ru-RU" noProof="0" dirty="0"/>
          </a:p>
        </p:txBody>
      </p:sp>
      <p:sp>
        <p:nvSpPr>
          <p:cNvPr id="5" name="Номер слайда 4">
            <a:extLst>
              <a:ext uri="{FF2B5EF4-FFF2-40B4-BE49-F238E27FC236}">
                <a16:creationId xmlns="" xmlns:a16="http://schemas.microsoft.com/office/drawing/2014/main" id="{C8DE0AAD-6FBD-416B-A91A-21F2B737919E}"/>
              </a:ext>
            </a:extLst>
          </p:cNvPr>
          <p:cNvSpPr>
            <a:spLocks noGrp="1"/>
          </p:cNvSpPr>
          <p:nvPr>
            <p:ph type="sldNum" sz="quarter" idx="33"/>
          </p:nvPr>
        </p:nvSpPr>
        <p:spPr/>
        <p:txBody>
          <a:bodyPr rtlCol="0"/>
          <a:lstStyle/>
          <a:p>
            <a:pPr rtl="0"/>
            <a:fld id="{19B51A1E-902D-48AF-9020-955120F399B6}" type="slidenum">
              <a:rPr lang="ru-RU" noProof="0" smtClean="0"/>
              <a:pPr/>
              <a:t>‹#›</a:t>
            </a:fld>
            <a:endParaRPr lang="ru-RU" noProof="0" dirty="0"/>
          </a:p>
        </p:txBody>
      </p:sp>
    </p:spTree>
    <p:extLst>
      <p:ext uri="{BB962C8B-B14F-4D97-AF65-F5344CB8AC3E}">
        <p14:creationId xmlns:p14="http://schemas.microsoft.com/office/powerpoint/2010/main" val="17345016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Прямоугольник 6">
            <a:extLst>
              <a:ext uri="{FF2B5EF4-FFF2-40B4-BE49-F238E27FC236}">
                <a16:creationId xmlns="" xmlns:a16="http://schemas.microsoft.com/office/drawing/2014/main" id="{3EB0D177-9AA4-42F4-9CD7-CD206217CA6D}"/>
              </a:ext>
            </a:extLst>
          </p:cNvPr>
          <p:cNvSpPr/>
          <p:nvPr userDrawn="1"/>
        </p:nvSpPr>
        <p:spPr>
          <a:xfrm>
            <a:off x="9780101" y="6371351"/>
            <a:ext cx="1979897" cy="4319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dirty="0"/>
          </a:p>
        </p:txBody>
      </p:sp>
      <p:sp>
        <p:nvSpPr>
          <p:cNvPr id="28" name="Прямоугольник 27">
            <a:extLst>
              <a:ext uri="{FF2B5EF4-FFF2-40B4-BE49-F238E27FC236}">
                <a16:creationId xmlns="" xmlns:a16="http://schemas.microsoft.com/office/drawing/2014/main" id="{C825DB53-D610-4A40-AFDC-EBC47DB613CE}"/>
              </a:ext>
            </a:extLst>
          </p:cNvPr>
          <p:cNvSpPr/>
          <p:nvPr userDrawn="1"/>
        </p:nvSpPr>
        <p:spPr>
          <a:xfrm>
            <a:off x="9780103" y="6803351"/>
            <a:ext cx="1979897" cy="5465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dirty="0"/>
          </a:p>
        </p:txBody>
      </p:sp>
      <p:sp>
        <p:nvSpPr>
          <p:cNvPr id="31" name="Полилиния: Фигура 30">
            <a:extLst>
              <a:ext uri="{FF2B5EF4-FFF2-40B4-BE49-F238E27FC236}">
                <a16:creationId xmlns="" xmlns:a16="http://schemas.microsoft.com/office/drawing/2014/main" id="{C2B9A6A4-83D0-40B1-8B15-964C84BF0705}"/>
              </a:ext>
            </a:extLst>
          </p:cNvPr>
          <p:cNvSpPr/>
          <p:nvPr userDrawn="1"/>
        </p:nvSpPr>
        <p:spPr>
          <a:xfrm>
            <a:off x="0" y="6371351"/>
            <a:ext cx="9780102" cy="432000"/>
          </a:xfrm>
          <a:custGeom>
            <a:avLst/>
            <a:gdLst>
              <a:gd name="connsiteX0" fmla="*/ 0 w 9780102"/>
              <a:gd name="connsiteY0" fmla="*/ 0 h 432000"/>
              <a:gd name="connsiteX1" fmla="*/ 9780102 w 9780102"/>
              <a:gd name="connsiteY1" fmla="*/ 0 h 432000"/>
              <a:gd name="connsiteX2" fmla="*/ 9780102 w 9780102"/>
              <a:gd name="connsiteY2" fmla="*/ 432000 h 432000"/>
              <a:gd name="connsiteX3" fmla="*/ 0 w 9780102"/>
              <a:gd name="connsiteY3" fmla="*/ 432000 h 432000"/>
            </a:gdLst>
            <a:ahLst/>
            <a:cxnLst>
              <a:cxn ang="0">
                <a:pos x="connsiteX0" y="connsiteY0"/>
              </a:cxn>
              <a:cxn ang="0">
                <a:pos x="connsiteX1" y="connsiteY1"/>
              </a:cxn>
              <a:cxn ang="0">
                <a:pos x="connsiteX2" y="connsiteY2"/>
              </a:cxn>
              <a:cxn ang="0">
                <a:pos x="connsiteX3" y="connsiteY3"/>
              </a:cxn>
            </a:cxnLst>
            <a:rect l="l" t="t" r="r" b="b"/>
            <a:pathLst>
              <a:path w="9780102" h="432000">
                <a:moveTo>
                  <a:pt x="0" y="0"/>
                </a:moveTo>
                <a:lnTo>
                  <a:pt x="9780102" y="0"/>
                </a:lnTo>
                <a:lnTo>
                  <a:pt x="9780102" y="432000"/>
                </a:lnTo>
                <a:lnTo>
                  <a:pt x="0" y="43200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dirty="0"/>
          </a:p>
        </p:txBody>
      </p:sp>
      <p:sp>
        <p:nvSpPr>
          <p:cNvPr id="2" name="Заголовок 1">
            <a:extLst>
              <a:ext uri="{FF2B5EF4-FFF2-40B4-BE49-F238E27FC236}">
                <a16:creationId xmlns="" xmlns:a16="http://schemas.microsoft.com/office/drawing/2014/main" id="{090F41A2-6535-4CA6-81E4-026A5B56D9D7}"/>
              </a:ext>
            </a:extLst>
          </p:cNvPr>
          <p:cNvSpPr>
            <a:spLocks noGrp="1"/>
          </p:cNvSpPr>
          <p:nvPr>
            <p:ph type="title"/>
          </p:nvPr>
        </p:nvSpPr>
        <p:spPr>
          <a:xfrm>
            <a:off x="432000" y="432000"/>
            <a:ext cx="11328000" cy="432000"/>
          </a:xfrm>
          <a:prstGeom prst="rect">
            <a:avLst/>
          </a:prstGeom>
        </p:spPr>
        <p:txBody>
          <a:bodyPr vert="horz" lIns="0" tIns="0" rIns="0" bIns="0" rtlCol="0" anchor="ctr">
            <a:noAutofit/>
          </a:bodyPr>
          <a:lstStyle/>
          <a:p>
            <a:pPr rtl="0"/>
            <a:r>
              <a:rPr lang="ru-RU" noProof="0" dirty="0"/>
              <a:t>Щелкните, чтобы изменить заголовок</a:t>
            </a:r>
          </a:p>
        </p:txBody>
      </p:sp>
      <p:sp>
        <p:nvSpPr>
          <p:cNvPr id="3" name="Текст 2">
            <a:extLst>
              <a:ext uri="{FF2B5EF4-FFF2-40B4-BE49-F238E27FC236}">
                <a16:creationId xmlns="" xmlns:a16="http://schemas.microsoft.com/office/drawing/2014/main" id="{213AB95C-7DD4-4796-80E4-1B7466A2A037}"/>
              </a:ext>
            </a:extLst>
          </p:cNvPr>
          <p:cNvSpPr>
            <a:spLocks noGrp="1"/>
          </p:cNvSpPr>
          <p:nvPr>
            <p:ph type="body" idx="1"/>
          </p:nvPr>
        </p:nvSpPr>
        <p:spPr>
          <a:xfrm>
            <a:off x="432000" y="1512000"/>
            <a:ext cx="11328000" cy="4679250"/>
          </a:xfrm>
          <a:prstGeom prst="rect">
            <a:avLst/>
          </a:prstGeom>
        </p:spPr>
        <p:txBody>
          <a:bodyPr vert="horz" lIns="0" tIns="0" rIns="0" bIns="0" rtlCol="0">
            <a:noAutofit/>
          </a:bodyPr>
          <a:lstStyle/>
          <a:p>
            <a:pPr lvl="0" rtl="0"/>
            <a:r>
              <a:rPr lang="ru-RU" noProof="0" dirty="0"/>
              <a:t>Образец текста</a:t>
            </a:r>
          </a:p>
          <a:p>
            <a:pPr lvl="1" rtl="0"/>
            <a:r>
              <a:rPr lang="ru-RU" noProof="0" dirty="0"/>
              <a:t>Второй уровень</a:t>
            </a:r>
          </a:p>
          <a:p>
            <a:pPr lvl="2" rtl="0"/>
            <a:r>
              <a:rPr lang="ru-RU" noProof="0" dirty="0"/>
              <a:t>Третий уровень</a:t>
            </a:r>
          </a:p>
          <a:p>
            <a:pPr lvl="3" rtl="0"/>
            <a:r>
              <a:rPr lang="ru-RU" noProof="0" dirty="0"/>
              <a:t>Четвертый уровень</a:t>
            </a:r>
          </a:p>
          <a:p>
            <a:pPr lvl="4" rtl="0"/>
            <a:r>
              <a:rPr lang="ru-RU" noProof="0" dirty="0"/>
              <a:t>Пятый уровень</a:t>
            </a:r>
          </a:p>
        </p:txBody>
      </p:sp>
      <p:sp>
        <p:nvSpPr>
          <p:cNvPr id="5" name="Нижний колонтитул 4">
            <a:extLst>
              <a:ext uri="{FF2B5EF4-FFF2-40B4-BE49-F238E27FC236}">
                <a16:creationId xmlns="" xmlns:a16="http://schemas.microsoft.com/office/drawing/2014/main" id="{58879C91-B77F-4273-9A27-A3535FB889DB}"/>
              </a:ext>
            </a:extLst>
          </p:cNvPr>
          <p:cNvSpPr>
            <a:spLocks noGrp="1"/>
          </p:cNvSpPr>
          <p:nvPr>
            <p:ph type="ftr" sz="quarter" idx="3"/>
          </p:nvPr>
        </p:nvSpPr>
        <p:spPr>
          <a:xfrm>
            <a:off x="432000" y="6439820"/>
            <a:ext cx="5664000" cy="295062"/>
          </a:xfrm>
          <a:prstGeom prst="rect">
            <a:avLst/>
          </a:prstGeom>
          <a:noFill/>
        </p:spPr>
        <p:txBody>
          <a:bodyPr vert="horz" lIns="0" tIns="0" rIns="0" bIns="0" rtlCol="0" anchor="ctr"/>
          <a:lstStyle>
            <a:lvl1pPr algn="l">
              <a:defRPr sz="1200">
                <a:solidFill>
                  <a:schemeClr val="tx1">
                    <a:lumMod val="75000"/>
                    <a:lumOff val="25000"/>
                  </a:schemeClr>
                </a:solidFill>
              </a:defRPr>
            </a:lvl1pPr>
          </a:lstStyle>
          <a:p>
            <a:pPr rtl="0"/>
            <a:r>
              <a:rPr lang="ru-RU" noProof="0" smtClean="0"/>
              <a:t>Бюджет для граждан</a:t>
            </a:r>
            <a:endParaRPr lang="ru-RU" noProof="0" dirty="0"/>
          </a:p>
        </p:txBody>
      </p:sp>
      <p:sp>
        <p:nvSpPr>
          <p:cNvPr id="6" name="Номер слайда 5">
            <a:extLst>
              <a:ext uri="{FF2B5EF4-FFF2-40B4-BE49-F238E27FC236}">
                <a16:creationId xmlns="" xmlns:a16="http://schemas.microsoft.com/office/drawing/2014/main" id="{5ECA3099-A94F-4C3E-BC29-780EDD38F722}"/>
              </a:ext>
            </a:extLst>
          </p:cNvPr>
          <p:cNvSpPr>
            <a:spLocks noGrp="1"/>
          </p:cNvSpPr>
          <p:nvPr>
            <p:ph type="sldNum" sz="quarter" idx="4"/>
          </p:nvPr>
        </p:nvSpPr>
        <p:spPr>
          <a:xfrm>
            <a:off x="11760000" y="6371351"/>
            <a:ext cx="432000" cy="432000"/>
          </a:xfrm>
          <a:prstGeom prst="rect">
            <a:avLst/>
          </a:prstGeom>
          <a:solidFill>
            <a:schemeClr val="tx1">
              <a:lumMod val="75000"/>
              <a:lumOff val="25000"/>
            </a:schemeClr>
          </a:solidFill>
        </p:spPr>
        <p:txBody>
          <a:bodyPr vert="horz" lIns="0" tIns="0" rIns="0" bIns="0" rtlCol="0" anchor="ctr"/>
          <a:lstStyle>
            <a:lvl1pPr algn="ctr">
              <a:defRPr sz="1200">
                <a:solidFill>
                  <a:schemeClr val="bg1"/>
                </a:solidFill>
                <a:latin typeface="+mj-lt"/>
              </a:defRPr>
            </a:lvl1pPr>
          </a:lstStyle>
          <a:p>
            <a:pPr rtl="0"/>
            <a:fld id="{19B51A1E-902D-48AF-9020-955120F399B6}" type="slidenum">
              <a:rPr lang="ru-RU" noProof="0" smtClean="0"/>
              <a:pPr/>
              <a:t>‹#›</a:t>
            </a:fld>
            <a:endParaRPr lang="ru-RU" noProof="0" dirty="0"/>
          </a:p>
        </p:txBody>
      </p:sp>
      <p:sp>
        <p:nvSpPr>
          <p:cNvPr id="4" name="Надпись 3">
            <a:extLst>
              <a:ext uri="{FF2B5EF4-FFF2-40B4-BE49-F238E27FC236}">
                <a16:creationId xmlns="" xmlns:a16="http://schemas.microsoft.com/office/drawing/2014/main" id="{34FDC6F9-37F9-4E25-AECA-D307B8421C73}"/>
              </a:ext>
            </a:extLst>
          </p:cNvPr>
          <p:cNvSpPr txBox="1"/>
          <p:nvPr userDrawn="1"/>
        </p:nvSpPr>
        <p:spPr>
          <a:xfrm>
            <a:off x="10243100" y="6422491"/>
            <a:ext cx="1053900" cy="380860"/>
          </a:xfrm>
          <a:prstGeom prst="rect">
            <a:avLst/>
          </a:prstGeom>
          <a:noFill/>
        </p:spPr>
        <p:txBody>
          <a:bodyPr wrap="square" tIns="108000" bIns="0" rtlCol="0" anchor="ctr">
            <a:spAutoFit/>
          </a:bodyPr>
          <a:lstStyle/>
          <a:p>
            <a:pPr algn="r" rtl="0">
              <a:lnSpc>
                <a:spcPts val="1000"/>
              </a:lnSpc>
            </a:pPr>
            <a:r>
              <a:rPr lang="ru-RU" sz="2500" b="1" i="0" spc="-100" noProof="0" dirty="0">
                <a:solidFill>
                  <a:schemeClr val="accent1"/>
                </a:solidFill>
                <a:latin typeface="+mj-lt"/>
              </a:rPr>
              <a:t>TREY</a:t>
            </a:r>
            <a:r>
              <a:rPr lang="ru-RU" sz="1600" b="1" i="0" spc="-100" noProof="0" dirty="0">
                <a:solidFill>
                  <a:schemeClr val="accent1"/>
                </a:solidFill>
                <a:latin typeface="+mj-lt"/>
              </a:rPr>
              <a:t> </a:t>
            </a:r>
            <a:r>
              <a:rPr lang="ru-RU" sz="1600" b="1" i="0" spc="-100" baseline="0" noProof="0" dirty="0">
                <a:solidFill>
                  <a:schemeClr val="accent1"/>
                </a:solidFill>
                <a:latin typeface="+mj-lt"/>
              </a:rPr>
              <a:t/>
            </a:r>
            <a:br>
              <a:rPr lang="ru-RU" sz="1600" b="1" i="0" spc="-100" baseline="0" noProof="0" dirty="0">
                <a:solidFill>
                  <a:schemeClr val="accent1"/>
                </a:solidFill>
                <a:latin typeface="+mj-lt"/>
              </a:rPr>
            </a:br>
            <a:r>
              <a:rPr lang="ru-RU" sz="1200" b="0" i="0" spc="140" noProof="0" dirty="0" err="1">
                <a:solidFill>
                  <a:schemeClr val="tx1">
                    <a:lumMod val="75000"/>
                    <a:lumOff val="25000"/>
                  </a:schemeClr>
                </a:solidFill>
                <a:latin typeface="+mj-lt"/>
              </a:rPr>
              <a:t>research</a:t>
            </a:r>
            <a:endParaRPr lang="ru-RU" sz="1200" b="0" i="0" spc="140" noProof="0" dirty="0">
              <a:solidFill>
                <a:schemeClr val="tx1">
                  <a:lumMod val="75000"/>
                  <a:lumOff val="25000"/>
                </a:schemeClr>
              </a:solidFill>
              <a:latin typeface="+mj-lt"/>
            </a:endParaRPr>
          </a:p>
        </p:txBody>
      </p:sp>
      <p:sp>
        <p:nvSpPr>
          <p:cNvPr id="9" name="Прямоугольник 8">
            <a:extLst>
              <a:ext uri="{FF2B5EF4-FFF2-40B4-BE49-F238E27FC236}">
                <a16:creationId xmlns="" xmlns:a16="http://schemas.microsoft.com/office/drawing/2014/main" id="{4BC39664-EB8B-4A32-915A-D4308F792772}"/>
              </a:ext>
            </a:extLst>
          </p:cNvPr>
          <p:cNvSpPr/>
          <p:nvPr userDrawn="1"/>
        </p:nvSpPr>
        <p:spPr>
          <a:xfrm>
            <a:off x="0" y="6803351"/>
            <a:ext cx="9780104" cy="546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dirty="0"/>
          </a:p>
        </p:txBody>
      </p:sp>
      <p:sp>
        <p:nvSpPr>
          <p:cNvPr id="29" name="Прямоугольник 28">
            <a:extLst>
              <a:ext uri="{FF2B5EF4-FFF2-40B4-BE49-F238E27FC236}">
                <a16:creationId xmlns="" xmlns:a16="http://schemas.microsoft.com/office/drawing/2014/main" id="{9B49670D-8F18-44A8-B217-67B412095C0D}"/>
              </a:ext>
            </a:extLst>
          </p:cNvPr>
          <p:cNvSpPr/>
          <p:nvPr userDrawn="1"/>
        </p:nvSpPr>
        <p:spPr>
          <a:xfrm>
            <a:off x="11760000" y="6803351"/>
            <a:ext cx="432000" cy="546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dirty="0"/>
          </a:p>
        </p:txBody>
      </p:sp>
      <p:cxnSp>
        <p:nvCxnSpPr>
          <p:cNvPr id="18" name="Прямая соединительная линия 17">
            <a:extLst>
              <a:ext uri="{FF2B5EF4-FFF2-40B4-BE49-F238E27FC236}">
                <a16:creationId xmlns="" xmlns:a16="http://schemas.microsoft.com/office/drawing/2014/main" id="{030FA059-EC32-4FFF-9673-48849B2FA43A}"/>
              </a:ext>
            </a:extLst>
          </p:cNvPr>
          <p:cNvCxnSpPr>
            <a:cxnSpLocks/>
          </p:cNvCxnSpPr>
          <p:nvPr userDrawn="1"/>
        </p:nvCxnSpPr>
        <p:spPr>
          <a:xfrm flipH="1">
            <a:off x="1" y="6371351"/>
            <a:ext cx="12191999"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46163275"/>
      </p:ext>
    </p:extLst>
  </p:cSld>
  <p:clrMap bg1="lt1" tx1="dk1" bg2="lt2" tx2="dk2" accent1="accent1" accent2="accent2" accent3="accent3" accent4="accent4" accent5="accent5" accent6="accent6" hlink="hlink" folHlink="folHlink"/>
  <p:sldLayoutIdLst>
    <p:sldLayoutId id="2147483649" r:id="rId1"/>
    <p:sldLayoutId id="2147483662" r:id="rId2"/>
    <p:sldLayoutId id="2147483663" r:id="rId3"/>
    <p:sldLayoutId id="2147483658" r:id="rId4"/>
    <p:sldLayoutId id="2147483666" r:id="rId5"/>
    <p:sldLayoutId id="2147483659" r:id="rId6"/>
    <p:sldLayoutId id="2147483660" r:id="rId7"/>
    <p:sldLayoutId id="2147483664" r:id="rId8"/>
    <p:sldLayoutId id="2147483650" r:id="rId9"/>
    <p:sldLayoutId id="2147483652" r:id="rId10"/>
    <p:sldLayoutId id="2147483656" r:id="rId11"/>
    <p:sldLayoutId id="2147483657" r:id="rId12"/>
    <p:sldLayoutId id="2147483654" r:id="rId13"/>
    <p:sldLayoutId id="2147483655" r:id="rId14"/>
  </p:sldLayoutIdLst>
  <p:hf hdr="0" dt="0"/>
  <p:txStyles>
    <p:titleStyle>
      <a:lvl1pPr algn="l" defTabSz="914400" rtl="0" eaLnBrk="1" latinLnBrk="0" hangingPunct="1">
        <a:lnSpc>
          <a:spcPct val="90000"/>
        </a:lnSpc>
        <a:spcBef>
          <a:spcPct val="0"/>
        </a:spcBef>
        <a:buNone/>
        <a:defRPr sz="3200" b="1" kern="1200" spc="-150">
          <a:solidFill>
            <a:schemeClr val="tx1">
              <a:lumMod val="75000"/>
              <a:lumOff val="25000"/>
            </a:schemeClr>
          </a:solidFill>
          <a:latin typeface="+mj-lt"/>
          <a:ea typeface="+mj-ea"/>
          <a:cs typeface="+mj-cs"/>
        </a:defRPr>
      </a:lvl1pPr>
    </p:titleStyle>
    <p:bodyStyle>
      <a:lvl1pPr marL="266700" indent="-266700" algn="l" defTabSz="914400" rtl="0" eaLnBrk="1" latinLnBrk="0" hangingPunct="1">
        <a:lnSpc>
          <a:spcPct val="90000"/>
        </a:lnSpc>
        <a:spcBef>
          <a:spcPts val="1000"/>
        </a:spcBef>
        <a:buFont typeface="Arial" panose="020B0604020202020204" pitchFamily="34" charset="0"/>
        <a:buChar char="•"/>
        <a:defRPr sz="1800" kern="1200">
          <a:solidFill>
            <a:schemeClr val="tx1">
              <a:lumMod val="75000"/>
              <a:lumOff val="25000"/>
            </a:schemeClr>
          </a:solidFill>
          <a:latin typeface="+mn-lt"/>
          <a:ea typeface="+mn-ea"/>
          <a:cs typeface="+mn-cs"/>
        </a:defRPr>
      </a:lvl1pPr>
      <a:lvl2pPr marL="542925" indent="-276225"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00.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notesSlide" Target="../notesSlides/notesSlide80.xml"/><Relationship Id="rId1" Type="http://schemas.openxmlformats.org/officeDocument/2006/relationships/slideLayout" Target="../slideLayouts/slideLayout13.xml"/><Relationship Id="rId4" Type="http://schemas.openxmlformats.org/officeDocument/2006/relationships/chart" Target="../charts/chart29.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13.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13.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13.xml"/></Relationships>
</file>

<file path=ppt/slides/_rels/slide104.xml.rels><?xml version="1.0" encoding="UTF-8" standalone="yes"?>
<Relationships xmlns="http://schemas.openxmlformats.org/package/2006/relationships"><Relationship Id="rId8" Type="http://schemas.openxmlformats.org/officeDocument/2006/relationships/image" Target="../media/image82.png"/><Relationship Id="rId13" Type="http://schemas.openxmlformats.org/officeDocument/2006/relationships/hyperlink" Target="mailto:komfin@gov86.org" TargetMode="External"/><Relationship Id="rId3" Type="http://schemas.openxmlformats.org/officeDocument/2006/relationships/image" Target="../media/image80.png"/><Relationship Id="rId7" Type="http://schemas.openxmlformats.org/officeDocument/2006/relationships/image" Target="../media/image11.svg"/><Relationship Id="rId12" Type="http://schemas.openxmlformats.org/officeDocument/2006/relationships/hyperlink" Target="http://adm.gov86.org/436/437/" TargetMode="External"/><Relationship Id="rId2" Type="http://schemas.openxmlformats.org/officeDocument/2006/relationships/notesSlide" Target="../notesSlides/notesSlide84.xml"/><Relationship Id="rId1" Type="http://schemas.openxmlformats.org/officeDocument/2006/relationships/slideLayout" Target="../slideLayouts/slideLayout13.xml"/><Relationship Id="rId6" Type="http://schemas.openxmlformats.org/officeDocument/2006/relationships/image" Target="../media/image81.png"/><Relationship Id="rId11" Type="http://schemas.openxmlformats.org/officeDocument/2006/relationships/image" Target="../media/image15.svg"/><Relationship Id="rId5" Type="http://schemas.openxmlformats.org/officeDocument/2006/relationships/image" Target="../media/image9.svg"/><Relationship Id="rId10" Type="http://schemas.openxmlformats.org/officeDocument/2006/relationships/image" Target="../media/image83.png"/><Relationship Id="rId9" Type="http://schemas.openxmlformats.org/officeDocument/2006/relationships/image" Target="../media/image13.svg"/><Relationship Id="rId14" Type="http://schemas.openxmlformats.org/officeDocument/2006/relationships/image" Target="../media/image84.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chart" Target="../charts/chart9.xml"/><Relationship Id="rId7"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13.xml"/><Relationship Id="rId6" Type="http://schemas.openxmlformats.org/officeDocument/2006/relationships/image" Target="../media/image12.png"/><Relationship Id="rId5" Type="http://schemas.openxmlformats.org/officeDocument/2006/relationships/chart" Target="../charts/chart11.xml"/><Relationship Id="rId4" Type="http://schemas.openxmlformats.org/officeDocument/2006/relationships/chart" Target="../charts/chart10.xml"/></Relationships>
</file>

<file path=ppt/slides/_rels/slide15.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15.xml"/><Relationship Id="rId1" Type="http://schemas.openxmlformats.org/officeDocument/2006/relationships/slideLayout" Target="../slideLayouts/slideLayout13.xml"/><Relationship Id="rId4" Type="http://schemas.openxmlformats.org/officeDocument/2006/relationships/chart" Target="../charts/chart13.xml"/></Relationships>
</file>

<file path=ppt/slides/_rels/slide16.xml.rels><?xml version="1.0" encoding="UTF-8" standalone="yes"?>
<Relationships xmlns="http://schemas.openxmlformats.org/package/2006/relationships"><Relationship Id="rId8" Type="http://schemas.openxmlformats.org/officeDocument/2006/relationships/chart" Target="../charts/chart14.xml"/><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6.xml"/><Relationship Id="rId1" Type="http://schemas.openxmlformats.org/officeDocument/2006/relationships/slideLayout" Target="../slideLayouts/slideLayout1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7.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17.xml"/><Relationship Id="rId1" Type="http://schemas.openxmlformats.org/officeDocument/2006/relationships/slideLayout" Target="../slideLayouts/slideLayout13.xml"/><Relationship Id="rId4" Type="http://schemas.openxmlformats.org/officeDocument/2006/relationships/chart" Target="../charts/chart1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8" Type="http://schemas.openxmlformats.org/officeDocument/2006/relationships/diagramData" Target="../diagrams/data3.xml"/><Relationship Id="rId3" Type="http://schemas.openxmlformats.org/officeDocument/2006/relationships/diagramData" Target="../diagrams/data2.xml"/><Relationship Id="rId7" Type="http://schemas.microsoft.com/office/2007/relationships/diagramDrawing" Target="../diagrams/drawing2.xml"/><Relationship Id="rId12" Type="http://schemas.microsoft.com/office/2007/relationships/diagramDrawing" Target="../diagrams/drawing3.xml"/><Relationship Id="rId2" Type="http://schemas.openxmlformats.org/officeDocument/2006/relationships/notesSlide" Target="../notesSlides/notesSlide19.xml"/><Relationship Id="rId1" Type="http://schemas.openxmlformats.org/officeDocument/2006/relationships/slideLayout" Target="../slideLayouts/slideLayout13.xml"/><Relationship Id="rId6" Type="http://schemas.openxmlformats.org/officeDocument/2006/relationships/diagramColors" Target="../diagrams/colors2.xml"/><Relationship Id="rId11" Type="http://schemas.openxmlformats.org/officeDocument/2006/relationships/diagramColors" Target="../diagrams/colors3.xml"/><Relationship Id="rId5" Type="http://schemas.openxmlformats.org/officeDocument/2006/relationships/diagramQuickStyle" Target="../diagrams/quickStyle2.xml"/><Relationship Id="rId10" Type="http://schemas.openxmlformats.org/officeDocument/2006/relationships/diagramQuickStyle" Target="../diagrams/quickStyle3.xml"/><Relationship Id="rId4" Type="http://schemas.openxmlformats.org/officeDocument/2006/relationships/diagramLayout" Target="../diagrams/layout2.xml"/><Relationship Id="rId9" Type="http://schemas.openxmlformats.org/officeDocument/2006/relationships/diagramLayout" Target="../diagrams/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8" Type="http://schemas.openxmlformats.org/officeDocument/2006/relationships/diagramData" Target="../diagrams/data5.xml"/><Relationship Id="rId3" Type="http://schemas.openxmlformats.org/officeDocument/2006/relationships/diagramData" Target="../diagrams/data4.xml"/><Relationship Id="rId7" Type="http://schemas.microsoft.com/office/2007/relationships/diagramDrawing" Target="../diagrams/drawing4.xml"/><Relationship Id="rId12" Type="http://schemas.microsoft.com/office/2007/relationships/diagramDrawing" Target="../diagrams/drawing5.xml"/><Relationship Id="rId2" Type="http://schemas.openxmlformats.org/officeDocument/2006/relationships/notesSlide" Target="../notesSlides/notesSlide20.xml"/><Relationship Id="rId1" Type="http://schemas.openxmlformats.org/officeDocument/2006/relationships/slideLayout" Target="../slideLayouts/slideLayout13.xml"/><Relationship Id="rId6" Type="http://schemas.openxmlformats.org/officeDocument/2006/relationships/diagramColors" Target="../diagrams/colors4.xml"/><Relationship Id="rId11" Type="http://schemas.openxmlformats.org/officeDocument/2006/relationships/diagramColors" Target="../diagrams/colors5.xml"/><Relationship Id="rId5" Type="http://schemas.openxmlformats.org/officeDocument/2006/relationships/diagramQuickStyle" Target="../diagrams/quickStyle4.xml"/><Relationship Id="rId10" Type="http://schemas.openxmlformats.org/officeDocument/2006/relationships/diagramQuickStyle" Target="../diagrams/quickStyle5.xml"/><Relationship Id="rId4" Type="http://schemas.openxmlformats.org/officeDocument/2006/relationships/diagramLayout" Target="../diagrams/layout4.xml"/><Relationship Id="rId9" Type="http://schemas.openxmlformats.org/officeDocument/2006/relationships/diagramLayout" Target="../diagrams/layout5.xml"/></Relationships>
</file>

<file path=ppt/slides/_rels/slide21.xml.rels><?xml version="1.0" encoding="UTF-8" standalone="yes"?>
<Relationships xmlns="http://schemas.openxmlformats.org/package/2006/relationships"><Relationship Id="rId8" Type="http://schemas.openxmlformats.org/officeDocument/2006/relationships/diagramData" Target="../diagrams/data7.xml"/><Relationship Id="rId3" Type="http://schemas.openxmlformats.org/officeDocument/2006/relationships/diagramData" Target="../diagrams/data6.xml"/><Relationship Id="rId7" Type="http://schemas.microsoft.com/office/2007/relationships/diagramDrawing" Target="../diagrams/drawing6.xml"/><Relationship Id="rId12" Type="http://schemas.microsoft.com/office/2007/relationships/diagramDrawing" Target="../diagrams/drawing7.xml"/><Relationship Id="rId2" Type="http://schemas.openxmlformats.org/officeDocument/2006/relationships/notesSlide" Target="../notesSlides/notesSlide21.xml"/><Relationship Id="rId1" Type="http://schemas.openxmlformats.org/officeDocument/2006/relationships/slideLayout" Target="../slideLayouts/slideLayout13.xml"/><Relationship Id="rId6" Type="http://schemas.openxmlformats.org/officeDocument/2006/relationships/diagramColors" Target="../diagrams/colors6.xml"/><Relationship Id="rId11" Type="http://schemas.openxmlformats.org/officeDocument/2006/relationships/diagramColors" Target="../diagrams/colors7.xml"/><Relationship Id="rId5" Type="http://schemas.openxmlformats.org/officeDocument/2006/relationships/diagramQuickStyle" Target="../diagrams/quickStyle6.xml"/><Relationship Id="rId10" Type="http://schemas.openxmlformats.org/officeDocument/2006/relationships/diagramQuickStyle" Target="../diagrams/quickStyle7.xml"/><Relationship Id="rId4" Type="http://schemas.openxmlformats.org/officeDocument/2006/relationships/diagramLayout" Target="../diagrams/layout6.xml"/><Relationship Id="rId9" Type="http://schemas.openxmlformats.org/officeDocument/2006/relationships/diagramLayout" Target="../diagrams/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9.xml"/><Relationship Id="rId1" Type="http://schemas.openxmlformats.org/officeDocument/2006/relationships/slideLayout" Target="../slideLayouts/slideLayout13.xml"/><Relationship Id="rId5" Type="http://schemas.openxmlformats.org/officeDocument/2006/relationships/image" Target="../media/image17.png"/><Relationship Id="rId4" Type="http://schemas.openxmlformats.org/officeDocument/2006/relationships/image" Target="../media/image16.png"/></Relationships>
</file>

<file path=ppt/slides/_rels/slide3.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chart" Target="../charts/chart6.xml"/><Relationship Id="rId18" Type="http://schemas.openxmlformats.org/officeDocument/2006/relationships/image" Target="../media/image11.png"/><Relationship Id="rId3" Type="http://schemas.openxmlformats.org/officeDocument/2006/relationships/chart" Target="../charts/chart1.xml"/><Relationship Id="rId7" Type="http://schemas.openxmlformats.org/officeDocument/2006/relationships/image" Target="../media/image4.png"/><Relationship Id="rId12" Type="http://schemas.openxmlformats.org/officeDocument/2006/relationships/image" Target="../media/image8.png"/><Relationship Id="rId17" Type="http://schemas.openxmlformats.org/officeDocument/2006/relationships/chart" Target="../charts/chart8.xml"/><Relationship Id="rId2" Type="http://schemas.openxmlformats.org/officeDocument/2006/relationships/notesSlide" Target="../notesSlides/notesSlide3.xml"/><Relationship Id="rId16" Type="http://schemas.openxmlformats.org/officeDocument/2006/relationships/image" Target="../media/image10.png"/><Relationship Id="rId1" Type="http://schemas.openxmlformats.org/officeDocument/2006/relationships/slideLayout" Target="../slideLayouts/slideLayout13.xml"/><Relationship Id="rId6" Type="http://schemas.openxmlformats.org/officeDocument/2006/relationships/chart" Target="../charts/chart4.xml"/><Relationship Id="rId11" Type="http://schemas.openxmlformats.org/officeDocument/2006/relationships/chart" Target="../charts/chart5.xml"/><Relationship Id="rId5" Type="http://schemas.openxmlformats.org/officeDocument/2006/relationships/chart" Target="../charts/chart3.xml"/><Relationship Id="rId15" Type="http://schemas.openxmlformats.org/officeDocument/2006/relationships/chart" Target="../charts/chart7.xml"/><Relationship Id="rId10" Type="http://schemas.openxmlformats.org/officeDocument/2006/relationships/image" Target="../media/image7.png"/><Relationship Id="rId4" Type="http://schemas.openxmlformats.org/officeDocument/2006/relationships/chart" Target="../charts/chart2.xml"/><Relationship Id="rId9" Type="http://schemas.openxmlformats.org/officeDocument/2006/relationships/image" Target="../media/image6.png"/><Relationship Id="rId14" Type="http://schemas.openxmlformats.org/officeDocument/2006/relationships/image" Target="../media/image9.png"/></Relationships>
</file>

<file path=ppt/slides/_rels/slide30.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8" Type="http://schemas.microsoft.com/office/2007/relationships/diagramDrawing" Target="../diagrams/drawing8.xml"/><Relationship Id="rId3" Type="http://schemas.openxmlformats.org/officeDocument/2006/relationships/chart" Target="../charts/chart18.xml"/><Relationship Id="rId7" Type="http://schemas.openxmlformats.org/officeDocument/2006/relationships/diagramColors" Target="../diagrams/colors8.xml"/><Relationship Id="rId2" Type="http://schemas.openxmlformats.org/officeDocument/2006/relationships/notesSlide" Target="../notesSlides/notesSlide31.xml"/><Relationship Id="rId1" Type="http://schemas.openxmlformats.org/officeDocument/2006/relationships/slideLayout" Target="../slideLayouts/slideLayout13.xml"/><Relationship Id="rId6" Type="http://schemas.openxmlformats.org/officeDocument/2006/relationships/diagramQuickStyle" Target="../diagrams/quickStyle8.xml"/><Relationship Id="rId5" Type="http://schemas.openxmlformats.org/officeDocument/2006/relationships/diagramLayout" Target="../diagrams/layout8.xml"/><Relationship Id="rId4" Type="http://schemas.openxmlformats.org/officeDocument/2006/relationships/diagramData" Target="../diagrams/data8.xml"/></Relationships>
</file>

<file path=ppt/slides/_rels/slide32.xml.rels><?xml version="1.0" encoding="UTF-8" standalone="yes"?>
<Relationships xmlns="http://schemas.openxmlformats.org/package/2006/relationships"><Relationship Id="rId8" Type="http://schemas.microsoft.com/office/2007/relationships/hdphoto" Target="../media/hdphoto2.wdp"/><Relationship Id="rId13" Type="http://schemas.openxmlformats.org/officeDocument/2006/relationships/image" Target="../media/image24.png"/><Relationship Id="rId18" Type="http://schemas.openxmlformats.org/officeDocument/2006/relationships/image" Target="../media/image29.jpeg"/><Relationship Id="rId3" Type="http://schemas.openxmlformats.org/officeDocument/2006/relationships/chart" Target="../charts/chart19.xml"/><Relationship Id="rId7" Type="http://schemas.openxmlformats.org/officeDocument/2006/relationships/image" Target="../media/image20.png"/><Relationship Id="rId12" Type="http://schemas.openxmlformats.org/officeDocument/2006/relationships/image" Target="../media/image23.jpeg"/><Relationship Id="rId17" Type="http://schemas.openxmlformats.org/officeDocument/2006/relationships/image" Target="../media/image28.jpeg"/><Relationship Id="rId2" Type="http://schemas.openxmlformats.org/officeDocument/2006/relationships/notesSlide" Target="../notesSlides/notesSlide32.xml"/><Relationship Id="rId16" Type="http://schemas.openxmlformats.org/officeDocument/2006/relationships/image" Target="../media/image27.png"/><Relationship Id="rId1" Type="http://schemas.openxmlformats.org/officeDocument/2006/relationships/slideLayout" Target="../slideLayouts/slideLayout13.xml"/><Relationship Id="rId6" Type="http://schemas.microsoft.com/office/2007/relationships/hdphoto" Target="../media/hdphoto1.wdp"/><Relationship Id="rId11" Type="http://schemas.openxmlformats.org/officeDocument/2006/relationships/image" Target="../media/image22.png"/><Relationship Id="rId5" Type="http://schemas.openxmlformats.org/officeDocument/2006/relationships/image" Target="../media/image19.png"/><Relationship Id="rId15" Type="http://schemas.openxmlformats.org/officeDocument/2006/relationships/image" Target="../media/image26.jpeg"/><Relationship Id="rId10" Type="http://schemas.microsoft.com/office/2007/relationships/hdphoto" Target="../media/hdphoto3.wdp"/><Relationship Id="rId19" Type="http://schemas.openxmlformats.org/officeDocument/2006/relationships/image" Target="../media/image30.png"/><Relationship Id="rId4" Type="http://schemas.openxmlformats.org/officeDocument/2006/relationships/image" Target="../media/image18.jpeg"/><Relationship Id="rId9" Type="http://schemas.openxmlformats.org/officeDocument/2006/relationships/image" Target="../media/image21.png"/><Relationship Id="rId14" Type="http://schemas.openxmlformats.org/officeDocument/2006/relationships/image" Target="../media/image25.jpe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31.png"/><Relationship Id="rId7" Type="http://schemas.openxmlformats.org/officeDocument/2006/relationships/image" Target="../media/image32.png"/><Relationship Id="rId12" Type="http://schemas.openxmlformats.org/officeDocument/2006/relationships/image" Target="../media/image19.svg"/><Relationship Id="rId2" Type="http://schemas.openxmlformats.org/officeDocument/2006/relationships/notesSlide" Target="../notesSlides/notesSlide47.xml"/><Relationship Id="rId1" Type="http://schemas.openxmlformats.org/officeDocument/2006/relationships/slideLayout" Target="../slideLayouts/slideLayout13.xml"/><Relationship Id="rId6" Type="http://schemas.openxmlformats.org/officeDocument/2006/relationships/image" Target="../media/image13.svg"/><Relationship Id="rId11" Type="http://schemas.openxmlformats.org/officeDocument/2006/relationships/image" Target="../media/image34.png"/><Relationship Id="rId10" Type="http://schemas.openxmlformats.org/officeDocument/2006/relationships/image" Target="../media/image17.svg"/><Relationship Id="rId9" Type="http://schemas.openxmlformats.org/officeDocument/2006/relationships/image" Target="../media/image33.png"/></Relationships>
</file>

<file path=ppt/slides/_rels/slide48.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notesSlide" Target="../notesSlides/notesSlide48.xml"/><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8" Type="http://schemas.microsoft.com/office/2007/relationships/diagramDrawing" Target="../diagrams/drawing9.xml"/><Relationship Id="rId3" Type="http://schemas.openxmlformats.org/officeDocument/2006/relationships/image" Target="../media/image35.jpeg"/><Relationship Id="rId7" Type="http://schemas.openxmlformats.org/officeDocument/2006/relationships/diagramColors" Target="../diagrams/colors9.xml"/><Relationship Id="rId2" Type="http://schemas.openxmlformats.org/officeDocument/2006/relationships/notesSlide" Target="../notesSlides/notesSlide49.xml"/><Relationship Id="rId1" Type="http://schemas.openxmlformats.org/officeDocument/2006/relationships/slideLayout" Target="../slideLayouts/slideLayout5.xml"/><Relationship Id="rId6" Type="http://schemas.openxmlformats.org/officeDocument/2006/relationships/diagramQuickStyle" Target="../diagrams/quickStyle9.xml"/><Relationship Id="rId5" Type="http://schemas.openxmlformats.org/officeDocument/2006/relationships/diagramLayout" Target="../diagrams/layout9.xml"/><Relationship Id="rId4" Type="http://schemas.openxmlformats.org/officeDocument/2006/relationships/diagramData" Target="../diagrams/data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notesSlide" Target="../notesSlides/notesSlide51.xml"/><Relationship Id="rId1" Type="http://schemas.openxmlformats.org/officeDocument/2006/relationships/slideLayout" Target="../slideLayouts/slideLayout13.xml"/><Relationship Id="rId4" Type="http://schemas.openxmlformats.org/officeDocument/2006/relationships/chart" Target="../charts/chart22.xml"/></Relationships>
</file>

<file path=ppt/slides/_rels/slide52.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52.xml"/><Relationship Id="rId1" Type="http://schemas.openxmlformats.org/officeDocument/2006/relationships/slideLayout" Target="../slideLayouts/slideLayout13.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3.xml"/></Relationships>
</file>

<file path=ppt/slides/_rels/slide63.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63.xml"/><Relationship Id="rId1" Type="http://schemas.openxmlformats.org/officeDocument/2006/relationships/slideLayout" Target="../slideLayouts/slideLayout13.xml"/></Relationships>
</file>

<file path=ppt/slides/_rels/slide65.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8" Type="http://schemas.openxmlformats.org/officeDocument/2006/relationships/image" Target="../media/image46.jpeg"/><Relationship Id="rId3" Type="http://schemas.openxmlformats.org/officeDocument/2006/relationships/image" Target="../media/image41.jpeg"/><Relationship Id="rId7" Type="http://schemas.openxmlformats.org/officeDocument/2006/relationships/image" Target="../media/image45.jpeg"/><Relationship Id="rId2" Type="http://schemas.openxmlformats.org/officeDocument/2006/relationships/notesSlide" Target="../notesSlides/notesSlide64.xml"/><Relationship Id="rId1" Type="http://schemas.openxmlformats.org/officeDocument/2006/relationships/slideLayout" Target="../slideLayouts/slideLayout13.xml"/><Relationship Id="rId6" Type="http://schemas.openxmlformats.org/officeDocument/2006/relationships/image" Target="../media/image44.jpeg"/><Relationship Id="rId5" Type="http://schemas.openxmlformats.org/officeDocument/2006/relationships/image" Target="../media/image43.jpeg"/><Relationship Id="rId4" Type="http://schemas.openxmlformats.org/officeDocument/2006/relationships/image" Target="../media/image42.jpeg"/></Relationships>
</file>

<file path=ppt/slides/_rels/slide68.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4.xml"/></Relationships>
</file>

<file path=ppt/slides/_rels/slide69.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65.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70.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4.xml"/></Relationships>
</file>

<file path=ppt/slides/_rels/slide71.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66.xml"/><Relationship Id="rId1" Type="http://schemas.openxmlformats.org/officeDocument/2006/relationships/slideLayout" Target="../slideLayouts/slideLayout13.xml"/><Relationship Id="rId4" Type="http://schemas.openxmlformats.org/officeDocument/2006/relationships/image" Target="../media/image51.jpeg"/></Relationships>
</file>

<file path=ppt/slides/_rels/slide72.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4.xml"/></Relationships>
</file>

<file path=ppt/slides/_rels/slide73.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53.jpeg"/><Relationship Id="rId1" Type="http://schemas.openxmlformats.org/officeDocument/2006/relationships/slideLayout" Target="../slideLayouts/slideLayout4.xml"/></Relationships>
</file>

<file path=ppt/slides/_rels/slide74.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67.xml"/><Relationship Id="rId1" Type="http://schemas.openxmlformats.org/officeDocument/2006/relationships/slideLayout" Target="../slideLayouts/slideLayout13.xml"/></Relationships>
</file>

<file path=ppt/slides/_rels/slide75.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image" Target="../media/image56.jpeg"/><Relationship Id="rId1" Type="http://schemas.openxmlformats.org/officeDocument/2006/relationships/slideLayout" Target="../slideLayouts/slideLayout4.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13.xml"/></Relationships>
</file>

<file path=ppt/slides/_rels/slide77.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image" Target="../media/image58.jpeg"/><Relationship Id="rId1" Type="http://schemas.openxmlformats.org/officeDocument/2006/relationships/slideLayout" Target="../slideLayouts/slideLayout4.xml"/></Relationships>
</file>

<file path=ppt/slides/_rels/slide78.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4.xml"/></Relationships>
</file>

<file path=ppt/slides/_rels/slide79.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80.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notesSlide" Target="../notesSlides/notesSlide69.xml"/><Relationship Id="rId1" Type="http://schemas.openxmlformats.org/officeDocument/2006/relationships/slideLayout" Target="../slideLayouts/slideLayout13.xml"/><Relationship Id="rId4" Type="http://schemas.openxmlformats.org/officeDocument/2006/relationships/image" Target="../media/image63.jpeg"/></Relationships>
</file>

<file path=ppt/slides/_rels/slide81.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slideLayout" Target="../slideLayouts/slideLayout4.xml"/></Relationships>
</file>

<file path=ppt/slides/_rels/slide82.xml.rels><?xml version="1.0" encoding="UTF-8" standalone="yes"?>
<Relationships xmlns="http://schemas.openxmlformats.org/package/2006/relationships"><Relationship Id="rId2" Type="http://schemas.openxmlformats.org/officeDocument/2006/relationships/image" Target="../media/image65.jpeg"/><Relationship Id="rId1" Type="http://schemas.openxmlformats.org/officeDocument/2006/relationships/slideLayout" Target="../slideLayouts/slideLayout4.xml"/></Relationships>
</file>

<file path=ppt/slides/_rels/slide83.xml.rels><?xml version="1.0" encoding="UTF-8" standalone="yes"?>
<Relationships xmlns="http://schemas.openxmlformats.org/package/2006/relationships"><Relationship Id="rId2" Type="http://schemas.openxmlformats.org/officeDocument/2006/relationships/image" Target="../media/image66.jpeg"/><Relationship Id="rId1" Type="http://schemas.openxmlformats.org/officeDocument/2006/relationships/slideLayout" Target="../slideLayouts/slideLayout4.xml"/></Relationships>
</file>

<file path=ppt/slides/_rels/slide84.xml.rels><?xml version="1.0" encoding="UTF-8" standalone="yes"?>
<Relationships xmlns="http://schemas.openxmlformats.org/package/2006/relationships"><Relationship Id="rId2" Type="http://schemas.openxmlformats.org/officeDocument/2006/relationships/image" Target="../media/image67.jpeg"/><Relationship Id="rId1" Type="http://schemas.openxmlformats.org/officeDocument/2006/relationships/slideLayout" Target="../slideLayouts/slideLayout4.xml"/></Relationships>
</file>

<file path=ppt/slides/_rels/slide85.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notesSlide" Target="../notesSlides/notesSlide70.xml"/><Relationship Id="rId1" Type="http://schemas.openxmlformats.org/officeDocument/2006/relationships/slideLayout" Target="../slideLayouts/slideLayout13.xml"/></Relationships>
</file>

<file path=ppt/slides/_rels/slide86.xml.rels><?xml version="1.0" encoding="UTF-8" standalone="yes"?>
<Relationships xmlns="http://schemas.openxmlformats.org/package/2006/relationships"><Relationship Id="rId2" Type="http://schemas.openxmlformats.org/officeDocument/2006/relationships/image" Target="../media/image69.jpeg"/><Relationship Id="rId1" Type="http://schemas.openxmlformats.org/officeDocument/2006/relationships/slideLayout" Target="../slideLayouts/slideLayout4.xml"/></Relationships>
</file>

<file path=ppt/slides/_rels/slide87.xml.rels><?xml version="1.0" encoding="UTF-8" standalone="yes"?>
<Relationships xmlns="http://schemas.openxmlformats.org/package/2006/relationships"><Relationship Id="rId2" Type="http://schemas.openxmlformats.org/officeDocument/2006/relationships/image" Target="../media/image70.jpeg"/><Relationship Id="rId1" Type="http://schemas.openxmlformats.org/officeDocument/2006/relationships/slideLayout" Target="../slideLayouts/slideLayout4.xml"/></Relationships>
</file>

<file path=ppt/slides/_rels/slide88.xml.rels><?xml version="1.0" encoding="UTF-8" standalone="yes"?>
<Relationships xmlns="http://schemas.openxmlformats.org/package/2006/relationships"><Relationship Id="rId2" Type="http://schemas.openxmlformats.org/officeDocument/2006/relationships/image" Target="../media/image71.jpeg"/><Relationship Id="rId1" Type="http://schemas.openxmlformats.org/officeDocument/2006/relationships/slideLayout" Target="../slideLayouts/slideLayout4.xml"/></Relationships>
</file>

<file path=ppt/slides/_rels/slide89.xml.rels><?xml version="1.0" encoding="UTF-8" standalone="yes"?>
<Relationships xmlns="http://schemas.openxmlformats.org/package/2006/relationships"><Relationship Id="rId2" Type="http://schemas.openxmlformats.org/officeDocument/2006/relationships/image" Target="../media/image72.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90.xml.rels><?xml version="1.0" encoding="UTF-8" standalone="yes"?>
<Relationships xmlns="http://schemas.openxmlformats.org/package/2006/relationships"><Relationship Id="rId2" Type="http://schemas.openxmlformats.org/officeDocument/2006/relationships/image" Target="../media/image73.jpeg"/><Relationship Id="rId1" Type="http://schemas.openxmlformats.org/officeDocument/2006/relationships/slideLayout" Target="../slideLayouts/slideLayout4.xml"/></Relationships>
</file>

<file path=ppt/slides/_rels/slide91.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71.xml"/><Relationship Id="rId1" Type="http://schemas.openxmlformats.org/officeDocument/2006/relationships/slideLayout" Target="../slideLayouts/slideLayout13.xml"/><Relationship Id="rId4" Type="http://schemas.openxmlformats.org/officeDocument/2006/relationships/chart" Target="../charts/chart24.xml"/></Relationships>
</file>

<file path=ppt/slides/_rels/slide92.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notesSlide" Target="../notesSlides/notesSlide72.xml"/><Relationship Id="rId1" Type="http://schemas.openxmlformats.org/officeDocument/2006/relationships/slideLayout" Target="../slideLayouts/slideLayout13.xml"/><Relationship Id="rId6" Type="http://schemas.openxmlformats.org/officeDocument/2006/relationships/image" Target="../media/image74.jpeg"/><Relationship Id="rId5" Type="http://schemas.openxmlformats.org/officeDocument/2006/relationships/chart" Target="../charts/chart27.xml"/><Relationship Id="rId4" Type="http://schemas.openxmlformats.org/officeDocument/2006/relationships/chart" Target="../charts/chart26.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13.xml"/></Relationships>
</file>

<file path=ppt/slides/_rels/slide94.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74.xml"/><Relationship Id="rId1" Type="http://schemas.openxmlformats.org/officeDocument/2006/relationships/slideLayout" Target="../slideLayouts/slideLayout13.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13.xml"/></Relationships>
</file>

<file path=ppt/slides/_rels/slide96.xml.rels><?xml version="1.0" encoding="UTF-8" standalone="yes"?>
<Relationships xmlns="http://schemas.openxmlformats.org/package/2006/relationships"><Relationship Id="rId3" Type="http://schemas.openxmlformats.org/officeDocument/2006/relationships/image" Target="../media/image76.jpeg"/><Relationship Id="rId2" Type="http://schemas.openxmlformats.org/officeDocument/2006/relationships/notesSlide" Target="../notesSlides/notesSlide76.xml"/><Relationship Id="rId1" Type="http://schemas.openxmlformats.org/officeDocument/2006/relationships/slideLayout" Target="../slideLayouts/slideLayout13.xml"/></Relationships>
</file>

<file path=ppt/slides/_rels/slide97.xml.rels><?xml version="1.0" encoding="UTF-8" standalone="yes"?>
<Relationships xmlns="http://schemas.openxmlformats.org/package/2006/relationships"><Relationship Id="rId3" Type="http://schemas.openxmlformats.org/officeDocument/2006/relationships/image" Target="../media/image77.jpeg"/><Relationship Id="rId2" Type="http://schemas.openxmlformats.org/officeDocument/2006/relationships/notesSlide" Target="../notesSlides/notesSlide77.xml"/><Relationship Id="rId1" Type="http://schemas.openxmlformats.org/officeDocument/2006/relationships/slideLayout" Target="../slideLayouts/slideLayout13.xml"/><Relationship Id="rId5" Type="http://schemas.openxmlformats.org/officeDocument/2006/relationships/image" Target="../media/image79.jpeg"/><Relationship Id="rId4" Type="http://schemas.openxmlformats.org/officeDocument/2006/relationships/image" Target="../media/image78.jpeg"/></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13.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p:cNvPicPr>
            <a:picLocks noGrp="1" noChangeAspect="1"/>
          </p:cNvPicPr>
          <p:nvPr>
            <p:ph type="pic" sz="quarter" idx="10"/>
          </p:nvPr>
        </p:nvPicPr>
        <p:blipFill>
          <a:blip r:embed="rId3" cstate="email">
            <a:extLst>
              <a:ext uri="{28A0092B-C50C-407E-A947-70E740481C1C}">
                <a14:useLocalDpi xmlns:a14="http://schemas.microsoft.com/office/drawing/2010/main"/>
              </a:ext>
            </a:extLst>
          </a:blip>
          <a:srcRect/>
          <a:stretch>
            <a:fillRect/>
          </a:stretch>
        </p:blipFill>
        <p:spPr/>
      </p:pic>
      <p:sp>
        <p:nvSpPr>
          <p:cNvPr id="3" name="Заголовок 2">
            <a:extLst>
              <a:ext uri="{FF2B5EF4-FFF2-40B4-BE49-F238E27FC236}">
                <a16:creationId xmlns="" xmlns:a16="http://schemas.microsoft.com/office/drawing/2014/main" id="{200B3D2B-613A-41BE-987D-E6A1324B456D}"/>
              </a:ext>
            </a:extLst>
          </p:cNvPr>
          <p:cNvSpPr>
            <a:spLocks noGrp="1"/>
          </p:cNvSpPr>
          <p:nvPr>
            <p:ph type="ctrTitle"/>
          </p:nvPr>
        </p:nvSpPr>
        <p:spPr>
          <a:xfrm>
            <a:off x="3200400" y="2811053"/>
            <a:ext cx="8991600" cy="1261295"/>
          </a:xfrm>
        </p:spPr>
        <p:txBody>
          <a:bodyPr rtlCol="0" anchor="ctr"/>
          <a:lstStyle/>
          <a:p>
            <a:pPr>
              <a:lnSpc>
                <a:spcPct val="100000"/>
              </a:lnSpc>
            </a:pPr>
            <a:r>
              <a:rPr lang="ru-RU" sz="3600" dirty="0"/>
              <a:t>ОТЧЁТ ОБ ИСПОЛНЕНИИ БЮДЖЕТА </a:t>
            </a:r>
            <a:r>
              <a:rPr lang="ru-RU" sz="3600" dirty="0" smtClean="0"/>
              <a:t/>
            </a:r>
            <a:br>
              <a:rPr lang="ru-RU" sz="3600" dirty="0" smtClean="0"/>
            </a:br>
            <a:r>
              <a:rPr lang="ru-RU" sz="3600" dirty="0" smtClean="0"/>
              <a:t>ГОРОДА </a:t>
            </a:r>
            <a:r>
              <a:rPr lang="ru-RU" sz="3600" dirty="0"/>
              <a:t>ПЫТЬ-ЯХА ЗА </a:t>
            </a:r>
            <a:r>
              <a:rPr lang="ru-RU" sz="3600" dirty="0" smtClean="0"/>
              <a:t>2021 </a:t>
            </a:r>
            <a:r>
              <a:rPr lang="ru-RU" sz="3600" dirty="0"/>
              <a:t>ГОД</a:t>
            </a:r>
          </a:p>
        </p:txBody>
      </p:sp>
      <p:sp>
        <p:nvSpPr>
          <p:cNvPr id="4" name="Подзаголовок 3">
            <a:extLst>
              <a:ext uri="{FF2B5EF4-FFF2-40B4-BE49-F238E27FC236}">
                <a16:creationId xmlns="" xmlns:a16="http://schemas.microsoft.com/office/drawing/2014/main" id="{4772945D-CA91-4CFE-8EB7-941C7618C994}"/>
              </a:ext>
            </a:extLst>
          </p:cNvPr>
          <p:cNvSpPr>
            <a:spLocks noGrp="1"/>
          </p:cNvSpPr>
          <p:nvPr>
            <p:ph type="subTitle" idx="1"/>
          </p:nvPr>
        </p:nvSpPr>
        <p:spPr>
          <a:xfrm>
            <a:off x="3200400" y="4061039"/>
            <a:ext cx="6580188" cy="825593"/>
          </a:xfrm>
        </p:spPr>
        <p:txBody>
          <a:bodyPr rtlCol="0"/>
          <a:lstStyle/>
          <a:p>
            <a:pPr algn="ctr"/>
            <a:r>
              <a:rPr lang="ru-RU" dirty="0"/>
              <a:t>Комитет по финансам администрации города </a:t>
            </a:r>
            <a:r>
              <a:rPr lang="ru-RU" dirty="0" smtClean="0"/>
              <a:t>Пыть-Яха</a:t>
            </a:r>
          </a:p>
          <a:p>
            <a:pPr algn="ctr"/>
            <a:r>
              <a:rPr lang="ru-RU" dirty="0" smtClean="0"/>
              <a:t>2022 год</a:t>
            </a:r>
            <a:endParaRPr lang="ru-RU" dirty="0"/>
          </a:p>
        </p:txBody>
      </p:sp>
      <p:sp>
        <p:nvSpPr>
          <p:cNvPr id="51" name="Надпись 50">
            <a:extLst>
              <a:ext uri="{FF2B5EF4-FFF2-40B4-BE49-F238E27FC236}">
                <a16:creationId xmlns="" xmlns:a16="http://schemas.microsoft.com/office/drawing/2014/main" id="{66C1DE0A-7865-466B-B5D7-781C92357026}"/>
              </a:ext>
            </a:extLst>
          </p:cNvPr>
          <p:cNvSpPr txBox="1"/>
          <p:nvPr/>
        </p:nvSpPr>
        <p:spPr>
          <a:xfrm>
            <a:off x="9780588" y="586867"/>
            <a:ext cx="2411412" cy="1093940"/>
          </a:xfrm>
          <a:prstGeom prst="rect">
            <a:avLst/>
          </a:prstGeom>
          <a:noFill/>
        </p:spPr>
        <p:txBody>
          <a:bodyPr wrap="square" tIns="108000" bIns="0" rtlCol="0" anchor="ctr">
            <a:spAutoFit/>
          </a:bodyPr>
          <a:lstStyle/>
          <a:p>
            <a:pPr algn="ctr" rtl="0"/>
            <a:r>
              <a:rPr lang="ru-RU" sz="3200" b="1" i="0" dirty="0" smtClean="0">
                <a:ln w="0"/>
                <a:solidFill>
                  <a:schemeClr val="accent1"/>
                </a:solidFill>
                <a:effectLst>
                  <a:outerShdw blurRad="38100" dist="25400" dir="5400000" algn="ctr" rotWithShape="0">
                    <a:srgbClr val="6E747A">
                      <a:alpha val="43000"/>
                    </a:srgbClr>
                  </a:outerShdw>
                </a:effectLst>
                <a:latin typeface="+mj-lt"/>
              </a:rPr>
              <a:t>Бюджет для граждан</a:t>
            </a:r>
            <a:endParaRPr lang="ru-RU" sz="2400" b="1" i="0" dirty="0">
              <a:ln w="0"/>
              <a:solidFill>
                <a:schemeClr val="accent1"/>
              </a:solidFill>
              <a:effectLst>
                <a:outerShdw blurRad="38100" dist="25400" dir="5400000" algn="ctr" rotWithShape="0">
                  <a:srgbClr val="6E747A">
                    <a:alpha val="43000"/>
                  </a:srgbClr>
                </a:outerShdw>
              </a:effectLst>
              <a:latin typeface="+mj-lt"/>
            </a:endParaRPr>
          </a:p>
        </p:txBody>
      </p:sp>
      <p:sp>
        <p:nvSpPr>
          <p:cNvPr id="2" name="Прямоугольник 1"/>
          <p:cNvSpPr/>
          <p:nvPr/>
        </p:nvSpPr>
        <p:spPr>
          <a:xfrm>
            <a:off x="9884267" y="4244755"/>
            <a:ext cx="2307733" cy="2308324"/>
          </a:xfrm>
          <a:prstGeom prst="rect">
            <a:avLst/>
          </a:prstGeom>
        </p:spPr>
        <p:txBody>
          <a:bodyPr wrap="square">
            <a:spAutoFit/>
          </a:bodyPr>
          <a:lstStyle/>
          <a:p>
            <a:pPr algn="ctr"/>
            <a:r>
              <a:rPr lang="ru-RU" sz="1600" b="1" dirty="0"/>
              <a:t>Брошюра «Бюджет для граждан»</a:t>
            </a:r>
          </a:p>
          <a:p>
            <a:pPr algn="ctr"/>
            <a:r>
              <a:rPr lang="ru-RU" sz="1600" b="1" dirty="0"/>
              <a:t>подготовлена на основании: решения</a:t>
            </a:r>
          </a:p>
          <a:p>
            <a:pPr algn="ctr"/>
            <a:r>
              <a:rPr lang="ru-RU" sz="1600" b="1" dirty="0"/>
              <a:t>Думы города </a:t>
            </a:r>
            <a:r>
              <a:rPr lang="ru-RU" sz="1600" b="1" dirty="0" smtClean="0"/>
              <a:t>Пыть-Яха </a:t>
            </a:r>
            <a:r>
              <a:rPr lang="ru-RU" sz="1600" b="1" dirty="0"/>
              <a:t>от </a:t>
            </a:r>
            <a:r>
              <a:rPr lang="ru-RU" sz="1600" b="1" dirty="0" smtClean="0"/>
              <a:t>20.05.2022</a:t>
            </a:r>
            <a:endParaRPr lang="ru-RU" sz="1600" b="1" dirty="0"/>
          </a:p>
          <a:p>
            <a:pPr algn="ctr"/>
            <a:r>
              <a:rPr lang="ru-RU" sz="1600" b="1" dirty="0"/>
              <a:t>№ </a:t>
            </a:r>
            <a:r>
              <a:rPr lang="ru-RU" sz="1600" b="1" dirty="0" smtClean="0"/>
              <a:t>72 </a:t>
            </a:r>
            <a:r>
              <a:rPr lang="ru-RU" sz="1600" b="1" dirty="0"/>
              <a:t>«Об исполнении бюджета города</a:t>
            </a:r>
          </a:p>
          <a:p>
            <a:pPr algn="ctr"/>
            <a:r>
              <a:rPr lang="ru-RU" sz="1600" b="1" dirty="0" smtClean="0"/>
              <a:t>Пыть-Яха </a:t>
            </a:r>
            <a:r>
              <a:rPr lang="ru-RU" sz="1600" b="1" dirty="0"/>
              <a:t>за </a:t>
            </a:r>
            <a:r>
              <a:rPr lang="ru-RU" sz="1600" b="1" dirty="0" smtClean="0"/>
              <a:t>2021 </a:t>
            </a:r>
            <a:r>
              <a:rPr lang="ru-RU" sz="1600" b="1" dirty="0"/>
              <a:t>год»</a:t>
            </a:r>
          </a:p>
        </p:txBody>
      </p:sp>
    </p:spTree>
    <p:extLst>
      <p:ext uri="{BB962C8B-B14F-4D97-AF65-F5344CB8AC3E}">
        <p14:creationId xmlns:p14="http://schemas.microsoft.com/office/powerpoint/2010/main" val="398992327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623FB4D5-DA14-4F29-9320-2DE0A6B571B9}"/>
              </a:ext>
            </a:extLst>
          </p:cNvPr>
          <p:cNvSpPr>
            <a:spLocks noGrp="1"/>
          </p:cNvSpPr>
          <p:nvPr>
            <p:ph type="title"/>
          </p:nvPr>
        </p:nvSpPr>
        <p:spPr/>
        <p:txBody>
          <a:bodyPr rtlCol="0"/>
          <a:lstStyle/>
          <a:p>
            <a:r>
              <a:rPr lang="ru-RU" sz="2400" dirty="0"/>
              <a:t>Информация о внесении изменений в параметры бюджета</a:t>
            </a:r>
            <a:br>
              <a:rPr lang="ru-RU" sz="2400" dirty="0"/>
            </a:br>
            <a:r>
              <a:rPr lang="ru-RU" sz="2400" dirty="0" smtClean="0"/>
              <a:t>города Пыть-Яха в 2021 </a:t>
            </a:r>
            <a:r>
              <a:rPr lang="ru-RU" sz="2400" dirty="0"/>
              <a:t>году по видам доходов бюджета, </a:t>
            </a:r>
            <a:r>
              <a:rPr lang="ru-RU" sz="2400" dirty="0" smtClean="0"/>
              <a:t>тыс. </a:t>
            </a:r>
            <a:r>
              <a:rPr lang="ru-RU" sz="2400" dirty="0"/>
              <a:t>рублей </a:t>
            </a:r>
          </a:p>
        </p:txBody>
      </p:sp>
      <p:sp>
        <p:nvSpPr>
          <p:cNvPr id="33" name="Нижний колонтитул 3"/>
          <p:cNvSpPr>
            <a:spLocks noGrp="1"/>
          </p:cNvSpPr>
          <p:nvPr>
            <p:ph type="ftr" sz="quarter" idx="4294967295"/>
          </p:nvPr>
        </p:nvSpPr>
        <p:spPr>
          <a:xfrm>
            <a:off x="0" y="6437730"/>
            <a:ext cx="11760000" cy="432000"/>
          </a:xfrm>
          <a:prstGeom prst="rect">
            <a:avLst/>
          </a:prstGeom>
          <a:solidFill>
            <a:srgbClr val="404040"/>
          </a:solidFill>
          <a:ln cmpd="sng">
            <a:noFill/>
          </a:ln>
        </p:spPr>
        <p:txBody>
          <a:bodyPr anchor="ctr"/>
          <a:lstStyle/>
          <a:p>
            <a:pPr lvl="1"/>
            <a:r>
              <a:rPr lang="ru-RU" b="1" dirty="0">
                <a:gradFill>
                  <a:gsLst>
                    <a:gs pos="0">
                      <a:schemeClr val="accent1">
                        <a:lumMod val="5000"/>
                        <a:lumOff val="95000"/>
                      </a:schemeClr>
                    </a:gs>
                    <a:gs pos="74000">
                      <a:schemeClr val="accent5">
                        <a:lumMod val="25000"/>
                        <a:lumOff val="75000"/>
                      </a:schemeClr>
                    </a:gs>
                    <a:gs pos="83000">
                      <a:schemeClr val="accent5">
                        <a:lumMod val="25000"/>
                        <a:lumOff val="75000"/>
                      </a:schemeClr>
                    </a:gs>
                    <a:gs pos="100000">
                      <a:schemeClr val="accent5">
                        <a:lumMod val="50000"/>
                        <a:lumOff val="50000"/>
                      </a:schemeClr>
                    </a:gs>
                  </a:gsLst>
                  <a:lin ang="5400000" scaled="1"/>
                </a:gradFill>
              </a:rPr>
              <a:t>БЮДЖЕТ ДЛЯ ГРАЖДАН </a:t>
            </a:r>
          </a:p>
        </p:txBody>
      </p:sp>
      <p:sp>
        <p:nvSpPr>
          <p:cNvPr id="34" name="Номер слайда 5">
            <a:extLst>
              <a:ext uri="{FF2B5EF4-FFF2-40B4-BE49-F238E27FC236}">
                <a16:creationId xmlns="" xmlns:a16="http://schemas.microsoft.com/office/drawing/2014/main" id="{1C554D9F-1895-486E-BFBA-905BB2D29E08}"/>
              </a:ext>
            </a:extLst>
          </p:cNvPr>
          <p:cNvSpPr>
            <a:spLocks noGrp="1"/>
          </p:cNvSpPr>
          <p:nvPr>
            <p:ph type="sldNum" sz="quarter" idx="33"/>
          </p:nvPr>
        </p:nvSpPr>
        <p:spPr>
          <a:xfrm>
            <a:off x="11760000" y="6437730"/>
            <a:ext cx="432000" cy="432000"/>
          </a:xfrm>
        </p:spPr>
        <p:txBody>
          <a:bodyPr rtlCol="0"/>
          <a:lstStyle/>
          <a:p>
            <a:pPr rtl="0"/>
            <a:fld id="{19B51A1E-902D-48AF-9020-955120F399B6}" type="slidenum">
              <a:rPr lang="ru-RU" sz="1600" b="1" smtClean="0">
                <a:ln w="0"/>
                <a:gradFill>
                  <a:gsLst>
                    <a:gs pos="0">
                      <a:schemeClr val="accent1">
                        <a:lumMod val="5000"/>
                        <a:lumOff val="95000"/>
                      </a:schemeClr>
                    </a:gs>
                    <a:gs pos="74000">
                      <a:schemeClr val="accent5">
                        <a:lumMod val="25000"/>
                        <a:lumOff val="75000"/>
                      </a:schemeClr>
                    </a:gs>
                    <a:gs pos="83000">
                      <a:schemeClr val="accent5">
                        <a:lumMod val="25000"/>
                        <a:lumOff val="75000"/>
                      </a:schemeClr>
                    </a:gs>
                    <a:gs pos="100000">
                      <a:schemeClr val="accent5">
                        <a:lumMod val="50000"/>
                        <a:lumOff val="50000"/>
                      </a:schemeClr>
                    </a:gs>
                  </a:gsLst>
                  <a:lin ang="5400000" scaled="1"/>
                </a:gradFill>
                <a:effectLst>
                  <a:outerShdw blurRad="38100" dist="25400" dir="5400000" algn="ctr" rotWithShape="0">
                    <a:srgbClr val="6E747A">
                      <a:alpha val="43000"/>
                    </a:srgbClr>
                  </a:outerShdw>
                </a:effectLst>
              </a:rPr>
              <a:pPr rtl="0"/>
              <a:t>10</a:t>
            </a:fld>
            <a:endParaRPr lang="ru-RU" sz="1600" b="1" dirty="0">
              <a:ln w="0"/>
              <a:gradFill>
                <a:gsLst>
                  <a:gs pos="0">
                    <a:schemeClr val="accent1">
                      <a:lumMod val="5000"/>
                      <a:lumOff val="95000"/>
                    </a:schemeClr>
                  </a:gs>
                  <a:gs pos="74000">
                    <a:schemeClr val="accent5">
                      <a:lumMod val="25000"/>
                      <a:lumOff val="75000"/>
                    </a:schemeClr>
                  </a:gs>
                  <a:gs pos="83000">
                    <a:schemeClr val="accent5">
                      <a:lumMod val="25000"/>
                      <a:lumOff val="75000"/>
                    </a:schemeClr>
                  </a:gs>
                  <a:gs pos="100000">
                    <a:schemeClr val="accent5">
                      <a:lumMod val="50000"/>
                      <a:lumOff val="50000"/>
                    </a:schemeClr>
                  </a:gs>
                </a:gsLst>
                <a:lin ang="5400000" scaled="1"/>
              </a:gradFill>
              <a:effectLst>
                <a:outerShdw blurRad="38100" dist="25400" dir="5400000" algn="ctr" rotWithShape="0">
                  <a:srgbClr val="6E747A">
                    <a:alpha val="43000"/>
                  </a:srgbClr>
                </a:outerShdw>
              </a:effectLst>
            </a:endParaRPr>
          </a:p>
        </p:txBody>
      </p:sp>
      <p:graphicFrame>
        <p:nvGraphicFramePr>
          <p:cNvPr id="3" name="Таблица 2"/>
          <p:cNvGraphicFramePr>
            <a:graphicFrameLocks noGrp="1"/>
          </p:cNvGraphicFramePr>
          <p:nvPr>
            <p:extLst>
              <p:ext uri="{D42A27DB-BD31-4B8C-83A1-F6EECF244321}">
                <p14:modId xmlns:p14="http://schemas.microsoft.com/office/powerpoint/2010/main" val="3717167992"/>
              </p:ext>
            </p:extLst>
          </p:nvPr>
        </p:nvGraphicFramePr>
        <p:xfrm>
          <a:off x="259200" y="1007996"/>
          <a:ext cx="11647671" cy="3472670"/>
        </p:xfrm>
        <a:graphic>
          <a:graphicData uri="http://schemas.openxmlformats.org/drawingml/2006/table">
            <a:tbl>
              <a:tblPr bandRow="1" bandCol="1">
                <a:tableStyleId>{5A111915-BE36-4E01-A7E5-04B1672EAD32}</a:tableStyleId>
              </a:tblPr>
              <a:tblGrid>
                <a:gridCol w="2562538"/>
                <a:gridCol w="1710933"/>
                <a:gridCol w="737420"/>
                <a:gridCol w="737420"/>
                <a:gridCol w="737420"/>
                <a:gridCol w="737420"/>
                <a:gridCol w="737420"/>
                <a:gridCol w="737420"/>
                <a:gridCol w="737420"/>
                <a:gridCol w="737420"/>
                <a:gridCol w="737420"/>
                <a:gridCol w="737420"/>
              </a:tblGrid>
              <a:tr h="97825">
                <a:tc>
                  <a:txBody>
                    <a:bodyPr/>
                    <a:lstStyle/>
                    <a:p>
                      <a:pPr algn="ctr" fontAlgn="ctr"/>
                      <a:r>
                        <a:rPr lang="ru-RU" sz="900" u="none" strike="noStrike" dirty="0">
                          <a:effectLst/>
                          <a:latin typeface="+mn-lt"/>
                        </a:rPr>
                        <a:t>1</a:t>
                      </a:r>
                      <a:endParaRPr lang="ru-RU" sz="900" b="0" i="0" u="none" strike="noStrike" dirty="0">
                        <a:solidFill>
                          <a:srgbClr val="000000"/>
                        </a:solidFill>
                        <a:effectLst/>
                        <a:latin typeface="+mn-lt"/>
                      </a:endParaRPr>
                    </a:p>
                  </a:txBody>
                  <a:tcPr marL="2638" marR="2638" marT="2638" marB="0" anchor="ctr"/>
                </a:tc>
                <a:tc>
                  <a:txBody>
                    <a:bodyPr/>
                    <a:lstStyle/>
                    <a:p>
                      <a:pPr algn="ctr" fontAlgn="ctr"/>
                      <a:r>
                        <a:rPr lang="ru-RU" sz="900" u="none" strike="noStrike">
                          <a:effectLst/>
                          <a:latin typeface="+mn-lt"/>
                        </a:rPr>
                        <a:t>2</a:t>
                      </a:r>
                      <a:endParaRPr lang="ru-RU" sz="900" b="0" i="0" u="none" strike="noStrike">
                        <a:solidFill>
                          <a:srgbClr val="000000"/>
                        </a:solidFill>
                        <a:effectLst/>
                        <a:latin typeface="+mn-lt"/>
                      </a:endParaRPr>
                    </a:p>
                  </a:txBody>
                  <a:tcPr marL="2638" marR="2638" marT="2638" marB="0" anchor="ctr"/>
                </a:tc>
                <a:tc>
                  <a:txBody>
                    <a:bodyPr/>
                    <a:lstStyle/>
                    <a:p>
                      <a:pPr algn="ctr" fontAlgn="ctr"/>
                      <a:r>
                        <a:rPr lang="ru-RU" sz="900" u="none" strike="noStrike">
                          <a:effectLst/>
                          <a:latin typeface="+mn-lt"/>
                        </a:rPr>
                        <a:t>3</a:t>
                      </a:r>
                      <a:endParaRPr lang="ru-RU" sz="900" b="0" i="0" u="none" strike="noStrike">
                        <a:solidFill>
                          <a:srgbClr val="000000"/>
                        </a:solidFill>
                        <a:effectLst/>
                        <a:latin typeface="+mn-lt"/>
                      </a:endParaRPr>
                    </a:p>
                  </a:txBody>
                  <a:tcPr marL="2638" marR="2638" marT="2638" marB="0" anchor="ctr"/>
                </a:tc>
                <a:tc>
                  <a:txBody>
                    <a:bodyPr/>
                    <a:lstStyle/>
                    <a:p>
                      <a:pPr algn="ctr" fontAlgn="ctr"/>
                      <a:r>
                        <a:rPr lang="ru-RU" sz="900" u="none" strike="noStrike">
                          <a:effectLst/>
                          <a:latin typeface="+mn-lt"/>
                        </a:rPr>
                        <a:t>4</a:t>
                      </a:r>
                      <a:endParaRPr lang="ru-RU" sz="900" b="0" i="0" u="none" strike="noStrike">
                        <a:solidFill>
                          <a:srgbClr val="000000"/>
                        </a:solidFill>
                        <a:effectLst/>
                        <a:latin typeface="+mn-lt"/>
                      </a:endParaRPr>
                    </a:p>
                  </a:txBody>
                  <a:tcPr marL="2638" marR="2638" marT="2638" marB="0" anchor="ctr"/>
                </a:tc>
                <a:tc>
                  <a:txBody>
                    <a:bodyPr/>
                    <a:lstStyle/>
                    <a:p>
                      <a:pPr algn="ctr" fontAlgn="ctr"/>
                      <a:r>
                        <a:rPr lang="ru-RU" sz="900" u="none" strike="noStrike">
                          <a:effectLst/>
                          <a:latin typeface="+mn-lt"/>
                        </a:rPr>
                        <a:t>5</a:t>
                      </a:r>
                      <a:endParaRPr lang="ru-RU" sz="900" b="0" i="0" u="none" strike="noStrike">
                        <a:solidFill>
                          <a:srgbClr val="000000"/>
                        </a:solidFill>
                        <a:effectLst/>
                        <a:latin typeface="+mn-lt"/>
                      </a:endParaRPr>
                    </a:p>
                  </a:txBody>
                  <a:tcPr marL="2638" marR="2638" marT="2638" marB="0" anchor="ctr"/>
                </a:tc>
                <a:tc>
                  <a:txBody>
                    <a:bodyPr/>
                    <a:lstStyle/>
                    <a:p>
                      <a:pPr algn="ctr" fontAlgn="ctr"/>
                      <a:r>
                        <a:rPr lang="ru-RU" sz="900" u="none" strike="noStrike" dirty="0">
                          <a:effectLst/>
                          <a:latin typeface="+mn-lt"/>
                        </a:rPr>
                        <a:t>6</a:t>
                      </a:r>
                      <a:endParaRPr lang="ru-RU" sz="900" b="0" i="0" u="none" strike="noStrike" dirty="0">
                        <a:solidFill>
                          <a:srgbClr val="000000"/>
                        </a:solidFill>
                        <a:effectLst/>
                        <a:latin typeface="+mn-lt"/>
                      </a:endParaRPr>
                    </a:p>
                  </a:txBody>
                  <a:tcPr marL="2638" marR="2638" marT="2638" marB="0" anchor="ctr"/>
                </a:tc>
                <a:tc>
                  <a:txBody>
                    <a:bodyPr/>
                    <a:lstStyle/>
                    <a:p>
                      <a:pPr algn="ctr" fontAlgn="ctr"/>
                      <a:r>
                        <a:rPr lang="ru-RU" sz="900" u="none" strike="noStrike" dirty="0">
                          <a:effectLst/>
                          <a:latin typeface="+mn-lt"/>
                        </a:rPr>
                        <a:t>7</a:t>
                      </a:r>
                      <a:endParaRPr lang="ru-RU" sz="900" b="0" i="0" u="none" strike="noStrike" dirty="0">
                        <a:solidFill>
                          <a:srgbClr val="000000"/>
                        </a:solidFill>
                        <a:effectLst/>
                        <a:latin typeface="+mn-lt"/>
                      </a:endParaRPr>
                    </a:p>
                  </a:txBody>
                  <a:tcPr marL="2638" marR="2638" marT="2638" marB="0" anchor="ctr"/>
                </a:tc>
                <a:tc>
                  <a:txBody>
                    <a:bodyPr/>
                    <a:lstStyle/>
                    <a:p>
                      <a:pPr algn="ctr" fontAlgn="ctr"/>
                      <a:r>
                        <a:rPr lang="ru-RU" sz="900" u="none" strike="noStrike">
                          <a:effectLst/>
                          <a:latin typeface="+mn-lt"/>
                        </a:rPr>
                        <a:t>8</a:t>
                      </a:r>
                      <a:endParaRPr lang="ru-RU" sz="900" b="0" i="0" u="none" strike="noStrike">
                        <a:solidFill>
                          <a:srgbClr val="000000"/>
                        </a:solidFill>
                        <a:effectLst/>
                        <a:latin typeface="+mn-lt"/>
                      </a:endParaRPr>
                    </a:p>
                  </a:txBody>
                  <a:tcPr marL="2638" marR="2638" marT="2638" marB="0" anchor="ctr"/>
                </a:tc>
                <a:tc>
                  <a:txBody>
                    <a:bodyPr/>
                    <a:lstStyle/>
                    <a:p>
                      <a:pPr algn="ctr" fontAlgn="ctr"/>
                      <a:r>
                        <a:rPr lang="ru-RU" sz="900" u="none" strike="noStrike">
                          <a:effectLst/>
                          <a:latin typeface="+mn-lt"/>
                        </a:rPr>
                        <a:t>9</a:t>
                      </a:r>
                      <a:endParaRPr lang="ru-RU" sz="900" b="0" i="0" u="none" strike="noStrike">
                        <a:solidFill>
                          <a:srgbClr val="000000"/>
                        </a:solidFill>
                        <a:effectLst/>
                        <a:latin typeface="+mn-lt"/>
                      </a:endParaRPr>
                    </a:p>
                  </a:txBody>
                  <a:tcPr marL="2638" marR="2638" marT="2638" marB="0" anchor="ctr"/>
                </a:tc>
                <a:tc>
                  <a:txBody>
                    <a:bodyPr/>
                    <a:lstStyle/>
                    <a:p>
                      <a:pPr algn="ctr" fontAlgn="ctr"/>
                      <a:r>
                        <a:rPr lang="ru-RU" sz="900" u="none" strike="noStrike">
                          <a:effectLst/>
                          <a:latin typeface="+mn-lt"/>
                        </a:rPr>
                        <a:t>10=(4+5+6+7+8+9)</a:t>
                      </a:r>
                      <a:endParaRPr lang="ru-RU" sz="900" b="0" i="0" u="none" strike="noStrike">
                        <a:solidFill>
                          <a:srgbClr val="000000"/>
                        </a:solidFill>
                        <a:effectLst/>
                        <a:latin typeface="+mn-lt"/>
                      </a:endParaRPr>
                    </a:p>
                  </a:txBody>
                  <a:tcPr marL="2638" marR="2638" marT="2638" marB="0" anchor="ctr"/>
                </a:tc>
                <a:tc>
                  <a:txBody>
                    <a:bodyPr/>
                    <a:lstStyle/>
                    <a:p>
                      <a:pPr algn="ctr" fontAlgn="ctr"/>
                      <a:r>
                        <a:rPr lang="ru-RU" sz="900" u="none" strike="noStrike" dirty="0">
                          <a:effectLst/>
                          <a:latin typeface="+mn-lt"/>
                        </a:rPr>
                        <a:t>11</a:t>
                      </a:r>
                      <a:endParaRPr lang="ru-RU" sz="900" b="0" i="0" u="none" strike="noStrike" dirty="0">
                        <a:solidFill>
                          <a:srgbClr val="000000"/>
                        </a:solidFill>
                        <a:effectLst/>
                        <a:latin typeface="+mn-lt"/>
                      </a:endParaRPr>
                    </a:p>
                  </a:txBody>
                  <a:tcPr marL="2638" marR="2638" marT="2638" marB="0" anchor="ctr"/>
                </a:tc>
                <a:tc>
                  <a:txBody>
                    <a:bodyPr/>
                    <a:lstStyle/>
                    <a:p>
                      <a:pPr algn="ctr" fontAlgn="ctr"/>
                      <a:r>
                        <a:rPr lang="ru-RU" sz="900" u="none" strike="noStrike" dirty="0">
                          <a:effectLst/>
                          <a:latin typeface="+mn-lt"/>
                        </a:rPr>
                        <a:t>12=(3+10+11)</a:t>
                      </a:r>
                      <a:endParaRPr lang="ru-RU" sz="900" b="0" i="0" u="none" strike="noStrike" dirty="0">
                        <a:solidFill>
                          <a:srgbClr val="000000"/>
                        </a:solidFill>
                        <a:effectLst/>
                        <a:latin typeface="+mn-lt"/>
                      </a:endParaRPr>
                    </a:p>
                  </a:txBody>
                  <a:tcPr marL="2638" marR="2638" marT="2638" marB="0" anchor="ctr"/>
                </a:tc>
              </a:tr>
              <a:tr h="302365">
                <a:tc>
                  <a:txBody>
                    <a:bodyPr/>
                    <a:lstStyle/>
                    <a:p>
                      <a:pPr algn="l" fontAlgn="t"/>
                      <a:r>
                        <a:rPr lang="ru-RU" sz="1100" u="none" strike="noStrike" dirty="0">
                          <a:effectLst/>
                          <a:latin typeface="+mn-lt"/>
                        </a:rPr>
                        <a:t>Доходы бюджетов городских округов от возврата бюджетами бюджетной системы Российской Федерации остатков субсидий, субвенций и иных межбюджетных трансфертов, имеющих целевое назначение, прошлых лет, а также от возврата организациями остатков субсидий прошлых лет</a:t>
                      </a:r>
                      <a:endParaRPr lang="ru-RU" sz="1100" b="0" i="0" u="none" strike="noStrike" dirty="0">
                        <a:solidFill>
                          <a:srgbClr val="000000"/>
                        </a:solidFill>
                        <a:effectLst/>
                        <a:latin typeface="+mn-lt"/>
                      </a:endParaRPr>
                    </a:p>
                  </a:txBody>
                  <a:tcPr marL="2638" marR="2638" marT="2638" marB="0"/>
                </a:tc>
                <a:tc>
                  <a:txBody>
                    <a:bodyPr/>
                    <a:lstStyle/>
                    <a:p>
                      <a:pPr algn="ctr" fontAlgn="ctr"/>
                      <a:r>
                        <a:rPr lang="ru-RU" sz="1100" u="none" strike="noStrike" dirty="0">
                          <a:effectLst/>
                          <a:latin typeface="+mn-lt"/>
                        </a:rPr>
                        <a:t>000 2 18 00000 00 0000 000</a:t>
                      </a:r>
                      <a:endParaRPr lang="ru-RU" sz="1100" b="0" i="0" u="none" strike="noStrike" dirty="0">
                        <a:solidFill>
                          <a:srgbClr val="000000"/>
                        </a:solidFill>
                        <a:effectLst/>
                        <a:latin typeface="+mn-lt"/>
                      </a:endParaRPr>
                    </a:p>
                  </a:txBody>
                  <a:tcPr marL="2638" marR="2638" marT="2638" marB="0" anchor="ctr"/>
                </a:tc>
                <a:tc>
                  <a:txBody>
                    <a:bodyPr/>
                    <a:lstStyle/>
                    <a:p>
                      <a:pPr algn="ctr" fontAlgn="b"/>
                      <a:r>
                        <a:rPr lang="ru-RU" sz="1100" u="none" strike="noStrike">
                          <a:effectLst/>
                          <a:latin typeface="+mn-lt"/>
                        </a:rPr>
                        <a:t>0,0 </a:t>
                      </a:r>
                      <a:endParaRPr lang="ru-RU" sz="1100" b="0" i="0" u="none" strike="noStrike">
                        <a:solidFill>
                          <a:srgbClr val="000000"/>
                        </a:solidFill>
                        <a:effectLst/>
                        <a:latin typeface="+mn-lt"/>
                      </a:endParaRPr>
                    </a:p>
                  </a:txBody>
                  <a:tcPr marL="2638" marR="2638" marT="2638" marB="0" anchor="ctr"/>
                </a:tc>
                <a:tc>
                  <a:txBody>
                    <a:bodyPr/>
                    <a:lstStyle/>
                    <a:p>
                      <a:pPr algn="ctr" fontAlgn="b"/>
                      <a:r>
                        <a:rPr lang="ru-RU" sz="1100" u="none" strike="noStrike">
                          <a:effectLst/>
                          <a:latin typeface="+mn-lt"/>
                        </a:rPr>
                        <a:t> </a:t>
                      </a:r>
                      <a:endParaRPr lang="ru-RU" sz="1100" b="0" i="0" u="none" strike="noStrike">
                        <a:solidFill>
                          <a:srgbClr val="000000"/>
                        </a:solidFill>
                        <a:effectLst/>
                        <a:latin typeface="+mn-lt"/>
                      </a:endParaRPr>
                    </a:p>
                  </a:txBody>
                  <a:tcPr marL="2638" marR="2638" marT="2638" marB="0" anchor="ctr"/>
                </a:tc>
                <a:tc>
                  <a:txBody>
                    <a:bodyPr/>
                    <a:lstStyle/>
                    <a:p>
                      <a:pPr algn="ctr" fontAlgn="b"/>
                      <a:r>
                        <a:rPr lang="ru-RU" sz="1100" u="none" strike="noStrike">
                          <a:effectLst/>
                          <a:latin typeface="+mn-lt"/>
                        </a:rPr>
                        <a:t> </a:t>
                      </a:r>
                      <a:endParaRPr lang="ru-RU" sz="1100" b="0" i="0" u="none" strike="noStrike">
                        <a:solidFill>
                          <a:srgbClr val="000000"/>
                        </a:solidFill>
                        <a:effectLst/>
                        <a:latin typeface="+mn-lt"/>
                      </a:endParaRPr>
                    </a:p>
                  </a:txBody>
                  <a:tcPr marL="2638" marR="2638" marT="2638" marB="0" anchor="ctr"/>
                </a:tc>
                <a:tc>
                  <a:txBody>
                    <a:bodyPr/>
                    <a:lstStyle/>
                    <a:p>
                      <a:pPr algn="ctr" fontAlgn="b"/>
                      <a:r>
                        <a:rPr lang="ru-RU" sz="1100" u="none" strike="noStrike">
                          <a:effectLst/>
                          <a:latin typeface="+mn-lt"/>
                        </a:rPr>
                        <a:t>443,1 </a:t>
                      </a:r>
                      <a:endParaRPr lang="ru-RU" sz="1100" b="0" i="0" u="none" strike="noStrike">
                        <a:solidFill>
                          <a:srgbClr val="000000"/>
                        </a:solidFill>
                        <a:effectLst/>
                        <a:latin typeface="+mn-lt"/>
                      </a:endParaRPr>
                    </a:p>
                  </a:txBody>
                  <a:tcPr marL="2638" marR="2638" marT="2638" marB="0" anchor="ctr"/>
                </a:tc>
                <a:tc>
                  <a:txBody>
                    <a:bodyPr/>
                    <a:lstStyle/>
                    <a:p>
                      <a:pPr algn="ctr" fontAlgn="b"/>
                      <a:r>
                        <a:rPr lang="ru-RU" sz="1100" u="none" strike="noStrike">
                          <a:effectLst/>
                          <a:latin typeface="+mn-lt"/>
                        </a:rPr>
                        <a:t> </a:t>
                      </a:r>
                      <a:endParaRPr lang="ru-RU" sz="1100" b="0" i="0" u="none" strike="noStrike">
                        <a:solidFill>
                          <a:srgbClr val="000000"/>
                        </a:solidFill>
                        <a:effectLst/>
                        <a:latin typeface="+mn-lt"/>
                      </a:endParaRPr>
                    </a:p>
                  </a:txBody>
                  <a:tcPr marL="2638" marR="2638" marT="2638" marB="0" anchor="ctr"/>
                </a:tc>
                <a:tc>
                  <a:txBody>
                    <a:bodyPr/>
                    <a:lstStyle/>
                    <a:p>
                      <a:pPr algn="ctr" fontAlgn="b"/>
                      <a:r>
                        <a:rPr lang="ru-RU" sz="1100" u="none" strike="noStrike">
                          <a:effectLst/>
                          <a:latin typeface="+mn-lt"/>
                        </a:rPr>
                        <a:t> </a:t>
                      </a:r>
                      <a:endParaRPr lang="ru-RU" sz="1100" b="0" i="0" u="none" strike="noStrike">
                        <a:solidFill>
                          <a:srgbClr val="000000"/>
                        </a:solidFill>
                        <a:effectLst/>
                        <a:latin typeface="+mn-lt"/>
                      </a:endParaRPr>
                    </a:p>
                  </a:txBody>
                  <a:tcPr marL="2638" marR="2638" marT="2638" marB="0" anchor="ctr"/>
                </a:tc>
                <a:tc>
                  <a:txBody>
                    <a:bodyPr/>
                    <a:lstStyle/>
                    <a:p>
                      <a:pPr algn="ctr" fontAlgn="b"/>
                      <a:r>
                        <a:rPr lang="ru-RU" sz="1100" u="none" strike="noStrike">
                          <a:effectLst/>
                          <a:latin typeface="+mn-lt"/>
                        </a:rPr>
                        <a:t>-443,1 </a:t>
                      </a:r>
                      <a:endParaRPr lang="ru-RU" sz="1100" b="0" i="0" u="none" strike="noStrike">
                        <a:solidFill>
                          <a:srgbClr val="000000"/>
                        </a:solidFill>
                        <a:effectLst/>
                        <a:latin typeface="+mn-lt"/>
                      </a:endParaRPr>
                    </a:p>
                  </a:txBody>
                  <a:tcPr marL="2638" marR="2638" marT="2638" marB="0" anchor="ctr"/>
                </a:tc>
                <a:tc>
                  <a:txBody>
                    <a:bodyPr/>
                    <a:lstStyle/>
                    <a:p>
                      <a:pPr algn="ctr" fontAlgn="b"/>
                      <a:r>
                        <a:rPr lang="ru-RU" sz="1100" u="none" strike="noStrike">
                          <a:effectLst/>
                          <a:latin typeface="+mn-lt"/>
                        </a:rPr>
                        <a:t> </a:t>
                      </a:r>
                      <a:endParaRPr lang="ru-RU" sz="1100" b="0" i="0" u="none" strike="noStrike">
                        <a:solidFill>
                          <a:srgbClr val="000000"/>
                        </a:solidFill>
                        <a:effectLst/>
                        <a:latin typeface="+mn-lt"/>
                      </a:endParaRPr>
                    </a:p>
                  </a:txBody>
                  <a:tcPr marL="2638" marR="2638" marT="2638" marB="0" anchor="ctr"/>
                </a:tc>
                <a:tc>
                  <a:txBody>
                    <a:bodyPr/>
                    <a:lstStyle/>
                    <a:p>
                      <a:pPr algn="ctr" fontAlgn="b"/>
                      <a:r>
                        <a:rPr lang="ru-RU" sz="1100" u="none" strike="noStrike" dirty="0">
                          <a:effectLst/>
                          <a:latin typeface="+mn-lt"/>
                        </a:rPr>
                        <a:t> </a:t>
                      </a:r>
                      <a:endParaRPr lang="ru-RU" sz="1100" b="0" i="0" u="none" strike="noStrike" dirty="0">
                        <a:solidFill>
                          <a:srgbClr val="000000"/>
                        </a:solidFill>
                        <a:effectLst/>
                        <a:latin typeface="+mn-lt"/>
                      </a:endParaRPr>
                    </a:p>
                  </a:txBody>
                  <a:tcPr marL="2638" marR="2638" marT="2638" marB="0" anchor="ctr"/>
                </a:tc>
                <a:tc>
                  <a:txBody>
                    <a:bodyPr/>
                    <a:lstStyle/>
                    <a:p>
                      <a:pPr algn="ctr" fontAlgn="b"/>
                      <a:r>
                        <a:rPr lang="ru-RU" sz="1100" u="none" strike="noStrike" dirty="0">
                          <a:effectLst/>
                          <a:latin typeface="+mn-lt"/>
                        </a:rPr>
                        <a:t>0,0 </a:t>
                      </a:r>
                      <a:endParaRPr lang="ru-RU" sz="1100" b="0" i="0" u="none" strike="noStrike" dirty="0">
                        <a:solidFill>
                          <a:srgbClr val="000000"/>
                        </a:solidFill>
                        <a:effectLst/>
                        <a:latin typeface="+mn-lt"/>
                      </a:endParaRPr>
                    </a:p>
                  </a:txBody>
                  <a:tcPr marL="2638" marR="2638" marT="2638" marB="0" anchor="ctr"/>
                </a:tc>
              </a:tr>
              <a:tr h="100789">
                <a:tc>
                  <a:txBody>
                    <a:bodyPr/>
                    <a:lstStyle/>
                    <a:p>
                      <a:pPr algn="l" fontAlgn="t"/>
                      <a:r>
                        <a:rPr lang="ru-RU" sz="1100" u="none" strike="noStrike">
                          <a:effectLst/>
                          <a:latin typeface="+mn-lt"/>
                        </a:rPr>
                        <a:t>Доходы бюджетов городских округов от возврата организациями остатков субсидий прошлых лет</a:t>
                      </a:r>
                      <a:endParaRPr lang="ru-RU" sz="1100" b="0" i="0" u="none" strike="noStrike">
                        <a:solidFill>
                          <a:srgbClr val="000000"/>
                        </a:solidFill>
                        <a:effectLst/>
                        <a:latin typeface="+mn-lt"/>
                      </a:endParaRPr>
                    </a:p>
                  </a:txBody>
                  <a:tcPr marL="2638" marR="2638" marT="2638" marB="0"/>
                </a:tc>
                <a:tc>
                  <a:txBody>
                    <a:bodyPr/>
                    <a:lstStyle/>
                    <a:p>
                      <a:pPr algn="ctr" fontAlgn="ctr"/>
                      <a:r>
                        <a:rPr lang="ru-RU" sz="1100" u="none" strike="noStrike" dirty="0">
                          <a:effectLst/>
                          <a:latin typeface="+mn-lt"/>
                        </a:rPr>
                        <a:t>000 2 18 04000 04 0000 000</a:t>
                      </a:r>
                      <a:endParaRPr lang="ru-RU" sz="1100" b="0" i="0" u="none" strike="noStrike" dirty="0">
                        <a:solidFill>
                          <a:srgbClr val="000000"/>
                        </a:solidFill>
                        <a:effectLst/>
                        <a:latin typeface="+mn-lt"/>
                      </a:endParaRPr>
                    </a:p>
                  </a:txBody>
                  <a:tcPr marL="2638" marR="2638" marT="2638" marB="0" anchor="ctr"/>
                </a:tc>
                <a:tc>
                  <a:txBody>
                    <a:bodyPr/>
                    <a:lstStyle/>
                    <a:p>
                      <a:pPr algn="ctr" fontAlgn="b"/>
                      <a:r>
                        <a:rPr lang="ru-RU" sz="1100" u="none" strike="noStrike">
                          <a:effectLst/>
                          <a:latin typeface="+mn-lt"/>
                        </a:rPr>
                        <a:t>0,0 </a:t>
                      </a:r>
                      <a:endParaRPr lang="ru-RU" sz="1100" b="0" i="0" u="none" strike="noStrike">
                        <a:solidFill>
                          <a:srgbClr val="000000"/>
                        </a:solidFill>
                        <a:effectLst/>
                        <a:latin typeface="+mn-lt"/>
                      </a:endParaRPr>
                    </a:p>
                  </a:txBody>
                  <a:tcPr marL="2638" marR="2638" marT="2638" marB="0" anchor="ctr"/>
                </a:tc>
                <a:tc>
                  <a:txBody>
                    <a:bodyPr/>
                    <a:lstStyle/>
                    <a:p>
                      <a:pPr algn="ctr" fontAlgn="b"/>
                      <a:r>
                        <a:rPr lang="ru-RU" sz="1100" u="none" strike="noStrike">
                          <a:effectLst/>
                          <a:latin typeface="+mn-lt"/>
                        </a:rPr>
                        <a:t> </a:t>
                      </a:r>
                      <a:endParaRPr lang="ru-RU" sz="1100" b="0" i="0" u="none" strike="noStrike">
                        <a:solidFill>
                          <a:srgbClr val="000000"/>
                        </a:solidFill>
                        <a:effectLst/>
                        <a:latin typeface="+mn-lt"/>
                      </a:endParaRPr>
                    </a:p>
                  </a:txBody>
                  <a:tcPr marL="2638" marR="2638" marT="2638" marB="0" anchor="ctr"/>
                </a:tc>
                <a:tc>
                  <a:txBody>
                    <a:bodyPr/>
                    <a:lstStyle/>
                    <a:p>
                      <a:pPr algn="ctr" fontAlgn="b"/>
                      <a:r>
                        <a:rPr lang="ru-RU" sz="1100" u="none" strike="noStrike">
                          <a:effectLst/>
                          <a:latin typeface="+mn-lt"/>
                        </a:rPr>
                        <a:t> </a:t>
                      </a:r>
                      <a:endParaRPr lang="ru-RU" sz="1100" b="0" i="0" u="none" strike="noStrike">
                        <a:solidFill>
                          <a:srgbClr val="000000"/>
                        </a:solidFill>
                        <a:effectLst/>
                        <a:latin typeface="+mn-lt"/>
                      </a:endParaRPr>
                    </a:p>
                  </a:txBody>
                  <a:tcPr marL="2638" marR="2638" marT="2638" marB="0" anchor="ctr"/>
                </a:tc>
                <a:tc>
                  <a:txBody>
                    <a:bodyPr/>
                    <a:lstStyle/>
                    <a:p>
                      <a:pPr algn="ctr" fontAlgn="b"/>
                      <a:r>
                        <a:rPr lang="ru-RU" sz="1100" u="none" strike="noStrike">
                          <a:effectLst/>
                          <a:latin typeface="+mn-lt"/>
                        </a:rPr>
                        <a:t>443,1 </a:t>
                      </a:r>
                      <a:endParaRPr lang="ru-RU" sz="1100" b="0" i="0" u="none" strike="noStrike">
                        <a:solidFill>
                          <a:srgbClr val="000000"/>
                        </a:solidFill>
                        <a:effectLst/>
                        <a:latin typeface="+mn-lt"/>
                      </a:endParaRPr>
                    </a:p>
                  </a:txBody>
                  <a:tcPr marL="2638" marR="2638" marT="2638" marB="0" anchor="ctr"/>
                </a:tc>
                <a:tc>
                  <a:txBody>
                    <a:bodyPr/>
                    <a:lstStyle/>
                    <a:p>
                      <a:pPr algn="ctr" fontAlgn="b"/>
                      <a:r>
                        <a:rPr lang="ru-RU" sz="1100" u="none" strike="noStrike">
                          <a:effectLst/>
                          <a:latin typeface="+mn-lt"/>
                        </a:rPr>
                        <a:t> </a:t>
                      </a:r>
                      <a:endParaRPr lang="ru-RU" sz="1100" b="0" i="0" u="none" strike="noStrike">
                        <a:solidFill>
                          <a:srgbClr val="000000"/>
                        </a:solidFill>
                        <a:effectLst/>
                        <a:latin typeface="+mn-lt"/>
                      </a:endParaRPr>
                    </a:p>
                  </a:txBody>
                  <a:tcPr marL="2638" marR="2638" marT="2638" marB="0" anchor="ctr"/>
                </a:tc>
                <a:tc>
                  <a:txBody>
                    <a:bodyPr/>
                    <a:lstStyle/>
                    <a:p>
                      <a:pPr algn="ctr" fontAlgn="b"/>
                      <a:r>
                        <a:rPr lang="ru-RU" sz="1100" u="none" strike="noStrike">
                          <a:effectLst/>
                          <a:latin typeface="+mn-lt"/>
                        </a:rPr>
                        <a:t> </a:t>
                      </a:r>
                      <a:endParaRPr lang="ru-RU" sz="1100" b="0" i="0" u="none" strike="noStrike">
                        <a:solidFill>
                          <a:srgbClr val="000000"/>
                        </a:solidFill>
                        <a:effectLst/>
                        <a:latin typeface="+mn-lt"/>
                      </a:endParaRPr>
                    </a:p>
                  </a:txBody>
                  <a:tcPr marL="2638" marR="2638" marT="2638" marB="0" anchor="ctr"/>
                </a:tc>
                <a:tc>
                  <a:txBody>
                    <a:bodyPr/>
                    <a:lstStyle/>
                    <a:p>
                      <a:pPr algn="ctr" fontAlgn="b"/>
                      <a:r>
                        <a:rPr lang="ru-RU" sz="1100" u="none" strike="noStrike">
                          <a:effectLst/>
                          <a:latin typeface="+mn-lt"/>
                        </a:rPr>
                        <a:t>-443,1 </a:t>
                      </a:r>
                      <a:endParaRPr lang="ru-RU" sz="1100" b="0" i="0" u="none" strike="noStrike">
                        <a:solidFill>
                          <a:srgbClr val="000000"/>
                        </a:solidFill>
                        <a:effectLst/>
                        <a:latin typeface="+mn-lt"/>
                      </a:endParaRPr>
                    </a:p>
                  </a:txBody>
                  <a:tcPr marL="2638" marR="2638" marT="2638" marB="0" anchor="ctr"/>
                </a:tc>
                <a:tc>
                  <a:txBody>
                    <a:bodyPr/>
                    <a:lstStyle/>
                    <a:p>
                      <a:pPr algn="ctr" fontAlgn="b"/>
                      <a:r>
                        <a:rPr lang="ru-RU" sz="1100" u="none" strike="noStrike">
                          <a:effectLst/>
                          <a:latin typeface="+mn-lt"/>
                        </a:rPr>
                        <a:t> </a:t>
                      </a:r>
                      <a:endParaRPr lang="ru-RU" sz="1100" b="0" i="0" u="none" strike="noStrike">
                        <a:solidFill>
                          <a:srgbClr val="000000"/>
                        </a:solidFill>
                        <a:effectLst/>
                        <a:latin typeface="+mn-lt"/>
                      </a:endParaRPr>
                    </a:p>
                  </a:txBody>
                  <a:tcPr marL="2638" marR="2638" marT="2638" marB="0" anchor="ctr"/>
                </a:tc>
                <a:tc>
                  <a:txBody>
                    <a:bodyPr/>
                    <a:lstStyle/>
                    <a:p>
                      <a:pPr algn="ctr" fontAlgn="b"/>
                      <a:r>
                        <a:rPr lang="ru-RU" sz="1100" u="none" strike="noStrike">
                          <a:effectLst/>
                          <a:latin typeface="+mn-lt"/>
                        </a:rPr>
                        <a:t> </a:t>
                      </a:r>
                      <a:endParaRPr lang="ru-RU" sz="1100" b="0" i="0" u="none" strike="noStrike">
                        <a:solidFill>
                          <a:srgbClr val="000000"/>
                        </a:solidFill>
                        <a:effectLst/>
                        <a:latin typeface="+mn-lt"/>
                      </a:endParaRPr>
                    </a:p>
                  </a:txBody>
                  <a:tcPr marL="2638" marR="2638" marT="2638" marB="0" anchor="ctr"/>
                </a:tc>
                <a:tc>
                  <a:txBody>
                    <a:bodyPr/>
                    <a:lstStyle/>
                    <a:p>
                      <a:pPr algn="ctr" fontAlgn="b"/>
                      <a:r>
                        <a:rPr lang="ru-RU" sz="1100" u="none" strike="noStrike" dirty="0">
                          <a:effectLst/>
                          <a:latin typeface="+mn-lt"/>
                        </a:rPr>
                        <a:t>0,0 </a:t>
                      </a:r>
                      <a:endParaRPr lang="ru-RU" sz="1100" b="0" i="0" u="none" strike="noStrike" dirty="0">
                        <a:solidFill>
                          <a:srgbClr val="000000"/>
                        </a:solidFill>
                        <a:effectLst/>
                        <a:latin typeface="+mn-lt"/>
                      </a:endParaRPr>
                    </a:p>
                  </a:txBody>
                  <a:tcPr marL="2638" marR="2638" marT="2638" marB="0" anchor="ctr"/>
                </a:tc>
              </a:tr>
              <a:tr h="151183">
                <a:tc>
                  <a:txBody>
                    <a:bodyPr/>
                    <a:lstStyle/>
                    <a:p>
                      <a:pPr algn="l" fontAlgn="t"/>
                      <a:r>
                        <a:rPr lang="ru-RU" sz="1100" u="none" strike="noStrike">
                          <a:effectLst/>
                          <a:latin typeface="+mn-lt"/>
                        </a:rPr>
                        <a:t>ВОЗВРАТ ОСТАТКОВ СУБСИДИЙ, СУБВЕНЦИЙ И ИНЫХ МЕЖБЮДЖЕТНЫХ ТРАНСФЕРТОВ, ИМЕЮЩИХ ЦЕЛЕВОЕ НАЗНАЧЕНИЕ, ПРОШЛЫХ ЛЕТ</a:t>
                      </a:r>
                      <a:endParaRPr lang="ru-RU" sz="1100" b="0" i="0" u="none" strike="noStrike">
                        <a:solidFill>
                          <a:srgbClr val="000000"/>
                        </a:solidFill>
                        <a:effectLst/>
                        <a:latin typeface="+mn-lt"/>
                      </a:endParaRPr>
                    </a:p>
                  </a:txBody>
                  <a:tcPr marL="2638" marR="2638" marT="2638" marB="0"/>
                </a:tc>
                <a:tc>
                  <a:txBody>
                    <a:bodyPr/>
                    <a:lstStyle/>
                    <a:p>
                      <a:pPr algn="ctr" fontAlgn="ctr"/>
                      <a:r>
                        <a:rPr lang="ru-RU" sz="1100" u="none" strike="noStrike" dirty="0">
                          <a:effectLst/>
                          <a:latin typeface="+mn-lt"/>
                        </a:rPr>
                        <a:t>000 2 19 00000 00 0000 000</a:t>
                      </a:r>
                      <a:endParaRPr lang="ru-RU" sz="1100" b="0" i="0" u="none" strike="noStrike" dirty="0">
                        <a:solidFill>
                          <a:srgbClr val="000000"/>
                        </a:solidFill>
                        <a:effectLst/>
                        <a:latin typeface="+mn-lt"/>
                      </a:endParaRPr>
                    </a:p>
                  </a:txBody>
                  <a:tcPr marL="2638" marR="2638" marT="2638" marB="0" anchor="ctr"/>
                </a:tc>
                <a:tc>
                  <a:txBody>
                    <a:bodyPr/>
                    <a:lstStyle/>
                    <a:p>
                      <a:pPr algn="ctr" fontAlgn="b"/>
                      <a:r>
                        <a:rPr lang="ru-RU" sz="1100" u="none" strike="noStrike">
                          <a:effectLst/>
                          <a:latin typeface="+mn-lt"/>
                        </a:rPr>
                        <a:t>0,0 </a:t>
                      </a:r>
                      <a:endParaRPr lang="ru-RU" sz="1100" b="0" i="0" u="none" strike="noStrike">
                        <a:solidFill>
                          <a:srgbClr val="000000"/>
                        </a:solidFill>
                        <a:effectLst/>
                        <a:latin typeface="+mn-lt"/>
                      </a:endParaRPr>
                    </a:p>
                  </a:txBody>
                  <a:tcPr marL="2638" marR="2638" marT="2638" marB="0" anchor="ctr"/>
                </a:tc>
                <a:tc>
                  <a:txBody>
                    <a:bodyPr/>
                    <a:lstStyle/>
                    <a:p>
                      <a:pPr algn="ctr" fontAlgn="b"/>
                      <a:r>
                        <a:rPr lang="ru-RU" sz="1100" u="none" strike="noStrike">
                          <a:effectLst/>
                          <a:latin typeface="+mn-lt"/>
                        </a:rPr>
                        <a:t>-43 803,2 </a:t>
                      </a:r>
                      <a:endParaRPr lang="ru-RU" sz="1100" b="0" i="0" u="none" strike="noStrike">
                        <a:solidFill>
                          <a:srgbClr val="000000"/>
                        </a:solidFill>
                        <a:effectLst/>
                        <a:latin typeface="+mn-lt"/>
                      </a:endParaRPr>
                    </a:p>
                  </a:txBody>
                  <a:tcPr marL="2638" marR="2638" marT="2638" marB="0" anchor="ctr"/>
                </a:tc>
                <a:tc>
                  <a:txBody>
                    <a:bodyPr/>
                    <a:lstStyle/>
                    <a:p>
                      <a:pPr algn="ctr" fontAlgn="b"/>
                      <a:r>
                        <a:rPr lang="ru-RU" sz="1100" u="none" strike="noStrike">
                          <a:effectLst/>
                          <a:latin typeface="+mn-lt"/>
                        </a:rPr>
                        <a:t>-15 947,3 </a:t>
                      </a:r>
                      <a:endParaRPr lang="ru-RU" sz="1100" b="0" i="0" u="none" strike="noStrike">
                        <a:solidFill>
                          <a:srgbClr val="000000"/>
                        </a:solidFill>
                        <a:effectLst/>
                        <a:latin typeface="+mn-lt"/>
                      </a:endParaRPr>
                    </a:p>
                  </a:txBody>
                  <a:tcPr marL="2638" marR="2638" marT="2638" marB="0" anchor="ctr"/>
                </a:tc>
                <a:tc>
                  <a:txBody>
                    <a:bodyPr/>
                    <a:lstStyle/>
                    <a:p>
                      <a:pPr algn="ctr" fontAlgn="b"/>
                      <a:r>
                        <a:rPr lang="ru-RU" sz="1100" u="none" strike="noStrike">
                          <a:effectLst/>
                          <a:latin typeface="+mn-lt"/>
                        </a:rPr>
                        <a:t>-443,1 </a:t>
                      </a:r>
                      <a:endParaRPr lang="ru-RU" sz="1100" b="0" i="0" u="none" strike="noStrike">
                        <a:solidFill>
                          <a:srgbClr val="000000"/>
                        </a:solidFill>
                        <a:effectLst/>
                        <a:latin typeface="+mn-lt"/>
                      </a:endParaRPr>
                    </a:p>
                  </a:txBody>
                  <a:tcPr marL="2638" marR="2638" marT="2638" marB="0" anchor="ctr"/>
                </a:tc>
                <a:tc>
                  <a:txBody>
                    <a:bodyPr/>
                    <a:lstStyle/>
                    <a:p>
                      <a:pPr algn="ctr" fontAlgn="b"/>
                      <a:r>
                        <a:rPr lang="ru-RU" sz="1100" u="none" strike="noStrike">
                          <a:effectLst/>
                          <a:latin typeface="+mn-lt"/>
                        </a:rPr>
                        <a:t> </a:t>
                      </a:r>
                      <a:endParaRPr lang="ru-RU" sz="1100" b="0" i="0" u="none" strike="noStrike">
                        <a:solidFill>
                          <a:srgbClr val="000000"/>
                        </a:solidFill>
                        <a:effectLst/>
                        <a:latin typeface="+mn-lt"/>
                      </a:endParaRPr>
                    </a:p>
                  </a:txBody>
                  <a:tcPr marL="2638" marR="2638" marT="2638" marB="0" anchor="ctr"/>
                </a:tc>
                <a:tc>
                  <a:txBody>
                    <a:bodyPr/>
                    <a:lstStyle/>
                    <a:p>
                      <a:pPr algn="ctr" fontAlgn="b"/>
                      <a:r>
                        <a:rPr lang="ru-RU" sz="1100" u="none" strike="noStrike">
                          <a:effectLst/>
                          <a:latin typeface="+mn-lt"/>
                        </a:rPr>
                        <a:t>-1 731,8 </a:t>
                      </a:r>
                      <a:endParaRPr lang="ru-RU" sz="1100" b="0" i="0" u="none" strike="noStrike">
                        <a:solidFill>
                          <a:srgbClr val="000000"/>
                        </a:solidFill>
                        <a:effectLst/>
                        <a:latin typeface="+mn-lt"/>
                      </a:endParaRPr>
                    </a:p>
                  </a:txBody>
                  <a:tcPr marL="2638" marR="2638" marT="2638" marB="0" anchor="ctr"/>
                </a:tc>
                <a:tc>
                  <a:txBody>
                    <a:bodyPr/>
                    <a:lstStyle/>
                    <a:p>
                      <a:pPr algn="ctr" fontAlgn="b"/>
                      <a:r>
                        <a:rPr lang="ru-RU" sz="1100" u="none" strike="noStrike">
                          <a:effectLst/>
                          <a:latin typeface="+mn-lt"/>
                        </a:rPr>
                        <a:t>-192,0 </a:t>
                      </a:r>
                      <a:endParaRPr lang="ru-RU" sz="1100" b="0" i="0" u="none" strike="noStrike">
                        <a:solidFill>
                          <a:srgbClr val="000000"/>
                        </a:solidFill>
                        <a:effectLst/>
                        <a:latin typeface="+mn-lt"/>
                      </a:endParaRPr>
                    </a:p>
                  </a:txBody>
                  <a:tcPr marL="2638" marR="2638" marT="2638" marB="0" anchor="ctr"/>
                </a:tc>
                <a:tc>
                  <a:txBody>
                    <a:bodyPr/>
                    <a:lstStyle/>
                    <a:p>
                      <a:pPr algn="ctr" fontAlgn="b"/>
                      <a:r>
                        <a:rPr lang="ru-RU" sz="1100" u="none" strike="noStrike">
                          <a:effectLst/>
                          <a:latin typeface="+mn-lt"/>
                        </a:rPr>
                        <a:t>-62 117,4 </a:t>
                      </a:r>
                      <a:endParaRPr lang="ru-RU" sz="1100" b="0" i="0" u="none" strike="noStrike">
                        <a:solidFill>
                          <a:srgbClr val="000000"/>
                        </a:solidFill>
                        <a:effectLst/>
                        <a:latin typeface="+mn-lt"/>
                      </a:endParaRPr>
                    </a:p>
                  </a:txBody>
                  <a:tcPr marL="2638" marR="2638" marT="2638" marB="0" anchor="ctr"/>
                </a:tc>
                <a:tc>
                  <a:txBody>
                    <a:bodyPr/>
                    <a:lstStyle/>
                    <a:p>
                      <a:pPr algn="ctr" fontAlgn="b"/>
                      <a:r>
                        <a:rPr lang="ru-RU" sz="1100" u="none" strike="noStrike">
                          <a:effectLst/>
                          <a:latin typeface="+mn-lt"/>
                        </a:rPr>
                        <a:t> </a:t>
                      </a:r>
                      <a:endParaRPr lang="ru-RU" sz="1100" b="0" i="0" u="none" strike="noStrike">
                        <a:solidFill>
                          <a:srgbClr val="000000"/>
                        </a:solidFill>
                        <a:effectLst/>
                        <a:latin typeface="+mn-lt"/>
                      </a:endParaRPr>
                    </a:p>
                  </a:txBody>
                  <a:tcPr marL="2638" marR="2638" marT="2638" marB="0" anchor="ctr"/>
                </a:tc>
                <a:tc>
                  <a:txBody>
                    <a:bodyPr/>
                    <a:lstStyle/>
                    <a:p>
                      <a:pPr algn="ctr" fontAlgn="b"/>
                      <a:r>
                        <a:rPr lang="ru-RU" sz="1100" u="none" strike="noStrike" dirty="0">
                          <a:effectLst/>
                          <a:latin typeface="+mn-lt"/>
                        </a:rPr>
                        <a:t>-62 117,4 </a:t>
                      </a:r>
                      <a:endParaRPr lang="ru-RU" sz="1100" b="0" i="0" u="none" strike="noStrike" dirty="0">
                        <a:solidFill>
                          <a:srgbClr val="000000"/>
                        </a:solidFill>
                        <a:effectLst/>
                        <a:latin typeface="+mn-lt"/>
                      </a:endParaRPr>
                    </a:p>
                  </a:txBody>
                  <a:tcPr marL="2638" marR="2638" marT="2638" marB="0" anchor="ctr"/>
                </a:tc>
              </a:tr>
              <a:tr h="151183">
                <a:tc>
                  <a:txBody>
                    <a:bodyPr/>
                    <a:lstStyle/>
                    <a:p>
                      <a:pPr algn="l" fontAlgn="t"/>
                      <a:r>
                        <a:rPr lang="ru-RU" sz="1100" u="none" strike="noStrike">
                          <a:effectLst/>
                          <a:latin typeface="+mn-lt"/>
                        </a:rPr>
                        <a:t>Возврат остатков субсидий, субвенций и иных межбюджетных трансфертов, имеющих целевое назначение, прошлых лет</a:t>
                      </a:r>
                      <a:endParaRPr lang="ru-RU" sz="1100" b="0" i="0" u="none" strike="noStrike">
                        <a:solidFill>
                          <a:srgbClr val="000000"/>
                        </a:solidFill>
                        <a:effectLst/>
                        <a:latin typeface="+mn-lt"/>
                      </a:endParaRPr>
                    </a:p>
                  </a:txBody>
                  <a:tcPr marL="2638" marR="2638" marT="2638" marB="0"/>
                </a:tc>
                <a:tc>
                  <a:txBody>
                    <a:bodyPr/>
                    <a:lstStyle/>
                    <a:p>
                      <a:pPr algn="ctr" fontAlgn="ctr"/>
                      <a:r>
                        <a:rPr lang="ru-RU" sz="1100" u="none" strike="noStrike" dirty="0">
                          <a:effectLst/>
                          <a:latin typeface="+mn-lt"/>
                        </a:rPr>
                        <a:t>000 2 19 60000 00 0000 000</a:t>
                      </a:r>
                      <a:endParaRPr lang="ru-RU" sz="1100" b="0" i="0" u="none" strike="noStrike" dirty="0">
                        <a:solidFill>
                          <a:srgbClr val="000000"/>
                        </a:solidFill>
                        <a:effectLst/>
                        <a:latin typeface="+mn-lt"/>
                      </a:endParaRPr>
                    </a:p>
                  </a:txBody>
                  <a:tcPr marL="2638" marR="2638" marT="2638" marB="0" anchor="ctr"/>
                </a:tc>
                <a:tc>
                  <a:txBody>
                    <a:bodyPr/>
                    <a:lstStyle/>
                    <a:p>
                      <a:pPr algn="ctr" fontAlgn="b"/>
                      <a:r>
                        <a:rPr lang="ru-RU" sz="1100" u="none" strike="noStrike">
                          <a:effectLst/>
                          <a:latin typeface="+mn-lt"/>
                        </a:rPr>
                        <a:t>0,0 </a:t>
                      </a:r>
                      <a:endParaRPr lang="ru-RU" sz="1100" b="0" i="0" u="none" strike="noStrike">
                        <a:solidFill>
                          <a:srgbClr val="000000"/>
                        </a:solidFill>
                        <a:effectLst/>
                        <a:latin typeface="+mn-lt"/>
                      </a:endParaRPr>
                    </a:p>
                  </a:txBody>
                  <a:tcPr marL="2638" marR="2638" marT="2638" marB="0" anchor="ctr"/>
                </a:tc>
                <a:tc>
                  <a:txBody>
                    <a:bodyPr/>
                    <a:lstStyle/>
                    <a:p>
                      <a:pPr algn="ctr" fontAlgn="b"/>
                      <a:r>
                        <a:rPr lang="ru-RU" sz="1100" u="none" strike="noStrike">
                          <a:effectLst/>
                          <a:latin typeface="+mn-lt"/>
                        </a:rPr>
                        <a:t>-43 803,2 </a:t>
                      </a:r>
                      <a:endParaRPr lang="ru-RU" sz="1100" b="0" i="0" u="none" strike="noStrike">
                        <a:solidFill>
                          <a:srgbClr val="000000"/>
                        </a:solidFill>
                        <a:effectLst/>
                        <a:latin typeface="+mn-lt"/>
                      </a:endParaRPr>
                    </a:p>
                  </a:txBody>
                  <a:tcPr marL="2638" marR="2638" marT="2638" marB="0" anchor="ctr"/>
                </a:tc>
                <a:tc>
                  <a:txBody>
                    <a:bodyPr/>
                    <a:lstStyle/>
                    <a:p>
                      <a:pPr algn="ctr" fontAlgn="b"/>
                      <a:r>
                        <a:rPr lang="ru-RU" sz="1100" u="none" strike="noStrike">
                          <a:effectLst/>
                          <a:latin typeface="+mn-lt"/>
                        </a:rPr>
                        <a:t>-15 947,3 </a:t>
                      </a:r>
                      <a:endParaRPr lang="ru-RU" sz="1100" b="0" i="0" u="none" strike="noStrike">
                        <a:solidFill>
                          <a:srgbClr val="000000"/>
                        </a:solidFill>
                        <a:effectLst/>
                        <a:latin typeface="+mn-lt"/>
                      </a:endParaRPr>
                    </a:p>
                  </a:txBody>
                  <a:tcPr marL="2638" marR="2638" marT="2638" marB="0" anchor="ctr"/>
                </a:tc>
                <a:tc>
                  <a:txBody>
                    <a:bodyPr/>
                    <a:lstStyle/>
                    <a:p>
                      <a:pPr algn="ctr" fontAlgn="b"/>
                      <a:r>
                        <a:rPr lang="ru-RU" sz="1100" u="none" strike="noStrike">
                          <a:effectLst/>
                          <a:latin typeface="+mn-lt"/>
                        </a:rPr>
                        <a:t>-443,1 </a:t>
                      </a:r>
                      <a:endParaRPr lang="ru-RU" sz="1100" b="0" i="0" u="none" strike="noStrike">
                        <a:solidFill>
                          <a:srgbClr val="000000"/>
                        </a:solidFill>
                        <a:effectLst/>
                        <a:latin typeface="+mn-lt"/>
                      </a:endParaRPr>
                    </a:p>
                  </a:txBody>
                  <a:tcPr marL="2638" marR="2638" marT="2638" marB="0" anchor="ctr"/>
                </a:tc>
                <a:tc>
                  <a:txBody>
                    <a:bodyPr/>
                    <a:lstStyle/>
                    <a:p>
                      <a:pPr algn="ctr" fontAlgn="b"/>
                      <a:r>
                        <a:rPr lang="ru-RU" sz="1100" u="none" strike="noStrike">
                          <a:effectLst/>
                          <a:latin typeface="+mn-lt"/>
                        </a:rPr>
                        <a:t> </a:t>
                      </a:r>
                      <a:endParaRPr lang="ru-RU" sz="1100" b="0" i="0" u="none" strike="noStrike">
                        <a:solidFill>
                          <a:srgbClr val="000000"/>
                        </a:solidFill>
                        <a:effectLst/>
                        <a:latin typeface="+mn-lt"/>
                      </a:endParaRPr>
                    </a:p>
                  </a:txBody>
                  <a:tcPr marL="2638" marR="2638" marT="2638" marB="0" anchor="ctr"/>
                </a:tc>
                <a:tc>
                  <a:txBody>
                    <a:bodyPr/>
                    <a:lstStyle/>
                    <a:p>
                      <a:pPr algn="ctr" fontAlgn="b"/>
                      <a:r>
                        <a:rPr lang="ru-RU" sz="1100" u="none" strike="noStrike">
                          <a:effectLst/>
                          <a:latin typeface="+mn-lt"/>
                        </a:rPr>
                        <a:t>-1 731,8 </a:t>
                      </a:r>
                      <a:endParaRPr lang="ru-RU" sz="1100" b="0" i="0" u="none" strike="noStrike">
                        <a:solidFill>
                          <a:srgbClr val="000000"/>
                        </a:solidFill>
                        <a:effectLst/>
                        <a:latin typeface="+mn-lt"/>
                      </a:endParaRPr>
                    </a:p>
                  </a:txBody>
                  <a:tcPr marL="2638" marR="2638" marT="2638" marB="0" anchor="ctr"/>
                </a:tc>
                <a:tc>
                  <a:txBody>
                    <a:bodyPr/>
                    <a:lstStyle/>
                    <a:p>
                      <a:pPr algn="ctr" fontAlgn="b"/>
                      <a:r>
                        <a:rPr lang="ru-RU" sz="1100" u="none" strike="noStrike">
                          <a:effectLst/>
                          <a:latin typeface="+mn-lt"/>
                        </a:rPr>
                        <a:t>-192,0 </a:t>
                      </a:r>
                      <a:endParaRPr lang="ru-RU" sz="1100" b="0" i="0" u="none" strike="noStrike">
                        <a:solidFill>
                          <a:srgbClr val="000000"/>
                        </a:solidFill>
                        <a:effectLst/>
                        <a:latin typeface="+mn-lt"/>
                      </a:endParaRPr>
                    </a:p>
                  </a:txBody>
                  <a:tcPr marL="2638" marR="2638" marT="2638" marB="0" anchor="ctr"/>
                </a:tc>
                <a:tc>
                  <a:txBody>
                    <a:bodyPr/>
                    <a:lstStyle/>
                    <a:p>
                      <a:pPr algn="ctr" fontAlgn="b"/>
                      <a:r>
                        <a:rPr lang="ru-RU" sz="1100" u="none" strike="noStrike">
                          <a:effectLst/>
                          <a:latin typeface="+mn-lt"/>
                        </a:rPr>
                        <a:t>-62 117,4 </a:t>
                      </a:r>
                      <a:endParaRPr lang="ru-RU" sz="1100" b="0" i="0" u="none" strike="noStrike">
                        <a:solidFill>
                          <a:srgbClr val="000000"/>
                        </a:solidFill>
                        <a:effectLst/>
                        <a:latin typeface="+mn-lt"/>
                      </a:endParaRPr>
                    </a:p>
                  </a:txBody>
                  <a:tcPr marL="2638" marR="2638" marT="2638" marB="0" anchor="ctr"/>
                </a:tc>
                <a:tc>
                  <a:txBody>
                    <a:bodyPr/>
                    <a:lstStyle/>
                    <a:p>
                      <a:pPr algn="ctr" fontAlgn="b"/>
                      <a:r>
                        <a:rPr lang="ru-RU" sz="1100" u="none" strike="noStrike" dirty="0">
                          <a:effectLst/>
                          <a:latin typeface="+mn-lt"/>
                        </a:rPr>
                        <a:t> </a:t>
                      </a:r>
                      <a:endParaRPr lang="ru-RU" sz="1100" b="0" i="0" u="none" strike="noStrike" dirty="0">
                        <a:solidFill>
                          <a:srgbClr val="000000"/>
                        </a:solidFill>
                        <a:effectLst/>
                        <a:latin typeface="+mn-lt"/>
                      </a:endParaRPr>
                    </a:p>
                  </a:txBody>
                  <a:tcPr marL="2638" marR="2638" marT="2638" marB="0" anchor="ctr"/>
                </a:tc>
                <a:tc>
                  <a:txBody>
                    <a:bodyPr/>
                    <a:lstStyle/>
                    <a:p>
                      <a:pPr algn="ctr" fontAlgn="b"/>
                      <a:r>
                        <a:rPr lang="ru-RU" sz="1100" u="none" strike="noStrike" dirty="0">
                          <a:effectLst/>
                          <a:latin typeface="+mn-lt"/>
                        </a:rPr>
                        <a:t>-62 117,4 </a:t>
                      </a:r>
                      <a:endParaRPr lang="ru-RU" sz="1100" b="0" i="0" u="none" strike="noStrike" dirty="0">
                        <a:solidFill>
                          <a:srgbClr val="000000"/>
                        </a:solidFill>
                        <a:effectLst/>
                        <a:latin typeface="+mn-lt"/>
                      </a:endParaRPr>
                    </a:p>
                  </a:txBody>
                  <a:tcPr marL="2638" marR="2638" marT="2638" marB="0" anchor="ctr"/>
                </a:tc>
              </a:tr>
            </a:tbl>
          </a:graphicData>
        </a:graphic>
      </p:graphicFrame>
      <p:sp>
        <p:nvSpPr>
          <p:cNvPr id="6" name="TextBox 5"/>
          <p:cNvSpPr txBox="1"/>
          <p:nvPr/>
        </p:nvSpPr>
        <p:spPr>
          <a:xfrm>
            <a:off x="10871200" y="689267"/>
            <a:ext cx="1036482" cy="369332"/>
          </a:xfrm>
          <a:prstGeom prst="rect">
            <a:avLst/>
          </a:prstGeom>
          <a:noFill/>
        </p:spPr>
        <p:txBody>
          <a:bodyPr wrap="square" rtlCol="0">
            <a:spAutoFit/>
          </a:bodyPr>
          <a:lstStyle/>
          <a:p>
            <a:pPr algn="r"/>
            <a:r>
              <a:rPr lang="ru-RU" dirty="0" smtClean="0"/>
              <a:t>(5 из 5)</a:t>
            </a:r>
            <a:endParaRPr lang="ru-RU" dirty="0"/>
          </a:p>
        </p:txBody>
      </p:sp>
    </p:spTree>
    <p:extLst>
      <p:ext uri="{BB962C8B-B14F-4D97-AF65-F5344CB8AC3E}">
        <p14:creationId xmlns:p14="http://schemas.microsoft.com/office/powerpoint/2010/main" val="2985001541"/>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3" name="Нижний колонтитул 3"/>
          <p:cNvSpPr>
            <a:spLocks noGrp="1"/>
          </p:cNvSpPr>
          <p:nvPr>
            <p:ph type="ftr" sz="quarter" idx="4294967295"/>
          </p:nvPr>
        </p:nvSpPr>
        <p:spPr>
          <a:xfrm>
            <a:off x="0" y="6437730"/>
            <a:ext cx="11760000" cy="432000"/>
          </a:xfrm>
          <a:prstGeom prst="rect">
            <a:avLst/>
          </a:prstGeom>
          <a:solidFill>
            <a:srgbClr val="404040"/>
          </a:solidFill>
          <a:ln cmpd="sng">
            <a:noFill/>
          </a:ln>
        </p:spPr>
        <p:txBody>
          <a:bodyPr anchor="ctr"/>
          <a:lstStyle/>
          <a:p>
            <a:pPr lvl="1"/>
            <a:r>
              <a:rPr lang="ru-RU" b="1" dirty="0">
                <a:gradFill>
                  <a:gsLst>
                    <a:gs pos="0">
                      <a:schemeClr val="accent1">
                        <a:lumMod val="5000"/>
                        <a:lumOff val="95000"/>
                      </a:schemeClr>
                    </a:gs>
                    <a:gs pos="74000">
                      <a:schemeClr val="accent5">
                        <a:lumMod val="25000"/>
                        <a:lumOff val="75000"/>
                      </a:schemeClr>
                    </a:gs>
                    <a:gs pos="83000">
                      <a:schemeClr val="accent5">
                        <a:lumMod val="25000"/>
                        <a:lumOff val="75000"/>
                      </a:schemeClr>
                    </a:gs>
                    <a:gs pos="100000">
                      <a:schemeClr val="accent5">
                        <a:lumMod val="50000"/>
                        <a:lumOff val="50000"/>
                      </a:schemeClr>
                    </a:gs>
                  </a:gsLst>
                  <a:lin ang="5400000" scaled="1"/>
                </a:gradFill>
              </a:rPr>
              <a:t>БЮДЖЕТ ДЛЯ ГРАЖДАН </a:t>
            </a:r>
          </a:p>
        </p:txBody>
      </p:sp>
      <p:sp>
        <p:nvSpPr>
          <p:cNvPr id="34" name="Номер слайда 5">
            <a:extLst>
              <a:ext uri="{FF2B5EF4-FFF2-40B4-BE49-F238E27FC236}">
                <a16:creationId xmlns="" xmlns:a16="http://schemas.microsoft.com/office/drawing/2014/main" id="{1C554D9F-1895-486E-BFBA-905BB2D29E08}"/>
              </a:ext>
            </a:extLst>
          </p:cNvPr>
          <p:cNvSpPr>
            <a:spLocks noGrp="1"/>
          </p:cNvSpPr>
          <p:nvPr>
            <p:ph type="sldNum" sz="quarter" idx="33"/>
          </p:nvPr>
        </p:nvSpPr>
        <p:spPr>
          <a:xfrm>
            <a:off x="11760000" y="6437730"/>
            <a:ext cx="432000" cy="432000"/>
          </a:xfrm>
        </p:spPr>
        <p:txBody>
          <a:bodyPr rtlCol="0"/>
          <a:lstStyle/>
          <a:p>
            <a:pPr rtl="0"/>
            <a:fld id="{19B51A1E-902D-48AF-9020-955120F399B6}" type="slidenum">
              <a:rPr lang="ru-RU" sz="1600" b="1" smtClean="0">
                <a:ln w="0"/>
                <a:gradFill>
                  <a:gsLst>
                    <a:gs pos="0">
                      <a:schemeClr val="accent1">
                        <a:lumMod val="5000"/>
                        <a:lumOff val="95000"/>
                      </a:schemeClr>
                    </a:gs>
                    <a:gs pos="74000">
                      <a:schemeClr val="accent5">
                        <a:lumMod val="25000"/>
                        <a:lumOff val="75000"/>
                      </a:schemeClr>
                    </a:gs>
                    <a:gs pos="83000">
                      <a:schemeClr val="accent5">
                        <a:lumMod val="25000"/>
                        <a:lumOff val="75000"/>
                      </a:schemeClr>
                    </a:gs>
                    <a:gs pos="100000">
                      <a:schemeClr val="accent5">
                        <a:lumMod val="50000"/>
                        <a:lumOff val="50000"/>
                      </a:schemeClr>
                    </a:gs>
                  </a:gsLst>
                  <a:lin ang="5400000" scaled="1"/>
                </a:gradFill>
                <a:effectLst>
                  <a:outerShdw blurRad="38100" dist="25400" dir="5400000" algn="ctr" rotWithShape="0">
                    <a:srgbClr val="6E747A">
                      <a:alpha val="43000"/>
                    </a:srgbClr>
                  </a:outerShdw>
                </a:effectLst>
              </a:rPr>
              <a:pPr rtl="0"/>
              <a:t>100</a:t>
            </a:fld>
            <a:endParaRPr lang="ru-RU" sz="1600" b="1" dirty="0">
              <a:ln w="0"/>
              <a:gradFill>
                <a:gsLst>
                  <a:gs pos="0">
                    <a:schemeClr val="accent1">
                      <a:lumMod val="5000"/>
                      <a:lumOff val="95000"/>
                    </a:schemeClr>
                  </a:gs>
                  <a:gs pos="74000">
                    <a:schemeClr val="accent5">
                      <a:lumMod val="25000"/>
                      <a:lumOff val="75000"/>
                    </a:schemeClr>
                  </a:gs>
                  <a:gs pos="83000">
                    <a:schemeClr val="accent5">
                      <a:lumMod val="25000"/>
                      <a:lumOff val="75000"/>
                    </a:schemeClr>
                  </a:gs>
                  <a:gs pos="100000">
                    <a:schemeClr val="accent5">
                      <a:lumMod val="50000"/>
                      <a:lumOff val="50000"/>
                    </a:schemeClr>
                  </a:gs>
                </a:gsLst>
                <a:lin ang="5400000" scaled="1"/>
              </a:gradFill>
              <a:effectLst>
                <a:outerShdw blurRad="38100" dist="25400" dir="5400000" algn="ctr" rotWithShape="0">
                  <a:srgbClr val="6E747A">
                    <a:alpha val="43000"/>
                  </a:srgbClr>
                </a:outerShdw>
              </a:effectLst>
            </a:endParaRPr>
          </a:p>
        </p:txBody>
      </p:sp>
      <p:sp>
        <p:nvSpPr>
          <p:cNvPr id="3" name="Заголовок 2"/>
          <p:cNvSpPr>
            <a:spLocks noGrp="1"/>
          </p:cNvSpPr>
          <p:nvPr>
            <p:ph type="title"/>
          </p:nvPr>
        </p:nvSpPr>
        <p:spPr/>
        <p:txBody>
          <a:bodyPr/>
          <a:lstStyle/>
          <a:p>
            <a:r>
              <a:rPr lang="ru-RU" sz="2800" dirty="0" smtClean="0"/>
              <a:t>Объем муниципального долга</a:t>
            </a:r>
            <a:endParaRPr lang="ru-RU" sz="2800" dirty="0"/>
          </a:p>
        </p:txBody>
      </p:sp>
      <p:graphicFrame>
        <p:nvGraphicFramePr>
          <p:cNvPr id="7" name="Диаграмма 6"/>
          <p:cNvGraphicFramePr/>
          <p:nvPr>
            <p:extLst>
              <p:ext uri="{D42A27DB-BD31-4B8C-83A1-F6EECF244321}">
                <p14:modId xmlns:p14="http://schemas.microsoft.com/office/powerpoint/2010/main" val="1817090822"/>
              </p:ext>
            </p:extLst>
          </p:nvPr>
        </p:nvGraphicFramePr>
        <p:xfrm>
          <a:off x="432000" y="1230219"/>
          <a:ext cx="5720824" cy="504358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Диаграмма 7"/>
          <p:cNvGraphicFramePr/>
          <p:nvPr>
            <p:extLst>
              <p:ext uri="{D42A27DB-BD31-4B8C-83A1-F6EECF244321}">
                <p14:modId xmlns:p14="http://schemas.microsoft.com/office/powerpoint/2010/main" val="638541531"/>
              </p:ext>
            </p:extLst>
          </p:nvPr>
        </p:nvGraphicFramePr>
        <p:xfrm>
          <a:off x="6152824" y="1230218"/>
          <a:ext cx="5607176" cy="504358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913238147"/>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3" name="Нижний колонтитул 3"/>
          <p:cNvSpPr>
            <a:spLocks noGrp="1"/>
          </p:cNvSpPr>
          <p:nvPr>
            <p:ph type="ftr" sz="quarter" idx="4294967295"/>
          </p:nvPr>
        </p:nvSpPr>
        <p:spPr>
          <a:xfrm>
            <a:off x="0" y="6437730"/>
            <a:ext cx="11760000" cy="432000"/>
          </a:xfrm>
          <a:prstGeom prst="rect">
            <a:avLst/>
          </a:prstGeom>
          <a:solidFill>
            <a:srgbClr val="404040"/>
          </a:solidFill>
          <a:ln cmpd="sng">
            <a:noFill/>
          </a:ln>
        </p:spPr>
        <p:txBody>
          <a:bodyPr anchor="ctr"/>
          <a:lstStyle/>
          <a:p>
            <a:pPr lvl="1"/>
            <a:r>
              <a:rPr lang="ru-RU" b="1" dirty="0">
                <a:gradFill>
                  <a:gsLst>
                    <a:gs pos="0">
                      <a:schemeClr val="accent1">
                        <a:lumMod val="5000"/>
                        <a:lumOff val="95000"/>
                      </a:schemeClr>
                    </a:gs>
                    <a:gs pos="74000">
                      <a:schemeClr val="accent5">
                        <a:lumMod val="25000"/>
                        <a:lumOff val="75000"/>
                      </a:schemeClr>
                    </a:gs>
                    <a:gs pos="83000">
                      <a:schemeClr val="accent5">
                        <a:lumMod val="25000"/>
                        <a:lumOff val="75000"/>
                      </a:schemeClr>
                    </a:gs>
                    <a:gs pos="100000">
                      <a:schemeClr val="accent5">
                        <a:lumMod val="50000"/>
                        <a:lumOff val="50000"/>
                      </a:schemeClr>
                    </a:gs>
                  </a:gsLst>
                  <a:lin ang="5400000" scaled="1"/>
                </a:gradFill>
              </a:rPr>
              <a:t>БЮДЖЕТ ДЛЯ ГРАЖДАН </a:t>
            </a:r>
          </a:p>
        </p:txBody>
      </p:sp>
      <p:sp>
        <p:nvSpPr>
          <p:cNvPr id="34" name="Номер слайда 5">
            <a:extLst>
              <a:ext uri="{FF2B5EF4-FFF2-40B4-BE49-F238E27FC236}">
                <a16:creationId xmlns="" xmlns:a16="http://schemas.microsoft.com/office/drawing/2014/main" id="{1C554D9F-1895-486E-BFBA-905BB2D29E08}"/>
              </a:ext>
            </a:extLst>
          </p:cNvPr>
          <p:cNvSpPr>
            <a:spLocks noGrp="1"/>
          </p:cNvSpPr>
          <p:nvPr>
            <p:ph type="sldNum" sz="quarter" idx="33"/>
          </p:nvPr>
        </p:nvSpPr>
        <p:spPr>
          <a:xfrm>
            <a:off x="11760000" y="6437730"/>
            <a:ext cx="432000" cy="432000"/>
          </a:xfrm>
        </p:spPr>
        <p:txBody>
          <a:bodyPr rtlCol="0"/>
          <a:lstStyle/>
          <a:p>
            <a:pPr rtl="0"/>
            <a:fld id="{19B51A1E-902D-48AF-9020-955120F399B6}" type="slidenum">
              <a:rPr lang="ru-RU" sz="1600" b="1" smtClean="0">
                <a:ln w="0"/>
                <a:gradFill>
                  <a:gsLst>
                    <a:gs pos="0">
                      <a:schemeClr val="accent1">
                        <a:lumMod val="5000"/>
                        <a:lumOff val="95000"/>
                      </a:schemeClr>
                    </a:gs>
                    <a:gs pos="74000">
                      <a:schemeClr val="accent5">
                        <a:lumMod val="25000"/>
                        <a:lumOff val="75000"/>
                      </a:schemeClr>
                    </a:gs>
                    <a:gs pos="83000">
                      <a:schemeClr val="accent5">
                        <a:lumMod val="25000"/>
                        <a:lumOff val="75000"/>
                      </a:schemeClr>
                    </a:gs>
                    <a:gs pos="100000">
                      <a:schemeClr val="accent5">
                        <a:lumMod val="50000"/>
                        <a:lumOff val="50000"/>
                      </a:schemeClr>
                    </a:gs>
                  </a:gsLst>
                  <a:lin ang="5400000" scaled="1"/>
                </a:gradFill>
                <a:effectLst>
                  <a:outerShdw blurRad="38100" dist="25400" dir="5400000" algn="ctr" rotWithShape="0">
                    <a:srgbClr val="6E747A">
                      <a:alpha val="43000"/>
                    </a:srgbClr>
                  </a:outerShdw>
                </a:effectLst>
              </a:rPr>
              <a:pPr rtl="0"/>
              <a:t>101</a:t>
            </a:fld>
            <a:endParaRPr lang="ru-RU" sz="1600" b="1" dirty="0">
              <a:ln w="0"/>
              <a:gradFill>
                <a:gsLst>
                  <a:gs pos="0">
                    <a:schemeClr val="accent1">
                      <a:lumMod val="5000"/>
                      <a:lumOff val="95000"/>
                    </a:schemeClr>
                  </a:gs>
                  <a:gs pos="74000">
                    <a:schemeClr val="accent5">
                      <a:lumMod val="25000"/>
                      <a:lumOff val="75000"/>
                    </a:schemeClr>
                  </a:gs>
                  <a:gs pos="83000">
                    <a:schemeClr val="accent5">
                      <a:lumMod val="25000"/>
                      <a:lumOff val="75000"/>
                    </a:schemeClr>
                  </a:gs>
                  <a:gs pos="100000">
                    <a:schemeClr val="accent5">
                      <a:lumMod val="50000"/>
                      <a:lumOff val="50000"/>
                    </a:schemeClr>
                  </a:gs>
                </a:gsLst>
                <a:lin ang="5400000" scaled="1"/>
              </a:gradFill>
              <a:effectLst>
                <a:outerShdw blurRad="38100" dist="25400" dir="5400000" algn="ctr" rotWithShape="0">
                  <a:srgbClr val="6E747A">
                    <a:alpha val="43000"/>
                  </a:srgbClr>
                </a:outerShdw>
              </a:effectLst>
            </a:endParaRPr>
          </a:p>
        </p:txBody>
      </p:sp>
      <p:sp>
        <p:nvSpPr>
          <p:cNvPr id="3" name="Заголовок 2"/>
          <p:cNvSpPr>
            <a:spLocks noGrp="1"/>
          </p:cNvSpPr>
          <p:nvPr>
            <p:ph type="title"/>
          </p:nvPr>
        </p:nvSpPr>
        <p:spPr/>
        <p:txBody>
          <a:bodyPr/>
          <a:lstStyle/>
          <a:p>
            <a:r>
              <a:rPr lang="ru-RU" sz="2800" dirty="0"/>
              <a:t>Сводная оценка качества организации и осуществления </a:t>
            </a:r>
            <a:r>
              <a:rPr lang="ru-RU" sz="2800" dirty="0" smtClean="0"/>
              <a:t>бюджетного процесса </a:t>
            </a:r>
            <a:r>
              <a:rPr lang="ru-RU" sz="2800" dirty="0"/>
              <a:t>в городских округах и муниципальных </a:t>
            </a:r>
            <a:r>
              <a:rPr lang="ru-RU" sz="2800" dirty="0" smtClean="0"/>
              <a:t>районах Ханты-Мансийского </a:t>
            </a:r>
            <a:r>
              <a:rPr lang="ru-RU" sz="2800" dirty="0"/>
              <a:t>автономного округа – Югры и их </a:t>
            </a:r>
            <a:r>
              <a:rPr lang="ru-RU" sz="2800" dirty="0" smtClean="0"/>
              <a:t>рейтинг по </a:t>
            </a:r>
            <a:r>
              <a:rPr lang="ru-RU" sz="2800" dirty="0"/>
              <a:t>итогам </a:t>
            </a:r>
            <a:r>
              <a:rPr lang="ru-RU" sz="2800" dirty="0" smtClean="0"/>
              <a:t>2020 </a:t>
            </a:r>
            <a:r>
              <a:rPr lang="ru-RU" sz="2800" dirty="0"/>
              <a:t>года</a:t>
            </a:r>
          </a:p>
        </p:txBody>
      </p:sp>
      <p:graphicFrame>
        <p:nvGraphicFramePr>
          <p:cNvPr id="2" name="Таблица 1"/>
          <p:cNvGraphicFramePr>
            <a:graphicFrameLocks noGrp="1"/>
          </p:cNvGraphicFramePr>
          <p:nvPr>
            <p:extLst>
              <p:ext uri="{D42A27DB-BD31-4B8C-83A1-F6EECF244321}">
                <p14:modId xmlns:p14="http://schemas.microsoft.com/office/powerpoint/2010/main" val="54507543"/>
              </p:ext>
            </p:extLst>
          </p:nvPr>
        </p:nvGraphicFramePr>
        <p:xfrm>
          <a:off x="432000" y="1197807"/>
          <a:ext cx="7221131" cy="5140014"/>
        </p:xfrm>
        <a:graphic>
          <a:graphicData uri="http://schemas.openxmlformats.org/drawingml/2006/table">
            <a:tbl>
              <a:tblPr firstRow="1" firstCol="1" bandRow="1" bandCol="1">
                <a:tableStyleId>{5A111915-BE36-4E01-A7E5-04B1672EAD32}</a:tableStyleId>
              </a:tblPr>
              <a:tblGrid>
                <a:gridCol w="4854533"/>
                <a:gridCol w="1240557"/>
                <a:gridCol w="1126041"/>
              </a:tblGrid>
              <a:tr h="338312">
                <a:tc>
                  <a:txBody>
                    <a:bodyPr/>
                    <a:lstStyle/>
                    <a:p>
                      <a:pPr algn="ctr">
                        <a:spcAft>
                          <a:spcPts val="0"/>
                        </a:spcAft>
                      </a:pPr>
                      <a:r>
                        <a:rPr lang="ru-RU" sz="1050" dirty="0">
                          <a:effectLst/>
                        </a:rPr>
                        <a:t>Муниципальное образование</a:t>
                      </a:r>
                      <a:endParaRPr lang="ru-RU" sz="800" dirty="0">
                        <a:effectLst/>
                        <a:latin typeface="Times New Roman" panose="02020603050405020304" pitchFamily="18" charset="0"/>
                        <a:ea typeface="Times New Roman" panose="02020603050405020304" pitchFamily="18" charset="0"/>
                      </a:endParaRPr>
                    </a:p>
                  </a:txBody>
                  <a:tcPr marL="53724" marR="53724" marT="0" marB="0" anchor="ctr"/>
                </a:tc>
                <a:tc>
                  <a:txBody>
                    <a:bodyPr/>
                    <a:lstStyle/>
                    <a:p>
                      <a:pPr algn="ctr">
                        <a:spcAft>
                          <a:spcPts val="0"/>
                        </a:spcAft>
                      </a:pPr>
                      <a:r>
                        <a:rPr lang="ru-RU" sz="1050" dirty="0">
                          <a:effectLst/>
                        </a:rPr>
                        <a:t>Итоговая сводная оценка качества</a:t>
                      </a:r>
                      <a:endParaRPr lang="ru-RU" sz="800" dirty="0">
                        <a:effectLst/>
                        <a:latin typeface="Times New Roman" panose="02020603050405020304" pitchFamily="18" charset="0"/>
                        <a:ea typeface="Times New Roman" panose="02020603050405020304" pitchFamily="18" charset="0"/>
                      </a:endParaRPr>
                    </a:p>
                  </a:txBody>
                  <a:tcPr marL="53724" marR="53724" marT="0" marB="0" anchor="ctr"/>
                </a:tc>
                <a:tc>
                  <a:txBody>
                    <a:bodyPr/>
                    <a:lstStyle/>
                    <a:p>
                      <a:pPr algn="ctr">
                        <a:spcAft>
                          <a:spcPts val="0"/>
                        </a:spcAft>
                      </a:pPr>
                      <a:r>
                        <a:rPr lang="ru-RU" sz="1050" dirty="0">
                          <a:effectLst/>
                        </a:rPr>
                        <a:t>место в рейтинге</a:t>
                      </a:r>
                      <a:endParaRPr lang="ru-RU" sz="800" dirty="0">
                        <a:effectLst/>
                        <a:latin typeface="Times New Roman" panose="02020603050405020304" pitchFamily="18" charset="0"/>
                        <a:ea typeface="Times New Roman" panose="02020603050405020304" pitchFamily="18" charset="0"/>
                      </a:endParaRPr>
                    </a:p>
                  </a:txBody>
                  <a:tcPr marL="53724" marR="53724" marT="0" marB="0" anchor="ctr"/>
                </a:tc>
              </a:tr>
              <a:tr h="269715">
                <a:tc>
                  <a:txBody>
                    <a:bodyPr/>
                    <a:lstStyle/>
                    <a:p>
                      <a:pPr algn="ctr">
                        <a:spcAft>
                          <a:spcPts val="0"/>
                        </a:spcAft>
                      </a:pPr>
                      <a:r>
                        <a:rPr lang="ru-RU" sz="1200">
                          <a:effectLst/>
                        </a:rPr>
                        <a:t>Средняя сводная оценка качества по городским округам</a:t>
                      </a:r>
                      <a:endParaRPr lang="ru-RU" sz="1000">
                        <a:effectLst/>
                        <a:latin typeface="Times New Roman" panose="02020603050405020304" pitchFamily="18" charset="0"/>
                        <a:ea typeface="Times New Roman" panose="02020603050405020304" pitchFamily="18" charset="0"/>
                      </a:endParaRPr>
                    </a:p>
                  </a:txBody>
                  <a:tcPr marL="53724" marR="53724" marT="0" marB="0" anchor="ctr"/>
                </a:tc>
                <a:tc>
                  <a:txBody>
                    <a:bodyPr/>
                    <a:lstStyle/>
                    <a:p>
                      <a:pPr algn="ctr">
                        <a:spcAft>
                          <a:spcPts val="0"/>
                        </a:spcAft>
                      </a:pPr>
                      <a:r>
                        <a:rPr lang="ru-RU" sz="1800" b="1" dirty="0">
                          <a:effectLst/>
                        </a:rPr>
                        <a:t>92,5</a:t>
                      </a:r>
                      <a:endParaRPr lang="ru-RU" sz="1200" b="1" dirty="0">
                        <a:effectLst/>
                        <a:latin typeface="Times New Roman" panose="02020603050405020304" pitchFamily="18" charset="0"/>
                        <a:ea typeface="Times New Roman" panose="02020603050405020304" pitchFamily="18" charset="0"/>
                      </a:endParaRPr>
                    </a:p>
                  </a:txBody>
                  <a:tcPr marL="53724" marR="53724" marT="0" marB="0" anchor="ctr">
                    <a:solidFill>
                      <a:schemeClr val="accent5">
                        <a:lumMod val="10000"/>
                        <a:lumOff val="90000"/>
                      </a:schemeClr>
                    </a:solidFill>
                  </a:tcPr>
                </a:tc>
                <a:tc>
                  <a:txBody>
                    <a:bodyPr/>
                    <a:lstStyle/>
                    <a:p>
                      <a:pPr algn="ctr">
                        <a:spcAft>
                          <a:spcPts val="0"/>
                        </a:spcAft>
                      </a:pPr>
                      <a:r>
                        <a:rPr lang="ru-RU" sz="1200">
                          <a:effectLst/>
                        </a:rPr>
                        <a:t> </a:t>
                      </a:r>
                      <a:endParaRPr lang="ru-RU" sz="1000">
                        <a:effectLst/>
                        <a:latin typeface="Times New Roman" panose="02020603050405020304" pitchFamily="18" charset="0"/>
                        <a:ea typeface="Times New Roman" panose="02020603050405020304" pitchFamily="18" charset="0"/>
                      </a:endParaRPr>
                    </a:p>
                  </a:txBody>
                  <a:tcPr marL="53724" marR="53724" marT="0" marB="0"/>
                </a:tc>
              </a:tr>
              <a:tr h="193321">
                <a:tc>
                  <a:txBody>
                    <a:bodyPr/>
                    <a:lstStyle/>
                    <a:p>
                      <a:pPr>
                        <a:spcAft>
                          <a:spcPts val="0"/>
                        </a:spcAft>
                      </a:pPr>
                      <a:r>
                        <a:rPr lang="ru-RU" sz="1200" b="0" dirty="0">
                          <a:effectLst/>
                        </a:rPr>
                        <a:t>г. </a:t>
                      </a:r>
                      <a:r>
                        <a:rPr lang="ru-RU" sz="1200" b="0" dirty="0" err="1">
                          <a:effectLst/>
                        </a:rPr>
                        <a:t>Урай</a:t>
                      </a:r>
                      <a:endParaRPr lang="ru-RU" sz="1000" b="0" dirty="0">
                        <a:effectLst/>
                        <a:latin typeface="Times New Roman" panose="02020603050405020304" pitchFamily="18" charset="0"/>
                        <a:ea typeface="Times New Roman" panose="02020603050405020304" pitchFamily="18" charset="0"/>
                      </a:endParaRPr>
                    </a:p>
                  </a:txBody>
                  <a:tcPr marL="53724" marR="53724" marT="0" marB="0" anchor="ctr"/>
                </a:tc>
                <a:tc>
                  <a:txBody>
                    <a:bodyPr/>
                    <a:lstStyle/>
                    <a:p>
                      <a:pPr algn="ctr">
                        <a:spcAft>
                          <a:spcPts val="0"/>
                        </a:spcAft>
                      </a:pPr>
                      <a:r>
                        <a:rPr lang="ru-RU" sz="1200">
                          <a:effectLst/>
                        </a:rPr>
                        <a:t>96,5</a:t>
                      </a:r>
                      <a:endParaRPr lang="ru-RU" sz="1000">
                        <a:effectLst/>
                        <a:latin typeface="Times New Roman" panose="02020603050405020304" pitchFamily="18" charset="0"/>
                        <a:ea typeface="Times New Roman" panose="02020603050405020304" pitchFamily="18" charset="0"/>
                      </a:endParaRPr>
                    </a:p>
                  </a:txBody>
                  <a:tcPr marL="53724" marR="53724" marT="0" marB="0" anchor="ctr"/>
                </a:tc>
                <a:tc>
                  <a:txBody>
                    <a:bodyPr/>
                    <a:lstStyle/>
                    <a:p>
                      <a:pPr algn="ctr">
                        <a:spcAft>
                          <a:spcPts val="0"/>
                        </a:spcAft>
                      </a:pPr>
                      <a:r>
                        <a:rPr lang="ru-RU" sz="1200">
                          <a:effectLst/>
                        </a:rPr>
                        <a:t>1</a:t>
                      </a:r>
                      <a:endParaRPr lang="ru-RU" sz="1000">
                        <a:effectLst/>
                        <a:latin typeface="Times New Roman" panose="02020603050405020304" pitchFamily="18" charset="0"/>
                        <a:ea typeface="Times New Roman" panose="02020603050405020304" pitchFamily="18" charset="0"/>
                      </a:endParaRPr>
                    </a:p>
                  </a:txBody>
                  <a:tcPr marL="53724" marR="53724" marT="0" marB="0" anchor="b"/>
                </a:tc>
              </a:tr>
              <a:tr h="193321">
                <a:tc>
                  <a:txBody>
                    <a:bodyPr/>
                    <a:lstStyle/>
                    <a:p>
                      <a:pPr>
                        <a:spcAft>
                          <a:spcPts val="0"/>
                        </a:spcAft>
                      </a:pPr>
                      <a:r>
                        <a:rPr lang="ru-RU" sz="1200" b="0" dirty="0">
                          <a:effectLst/>
                        </a:rPr>
                        <a:t>г. Когалым</a:t>
                      </a:r>
                      <a:endParaRPr lang="ru-RU" sz="1000" b="0" dirty="0">
                        <a:effectLst/>
                        <a:latin typeface="Times New Roman" panose="02020603050405020304" pitchFamily="18" charset="0"/>
                        <a:ea typeface="Times New Roman" panose="02020603050405020304" pitchFamily="18" charset="0"/>
                      </a:endParaRPr>
                    </a:p>
                  </a:txBody>
                  <a:tcPr marL="53724" marR="53724" marT="0" marB="0"/>
                </a:tc>
                <a:tc>
                  <a:txBody>
                    <a:bodyPr/>
                    <a:lstStyle/>
                    <a:p>
                      <a:pPr algn="ctr">
                        <a:spcAft>
                          <a:spcPts val="0"/>
                        </a:spcAft>
                      </a:pPr>
                      <a:r>
                        <a:rPr lang="ru-RU" sz="1200">
                          <a:effectLst/>
                        </a:rPr>
                        <a:t>95,8</a:t>
                      </a:r>
                      <a:endParaRPr lang="ru-RU" sz="1000">
                        <a:effectLst/>
                        <a:latin typeface="Times New Roman" panose="02020603050405020304" pitchFamily="18" charset="0"/>
                        <a:ea typeface="Times New Roman" panose="02020603050405020304" pitchFamily="18" charset="0"/>
                      </a:endParaRPr>
                    </a:p>
                  </a:txBody>
                  <a:tcPr marL="53724" marR="53724" marT="0" marB="0" anchor="b"/>
                </a:tc>
                <a:tc>
                  <a:txBody>
                    <a:bodyPr/>
                    <a:lstStyle/>
                    <a:p>
                      <a:pPr algn="ctr">
                        <a:spcAft>
                          <a:spcPts val="0"/>
                        </a:spcAft>
                      </a:pPr>
                      <a:r>
                        <a:rPr lang="ru-RU" sz="1200">
                          <a:effectLst/>
                        </a:rPr>
                        <a:t>2</a:t>
                      </a:r>
                      <a:endParaRPr lang="ru-RU" sz="1000">
                        <a:effectLst/>
                        <a:latin typeface="Times New Roman" panose="02020603050405020304" pitchFamily="18" charset="0"/>
                        <a:ea typeface="Times New Roman" panose="02020603050405020304" pitchFamily="18" charset="0"/>
                      </a:endParaRPr>
                    </a:p>
                  </a:txBody>
                  <a:tcPr marL="53724" marR="53724" marT="0" marB="0" anchor="b"/>
                </a:tc>
              </a:tr>
              <a:tr h="193321">
                <a:tc>
                  <a:txBody>
                    <a:bodyPr/>
                    <a:lstStyle/>
                    <a:p>
                      <a:pPr>
                        <a:spcAft>
                          <a:spcPts val="0"/>
                        </a:spcAft>
                      </a:pPr>
                      <a:r>
                        <a:rPr lang="ru-RU" sz="1200" b="0" dirty="0">
                          <a:effectLst/>
                        </a:rPr>
                        <a:t>г. </a:t>
                      </a:r>
                      <a:r>
                        <a:rPr lang="ru-RU" sz="1200" b="0" dirty="0" err="1">
                          <a:effectLst/>
                        </a:rPr>
                        <a:t>Покачи</a:t>
                      </a:r>
                      <a:endParaRPr lang="ru-RU" sz="1000" b="0" dirty="0">
                        <a:effectLst/>
                        <a:latin typeface="Times New Roman" panose="02020603050405020304" pitchFamily="18" charset="0"/>
                        <a:ea typeface="Times New Roman" panose="02020603050405020304" pitchFamily="18" charset="0"/>
                      </a:endParaRPr>
                    </a:p>
                  </a:txBody>
                  <a:tcPr marL="53724" marR="53724" marT="0" marB="0"/>
                </a:tc>
                <a:tc>
                  <a:txBody>
                    <a:bodyPr/>
                    <a:lstStyle/>
                    <a:p>
                      <a:pPr algn="ctr">
                        <a:spcAft>
                          <a:spcPts val="0"/>
                        </a:spcAft>
                      </a:pPr>
                      <a:r>
                        <a:rPr lang="ru-RU" sz="1200">
                          <a:effectLst/>
                        </a:rPr>
                        <a:t>94,8</a:t>
                      </a:r>
                      <a:endParaRPr lang="ru-RU" sz="1000">
                        <a:effectLst/>
                        <a:latin typeface="Times New Roman" panose="02020603050405020304" pitchFamily="18" charset="0"/>
                        <a:ea typeface="Times New Roman" panose="02020603050405020304" pitchFamily="18" charset="0"/>
                      </a:endParaRPr>
                    </a:p>
                  </a:txBody>
                  <a:tcPr marL="53724" marR="53724" marT="0" marB="0" anchor="b"/>
                </a:tc>
                <a:tc>
                  <a:txBody>
                    <a:bodyPr/>
                    <a:lstStyle/>
                    <a:p>
                      <a:pPr algn="ctr">
                        <a:spcAft>
                          <a:spcPts val="0"/>
                        </a:spcAft>
                      </a:pPr>
                      <a:r>
                        <a:rPr lang="ru-RU" sz="1200">
                          <a:effectLst/>
                        </a:rPr>
                        <a:t>3</a:t>
                      </a:r>
                      <a:endParaRPr lang="ru-RU" sz="1000">
                        <a:effectLst/>
                        <a:latin typeface="Times New Roman" panose="02020603050405020304" pitchFamily="18" charset="0"/>
                        <a:ea typeface="Times New Roman" panose="02020603050405020304" pitchFamily="18" charset="0"/>
                      </a:endParaRPr>
                    </a:p>
                  </a:txBody>
                  <a:tcPr marL="53724" marR="53724" marT="0" marB="0" anchor="b"/>
                </a:tc>
              </a:tr>
              <a:tr h="193321">
                <a:tc>
                  <a:txBody>
                    <a:bodyPr/>
                    <a:lstStyle/>
                    <a:p>
                      <a:pPr>
                        <a:spcAft>
                          <a:spcPts val="0"/>
                        </a:spcAft>
                      </a:pPr>
                      <a:r>
                        <a:rPr lang="ru-RU" sz="1200" b="0" dirty="0">
                          <a:effectLst/>
                        </a:rPr>
                        <a:t>г. Радужный</a:t>
                      </a:r>
                      <a:endParaRPr lang="ru-RU" sz="1000" b="0" dirty="0">
                        <a:effectLst/>
                        <a:latin typeface="Times New Roman" panose="02020603050405020304" pitchFamily="18" charset="0"/>
                        <a:ea typeface="Times New Roman" panose="02020603050405020304" pitchFamily="18" charset="0"/>
                      </a:endParaRPr>
                    </a:p>
                  </a:txBody>
                  <a:tcPr marL="53724" marR="53724" marT="0" marB="0"/>
                </a:tc>
                <a:tc>
                  <a:txBody>
                    <a:bodyPr/>
                    <a:lstStyle/>
                    <a:p>
                      <a:pPr algn="ctr">
                        <a:spcAft>
                          <a:spcPts val="0"/>
                        </a:spcAft>
                      </a:pPr>
                      <a:r>
                        <a:rPr lang="ru-RU" sz="1200">
                          <a:effectLst/>
                        </a:rPr>
                        <a:t>94,3</a:t>
                      </a:r>
                      <a:endParaRPr lang="ru-RU" sz="1000">
                        <a:effectLst/>
                        <a:latin typeface="Times New Roman" panose="02020603050405020304" pitchFamily="18" charset="0"/>
                        <a:ea typeface="Times New Roman" panose="02020603050405020304" pitchFamily="18" charset="0"/>
                      </a:endParaRPr>
                    </a:p>
                  </a:txBody>
                  <a:tcPr marL="53724" marR="53724" marT="0" marB="0" anchor="b"/>
                </a:tc>
                <a:tc>
                  <a:txBody>
                    <a:bodyPr/>
                    <a:lstStyle/>
                    <a:p>
                      <a:pPr algn="ctr">
                        <a:spcAft>
                          <a:spcPts val="0"/>
                        </a:spcAft>
                      </a:pPr>
                      <a:r>
                        <a:rPr lang="ru-RU" sz="1200">
                          <a:effectLst/>
                        </a:rPr>
                        <a:t>4</a:t>
                      </a:r>
                      <a:endParaRPr lang="ru-RU" sz="1000">
                        <a:effectLst/>
                        <a:latin typeface="Times New Roman" panose="02020603050405020304" pitchFamily="18" charset="0"/>
                        <a:ea typeface="Times New Roman" panose="02020603050405020304" pitchFamily="18" charset="0"/>
                      </a:endParaRPr>
                    </a:p>
                  </a:txBody>
                  <a:tcPr marL="53724" marR="53724" marT="0" marB="0" anchor="b"/>
                </a:tc>
              </a:tr>
              <a:tr h="193321">
                <a:tc>
                  <a:txBody>
                    <a:bodyPr/>
                    <a:lstStyle/>
                    <a:p>
                      <a:pPr>
                        <a:spcAft>
                          <a:spcPts val="0"/>
                        </a:spcAft>
                      </a:pPr>
                      <a:r>
                        <a:rPr lang="ru-RU" sz="1200" b="0" dirty="0">
                          <a:effectLst/>
                        </a:rPr>
                        <a:t>г. </a:t>
                      </a:r>
                      <a:r>
                        <a:rPr lang="ru-RU" sz="1200" b="0" dirty="0" err="1">
                          <a:effectLst/>
                        </a:rPr>
                        <a:t>Лангепас</a:t>
                      </a:r>
                      <a:endParaRPr lang="ru-RU" sz="1000" b="0" dirty="0">
                        <a:effectLst/>
                        <a:latin typeface="Times New Roman" panose="02020603050405020304" pitchFamily="18" charset="0"/>
                        <a:ea typeface="Times New Roman" panose="02020603050405020304" pitchFamily="18" charset="0"/>
                      </a:endParaRPr>
                    </a:p>
                  </a:txBody>
                  <a:tcPr marL="53724" marR="53724" marT="0" marB="0"/>
                </a:tc>
                <a:tc>
                  <a:txBody>
                    <a:bodyPr/>
                    <a:lstStyle/>
                    <a:p>
                      <a:pPr algn="ctr">
                        <a:spcAft>
                          <a:spcPts val="0"/>
                        </a:spcAft>
                      </a:pPr>
                      <a:r>
                        <a:rPr lang="ru-RU" sz="1200">
                          <a:effectLst/>
                        </a:rPr>
                        <a:t>94,1</a:t>
                      </a:r>
                      <a:endParaRPr lang="ru-RU" sz="1000">
                        <a:effectLst/>
                        <a:latin typeface="Times New Roman" panose="02020603050405020304" pitchFamily="18" charset="0"/>
                        <a:ea typeface="Times New Roman" panose="02020603050405020304" pitchFamily="18" charset="0"/>
                      </a:endParaRPr>
                    </a:p>
                  </a:txBody>
                  <a:tcPr marL="53724" marR="53724" marT="0" marB="0" anchor="b"/>
                </a:tc>
                <a:tc>
                  <a:txBody>
                    <a:bodyPr/>
                    <a:lstStyle/>
                    <a:p>
                      <a:pPr algn="ctr">
                        <a:spcAft>
                          <a:spcPts val="0"/>
                        </a:spcAft>
                      </a:pPr>
                      <a:r>
                        <a:rPr lang="ru-RU" sz="1200">
                          <a:effectLst/>
                        </a:rPr>
                        <a:t>5</a:t>
                      </a:r>
                      <a:endParaRPr lang="ru-RU" sz="1000">
                        <a:effectLst/>
                        <a:latin typeface="Times New Roman" panose="02020603050405020304" pitchFamily="18" charset="0"/>
                        <a:ea typeface="Times New Roman" panose="02020603050405020304" pitchFamily="18" charset="0"/>
                      </a:endParaRPr>
                    </a:p>
                  </a:txBody>
                  <a:tcPr marL="53724" marR="53724" marT="0" marB="0" anchor="b"/>
                </a:tc>
              </a:tr>
              <a:tr h="193321">
                <a:tc>
                  <a:txBody>
                    <a:bodyPr/>
                    <a:lstStyle/>
                    <a:p>
                      <a:pPr>
                        <a:spcAft>
                          <a:spcPts val="0"/>
                        </a:spcAft>
                      </a:pPr>
                      <a:r>
                        <a:rPr lang="ru-RU" sz="1200" b="0">
                          <a:effectLst/>
                        </a:rPr>
                        <a:t>г. Югорск</a:t>
                      </a:r>
                      <a:endParaRPr lang="ru-RU" sz="1000" b="0">
                        <a:effectLst/>
                        <a:latin typeface="Times New Roman" panose="02020603050405020304" pitchFamily="18" charset="0"/>
                        <a:ea typeface="Times New Roman" panose="02020603050405020304" pitchFamily="18" charset="0"/>
                      </a:endParaRPr>
                    </a:p>
                  </a:txBody>
                  <a:tcPr marL="53724" marR="53724" marT="0" marB="0"/>
                </a:tc>
                <a:tc>
                  <a:txBody>
                    <a:bodyPr/>
                    <a:lstStyle/>
                    <a:p>
                      <a:pPr algn="ctr">
                        <a:spcAft>
                          <a:spcPts val="0"/>
                        </a:spcAft>
                      </a:pPr>
                      <a:r>
                        <a:rPr lang="ru-RU" sz="1200">
                          <a:effectLst/>
                        </a:rPr>
                        <a:t>93,8</a:t>
                      </a:r>
                      <a:endParaRPr lang="ru-RU" sz="1000">
                        <a:effectLst/>
                        <a:latin typeface="Times New Roman" panose="02020603050405020304" pitchFamily="18" charset="0"/>
                        <a:ea typeface="Times New Roman" panose="02020603050405020304" pitchFamily="18" charset="0"/>
                      </a:endParaRPr>
                    </a:p>
                  </a:txBody>
                  <a:tcPr marL="53724" marR="53724" marT="0" marB="0" anchor="b"/>
                </a:tc>
                <a:tc>
                  <a:txBody>
                    <a:bodyPr/>
                    <a:lstStyle/>
                    <a:p>
                      <a:pPr algn="ctr">
                        <a:spcAft>
                          <a:spcPts val="0"/>
                        </a:spcAft>
                      </a:pPr>
                      <a:r>
                        <a:rPr lang="ru-RU" sz="1200">
                          <a:effectLst/>
                        </a:rPr>
                        <a:t>6</a:t>
                      </a:r>
                      <a:endParaRPr lang="ru-RU" sz="1000">
                        <a:effectLst/>
                        <a:latin typeface="Times New Roman" panose="02020603050405020304" pitchFamily="18" charset="0"/>
                        <a:ea typeface="Times New Roman" panose="02020603050405020304" pitchFamily="18" charset="0"/>
                      </a:endParaRPr>
                    </a:p>
                  </a:txBody>
                  <a:tcPr marL="53724" marR="53724" marT="0" marB="0" anchor="b"/>
                </a:tc>
              </a:tr>
              <a:tr h="272325">
                <a:tc>
                  <a:txBody>
                    <a:bodyPr/>
                    <a:lstStyle/>
                    <a:p>
                      <a:pPr>
                        <a:spcAft>
                          <a:spcPts val="0"/>
                        </a:spcAft>
                      </a:pPr>
                      <a:r>
                        <a:rPr lang="ru-RU" sz="1800" b="1" dirty="0">
                          <a:effectLst/>
                        </a:rPr>
                        <a:t>г. Пыть-Ях</a:t>
                      </a:r>
                      <a:endParaRPr lang="ru-RU" sz="1200" b="1" dirty="0">
                        <a:effectLst/>
                        <a:latin typeface="Times New Roman" panose="02020603050405020304" pitchFamily="18" charset="0"/>
                        <a:ea typeface="Times New Roman" panose="02020603050405020304" pitchFamily="18" charset="0"/>
                      </a:endParaRPr>
                    </a:p>
                  </a:txBody>
                  <a:tcPr marL="53724" marR="53724" marT="0" marB="0">
                    <a:solidFill>
                      <a:schemeClr val="accent5">
                        <a:lumMod val="10000"/>
                        <a:lumOff val="90000"/>
                      </a:schemeClr>
                    </a:solidFill>
                  </a:tcPr>
                </a:tc>
                <a:tc>
                  <a:txBody>
                    <a:bodyPr/>
                    <a:lstStyle/>
                    <a:p>
                      <a:pPr algn="ctr">
                        <a:spcAft>
                          <a:spcPts val="0"/>
                        </a:spcAft>
                      </a:pPr>
                      <a:r>
                        <a:rPr lang="ru-RU" sz="1800" b="1" dirty="0">
                          <a:effectLst/>
                        </a:rPr>
                        <a:t>92,5</a:t>
                      </a:r>
                      <a:endParaRPr lang="ru-RU" sz="1200" b="1" dirty="0">
                        <a:effectLst/>
                        <a:latin typeface="Times New Roman" panose="02020603050405020304" pitchFamily="18" charset="0"/>
                        <a:ea typeface="Times New Roman" panose="02020603050405020304" pitchFamily="18" charset="0"/>
                      </a:endParaRPr>
                    </a:p>
                  </a:txBody>
                  <a:tcPr marL="53724" marR="53724" marT="0" marB="0" anchor="b">
                    <a:solidFill>
                      <a:schemeClr val="accent5">
                        <a:lumMod val="10000"/>
                        <a:lumOff val="90000"/>
                      </a:schemeClr>
                    </a:solidFill>
                  </a:tcPr>
                </a:tc>
                <a:tc>
                  <a:txBody>
                    <a:bodyPr/>
                    <a:lstStyle/>
                    <a:p>
                      <a:pPr algn="ctr">
                        <a:spcAft>
                          <a:spcPts val="0"/>
                        </a:spcAft>
                      </a:pPr>
                      <a:r>
                        <a:rPr lang="ru-RU" sz="1800" b="1" dirty="0">
                          <a:effectLst/>
                        </a:rPr>
                        <a:t>7</a:t>
                      </a:r>
                      <a:endParaRPr lang="ru-RU" sz="1200" b="1" dirty="0">
                        <a:effectLst/>
                        <a:latin typeface="Times New Roman" panose="02020603050405020304" pitchFamily="18" charset="0"/>
                        <a:ea typeface="Times New Roman" panose="02020603050405020304" pitchFamily="18" charset="0"/>
                      </a:endParaRPr>
                    </a:p>
                  </a:txBody>
                  <a:tcPr marL="53724" marR="53724" marT="0" marB="0" anchor="b">
                    <a:solidFill>
                      <a:schemeClr val="accent5">
                        <a:lumMod val="10000"/>
                        <a:lumOff val="90000"/>
                      </a:schemeClr>
                    </a:solidFill>
                  </a:tcPr>
                </a:tc>
              </a:tr>
              <a:tr h="193321">
                <a:tc>
                  <a:txBody>
                    <a:bodyPr/>
                    <a:lstStyle/>
                    <a:p>
                      <a:pPr>
                        <a:spcAft>
                          <a:spcPts val="0"/>
                        </a:spcAft>
                      </a:pPr>
                      <a:r>
                        <a:rPr lang="ru-RU" sz="1200" b="0" dirty="0">
                          <a:effectLst/>
                        </a:rPr>
                        <a:t>г. </a:t>
                      </a:r>
                      <a:r>
                        <a:rPr lang="ru-RU" sz="1200" b="0" dirty="0" err="1">
                          <a:effectLst/>
                        </a:rPr>
                        <a:t>Мегион</a:t>
                      </a:r>
                      <a:endParaRPr lang="ru-RU" sz="1000" b="0" dirty="0">
                        <a:effectLst/>
                        <a:latin typeface="Times New Roman" panose="02020603050405020304" pitchFamily="18" charset="0"/>
                        <a:ea typeface="Times New Roman" panose="02020603050405020304" pitchFamily="18" charset="0"/>
                      </a:endParaRPr>
                    </a:p>
                  </a:txBody>
                  <a:tcPr marL="53724" marR="53724" marT="0" marB="0"/>
                </a:tc>
                <a:tc>
                  <a:txBody>
                    <a:bodyPr/>
                    <a:lstStyle/>
                    <a:p>
                      <a:pPr algn="ctr">
                        <a:spcAft>
                          <a:spcPts val="0"/>
                        </a:spcAft>
                      </a:pPr>
                      <a:r>
                        <a:rPr lang="ru-RU" sz="1200">
                          <a:effectLst/>
                        </a:rPr>
                        <a:t>92,1</a:t>
                      </a:r>
                      <a:endParaRPr lang="ru-RU" sz="1000">
                        <a:effectLst/>
                        <a:latin typeface="Times New Roman" panose="02020603050405020304" pitchFamily="18" charset="0"/>
                        <a:ea typeface="Times New Roman" panose="02020603050405020304" pitchFamily="18" charset="0"/>
                      </a:endParaRPr>
                    </a:p>
                  </a:txBody>
                  <a:tcPr marL="53724" marR="53724" marT="0" marB="0" anchor="b"/>
                </a:tc>
                <a:tc>
                  <a:txBody>
                    <a:bodyPr/>
                    <a:lstStyle/>
                    <a:p>
                      <a:pPr algn="ctr">
                        <a:spcAft>
                          <a:spcPts val="0"/>
                        </a:spcAft>
                      </a:pPr>
                      <a:r>
                        <a:rPr lang="ru-RU" sz="1200" dirty="0">
                          <a:effectLst/>
                        </a:rPr>
                        <a:t>8</a:t>
                      </a:r>
                      <a:endParaRPr lang="ru-RU" sz="1000" dirty="0">
                        <a:effectLst/>
                        <a:latin typeface="Times New Roman" panose="02020603050405020304" pitchFamily="18" charset="0"/>
                        <a:ea typeface="Times New Roman" panose="02020603050405020304" pitchFamily="18" charset="0"/>
                      </a:endParaRPr>
                    </a:p>
                  </a:txBody>
                  <a:tcPr marL="53724" marR="53724" marT="0" marB="0" anchor="b"/>
                </a:tc>
              </a:tr>
              <a:tr h="193321">
                <a:tc>
                  <a:txBody>
                    <a:bodyPr/>
                    <a:lstStyle/>
                    <a:p>
                      <a:pPr>
                        <a:spcAft>
                          <a:spcPts val="0"/>
                        </a:spcAft>
                      </a:pPr>
                      <a:r>
                        <a:rPr lang="ru-RU" sz="1200" b="0" dirty="0">
                          <a:effectLst/>
                        </a:rPr>
                        <a:t>г. Нефтеюганск</a:t>
                      </a:r>
                      <a:endParaRPr lang="ru-RU" sz="1000" b="0" dirty="0">
                        <a:effectLst/>
                        <a:latin typeface="Times New Roman" panose="02020603050405020304" pitchFamily="18" charset="0"/>
                        <a:ea typeface="Times New Roman" panose="02020603050405020304" pitchFamily="18" charset="0"/>
                      </a:endParaRPr>
                    </a:p>
                  </a:txBody>
                  <a:tcPr marL="53724" marR="53724" marT="0" marB="0"/>
                </a:tc>
                <a:tc>
                  <a:txBody>
                    <a:bodyPr/>
                    <a:lstStyle/>
                    <a:p>
                      <a:pPr algn="ctr">
                        <a:spcAft>
                          <a:spcPts val="0"/>
                        </a:spcAft>
                      </a:pPr>
                      <a:r>
                        <a:rPr lang="ru-RU" sz="1200">
                          <a:effectLst/>
                        </a:rPr>
                        <a:t>91,7</a:t>
                      </a:r>
                      <a:endParaRPr lang="ru-RU" sz="1000">
                        <a:effectLst/>
                        <a:latin typeface="Times New Roman" panose="02020603050405020304" pitchFamily="18" charset="0"/>
                        <a:ea typeface="Times New Roman" panose="02020603050405020304" pitchFamily="18" charset="0"/>
                      </a:endParaRPr>
                    </a:p>
                  </a:txBody>
                  <a:tcPr marL="53724" marR="53724" marT="0" marB="0" anchor="b"/>
                </a:tc>
                <a:tc>
                  <a:txBody>
                    <a:bodyPr/>
                    <a:lstStyle/>
                    <a:p>
                      <a:pPr algn="ctr">
                        <a:spcAft>
                          <a:spcPts val="0"/>
                        </a:spcAft>
                      </a:pPr>
                      <a:r>
                        <a:rPr lang="ru-RU" sz="1200">
                          <a:effectLst/>
                        </a:rPr>
                        <a:t>9</a:t>
                      </a:r>
                      <a:endParaRPr lang="ru-RU" sz="1000">
                        <a:effectLst/>
                        <a:latin typeface="Times New Roman" panose="02020603050405020304" pitchFamily="18" charset="0"/>
                        <a:ea typeface="Times New Roman" panose="02020603050405020304" pitchFamily="18" charset="0"/>
                      </a:endParaRPr>
                    </a:p>
                  </a:txBody>
                  <a:tcPr marL="53724" marR="53724" marT="0" marB="0" anchor="b"/>
                </a:tc>
              </a:tr>
              <a:tr h="193321">
                <a:tc>
                  <a:txBody>
                    <a:bodyPr/>
                    <a:lstStyle/>
                    <a:p>
                      <a:pPr>
                        <a:spcAft>
                          <a:spcPts val="0"/>
                        </a:spcAft>
                      </a:pPr>
                      <a:r>
                        <a:rPr lang="ru-RU" sz="1200" b="0" dirty="0">
                          <a:effectLst/>
                        </a:rPr>
                        <a:t>г. </a:t>
                      </a:r>
                      <a:r>
                        <a:rPr lang="ru-RU" sz="1200" b="0" dirty="0" err="1">
                          <a:effectLst/>
                        </a:rPr>
                        <a:t>Нягань</a:t>
                      </a:r>
                      <a:endParaRPr lang="ru-RU" sz="1000" b="0" dirty="0">
                        <a:effectLst/>
                        <a:latin typeface="Times New Roman" panose="02020603050405020304" pitchFamily="18" charset="0"/>
                        <a:ea typeface="Times New Roman" panose="02020603050405020304" pitchFamily="18" charset="0"/>
                      </a:endParaRPr>
                    </a:p>
                  </a:txBody>
                  <a:tcPr marL="53724" marR="53724" marT="0" marB="0"/>
                </a:tc>
                <a:tc>
                  <a:txBody>
                    <a:bodyPr/>
                    <a:lstStyle/>
                    <a:p>
                      <a:pPr algn="ctr">
                        <a:spcAft>
                          <a:spcPts val="0"/>
                        </a:spcAft>
                      </a:pPr>
                      <a:r>
                        <a:rPr lang="ru-RU" sz="1200">
                          <a:effectLst/>
                        </a:rPr>
                        <a:t>91,2</a:t>
                      </a:r>
                      <a:endParaRPr lang="ru-RU" sz="1000">
                        <a:effectLst/>
                        <a:latin typeface="Times New Roman" panose="02020603050405020304" pitchFamily="18" charset="0"/>
                        <a:ea typeface="Times New Roman" panose="02020603050405020304" pitchFamily="18" charset="0"/>
                      </a:endParaRPr>
                    </a:p>
                  </a:txBody>
                  <a:tcPr marL="53724" marR="53724" marT="0" marB="0" anchor="b"/>
                </a:tc>
                <a:tc>
                  <a:txBody>
                    <a:bodyPr/>
                    <a:lstStyle/>
                    <a:p>
                      <a:pPr algn="ctr">
                        <a:spcAft>
                          <a:spcPts val="0"/>
                        </a:spcAft>
                      </a:pPr>
                      <a:r>
                        <a:rPr lang="ru-RU" sz="1200">
                          <a:effectLst/>
                        </a:rPr>
                        <a:t>10</a:t>
                      </a:r>
                      <a:endParaRPr lang="ru-RU" sz="1000">
                        <a:effectLst/>
                        <a:latin typeface="Times New Roman" panose="02020603050405020304" pitchFamily="18" charset="0"/>
                        <a:ea typeface="Times New Roman" panose="02020603050405020304" pitchFamily="18" charset="0"/>
                      </a:endParaRPr>
                    </a:p>
                  </a:txBody>
                  <a:tcPr marL="53724" marR="53724" marT="0" marB="0" anchor="b"/>
                </a:tc>
              </a:tr>
              <a:tr h="193321">
                <a:tc>
                  <a:txBody>
                    <a:bodyPr/>
                    <a:lstStyle/>
                    <a:p>
                      <a:pPr>
                        <a:spcAft>
                          <a:spcPts val="0"/>
                        </a:spcAft>
                      </a:pPr>
                      <a:r>
                        <a:rPr lang="ru-RU" sz="1200" b="0" dirty="0">
                          <a:effectLst/>
                        </a:rPr>
                        <a:t>г. Ханты-Мансийск</a:t>
                      </a:r>
                      <a:endParaRPr lang="ru-RU" sz="1000" b="0" dirty="0">
                        <a:effectLst/>
                        <a:latin typeface="Times New Roman" panose="02020603050405020304" pitchFamily="18" charset="0"/>
                        <a:ea typeface="Times New Roman" panose="02020603050405020304" pitchFamily="18" charset="0"/>
                      </a:endParaRPr>
                    </a:p>
                  </a:txBody>
                  <a:tcPr marL="53724" marR="53724" marT="0" marB="0"/>
                </a:tc>
                <a:tc>
                  <a:txBody>
                    <a:bodyPr/>
                    <a:lstStyle/>
                    <a:p>
                      <a:pPr algn="ctr">
                        <a:spcAft>
                          <a:spcPts val="0"/>
                        </a:spcAft>
                      </a:pPr>
                      <a:r>
                        <a:rPr lang="ru-RU" sz="1200">
                          <a:effectLst/>
                        </a:rPr>
                        <a:t>90,8</a:t>
                      </a:r>
                      <a:endParaRPr lang="ru-RU" sz="1000">
                        <a:effectLst/>
                        <a:latin typeface="Times New Roman" panose="02020603050405020304" pitchFamily="18" charset="0"/>
                        <a:ea typeface="Times New Roman" panose="02020603050405020304" pitchFamily="18" charset="0"/>
                      </a:endParaRPr>
                    </a:p>
                  </a:txBody>
                  <a:tcPr marL="53724" marR="53724" marT="0" marB="0" anchor="b"/>
                </a:tc>
                <a:tc>
                  <a:txBody>
                    <a:bodyPr/>
                    <a:lstStyle/>
                    <a:p>
                      <a:pPr algn="ctr">
                        <a:spcAft>
                          <a:spcPts val="0"/>
                        </a:spcAft>
                      </a:pPr>
                      <a:r>
                        <a:rPr lang="ru-RU" sz="1200">
                          <a:effectLst/>
                        </a:rPr>
                        <a:t>11</a:t>
                      </a:r>
                      <a:endParaRPr lang="ru-RU" sz="1000">
                        <a:effectLst/>
                        <a:latin typeface="Times New Roman" panose="02020603050405020304" pitchFamily="18" charset="0"/>
                        <a:ea typeface="Times New Roman" panose="02020603050405020304" pitchFamily="18" charset="0"/>
                      </a:endParaRPr>
                    </a:p>
                  </a:txBody>
                  <a:tcPr marL="53724" marR="53724" marT="0" marB="0" anchor="b"/>
                </a:tc>
              </a:tr>
              <a:tr h="193321">
                <a:tc>
                  <a:txBody>
                    <a:bodyPr/>
                    <a:lstStyle/>
                    <a:p>
                      <a:pPr>
                        <a:spcAft>
                          <a:spcPts val="0"/>
                        </a:spcAft>
                      </a:pPr>
                      <a:r>
                        <a:rPr lang="ru-RU" sz="1200" b="0" dirty="0">
                          <a:effectLst/>
                        </a:rPr>
                        <a:t>г. Нижневартовск</a:t>
                      </a:r>
                      <a:endParaRPr lang="ru-RU" sz="1000" b="0" dirty="0">
                        <a:effectLst/>
                        <a:latin typeface="Times New Roman" panose="02020603050405020304" pitchFamily="18" charset="0"/>
                        <a:ea typeface="Times New Roman" panose="02020603050405020304" pitchFamily="18" charset="0"/>
                      </a:endParaRPr>
                    </a:p>
                  </a:txBody>
                  <a:tcPr marL="53724" marR="53724" marT="0" marB="0"/>
                </a:tc>
                <a:tc>
                  <a:txBody>
                    <a:bodyPr/>
                    <a:lstStyle/>
                    <a:p>
                      <a:pPr algn="ctr">
                        <a:spcAft>
                          <a:spcPts val="0"/>
                        </a:spcAft>
                      </a:pPr>
                      <a:r>
                        <a:rPr lang="ru-RU" sz="1200">
                          <a:effectLst/>
                        </a:rPr>
                        <a:t>88,4</a:t>
                      </a:r>
                      <a:endParaRPr lang="ru-RU" sz="1000">
                        <a:effectLst/>
                        <a:latin typeface="Times New Roman" panose="02020603050405020304" pitchFamily="18" charset="0"/>
                        <a:ea typeface="Times New Roman" panose="02020603050405020304" pitchFamily="18" charset="0"/>
                      </a:endParaRPr>
                    </a:p>
                  </a:txBody>
                  <a:tcPr marL="53724" marR="53724" marT="0" marB="0" anchor="b"/>
                </a:tc>
                <a:tc>
                  <a:txBody>
                    <a:bodyPr/>
                    <a:lstStyle/>
                    <a:p>
                      <a:pPr algn="ctr">
                        <a:spcAft>
                          <a:spcPts val="0"/>
                        </a:spcAft>
                      </a:pPr>
                      <a:r>
                        <a:rPr lang="ru-RU" sz="1200">
                          <a:effectLst/>
                        </a:rPr>
                        <a:t>12</a:t>
                      </a:r>
                      <a:endParaRPr lang="ru-RU" sz="1000">
                        <a:effectLst/>
                        <a:latin typeface="Times New Roman" panose="02020603050405020304" pitchFamily="18" charset="0"/>
                        <a:ea typeface="Times New Roman" panose="02020603050405020304" pitchFamily="18" charset="0"/>
                      </a:endParaRPr>
                    </a:p>
                  </a:txBody>
                  <a:tcPr marL="53724" marR="53724" marT="0" marB="0" anchor="b"/>
                </a:tc>
              </a:tr>
              <a:tr h="193321">
                <a:tc>
                  <a:txBody>
                    <a:bodyPr/>
                    <a:lstStyle/>
                    <a:p>
                      <a:pPr>
                        <a:spcAft>
                          <a:spcPts val="0"/>
                        </a:spcAft>
                      </a:pPr>
                      <a:r>
                        <a:rPr lang="ru-RU" sz="1200" b="0" dirty="0">
                          <a:effectLst/>
                        </a:rPr>
                        <a:t>г. Сургут</a:t>
                      </a:r>
                      <a:endParaRPr lang="ru-RU" sz="1000" b="0" dirty="0">
                        <a:effectLst/>
                        <a:latin typeface="Times New Roman" panose="02020603050405020304" pitchFamily="18" charset="0"/>
                        <a:ea typeface="Times New Roman" panose="02020603050405020304" pitchFamily="18" charset="0"/>
                      </a:endParaRPr>
                    </a:p>
                  </a:txBody>
                  <a:tcPr marL="53724" marR="53724" marT="0" marB="0"/>
                </a:tc>
                <a:tc>
                  <a:txBody>
                    <a:bodyPr/>
                    <a:lstStyle/>
                    <a:p>
                      <a:pPr algn="ctr">
                        <a:spcAft>
                          <a:spcPts val="0"/>
                        </a:spcAft>
                      </a:pPr>
                      <a:r>
                        <a:rPr lang="ru-RU" sz="1200">
                          <a:effectLst/>
                        </a:rPr>
                        <a:t>87,0</a:t>
                      </a:r>
                      <a:endParaRPr lang="ru-RU" sz="1000">
                        <a:effectLst/>
                        <a:latin typeface="Times New Roman" panose="02020603050405020304" pitchFamily="18" charset="0"/>
                        <a:ea typeface="Times New Roman" panose="02020603050405020304" pitchFamily="18" charset="0"/>
                      </a:endParaRPr>
                    </a:p>
                  </a:txBody>
                  <a:tcPr marL="53724" marR="53724" marT="0" marB="0" anchor="b"/>
                </a:tc>
                <a:tc>
                  <a:txBody>
                    <a:bodyPr/>
                    <a:lstStyle/>
                    <a:p>
                      <a:pPr algn="ctr">
                        <a:spcAft>
                          <a:spcPts val="0"/>
                        </a:spcAft>
                      </a:pPr>
                      <a:r>
                        <a:rPr lang="ru-RU" sz="1200">
                          <a:effectLst/>
                        </a:rPr>
                        <a:t>13</a:t>
                      </a:r>
                      <a:endParaRPr lang="ru-RU" sz="1000">
                        <a:effectLst/>
                        <a:latin typeface="Times New Roman" panose="02020603050405020304" pitchFamily="18" charset="0"/>
                        <a:ea typeface="Times New Roman" panose="02020603050405020304" pitchFamily="18" charset="0"/>
                      </a:endParaRPr>
                    </a:p>
                  </a:txBody>
                  <a:tcPr marL="53724" marR="53724" marT="0" marB="0" anchor="b"/>
                </a:tc>
              </a:tr>
              <a:tr h="193321">
                <a:tc>
                  <a:txBody>
                    <a:bodyPr/>
                    <a:lstStyle/>
                    <a:p>
                      <a:pPr algn="ctr">
                        <a:spcAft>
                          <a:spcPts val="0"/>
                        </a:spcAft>
                      </a:pPr>
                      <a:r>
                        <a:rPr lang="ru-RU" sz="1200">
                          <a:effectLst/>
                        </a:rPr>
                        <a:t>Средняя сводная оценка качества по муниципальным районам</a:t>
                      </a:r>
                      <a:endParaRPr lang="ru-RU" sz="1000">
                        <a:effectLst/>
                        <a:latin typeface="Times New Roman" panose="02020603050405020304" pitchFamily="18" charset="0"/>
                        <a:ea typeface="Times New Roman" panose="02020603050405020304" pitchFamily="18" charset="0"/>
                      </a:endParaRPr>
                    </a:p>
                  </a:txBody>
                  <a:tcPr marL="53724" marR="53724" marT="0" marB="0" anchor="ctr"/>
                </a:tc>
                <a:tc>
                  <a:txBody>
                    <a:bodyPr/>
                    <a:lstStyle/>
                    <a:p>
                      <a:pPr algn="ctr">
                        <a:spcAft>
                          <a:spcPts val="0"/>
                        </a:spcAft>
                      </a:pPr>
                      <a:r>
                        <a:rPr lang="ru-RU" sz="1200" b="1" dirty="0">
                          <a:effectLst/>
                        </a:rPr>
                        <a:t>91,0</a:t>
                      </a:r>
                      <a:endParaRPr lang="ru-RU" sz="1000" b="1" dirty="0">
                        <a:effectLst/>
                        <a:latin typeface="Times New Roman" panose="02020603050405020304" pitchFamily="18" charset="0"/>
                        <a:ea typeface="Times New Roman" panose="02020603050405020304" pitchFamily="18" charset="0"/>
                      </a:endParaRPr>
                    </a:p>
                  </a:txBody>
                  <a:tcPr marL="53724" marR="53724" marT="0" marB="0" anchor="ctr"/>
                </a:tc>
                <a:tc>
                  <a:txBody>
                    <a:bodyPr/>
                    <a:lstStyle/>
                    <a:p>
                      <a:pPr algn="ctr">
                        <a:spcAft>
                          <a:spcPts val="0"/>
                        </a:spcAft>
                      </a:pPr>
                      <a:r>
                        <a:rPr lang="ru-RU" sz="1200">
                          <a:effectLst/>
                        </a:rPr>
                        <a:t> </a:t>
                      </a:r>
                      <a:endParaRPr lang="ru-RU" sz="1000">
                        <a:effectLst/>
                        <a:latin typeface="Times New Roman" panose="02020603050405020304" pitchFamily="18" charset="0"/>
                        <a:ea typeface="Times New Roman" panose="02020603050405020304" pitchFamily="18" charset="0"/>
                      </a:endParaRPr>
                    </a:p>
                  </a:txBody>
                  <a:tcPr marL="53724" marR="53724" marT="0" marB="0"/>
                </a:tc>
              </a:tr>
              <a:tr h="193321">
                <a:tc>
                  <a:txBody>
                    <a:bodyPr/>
                    <a:lstStyle/>
                    <a:p>
                      <a:pPr>
                        <a:spcAft>
                          <a:spcPts val="0"/>
                        </a:spcAft>
                      </a:pPr>
                      <a:r>
                        <a:rPr lang="ru-RU" sz="1200" b="0" dirty="0" err="1">
                          <a:effectLst/>
                        </a:rPr>
                        <a:t>Сургутский</a:t>
                      </a:r>
                      <a:endParaRPr lang="ru-RU" sz="1000" b="0" dirty="0">
                        <a:effectLst/>
                        <a:latin typeface="Times New Roman" panose="02020603050405020304" pitchFamily="18" charset="0"/>
                        <a:ea typeface="Times New Roman" panose="02020603050405020304" pitchFamily="18" charset="0"/>
                      </a:endParaRPr>
                    </a:p>
                  </a:txBody>
                  <a:tcPr marL="53724" marR="53724" marT="0" marB="0"/>
                </a:tc>
                <a:tc>
                  <a:txBody>
                    <a:bodyPr/>
                    <a:lstStyle/>
                    <a:p>
                      <a:pPr algn="ctr">
                        <a:spcAft>
                          <a:spcPts val="0"/>
                        </a:spcAft>
                      </a:pPr>
                      <a:r>
                        <a:rPr lang="ru-RU" sz="1200">
                          <a:effectLst/>
                        </a:rPr>
                        <a:t>97,2</a:t>
                      </a:r>
                      <a:endParaRPr lang="ru-RU" sz="1000">
                        <a:effectLst/>
                        <a:latin typeface="Times New Roman" panose="02020603050405020304" pitchFamily="18" charset="0"/>
                        <a:ea typeface="Times New Roman" panose="02020603050405020304" pitchFamily="18" charset="0"/>
                      </a:endParaRPr>
                    </a:p>
                  </a:txBody>
                  <a:tcPr marL="53724" marR="53724" marT="0" marB="0"/>
                </a:tc>
                <a:tc>
                  <a:txBody>
                    <a:bodyPr/>
                    <a:lstStyle/>
                    <a:p>
                      <a:pPr algn="ctr">
                        <a:spcAft>
                          <a:spcPts val="0"/>
                        </a:spcAft>
                      </a:pPr>
                      <a:r>
                        <a:rPr lang="ru-RU" sz="1200">
                          <a:effectLst/>
                        </a:rPr>
                        <a:t>1</a:t>
                      </a:r>
                      <a:endParaRPr lang="ru-RU" sz="1000">
                        <a:effectLst/>
                        <a:latin typeface="Times New Roman" panose="02020603050405020304" pitchFamily="18" charset="0"/>
                        <a:ea typeface="Times New Roman" panose="02020603050405020304" pitchFamily="18" charset="0"/>
                      </a:endParaRPr>
                    </a:p>
                  </a:txBody>
                  <a:tcPr marL="53724" marR="53724" marT="0" marB="0" anchor="b"/>
                </a:tc>
              </a:tr>
              <a:tr h="193321">
                <a:tc>
                  <a:txBody>
                    <a:bodyPr/>
                    <a:lstStyle/>
                    <a:p>
                      <a:pPr>
                        <a:spcAft>
                          <a:spcPts val="0"/>
                        </a:spcAft>
                      </a:pPr>
                      <a:r>
                        <a:rPr lang="ru-RU" sz="1200" b="0" dirty="0">
                          <a:effectLst/>
                        </a:rPr>
                        <a:t>Октябрьский</a:t>
                      </a:r>
                      <a:endParaRPr lang="ru-RU" sz="1000" b="0" dirty="0">
                        <a:effectLst/>
                        <a:latin typeface="Times New Roman" panose="02020603050405020304" pitchFamily="18" charset="0"/>
                        <a:ea typeface="Times New Roman" panose="02020603050405020304" pitchFamily="18" charset="0"/>
                      </a:endParaRPr>
                    </a:p>
                  </a:txBody>
                  <a:tcPr marL="53724" marR="53724" marT="0" marB="0"/>
                </a:tc>
                <a:tc>
                  <a:txBody>
                    <a:bodyPr/>
                    <a:lstStyle/>
                    <a:p>
                      <a:pPr algn="ctr">
                        <a:spcAft>
                          <a:spcPts val="0"/>
                        </a:spcAft>
                      </a:pPr>
                      <a:r>
                        <a:rPr lang="ru-RU" sz="1200" dirty="0">
                          <a:effectLst/>
                        </a:rPr>
                        <a:t>95,7</a:t>
                      </a:r>
                      <a:endParaRPr lang="ru-RU" sz="1000" dirty="0">
                        <a:effectLst/>
                        <a:latin typeface="Times New Roman" panose="02020603050405020304" pitchFamily="18" charset="0"/>
                        <a:ea typeface="Times New Roman" panose="02020603050405020304" pitchFamily="18" charset="0"/>
                      </a:endParaRPr>
                    </a:p>
                  </a:txBody>
                  <a:tcPr marL="53724" marR="53724" marT="0" marB="0"/>
                </a:tc>
                <a:tc>
                  <a:txBody>
                    <a:bodyPr/>
                    <a:lstStyle/>
                    <a:p>
                      <a:pPr algn="ctr">
                        <a:spcAft>
                          <a:spcPts val="0"/>
                        </a:spcAft>
                      </a:pPr>
                      <a:r>
                        <a:rPr lang="ru-RU" sz="1200">
                          <a:effectLst/>
                        </a:rPr>
                        <a:t>2</a:t>
                      </a:r>
                      <a:endParaRPr lang="ru-RU" sz="1000">
                        <a:effectLst/>
                        <a:latin typeface="Times New Roman" panose="02020603050405020304" pitchFamily="18" charset="0"/>
                        <a:ea typeface="Times New Roman" panose="02020603050405020304" pitchFamily="18" charset="0"/>
                      </a:endParaRPr>
                    </a:p>
                  </a:txBody>
                  <a:tcPr marL="53724" marR="53724" marT="0" marB="0" anchor="b"/>
                </a:tc>
              </a:tr>
              <a:tr h="193321">
                <a:tc>
                  <a:txBody>
                    <a:bodyPr/>
                    <a:lstStyle/>
                    <a:p>
                      <a:pPr>
                        <a:spcAft>
                          <a:spcPts val="0"/>
                        </a:spcAft>
                      </a:pPr>
                      <a:r>
                        <a:rPr lang="ru-RU" sz="1200" b="0" dirty="0" err="1">
                          <a:effectLst/>
                        </a:rPr>
                        <a:t>Нижневартовский</a:t>
                      </a:r>
                      <a:endParaRPr lang="ru-RU" sz="1000" b="0" dirty="0">
                        <a:effectLst/>
                        <a:latin typeface="Times New Roman" panose="02020603050405020304" pitchFamily="18" charset="0"/>
                        <a:ea typeface="Times New Roman" panose="02020603050405020304" pitchFamily="18" charset="0"/>
                      </a:endParaRPr>
                    </a:p>
                  </a:txBody>
                  <a:tcPr marL="53724" marR="53724" marT="0" marB="0"/>
                </a:tc>
                <a:tc>
                  <a:txBody>
                    <a:bodyPr/>
                    <a:lstStyle/>
                    <a:p>
                      <a:pPr algn="ctr">
                        <a:spcAft>
                          <a:spcPts val="0"/>
                        </a:spcAft>
                      </a:pPr>
                      <a:r>
                        <a:rPr lang="ru-RU" sz="1200">
                          <a:effectLst/>
                        </a:rPr>
                        <a:t>93,8</a:t>
                      </a:r>
                      <a:endParaRPr lang="ru-RU" sz="1000">
                        <a:effectLst/>
                        <a:latin typeface="Times New Roman" panose="02020603050405020304" pitchFamily="18" charset="0"/>
                        <a:ea typeface="Times New Roman" panose="02020603050405020304" pitchFamily="18" charset="0"/>
                      </a:endParaRPr>
                    </a:p>
                  </a:txBody>
                  <a:tcPr marL="53724" marR="53724" marT="0" marB="0"/>
                </a:tc>
                <a:tc>
                  <a:txBody>
                    <a:bodyPr/>
                    <a:lstStyle/>
                    <a:p>
                      <a:pPr algn="ctr">
                        <a:spcAft>
                          <a:spcPts val="0"/>
                        </a:spcAft>
                      </a:pPr>
                      <a:r>
                        <a:rPr lang="ru-RU" sz="1200">
                          <a:effectLst/>
                        </a:rPr>
                        <a:t>3</a:t>
                      </a:r>
                      <a:endParaRPr lang="ru-RU" sz="1000">
                        <a:effectLst/>
                        <a:latin typeface="Times New Roman" panose="02020603050405020304" pitchFamily="18" charset="0"/>
                        <a:ea typeface="Times New Roman" panose="02020603050405020304" pitchFamily="18" charset="0"/>
                      </a:endParaRPr>
                    </a:p>
                  </a:txBody>
                  <a:tcPr marL="53724" marR="53724" marT="0" marB="0" anchor="b"/>
                </a:tc>
              </a:tr>
              <a:tr h="193321">
                <a:tc>
                  <a:txBody>
                    <a:bodyPr/>
                    <a:lstStyle/>
                    <a:p>
                      <a:pPr>
                        <a:spcAft>
                          <a:spcPts val="0"/>
                        </a:spcAft>
                      </a:pPr>
                      <a:r>
                        <a:rPr lang="ru-RU" sz="1200" b="0" dirty="0" err="1">
                          <a:effectLst/>
                        </a:rPr>
                        <a:t>Нефтеюганский</a:t>
                      </a:r>
                      <a:endParaRPr lang="ru-RU" sz="1000" b="0" dirty="0">
                        <a:effectLst/>
                        <a:latin typeface="Times New Roman" panose="02020603050405020304" pitchFamily="18" charset="0"/>
                        <a:ea typeface="Times New Roman" panose="02020603050405020304" pitchFamily="18" charset="0"/>
                      </a:endParaRPr>
                    </a:p>
                  </a:txBody>
                  <a:tcPr marL="53724" marR="53724" marT="0" marB="0"/>
                </a:tc>
                <a:tc>
                  <a:txBody>
                    <a:bodyPr/>
                    <a:lstStyle/>
                    <a:p>
                      <a:pPr algn="ctr">
                        <a:spcAft>
                          <a:spcPts val="0"/>
                        </a:spcAft>
                      </a:pPr>
                      <a:r>
                        <a:rPr lang="ru-RU" sz="1200">
                          <a:effectLst/>
                        </a:rPr>
                        <a:t>93,3</a:t>
                      </a:r>
                      <a:endParaRPr lang="ru-RU" sz="1000">
                        <a:effectLst/>
                        <a:latin typeface="Times New Roman" panose="02020603050405020304" pitchFamily="18" charset="0"/>
                        <a:ea typeface="Times New Roman" panose="02020603050405020304" pitchFamily="18" charset="0"/>
                      </a:endParaRPr>
                    </a:p>
                  </a:txBody>
                  <a:tcPr marL="53724" marR="53724" marT="0" marB="0"/>
                </a:tc>
                <a:tc>
                  <a:txBody>
                    <a:bodyPr/>
                    <a:lstStyle/>
                    <a:p>
                      <a:pPr algn="ctr">
                        <a:spcAft>
                          <a:spcPts val="0"/>
                        </a:spcAft>
                      </a:pPr>
                      <a:r>
                        <a:rPr lang="ru-RU" sz="1200">
                          <a:effectLst/>
                        </a:rPr>
                        <a:t>4</a:t>
                      </a:r>
                      <a:endParaRPr lang="ru-RU" sz="1000">
                        <a:effectLst/>
                        <a:latin typeface="Times New Roman" panose="02020603050405020304" pitchFamily="18" charset="0"/>
                        <a:ea typeface="Times New Roman" panose="02020603050405020304" pitchFamily="18" charset="0"/>
                      </a:endParaRPr>
                    </a:p>
                  </a:txBody>
                  <a:tcPr marL="53724" marR="53724" marT="0" marB="0" anchor="b"/>
                </a:tc>
              </a:tr>
              <a:tr h="193321">
                <a:tc>
                  <a:txBody>
                    <a:bodyPr/>
                    <a:lstStyle/>
                    <a:p>
                      <a:pPr>
                        <a:spcAft>
                          <a:spcPts val="0"/>
                        </a:spcAft>
                      </a:pPr>
                      <a:r>
                        <a:rPr lang="ru-RU" sz="1200" b="0" dirty="0">
                          <a:effectLst/>
                        </a:rPr>
                        <a:t>Белоярский</a:t>
                      </a:r>
                      <a:endParaRPr lang="ru-RU" sz="1000" b="0" dirty="0">
                        <a:effectLst/>
                        <a:latin typeface="Times New Roman" panose="02020603050405020304" pitchFamily="18" charset="0"/>
                        <a:ea typeface="Times New Roman" panose="02020603050405020304" pitchFamily="18" charset="0"/>
                      </a:endParaRPr>
                    </a:p>
                  </a:txBody>
                  <a:tcPr marL="53724" marR="53724" marT="0" marB="0"/>
                </a:tc>
                <a:tc>
                  <a:txBody>
                    <a:bodyPr/>
                    <a:lstStyle/>
                    <a:p>
                      <a:pPr algn="ctr">
                        <a:spcAft>
                          <a:spcPts val="0"/>
                        </a:spcAft>
                      </a:pPr>
                      <a:r>
                        <a:rPr lang="ru-RU" sz="1200">
                          <a:effectLst/>
                        </a:rPr>
                        <a:t>92,2</a:t>
                      </a:r>
                      <a:endParaRPr lang="ru-RU" sz="1000">
                        <a:effectLst/>
                        <a:latin typeface="Times New Roman" panose="02020603050405020304" pitchFamily="18" charset="0"/>
                        <a:ea typeface="Times New Roman" panose="02020603050405020304" pitchFamily="18" charset="0"/>
                      </a:endParaRPr>
                    </a:p>
                  </a:txBody>
                  <a:tcPr marL="53724" marR="53724" marT="0" marB="0"/>
                </a:tc>
                <a:tc>
                  <a:txBody>
                    <a:bodyPr/>
                    <a:lstStyle/>
                    <a:p>
                      <a:pPr algn="ctr">
                        <a:spcAft>
                          <a:spcPts val="0"/>
                        </a:spcAft>
                      </a:pPr>
                      <a:r>
                        <a:rPr lang="ru-RU" sz="1200">
                          <a:effectLst/>
                        </a:rPr>
                        <a:t>5</a:t>
                      </a:r>
                      <a:endParaRPr lang="ru-RU" sz="1000">
                        <a:effectLst/>
                        <a:latin typeface="Times New Roman" panose="02020603050405020304" pitchFamily="18" charset="0"/>
                        <a:ea typeface="Times New Roman" panose="02020603050405020304" pitchFamily="18" charset="0"/>
                      </a:endParaRPr>
                    </a:p>
                  </a:txBody>
                  <a:tcPr marL="53724" marR="53724" marT="0" marB="0" anchor="b"/>
                </a:tc>
              </a:tr>
              <a:tr h="193321">
                <a:tc>
                  <a:txBody>
                    <a:bodyPr/>
                    <a:lstStyle/>
                    <a:p>
                      <a:pPr>
                        <a:spcAft>
                          <a:spcPts val="0"/>
                        </a:spcAft>
                      </a:pPr>
                      <a:r>
                        <a:rPr lang="ru-RU" sz="1200" b="0" dirty="0">
                          <a:effectLst/>
                        </a:rPr>
                        <a:t>Березовский</a:t>
                      </a:r>
                      <a:endParaRPr lang="ru-RU" sz="1000" b="0" dirty="0">
                        <a:effectLst/>
                        <a:latin typeface="Times New Roman" panose="02020603050405020304" pitchFamily="18" charset="0"/>
                        <a:ea typeface="Times New Roman" panose="02020603050405020304" pitchFamily="18" charset="0"/>
                      </a:endParaRPr>
                    </a:p>
                  </a:txBody>
                  <a:tcPr marL="53724" marR="53724" marT="0" marB="0"/>
                </a:tc>
                <a:tc>
                  <a:txBody>
                    <a:bodyPr/>
                    <a:lstStyle/>
                    <a:p>
                      <a:pPr algn="ctr">
                        <a:spcAft>
                          <a:spcPts val="0"/>
                        </a:spcAft>
                      </a:pPr>
                      <a:r>
                        <a:rPr lang="ru-RU" sz="1200">
                          <a:effectLst/>
                        </a:rPr>
                        <a:t>92,0</a:t>
                      </a:r>
                      <a:endParaRPr lang="ru-RU" sz="1000">
                        <a:effectLst/>
                        <a:latin typeface="Times New Roman" panose="02020603050405020304" pitchFamily="18" charset="0"/>
                        <a:ea typeface="Times New Roman" panose="02020603050405020304" pitchFamily="18" charset="0"/>
                      </a:endParaRPr>
                    </a:p>
                  </a:txBody>
                  <a:tcPr marL="53724" marR="53724" marT="0" marB="0"/>
                </a:tc>
                <a:tc>
                  <a:txBody>
                    <a:bodyPr/>
                    <a:lstStyle/>
                    <a:p>
                      <a:pPr algn="ctr">
                        <a:spcAft>
                          <a:spcPts val="0"/>
                        </a:spcAft>
                      </a:pPr>
                      <a:r>
                        <a:rPr lang="ru-RU" sz="1200">
                          <a:effectLst/>
                        </a:rPr>
                        <a:t>6</a:t>
                      </a:r>
                      <a:endParaRPr lang="ru-RU" sz="1000">
                        <a:effectLst/>
                        <a:latin typeface="Times New Roman" panose="02020603050405020304" pitchFamily="18" charset="0"/>
                        <a:ea typeface="Times New Roman" panose="02020603050405020304" pitchFamily="18" charset="0"/>
                      </a:endParaRPr>
                    </a:p>
                  </a:txBody>
                  <a:tcPr marL="53724" marR="53724" marT="0" marB="0" anchor="b"/>
                </a:tc>
              </a:tr>
              <a:tr h="193321">
                <a:tc>
                  <a:txBody>
                    <a:bodyPr/>
                    <a:lstStyle/>
                    <a:p>
                      <a:pPr>
                        <a:spcAft>
                          <a:spcPts val="0"/>
                        </a:spcAft>
                      </a:pPr>
                      <a:r>
                        <a:rPr lang="ru-RU" sz="1200" b="0" dirty="0" err="1">
                          <a:effectLst/>
                        </a:rPr>
                        <a:t>Кондинский</a:t>
                      </a:r>
                      <a:endParaRPr lang="ru-RU" sz="1000" b="0" dirty="0">
                        <a:effectLst/>
                        <a:latin typeface="Times New Roman" panose="02020603050405020304" pitchFamily="18" charset="0"/>
                        <a:ea typeface="Times New Roman" panose="02020603050405020304" pitchFamily="18" charset="0"/>
                      </a:endParaRPr>
                    </a:p>
                  </a:txBody>
                  <a:tcPr marL="53724" marR="53724" marT="0" marB="0"/>
                </a:tc>
                <a:tc>
                  <a:txBody>
                    <a:bodyPr/>
                    <a:lstStyle/>
                    <a:p>
                      <a:pPr algn="ctr">
                        <a:spcAft>
                          <a:spcPts val="0"/>
                        </a:spcAft>
                      </a:pPr>
                      <a:r>
                        <a:rPr lang="ru-RU" sz="1200">
                          <a:effectLst/>
                        </a:rPr>
                        <a:t>89,7</a:t>
                      </a:r>
                      <a:endParaRPr lang="ru-RU" sz="1000">
                        <a:effectLst/>
                        <a:latin typeface="Times New Roman" panose="02020603050405020304" pitchFamily="18" charset="0"/>
                        <a:ea typeface="Times New Roman" panose="02020603050405020304" pitchFamily="18" charset="0"/>
                      </a:endParaRPr>
                    </a:p>
                  </a:txBody>
                  <a:tcPr marL="53724" marR="53724" marT="0" marB="0"/>
                </a:tc>
                <a:tc>
                  <a:txBody>
                    <a:bodyPr/>
                    <a:lstStyle/>
                    <a:p>
                      <a:pPr algn="ctr">
                        <a:spcAft>
                          <a:spcPts val="0"/>
                        </a:spcAft>
                      </a:pPr>
                      <a:r>
                        <a:rPr lang="ru-RU" sz="1200">
                          <a:effectLst/>
                        </a:rPr>
                        <a:t>7</a:t>
                      </a:r>
                      <a:endParaRPr lang="ru-RU" sz="1000">
                        <a:effectLst/>
                        <a:latin typeface="Times New Roman" panose="02020603050405020304" pitchFamily="18" charset="0"/>
                        <a:ea typeface="Times New Roman" panose="02020603050405020304" pitchFamily="18" charset="0"/>
                      </a:endParaRPr>
                    </a:p>
                  </a:txBody>
                  <a:tcPr marL="53724" marR="53724" marT="0" marB="0" anchor="b"/>
                </a:tc>
              </a:tr>
              <a:tr h="193321">
                <a:tc>
                  <a:txBody>
                    <a:bodyPr/>
                    <a:lstStyle/>
                    <a:p>
                      <a:pPr>
                        <a:spcAft>
                          <a:spcPts val="0"/>
                        </a:spcAft>
                      </a:pPr>
                      <a:r>
                        <a:rPr lang="ru-RU" sz="1200" b="0" dirty="0">
                          <a:effectLst/>
                        </a:rPr>
                        <a:t>Советский</a:t>
                      </a:r>
                      <a:endParaRPr lang="ru-RU" sz="1000" b="0" dirty="0">
                        <a:effectLst/>
                        <a:latin typeface="Times New Roman" panose="02020603050405020304" pitchFamily="18" charset="0"/>
                        <a:ea typeface="Times New Roman" panose="02020603050405020304" pitchFamily="18" charset="0"/>
                      </a:endParaRPr>
                    </a:p>
                  </a:txBody>
                  <a:tcPr marL="53724" marR="53724" marT="0" marB="0"/>
                </a:tc>
                <a:tc>
                  <a:txBody>
                    <a:bodyPr/>
                    <a:lstStyle/>
                    <a:p>
                      <a:pPr algn="ctr">
                        <a:spcAft>
                          <a:spcPts val="0"/>
                        </a:spcAft>
                      </a:pPr>
                      <a:r>
                        <a:rPr lang="ru-RU" sz="1200">
                          <a:effectLst/>
                        </a:rPr>
                        <a:t>84,2</a:t>
                      </a:r>
                      <a:endParaRPr lang="ru-RU" sz="1000">
                        <a:effectLst/>
                        <a:latin typeface="Times New Roman" panose="02020603050405020304" pitchFamily="18" charset="0"/>
                        <a:ea typeface="Times New Roman" panose="02020603050405020304" pitchFamily="18" charset="0"/>
                      </a:endParaRPr>
                    </a:p>
                  </a:txBody>
                  <a:tcPr marL="53724" marR="53724" marT="0" marB="0"/>
                </a:tc>
                <a:tc>
                  <a:txBody>
                    <a:bodyPr/>
                    <a:lstStyle/>
                    <a:p>
                      <a:pPr algn="ctr">
                        <a:spcAft>
                          <a:spcPts val="0"/>
                        </a:spcAft>
                      </a:pPr>
                      <a:r>
                        <a:rPr lang="ru-RU" sz="1200">
                          <a:effectLst/>
                        </a:rPr>
                        <a:t>8</a:t>
                      </a:r>
                      <a:endParaRPr lang="ru-RU" sz="1000">
                        <a:effectLst/>
                        <a:latin typeface="Times New Roman" panose="02020603050405020304" pitchFamily="18" charset="0"/>
                        <a:ea typeface="Times New Roman" panose="02020603050405020304" pitchFamily="18" charset="0"/>
                      </a:endParaRPr>
                    </a:p>
                  </a:txBody>
                  <a:tcPr marL="53724" marR="53724" marT="0" marB="0" anchor="b"/>
                </a:tc>
              </a:tr>
              <a:tr h="193321">
                <a:tc>
                  <a:txBody>
                    <a:bodyPr/>
                    <a:lstStyle/>
                    <a:p>
                      <a:pPr>
                        <a:spcAft>
                          <a:spcPts val="0"/>
                        </a:spcAft>
                      </a:pPr>
                      <a:r>
                        <a:rPr lang="ru-RU" sz="1200" b="0" dirty="0">
                          <a:effectLst/>
                        </a:rPr>
                        <a:t>Ханты-Мансийский</a:t>
                      </a:r>
                      <a:endParaRPr lang="ru-RU" sz="1000" b="0" dirty="0">
                        <a:effectLst/>
                        <a:latin typeface="Times New Roman" panose="02020603050405020304" pitchFamily="18" charset="0"/>
                        <a:ea typeface="Times New Roman" panose="02020603050405020304" pitchFamily="18" charset="0"/>
                      </a:endParaRPr>
                    </a:p>
                  </a:txBody>
                  <a:tcPr marL="53724" marR="53724" marT="0" marB="0"/>
                </a:tc>
                <a:tc>
                  <a:txBody>
                    <a:bodyPr/>
                    <a:lstStyle/>
                    <a:p>
                      <a:pPr algn="ctr">
                        <a:spcAft>
                          <a:spcPts val="0"/>
                        </a:spcAft>
                      </a:pPr>
                      <a:r>
                        <a:rPr lang="ru-RU" sz="1200">
                          <a:effectLst/>
                        </a:rPr>
                        <a:t>81,1</a:t>
                      </a:r>
                      <a:endParaRPr lang="ru-RU" sz="1000">
                        <a:effectLst/>
                        <a:latin typeface="Times New Roman" panose="02020603050405020304" pitchFamily="18" charset="0"/>
                        <a:ea typeface="Times New Roman" panose="02020603050405020304" pitchFamily="18" charset="0"/>
                      </a:endParaRPr>
                    </a:p>
                  </a:txBody>
                  <a:tcPr marL="53724" marR="53724" marT="0" marB="0"/>
                </a:tc>
                <a:tc>
                  <a:txBody>
                    <a:bodyPr/>
                    <a:lstStyle/>
                    <a:p>
                      <a:pPr algn="ctr">
                        <a:spcAft>
                          <a:spcPts val="0"/>
                        </a:spcAft>
                      </a:pPr>
                      <a:r>
                        <a:rPr lang="ru-RU" sz="1200" dirty="0">
                          <a:effectLst/>
                        </a:rPr>
                        <a:t>9</a:t>
                      </a:r>
                      <a:endParaRPr lang="ru-RU" sz="1000" dirty="0">
                        <a:effectLst/>
                        <a:latin typeface="Times New Roman" panose="02020603050405020304" pitchFamily="18" charset="0"/>
                        <a:ea typeface="Times New Roman" panose="02020603050405020304" pitchFamily="18" charset="0"/>
                      </a:endParaRPr>
                    </a:p>
                  </a:txBody>
                  <a:tcPr marL="53724" marR="53724" marT="0" marB="0" anchor="b"/>
                </a:tc>
              </a:tr>
            </a:tbl>
          </a:graphicData>
        </a:graphic>
      </p:graphicFrame>
      <p:sp>
        <p:nvSpPr>
          <p:cNvPr id="4" name="Прямоугольник 3"/>
          <p:cNvSpPr/>
          <p:nvPr/>
        </p:nvSpPr>
        <p:spPr>
          <a:xfrm>
            <a:off x="7881729" y="1342505"/>
            <a:ext cx="4015409" cy="4801314"/>
          </a:xfrm>
          <a:prstGeom prst="rect">
            <a:avLst/>
          </a:prstGeom>
          <a:effectLst>
            <a:outerShdw blurRad="50800" dist="38100" dir="2700000" algn="tl" rotWithShape="0">
              <a:prstClr val="black">
                <a:alpha val="40000"/>
              </a:prstClr>
            </a:outerShdw>
          </a:effectLst>
        </p:spPr>
        <p:style>
          <a:lnRef idx="0">
            <a:schemeClr val="accent5"/>
          </a:lnRef>
          <a:fillRef idx="3">
            <a:schemeClr val="accent5"/>
          </a:fillRef>
          <a:effectRef idx="3">
            <a:schemeClr val="accent5"/>
          </a:effectRef>
          <a:fontRef idx="minor">
            <a:schemeClr val="lt1"/>
          </a:fontRef>
        </p:style>
        <p:txBody>
          <a:bodyPr wrap="square">
            <a:spAutoFit/>
          </a:bodyPr>
          <a:lstStyle/>
          <a:p>
            <a:r>
              <a:rPr lang="ru-RU" dirty="0"/>
              <a:t>Департамент финансов Ханты-Мансийского автономного округа – Югры (далее Депфин </a:t>
            </a:r>
            <a:r>
              <a:rPr lang="ru-RU" dirty="0" smtClean="0"/>
              <a:t>Югры</a:t>
            </a:r>
            <a:r>
              <a:rPr lang="ru-RU" dirty="0"/>
              <a:t>) проводит ежегодный мониторинг качества организации и осуществления бюджетного процесса в городских округах и муниципальных районах, в соответствии с приказом Депфина </a:t>
            </a:r>
            <a:r>
              <a:rPr lang="ru-RU" dirty="0" smtClean="0"/>
              <a:t>Югры </a:t>
            </a:r>
            <a:r>
              <a:rPr lang="ru-RU" dirty="0"/>
              <a:t>от 15.04.2014 № 74-о. </a:t>
            </a:r>
            <a:endParaRPr lang="ru-RU" dirty="0" smtClean="0"/>
          </a:p>
          <a:p>
            <a:r>
              <a:rPr lang="ru-RU" dirty="0" smtClean="0"/>
              <a:t>По </a:t>
            </a:r>
            <a:r>
              <a:rPr lang="ru-RU" dirty="0"/>
              <a:t>итогам 2019 года утвержден рейтинг в городских округах и муниципальных районах ХМАО – Югры по результатам качества организации и осуществления бюджетного процесса, в соответствии с приказом Депфина </a:t>
            </a:r>
            <a:r>
              <a:rPr lang="ru-RU" dirty="0" smtClean="0"/>
              <a:t>Югры </a:t>
            </a:r>
            <a:r>
              <a:rPr lang="ru-RU" dirty="0"/>
              <a:t>от </a:t>
            </a:r>
            <a:r>
              <a:rPr lang="ru-RU" dirty="0" smtClean="0"/>
              <a:t>30.06.2021 </a:t>
            </a:r>
            <a:r>
              <a:rPr lang="ru-RU" dirty="0"/>
              <a:t>№ </a:t>
            </a:r>
            <a:r>
              <a:rPr lang="ru-RU" dirty="0" smtClean="0"/>
              <a:t>67-о</a:t>
            </a:r>
            <a:r>
              <a:rPr lang="ru-RU" dirty="0"/>
              <a:t>. </a:t>
            </a:r>
          </a:p>
        </p:txBody>
      </p:sp>
      <p:sp>
        <p:nvSpPr>
          <p:cNvPr id="5" name="Полилиния 4"/>
          <p:cNvSpPr/>
          <p:nvPr/>
        </p:nvSpPr>
        <p:spPr>
          <a:xfrm>
            <a:off x="-79513" y="2717578"/>
            <a:ext cx="8350423" cy="606060"/>
          </a:xfrm>
          <a:custGeom>
            <a:avLst/>
            <a:gdLst>
              <a:gd name="connsiteX0" fmla="*/ 168965 w 8350423"/>
              <a:gd name="connsiteY0" fmla="*/ 343674 h 606060"/>
              <a:gd name="connsiteX1" fmla="*/ 7981122 w 8350423"/>
              <a:gd name="connsiteY1" fmla="*/ 5744 h 606060"/>
              <a:gd name="connsiteX2" fmla="*/ 6361043 w 8350423"/>
              <a:gd name="connsiteY2" fmla="*/ 592152 h 606060"/>
              <a:gd name="connsiteX3" fmla="*/ 0 w 8350423"/>
              <a:gd name="connsiteY3" fmla="*/ 433126 h 606060"/>
            </a:gdLst>
            <a:ahLst/>
            <a:cxnLst>
              <a:cxn ang="0">
                <a:pos x="connsiteX0" y="connsiteY0"/>
              </a:cxn>
              <a:cxn ang="0">
                <a:pos x="connsiteX1" y="connsiteY1"/>
              </a:cxn>
              <a:cxn ang="0">
                <a:pos x="connsiteX2" y="connsiteY2"/>
              </a:cxn>
              <a:cxn ang="0">
                <a:pos x="connsiteX3" y="connsiteY3"/>
              </a:cxn>
            </a:cxnLst>
            <a:rect l="l" t="t" r="r" b="b"/>
            <a:pathLst>
              <a:path w="8350423" h="606060">
                <a:moveTo>
                  <a:pt x="168965" y="343674"/>
                </a:moveTo>
                <a:cubicBezTo>
                  <a:pt x="3559037" y="154002"/>
                  <a:pt x="6949109" y="-35669"/>
                  <a:pt x="7981122" y="5744"/>
                </a:cubicBezTo>
                <a:cubicBezTo>
                  <a:pt x="9013135" y="47157"/>
                  <a:pt x="7691230" y="520922"/>
                  <a:pt x="6361043" y="592152"/>
                </a:cubicBezTo>
                <a:cubicBezTo>
                  <a:pt x="5030856" y="663382"/>
                  <a:pt x="574813" y="438095"/>
                  <a:pt x="0" y="433126"/>
                </a:cubicBezTo>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1062646282"/>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3" name="Нижний колонтитул 3"/>
          <p:cNvSpPr>
            <a:spLocks noGrp="1"/>
          </p:cNvSpPr>
          <p:nvPr>
            <p:ph type="ftr" sz="quarter" idx="4294967295"/>
          </p:nvPr>
        </p:nvSpPr>
        <p:spPr>
          <a:xfrm>
            <a:off x="0" y="6437730"/>
            <a:ext cx="11760000" cy="432000"/>
          </a:xfrm>
          <a:prstGeom prst="rect">
            <a:avLst/>
          </a:prstGeom>
          <a:solidFill>
            <a:srgbClr val="404040"/>
          </a:solidFill>
          <a:ln cmpd="sng">
            <a:noFill/>
          </a:ln>
        </p:spPr>
        <p:txBody>
          <a:bodyPr anchor="ctr"/>
          <a:lstStyle/>
          <a:p>
            <a:pPr lvl="1"/>
            <a:r>
              <a:rPr lang="ru-RU" b="1" dirty="0">
                <a:gradFill>
                  <a:gsLst>
                    <a:gs pos="0">
                      <a:schemeClr val="accent1">
                        <a:lumMod val="5000"/>
                        <a:lumOff val="95000"/>
                      </a:schemeClr>
                    </a:gs>
                    <a:gs pos="74000">
                      <a:schemeClr val="accent5">
                        <a:lumMod val="25000"/>
                        <a:lumOff val="75000"/>
                      </a:schemeClr>
                    </a:gs>
                    <a:gs pos="83000">
                      <a:schemeClr val="accent5">
                        <a:lumMod val="25000"/>
                        <a:lumOff val="75000"/>
                      </a:schemeClr>
                    </a:gs>
                    <a:gs pos="100000">
                      <a:schemeClr val="accent5">
                        <a:lumMod val="50000"/>
                        <a:lumOff val="50000"/>
                      </a:schemeClr>
                    </a:gs>
                  </a:gsLst>
                  <a:lin ang="5400000" scaled="1"/>
                </a:gradFill>
              </a:rPr>
              <a:t>БЮДЖЕТ ДЛЯ ГРАЖДАН </a:t>
            </a:r>
          </a:p>
        </p:txBody>
      </p:sp>
      <p:sp>
        <p:nvSpPr>
          <p:cNvPr id="34" name="Номер слайда 5">
            <a:extLst>
              <a:ext uri="{FF2B5EF4-FFF2-40B4-BE49-F238E27FC236}">
                <a16:creationId xmlns="" xmlns:a16="http://schemas.microsoft.com/office/drawing/2014/main" id="{1C554D9F-1895-486E-BFBA-905BB2D29E08}"/>
              </a:ext>
            </a:extLst>
          </p:cNvPr>
          <p:cNvSpPr>
            <a:spLocks noGrp="1"/>
          </p:cNvSpPr>
          <p:nvPr>
            <p:ph type="sldNum" sz="quarter" idx="33"/>
          </p:nvPr>
        </p:nvSpPr>
        <p:spPr>
          <a:xfrm>
            <a:off x="11760000" y="6437730"/>
            <a:ext cx="432000" cy="432000"/>
          </a:xfrm>
        </p:spPr>
        <p:txBody>
          <a:bodyPr rtlCol="0"/>
          <a:lstStyle/>
          <a:p>
            <a:pPr rtl="0"/>
            <a:fld id="{19B51A1E-902D-48AF-9020-955120F399B6}" type="slidenum">
              <a:rPr lang="ru-RU" sz="1600" b="1" smtClean="0">
                <a:ln w="0"/>
                <a:gradFill>
                  <a:gsLst>
                    <a:gs pos="0">
                      <a:schemeClr val="accent1">
                        <a:lumMod val="5000"/>
                        <a:lumOff val="95000"/>
                      </a:schemeClr>
                    </a:gs>
                    <a:gs pos="74000">
                      <a:schemeClr val="accent5">
                        <a:lumMod val="25000"/>
                        <a:lumOff val="75000"/>
                      </a:schemeClr>
                    </a:gs>
                    <a:gs pos="83000">
                      <a:schemeClr val="accent5">
                        <a:lumMod val="25000"/>
                        <a:lumOff val="75000"/>
                      </a:schemeClr>
                    </a:gs>
                    <a:gs pos="100000">
                      <a:schemeClr val="accent5">
                        <a:lumMod val="50000"/>
                        <a:lumOff val="50000"/>
                      </a:schemeClr>
                    </a:gs>
                  </a:gsLst>
                  <a:lin ang="5400000" scaled="1"/>
                </a:gradFill>
                <a:effectLst>
                  <a:outerShdw blurRad="38100" dist="25400" dir="5400000" algn="ctr" rotWithShape="0">
                    <a:srgbClr val="6E747A">
                      <a:alpha val="43000"/>
                    </a:srgbClr>
                  </a:outerShdw>
                </a:effectLst>
              </a:rPr>
              <a:pPr rtl="0"/>
              <a:t>102</a:t>
            </a:fld>
            <a:endParaRPr lang="ru-RU" sz="1600" b="1" dirty="0">
              <a:ln w="0"/>
              <a:gradFill>
                <a:gsLst>
                  <a:gs pos="0">
                    <a:schemeClr val="accent1">
                      <a:lumMod val="5000"/>
                      <a:lumOff val="95000"/>
                    </a:schemeClr>
                  </a:gs>
                  <a:gs pos="74000">
                    <a:schemeClr val="accent5">
                      <a:lumMod val="25000"/>
                      <a:lumOff val="75000"/>
                    </a:schemeClr>
                  </a:gs>
                  <a:gs pos="83000">
                    <a:schemeClr val="accent5">
                      <a:lumMod val="25000"/>
                      <a:lumOff val="75000"/>
                    </a:schemeClr>
                  </a:gs>
                  <a:gs pos="100000">
                    <a:schemeClr val="accent5">
                      <a:lumMod val="50000"/>
                      <a:lumOff val="50000"/>
                    </a:schemeClr>
                  </a:gs>
                </a:gsLst>
                <a:lin ang="5400000" scaled="1"/>
              </a:gradFill>
              <a:effectLst>
                <a:outerShdw blurRad="38100" dist="25400" dir="5400000" algn="ctr" rotWithShape="0">
                  <a:srgbClr val="6E747A">
                    <a:alpha val="43000"/>
                  </a:srgbClr>
                </a:outerShdw>
              </a:effectLst>
            </a:endParaRPr>
          </a:p>
        </p:txBody>
      </p:sp>
      <p:sp>
        <p:nvSpPr>
          <p:cNvPr id="3" name="Заголовок 2"/>
          <p:cNvSpPr>
            <a:spLocks noGrp="1"/>
          </p:cNvSpPr>
          <p:nvPr>
            <p:ph type="title"/>
          </p:nvPr>
        </p:nvSpPr>
        <p:spPr/>
        <p:txBody>
          <a:bodyPr/>
          <a:lstStyle/>
          <a:p>
            <a:r>
              <a:rPr lang="ru-RU" sz="2800" dirty="0"/>
              <a:t>Рейтинг городских округов и муниципальных районов </a:t>
            </a:r>
            <a:r>
              <a:rPr lang="ru-RU" sz="2800" dirty="0" smtClean="0"/>
              <a:t>Ханты-Мансийского </a:t>
            </a:r>
            <a:r>
              <a:rPr lang="ru-RU" sz="2800" dirty="0"/>
              <a:t>автономного округа – Югры по уровню открытости бюджетных данных и участия граждан в бюджетном процессе за </a:t>
            </a:r>
            <a:r>
              <a:rPr lang="ru-RU" sz="2800" dirty="0" smtClean="0"/>
              <a:t>2021 </a:t>
            </a:r>
            <a:r>
              <a:rPr lang="ru-RU" sz="2800" dirty="0"/>
              <a:t>год</a:t>
            </a:r>
          </a:p>
        </p:txBody>
      </p:sp>
      <p:sp>
        <p:nvSpPr>
          <p:cNvPr id="4" name="Прямоугольник 3"/>
          <p:cNvSpPr/>
          <p:nvPr/>
        </p:nvSpPr>
        <p:spPr>
          <a:xfrm>
            <a:off x="7960591" y="1281071"/>
            <a:ext cx="4015409" cy="5078313"/>
          </a:xfrm>
          <a:prstGeom prst="rect">
            <a:avLst/>
          </a:prstGeom>
          <a:effectLst>
            <a:outerShdw blurRad="50800" dist="38100" dir="2700000" algn="tl" rotWithShape="0">
              <a:prstClr val="black">
                <a:alpha val="40000"/>
              </a:prstClr>
            </a:outerShdw>
          </a:effectLst>
        </p:spPr>
        <p:style>
          <a:lnRef idx="0">
            <a:schemeClr val="accent5"/>
          </a:lnRef>
          <a:fillRef idx="3">
            <a:schemeClr val="accent5"/>
          </a:fillRef>
          <a:effectRef idx="3">
            <a:schemeClr val="accent5"/>
          </a:effectRef>
          <a:fontRef idx="minor">
            <a:schemeClr val="lt1"/>
          </a:fontRef>
        </p:style>
        <p:txBody>
          <a:bodyPr wrap="square">
            <a:spAutoFit/>
          </a:bodyPr>
          <a:lstStyle/>
          <a:p>
            <a:r>
              <a:rPr lang="ru-RU" dirty="0"/>
              <a:t>Департамент финансов Ханты-Мансийского автономного округа – Югры (далее </a:t>
            </a:r>
            <a:r>
              <a:rPr lang="ru-RU" dirty="0" smtClean="0"/>
              <a:t>Депфин Югры</a:t>
            </a:r>
            <a:r>
              <a:rPr lang="ru-RU" dirty="0"/>
              <a:t>) проводит ежегодный мониторинг уровня открытости бюджетных данных и</a:t>
            </a:r>
          </a:p>
          <a:p>
            <a:r>
              <a:rPr lang="ru-RU" dirty="0"/>
              <a:t>участия граждан в бюджетном процессе в городских округах и муниципальных районах, в</a:t>
            </a:r>
          </a:p>
          <a:p>
            <a:r>
              <a:rPr lang="ru-RU" dirty="0"/>
              <a:t>соответствии с приказом </a:t>
            </a:r>
            <a:r>
              <a:rPr lang="ru-RU" dirty="0" smtClean="0"/>
              <a:t>Депфина Югры </a:t>
            </a:r>
            <a:r>
              <a:rPr lang="ru-RU" dirty="0"/>
              <a:t>от 01.08.2017 № 112-о.</a:t>
            </a:r>
          </a:p>
          <a:p>
            <a:r>
              <a:rPr lang="ru-RU" dirty="0"/>
              <a:t>По итогам </a:t>
            </a:r>
            <a:r>
              <a:rPr lang="ru-RU" dirty="0" smtClean="0"/>
              <a:t>2021 </a:t>
            </a:r>
            <a:r>
              <a:rPr lang="ru-RU" dirty="0"/>
              <a:t>года утвержден рейтинг в городских округах и муниципальных районах ХМАО</a:t>
            </a:r>
          </a:p>
          <a:p>
            <a:r>
              <a:rPr lang="ru-RU" dirty="0"/>
              <a:t>– Югры по результатам уровня открытости бюджетных данных и участия граждан в бюджетном</a:t>
            </a:r>
          </a:p>
          <a:p>
            <a:r>
              <a:rPr lang="ru-RU" dirty="0"/>
              <a:t>процессе, в соответствии с приказом Депфина </a:t>
            </a:r>
            <a:r>
              <a:rPr lang="ru-RU" dirty="0" smtClean="0"/>
              <a:t>Югры </a:t>
            </a:r>
            <a:r>
              <a:rPr lang="ru-RU" dirty="0"/>
              <a:t>от </a:t>
            </a:r>
            <a:r>
              <a:rPr lang="ru-RU" dirty="0" smtClean="0"/>
              <a:t>25.02.2026 </a:t>
            </a:r>
            <a:r>
              <a:rPr lang="ru-RU" dirty="0"/>
              <a:t>№ </a:t>
            </a:r>
            <a:r>
              <a:rPr lang="ru-RU" dirty="0" smtClean="0"/>
              <a:t>23-о</a:t>
            </a:r>
            <a:r>
              <a:rPr lang="ru-RU" dirty="0"/>
              <a:t>.</a:t>
            </a:r>
          </a:p>
        </p:txBody>
      </p:sp>
      <p:sp>
        <p:nvSpPr>
          <p:cNvPr id="5" name="Полилиния 4"/>
          <p:cNvSpPr/>
          <p:nvPr/>
        </p:nvSpPr>
        <p:spPr>
          <a:xfrm>
            <a:off x="-79513" y="2717578"/>
            <a:ext cx="8350423" cy="606060"/>
          </a:xfrm>
          <a:custGeom>
            <a:avLst/>
            <a:gdLst>
              <a:gd name="connsiteX0" fmla="*/ 168965 w 8350423"/>
              <a:gd name="connsiteY0" fmla="*/ 343674 h 606060"/>
              <a:gd name="connsiteX1" fmla="*/ 7981122 w 8350423"/>
              <a:gd name="connsiteY1" fmla="*/ 5744 h 606060"/>
              <a:gd name="connsiteX2" fmla="*/ 6361043 w 8350423"/>
              <a:gd name="connsiteY2" fmla="*/ 592152 h 606060"/>
              <a:gd name="connsiteX3" fmla="*/ 0 w 8350423"/>
              <a:gd name="connsiteY3" fmla="*/ 433126 h 606060"/>
            </a:gdLst>
            <a:ahLst/>
            <a:cxnLst>
              <a:cxn ang="0">
                <a:pos x="connsiteX0" y="connsiteY0"/>
              </a:cxn>
              <a:cxn ang="0">
                <a:pos x="connsiteX1" y="connsiteY1"/>
              </a:cxn>
              <a:cxn ang="0">
                <a:pos x="connsiteX2" y="connsiteY2"/>
              </a:cxn>
              <a:cxn ang="0">
                <a:pos x="connsiteX3" y="connsiteY3"/>
              </a:cxn>
            </a:cxnLst>
            <a:rect l="l" t="t" r="r" b="b"/>
            <a:pathLst>
              <a:path w="8350423" h="606060">
                <a:moveTo>
                  <a:pt x="168965" y="343674"/>
                </a:moveTo>
                <a:cubicBezTo>
                  <a:pt x="3559037" y="154002"/>
                  <a:pt x="6949109" y="-35669"/>
                  <a:pt x="7981122" y="5744"/>
                </a:cubicBezTo>
                <a:cubicBezTo>
                  <a:pt x="9013135" y="47157"/>
                  <a:pt x="7691230" y="520922"/>
                  <a:pt x="6361043" y="592152"/>
                </a:cubicBezTo>
                <a:cubicBezTo>
                  <a:pt x="5030856" y="663382"/>
                  <a:pt x="574813" y="438095"/>
                  <a:pt x="0" y="433126"/>
                </a:cubicBezTo>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aphicFrame>
        <p:nvGraphicFramePr>
          <p:cNvPr id="6" name="Таблица 5"/>
          <p:cNvGraphicFramePr>
            <a:graphicFrameLocks noGrp="1"/>
          </p:cNvGraphicFramePr>
          <p:nvPr>
            <p:extLst>
              <p:ext uri="{D42A27DB-BD31-4B8C-83A1-F6EECF244321}">
                <p14:modId xmlns:p14="http://schemas.microsoft.com/office/powerpoint/2010/main" val="2773121292"/>
              </p:ext>
            </p:extLst>
          </p:nvPr>
        </p:nvGraphicFramePr>
        <p:xfrm>
          <a:off x="432000" y="1281071"/>
          <a:ext cx="7290704" cy="5083031"/>
        </p:xfrm>
        <a:graphic>
          <a:graphicData uri="http://schemas.openxmlformats.org/drawingml/2006/table">
            <a:tbl>
              <a:tblPr firstRow="1" firstCol="1" bandRow="1" bandCol="1">
                <a:tableStyleId>{5A111915-BE36-4E01-A7E5-04B1672EAD32}</a:tableStyleId>
              </a:tblPr>
              <a:tblGrid>
                <a:gridCol w="3819251"/>
                <a:gridCol w="1967592"/>
                <a:gridCol w="1503861"/>
              </a:tblGrid>
              <a:tr h="267191">
                <a:tc>
                  <a:txBody>
                    <a:bodyPr/>
                    <a:lstStyle/>
                    <a:p>
                      <a:pPr algn="ctr">
                        <a:spcAft>
                          <a:spcPts val="0"/>
                        </a:spcAft>
                      </a:pPr>
                      <a:r>
                        <a:rPr lang="ru-RU" sz="1100" dirty="0">
                          <a:effectLst/>
                        </a:rPr>
                        <a:t>Наименование городского округа, муниципального района</a:t>
                      </a:r>
                      <a:endParaRPr lang="ru-RU" sz="1100" dirty="0">
                        <a:effectLst/>
                        <a:latin typeface="Times New Roman" panose="02020603050405020304" pitchFamily="18" charset="0"/>
                        <a:ea typeface="Times New Roman" panose="02020603050405020304" pitchFamily="18" charset="0"/>
                      </a:endParaRPr>
                    </a:p>
                  </a:txBody>
                  <a:tcPr marL="58806" marR="58806" marT="0" marB="0" anchor="ctr"/>
                </a:tc>
                <a:tc>
                  <a:txBody>
                    <a:bodyPr/>
                    <a:lstStyle/>
                    <a:p>
                      <a:pPr algn="ctr">
                        <a:spcAft>
                          <a:spcPts val="0"/>
                        </a:spcAft>
                        <a:tabLst>
                          <a:tab pos="-68580" algn="l"/>
                        </a:tabLst>
                      </a:pPr>
                      <a:r>
                        <a:rPr lang="ru-RU" sz="1100" dirty="0">
                          <a:effectLst/>
                        </a:rPr>
                        <a:t>Место</a:t>
                      </a:r>
                      <a:endParaRPr lang="ru-RU" sz="1100" dirty="0">
                        <a:effectLst/>
                        <a:latin typeface="Times New Roman" panose="02020603050405020304" pitchFamily="18" charset="0"/>
                        <a:ea typeface="Times New Roman" panose="02020603050405020304" pitchFamily="18" charset="0"/>
                      </a:endParaRPr>
                    </a:p>
                  </a:txBody>
                  <a:tcPr marL="58806" marR="58806" marT="0" marB="0" anchor="ctr"/>
                </a:tc>
                <a:tc>
                  <a:txBody>
                    <a:bodyPr/>
                    <a:lstStyle/>
                    <a:p>
                      <a:pPr marL="21590" algn="ctr">
                        <a:spcAft>
                          <a:spcPts val="0"/>
                        </a:spcAft>
                      </a:pPr>
                      <a:r>
                        <a:rPr lang="ru-RU" sz="1100" dirty="0">
                          <a:effectLst/>
                        </a:rPr>
                        <a:t>Баллы</a:t>
                      </a:r>
                      <a:endParaRPr lang="ru-RU" sz="1100" dirty="0">
                        <a:effectLst/>
                        <a:latin typeface="Times New Roman" panose="02020603050405020304" pitchFamily="18" charset="0"/>
                        <a:ea typeface="Times New Roman" panose="02020603050405020304" pitchFamily="18" charset="0"/>
                      </a:endParaRPr>
                    </a:p>
                  </a:txBody>
                  <a:tcPr marL="58806" marR="58806" marT="0" marB="0" anchor="ctr"/>
                </a:tc>
              </a:tr>
              <a:tr h="169176">
                <a:tc gridSpan="3">
                  <a:txBody>
                    <a:bodyPr/>
                    <a:lstStyle/>
                    <a:p>
                      <a:pPr>
                        <a:spcAft>
                          <a:spcPts val="0"/>
                        </a:spcAft>
                      </a:pPr>
                      <a:r>
                        <a:rPr lang="ru-RU" sz="1200" dirty="0">
                          <a:effectLst/>
                        </a:rPr>
                        <a:t>Очень высокий уровень открытости бюджетных данных </a:t>
                      </a:r>
                      <a:endParaRPr lang="ru-RU" sz="1200" dirty="0">
                        <a:effectLst/>
                        <a:latin typeface="Times New Roman" panose="02020603050405020304" pitchFamily="18" charset="0"/>
                        <a:ea typeface="Times New Roman" panose="02020603050405020304" pitchFamily="18" charset="0"/>
                      </a:endParaRPr>
                    </a:p>
                  </a:txBody>
                  <a:tcPr marL="58806" marR="58806" marT="0" marB="0" anchor="b">
                    <a:solidFill>
                      <a:schemeClr val="bg2">
                        <a:lumMod val="75000"/>
                      </a:schemeClr>
                    </a:solidFill>
                  </a:tcPr>
                </a:tc>
                <a:tc hMerge="1">
                  <a:txBody>
                    <a:bodyPr/>
                    <a:lstStyle/>
                    <a:p>
                      <a:endParaRPr lang="ru-RU"/>
                    </a:p>
                  </a:txBody>
                  <a:tcPr/>
                </a:tc>
                <a:tc hMerge="1">
                  <a:txBody>
                    <a:bodyPr/>
                    <a:lstStyle/>
                    <a:p>
                      <a:endParaRPr lang="ru-RU"/>
                    </a:p>
                  </a:txBody>
                  <a:tcPr/>
                </a:tc>
              </a:tr>
              <a:tr h="169176">
                <a:tc>
                  <a:txBody>
                    <a:bodyPr/>
                    <a:lstStyle/>
                    <a:p>
                      <a:pPr>
                        <a:spcAft>
                          <a:spcPts val="0"/>
                        </a:spcAft>
                      </a:pPr>
                      <a:r>
                        <a:rPr lang="ru-RU" sz="1200" b="0" dirty="0" err="1">
                          <a:effectLst/>
                        </a:rPr>
                        <a:t>Нефтеюганский</a:t>
                      </a:r>
                      <a:r>
                        <a:rPr lang="ru-RU" sz="1200" b="0" dirty="0">
                          <a:effectLst/>
                        </a:rPr>
                        <a:t> район</a:t>
                      </a:r>
                      <a:endParaRPr lang="ru-RU" sz="1200" b="0" dirty="0">
                        <a:effectLst/>
                        <a:latin typeface="Times New Roman" panose="02020603050405020304" pitchFamily="18" charset="0"/>
                        <a:ea typeface="Times New Roman" panose="02020603050405020304" pitchFamily="18" charset="0"/>
                      </a:endParaRPr>
                    </a:p>
                  </a:txBody>
                  <a:tcPr marL="58806" marR="58806" marT="0" marB="0" anchor="b"/>
                </a:tc>
                <a:tc>
                  <a:txBody>
                    <a:bodyPr/>
                    <a:lstStyle/>
                    <a:p>
                      <a:pPr algn="ctr">
                        <a:spcAft>
                          <a:spcPts val="0"/>
                        </a:spcAft>
                      </a:pPr>
                      <a:r>
                        <a:rPr lang="ru-RU" sz="1200" dirty="0">
                          <a:effectLst/>
                        </a:rPr>
                        <a:t>1-4</a:t>
                      </a:r>
                      <a:endParaRPr lang="ru-RU" sz="1200" dirty="0">
                        <a:effectLst/>
                        <a:latin typeface="Times New Roman" panose="02020603050405020304" pitchFamily="18" charset="0"/>
                        <a:ea typeface="Times New Roman" panose="02020603050405020304" pitchFamily="18" charset="0"/>
                      </a:endParaRPr>
                    </a:p>
                  </a:txBody>
                  <a:tcPr marL="58806" marR="58806" marT="0" marB="0" anchor="ctr"/>
                </a:tc>
                <a:tc>
                  <a:txBody>
                    <a:bodyPr/>
                    <a:lstStyle/>
                    <a:p>
                      <a:pPr algn="ctr">
                        <a:spcAft>
                          <a:spcPts val="0"/>
                        </a:spcAft>
                      </a:pPr>
                      <a:r>
                        <a:rPr lang="ru-RU" sz="1200" dirty="0">
                          <a:effectLst/>
                        </a:rPr>
                        <a:t>114,0</a:t>
                      </a:r>
                      <a:endParaRPr lang="ru-RU" sz="1200" dirty="0">
                        <a:effectLst/>
                        <a:latin typeface="Times New Roman" panose="02020603050405020304" pitchFamily="18" charset="0"/>
                        <a:ea typeface="Times New Roman" panose="02020603050405020304" pitchFamily="18" charset="0"/>
                      </a:endParaRPr>
                    </a:p>
                  </a:txBody>
                  <a:tcPr marL="58806" marR="58806" marT="0" marB="0" anchor="b"/>
                </a:tc>
              </a:tr>
              <a:tr h="169176">
                <a:tc>
                  <a:txBody>
                    <a:bodyPr/>
                    <a:lstStyle/>
                    <a:p>
                      <a:pPr>
                        <a:spcAft>
                          <a:spcPts val="0"/>
                        </a:spcAft>
                      </a:pPr>
                      <a:r>
                        <a:rPr lang="ru-RU" sz="1200" b="0" dirty="0">
                          <a:effectLst/>
                        </a:rPr>
                        <a:t>Белоярский район</a:t>
                      </a:r>
                      <a:endParaRPr lang="ru-RU" sz="1200" b="0" dirty="0">
                        <a:effectLst/>
                        <a:latin typeface="Times New Roman" panose="02020603050405020304" pitchFamily="18" charset="0"/>
                        <a:ea typeface="Times New Roman" panose="02020603050405020304" pitchFamily="18" charset="0"/>
                      </a:endParaRPr>
                    </a:p>
                  </a:txBody>
                  <a:tcPr marL="58806" marR="58806" marT="0" marB="0" anchor="b"/>
                </a:tc>
                <a:tc>
                  <a:txBody>
                    <a:bodyPr/>
                    <a:lstStyle/>
                    <a:p>
                      <a:pPr algn="ctr">
                        <a:spcAft>
                          <a:spcPts val="0"/>
                        </a:spcAft>
                      </a:pPr>
                      <a:r>
                        <a:rPr lang="ru-RU" sz="1200">
                          <a:effectLst/>
                        </a:rPr>
                        <a:t>1-4</a:t>
                      </a:r>
                      <a:endParaRPr lang="ru-RU" sz="1200">
                        <a:effectLst/>
                        <a:latin typeface="Times New Roman" panose="02020603050405020304" pitchFamily="18" charset="0"/>
                        <a:ea typeface="Times New Roman" panose="02020603050405020304" pitchFamily="18" charset="0"/>
                      </a:endParaRPr>
                    </a:p>
                  </a:txBody>
                  <a:tcPr marL="58806" marR="58806" marT="0" marB="0" anchor="ctr"/>
                </a:tc>
                <a:tc>
                  <a:txBody>
                    <a:bodyPr/>
                    <a:lstStyle/>
                    <a:p>
                      <a:pPr algn="ctr">
                        <a:spcAft>
                          <a:spcPts val="0"/>
                        </a:spcAft>
                      </a:pPr>
                      <a:r>
                        <a:rPr lang="ru-RU" sz="1200">
                          <a:effectLst/>
                        </a:rPr>
                        <a:t>114,0</a:t>
                      </a:r>
                      <a:endParaRPr lang="ru-RU" sz="1200">
                        <a:effectLst/>
                        <a:latin typeface="Times New Roman" panose="02020603050405020304" pitchFamily="18" charset="0"/>
                        <a:ea typeface="Times New Roman" panose="02020603050405020304" pitchFamily="18" charset="0"/>
                      </a:endParaRPr>
                    </a:p>
                  </a:txBody>
                  <a:tcPr marL="58806" marR="58806" marT="0" marB="0" anchor="b"/>
                </a:tc>
              </a:tr>
              <a:tr h="169176">
                <a:tc>
                  <a:txBody>
                    <a:bodyPr/>
                    <a:lstStyle/>
                    <a:p>
                      <a:pPr>
                        <a:spcAft>
                          <a:spcPts val="0"/>
                        </a:spcAft>
                      </a:pPr>
                      <a:r>
                        <a:rPr lang="ru-RU" sz="1200" b="0" dirty="0">
                          <a:effectLst/>
                        </a:rPr>
                        <a:t>г. </a:t>
                      </a:r>
                      <a:r>
                        <a:rPr lang="ru-RU" sz="1200" b="0" dirty="0" err="1">
                          <a:effectLst/>
                        </a:rPr>
                        <a:t>Мегион</a:t>
                      </a:r>
                      <a:endParaRPr lang="ru-RU" sz="1200" b="0" dirty="0">
                        <a:effectLst/>
                        <a:latin typeface="Times New Roman" panose="02020603050405020304" pitchFamily="18" charset="0"/>
                        <a:ea typeface="Times New Roman" panose="02020603050405020304" pitchFamily="18" charset="0"/>
                      </a:endParaRPr>
                    </a:p>
                  </a:txBody>
                  <a:tcPr marL="58806" marR="58806" marT="0" marB="0" anchor="b"/>
                </a:tc>
                <a:tc>
                  <a:txBody>
                    <a:bodyPr/>
                    <a:lstStyle/>
                    <a:p>
                      <a:pPr algn="ctr">
                        <a:spcAft>
                          <a:spcPts val="0"/>
                        </a:spcAft>
                      </a:pPr>
                      <a:r>
                        <a:rPr lang="ru-RU" sz="1200">
                          <a:effectLst/>
                        </a:rPr>
                        <a:t>1-4</a:t>
                      </a:r>
                      <a:endParaRPr lang="ru-RU" sz="1200">
                        <a:effectLst/>
                        <a:latin typeface="Times New Roman" panose="02020603050405020304" pitchFamily="18" charset="0"/>
                        <a:ea typeface="Times New Roman" panose="02020603050405020304" pitchFamily="18" charset="0"/>
                      </a:endParaRPr>
                    </a:p>
                  </a:txBody>
                  <a:tcPr marL="58806" marR="58806" marT="0" marB="0" anchor="ctr"/>
                </a:tc>
                <a:tc>
                  <a:txBody>
                    <a:bodyPr/>
                    <a:lstStyle/>
                    <a:p>
                      <a:pPr algn="ctr">
                        <a:spcAft>
                          <a:spcPts val="0"/>
                        </a:spcAft>
                      </a:pPr>
                      <a:r>
                        <a:rPr lang="ru-RU" sz="1200">
                          <a:effectLst/>
                        </a:rPr>
                        <a:t>114,0</a:t>
                      </a:r>
                      <a:endParaRPr lang="ru-RU" sz="1200">
                        <a:effectLst/>
                        <a:latin typeface="Times New Roman" panose="02020603050405020304" pitchFamily="18" charset="0"/>
                        <a:ea typeface="Times New Roman" panose="02020603050405020304" pitchFamily="18" charset="0"/>
                      </a:endParaRPr>
                    </a:p>
                  </a:txBody>
                  <a:tcPr marL="58806" marR="58806" marT="0" marB="0" anchor="b"/>
                </a:tc>
              </a:tr>
              <a:tr h="169176">
                <a:tc>
                  <a:txBody>
                    <a:bodyPr/>
                    <a:lstStyle/>
                    <a:p>
                      <a:pPr>
                        <a:spcAft>
                          <a:spcPts val="0"/>
                        </a:spcAft>
                      </a:pPr>
                      <a:r>
                        <a:rPr lang="ru-RU" sz="1200" b="0" dirty="0">
                          <a:effectLst/>
                        </a:rPr>
                        <a:t>Советский район</a:t>
                      </a:r>
                      <a:endParaRPr lang="ru-RU" sz="1200" b="0" dirty="0">
                        <a:effectLst/>
                        <a:latin typeface="Times New Roman" panose="02020603050405020304" pitchFamily="18" charset="0"/>
                        <a:ea typeface="Times New Roman" panose="02020603050405020304" pitchFamily="18" charset="0"/>
                      </a:endParaRPr>
                    </a:p>
                  </a:txBody>
                  <a:tcPr marL="58806" marR="58806" marT="0" marB="0" anchor="b"/>
                </a:tc>
                <a:tc>
                  <a:txBody>
                    <a:bodyPr/>
                    <a:lstStyle/>
                    <a:p>
                      <a:pPr algn="ctr">
                        <a:spcAft>
                          <a:spcPts val="0"/>
                        </a:spcAft>
                      </a:pPr>
                      <a:r>
                        <a:rPr lang="ru-RU" sz="1200">
                          <a:effectLst/>
                        </a:rPr>
                        <a:t>1-4</a:t>
                      </a:r>
                      <a:endParaRPr lang="ru-RU" sz="1200">
                        <a:effectLst/>
                        <a:latin typeface="Times New Roman" panose="02020603050405020304" pitchFamily="18" charset="0"/>
                        <a:ea typeface="Times New Roman" panose="02020603050405020304" pitchFamily="18" charset="0"/>
                      </a:endParaRPr>
                    </a:p>
                  </a:txBody>
                  <a:tcPr marL="58806" marR="58806" marT="0" marB="0" anchor="ctr"/>
                </a:tc>
                <a:tc>
                  <a:txBody>
                    <a:bodyPr/>
                    <a:lstStyle/>
                    <a:p>
                      <a:pPr algn="ctr">
                        <a:spcAft>
                          <a:spcPts val="0"/>
                        </a:spcAft>
                      </a:pPr>
                      <a:r>
                        <a:rPr lang="ru-RU" sz="1200">
                          <a:effectLst/>
                        </a:rPr>
                        <a:t>114,0</a:t>
                      </a:r>
                      <a:endParaRPr lang="ru-RU" sz="1200">
                        <a:effectLst/>
                        <a:latin typeface="Times New Roman" panose="02020603050405020304" pitchFamily="18" charset="0"/>
                        <a:ea typeface="Times New Roman" panose="02020603050405020304" pitchFamily="18" charset="0"/>
                      </a:endParaRPr>
                    </a:p>
                  </a:txBody>
                  <a:tcPr marL="58806" marR="58806" marT="0" marB="0" anchor="b"/>
                </a:tc>
              </a:tr>
              <a:tr h="169176">
                <a:tc>
                  <a:txBody>
                    <a:bodyPr/>
                    <a:lstStyle/>
                    <a:p>
                      <a:pPr>
                        <a:spcAft>
                          <a:spcPts val="0"/>
                        </a:spcAft>
                      </a:pPr>
                      <a:r>
                        <a:rPr lang="ru-RU" sz="1200" b="0" dirty="0">
                          <a:effectLst/>
                        </a:rPr>
                        <a:t>г. Сургут</a:t>
                      </a:r>
                      <a:endParaRPr lang="ru-RU" sz="1200" b="0" dirty="0">
                        <a:effectLst/>
                        <a:latin typeface="Times New Roman" panose="02020603050405020304" pitchFamily="18" charset="0"/>
                        <a:ea typeface="Times New Roman" panose="02020603050405020304" pitchFamily="18" charset="0"/>
                      </a:endParaRPr>
                    </a:p>
                  </a:txBody>
                  <a:tcPr marL="58806" marR="58806" marT="0" marB="0" anchor="b"/>
                </a:tc>
                <a:tc>
                  <a:txBody>
                    <a:bodyPr/>
                    <a:lstStyle/>
                    <a:p>
                      <a:pPr algn="ctr">
                        <a:spcAft>
                          <a:spcPts val="0"/>
                        </a:spcAft>
                      </a:pPr>
                      <a:r>
                        <a:rPr lang="ru-RU" sz="1200">
                          <a:effectLst/>
                        </a:rPr>
                        <a:t>5</a:t>
                      </a:r>
                      <a:endParaRPr lang="ru-RU" sz="1200">
                        <a:effectLst/>
                        <a:latin typeface="Times New Roman" panose="02020603050405020304" pitchFamily="18" charset="0"/>
                        <a:ea typeface="Times New Roman" panose="02020603050405020304" pitchFamily="18" charset="0"/>
                      </a:endParaRPr>
                    </a:p>
                  </a:txBody>
                  <a:tcPr marL="58806" marR="58806" marT="0" marB="0" anchor="ctr"/>
                </a:tc>
                <a:tc>
                  <a:txBody>
                    <a:bodyPr/>
                    <a:lstStyle/>
                    <a:p>
                      <a:pPr algn="ctr">
                        <a:spcAft>
                          <a:spcPts val="0"/>
                        </a:spcAft>
                      </a:pPr>
                      <a:r>
                        <a:rPr lang="ru-RU" sz="1200">
                          <a:effectLst/>
                        </a:rPr>
                        <a:t>113,0</a:t>
                      </a:r>
                      <a:endParaRPr lang="ru-RU" sz="1200">
                        <a:effectLst/>
                        <a:latin typeface="Times New Roman" panose="02020603050405020304" pitchFamily="18" charset="0"/>
                        <a:ea typeface="Times New Roman" panose="02020603050405020304" pitchFamily="18" charset="0"/>
                      </a:endParaRPr>
                    </a:p>
                  </a:txBody>
                  <a:tcPr marL="58806" marR="58806" marT="0" marB="0" anchor="b"/>
                </a:tc>
              </a:tr>
              <a:tr h="169176">
                <a:tc>
                  <a:txBody>
                    <a:bodyPr/>
                    <a:lstStyle/>
                    <a:p>
                      <a:pPr>
                        <a:spcAft>
                          <a:spcPts val="0"/>
                        </a:spcAft>
                      </a:pPr>
                      <a:r>
                        <a:rPr lang="ru-RU" sz="1200" b="0" dirty="0">
                          <a:effectLst/>
                        </a:rPr>
                        <a:t>г. </a:t>
                      </a:r>
                      <a:r>
                        <a:rPr lang="ru-RU" sz="1200" b="0" dirty="0" err="1">
                          <a:effectLst/>
                        </a:rPr>
                        <a:t>Югорск</a:t>
                      </a:r>
                      <a:endParaRPr lang="ru-RU" sz="1200" b="0" dirty="0">
                        <a:effectLst/>
                        <a:latin typeface="Times New Roman" panose="02020603050405020304" pitchFamily="18" charset="0"/>
                        <a:ea typeface="Times New Roman" panose="02020603050405020304" pitchFamily="18" charset="0"/>
                      </a:endParaRPr>
                    </a:p>
                  </a:txBody>
                  <a:tcPr marL="58806" marR="58806" marT="0" marB="0" anchor="b"/>
                </a:tc>
                <a:tc>
                  <a:txBody>
                    <a:bodyPr/>
                    <a:lstStyle/>
                    <a:p>
                      <a:pPr algn="ctr">
                        <a:spcAft>
                          <a:spcPts val="0"/>
                        </a:spcAft>
                      </a:pPr>
                      <a:r>
                        <a:rPr lang="ru-RU" sz="1200">
                          <a:effectLst/>
                        </a:rPr>
                        <a:t>6</a:t>
                      </a:r>
                      <a:endParaRPr lang="ru-RU" sz="1200">
                        <a:effectLst/>
                        <a:latin typeface="Times New Roman" panose="02020603050405020304" pitchFamily="18" charset="0"/>
                        <a:ea typeface="Times New Roman" panose="02020603050405020304" pitchFamily="18" charset="0"/>
                      </a:endParaRPr>
                    </a:p>
                  </a:txBody>
                  <a:tcPr marL="58806" marR="58806" marT="0" marB="0" anchor="b"/>
                </a:tc>
                <a:tc>
                  <a:txBody>
                    <a:bodyPr/>
                    <a:lstStyle/>
                    <a:p>
                      <a:pPr algn="ctr">
                        <a:spcAft>
                          <a:spcPts val="0"/>
                        </a:spcAft>
                      </a:pPr>
                      <a:r>
                        <a:rPr lang="ru-RU" sz="1200">
                          <a:effectLst/>
                        </a:rPr>
                        <a:t>112,0</a:t>
                      </a:r>
                      <a:endParaRPr lang="ru-RU" sz="1200">
                        <a:effectLst/>
                        <a:latin typeface="Times New Roman" panose="02020603050405020304" pitchFamily="18" charset="0"/>
                        <a:ea typeface="Times New Roman" panose="02020603050405020304" pitchFamily="18" charset="0"/>
                      </a:endParaRPr>
                    </a:p>
                  </a:txBody>
                  <a:tcPr marL="58806" marR="58806" marT="0" marB="0" anchor="b"/>
                </a:tc>
              </a:tr>
              <a:tr h="169176">
                <a:tc gridSpan="3">
                  <a:txBody>
                    <a:bodyPr/>
                    <a:lstStyle/>
                    <a:p>
                      <a:pPr>
                        <a:spcAft>
                          <a:spcPts val="0"/>
                        </a:spcAft>
                      </a:pPr>
                      <a:r>
                        <a:rPr lang="ru-RU" sz="1200" dirty="0">
                          <a:effectLst/>
                        </a:rPr>
                        <a:t>Высокий уровень открытости бюджетных данных </a:t>
                      </a:r>
                      <a:endParaRPr lang="ru-RU" sz="1200" dirty="0">
                        <a:effectLst/>
                        <a:latin typeface="Times New Roman" panose="02020603050405020304" pitchFamily="18" charset="0"/>
                        <a:ea typeface="Times New Roman" panose="02020603050405020304" pitchFamily="18" charset="0"/>
                      </a:endParaRPr>
                    </a:p>
                  </a:txBody>
                  <a:tcPr marL="58806" marR="58806" marT="0" marB="0" anchor="b">
                    <a:solidFill>
                      <a:schemeClr val="bg2">
                        <a:lumMod val="75000"/>
                      </a:schemeClr>
                    </a:solidFill>
                  </a:tcPr>
                </a:tc>
                <a:tc hMerge="1">
                  <a:txBody>
                    <a:bodyPr/>
                    <a:lstStyle/>
                    <a:p>
                      <a:endParaRPr lang="ru-RU"/>
                    </a:p>
                  </a:txBody>
                  <a:tcPr/>
                </a:tc>
                <a:tc hMerge="1">
                  <a:txBody>
                    <a:bodyPr/>
                    <a:lstStyle/>
                    <a:p>
                      <a:endParaRPr lang="ru-RU"/>
                    </a:p>
                  </a:txBody>
                  <a:tcPr/>
                </a:tc>
              </a:tr>
              <a:tr h="169176">
                <a:tc>
                  <a:txBody>
                    <a:bodyPr/>
                    <a:lstStyle/>
                    <a:p>
                      <a:pPr>
                        <a:spcAft>
                          <a:spcPts val="0"/>
                        </a:spcAft>
                      </a:pPr>
                      <a:r>
                        <a:rPr lang="ru-RU" sz="1200" b="0" dirty="0">
                          <a:effectLst/>
                        </a:rPr>
                        <a:t>г. Радужный</a:t>
                      </a:r>
                      <a:endParaRPr lang="ru-RU" sz="1200" b="0" dirty="0">
                        <a:effectLst/>
                        <a:latin typeface="Times New Roman" panose="02020603050405020304" pitchFamily="18" charset="0"/>
                        <a:ea typeface="Times New Roman" panose="02020603050405020304" pitchFamily="18" charset="0"/>
                      </a:endParaRPr>
                    </a:p>
                  </a:txBody>
                  <a:tcPr marL="58806" marR="58806" marT="0" marB="0" anchor="b"/>
                </a:tc>
                <a:tc>
                  <a:txBody>
                    <a:bodyPr/>
                    <a:lstStyle/>
                    <a:p>
                      <a:pPr algn="ctr">
                        <a:spcAft>
                          <a:spcPts val="0"/>
                        </a:spcAft>
                      </a:pPr>
                      <a:r>
                        <a:rPr lang="ru-RU" sz="1200">
                          <a:effectLst/>
                        </a:rPr>
                        <a:t>7-9</a:t>
                      </a:r>
                      <a:endParaRPr lang="ru-RU" sz="1200">
                        <a:effectLst/>
                        <a:latin typeface="Times New Roman" panose="02020603050405020304" pitchFamily="18" charset="0"/>
                        <a:ea typeface="Times New Roman" panose="02020603050405020304" pitchFamily="18" charset="0"/>
                      </a:endParaRPr>
                    </a:p>
                  </a:txBody>
                  <a:tcPr marL="58806" marR="58806" marT="0" marB="0" anchor="ctr"/>
                </a:tc>
                <a:tc>
                  <a:txBody>
                    <a:bodyPr/>
                    <a:lstStyle/>
                    <a:p>
                      <a:pPr algn="ctr">
                        <a:spcAft>
                          <a:spcPts val="0"/>
                        </a:spcAft>
                      </a:pPr>
                      <a:r>
                        <a:rPr lang="ru-RU" sz="1200">
                          <a:effectLst/>
                        </a:rPr>
                        <a:t>108,0</a:t>
                      </a:r>
                      <a:endParaRPr lang="ru-RU" sz="1200">
                        <a:effectLst/>
                        <a:latin typeface="Times New Roman" panose="02020603050405020304" pitchFamily="18" charset="0"/>
                        <a:ea typeface="Times New Roman" panose="02020603050405020304" pitchFamily="18" charset="0"/>
                      </a:endParaRPr>
                    </a:p>
                  </a:txBody>
                  <a:tcPr marL="58806" marR="58806" marT="0" marB="0" anchor="b"/>
                </a:tc>
              </a:tr>
              <a:tr h="169176">
                <a:tc>
                  <a:txBody>
                    <a:bodyPr/>
                    <a:lstStyle/>
                    <a:p>
                      <a:pPr>
                        <a:spcAft>
                          <a:spcPts val="0"/>
                        </a:spcAft>
                      </a:pPr>
                      <a:r>
                        <a:rPr lang="ru-RU" sz="1200" b="0" dirty="0">
                          <a:effectLst/>
                        </a:rPr>
                        <a:t>г. </a:t>
                      </a:r>
                      <a:r>
                        <a:rPr lang="ru-RU" sz="1200" b="0" dirty="0" err="1">
                          <a:effectLst/>
                        </a:rPr>
                        <a:t>Нягань</a:t>
                      </a:r>
                      <a:endParaRPr lang="ru-RU" sz="1200" b="0" dirty="0">
                        <a:effectLst/>
                        <a:latin typeface="Times New Roman" panose="02020603050405020304" pitchFamily="18" charset="0"/>
                        <a:ea typeface="Times New Roman" panose="02020603050405020304" pitchFamily="18" charset="0"/>
                      </a:endParaRPr>
                    </a:p>
                  </a:txBody>
                  <a:tcPr marL="58806" marR="58806" marT="0" marB="0" anchor="b"/>
                </a:tc>
                <a:tc>
                  <a:txBody>
                    <a:bodyPr/>
                    <a:lstStyle/>
                    <a:p>
                      <a:pPr algn="ctr">
                        <a:spcAft>
                          <a:spcPts val="0"/>
                        </a:spcAft>
                      </a:pPr>
                      <a:r>
                        <a:rPr lang="ru-RU" sz="1200">
                          <a:effectLst/>
                        </a:rPr>
                        <a:t>7-9</a:t>
                      </a:r>
                      <a:endParaRPr lang="ru-RU" sz="1200">
                        <a:effectLst/>
                        <a:latin typeface="Times New Roman" panose="02020603050405020304" pitchFamily="18" charset="0"/>
                        <a:ea typeface="Times New Roman" panose="02020603050405020304" pitchFamily="18" charset="0"/>
                      </a:endParaRPr>
                    </a:p>
                  </a:txBody>
                  <a:tcPr marL="58806" marR="58806" marT="0" marB="0" anchor="ctr"/>
                </a:tc>
                <a:tc>
                  <a:txBody>
                    <a:bodyPr/>
                    <a:lstStyle/>
                    <a:p>
                      <a:pPr algn="ctr">
                        <a:spcAft>
                          <a:spcPts val="0"/>
                        </a:spcAft>
                      </a:pPr>
                      <a:r>
                        <a:rPr lang="ru-RU" sz="1200">
                          <a:effectLst/>
                        </a:rPr>
                        <a:t>108,0</a:t>
                      </a:r>
                      <a:endParaRPr lang="ru-RU" sz="1200">
                        <a:effectLst/>
                        <a:latin typeface="Times New Roman" panose="02020603050405020304" pitchFamily="18" charset="0"/>
                        <a:ea typeface="Times New Roman" panose="02020603050405020304" pitchFamily="18" charset="0"/>
                      </a:endParaRPr>
                    </a:p>
                  </a:txBody>
                  <a:tcPr marL="58806" marR="58806" marT="0" marB="0" anchor="b"/>
                </a:tc>
              </a:tr>
              <a:tr h="169176">
                <a:tc>
                  <a:txBody>
                    <a:bodyPr/>
                    <a:lstStyle/>
                    <a:p>
                      <a:pPr>
                        <a:spcAft>
                          <a:spcPts val="0"/>
                        </a:spcAft>
                      </a:pPr>
                      <a:r>
                        <a:rPr lang="ru-RU" sz="1200" b="0" dirty="0">
                          <a:effectLst/>
                        </a:rPr>
                        <a:t>Березовский район</a:t>
                      </a:r>
                      <a:endParaRPr lang="ru-RU" sz="1200" b="0" dirty="0">
                        <a:effectLst/>
                        <a:latin typeface="Times New Roman" panose="02020603050405020304" pitchFamily="18" charset="0"/>
                        <a:ea typeface="Times New Roman" panose="02020603050405020304" pitchFamily="18" charset="0"/>
                      </a:endParaRPr>
                    </a:p>
                  </a:txBody>
                  <a:tcPr marL="58806" marR="58806" marT="0" marB="0" anchor="b"/>
                </a:tc>
                <a:tc>
                  <a:txBody>
                    <a:bodyPr/>
                    <a:lstStyle/>
                    <a:p>
                      <a:pPr algn="ctr">
                        <a:spcAft>
                          <a:spcPts val="0"/>
                        </a:spcAft>
                      </a:pPr>
                      <a:r>
                        <a:rPr lang="ru-RU" sz="1200">
                          <a:effectLst/>
                        </a:rPr>
                        <a:t>7-9</a:t>
                      </a:r>
                      <a:endParaRPr lang="ru-RU" sz="1200">
                        <a:effectLst/>
                        <a:latin typeface="Times New Roman" panose="02020603050405020304" pitchFamily="18" charset="0"/>
                        <a:ea typeface="Times New Roman" panose="02020603050405020304" pitchFamily="18" charset="0"/>
                      </a:endParaRPr>
                    </a:p>
                  </a:txBody>
                  <a:tcPr marL="58806" marR="58806" marT="0" marB="0" anchor="ctr"/>
                </a:tc>
                <a:tc>
                  <a:txBody>
                    <a:bodyPr/>
                    <a:lstStyle/>
                    <a:p>
                      <a:pPr algn="ctr">
                        <a:spcAft>
                          <a:spcPts val="0"/>
                        </a:spcAft>
                      </a:pPr>
                      <a:r>
                        <a:rPr lang="ru-RU" sz="1200">
                          <a:effectLst/>
                        </a:rPr>
                        <a:t>108,0</a:t>
                      </a:r>
                      <a:endParaRPr lang="ru-RU" sz="1200">
                        <a:effectLst/>
                        <a:latin typeface="Times New Roman" panose="02020603050405020304" pitchFamily="18" charset="0"/>
                        <a:ea typeface="Times New Roman" panose="02020603050405020304" pitchFamily="18" charset="0"/>
                      </a:endParaRPr>
                    </a:p>
                  </a:txBody>
                  <a:tcPr marL="58806" marR="58806" marT="0" marB="0" anchor="b"/>
                </a:tc>
              </a:tr>
              <a:tr h="169176">
                <a:tc>
                  <a:txBody>
                    <a:bodyPr/>
                    <a:lstStyle/>
                    <a:p>
                      <a:pPr>
                        <a:spcAft>
                          <a:spcPts val="0"/>
                        </a:spcAft>
                      </a:pPr>
                      <a:r>
                        <a:rPr lang="ru-RU" sz="1200" b="0" dirty="0">
                          <a:effectLst/>
                        </a:rPr>
                        <a:t>г. </a:t>
                      </a:r>
                      <a:r>
                        <a:rPr lang="ru-RU" sz="1200" b="0" dirty="0" err="1">
                          <a:effectLst/>
                        </a:rPr>
                        <a:t>Лангепас</a:t>
                      </a:r>
                      <a:endParaRPr lang="ru-RU" sz="1200" b="0" dirty="0">
                        <a:effectLst/>
                        <a:latin typeface="Times New Roman" panose="02020603050405020304" pitchFamily="18" charset="0"/>
                        <a:ea typeface="Times New Roman" panose="02020603050405020304" pitchFamily="18" charset="0"/>
                      </a:endParaRPr>
                    </a:p>
                  </a:txBody>
                  <a:tcPr marL="58806" marR="58806" marT="0" marB="0" anchor="b"/>
                </a:tc>
                <a:tc>
                  <a:txBody>
                    <a:bodyPr/>
                    <a:lstStyle/>
                    <a:p>
                      <a:pPr algn="ctr">
                        <a:spcAft>
                          <a:spcPts val="0"/>
                        </a:spcAft>
                      </a:pPr>
                      <a:r>
                        <a:rPr lang="ru-RU" sz="1200">
                          <a:effectLst/>
                        </a:rPr>
                        <a:t>10-11</a:t>
                      </a:r>
                      <a:endParaRPr lang="ru-RU" sz="1200">
                        <a:effectLst/>
                        <a:latin typeface="Times New Roman" panose="02020603050405020304" pitchFamily="18" charset="0"/>
                        <a:ea typeface="Times New Roman" panose="02020603050405020304" pitchFamily="18" charset="0"/>
                      </a:endParaRPr>
                    </a:p>
                  </a:txBody>
                  <a:tcPr marL="58806" marR="58806" marT="0" marB="0" anchor="ctr"/>
                </a:tc>
                <a:tc>
                  <a:txBody>
                    <a:bodyPr/>
                    <a:lstStyle/>
                    <a:p>
                      <a:pPr algn="ctr">
                        <a:spcAft>
                          <a:spcPts val="0"/>
                        </a:spcAft>
                      </a:pPr>
                      <a:r>
                        <a:rPr lang="ru-RU" sz="1200">
                          <a:effectLst/>
                        </a:rPr>
                        <a:t>107,0</a:t>
                      </a:r>
                      <a:endParaRPr lang="ru-RU" sz="1200">
                        <a:effectLst/>
                        <a:latin typeface="Times New Roman" panose="02020603050405020304" pitchFamily="18" charset="0"/>
                        <a:ea typeface="Times New Roman" panose="02020603050405020304" pitchFamily="18" charset="0"/>
                      </a:endParaRPr>
                    </a:p>
                  </a:txBody>
                  <a:tcPr marL="58806" marR="58806" marT="0" marB="0" anchor="b"/>
                </a:tc>
              </a:tr>
              <a:tr h="169176">
                <a:tc>
                  <a:txBody>
                    <a:bodyPr/>
                    <a:lstStyle/>
                    <a:p>
                      <a:pPr>
                        <a:spcAft>
                          <a:spcPts val="0"/>
                        </a:spcAft>
                      </a:pPr>
                      <a:r>
                        <a:rPr lang="ru-RU" sz="1200" b="0" dirty="0">
                          <a:effectLst/>
                        </a:rPr>
                        <a:t>г. Когалым</a:t>
                      </a:r>
                      <a:endParaRPr lang="ru-RU" sz="1200" b="0" dirty="0">
                        <a:effectLst/>
                        <a:latin typeface="Times New Roman" panose="02020603050405020304" pitchFamily="18" charset="0"/>
                        <a:ea typeface="Times New Roman" panose="02020603050405020304" pitchFamily="18" charset="0"/>
                      </a:endParaRPr>
                    </a:p>
                  </a:txBody>
                  <a:tcPr marL="58806" marR="58806" marT="0" marB="0" anchor="b"/>
                </a:tc>
                <a:tc>
                  <a:txBody>
                    <a:bodyPr/>
                    <a:lstStyle/>
                    <a:p>
                      <a:pPr algn="ctr">
                        <a:spcAft>
                          <a:spcPts val="0"/>
                        </a:spcAft>
                      </a:pPr>
                      <a:r>
                        <a:rPr lang="ru-RU" sz="1200">
                          <a:effectLst/>
                        </a:rPr>
                        <a:t>10-11</a:t>
                      </a:r>
                      <a:endParaRPr lang="ru-RU" sz="1200">
                        <a:effectLst/>
                        <a:latin typeface="Times New Roman" panose="02020603050405020304" pitchFamily="18" charset="0"/>
                        <a:ea typeface="Times New Roman" panose="02020603050405020304" pitchFamily="18" charset="0"/>
                      </a:endParaRPr>
                    </a:p>
                  </a:txBody>
                  <a:tcPr marL="58806" marR="58806" marT="0" marB="0" anchor="ctr"/>
                </a:tc>
                <a:tc>
                  <a:txBody>
                    <a:bodyPr/>
                    <a:lstStyle/>
                    <a:p>
                      <a:pPr algn="ctr">
                        <a:spcAft>
                          <a:spcPts val="0"/>
                        </a:spcAft>
                      </a:pPr>
                      <a:r>
                        <a:rPr lang="ru-RU" sz="1200">
                          <a:effectLst/>
                        </a:rPr>
                        <a:t>107,0</a:t>
                      </a:r>
                      <a:endParaRPr lang="ru-RU" sz="1200">
                        <a:effectLst/>
                        <a:latin typeface="Times New Roman" panose="02020603050405020304" pitchFamily="18" charset="0"/>
                        <a:ea typeface="Times New Roman" panose="02020603050405020304" pitchFamily="18" charset="0"/>
                      </a:endParaRPr>
                    </a:p>
                  </a:txBody>
                  <a:tcPr marL="58806" marR="58806" marT="0" marB="0" anchor="b"/>
                </a:tc>
              </a:tr>
              <a:tr h="225568">
                <a:tc>
                  <a:txBody>
                    <a:bodyPr/>
                    <a:lstStyle/>
                    <a:p>
                      <a:pPr>
                        <a:spcAft>
                          <a:spcPts val="0"/>
                        </a:spcAft>
                      </a:pPr>
                      <a:r>
                        <a:rPr lang="ru-RU" sz="1600" dirty="0">
                          <a:effectLst/>
                        </a:rPr>
                        <a:t>г. Пыть-Ях</a:t>
                      </a:r>
                      <a:endParaRPr lang="ru-RU" sz="1600" dirty="0">
                        <a:effectLst/>
                        <a:latin typeface="Times New Roman" panose="02020603050405020304" pitchFamily="18" charset="0"/>
                        <a:ea typeface="Times New Roman" panose="02020603050405020304" pitchFamily="18" charset="0"/>
                      </a:endParaRPr>
                    </a:p>
                  </a:txBody>
                  <a:tcPr marL="58806" marR="58806" marT="0" marB="0" anchor="b">
                    <a:solidFill>
                      <a:schemeClr val="accent1">
                        <a:lumMod val="20000"/>
                        <a:lumOff val="80000"/>
                      </a:schemeClr>
                    </a:solidFill>
                  </a:tcPr>
                </a:tc>
                <a:tc>
                  <a:txBody>
                    <a:bodyPr/>
                    <a:lstStyle/>
                    <a:p>
                      <a:pPr algn="ctr">
                        <a:spcAft>
                          <a:spcPts val="0"/>
                        </a:spcAft>
                      </a:pPr>
                      <a:r>
                        <a:rPr lang="ru-RU" sz="1600" b="1" dirty="0">
                          <a:effectLst/>
                        </a:rPr>
                        <a:t>12-13</a:t>
                      </a:r>
                      <a:endParaRPr lang="ru-RU" sz="1600" b="1" dirty="0">
                        <a:effectLst/>
                        <a:latin typeface="Times New Roman" panose="02020603050405020304" pitchFamily="18" charset="0"/>
                        <a:ea typeface="Times New Roman" panose="02020603050405020304" pitchFamily="18" charset="0"/>
                      </a:endParaRPr>
                    </a:p>
                  </a:txBody>
                  <a:tcPr marL="58806" marR="58806" marT="0" marB="0" anchor="ctr">
                    <a:solidFill>
                      <a:srgbClr val="D3F4F9"/>
                    </a:solidFill>
                  </a:tcPr>
                </a:tc>
                <a:tc>
                  <a:txBody>
                    <a:bodyPr/>
                    <a:lstStyle/>
                    <a:p>
                      <a:pPr algn="ctr">
                        <a:spcAft>
                          <a:spcPts val="0"/>
                        </a:spcAft>
                      </a:pPr>
                      <a:r>
                        <a:rPr lang="ru-RU" sz="1600" b="1" dirty="0">
                          <a:effectLst/>
                        </a:rPr>
                        <a:t>106,0</a:t>
                      </a:r>
                      <a:endParaRPr lang="ru-RU" sz="1600" b="1" dirty="0">
                        <a:effectLst/>
                        <a:latin typeface="Times New Roman" panose="02020603050405020304" pitchFamily="18" charset="0"/>
                        <a:ea typeface="Times New Roman" panose="02020603050405020304" pitchFamily="18" charset="0"/>
                      </a:endParaRPr>
                    </a:p>
                  </a:txBody>
                  <a:tcPr marL="58806" marR="58806" marT="0" marB="0" anchor="b">
                    <a:solidFill>
                      <a:srgbClr val="D3F4F9"/>
                    </a:solidFill>
                  </a:tcPr>
                </a:tc>
              </a:tr>
              <a:tr h="169176">
                <a:tc>
                  <a:txBody>
                    <a:bodyPr/>
                    <a:lstStyle/>
                    <a:p>
                      <a:pPr>
                        <a:spcAft>
                          <a:spcPts val="0"/>
                        </a:spcAft>
                      </a:pPr>
                      <a:r>
                        <a:rPr lang="ru-RU" sz="1200" b="0" dirty="0">
                          <a:effectLst/>
                        </a:rPr>
                        <a:t>г. </a:t>
                      </a:r>
                      <a:r>
                        <a:rPr lang="ru-RU" sz="1200" b="0" dirty="0" err="1">
                          <a:effectLst/>
                        </a:rPr>
                        <a:t>Урай</a:t>
                      </a:r>
                      <a:endParaRPr lang="ru-RU" sz="1200" b="0" dirty="0">
                        <a:effectLst/>
                        <a:latin typeface="Times New Roman" panose="02020603050405020304" pitchFamily="18" charset="0"/>
                        <a:ea typeface="Times New Roman" panose="02020603050405020304" pitchFamily="18" charset="0"/>
                      </a:endParaRPr>
                    </a:p>
                  </a:txBody>
                  <a:tcPr marL="58806" marR="58806" marT="0" marB="0" anchor="b"/>
                </a:tc>
                <a:tc>
                  <a:txBody>
                    <a:bodyPr/>
                    <a:lstStyle/>
                    <a:p>
                      <a:pPr algn="ctr">
                        <a:spcAft>
                          <a:spcPts val="0"/>
                        </a:spcAft>
                      </a:pPr>
                      <a:r>
                        <a:rPr lang="ru-RU" sz="1200" dirty="0">
                          <a:effectLst/>
                        </a:rPr>
                        <a:t>12-13</a:t>
                      </a:r>
                      <a:endParaRPr lang="ru-RU" sz="1200" dirty="0">
                        <a:effectLst/>
                        <a:latin typeface="Times New Roman" panose="02020603050405020304" pitchFamily="18" charset="0"/>
                        <a:ea typeface="Times New Roman" panose="02020603050405020304" pitchFamily="18" charset="0"/>
                      </a:endParaRPr>
                    </a:p>
                  </a:txBody>
                  <a:tcPr marL="58806" marR="58806" marT="0" marB="0" anchor="ctr"/>
                </a:tc>
                <a:tc>
                  <a:txBody>
                    <a:bodyPr/>
                    <a:lstStyle/>
                    <a:p>
                      <a:pPr algn="ctr">
                        <a:spcAft>
                          <a:spcPts val="0"/>
                        </a:spcAft>
                      </a:pPr>
                      <a:r>
                        <a:rPr lang="ru-RU" sz="1200" dirty="0">
                          <a:effectLst/>
                        </a:rPr>
                        <a:t>106,0</a:t>
                      </a:r>
                      <a:endParaRPr lang="ru-RU" sz="1200" dirty="0">
                        <a:effectLst/>
                        <a:latin typeface="Times New Roman" panose="02020603050405020304" pitchFamily="18" charset="0"/>
                        <a:ea typeface="Times New Roman" panose="02020603050405020304" pitchFamily="18" charset="0"/>
                      </a:endParaRPr>
                    </a:p>
                  </a:txBody>
                  <a:tcPr marL="58806" marR="58806" marT="0" marB="0" anchor="b"/>
                </a:tc>
              </a:tr>
              <a:tr h="169176">
                <a:tc>
                  <a:txBody>
                    <a:bodyPr/>
                    <a:lstStyle/>
                    <a:p>
                      <a:pPr>
                        <a:spcAft>
                          <a:spcPts val="0"/>
                        </a:spcAft>
                      </a:pPr>
                      <a:r>
                        <a:rPr lang="ru-RU" sz="1200" b="0" dirty="0">
                          <a:effectLst/>
                        </a:rPr>
                        <a:t>г. Нижневартовск</a:t>
                      </a:r>
                      <a:endParaRPr lang="ru-RU" sz="1200" b="0" dirty="0">
                        <a:effectLst/>
                        <a:latin typeface="Times New Roman" panose="02020603050405020304" pitchFamily="18" charset="0"/>
                        <a:ea typeface="Times New Roman" panose="02020603050405020304" pitchFamily="18" charset="0"/>
                      </a:endParaRPr>
                    </a:p>
                  </a:txBody>
                  <a:tcPr marL="58806" marR="58806" marT="0" marB="0" anchor="b"/>
                </a:tc>
                <a:tc>
                  <a:txBody>
                    <a:bodyPr/>
                    <a:lstStyle/>
                    <a:p>
                      <a:pPr algn="ctr">
                        <a:spcAft>
                          <a:spcPts val="0"/>
                        </a:spcAft>
                      </a:pPr>
                      <a:r>
                        <a:rPr lang="ru-RU" sz="1200">
                          <a:effectLst/>
                        </a:rPr>
                        <a:t>14</a:t>
                      </a:r>
                      <a:endParaRPr lang="ru-RU" sz="1200">
                        <a:effectLst/>
                        <a:latin typeface="Times New Roman" panose="02020603050405020304" pitchFamily="18" charset="0"/>
                        <a:ea typeface="Times New Roman" panose="02020603050405020304" pitchFamily="18" charset="0"/>
                      </a:endParaRPr>
                    </a:p>
                  </a:txBody>
                  <a:tcPr marL="58806" marR="58806" marT="0" marB="0" anchor="ctr"/>
                </a:tc>
                <a:tc>
                  <a:txBody>
                    <a:bodyPr/>
                    <a:lstStyle/>
                    <a:p>
                      <a:pPr algn="ctr">
                        <a:spcAft>
                          <a:spcPts val="0"/>
                        </a:spcAft>
                      </a:pPr>
                      <a:r>
                        <a:rPr lang="ru-RU" sz="1200">
                          <a:effectLst/>
                        </a:rPr>
                        <a:t>102,5</a:t>
                      </a:r>
                      <a:endParaRPr lang="ru-RU" sz="1200">
                        <a:effectLst/>
                        <a:latin typeface="Times New Roman" panose="02020603050405020304" pitchFamily="18" charset="0"/>
                        <a:ea typeface="Times New Roman" panose="02020603050405020304" pitchFamily="18" charset="0"/>
                      </a:endParaRPr>
                    </a:p>
                  </a:txBody>
                  <a:tcPr marL="58806" marR="58806" marT="0" marB="0" anchor="b"/>
                </a:tc>
              </a:tr>
              <a:tr h="169176">
                <a:tc>
                  <a:txBody>
                    <a:bodyPr/>
                    <a:lstStyle/>
                    <a:p>
                      <a:pPr>
                        <a:spcAft>
                          <a:spcPts val="0"/>
                        </a:spcAft>
                      </a:pPr>
                      <a:r>
                        <a:rPr lang="ru-RU" sz="1200" b="0" dirty="0" err="1">
                          <a:effectLst/>
                        </a:rPr>
                        <a:t>Нижневартовский</a:t>
                      </a:r>
                      <a:r>
                        <a:rPr lang="ru-RU" sz="1200" b="0" dirty="0">
                          <a:effectLst/>
                        </a:rPr>
                        <a:t> район</a:t>
                      </a:r>
                      <a:endParaRPr lang="ru-RU" sz="1200" b="0" dirty="0">
                        <a:effectLst/>
                        <a:latin typeface="Times New Roman" panose="02020603050405020304" pitchFamily="18" charset="0"/>
                        <a:ea typeface="Times New Roman" panose="02020603050405020304" pitchFamily="18" charset="0"/>
                      </a:endParaRPr>
                    </a:p>
                  </a:txBody>
                  <a:tcPr marL="58806" marR="58806" marT="0" marB="0" anchor="b"/>
                </a:tc>
                <a:tc>
                  <a:txBody>
                    <a:bodyPr/>
                    <a:lstStyle/>
                    <a:p>
                      <a:pPr algn="ctr">
                        <a:spcAft>
                          <a:spcPts val="0"/>
                        </a:spcAft>
                      </a:pPr>
                      <a:r>
                        <a:rPr lang="ru-RU" sz="1200">
                          <a:effectLst/>
                        </a:rPr>
                        <a:t>15</a:t>
                      </a:r>
                      <a:endParaRPr lang="ru-RU" sz="1200">
                        <a:effectLst/>
                        <a:latin typeface="Times New Roman" panose="02020603050405020304" pitchFamily="18" charset="0"/>
                        <a:ea typeface="Times New Roman" panose="02020603050405020304" pitchFamily="18" charset="0"/>
                      </a:endParaRPr>
                    </a:p>
                  </a:txBody>
                  <a:tcPr marL="58806" marR="58806" marT="0" marB="0" anchor="ctr"/>
                </a:tc>
                <a:tc>
                  <a:txBody>
                    <a:bodyPr/>
                    <a:lstStyle/>
                    <a:p>
                      <a:pPr algn="ctr">
                        <a:spcAft>
                          <a:spcPts val="0"/>
                        </a:spcAft>
                      </a:pPr>
                      <a:r>
                        <a:rPr lang="ru-RU" sz="1200">
                          <a:effectLst/>
                        </a:rPr>
                        <a:t>102,0</a:t>
                      </a:r>
                      <a:endParaRPr lang="ru-RU" sz="1200">
                        <a:effectLst/>
                        <a:latin typeface="Times New Roman" panose="02020603050405020304" pitchFamily="18" charset="0"/>
                        <a:ea typeface="Times New Roman" panose="02020603050405020304" pitchFamily="18" charset="0"/>
                      </a:endParaRPr>
                    </a:p>
                  </a:txBody>
                  <a:tcPr marL="58806" marR="58806" marT="0" marB="0" anchor="b"/>
                </a:tc>
              </a:tr>
              <a:tr h="169176">
                <a:tc>
                  <a:txBody>
                    <a:bodyPr/>
                    <a:lstStyle/>
                    <a:p>
                      <a:pPr>
                        <a:spcAft>
                          <a:spcPts val="0"/>
                        </a:spcAft>
                      </a:pPr>
                      <a:r>
                        <a:rPr lang="ru-RU" sz="1200" b="0" dirty="0">
                          <a:effectLst/>
                        </a:rPr>
                        <a:t>г. Ханты-Мансийск</a:t>
                      </a:r>
                      <a:endParaRPr lang="ru-RU" sz="1200" b="0" dirty="0">
                        <a:effectLst/>
                        <a:latin typeface="Times New Roman" panose="02020603050405020304" pitchFamily="18" charset="0"/>
                        <a:ea typeface="Times New Roman" panose="02020603050405020304" pitchFamily="18" charset="0"/>
                      </a:endParaRPr>
                    </a:p>
                  </a:txBody>
                  <a:tcPr marL="58806" marR="58806" marT="0" marB="0" anchor="b"/>
                </a:tc>
                <a:tc>
                  <a:txBody>
                    <a:bodyPr/>
                    <a:lstStyle/>
                    <a:p>
                      <a:pPr algn="ctr">
                        <a:spcAft>
                          <a:spcPts val="0"/>
                        </a:spcAft>
                      </a:pPr>
                      <a:r>
                        <a:rPr lang="ru-RU" sz="1200">
                          <a:effectLst/>
                        </a:rPr>
                        <a:t>16-17</a:t>
                      </a:r>
                      <a:endParaRPr lang="ru-RU" sz="1200">
                        <a:effectLst/>
                        <a:latin typeface="Times New Roman" panose="02020603050405020304" pitchFamily="18" charset="0"/>
                        <a:ea typeface="Times New Roman" panose="02020603050405020304" pitchFamily="18" charset="0"/>
                      </a:endParaRPr>
                    </a:p>
                  </a:txBody>
                  <a:tcPr marL="58806" marR="58806" marT="0" marB="0" anchor="ctr"/>
                </a:tc>
                <a:tc>
                  <a:txBody>
                    <a:bodyPr/>
                    <a:lstStyle/>
                    <a:p>
                      <a:pPr algn="ctr">
                        <a:spcAft>
                          <a:spcPts val="0"/>
                        </a:spcAft>
                      </a:pPr>
                      <a:r>
                        <a:rPr lang="ru-RU" sz="1200">
                          <a:effectLst/>
                        </a:rPr>
                        <a:t>101,0</a:t>
                      </a:r>
                      <a:endParaRPr lang="ru-RU" sz="1200">
                        <a:effectLst/>
                        <a:latin typeface="Times New Roman" panose="02020603050405020304" pitchFamily="18" charset="0"/>
                        <a:ea typeface="Times New Roman" panose="02020603050405020304" pitchFamily="18" charset="0"/>
                      </a:endParaRPr>
                    </a:p>
                  </a:txBody>
                  <a:tcPr marL="58806" marR="58806" marT="0" marB="0" anchor="b"/>
                </a:tc>
              </a:tr>
              <a:tr h="169176">
                <a:tc>
                  <a:txBody>
                    <a:bodyPr/>
                    <a:lstStyle/>
                    <a:p>
                      <a:pPr>
                        <a:spcAft>
                          <a:spcPts val="0"/>
                        </a:spcAft>
                      </a:pPr>
                      <a:r>
                        <a:rPr lang="ru-RU" sz="1200" b="0" dirty="0" err="1">
                          <a:effectLst/>
                        </a:rPr>
                        <a:t>Сургутский</a:t>
                      </a:r>
                      <a:r>
                        <a:rPr lang="ru-RU" sz="1200" b="0" dirty="0">
                          <a:effectLst/>
                        </a:rPr>
                        <a:t> район</a:t>
                      </a:r>
                      <a:endParaRPr lang="ru-RU" sz="1200" b="0" dirty="0">
                        <a:effectLst/>
                        <a:latin typeface="Times New Roman" panose="02020603050405020304" pitchFamily="18" charset="0"/>
                        <a:ea typeface="Times New Roman" panose="02020603050405020304" pitchFamily="18" charset="0"/>
                      </a:endParaRPr>
                    </a:p>
                  </a:txBody>
                  <a:tcPr marL="58806" marR="58806" marT="0" marB="0" anchor="b"/>
                </a:tc>
                <a:tc>
                  <a:txBody>
                    <a:bodyPr/>
                    <a:lstStyle/>
                    <a:p>
                      <a:pPr algn="ctr">
                        <a:spcAft>
                          <a:spcPts val="0"/>
                        </a:spcAft>
                      </a:pPr>
                      <a:r>
                        <a:rPr lang="ru-RU" sz="1200">
                          <a:effectLst/>
                        </a:rPr>
                        <a:t>16-17</a:t>
                      </a:r>
                      <a:endParaRPr lang="ru-RU" sz="1200">
                        <a:effectLst/>
                        <a:latin typeface="Times New Roman" panose="02020603050405020304" pitchFamily="18" charset="0"/>
                        <a:ea typeface="Times New Roman" panose="02020603050405020304" pitchFamily="18" charset="0"/>
                      </a:endParaRPr>
                    </a:p>
                  </a:txBody>
                  <a:tcPr marL="58806" marR="58806" marT="0" marB="0" anchor="ctr"/>
                </a:tc>
                <a:tc>
                  <a:txBody>
                    <a:bodyPr/>
                    <a:lstStyle/>
                    <a:p>
                      <a:pPr algn="ctr">
                        <a:spcAft>
                          <a:spcPts val="0"/>
                        </a:spcAft>
                      </a:pPr>
                      <a:r>
                        <a:rPr lang="ru-RU" sz="1200">
                          <a:effectLst/>
                        </a:rPr>
                        <a:t>101,0</a:t>
                      </a:r>
                      <a:endParaRPr lang="ru-RU" sz="1200">
                        <a:effectLst/>
                        <a:latin typeface="Times New Roman" panose="02020603050405020304" pitchFamily="18" charset="0"/>
                        <a:ea typeface="Times New Roman" panose="02020603050405020304" pitchFamily="18" charset="0"/>
                      </a:endParaRPr>
                    </a:p>
                  </a:txBody>
                  <a:tcPr marL="58806" marR="58806" marT="0" marB="0" anchor="b"/>
                </a:tc>
              </a:tr>
              <a:tr h="169176">
                <a:tc gridSpan="3">
                  <a:txBody>
                    <a:bodyPr/>
                    <a:lstStyle/>
                    <a:p>
                      <a:pPr>
                        <a:spcAft>
                          <a:spcPts val="0"/>
                        </a:spcAft>
                      </a:pPr>
                      <a:r>
                        <a:rPr lang="ru-RU" sz="1200" dirty="0">
                          <a:effectLst/>
                        </a:rPr>
                        <a:t>Средний уровень открытости бюджетных данных </a:t>
                      </a:r>
                      <a:endParaRPr lang="ru-RU" sz="1200" dirty="0">
                        <a:effectLst/>
                        <a:latin typeface="Times New Roman" panose="02020603050405020304" pitchFamily="18" charset="0"/>
                        <a:ea typeface="Times New Roman" panose="02020603050405020304" pitchFamily="18" charset="0"/>
                      </a:endParaRPr>
                    </a:p>
                  </a:txBody>
                  <a:tcPr marL="58806" marR="58806" marT="0" marB="0" anchor="b">
                    <a:solidFill>
                      <a:schemeClr val="bg2">
                        <a:lumMod val="75000"/>
                      </a:schemeClr>
                    </a:solidFill>
                  </a:tcPr>
                </a:tc>
                <a:tc hMerge="1">
                  <a:txBody>
                    <a:bodyPr/>
                    <a:lstStyle/>
                    <a:p>
                      <a:endParaRPr lang="ru-RU"/>
                    </a:p>
                  </a:txBody>
                  <a:tcPr/>
                </a:tc>
                <a:tc hMerge="1">
                  <a:txBody>
                    <a:bodyPr/>
                    <a:lstStyle/>
                    <a:p>
                      <a:endParaRPr lang="ru-RU"/>
                    </a:p>
                  </a:txBody>
                  <a:tcPr/>
                </a:tc>
              </a:tr>
              <a:tr h="169176">
                <a:tc>
                  <a:txBody>
                    <a:bodyPr/>
                    <a:lstStyle/>
                    <a:p>
                      <a:pPr>
                        <a:spcAft>
                          <a:spcPts val="0"/>
                        </a:spcAft>
                      </a:pPr>
                      <a:r>
                        <a:rPr lang="ru-RU" sz="1200" b="0" dirty="0">
                          <a:effectLst/>
                        </a:rPr>
                        <a:t>г. Нефтеюганск</a:t>
                      </a:r>
                      <a:endParaRPr lang="ru-RU" sz="1200" b="0" dirty="0">
                        <a:effectLst/>
                        <a:latin typeface="Times New Roman" panose="02020603050405020304" pitchFamily="18" charset="0"/>
                        <a:ea typeface="Times New Roman" panose="02020603050405020304" pitchFamily="18" charset="0"/>
                      </a:endParaRPr>
                    </a:p>
                  </a:txBody>
                  <a:tcPr marL="58806" marR="58806" marT="0" marB="0" anchor="b"/>
                </a:tc>
                <a:tc>
                  <a:txBody>
                    <a:bodyPr/>
                    <a:lstStyle/>
                    <a:p>
                      <a:pPr algn="ctr">
                        <a:spcAft>
                          <a:spcPts val="0"/>
                        </a:spcAft>
                      </a:pPr>
                      <a:r>
                        <a:rPr lang="ru-RU" sz="1200" dirty="0">
                          <a:effectLst/>
                        </a:rPr>
                        <a:t>18</a:t>
                      </a:r>
                      <a:endParaRPr lang="ru-RU" sz="1200" dirty="0">
                        <a:effectLst/>
                        <a:latin typeface="Times New Roman" panose="02020603050405020304" pitchFamily="18" charset="0"/>
                        <a:ea typeface="Times New Roman" panose="02020603050405020304" pitchFamily="18" charset="0"/>
                      </a:endParaRPr>
                    </a:p>
                  </a:txBody>
                  <a:tcPr marL="58806" marR="58806" marT="0" marB="0" anchor="ctr"/>
                </a:tc>
                <a:tc>
                  <a:txBody>
                    <a:bodyPr/>
                    <a:lstStyle/>
                    <a:p>
                      <a:pPr algn="ctr">
                        <a:spcAft>
                          <a:spcPts val="0"/>
                        </a:spcAft>
                      </a:pPr>
                      <a:r>
                        <a:rPr lang="ru-RU" sz="1200" dirty="0">
                          <a:effectLst/>
                        </a:rPr>
                        <a:t>97,0</a:t>
                      </a:r>
                      <a:endParaRPr lang="ru-RU" sz="1200" dirty="0">
                        <a:effectLst/>
                        <a:latin typeface="Times New Roman" panose="02020603050405020304" pitchFamily="18" charset="0"/>
                        <a:ea typeface="Times New Roman" panose="02020603050405020304" pitchFamily="18" charset="0"/>
                      </a:endParaRPr>
                    </a:p>
                  </a:txBody>
                  <a:tcPr marL="58806" marR="58806" marT="0" marB="0" anchor="b"/>
                </a:tc>
              </a:tr>
              <a:tr h="169176">
                <a:tc>
                  <a:txBody>
                    <a:bodyPr/>
                    <a:lstStyle/>
                    <a:p>
                      <a:pPr>
                        <a:spcAft>
                          <a:spcPts val="0"/>
                        </a:spcAft>
                      </a:pPr>
                      <a:r>
                        <a:rPr lang="ru-RU" sz="1200" b="0" dirty="0">
                          <a:effectLst/>
                        </a:rPr>
                        <a:t>Октябрьский район</a:t>
                      </a:r>
                      <a:endParaRPr lang="ru-RU" sz="1200" b="0" dirty="0">
                        <a:effectLst/>
                        <a:latin typeface="Times New Roman" panose="02020603050405020304" pitchFamily="18" charset="0"/>
                        <a:ea typeface="Times New Roman" panose="02020603050405020304" pitchFamily="18" charset="0"/>
                      </a:endParaRPr>
                    </a:p>
                  </a:txBody>
                  <a:tcPr marL="58806" marR="58806" marT="0" marB="0" anchor="b"/>
                </a:tc>
                <a:tc>
                  <a:txBody>
                    <a:bodyPr/>
                    <a:lstStyle/>
                    <a:p>
                      <a:pPr algn="ctr">
                        <a:spcAft>
                          <a:spcPts val="0"/>
                        </a:spcAft>
                      </a:pPr>
                      <a:r>
                        <a:rPr lang="ru-RU" sz="1200">
                          <a:effectLst/>
                        </a:rPr>
                        <a:t>19</a:t>
                      </a:r>
                      <a:endParaRPr lang="ru-RU" sz="1200">
                        <a:effectLst/>
                        <a:latin typeface="Times New Roman" panose="02020603050405020304" pitchFamily="18" charset="0"/>
                        <a:ea typeface="Times New Roman" panose="02020603050405020304" pitchFamily="18" charset="0"/>
                      </a:endParaRPr>
                    </a:p>
                  </a:txBody>
                  <a:tcPr marL="58806" marR="58806" marT="0" marB="0" anchor="ctr"/>
                </a:tc>
                <a:tc>
                  <a:txBody>
                    <a:bodyPr/>
                    <a:lstStyle/>
                    <a:p>
                      <a:pPr algn="ctr">
                        <a:spcAft>
                          <a:spcPts val="0"/>
                        </a:spcAft>
                      </a:pPr>
                      <a:r>
                        <a:rPr lang="ru-RU" sz="1200">
                          <a:effectLst/>
                        </a:rPr>
                        <a:t>95,5</a:t>
                      </a:r>
                      <a:endParaRPr lang="ru-RU" sz="1200">
                        <a:effectLst/>
                        <a:latin typeface="Times New Roman" panose="02020603050405020304" pitchFamily="18" charset="0"/>
                        <a:ea typeface="Times New Roman" panose="02020603050405020304" pitchFamily="18" charset="0"/>
                      </a:endParaRPr>
                    </a:p>
                  </a:txBody>
                  <a:tcPr marL="58806" marR="58806" marT="0" marB="0" anchor="b"/>
                </a:tc>
              </a:tr>
              <a:tr h="169176">
                <a:tc>
                  <a:txBody>
                    <a:bodyPr/>
                    <a:lstStyle/>
                    <a:p>
                      <a:pPr>
                        <a:spcAft>
                          <a:spcPts val="0"/>
                        </a:spcAft>
                      </a:pPr>
                      <a:r>
                        <a:rPr lang="ru-RU" sz="1200" b="0" dirty="0" err="1">
                          <a:effectLst/>
                        </a:rPr>
                        <a:t>Кондинский</a:t>
                      </a:r>
                      <a:r>
                        <a:rPr lang="ru-RU" sz="1200" b="0" dirty="0">
                          <a:effectLst/>
                        </a:rPr>
                        <a:t> район</a:t>
                      </a:r>
                      <a:endParaRPr lang="ru-RU" sz="1200" b="0" dirty="0">
                        <a:effectLst/>
                        <a:latin typeface="Times New Roman" panose="02020603050405020304" pitchFamily="18" charset="0"/>
                        <a:ea typeface="Times New Roman" panose="02020603050405020304" pitchFamily="18" charset="0"/>
                      </a:endParaRPr>
                    </a:p>
                  </a:txBody>
                  <a:tcPr marL="58806" marR="58806" marT="0" marB="0" anchor="b"/>
                </a:tc>
                <a:tc>
                  <a:txBody>
                    <a:bodyPr/>
                    <a:lstStyle/>
                    <a:p>
                      <a:pPr algn="ctr">
                        <a:spcAft>
                          <a:spcPts val="0"/>
                        </a:spcAft>
                      </a:pPr>
                      <a:r>
                        <a:rPr lang="ru-RU" sz="1200">
                          <a:effectLst/>
                        </a:rPr>
                        <a:t>20</a:t>
                      </a:r>
                      <a:endParaRPr lang="ru-RU" sz="1200">
                        <a:effectLst/>
                        <a:latin typeface="Times New Roman" panose="02020603050405020304" pitchFamily="18" charset="0"/>
                        <a:ea typeface="Times New Roman" panose="02020603050405020304" pitchFamily="18" charset="0"/>
                      </a:endParaRPr>
                    </a:p>
                  </a:txBody>
                  <a:tcPr marL="58806" marR="58806" marT="0" marB="0" anchor="ctr"/>
                </a:tc>
                <a:tc>
                  <a:txBody>
                    <a:bodyPr/>
                    <a:lstStyle/>
                    <a:p>
                      <a:pPr algn="ctr">
                        <a:spcAft>
                          <a:spcPts val="0"/>
                        </a:spcAft>
                      </a:pPr>
                      <a:r>
                        <a:rPr lang="ru-RU" sz="1200">
                          <a:effectLst/>
                        </a:rPr>
                        <a:t>95,5</a:t>
                      </a:r>
                      <a:endParaRPr lang="ru-RU" sz="1200">
                        <a:effectLst/>
                        <a:latin typeface="Times New Roman" panose="02020603050405020304" pitchFamily="18" charset="0"/>
                        <a:ea typeface="Times New Roman" panose="02020603050405020304" pitchFamily="18" charset="0"/>
                      </a:endParaRPr>
                    </a:p>
                  </a:txBody>
                  <a:tcPr marL="58806" marR="58806" marT="0" marB="0" anchor="b"/>
                </a:tc>
              </a:tr>
              <a:tr h="169176">
                <a:tc>
                  <a:txBody>
                    <a:bodyPr/>
                    <a:lstStyle/>
                    <a:p>
                      <a:pPr>
                        <a:spcAft>
                          <a:spcPts val="0"/>
                        </a:spcAft>
                      </a:pPr>
                      <a:r>
                        <a:rPr lang="ru-RU" sz="1200" b="0" dirty="0">
                          <a:effectLst/>
                        </a:rPr>
                        <a:t>г. </a:t>
                      </a:r>
                      <a:r>
                        <a:rPr lang="ru-RU" sz="1200" b="0" dirty="0" err="1">
                          <a:effectLst/>
                        </a:rPr>
                        <a:t>Покачи</a:t>
                      </a:r>
                      <a:endParaRPr lang="ru-RU" sz="1200" b="0" dirty="0">
                        <a:effectLst/>
                        <a:latin typeface="Times New Roman" panose="02020603050405020304" pitchFamily="18" charset="0"/>
                        <a:ea typeface="Times New Roman" panose="02020603050405020304" pitchFamily="18" charset="0"/>
                      </a:endParaRPr>
                    </a:p>
                  </a:txBody>
                  <a:tcPr marL="58806" marR="58806" marT="0" marB="0" anchor="b"/>
                </a:tc>
                <a:tc>
                  <a:txBody>
                    <a:bodyPr/>
                    <a:lstStyle/>
                    <a:p>
                      <a:pPr algn="ctr">
                        <a:spcAft>
                          <a:spcPts val="0"/>
                        </a:spcAft>
                      </a:pPr>
                      <a:r>
                        <a:rPr lang="ru-RU" sz="1200">
                          <a:effectLst/>
                        </a:rPr>
                        <a:t>21</a:t>
                      </a:r>
                      <a:endParaRPr lang="ru-RU" sz="1200">
                        <a:effectLst/>
                        <a:latin typeface="Times New Roman" panose="02020603050405020304" pitchFamily="18" charset="0"/>
                        <a:ea typeface="Times New Roman" panose="02020603050405020304" pitchFamily="18" charset="0"/>
                      </a:endParaRPr>
                    </a:p>
                  </a:txBody>
                  <a:tcPr marL="58806" marR="58806" marT="0" marB="0" anchor="ctr"/>
                </a:tc>
                <a:tc>
                  <a:txBody>
                    <a:bodyPr/>
                    <a:lstStyle/>
                    <a:p>
                      <a:pPr algn="ctr">
                        <a:spcAft>
                          <a:spcPts val="0"/>
                        </a:spcAft>
                      </a:pPr>
                      <a:r>
                        <a:rPr lang="ru-RU" sz="1200">
                          <a:effectLst/>
                        </a:rPr>
                        <a:t>94,0</a:t>
                      </a:r>
                      <a:endParaRPr lang="ru-RU" sz="1200">
                        <a:effectLst/>
                        <a:latin typeface="Times New Roman" panose="02020603050405020304" pitchFamily="18" charset="0"/>
                        <a:ea typeface="Times New Roman" panose="02020603050405020304" pitchFamily="18" charset="0"/>
                      </a:endParaRPr>
                    </a:p>
                  </a:txBody>
                  <a:tcPr marL="58806" marR="58806" marT="0" marB="0" anchor="b"/>
                </a:tc>
              </a:tr>
              <a:tr h="169176">
                <a:tc gridSpan="3">
                  <a:txBody>
                    <a:bodyPr/>
                    <a:lstStyle/>
                    <a:p>
                      <a:pPr>
                        <a:spcAft>
                          <a:spcPts val="0"/>
                        </a:spcAft>
                      </a:pPr>
                      <a:r>
                        <a:rPr lang="ru-RU" sz="1200" dirty="0">
                          <a:effectLst/>
                        </a:rPr>
                        <a:t>Низкий уровень открытости бюджетных данных </a:t>
                      </a:r>
                      <a:endParaRPr lang="ru-RU" sz="1200" dirty="0">
                        <a:effectLst/>
                        <a:latin typeface="Times New Roman" panose="02020603050405020304" pitchFamily="18" charset="0"/>
                        <a:ea typeface="Times New Roman" panose="02020603050405020304" pitchFamily="18" charset="0"/>
                      </a:endParaRPr>
                    </a:p>
                  </a:txBody>
                  <a:tcPr marL="58806" marR="58806" marT="0" marB="0" anchor="b">
                    <a:solidFill>
                      <a:schemeClr val="bg2">
                        <a:lumMod val="75000"/>
                      </a:schemeClr>
                    </a:solidFill>
                  </a:tcPr>
                </a:tc>
                <a:tc hMerge="1">
                  <a:txBody>
                    <a:bodyPr/>
                    <a:lstStyle/>
                    <a:p>
                      <a:endParaRPr lang="ru-RU"/>
                    </a:p>
                  </a:txBody>
                  <a:tcPr/>
                </a:tc>
                <a:tc hMerge="1">
                  <a:txBody>
                    <a:bodyPr/>
                    <a:lstStyle/>
                    <a:p>
                      <a:endParaRPr lang="ru-RU"/>
                    </a:p>
                  </a:txBody>
                  <a:tcPr/>
                </a:tc>
              </a:tr>
              <a:tr h="169176">
                <a:tc>
                  <a:txBody>
                    <a:bodyPr/>
                    <a:lstStyle/>
                    <a:p>
                      <a:pPr>
                        <a:spcAft>
                          <a:spcPts val="0"/>
                        </a:spcAft>
                      </a:pPr>
                      <a:r>
                        <a:rPr lang="ru-RU" sz="1200" b="0" dirty="0">
                          <a:effectLst/>
                        </a:rPr>
                        <a:t>Ханты-Мансийский район</a:t>
                      </a:r>
                      <a:endParaRPr lang="ru-RU" sz="1200" b="0" dirty="0">
                        <a:effectLst/>
                        <a:latin typeface="Times New Roman" panose="02020603050405020304" pitchFamily="18" charset="0"/>
                        <a:ea typeface="Times New Roman" panose="02020603050405020304" pitchFamily="18" charset="0"/>
                      </a:endParaRPr>
                    </a:p>
                  </a:txBody>
                  <a:tcPr marL="58806" marR="58806" marT="0" marB="0" anchor="b"/>
                </a:tc>
                <a:tc>
                  <a:txBody>
                    <a:bodyPr/>
                    <a:lstStyle/>
                    <a:p>
                      <a:pPr algn="ctr">
                        <a:spcAft>
                          <a:spcPts val="0"/>
                        </a:spcAft>
                      </a:pPr>
                      <a:r>
                        <a:rPr lang="ru-RU" sz="1200">
                          <a:effectLst/>
                        </a:rPr>
                        <a:t>22</a:t>
                      </a:r>
                      <a:endParaRPr lang="ru-RU" sz="1200">
                        <a:effectLst/>
                        <a:latin typeface="Times New Roman" panose="02020603050405020304" pitchFamily="18" charset="0"/>
                        <a:ea typeface="Times New Roman" panose="02020603050405020304" pitchFamily="18" charset="0"/>
                      </a:endParaRPr>
                    </a:p>
                  </a:txBody>
                  <a:tcPr marL="58806" marR="58806" marT="0" marB="0" anchor="ctr"/>
                </a:tc>
                <a:tc>
                  <a:txBody>
                    <a:bodyPr/>
                    <a:lstStyle/>
                    <a:p>
                      <a:pPr algn="ctr">
                        <a:spcAft>
                          <a:spcPts val="0"/>
                        </a:spcAft>
                      </a:pPr>
                      <a:r>
                        <a:rPr lang="ru-RU" sz="1200" dirty="0">
                          <a:effectLst/>
                        </a:rPr>
                        <a:t>80,5</a:t>
                      </a:r>
                      <a:endParaRPr lang="ru-RU" sz="1200" dirty="0">
                        <a:effectLst/>
                        <a:latin typeface="Times New Roman" panose="02020603050405020304" pitchFamily="18" charset="0"/>
                        <a:ea typeface="Times New Roman" panose="02020603050405020304" pitchFamily="18" charset="0"/>
                      </a:endParaRPr>
                    </a:p>
                  </a:txBody>
                  <a:tcPr marL="58806" marR="58806" marT="0" marB="0" anchor="b"/>
                </a:tc>
              </a:tr>
            </a:tbl>
          </a:graphicData>
        </a:graphic>
      </p:graphicFrame>
    </p:spTree>
    <p:extLst>
      <p:ext uri="{BB962C8B-B14F-4D97-AF65-F5344CB8AC3E}">
        <p14:creationId xmlns:p14="http://schemas.microsoft.com/office/powerpoint/2010/main" val="4034120630"/>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3" name="Нижний колонтитул 3"/>
          <p:cNvSpPr>
            <a:spLocks noGrp="1"/>
          </p:cNvSpPr>
          <p:nvPr>
            <p:ph type="ftr" sz="quarter" idx="4294967295"/>
          </p:nvPr>
        </p:nvSpPr>
        <p:spPr>
          <a:xfrm>
            <a:off x="0" y="6437730"/>
            <a:ext cx="11760000" cy="432000"/>
          </a:xfrm>
          <a:prstGeom prst="rect">
            <a:avLst/>
          </a:prstGeom>
          <a:solidFill>
            <a:srgbClr val="404040"/>
          </a:solidFill>
          <a:ln cmpd="sng">
            <a:noFill/>
          </a:ln>
        </p:spPr>
        <p:txBody>
          <a:bodyPr anchor="ctr"/>
          <a:lstStyle/>
          <a:p>
            <a:pPr lvl="1"/>
            <a:r>
              <a:rPr lang="ru-RU" b="1" dirty="0">
                <a:gradFill>
                  <a:gsLst>
                    <a:gs pos="0">
                      <a:schemeClr val="accent1">
                        <a:lumMod val="5000"/>
                        <a:lumOff val="95000"/>
                      </a:schemeClr>
                    </a:gs>
                    <a:gs pos="74000">
                      <a:schemeClr val="accent5">
                        <a:lumMod val="25000"/>
                        <a:lumOff val="75000"/>
                      </a:schemeClr>
                    </a:gs>
                    <a:gs pos="83000">
                      <a:schemeClr val="accent5">
                        <a:lumMod val="25000"/>
                        <a:lumOff val="75000"/>
                      </a:schemeClr>
                    </a:gs>
                    <a:gs pos="100000">
                      <a:schemeClr val="accent5">
                        <a:lumMod val="50000"/>
                        <a:lumOff val="50000"/>
                      </a:schemeClr>
                    </a:gs>
                  </a:gsLst>
                  <a:lin ang="5400000" scaled="1"/>
                </a:gradFill>
              </a:rPr>
              <a:t>БЮДЖЕТ ДЛЯ ГРАЖДАН </a:t>
            </a:r>
          </a:p>
        </p:txBody>
      </p:sp>
      <p:sp>
        <p:nvSpPr>
          <p:cNvPr id="34" name="Номер слайда 5">
            <a:extLst>
              <a:ext uri="{FF2B5EF4-FFF2-40B4-BE49-F238E27FC236}">
                <a16:creationId xmlns="" xmlns:a16="http://schemas.microsoft.com/office/drawing/2014/main" id="{1C554D9F-1895-486E-BFBA-905BB2D29E08}"/>
              </a:ext>
            </a:extLst>
          </p:cNvPr>
          <p:cNvSpPr>
            <a:spLocks noGrp="1"/>
          </p:cNvSpPr>
          <p:nvPr>
            <p:ph type="sldNum" sz="quarter" idx="33"/>
          </p:nvPr>
        </p:nvSpPr>
        <p:spPr>
          <a:xfrm>
            <a:off x="11760000" y="6437730"/>
            <a:ext cx="432000" cy="432000"/>
          </a:xfrm>
        </p:spPr>
        <p:txBody>
          <a:bodyPr rtlCol="0"/>
          <a:lstStyle/>
          <a:p>
            <a:pPr rtl="0"/>
            <a:fld id="{19B51A1E-902D-48AF-9020-955120F399B6}" type="slidenum">
              <a:rPr lang="ru-RU" sz="1600" b="1" smtClean="0">
                <a:ln w="0"/>
                <a:gradFill>
                  <a:gsLst>
                    <a:gs pos="0">
                      <a:schemeClr val="accent1">
                        <a:lumMod val="5000"/>
                        <a:lumOff val="95000"/>
                      </a:schemeClr>
                    </a:gs>
                    <a:gs pos="74000">
                      <a:schemeClr val="accent5">
                        <a:lumMod val="25000"/>
                        <a:lumOff val="75000"/>
                      </a:schemeClr>
                    </a:gs>
                    <a:gs pos="83000">
                      <a:schemeClr val="accent5">
                        <a:lumMod val="25000"/>
                        <a:lumOff val="75000"/>
                      </a:schemeClr>
                    </a:gs>
                    <a:gs pos="100000">
                      <a:schemeClr val="accent5">
                        <a:lumMod val="50000"/>
                        <a:lumOff val="50000"/>
                      </a:schemeClr>
                    </a:gs>
                  </a:gsLst>
                  <a:lin ang="5400000" scaled="1"/>
                </a:gradFill>
                <a:effectLst>
                  <a:outerShdw blurRad="38100" dist="25400" dir="5400000" algn="ctr" rotWithShape="0">
                    <a:srgbClr val="6E747A">
                      <a:alpha val="43000"/>
                    </a:srgbClr>
                  </a:outerShdw>
                </a:effectLst>
              </a:rPr>
              <a:pPr rtl="0"/>
              <a:t>103</a:t>
            </a:fld>
            <a:endParaRPr lang="ru-RU" sz="1600" b="1" dirty="0">
              <a:ln w="0"/>
              <a:gradFill>
                <a:gsLst>
                  <a:gs pos="0">
                    <a:schemeClr val="accent1">
                      <a:lumMod val="5000"/>
                      <a:lumOff val="95000"/>
                    </a:schemeClr>
                  </a:gs>
                  <a:gs pos="74000">
                    <a:schemeClr val="accent5">
                      <a:lumMod val="25000"/>
                      <a:lumOff val="75000"/>
                    </a:schemeClr>
                  </a:gs>
                  <a:gs pos="83000">
                    <a:schemeClr val="accent5">
                      <a:lumMod val="25000"/>
                      <a:lumOff val="75000"/>
                    </a:schemeClr>
                  </a:gs>
                  <a:gs pos="100000">
                    <a:schemeClr val="accent5">
                      <a:lumMod val="50000"/>
                      <a:lumOff val="50000"/>
                    </a:schemeClr>
                  </a:gs>
                </a:gsLst>
                <a:lin ang="5400000" scaled="1"/>
              </a:gradFill>
              <a:effectLst>
                <a:outerShdw blurRad="38100" dist="25400" dir="5400000" algn="ctr" rotWithShape="0">
                  <a:srgbClr val="6E747A">
                    <a:alpha val="43000"/>
                  </a:srgbClr>
                </a:outerShdw>
              </a:effectLst>
            </a:endParaRPr>
          </a:p>
        </p:txBody>
      </p:sp>
      <p:sp>
        <p:nvSpPr>
          <p:cNvPr id="3" name="Заголовок 2"/>
          <p:cNvSpPr>
            <a:spLocks noGrp="1"/>
          </p:cNvSpPr>
          <p:nvPr>
            <p:ph type="title"/>
          </p:nvPr>
        </p:nvSpPr>
        <p:spPr/>
        <p:txBody>
          <a:bodyPr/>
          <a:lstStyle/>
          <a:p>
            <a:r>
              <a:rPr lang="ru-RU" sz="2800" dirty="0"/>
              <a:t>Рейтинг главных распорядителей  (распорядителей) средств бюджета города по уровню качества финансового менеджмента на 01 января 2021 года </a:t>
            </a:r>
          </a:p>
        </p:txBody>
      </p:sp>
      <p:sp>
        <p:nvSpPr>
          <p:cNvPr id="4" name="Прямоугольник 3"/>
          <p:cNvSpPr/>
          <p:nvPr/>
        </p:nvSpPr>
        <p:spPr>
          <a:xfrm>
            <a:off x="8030166" y="1137588"/>
            <a:ext cx="4015409" cy="4893647"/>
          </a:xfrm>
          <a:prstGeom prst="rect">
            <a:avLst/>
          </a:prstGeom>
        </p:spPr>
        <p:style>
          <a:lnRef idx="0">
            <a:schemeClr val="accent5"/>
          </a:lnRef>
          <a:fillRef idx="3">
            <a:schemeClr val="accent5"/>
          </a:fillRef>
          <a:effectRef idx="3">
            <a:schemeClr val="accent5"/>
          </a:effectRef>
          <a:fontRef idx="minor">
            <a:schemeClr val="lt1"/>
          </a:fontRef>
        </p:style>
        <p:txBody>
          <a:bodyPr wrap="square">
            <a:spAutoFit/>
          </a:bodyPr>
          <a:lstStyle/>
          <a:p>
            <a:pPr algn="just"/>
            <a:r>
              <a:rPr lang="ru-RU" sz="2400" dirty="0" smtClean="0"/>
              <a:t>Комитетом по финансам </a:t>
            </a:r>
            <a:r>
              <a:rPr lang="ru-RU" sz="2400" dirty="0"/>
              <a:t>администрации </a:t>
            </a:r>
            <a:r>
              <a:rPr lang="ru-RU" sz="2400" dirty="0" smtClean="0"/>
              <a:t>города Пыть-Яха </a:t>
            </a:r>
            <a:r>
              <a:rPr lang="ru-RU" sz="2400" dirty="0"/>
              <a:t>проведена оценка качества управления муниципальными финансами </a:t>
            </a:r>
            <a:r>
              <a:rPr lang="ru-RU" sz="2400" dirty="0" smtClean="0"/>
              <a:t>главных </a:t>
            </a:r>
            <a:r>
              <a:rPr lang="ru-RU" sz="2400" dirty="0"/>
              <a:t>распорядителей (распорядителей) средств бюджета </a:t>
            </a:r>
            <a:r>
              <a:rPr lang="ru-RU" sz="2400" dirty="0" smtClean="0"/>
              <a:t>города, </a:t>
            </a:r>
            <a:r>
              <a:rPr lang="ru-RU" sz="2400" dirty="0"/>
              <a:t>в соответствии с постановления администрации города от 06.11.2018 № </a:t>
            </a:r>
            <a:r>
              <a:rPr lang="ru-RU" sz="2400" dirty="0" smtClean="0"/>
              <a:t>354-па.</a:t>
            </a:r>
          </a:p>
        </p:txBody>
      </p:sp>
      <p:sp>
        <p:nvSpPr>
          <p:cNvPr id="5" name="Полилиния 4"/>
          <p:cNvSpPr/>
          <p:nvPr/>
        </p:nvSpPr>
        <p:spPr>
          <a:xfrm>
            <a:off x="-79513" y="2717578"/>
            <a:ext cx="8350423" cy="606060"/>
          </a:xfrm>
          <a:custGeom>
            <a:avLst/>
            <a:gdLst>
              <a:gd name="connsiteX0" fmla="*/ 168965 w 8350423"/>
              <a:gd name="connsiteY0" fmla="*/ 343674 h 606060"/>
              <a:gd name="connsiteX1" fmla="*/ 7981122 w 8350423"/>
              <a:gd name="connsiteY1" fmla="*/ 5744 h 606060"/>
              <a:gd name="connsiteX2" fmla="*/ 6361043 w 8350423"/>
              <a:gd name="connsiteY2" fmla="*/ 592152 h 606060"/>
              <a:gd name="connsiteX3" fmla="*/ 0 w 8350423"/>
              <a:gd name="connsiteY3" fmla="*/ 433126 h 606060"/>
            </a:gdLst>
            <a:ahLst/>
            <a:cxnLst>
              <a:cxn ang="0">
                <a:pos x="connsiteX0" y="connsiteY0"/>
              </a:cxn>
              <a:cxn ang="0">
                <a:pos x="connsiteX1" y="connsiteY1"/>
              </a:cxn>
              <a:cxn ang="0">
                <a:pos x="connsiteX2" y="connsiteY2"/>
              </a:cxn>
              <a:cxn ang="0">
                <a:pos x="connsiteX3" y="connsiteY3"/>
              </a:cxn>
            </a:cxnLst>
            <a:rect l="l" t="t" r="r" b="b"/>
            <a:pathLst>
              <a:path w="8350423" h="606060">
                <a:moveTo>
                  <a:pt x="168965" y="343674"/>
                </a:moveTo>
                <a:cubicBezTo>
                  <a:pt x="3559037" y="154002"/>
                  <a:pt x="6949109" y="-35669"/>
                  <a:pt x="7981122" y="5744"/>
                </a:cubicBezTo>
                <a:cubicBezTo>
                  <a:pt x="9013135" y="47157"/>
                  <a:pt x="7691230" y="520922"/>
                  <a:pt x="6361043" y="592152"/>
                </a:cubicBezTo>
                <a:cubicBezTo>
                  <a:pt x="5030856" y="663382"/>
                  <a:pt x="574813" y="438095"/>
                  <a:pt x="0" y="433126"/>
                </a:cubicBezTo>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aphicFrame>
        <p:nvGraphicFramePr>
          <p:cNvPr id="2" name="Таблица 1"/>
          <p:cNvGraphicFramePr>
            <a:graphicFrameLocks noGrp="1"/>
          </p:cNvGraphicFramePr>
          <p:nvPr>
            <p:extLst>
              <p:ext uri="{D42A27DB-BD31-4B8C-83A1-F6EECF244321}">
                <p14:modId xmlns:p14="http://schemas.microsoft.com/office/powerpoint/2010/main" val="3332469459"/>
              </p:ext>
            </p:extLst>
          </p:nvPr>
        </p:nvGraphicFramePr>
        <p:xfrm>
          <a:off x="432000" y="1137588"/>
          <a:ext cx="7449730" cy="5213517"/>
        </p:xfrm>
        <a:graphic>
          <a:graphicData uri="http://schemas.openxmlformats.org/drawingml/2006/table">
            <a:tbl>
              <a:tblPr firstRow="1" bandRow="1" bandCol="1">
                <a:tableStyleId>{5A111915-BE36-4E01-A7E5-04B1672EAD32}</a:tableStyleId>
              </a:tblPr>
              <a:tblGrid>
                <a:gridCol w="4707435"/>
                <a:gridCol w="1627171"/>
                <a:gridCol w="1115124"/>
              </a:tblGrid>
              <a:tr h="955025">
                <a:tc>
                  <a:txBody>
                    <a:bodyPr/>
                    <a:lstStyle/>
                    <a:p>
                      <a:pPr algn="ctr" fontAlgn="ctr"/>
                      <a:r>
                        <a:rPr lang="ru-RU" sz="1400" u="none" strike="noStrike" dirty="0" smtClean="0">
                          <a:effectLst/>
                        </a:rPr>
                        <a:t>Наименование главных распорядителей (распорядителей) средств бюджета города</a:t>
                      </a:r>
                      <a:endParaRPr lang="ru-RU" sz="1400" b="1" i="0" u="none" strike="noStrike" dirty="0">
                        <a:effectLst/>
                        <a:latin typeface="Times New Roman" panose="02020603050405020304" pitchFamily="18" charset="0"/>
                      </a:endParaRPr>
                    </a:p>
                  </a:txBody>
                  <a:tcPr marL="7946" marR="7946" marT="7946" marB="0" anchor="ctr"/>
                </a:tc>
                <a:tc>
                  <a:txBody>
                    <a:bodyPr/>
                    <a:lstStyle/>
                    <a:p>
                      <a:pPr algn="ctr" fontAlgn="ctr"/>
                      <a:r>
                        <a:rPr lang="ru-RU" sz="1400" u="none" strike="noStrike" dirty="0" smtClean="0">
                          <a:effectLst/>
                        </a:rPr>
                        <a:t>Итоговая балльная оценка качества финансового менеджмента</a:t>
                      </a:r>
                      <a:endParaRPr lang="ru-RU" sz="1400" b="1" i="0" u="none" strike="noStrike" dirty="0">
                        <a:effectLst/>
                        <a:latin typeface="Times New Roman" panose="02020603050405020304" pitchFamily="18" charset="0"/>
                      </a:endParaRPr>
                    </a:p>
                  </a:txBody>
                  <a:tcPr marL="7946" marR="7946" marT="7946" marB="0" anchor="ctr"/>
                </a:tc>
                <a:tc>
                  <a:txBody>
                    <a:bodyPr/>
                    <a:lstStyle/>
                    <a:p>
                      <a:pPr algn="ctr">
                        <a:spcAft>
                          <a:spcPts val="0"/>
                        </a:spcAft>
                      </a:pPr>
                      <a:r>
                        <a:rPr lang="ru-RU" sz="1400" dirty="0" smtClean="0">
                          <a:effectLst/>
                        </a:rPr>
                        <a:t>Место в рейтинге</a:t>
                      </a:r>
                      <a:endParaRPr lang="ru-RU" sz="1050" dirty="0">
                        <a:effectLst/>
                        <a:latin typeface="Times New Roman" panose="02020603050405020304" pitchFamily="18" charset="0"/>
                        <a:ea typeface="Times New Roman" panose="02020603050405020304" pitchFamily="18" charset="0"/>
                      </a:endParaRPr>
                    </a:p>
                  </a:txBody>
                  <a:tcPr marL="7946" marR="7946" marT="7946" marB="0" anchor="ctr"/>
                </a:tc>
              </a:tr>
              <a:tr h="665336">
                <a:tc>
                  <a:txBody>
                    <a:bodyPr/>
                    <a:lstStyle/>
                    <a:p>
                      <a:pPr algn="l" fontAlgn="b"/>
                      <a:r>
                        <a:rPr lang="ru-RU" sz="1500" u="none" strike="noStrike" dirty="0" smtClean="0">
                          <a:effectLst/>
                        </a:rPr>
                        <a:t>МКУ Центр бухгалтерского и комплексного обслуживания  муниципальных учреждений г. Пыть-Яха</a:t>
                      </a:r>
                      <a:endParaRPr lang="ru-RU" sz="1500" b="0" i="0" u="none" strike="noStrike" dirty="0">
                        <a:effectLst/>
                        <a:latin typeface="Times New Roman" panose="02020603050405020304" pitchFamily="18" charset="0"/>
                      </a:endParaRPr>
                    </a:p>
                  </a:txBody>
                  <a:tcPr marL="7946" marR="7946" marT="7946" marB="0" anchor="b"/>
                </a:tc>
                <a:tc>
                  <a:txBody>
                    <a:bodyPr/>
                    <a:lstStyle/>
                    <a:p>
                      <a:pPr algn="ctr" fontAlgn="b"/>
                      <a:r>
                        <a:rPr lang="ru-RU" sz="1500" u="none" strike="noStrike" dirty="0" smtClean="0">
                          <a:effectLst/>
                        </a:rPr>
                        <a:t>100,0</a:t>
                      </a:r>
                      <a:endParaRPr lang="ru-RU" sz="1500" b="0" i="0" u="none" strike="noStrike" dirty="0">
                        <a:effectLst/>
                        <a:latin typeface="Times New Roman" panose="02020603050405020304" pitchFamily="18" charset="0"/>
                      </a:endParaRPr>
                    </a:p>
                  </a:txBody>
                  <a:tcPr marL="7946" marR="7946" marT="7946" marB="0" anchor="ctr"/>
                </a:tc>
                <a:tc>
                  <a:txBody>
                    <a:bodyPr/>
                    <a:lstStyle/>
                    <a:p>
                      <a:pPr algn="ctr" fontAlgn="ctr"/>
                      <a:r>
                        <a:rPr lang="ru-RU" sz="1500" u="none" strike="noStrike" smtClean="0">
                          <a:effectLst/>
                        </a:rPr>
                        <a:t>1</a:t>
                      </a:r>
                      <a:endParaRPr lang="ru-RU" sz="1500" b="0" i="0" u="none" strike="noStrike" dirty="0">
                        <a:effectLst/>
                        <a:latin typeface="Times New Roman" panose="02020603050405020304" pitchFamily="18" charset="0"/>
                      </a:endParaRPr>
                    </a:p>
                  </a:txBody>
                  <a:tcPr marL="7946" marR="7946" marT="7946" marB="0" anchor="ctr"/>
                </a:tc>
              </a:tr>
              <a:tr h="445941">
                <a:tc>
                  <a:txBody>
                    <a:bodyPr/>
                    <a:lstStyle/>
                    <a:p>
                      <a:pPr algn="l" fontAlgn="b"/>
                      <a:r>
                        <a:rPr lang="ru-RU" sz="1500" u="none" strike="noStrike" dirty="0" smtClean="0">
                          <a:effectLst/>
                        </a:rPr>
                        <a:t>Отдел по культуре и искусству администрации г. Пыть-Яха</a:t>
                      </a:r>
                      <a:endParaRPr lang="ru-RU" sz="1500" b="0" i="0" u="none" strike="noStrike" dirty="0">
                        <a:effectLst/>
                        <a:latin typeface="Times New Roman" panose="02020603050405020304" pitchFamily="18" charset="0"/>
                      </a:endParaRPr>
                    </a:p>
                  </a:txBody>
                  <a:tcPr marL="7946" marR="7946" marT="7946" marB="0" anchor="b"/>
                </a:tc>
                <a:tc>
                  <a:txBody>
                    <a:bodyPr/>
                    <a:lstStyle/>
                    <a:p>
                      <a:pPr algn="ctr" fontAlgn="b"/>
                      <a:r>
                        <a:rPr lang="ru-RU" sz="1500" u="none" strike="noStrike" dirty="0" smtClean="0">
                          <a:effectLst/>
                        </a:rPr>
                        <a:t>99,9</a:t>
                      </a:r>
                      <a:endParaRPr lang="ru-RU" sz="1500" b="0" i="0" u="none" strike="noStrike" dirty="0">
                        <a:effectLst/>
                        <a:latin typeface="Times New Roman" panose="02020603050405020304" pitchFamily="18" charset="0"/>
                      </a:endParaRPr>
                    </a:p>
                  </a:txBody>
                  <a:tcPr marL="7946" marR="7946" marT="7946" marB="0" anchor="ctr"/>
                </a:tc>
                <a:tc>
                  <a:txBody>
                    <a:bodyPr/>
                    <a:lstStyle/>
                    <a:p>
                      <a:pPr algn="ctr" fontAlgn="ctr"/>
                      <a:r>
                        <a:rPr lang="ru-RU" sz="1500" u="none" strike="noStrike" smtClean="0">
                          <a:effectLst/>
                        </a:rPr>
                        <a:t>2</a:t>
                      </a:r>
                      <a:endParaRPr lang="ru-RU" sz="1500" b="0" i="0" u="none" strike="noStrike" dirty="0">
                        <a:effectLst/>
                        <a:latin typeface="Times New Roman" panose="02020603050405020304" pitchFamily="18" charset="0"/>
                      </a:endParaRPr>
                    </a:p>
                  </a:txBody>
                  <a:tcPr marL="7946" marR="7946" marT="7946" marB="0" anchor="ctr"/>
                </a:tc>
              </a:tr>
              <a:tr h="515711">
                <a:tc>
                  <a:txBody>
                    <a:bodyPr/>
                    <a:lstStyle/>
                    <a:p>
                      <a:pPr algn="l" fontAlgn="b"/>
                      <a:r>
                        <a:rPr lang="ru-RU" sz="1500" u="none" strike="noStrike" dirty="0" smtClean="0">
                          <a:effectLst/>
                        </a:rPr>
                        <a:t>Отдел по физической культуре и спорту администрации г. Пыть-Яха</a:t>
                      </a:r>
                      <a:endParaRPr lang="ru-RU" sz="1500" b="0" i="0" u="none" strike="noStrike" dirty="0">
                        <a:effectLst/>
                        <a:latin typeface="Times New Roman" panose="02020603050405020304" pitchFamily="18" charset="0"/>
                      </a:endParaRPr>
                    </a:p>
                  </a:txBody>
                  <a:tcPr marL="7946" marR="7946" marT="7946" marB="0" anchor="b"/>
                </a:tc>
                <a:tc>
                  <a:txBody>
                    <a:bodyPr/>
                    <a:lstStyle/>
                    <a:p>
                      <a:pPr algn="ctr" fontAlgn="b"/>
                      <a:r>
                        <a:rPr lang="ru-RU" sz="1500" u="none" strike="noStrike" dirty="0" smtClean="0">
                          <a:effectLst/>
                        </a:rPr>
                        <a:t>99,9</a:t>
                      </a:r>
                      <a:endParaRPr lang="ru-RU" sz="1500" b="0" i="0" u="none" strike="noStrike" dirty="0">
                        <a:effectLst/>
                        <a:latin typeface="Times New Roman" panose="02020603050405020304" pitchFamily="18" charset="0"/>
                      </a:endParaRPr>
                    </a:p>
                  </a:txBody>
                  <a:tcPr marL="7946" marR="7946" marT="7946" marB="0" anchor="ctr"/>
                </a:tc>
                <a:tc>
                  <a:txBody>
                    <a:bodyPr/>
                    <a:lstStyle/>
                    <a:p>
                      <a:pPr algn="ctr" fontAlgn="ctr"/>
                      <a:r>
                        <a:rPr lang="ru-RU" sz="1500" u="none" strike="noStrike" smtClean="0">
                          <a:effectLst/>
                        </a:rPr>
                        <a:t>3</a:t>
                      </a:r>
                      <a:endParaRPr lang="ru-RU" sz="1500" b="0" i="0" u="none" strike="noStrike" dirty="0">
                        <a:effectLst/>
                        <a:latin typeface="Times New Roman" panose="02020603050405020304" pitchFamily="18" charset="0"/>
                      </a:endParaRPr>
                    </a:p>
                  </a:txBody>
                  <a:tcPr marL="7946" marR="7946" marT="7946" marB="0" anchor="ctr"/>
                </a:tc>
              </a:tr>
              <a:tr h="769161">
                <a:tc>
                  <a:txBody>
                    <a:bodyPr/>
                    <a:lstStyle/>
                    <a:p>
                      <a:pPr algn="l" fontAlgn="b"/>
                      <a:r>
                        <a:rPr lang="ru-RU" sz="1500" u="none" strike="noStrike" dirty="0" smtClean="0">
                          <a:effectLst/>
                        </a:rPr>
                        <a:t>МКУ Управление материально- технического обслуживания органов местного самоуправления  г. Пыть-Яха</a:t>
                      </a:r>
                      <a:endParaRPr lang="ru-RU" sz="1500" b="0" i="0" u="none" strike="noStrike" dirty="0">
                        <a:effectLst/>
                        <a:latin typeface="Times New Roman" panose="02020603050405020304" pitchFamily="18" charset="0"/>
                      </a:endParaRPr>
                    </a:p>
                  </a:txBody>
                  <a:tcPr marL="7946" marR="7946" marT="7946" marB="0" anchor="b"/>
                </a:tc>
                <a:tc>
                  <a:txBody>
                    <a:bodyPr/>
                    <a:lstStyle/>
                    <a:p>
                      <a:pPr algn="ctr" fontAlgn="b"/>
                      <a:r>
                        <a:rPr lang="ru-RU" sz="1500" u="none" strike="noStrike" dirty="0" smtClean="0">
                          <a:effectLst/>
                        </a:rPr>
                        <a:t>99,8</a:t>
                      </a:r>
                      <a:endParaRPr lang="ru-RU" sz="1500" b="0" i="0" u="none" strike="noStrike" dirty="0">
                        <a:effectLst/>
                        <a:latin typeface="Times New Roman" panose="02020603050405020304" pitchFamily="18" charset="0"/>
                      </a:endParaRPr>
                    </a:p>
                  </a:txBody>
                  <a:tcPr marL="7946" marR="7946" marT="7946" marB="0" anchor="ctr"/>
                </a:tc>
                <a:tc>
                  <a:txBody>
                    <a:bodyPr/>
                    <a:lstStyle/>
                    <a:p>
                      <a:pPr algn="ctr" fontAlgn="ctr"/>
                      <a:r>
                        <a:rPr lang="ru-RU" sz="1500" u="none" strike="noStrike" smtClean="0">
                          <a:effectLst/>
                        </a:rPr>
                        <a:t>4</a:t>
                      </a:r>
                      <a:endParaRPr lang="ru-RU" sz="1500" b="0" i="0" u="none" strike="noStrike" dirty="0">
                        <a:effectLst/>
                        <a:latin typeface="Times New Roman" panose="02020603050405020304" pitchFamily="18" charset="0"/>
                      </a:endParaRPr>
                    </a:p>
                  </a:txBody>
                  <a:tcPr marL="7946" marR="7946" marT="7946" marB="0" anchor="ctr"/>
                </a:tc>
              </a:tr>
              <a:tr h="445941">
                <a:tc>
                  <a:txBody>
                    <a:bodyPr/>
                    <a:lstStyle/>
                    <a:p>
                      <a:pPr algn="l" fontAlgn="b"/>
                      <a:r>
                        <a:rPr lang="ru-RU" sz="1500" u="none" strike="noStrike" dirty="0" smtClean="0">
                          <a:effectLst/>
                        </a:rPr>
                        <a:t>МКУ Единая дежурно-диспетчерская служба  г. Пыть-Яха</a:t>
                      </a:r>
                      <a:endParaRPr lang="ru-RU" sz="1500" b="0" i="0" u="none" strike="noStrike" dirty="0">
                        <a:effectLst/>
                        <a:latin typeface="Times New Roman" panose="02020603050405020304" pitchFamily="18" charset="0"/>
                      </a:endParaRPr>
                    </a:p>
                  </a:txBody>
                  <a:tcPr marL="7946" marR="7946" marT="7946" marB="0" anchor="b"/>
                </a:tc>
                <a:tc>
                  <a:txBody>
                    <a:bodyPr/>
                    <a:lstStyle/>
                    <a:p>
                      <a:pPr algn="ctr" fontAlgn="b"/>
                      <a:r>
                        <a:rPr lang="ru-RU" sz="1500" u="none" strike="noStrike" dirty="0" smtClean="0">
                          <a:effectLst/>
                        </a:rPr>
                        <a:t>99,5</a:t>
                      </a:r>
                      <a:endParaRPr lang="ru-RU" sz="1500" b="0" i="0" u="none" strike="noStrike" dirty="0">
                        <a:effectLst/>
                        <a:latin typeface="Times New Roman" panose="02020603050405020304" pitchFamily="18" charset="0"/>
                      </a:endParaRPr>
                    </a:p>
                  </a:txBody>
                  <a:tcPr marL="7946" marR="7946" marT="7946" marB="0" anchor="ctr"/>
                </a:tc>
                <a:tc>
                  <a:txBody>
                    <a:bodyPr/>
                    <a:lstStyle/>
                    <a:p>
                      <a:pPr algn="ctr" fontAlgn="ctr"/>
                      <a:r>
                        <a:rPr lang="ru-RU" sz="1500" u="none" strike="noStrike" dirty="0" smtClean="0">
                          <a:effectLst/>
                        </a:rPr>
                        <a:t>5</a:t>
                      </a:r>
                      <a:endParaRPr lang="ru-RU" sz="1500" b="0" i="0" u="none" strike="noStrike" dirty="0">
                        <a:effectLst/>
                        <a:latin typeface="Times New Roman" panose="02020603050405020304" pitchFamily="18" charset="0"/>
                      </a:endParaRPr>
                    </a:p>
                  </a:txBody>
                  <a:tcPr marL="7946" marR="7946" marT="7946" marB="0" anchor="ctr"/>
                </a:tc>
              </a:tr>
              <a:tr h="445941">
                <a:tc>
                  <a:txBody>
                    <a:bodyPr/>
                    <a:lstStyle/>
                    <a:p>
                      <a:pPr algn="l" fontAlgn="b"/>
                      <a:r>
                        <a:rPr lang="ru-RU" sz="1500" u="none" strike="noStrike" smtClean="0">
                          <a:effectLst/>
                        </a:rPr>
                        <a:t>МКУ Управление капитального строительства г. Пыть-Яха</a:t>
                      </a:r>
                      <a:endParaRPr lang="ru-RU" sz="1500" b="0" i="0" u="none" strike="noStrike">
                        <a:effectLst/>
                        <a:latin typeface="Times New Roman" panose="02020603050405020304" pitchFamily="18" charset="0"/>
                      </a:endParaRPr>
                    </a:p>
                  </a:txBody>
                  <a:tcPr marL="7946" marR="7946" marT="7946" marB="0" anchor="b"/>
                </a:tc>
                <a:tc>
                  <a:txBody>
                    <a:bodyPr/>
                    <a:lstStyle/>
                    <a:p>
                      <a:pPr algn="ctr" fontAlgn="b"/>
                      <a:r>
                        <a:rPr lang="ru-RU" sz="1500" u="none" strike="noStrike" dirty="0" smtClean="0">
                          <a:effectLst/>
                        </a:rPr>
                        <a:t>91,1</a:t>
                      </a:r>
                      <a:endParaRPr lang="ru-RU" sz="1500" b="0" i="0" u="none" strike="noStrike" dirty="0">
                        <a:effectLst/>
                        <a:latin typeface="Times New Roman" panose="02020603050405020304" pitchFamily="18" charset="0"/>
                      </a:endParaRPr>
                    </a:p>
                  </a:txBody>
                  <a:tcPr marL="7946" marR="7946" marT="7946" marB="0" anchor="ctr"/>
                </a:tc>
                <a:tc>
                  <a:txBody>
                    <a:bodyPr/>
                    <a:lstStyle/>
                    <a:p>
                      <a:pPr algn="ctr" fontAlgn="ctr"/>
                      <a:r>
                        <a:rPr lang="ru-RU" sz="1500" u="none" strike="noStrike" dirty="0" smtClean="0">
                          <a:effectLst/>
                        </a:rPr>
                        <a:t>6</a:t>
                      </a:r>
                      <a:endParaRPr lang="ru-RU" sz="1500" b="0" i="0" u="none" strike="noStrike" dirty="0">
                        <a:effectLst/>
                        <a:latin typeface="Times New Roman" panose="02020603050405020304" pitchFamily="18" charset="0"/>
                      </a:endParaRPr>
                    </a:p>
                  </a:txBody>
                  <a:tcPr marL="7946" marR="7946" marT="7946" marB="0" anchor="ctr"/>
                </a:tc>
              </a:tr>
              <a:tr h="262260">
                <a:tc>
                  <a:txBody>
                    <a:bodyPr/>
                    <a:lstStyle/>
                    <a:p>
                      <a:pPr algn="l" fontAlgn="b"/>
                      <a:r>
                        <a:rPr lang="ru-RU" sz="1500" u="none" strike="noStrike" smtClean="0">
                          <a:effectLst/>
                        </a:rPr>
                        <a:t>МКУ Администрация г. Пыть-Яха</a:t>
                      </a:r>
                      <a:endParaRPr lang="ru-RU" sz="1500" b="0" i="0" u="none" strike="noStrike">
                        <a:effectLst/>
                        <a:latin typeface="Times New Roman" panose="02020603050405020304" pitchFamily="18" charset="0"/>
                      </a:endParaRPr>
                    </a:p>
                  </a:txBody>
                  <a:tcPr marL="7946" marR="7946" marT="7946" marB="0" anchor="b"/>
                </a:tc>
                <a:tc>
                  <a:txBody>
                    <a:bodyPr/>
                    <a:lstStyle/>
                    <a:p>
                      <a:pPr algn="ctr" fontAlgn="b"/>
                      <a:r>
                        <a:rPr lang="ru-RU" sz="1500" u="none" strike="noStrike" dirty="0" smtClean="0">
                          <a:effectLst/>
                        </a:rPr>
                        <a:t>89,1</a:t>
                      </a:r>
                      <a:endParaRPr lang="ru-RU" sz="1500" b="0" i="0" u="none" strike="noStrike" dirty="0">
                        <a:effectLst/>
                        <a:latin typeface="Times New Roman" panose="02020603050405020304" pitchFamily="18" charset="0"/>
                      </a:endParaRPr>
                    </a:p>
                  </a:txBody>
                  <a:tcPr marL="7946" marR="7946" marT="7946" marB="0" anchor="ctr"/>
                </a:tc>
                <a:tc>
                  <a:txBody>
                    <a:bodyPr/>
                    <a:lstStyle/>
                    <a:p>
                      <a:pPr algn="ctr" fontAlgn="ctr"/>
                      <a:r>
                        <a:rPr lang="ru-RU" sz="1500" u="none" strike="noStrike" dirty="0" smtClean="0">
                          <a:effectLst/>
                        </a:rPr>
                        <a:t>7</a:t>
                      </a:r>
                      <a:endParaRPr lang="ru-RU" sz="1500" b="0" i="0" u="none" strike="noStrike" dirty="0">
                        <a:effectLst/>
                        <a:latin typeface="Times New Roman" panose="02020603050405020304" pitchFamily="18" charset="0"/>
                      </a:endParaRPr>
                    </a:p>
                  </a:txBody>
                  <a:tcPr marL="7946" marR="7946" marT="7946" marB="0" anchor="ctr"/>
                </a:tc>
              </a:tr>
              <a:tr h="445941">
                <a:tc>
                  <a:txBody>
                    <a:bodyPr/>
                    <a:lstStyle/>
                    <a:p>
                      <a:pPr algn="l" fontAlgn="b"/>
                      <a:r>
                        <a:rPr lang="ru-RU" sz="1500" u="none" strike="noStrike" smtClean="0">
                          <a:effectLst/>
                        </a:rPr>
                        <a:t>Управление по образованию администрации  г. Пыть-Яха</a:t>
                      </a:r>
                      <a:endParaRPr lang="ru-RU" sz="1500" b="0" i="0" u="none" strike="noStrike">
                        <a:effectLst/>
                        <a:latin typeface="Times New Roman" panose="02020603050405020304" pitchFamily="18" charset="0"/>
                      </a:endParaRPr>
                    </a:p>
                  </a:txBody>
                  <a:tcPr marL="7946" marR="7946" marT="7946" marB="0" anchor="b"/>
                </a:tc>
                <a:tc>
                  <a:txBody>
                    <a:bodyPr/>
                    <a:lstStyle/>
                    <a:p>
                      <a:pPr algn="ctr" fontAlgn="b"/>
                      <a:r>
                        <a:rPr lang="ru-RU" sz="1500" u="none" strike="noStrike" dirty="0" smtClean="0">
                          <a:effectLst/>
                        </a:rPr>
                        <a:t>87,6</a:t>
                      </a:r>
                      <a:endParaRPr lang="ru-RU" sz="1500" b="0" i="0" u="none" strike="noStrike" dirty="0">
                        <a:effectLst/>
                        <a:latin typeface="Times New Roman" panose="02020603050405020304" pitchFamily="18" charset="0"/>
                      </a:endParaRPr>
                    </a:p>
                  </a:txBody>
                  <a:tcPr marL="7946" marR="7946" marT="7946" marB="0" anchor="ctr"/>
                </a:tc>
                <a:tc>
                  <a:txBody>
                    <a:bodyPr/>
                    <a:lstStyle/>
                    <a:p>
                      <a:pPr algn="ctr" fontAlgn="ctr"/>
                      <a:r>
                        <a:rPr lang="ru-RU" sz="1500" u="none" strike="noStrike" dirty="0" smtClean="0">
                          <a:effectLst/>
                        </a:rPr>
                        <a:t>8</a:t>
                      </a:r>
                      <a:endParaRPr lang="ru-RU" sz="1500" b="0" i="0" u="none" strike="noStrike" dirty="0">
                        <a:effectLst/>
                        <a:latin typeface="Times New Roman" panose="02020603050405020304" pitchFamily="18" charset="0"/>
                      </a:endParaRPr>
                    </a:p>
                  </a:txBody>
                  <a:tcPr marL="7946" marR="7946" marT="7946" marB="0" anchor="ctr"/>
                </a:tc>
              </a:tr>
              <a:tr h="262260">
                <a:tc>
                  <a:txBody>
                    <a:bodyPr/>
                    <a:lstStyle/>
                    <a:p>
                      <a:pPr algn="l" fontAlgn="b"/>
                      <a:r>
                        <a:rPr lang="ru-RU" sz="1500" u="none" strike="noStrike" dirty="0" smtClean="0">
                          <a:effectLst/>
                        </a:rPr>
                        <a:t>МКУ Дума г. Пыть-Яха</a:t>
                      </a:r>
                      <a:endParaRPr lang="ru-RU" sz="1500" b="0" i="0" u="none" strike="noStrike" dirty="0">
                        <a:effectLst/>
                        <a:latin typeface="Times New Roman" panose="02020603050405020304" pitchFamily="18" charset="0"/>
                      </a:endParaRPr>
                    </a:p>
                  </a:txBody>
                  <a:tcPr marL="7946" marR="7946" marT="7946" marB="0" anchor="b"/>
                </a:tc>
                <a:tc>
                  <a:txBody>
                    <a:bodyPr/>
                    <a:lstStyle/>
                    <a:p>
                      <a:pPr algn="ctr" fontAlgn="b"/>
                      <a:r>
                        <a:rPr lang="ru-RU" sz="1500" u="none" strike="noStrike" dirty="0" smtClean="0">
                          <a:effectLst/>
                        </a:rPr>
                        <a:t>85,0</a:t>
                      </a:r>
                      <a:endParaRPr lang="ru-RU" sz="1500" b="0" i="0" u="none" strike="noStrike" dirty="0">
                        <a:effectLst/>
                        <a:latin typeface="Times New Roman" panose="02020603050405020304" pitchFamily="18" charset="0"/>
                      </a:endParaRPr>
                    </a:p>
                  </a:txBody>
                  <a:tcPr marL="7946" marR="7946" marT="7946" marB="0" anchor="ctr"/>
                </a:tc>
                <a:tc>
                  <a:txBody>
                    <a:bodyPr/>
                    <a:lstStyle/>
                    <a:p>
                      <a:pPr algn="ctr" fontAlgn="ctr"/>
                      <a:r>
                        <a:rPr lang="ru-RU" sz="1500" u="none" strike="noStrike" dirty="0" smtClean="0">
                          <a:effectLst/>
                        </a:rPr>
                        <a:t>9</a:t>
                      </a:r>
                      <a:endParaRPr lang="ru-RU" sz="1500" b="0" i="0" u="none" strike="noStrike" dirty="0">
                        <a:effectLst/>
                        <a:latin typeface="Times New Roman" panose="02020603050405020304" pitchFamily="18" charset="0"/>
                      </a:endParaRPr>
                    </a:p>
                  </a:txBody>
                  <a:tcPr marL="7946" marR="7946" marT="7946" marB="0" anchor="ctr"/>
                </a:tc>
              </a:tr>
            </a:tbl>
          </a:graphicData>
        </a:graphic>
      </p:graphicFrame>
    </p:spTree>
    <p:extLst>
      <p:ext uri="{BB962C8B-B14F-4D97-AF65-F5344CB8AC3E}">
        <p14:creationId xmlns:p14="http://schemas.microsoft.com/office/powerpoint/2010/main" val="2977728687"/>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3" name="Нижний колонтитул 3"/>
          <p:cNvSpPr>
            <a:spLocks noGrp="1"/>
          </p:cNvSpPr>
          <p:nvPr>
            <p:ph type="ftr" sz="quarter" idx="4294967295"/>
          </p:nvPr>
        </p:nvSpPr>
        <p:spPr>
          <a:xfrm>
            <a:off x="0" y="6437730"/>
            <a:ext cx="11760000" cy="432000"/>
          </a:xfrm>
          <a:prstGeom prst="rect">
            <a:avLst/>
          </a:prstGeom>
          <a:solidFill>
            <a:srgbClr val="404040"/>
          </a:solidFill>
          <a:ln cmpd="sng">
            <a:noFill/>
          </a:ln>
        </p:spPr>
        <p:txBody>
          <a:bodyPr anchor="ctr"/>
          <a:lstStyle/>
          <a:p>
            <a:pPr lvl="1"/>
            <a:r>
              <a:rPr lang="ru-RU" b="1" dirty="0">
                <a:gradFill>
                  <a:gsLst>
                    <a:gs pos="0">
                      <a:schemeClr val="accent1">
                        <a:lumMod val="5000"/>
                        <a:lumOff val="95000"/>
                      </a:schemeClr>
                    </a:gs>
                    <a:gs pos="74000">
                      <a:schemeClr val="accent5">
                        <a:lumMod val="25000"/>
                        <a:lumOff val="75000"/>
                      </a:schemeClr>
                    </a:gs>
                    <a:gs pos="83000">
                      <a:schemeClr val="accent5">
                        <a:lumMod val="25000"/>
                        <a:lumOff val="75000"/>
                      </a:schemeClr>
                    </a:gs>
                    <a:gs pos="100000">
                      <a:schemeClr val="accent5">
                        <a:lumMod val="50000"/>
                        <a:lumOff val="50000"/>
                      </a:schemeClr>
                    </a:gs>
                  </a:gsLst>
                  <a:lin ang="5400000" scaled="1"/>
                </a:gradFill>
              </a:rPr>
              <a:t>БЮДЖЕТ ДЛЯ ГРАЖДАН </a:t>
            </a:r>
          </a:p>
        </p:txBody>
      </p:sp>
      <p:sp>
        <p:nvSpPr>
          <p:cNvPr id="34" name="Номер слайда 5">
            <a:extLst>
              <a:ext uri="{FF2B5EF4-FFF2-40B4-BE49-F238E27FC236}">
                <a16:creationId xmlns="" xmlns:a16="http://schemas.microsoft.com/office/drawing/2014/main" id="{1C554D9F-1895-486E-BFBA-905BB2D29E08}"/>
              </a:ext>
            </a:extLst>
          </p:cNvPr>
          <p:cNvSpPr>
            <a:spLocks noGrp="1"/>
          </p:cNvSpPr>
          <p:nvPr>
            <p:ph type="sldNum" sz="quarter" idx="33"/>
          </p:nvPr>
        </p:nvSpPr>
        <p:spPr>
          <a:xfrm>
            <a:off x="11760000" y="6437730"/>
            <a:ext cx="432000" cy="432000"/>
          </a:xfrm>
        </p:spPr>
        <p:txBody>
          <a:bodyPr rtlCol="0"/>
          <a:lstStyle/>
          <a:p>
            <a:pPr rtl="0"/>
            <a:fld id="{19B51A1E-902D-48AF-9020-955120F399B6}" type="slidenum">
              <a:rPr lang="ru-RU" sz="1600" b="1" smtClean="0">
                <a:ln w="0"/>
                <a:gradFill>
                  <a:gsLst>
                    <a:gs pos="0">
                      <a:schemeClr val="accent1">
                        <a:lumMod val="5000"/>
                        <a:lumOff val="95000"/>
                      </a:schemeClr>
                    </a:gs>
                    <a:gs pos="74000">
                      <a:schemeClr val="accent5">
                        <a:lumMod val="25000"/>
                        <a:lumOff val="75000"/>
                      </a:schemeClr>
                    </a:gs>
                    <a:gs pos="83000">
                      <a:schemeClr val="accent5">
                        <a:lumMod val="25000"/>
                        <a:lumOff val="75000"/>
                      </a:schemeClr>
                    </a:gs>
                    <a:gs pos="100000">
                      <a:schemeClr val="accent5">
                        <a:lumMod val="50000"/>
                        <a:lumOff val="50000"/>
                      </a:schemeClr>
                    </a:gs>
                  </a:gsLst>
                  <a:lin ang="5400000" scaled="1"/>
                </a:gradFill>
                <a:effectLst>
                  <a:outerShdw blurRad="38100" dist="25400" dir="5400000" algn="ctr" rotWithShape="0">
                    <a:srgbClr val="6E747A">
                      <a:alpha val="43000"/>
                    </a:srgbClr>
                  </a:outerShdw>
                </a:effectLst>
              </a:rPr>
              <a:pPr rtl="0"/>
              <a:t>104</a:t>
            </a:fld>
            <a:endParaRPr lang="ru-RU" sz="1600" b="1" dirty="0">
              <a:ln w="0"/>
              <a:gradFill>
                <a:gsLst>
                  <a:gs pos="0">
                    <a:schemeClr val="accent1">
                      <a:lumMod val="5000"/>
                      <a:lumOff val="95000"/>
                    </a:schemeClr>
                  </a:gs>
                  <a:gs pos="74000">
                    <a:schemeClr val="accent5">
                      <a:lumMod val="25000"/>
                      <a:lumOff val="75000"/>
                    </a:schemeClr>
                  </a:gs>
                  <a:gs pos="83000">
                    <a:schemeClr val="accent5">
                      <a:lumMod val="25000"/>
                      <a:lumOff val="75000"/>
                    </a:schemeClr>
                  </a:gs>
                  <a:gs pos="100000">
                    <a:schemeClr val="accent5">
                      <a:lumMod val="50000"/>
                      <a:lumOff val="50000"/>
                    </a:schemeClr>
                  </a:gs>
                </a:gsLst>
                <a:lin ang="5400000" scaled="1"/>
              </a:gradFill>
              <a:effectLst>
                <a:outerShdw blurRad="38100" dist="25400" dir="5400000" algn="ctr" rotWithShape="0">
                  <a:srgbClr val="6E747A">
                    <a:alpha val="43000"/>
                  </a:srgbClr>
                </a:outerShdw>
              </a:effectLst>
            </a:endParaRPr>
          </a:p>
        </p:txBody>
      </p:sp>
      <p:sp>
        <p:nvSpPr>
          <p:cNvPr id="5" name="Полилиния 4"/>
          <p:cNvSpPr/>
          <p:nvPr/>
        </p:nvSpPr>
        <p:spPr>
          <a:xfrm>
            <a:off x="-79513" y="2717578"/>
            <a:ext cx="8350423" cy="606060"/>
          </a:xfrm>
          <a:custGeom>
            <a:avLst/>
            <a:gdLst>
              <a:gd name="connsiteX0" fmla="*/ 168965 w 8350423"/>
              <a:gd name="connsiteY0" fmla="*/ 343674 h 606060"/>
              <a:gd name="connsiteX1" fmla="*/ 7981122 w 8350423"/>
              <a:gd name="connsiteY1" fmla="*/ 5744 h 606060"/>
              <a:gd name="connsiteX2" fmla="*/ 6361043 w 8350423"/>
              <a:gd name="connsiteY2" fmla="*/ 592152 h 606060"/>
              <a:gd name="connsiteX3" fmla="*/ 0 w 8350423"/>
              <a:gd name="connsiteY3" fmla="*/ 433126 h 606060"/>
            </a:gdLst>
            <a:ahLst/>
            <a:cxnLst>
              <a:cxn ang="0">
                <a:pos x="connsiteX0" y="connsiteY0"/>
              </a:cxn>
              <a:cxn ang="0">
                <a:pos x="connsiteX1" y="connsiteY1"/>
              </a:cxn>
              <a:cxn ang="0">
                <a:pos x="connsiteX2" y="connsiteY2"/>
              </a:cxn>
              <a:cxn ang="0">
                <a:pos x="connsiteX3" y="connsiteY3"/>
              </a:cxn>
            </a:cxnLst>
            <a:rect l="l" t="t" r="r" b="b"/>
            <a:pathLst>
              <a:path w="8350423" h="606060">
                <a:moveTo>
                  <a:pt x="168965" y="343674"/>
                </a:moveTo>
                <a:cubicBezTo>
                  <a:pt x="3559037" y="154002"/>
                  <a:pt x="6949109" y="-35669"/>
                  <a:pt x="7981122" y="5744"/>
                </a:cubicBezTo>
                <a:cubicBezTo>
                  <a:pt x="9013135" y="47157"/>
                  <a:pt x="7691230" y="520922"/>
                  <a:pt x="6361043" y="592152"/>
                </a:cubicBezTo>
                <a:cubicBezTo>
                  <a:pt x="5030856" y="663382"/>
                  <a:pt x="574813" y="438095"/>
                  <a:pt x="0" y="433126"/>
                </a:cubicBezTo>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Заголовок 5"/>
          <p:cNvSpPr>
            <a:spLocks noGrp="1"/>
          </p:cNvSpPr>
          <p:nvPr>
            <p:ph type="title"/>
          </p:nvPr>
        </p:nvSpPr>
        <p:spPr/>
        <p:txBody>
          <a:bodyPr/>
          <a:lstStyle/>
          <a:p>
            <a:r>
              <a:rPr lang="ru-RU" dirty="0"/>
              <a:t>Контактная информация</a:t>
            </a:r>
          </a:p>
        </p:txBody>
      </p:sp>
      <p:pic>
        <p:nvPicPr>
          <p:cNvPr id="11" name="Графический объект 7" descr="Пользователь" title="Значок — имя докладчика">
            <a:extLst>
              <a:ext uri="{FF2B5EF4-FFF2-40B4-BE49-F238E27FC236}">
                <a16:creationId xmlns="" xmlns:a16="http://schemas.microsoft.com/office/drawing/2014/main" id="{111541C4-DB03-4E53-994D-499C7D73C4DF}"/>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 xmlns:asvg="http://schemas.microsoft.com/office/drawing/2016/SVG/main" r:embed="rId5"/>
              </a:ext>
            </a:extLst>
          </a:blip>
          <a:stretch>
            <a:fillRect/>
          </a:stretch>
        </p:blipFill>
        <p:spPr>
          <a:xfrm>
            <a:off x="457886" y="1318064"/>
            <a:ext cx="218900" cy="218900"/>
          </a:xfrm>
          <a:prstGeom prst="rect">
            <a:avLst/>
          </a:prstGeom>
        </p:spPr>
      </p:pic>
      <p:pic>
        <p:nvPicPr>
          <p:cNvPr id="13" name="Графический объект 9" descr="Смартфон" title="Значок — номер телефона докладчика">
            <a:extLst>
              <a:ext uri="{FF2B5EF4-FFF2-40B4-BE49-F238E27FC236}">
                <a16:creationId xmlns="" xmlns:a16="http://schemas.microsoft.com/office/drawing/2014/main" id="{A29DE31C-E099-4579-BB03-675E0A40C5F2}"/>
              </a:ext>
            </a:extLst>
          </p:cNvPr>
          <p:cNvPicPr>
            <a:picLocks noChangeAspect="1"/>
          </p:cNvPicPr>
          <p:nvPr/>
        </p:nvPicPr>
        <p:blipFill>
          <a:blip r:embed="rId6" cstate="email">
            <a:extLst>
              <a:ext uri="{28A0092B-C50C-407E-A947-70E740481C1C}">
                <a14:useLocalDpi xmlns:a14="http://schemas.microsoft.com/office/drawing/2010/main"/>
              </a:ext>
              <a:ext uri="{96DAC541-7B7A-43D3-8B79-37D633B846F1}">
                <asvg:svgBlip xmlns="" xmlns:asvg="http://schemas.microsoft.com/office/drawing/2016/SVG/main" r:embed="rId7"/>
              </a:ext>
            </a:extLst>
          </a:blip>
          <a:stretch>
            <a:fillRect/>
          </a:stretch>
        </p:blipFill>
        <p:spPr>
          <a:xfrm>
            <a:off x="456234" y="2788647"/>
            <a:ext cx="218900" cy="218900"/>
          </a:xfrm>
          <a:prstGeom prst="rect">
            <a:avLst/>
          </a:prstGeom>
        </p:spPr>
      </p:pic>
      <p:pic>
        <p:nvPicPr>
          <p:cNvPr id="15" name="Графический объект 8" descr="Конверт" title="Значок — адрес электронной почты докладчика">
            <a:extLst>
              <a:ext uri="{FF2B5EF4-FFF2-40B4-BE49-F238E27FC236}">
                <a16:creationId xmlns="" xmlns:a16="http://schemas.microsoft.com/office/drawing/2014/main" id="{773C1382-ACE1-460F-A1B6-AB761A7D2E6B}"/>
              </a:ext>
            </a:extLst>
          </p:cNvPr>
          <p:cNvPicPr>
            <a:picLocks noChangeAspect="1"/>
          </p:cNvPicPr>
          <p:nvPr/>
        </p:nvPicPr>
        <p:blipFill>
          <a:blip r:embed="rId8" cstate="email">
            <a:extLst>
              <a:ext uri="{28A0092B-C50C-407E-A947-70E740481C1C}">
                <a14:useLocalDpi xmlns:a14="http://schemas.microsoft.com/office/drawing/2010/main"/>
              </a:ext>
              <a:ext uri="{96DAC541-7B7A-43D3-8B79-37D633B846F1}">
                <asvg:svgBlip xmlns="" xmlns:asvg="http://schemas.microsoft.com/office/drawing/2016/SVG/main" r:embed="rId9"/>
              </a:ext>
            </a:extLst>
          </a:blip>
          <a:stretch>
            <a:fillRect/>
          </a:stretch>
        </p:blipFill>
        <p:spPr>
          <a:xfrm>
            <a:off x="456234" y="3384702"/>
            <a:ext cx="218900" cy="218900"/>
          </a:xfrm>
          <a:prstGeom prst="rect">
            <a:avLst/>
          </a:prstGeom>
        </p:spPr>
      </p:pic>
      <p:pic>
        <p:nvPicPr>
          <p:cNvPr id="17" name="Графический объект 10" descr="Ссылка">
            <a:extLst>
              <a:ext uri="{FF2B5EF4-FFF2-40B4-BE49-F238E27FC236}">
                <a16:creationId xmlns="" xmlns:a16="http://schemas.microsoft.com/office/drawing/2014/main" id="{0718E6E0-05A2-479C-AEA8-1A385EB73474}"/>
              </a:ext>
            </a:extLst>
          </p:cNvPr>
          <p:cNvPicPr>
            <a:picLocks noChangeAspect="1"/>
          </p:cNvPicPr>
          <p:nvPr/>
        </p:nvPicPr>
        <p:blipFill>
          <a:blip r:embed="rId10" cstate="email">
            <a:extLst>
              <a:ext uri="{28A0092B-C50C-407E-A947-70E740481C1C}">
                <a14:useLocalDpi xmlns:a14="http://schemas.microsoft.com/office/drawing/2010/main"/>
              </a:ext>
              <a:ext uri="{96DAC541-7B7A-43D3-8B79-37D633B846F1}">
                <asvg:svgBlip xmlns="" xmlns:asvg="http://schemas.microsoft.com/office/drawing/2016/SVG/main" r:embed="rId11"/>
              </a:ext>
            </a:extLst>
          </a:blip>
          <a:stretch>
            <a:fillRect/>
          </a:stretch>
        </p:blipFill>
        <p:spPr>
          <a:xfrm>
            <a:off x="437163" y="4512683"/>
            <a:ext cx="244786" cy="244786"/>
          </a:xfrm>
          <a:prstGeom prst="rect">
            <a:avLst/>
          </a:prstGeom>
        </p:spPr>
      </p:pic>
      <p:sp>
        <p:nvSpPr>
          <p:cNvPr id="18" name="Rectangle 3"/>
          <p:cNvSpPr>
            <a:spLocks noChangeArrowheads="1"/>
          </p:cNvSpPr>
          <p:nvPr/>
        </p:nvSpPr>
        <p:spPr bwMode="auto">
          <a:xfrm>
            <a:off x="633348" y="1215368"/>
            <a:ext cx="6607224" cy="42165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eaLnBrk="0" fontAlgn="base" hangingPunct="0">
              <a:spcBef>
                <a:spcPct val="0"/>
              </a:spcBef>
              <a:spcAft>
                <a:spcPct val="0"/>
              </a:spcAft>
            </a:pPr>
            <a:r>
              <a:rPr lang="ru-RU" altLang="ru-RU" sz="2000" b="1" dirty="0">
                <a:solidFill>
                  <a:srgbClr val="635F7C"/>
                </a:solidFill>
                <a:ea typeface="Century Gothic" panose="020B0502020202020204" pitchFamily="34" charset="0"/>
                <a:cs typeface="Times New Roman" panose="02020603050405020304" pitchFamily="18" charset="0"/>
              </a:rPr>
              <a:t>Комитет по финансам администрации города Пыть-Яха</a:t>
            </a:r>
            <a:endParaRPr lang="ru-RU" altLang="ru-RU" sz="2000" dirty="0">
              <a:solidFill>
                <a:srgbClr val="635F7C"/>
              </a:solidFill>
            </a:endParaRPr>
          </a:p>
          <a:p>
            <a:pPr eaLnBrk="0" fontAlgn="base" hangingPunct="0">
              <a:spcBef>
                <a:spcPct val="0"/>
              </a:spcBef>
              <a:spcAft>
                <a:spcPct val="0"/>
              </a:spcAft>
            </a:pPr>
            <a:r>
              <a:rPr lang="ru-RU" altLang="ru-RU" sz="2000" dirty="0">
                <a:solidFill>
                  <a:srgbClr val="635F7C"/>
                </a:solidFill>
                <a:ea typeface="Century Gothic" panose="020B0502020202020204" pitchFamily="34" charset="0"/>
                <a:cs typeface="Times New Roman" panose="02020603050405020304" pitchFamily="18" charset="0"/>
              </a:rPr>
              <a:t>ул. Центральная, дом 18а, г. Пыть-Ях, Ханты-Мансийский автономный </a:t>
            </a:r>
            <a:r>
              <a:rPr lang="ru-RU" altLang="ru-RU" sz="2000" dirty="0" smtClean="0">
                <a:solidFill>
                  <a:srgbClr val="635F7C"/>
                </a:solidFill>
                <a:ea typeface="Century Gothic" panose="020B0502020202020204" pitchFamily="34" charset="0"/>
                <a:cs typeface="Times New Roman" panose="02020603050405020304" pitchFamily="18" charset="0"/>
              </a:rPr>
              <a:t>округ </a:t>
            </a:r>
            <a:r>
              <a:rPr lang="ru-RU" altLang="ru-RU" sz="2000" dirty="0">
                <a:solidFill>
                  <a:srgbClr val="635F7C"/>
                </a:solidFill>
                <a:ea typeface="Century Gothic" panose="020B0502020202020204" pitchFamily="34" charset="0"/>
                <a:cs typeface="Times New Roman" panose="02020603050405020304" pitchFamily="18" charset="0"/>
              </a:rPr>
              <a:t>– Югра (Тюменская область), 628381</a:t>
            </a:r>
          </a:p>
          <a:p>
            <a:pPr eaLnBrk="0" fontAlgn="base" hangingPunct="0">
              <a:spcBef>
                <a:spcPct val="0"/>
              </a:spcBef>
              <a:spcAft>
                <a:spcPct val="0"/>
              </a:spcAft>
            </a:pPr>
            <a:endParaRPr lang="ru-RU" altLang="ru-RU" sz="1600" dirty="0">
              <a:solidFill>
                <a:srgbClr val="635F7C"/>
              </a:solidFill>
            </a:endParaRPr>
          </a:p>
          <a:p>
            <a:pPr eaLnBrk="0" fontAlgn="base" hangingPunct="0">
              <a:spcBef>
                <a:spcPct val="0"/>
              </a:spcBef>
              <a:spcAft>
                <a:spcPct val="0"/>
              </a:spcAft>
            </a:pPr>
            <a:r>
              <a:rPr lang="ru-RU" altLang="ru-RU" sz="2000" b="1" dirty="0">
                <a:solidFill>
                  <a:srgbClr val="635F7C"/>
                </a:solidFill>
                <a:ea typeface="Century Gothic" panose="020B0502020202020204" pitchFamily="34" charset="0"/>
                <a:cs typeface="Times New Roman" panose="02020603050405020304" pitchFamily="18" charset="0"/>
              </a:rPr>
              <a:t>Тел.</a:t>
            </a:r>
            <a:r>
              <a:rPr lang="ru-RU" altLang="ru-RU" sz="2000" dirty="0">
                <a:solidFill>
                  <a:srgbClr val="635F7C"/>
                </a:solidFill>
                <a:ea typeface="Century Gothic" panose="020B0502020202020204" pitchFamily="34" charset="0"/>
                <a:cs typeface="Times New Roman" panose="02020603050405020304" pitchFamily="18" charset="0"/>
              </a:rPr>
              <a:t> (3463) 46-55-50</a:t>
            </a:r>
            <a:endParaRPr lang="ru-RU" altLang="ru-RU" sz="2000" dirty="0">
              <a:solidFill>
                <a:srgbClr val="635F7C"/>
              </a:solidFill>
            </a:endParaRPr>
          </a:p>
          <a:p>
            <a:pPr eaLnBrk="0" fontAlgn="base" hangingPunct="0">
              <a:spcBef>
                <a:spcPct val="0"/>
              </a:spcBef>
              <a:spcAft>
                <a:spcPct val="0"/>
              </a:spcAft>
            </a:pPr>
            <a:r>
              <a:rPr lang="ru-RU" altLang="ru-RU" sz="2000" b="1" dirty="0">
                <a:solidFill>
                  <a:srgbClr val="635F7C"/>
                </a:solidFill>
                <a:ea typeface="Century Gothic" panose="020B0502020202020204" pitchFamily="34" charset="0"/>
                <a:cs typeface="Times New Roman" panose="02020603050405020304" pitchFamily="18" charset="0"/>
              </a:rPr>
              <a:t>Факс</a:t>
            </a:r>
            <a:r>
              <a:rPr lang="ru-RU" altLang="ru-RU" sz="2000" dirty="0">
                <a:solidFill>
                  <a:srgbClr val="635F7C"/>
                </a:solidFill>
                <a:ea typeface="Century Gothic" panose="020B0502020202020204" pitchFamily="34" charset="0"/>
                <a:cs typeface="Times New Roman" panose="02020603050405020304" pitchFamily="18" charset="0"/>
              </a:rPr>
              <a:t> (3463) 42-23-30</a:t>
            </a:r>
          </a:p>
          <a:p>
            <a:pPr eaLnBrk="0" fontAlgn="base" hangingPunct="0">
              <a:spcBef>
                <a:spcPct val="0"/>
              </a:spcBef>
              <a:spcAft>
                <a:spcPct val="0"/>
              </a:spcAft>
            </a:pPr>
            <a:endParaRPr lang="ru-RU" altLang="ru-RU" sz="1600" dirty="0">
              <a:solidFill>
                <a:srgbClr val="635F7C"/>
              </a:solidFill>
            </a:endParaRPr>
          </a:p>
          <a:p>
            <a:pPr eaLnBrk="0" fontAlgn="base" hangingPunct="0">
              <a:spcBef>
                <a:spcPct val="0"/>
              </a:spcBef>
              <a:spcAft>
                <a:spcPct val="0"/>
              </a:spcAft>
            </a:pPr>
            <a:r>
              <a:rPr lang="ru-RU" altLang="ru-RU" sz="2000" dirty="0">
                <a:solidFill>
                  <a:srgbClr val="635F7C"/>
                </a:solidFill>
                <a:ea typeface="Century Gothic" panose="020B0502020202020204" pitchFamily="34" charset="0"/>
                <a:cs typeface="Times New Roman" panose="02020603050405020304" pitchFamily="18" charset="0"/>
                <a:hlinkClick r:id="rId12"/>
              </a:rPr>
              <a:t>http://adm.gov86.org/436/437/</a:t>
            </a:r>
            <a:endParaRPr lang="ru-RU" altLang="ru-RU" sz="2000" dirty="0">
              <a:solidFill>
                <a:srgbClr val="635F7C"/>
              </a:solidFill>
              <a:ea typeface="Century Gothic" panose="020B0502020202020204" pitchFamily="34" charset="0"/>
              <a:cs typeface="Times New Roman" panose="02020603050405020304" pitchFamily="18" charset="0"/>
            </a:endParaRPr>
          </a:p>
          <a:p>
            <a:pPr eaLnBrk="0" fontAlgn="base" hangingPunct="0">
              <a:spcBef>
                <a:spcPct val="0"/>
              </a:spcBef>
              <a:spcAft>
                <a:spcPct val="0"/>
              </a:spcAft>
            </a:pPr>
            <a:endParaRPr lang="ru-RU" altLang="ru-RU" sz="2000" dirty="0">
              <a:solidFill>
                <a:srgbClr val="635F7C"/>
              </a:solidFill>
            </a:endParaRPr>
          </a:p>
          <a:p>
            <a:pPr eaLnBrk="0" fontAlgn="base" hangingPunct="0">
              <a:spcBef>
                <a:spcPct val="0"/>
              </a:spcBef>
              <a:spcAft>
                <a:spcPct val="0"/>
              </a:spcAft>
            </a:pPr>
            <a:r>
              <a:rPr lang="en-US" altLang="ru-RU" sz="2000" dirty="0">
                <a:solidFill>
                  <a:srgbClr val="635F7C"/>
                </a:solidFill>
                <a:ea typeface="Century Gothic" panose="020B0502020202020204" pitchFamily="34" charset="0"/>
                <a:cs typeface="Times New Roman" panose="02020603050405020304" pitchFamily="18" charset="0"/>
              </a:rPr>
              <a:t>E-mail: </a:t>
            </a:r>
            <a:r>
              <a:rPr lang="en-US" altLang="ru-RU" sz="2000" dirty="0">
                <a:solidFill>
                  <a:srgbClr val="635F7C"/>
                </a:solidFill>
                <a:ea typeface="Century Gothic" panose="020B0502020202020204" pitchFamily="34" charset="0"/>
                <a:cs typeface="Times New Roman" panose="02020603050405020304" pitchFamily="18" charset="0"/>
                <a:hlinkClick r:id="rId13"/>
              </a:rPr>
              <a:t>komfin@gov86.org</a:t>
            </a:r>
            <a:endParaRPr lang="ru-RU" altLang="ru-RU" sz="2000" dirty="0">
              <a:solidFill>
                <a:srgbClr val="635F7C"/>
              </a:solidFill>
              <a:ea typeface="Century Gothic" panose="020B0502020202020204" pitchFamily="34" charset="0"/>
              <a:cs typeface="Times New Roman" panose="02020603050405020304" pitchFamily="18" charset="0"/>
            </a:endParaRPr>
          </a:p>
          <a:p>
            <a:pPr eaLnBrk="0" fontAlgn="base" hangingPunct="0">
              <a:spcBef>
                <a:spcPct val="0"/>
              </a:spcBef>
              <a:spcAft>
                <a:spcPct val="0"/>
              </a:spcAft>
            </a:pPr>
            <a:endParaRPr lang="ru-RU" altLang="ru-RU" sz="1600" dirty="0">
              <a:solidFill>
                <a:srgbClr val="635F7C"/>
              </a:solidFill>
              <a:ea typeface="Century Gothic" panose="020B0502020202020204" pitchFamily="34" charset="0"/>
              <a:cs typeface="Times New Roman" panose="02020603050405020304" pitchFamily="18" charset="0"/>
            </a:endParaRPr>
          </a:p>
          <a:p>
            <a:pPr eaLnBrk="0" fontAlgn="base" hangingPunct="0">
              <a:spcBef>
                <a:spcPct val="0"/>
              </a:spcBef>
              <a:spcAft>
                <a:spcPct val="0"/>
              </a:spcAft>
            </a:pPr>
            <a:r>
              <a:rPr lang="ru-RU" altLang="ru-RU" sz="2000" dirty="0">
                <a:solidFill>
                  <a:srgbClr val="635F7C"/>
                </a:solidFill>
                <a:ea typeface="Century Gothic" panose="020B0502020202020204" pitchFamily="34" charset="0"/>
                <a:cs typeface="Times New Roman" panose="02020603050405020304" pitchFamily="18" charset="0"/>
              </a:rPr>
              <a:t>График работы: </a:t>
            </a:r>
            <a:endParaRPr lang="ru-RU" altLang="ru-RU" sz="2000" dirty="0">
              <a:solidFill>
                <a:srgbClr val="635F7C"/>
              </a:solidFill>
            </a:endParaRPr>
          </a:p>
          <a:p>
            <a:pPr eaLnBrk="0" fontAlgn="base" hangingPunct="0">
              <a:spcBef>
                <a:spcPct val="0"/>
              </a:spcBef>
              <a:spcAft>
                <a:spcPct val="0"/>
              </a:spcAft>
            </a:pPr>
            <a:r>
              <a:rPr lang="ru-RU" altLang="ru-RU" sz="2000" dirty="0">
                <a:solidFill>
                  <a:srgbClr val="635F7C"/>
                </a:solidFill>
                <a:ea typeface="Century Gothic" panose="020B0502020202020204" pitchFamily="34" charset="0"/>
                <a:cs typeface="Times New Roman" panose="02020603050405020304" pitchFamily="18" charset="0"/>
              </a:rPr>
              <a:t>Понедельник - пятница </a:t>
            </a:r>
            <a:endParaRPr lang="ru-RU" altLang="ru-RU" sz="2000" dirty="0">
              <a:solidFill>
                <a:srgbClr val="635F7C"/>
              </a:solidFill>
            </a:endParaRPr>
          </a:p>
          <a:p>
            <a:pPr eaLnBrk="0" fontAlgn="base" hangingPunct="0">
              <a:spcBef>
                <a:spcPct val="0"/>
              </a:spcBef>
              <a:spcAft>
                <a:spcPct val="0"/>
              </a:spcAft>
            </a:pPr>
            <a:r>
              <a:rPr lang="ru-RU" altLang="ru-RU" sz="2000" dirty="0">
                <a:solidFill>
                  <a:srgbClr val="635F7C"/>
                </a:solidFill>
                <a:ea typeface="Century Gothic" panose="020B0502020202020204" pitchFamily="34" charset="0"/>
                <a:cs typeface="Times New Roman" panose="02020603050405020304" pitchFamily="18" charset="0"/>
              </a:rPr>
              <a:t>с 9.00 до 18.00 </a:t>
            </a:r>
            <a:endParaRPr lang="ru-RU" altLang="ru-RU" sz="2000" dirty="0">
              <a:solidFill>
                <a:srgbClr val="635F7C"/>
              </a:solidFill>
            </a:endParaRPr>
          </a:p>
        </p:txBody>
      </p:sp>
      <p:pic>
        <p:nvPicPr>
          <p:cNvPr id="19" name="Графический объект 9" descr="Смартфон" title="Значок — номер телефона докладчика">
            <a:extLst>
              <a:ext uri="{FF2B5EF4-FFF2-40B4-BE49-F238E27FC236}">
                <a16:creationId xmlns="" xmlns:a16="http://schemas.microsoft.com/office/drawing/2014/main" id="{A29DE31C-E099-4579-BB03-675E0A40C5F2}"/>
              </a:ext>
            </a:extLst>
          </p:cNvPr>
          <p:cNvPicPr>
            <a:picLocks noChangeAspect="1"/>
          </p:cNvPicPr>
          <p:nvPr/>
        </p:nvPicPr>
        <p:blipFill>
          <a:blip r:embed="rId6" cstate="email">
            <a:extLst>
              <a:ext uri="{28A0092B-C50C-407E-A947-70E740481C1C}">
                <a14:useLocalDpi xmlns:a14="http://schemas.microsoft.com/office/drawing/2010/main"/>
              </a:ext>
              <a:ext uri="{96DAC541-7B7A-43D3-8B79-37D633B846F1}">
                <asvg:svgBlip xmlns="" xmlns:asvg="http://schemas.microsoft.com/office/drawing/2016/SVG/main" r:embed="rId7"/>
              </a:ext>
            </a:extLst>
          </a:blip>
          <a:stretch>
            <a:fillRect/>
          </a:stretch>
        </p:blipFill>
        <p:spPr>
          <a:xfrm>
            <a:off x="459677" y="2498677"/>
            <a:ext cx="218900" cy="218900"/>
          </a:xfrm>
          <a:prstGeom prst="rect">
            <a:avLst/>
          </a:prstGeom>
        </p:spPr>
      </p:pic>
      <p:pic>
        <p:nvPicPr>
          <p:cNvPr id="20" name="Графический объект 8" descr="Конверт" title="Значок — адрес электронной почты докладчика">
            <a:extLst>
              <a:ext uri="{FF2B5EF4-FFF2-40B4-BE49-F238E27FC236}">
                <a16:creationId xmlns="" xmlns:a16="http://schemas.microsoft.com/office/drawing/2014/main" id="{773C1382-ACE1-460F-A1B6-AB761A7D2E6B}"/>
              </a:ext>
            </a:extLst>
          </p:cNvPr>
          <p:cNvPicPr>
            <a:picLocks noChangeAspect="1"/>
          </p:cNvPicPr>
          <p:nvPr/>
        </p:nvPicPr>
        <p:blipFill>
          <a:blip r:embed="rId8" cstate="email">
            <a:extLst>
              <a:ext uri="{28A0092B-C50C-407E-A947-70E740481C1C}">
                <a14:useLocalDpi xmlns:a14="http://schemas.microsoft.com/office/drawing/2010/main"/>
              </a:ext>
              <a:ext uri="{96DAC541-7B7A-43D3-8B79-37D633B846F1}">
                <asvg:svgBlip xmlns="" xmlns:asvg="http://schemas.microsoft.com/office/drawing/2016/SVG/main" r:embed="rId9"/>
              </a:ext>
            </a:extLst>
          </a:blip>
          <a:stretch>
            <a:fillRect/>
          </a:stretch>
        </p:blipFill>
        <p:spPr>
          <a:xfrm>
            <a:off x="463049" y="3942415"/>
            <a:ext cx="218900" cy="218900"/>
          </a:xfrm>
          <a:prstGeom prst="rect">
            <a:avLst/>
          </a:prstGeom>
        </p:spPr>
      </p:pic>
      <p:pic>
        <p:nvPicPr>
          <p:cNvPr id="1032" name="Picture 8" descr="https://ideputat.er.ru/sites/default/files/styles/page_width/public/deputy/news/50762/nasayt2_11.jpg?itok=Y8KyL-Ic"/>
          <p:cNvPicPr>
            <a:picLocks noChangeAspect="1" noChangeArrowheads="1"/>
          </p:cNvPicPr>
          <p:nvPr/>
        </p:nvPicPr>
        <p:blipFill>
          <a:blip r:embed="rId14" cstate="email">
            <a:extLst>
              <a:ext uri="{28A0092B-C50C-407E-A947-70E740481C1C}">
                <a14:useLocalDpi xmlns:a14="http://schemas.microsoft.com/office/drawing/2010/main"/>
              </a:ext>
            </a:extLst>
          </a:blip>
          <a:srcRect/>
          <a:stretch>
            <a:fillRect/>
          </a:stretch>
        </p:blipFill>
        <p:spPr bwMode="auto">
          <a:xfrm>
            <a:off x="5223333" y="2540001"/>
            <a:ext cx="6968667" cy="38977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86091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623FB4D5-DA14-4F29-9320-2DE0A6B571B9}"/>
              </a:ext>
            </a:extLst>
          </p:cNvPr>
          <p:cNvSpPr>
            <a:spLocks noGrp="1"/>
          </p:cNvSpPr>
          <p:nvPr>
            <p:ph type="title"/>
          </p:nvPr>
        </p:nvSpPr>
        <p:spPr/>
        <p:txBody>
          <a:bodyPr rtlCol="0"/>
          <a:lstStyle/>
          <a:p>
            <a:r>
              <a:rPr lang="ru-RU" sz="2400" dirty="0"/>
              <a:t>Информация о внесении изменений в параметры </a:t>
            </a:r>
            <a:r>
              <a:rPr lang="ru-RU" sz="2400" dirty="0" smtClean="0"/>
              <a:t>бюджета</a:t>
            </a:r>
            <a:r>
              <a:rPr lang="en-US" sz="2400" dirty="0" smtClean="0"/>
              <a:t> </a:t>
            </a:r>
            <a:r>
              <a:rPr lang="ru-RU" sz="2400" dirty="0" smtClean="0"/>
              <a:t>города Пыть-Яха в 2021 </a:t>
            </a:r>
            <a:r>
              <a:rPr lang="ru-RU" sz="2400" dirty="0"/>
              <a:t>году по разделам, подразделам классификации расходов бюджета, </a:t>
            </a:r>
            <a:r>
              <a:rPr lang="ru-RU" sz="2400" dirty="0" smtClean="0"/>
              <a:t>тыс. </a:t>
            </a:r>
            <a:r>
              <a:rPr lang="ru-RU" sz="2400" dirty="0"/>
              <a:t>рублей </a:t>
            </a:r>
          </a:p>
        </p:txBody>
      </p:sp>
      <p:sp>
        <p:nvSpPr>
          <p:cNvPr id="33" name="Нижний колонтитул 3"/>
          <p:cNvSpPr>
            <a:spLocks noGrp="1"/>
          </p:cNvSpPr>
          <p:nvPr>
            <p:ph type="ftr" sz="quarter" idx="4294967295"/>
          </p:nvPr>
        </p:nvSpPr>
        <p:spPr>
          <a:xfrm>
            <a:off x="0" y="6437730"/>
            <a:ext cx="11760000" cy="432000"/>
          </a:xfrm>
          <a:prstGeom prst="rect">
            <a:avLst/>
          </a:prstGeom>
          <a:solidFill>
            <a:srgbClr val="404040"/>
          </a:solidFill>
          <a:ln cmpd="sng">
            <a:noFill/>
          </a:ln>
        </p:spPr>
        <p:txBody>
          <a:bodyPr anchor="ctr"/>
          <a:lstStyle/>
          <a:p>
            <a:pPr lvl="1"/>
            <a:r>
              <a:rPr lang="ru-RU" b="1" dirty="0">
                <a:gradFill>
                  <a:gsLst>
                    <a:gs pos="0">
                      <a:schemeClr val="accent1">
                        <a:lumMod val="5000"/>
                        <a:lumOff val="95000"/>
                      </a:schemeClr>
                    </a:gs>
                    <a:gs pos="74000">
                      <a:schemeClr val="accent5">
                        <a:lumMod val="25000"/>
                        <a:lumOff val="75000"/>
                      </a:schemeClr>
                    </a:gs>
                    <a:gs pos="83000">
                      <a:schemeClr val="accent5">
                        <a:lumMod val="25000"/>
                        <a:lumOff val="75000"/>
                      </a:schemeClr>
                    </a:gs>
                    <a:gs pos="100000">
                      <a:schemeClr val="accent5">
                        <a:lumMod val="50000"/>
                        <a:lumOff val="50000"/>
                      </a:schemeClr>
                    </a:gs>
                  </a:gsLst>
                  <a:lin ang="5400000" scaled="1"/>
                </a:gradFill>
              </a:rPr>
              <a:t>БЮДЖЕТ ДЛЯ ГРАЖДАН </a:t>
            </a:r>
          </a:p>
        </p:txBody>
      </p:sp>
      <p:sp>
        <p:nvSpPr>
          <p:cNvPr id="34" name="Номер слайда 5">
            <a:extLst>
              <a:ext uri="{FF2B5EF4-FFF2-40B4-BE49-F238E27FC236}">
                <a16:creationId xmlns="" xmlns:a16="http://schemas.microsoft.com/office/drawing/2014/main" id="{1C554D9F-1895-486E-BFBA-905BB2D29E08}"/>
              </a:ext>
            </a:extLst>
          </p:cNvPr>
          <p:cNvSpPr>
            <a:spLocks noGrp="1"/>
          </p:cNvSpPr>
          <p:nvPr>
            <p:ph type="sldNum" sz="quarter" idx="33"/>
          </p:nvPr>
        </p:nvSpPr>
        <p:spPr>
          <a:xfrm>
            <a:off x="11760000" y="6437730"/>
            <a:ext cx="432000" cy="432000"/>
          </a:xfrm>
        </p:spPr>
        <p:txBody>
          <a:bodyPr rtlCol="0"/>
          <a:lstStyle/>
          <a:p>
            <a:pPr rtl="0"/>
            <a:fld id="{19B51A1E-902D-48AF-9020-955120F399B6}" type="slidenum">
              <a:rPr lang="ru-RU" sz="1600" b="1" smtClean="0">
                <a:ln w="0"/>
                <a:gradFill>
                  <a:gsLst>
                    <a:gs pos="0">
                      <a:schemeClr val="accent1">
                        <a:lumMod val="5000"/>
                        <a:lumOff val="95000"/>
                      </a:schemeClr>
                    </a:gs>
                    <a:gs pos="74000">
                      <a:schemeClr val="accent5">
                        <a:lumMod val="25000"/>
                        <a:lumOff val="75000"/>
                      </a:schemeClr>
                    </a:gs>
                    <a:gs pos="83000">
                      <a:schemeClr val="accent5">
                        <a:lumMod val="25000"/>
                        <a:lumOff val="75000"/>
                      </a:schemeClr>
                    </a:gs>
                    <a:gs pos="100000">
                      <a:schemeClr val="accent5">
                        <a:lumMod val="50000"/>
                        <a:lumOff val="50000"/>
                      </a:schemeClr>
                    </a:gs>
                  </a:gsLst>
                  <a:lin ang="5400000" scaled="1"/>
                </a:gradFill>
                <a:effectLst>
                  <a:outerShdw blurRad="38100" dist="25400" dir="5400000" algn="ctr" rotWithShape="0">
                    <a:srgbClr val="6E747A">
                      <a:alpha val="43000"/>
                    </a:srgbClr>
                  </a:outerShdw>
                </a:effectLst>
              </a:rPr>
              <a:pPr rtl="0"/>
              <a:t>11</a:t>
            </a:fld>
            <a:endParaRPr lang="ru-RU" sz="1600" b="1" dirty="0">
              <a:ln w="0"/>
              <a:gradFill>
                <a:gsLst>
                  <a:gs pos="0">
                    <a:schemeClr val="accent1">
                      <a:lumMod val="5000"/>
                      <a:lumOff val="95000"/>
                    </a:schemeClr>
                  </a:gs>
                  <a:gs pos="74000">
                    <a:schemeClr val="accent5">
                      <a:lumMod val="25000"/>
                      <a:lumOff val="75000"/>
                    </a:schemeClr>
                  </a:gs>
                  <a:gs pos="83000">
                    <a:schemeClr val="accent5">
                      <a:lumMod val="25000"/>
                      <a:lumOff val="75000"/>
                    </a:schemeClr>
                  </a:gs>
                  <a:gs pos="100000">
                    <a:schemeClr val="accent5">
                      <a:lumMod val="50000"/>
                      <a:lumOff val="50000"/>
                    </a:schemeClr>
                  </a:gs>
                </a:gsLst>
                <a:lin ang="5400000" scaled="1"/>
              </a:gradFill>
              <a:effectLst>
                <a:outerShdw blurRad="38100" dist="25400" dir="5400000" algn="ctr" rotWithShape="0">
                  <a:srgbClr val="6E747A">
                    <a:alpha val="43000"/>
                  </a:srgbClr>
                </a:outerShdw>
              </a:effectLst>
            </a:endParaRPr>
          </a:p>
        </p:txBody>
      </p:sp>
      <p:graphicFrame>
        <p:nvGraphicFramePr>
          <p:cNvPr id="3" name="Таблица 2"/>
          <p:cNvGraphicFramePr>
            <a:graphicFrameLocks noGrp="1"/>
          </p:cNvGraphicFramePr>
          <p:nvPr>
            <p:extLst>
              <p:ext uri="{D42A27DB-BD31-4B8C-83A1-F6EECF244321}">
                <p14:modId xmlns:p14="http://schemas.microsoft.com/office/powerpoint/2010/main" val="1209320688"/>
              </p:ext>
            </p:extLst>
          </p:nvPr>
        </p:nvGraphicFramePr>
        <p:xfrm>
          <a:off x="259291" y="1008000"/>
          <a:ext cx="11648390" cy="5091676"/>
        </p:xfrm>
        <a:graphic>
          <a:graphicData uri="http://schemas.openxmlformats.org/drawingml/2006/table">
            <a:tbl>
              <a:tblPr firstRow="1" bandRow="1" bandCol="1">
                <a:tableStyleId>{5A111915-BE36-4E01-A7E5-04B1672EAD32}</a:tableStyleId>
              </a:tblPr>
              <a:tblGrid>
                <a:gridCol w="2952000"/>
                <a:gridCol w="432000"/>
                <a:gridCol w="1006654"/>
                <a:gridCol w="767029"/>
                <a:gridCol w="767029"/>
                <a:gridCol w="767029"/>
                <a:gridCol w="767029"/>
                <a:gridCol w="767029"/>
                <a:gridCol w="767029"/>
                <a:gridCol w="767029"/>
                <a:gridCol w="880533"/>
                <a:gridCol w="1008000"/>
              </a:tblGrid>
              <a:tr h="342616">
                <a:tc>
                  <a:txBody>
                    <a:bodyPr/>
                    <a:lstStyle/>
                    <a:p>
                      <a:pPr algn="ctr" fontAlgn="ctr"/>
                      <a:r>
                        <a:rPr lang="ru-RU" sz="1000" u="none" strike="noStrike" dirty="0">
                          <a:effectLst/>
                        </a:rPr>
                        <a:t>Наименование</a:t>
                      </a:r>
                      <a:endParaRPr lang="ru-RU" sz="1000" b="0" i="0" u="none" strike="noStrike" dirty="0">
                        <a:solidFill>
                          <a:srgbClr val="000000"/>
                        </a:solidFill>
                        <a:effectLst/>
                        <a:latin typeface="Times New Roman" panose="02020603050405020304" pitchFamily="18" charset="0"/>
                      </a:endParaRPr>
                    </a:p>
                  </a:txBody>
                  <a:tcPr marL="3374" marR="3374" marT="3374" marB="0" anchor="ctr"/>
                </a:tc>
                <a:tc>
                  <a:txBody>
                    <a:bodyPr/>
                    <a:lstStyle/>
                    <a:p>
                      <a:pPr algn="ctr" fontAlgn="ctr"/>
                      <a:r>
                        <a:rPr lang="ru-RU" sz="1000" u="none" strike="noStrike" dirty="0" smtClean="0">
                          <a:effectLst/>
                        </a:rPr>
                        <a:t>Код</a:t>
                      </a:r>
                      <a:endParaRPr lang="ru-RU" sz="1000" b="0" i="0" u="none" strike="noStrike" dirty="0">
                        <a:solidFill>
                          <a:srgbClr val="000000"/>
                        </a:solidFill>
                        <a:effectLst/>
                        <a:latin typeface="Times New Roman" panose="02020603050405020304" pitchFamily="18" charset="0"/>
                      </a:endParaRPr>
                    </a:p>
                  </a:txBody>
                  <a:tcPr marL="3374" marR="3374" marT="3374" marB="0" anchor="ctr"/>
                </a:tc>
                <a:tc>
                  <a:txBody>
                    <a:bodyPr/>
                    <a:lstStyle/>
                    <a:p>
                      <a:pPr algn="ctr" fontAlgn="ctr"/>
                      <a:r>
                        <a:rPr lang="ru-RU" sz="1000" u="none" strike="noStrike" dirty="0">
                          <a:effectLst/>
                        </a:rPr>
                        <a:t>Первоначально утверждено решением Думы города от 14.12.2020 № 357</a:t>
                      </a:r>
                      <a:endParaRPr lang="ru-RU" sz="1000" b="0" i="0" u="none" strike="noStrike" dirty="0">
                        <a:solidFill>
                          <a:srgbClr val="000000"/>
                        </a:solidFill>
                        <a:effectLst/>
                        <a:latin typeface="Times New Roman" panose="02020603050405020304" pitchFamily="18" charset="0"/>
                      </a:endParaRPr>
                    </a:p>
                  </a:txBody>
                  <a:tcPr marL="3374" marR="3374" marT="3374" marB="0" anchor="ctr"/>
                </a:tc>
                <a:tc>
                  <a:txBody>
                    <a:bodyPr/>
                    <a:lstStyle/>
                    <a:p>
                      <a:pPr algn="ctr" fontAlgn="ctr"/>
                      <a:r>
                        <a:rPr lang="ru-RU" sz="1000" u="none" strike="noStrike" dirty="0">
                          <a:effectLst/>
                        </a:rPr>
                        <a:t>Изменения вносимые решением Думы </a:t>
                      </a:r>
                      <a:r>
                        <a:rPr lang="ru-RU" sz="1000" u="none" strike="noStrike" dirty="0" smtClean="0">
                          <a:effectLst/>
                        </a:rPr>
                        <a:t>от </a:t>
                      </a:r>
                      <a:r>
                        <a:rPr lang="ru-RU" sz="1000" u="none" strike="noStrike" dirty="0">
                          <a:effectLst/>
                        </a:rPr>
                        <a:t>19.03.2021 № 372</a:t>
                      </a:r>
                      <a:endParaRPr lang="ru-RU" sz="1000" b="0" i="0" u="none" strike="noStrike" dirty="0">
                        <a:solidFill>
                          <a:srgbClr val="000000"/>
                        </a:solidFill>
                        <a:effectLst/>
                        <a:latin typeface="Times New Roman" panose="02020603050405020304" pitchFamily="18" charset="0"/>
                      </a:endParaRPr>
                    </a:p>
                  </a:txBody>
                  <a:tcPr marL="3374" marR="3374" marT="3374" marB="0" anchor="ctr"/>
                </a:tc>
                <a:tc>
                  <a:txBody>
                    <a:bodyPr/>
                    <a:lstStyle/>
                    <a:p>
                      <a:pPr algn="ctr" fontAlgn="ctr"/>
                      <a:r>
                        <a:rPr lang="ru-RU" sz="1000" u="none" strike="noStrike" dirty="0">
                          <a:effectLst/>
                        </a:rPr>
                        <a:t>Изменения вносимые решением Думы </a:t>
                      </a:r>
                      <a:r>
                        <a:rPr lang="ru-RU" sz="1000" u="none" strike="noStrike" dirty="0" smtClean="0">
                          <a:effectLst/>
                        </a:rPr>
                        <a:t>от </a:t>
                      </a:r>
                      <a:r>
                        <a:rPr lang="ru-RU" sz="1000" u="none" strike="noStrike" dirty="0">
                          <a:effectLst/>
                        </a:rPr>
                        <a:t>29.04.2021 № 387</a:t>
                      </a:r>
                      <a:endParaRPr lang="ru-RU" sz="1000" b="0" i="0" u="none" strike="noStrike" dirty="0">
                        <a:solidFill>
                          <a:srgbClr val="000000"/>
                        </a:solidFill>
                        <a:effectLst/>
                        <a:latin typeface="Times New Roman" panose="02020603050405020304" pitchFamily="18" charset="0"/>
                      </a:endParaRPr>
                    </a:p>
                  </a:txBody>
                  <a:tcPr marL="3374" marR="3374" marT="3374" marB="0" anchor="ctr"/>
                </a:tc>
                <a:tc>
                  <a:txBody>
                    <a:bodyPr/>
                    <a:lstStyle/>
                    <a:p>
                      <a:pPr algn="ctr" fontAlgn="ctr"/>
                      <a:r>
                        <a:rPr lang="ru-RU" sz="1000" u="none" strike="noStrike" dirty="0">
                          <a:effectLst/>
                        </a:rPr>
                        <a:t>Изменения вносимые решением Думы </a:t>
                      </a:r>
                      <a:r>
                        <a:rPr lang="ru-RU" sz="1000" u="none" strike="noStrike" dirty="0" smtClean="0">
                          <a:effectLst/>
                        </a:rPr>
                        <a:t>от </a:t>
                      </a:r>
                      <a:r>
                        <a:rPr lang="ru-RU" sz="1000" u="none" strike="noStrike" dirty="0">
                          <a:effectLst/>
                        </a:rPr>
                        <a:t>30.07.2021 № 410</a:t>
                      </a:r>
                      <a:endParaRPr lang="ru-RU" sz="1000" b="0" i="0" u="none" strike="noStrike" dirty="0">
                        <a:solidFill>
                          <a:srgbClr val="000000"/>
                        </a:solidFill>
                        <a:effectLst/>
                        <a:latin typeface="Times New Roman" panose="02020603050405020304" pitchFamily="18" charset="0"/>
                      </a:endParaRPr>
                    </a:p>
                  </a:txBody>
                  <a:tcPr marL="3374" marR="3374" marT="3374" marB="0" anchor="ctr"/>
                </a:tc>
                <a:tc>
                  <a:txBody>
                    <a:bodyPr/>
                    <a:lstStyle/>
                    <a:p>
                      <a:pPr algn="ctr" fontAlgn="ctr"/>
                      <a:r>
                        <a:rPr lang="ru-RU" sz="1000" u="none" strike="noStrike" dirty="0">
                          <a:effectLst/>
                        </a:rPr>
                        <a:t>Изменения вносимые решением Думы </a:t>
                      </a:r>
                      <a:r>
                        <a:rPr lang="ru-RU" sz="1000" u="none" strike="noStrike" dirty="0" smtClean="0">
                          <a:effectLst/>
                        </a:rPr>
                        <a:t>от </a:t>
                      </a:r>
                      <a:r>
                        <a:rPr lang="ru-RU" sz="1000" u="none" strike="noStrike" dirty="0">
                          <a:effectLst/>
                        </a:rPr>
                        <a:t>29.09.2021 № 5</a:t>
                      </a:r>
                      <a:endParaRPr lang="ru-RU" sz="1000" b="0" i="0" u="none" strike="noStrike" dirty="0">
                        <a:solidFill>
                          <a:srgbClr val="000000"/>
                        </a:solidFill>
                        <a:effectLst/>
                        <a:latin typeface="Times New Roman" panose="02020603050405020304" pitchFamily="18" charset="0"/>
                      </a:endParaRPr>
                    </a:p>
                  </a:txBody>
                  <a:tcPr marL="3374" marR="3374" marT="3374" marB="0" anchor="ctr"/>
                </a:tc>
                <a:tc>
                  <a:txBody>
                    <a:bodyPr/>
                    <a:lstStyle/>
                    <a:p>
                      <a:pPr algn="ctr" fontAlgn="ctr"/>
                      <a:r>
                        <a:rPr lang="ru-RU" sz="1000" u="none" strike="noStrike" dirty="0">
                          <a:effectLst/>
                        </a:rPr>
                        <a:t>Изменения вносимые решением Думы </a:t>
                      </a:r>
                      <a:r>
                        <a:rPr lang="ru-RU" sz="1000" u="none" strike="noStrike" dirty="0" smtClean="0">
                          <a:effectLst/>
                        </a:rPr>
                        <a:t>от </a:t>
                      </a:r>
                      <a:r>
                        <a:rPr lang="ru-RU" sz="1000" u="none" strike="noStrike" dirty="0">
                          <a:effectLst/>
                        </a:rPr>
                        <a:t>26.10.2021 № 24</a:t>
                      </a:r>
                      <a:endParaRPr lang="ru-RU" sz="1000" b="0" i="0" u="none" strike="noStrike" dirty="0">
                        <a:solidFill>
                          <a:srgbClr val="000000"/>
                        </a:solidFill>
                        <a:effectLst/>
                        <a:latin typeface="Times New Roman" panose="02020603050405020304" pitchFamily="18" charset="0"/>
                      </a:endParaRPr>
                    </a:p>
                  </a:txBody>
                  <a:tcPr marL="3374" marR="3374" marT="3374" marB="0" anchor="ctr"/>
                </a:tc>
                <a:tc>
                  <a:txBody>
                    <a:bodyPr/>
                    <a:lstStyle/>
                    <a:p>
                      <a:pPr algn="ctr" fontAlgn="ctr"/>
                      <a:r>
                        <a:rPr lang="ru-RU" sz="1000" u="none" strike="noStrike" dirty="0">
                          <a:effectLst/>
                        </a:rPr>
                        <a:t>Изменения вносимые решением Думы </a:t>
                      </a:r>
                      <a:r>
                        <a:rPr lang="ru-RU" sz="1000" u="none" strike="noStrike" dirty="0" smtClean="0">
                          <a:effectLst/>
                        </a:rPr>
                        <a:t>от </a:t>
                      </a:r>
                      <a:r>
                        <a:rPr lang="ru-RU" sz="1000" u="none" strike="noStrike" dirty="0">
                          <a:effectLst/>
                        </a:rPr>
                        <a:t>27.12.2021 № 41</a:t>
                      </a:r>
                      <a:endParaRPr lang="ru-RU" sz="1000" b="0" i="0" u="none" strike="noStrike" dirty="0">
                        <a:solidFill>
                          <a:srgbClr val="000000"/>
                        </a:solidFill>
                        <a:effectLst/>
                        <a:latin typeface="Times New Roman" panose="02020603050405020304" pitchFamily="18" charset="0"/>
                      </a:endParaRPr>
                    </a:p>
                  </a:txBody>
                  <a:tcPr marL="3374" marR="3374" marT="3374" marB="0" anchor="ctr"/>
                </a:tc>
                <a:tc>
                  <a:txBody>
                    <a:bodyPr/>
                    <a:lstStyle/>
                    <a:p>
                      <a:pPr algn="ctr" fontAlgn="ctr"/>
                      <a:r>
                        <a:rPr lang="ru-RU" sz="1000" u="none" strike="noStrike" dirty="0">
                          <a:effectLst/>
                        </a:rPr>
                        <a:t>Итого изменений, внесенных в решение о бюджете</a:t>
                      </a:r>
                      <a:endParaRPr lang="ru-RU" sz="1000" b="0" i="0" u="none" strike="noStrike" dirty="0">
                        <a:solidFill>
                          <a:srgbClr val="000000"/>
                        </a:solidFill>
                        <a:effectLst/>
                        <a:latin typeface="Times New Roman" panose="02020603050405020304" pitchFamily="18" charset="0"/>
                      </a:endParaRPr>
                    </a:p>
                  </a:txBody>
                  <a:tcPr marL="3374" marR="3374" marT="3374" marB="0" anchor="ctr"/>
                </a:tc>
                <a:tc>
                  <a:txBody>
                    <a:bodyPr/>
                    <a:lstStyle/>
                    <a:p>
                      <a:pPr algn="ctr" fontAlgn="ctr"/>
                      <a:r>
                        <a:rPr lang="ru-RU" sz="1000" u="none" strike="noStrike" dirty="0">
                          <a:effectLst/>
                        </a:rPr>
                        <a:t>Изменения внесенные на основании ст. 217, 232 </a:t>
                      </a:r>
                      <a:r>
                        <a:rPr lang="ru-RU" sz="1000" u="none" strike="noStrike" dirty="0" smtClean="0">
                          <a:effectLst/>
                        </a:rPr>
                        <a:t>БК </a:t>
                      </a:r>
                      <a:r>
                        <a:rPr lang="ru-RU" sz="1000" u="none" strike="noStrike" dirty="0">
                          <a:effectLst/>
                        </a:rPr>
                        <a:t>РФ (+;-)</a:t>
                      </a:r>
                      <a:endParaRPr lang="ru-RU" sz="1000" b="0" i="0" u="none" strike="noStrike" dirty="0">
                        <a:solidFill>
                          <a:srgbClr val="000000"/>
                        </a:solidFill>
                        <a:effectLst/>
                        <a:latin typeface="Times New Roman" panose="02020603050405020304" pitchFamily="18" charset="0"/>
                      </a:endParaRPr>
                    </a:p>
                  </a:txBody>
                  <a:tcPr marL="3374" marR="3374" marT="3374" marB="0" anchor="ctr"/>
                </a:tc>
                <a:tc>
                  <a:txBody>
                    <a:bodyPr/>
                    <a:lstStyle/>
                    <a:p>
                      <a:pPr algn="ctr" fontAlgn="ctr"/>
                      <a:r>
                        <a:rPr lang="ru-RU" sz="1000" u="none" strike="noStrike" dirty="0">
                          <a:effectLst/>
                        </a:rPr>
                        <a:t>Уточненный план на 2021 год</a:t>
                      </a:r>
                      <a:endParaRPr lang="ru-RU" sz="1000" b="0" i="0" u="none" strike="noStrike" dirty="0">
                        <a:solidFill>
                          <a:srgbClr val="000000"/>
                        </a:solidFill>
                        <a:effectLst/>
                        <a:latin typeface="Times New Roman" panose="02020603050405020304" pitchFamily="18" charset="0"/>
                      </a:endParaRPr>
                    </a:p>
                  </a:txBody>
                  <a:tcPr marL="3374" marR="3374" marT="3374" marB="0" anchor="ctr"/>
                </a:tc>
              </a:tr>
              <a:tr h="116560">
                <a:tc>
                  <a:txBody>
                    <a:bodyPr/>
                    <a:lstStyle/>
                    <a:p>
                      <a:pPr algn="ctr" fontAlgn="ctr"/>
                      <a:r>
                        <a:rPr lang="ru-RU" sz="900" u="none" strike="noStrike" dirty="0">
                          <a:effectLst/>
                        </a:rPr>
                        <a:t>1</a:t>
                      </a:r>
                      <a:endParaRPr lang="ru-RU" sz="900" b="0" i="0" u="none" strike="noStrike" dirty="0">
                        <a:solidFill>
                          <a:srgbClr val="000000"/>
                        </a:solidFill>
                        <a:effectLst/>
                        <a:latin typeface="Times New Roman" panose="02020603050405020304" pitchFamily="18" charset="0"/>
                      </a:endParaRPr>
                    </a:p>
                  </a:txBody>
                  <a:tcPr marL="3374" marR="3374" marT="3374" marB="0" anchor="ctr"/>
                </a:tc>
                <a:tc>
                  <a:txBody>
                    <a:bodyPr/>
                    <a:lstStyle/>
                    <a:p>
                      <a:pPr algn="ctr" fontAlgn="ctr"/>
                      <a:r>
                        <a:rPr lang="ru-RU" sz="900" u="none" strike="noStrike">
                          <a:effectLst/>
                        </a:rPr>
                        <a:t>2</a:t>
                      </a:r>
                      <a:endParaRPr lang="ru-RU" sz="900" b="0" i="0" u="none" strike="noStrike">
                        <a:solidFill>
                          <a:srgbClr val="000000"/>
                        </a:solidFill>
                        <a:effectLst/>
                        <a:latin typeface="Times New Roman" panose="02020603050405020304" pitchFamily="18" charset="0"/>
                      </a:endParaRPr>
                    </a:p>
                  </a:txBody>
                  <a:tcPr marL="3374" marR="3374" marT="3374" marB="0" anchor="ctr"/>
                </a:tc>
                <a:tc>
                  <a:txBody>
                    <a:bodyPr/>
                    <a:lstStyle/>
                    <a:p>
                      <a:pPr algn="ctr" fontAlgn="ctr"/>
                      <a:r>
                        <a:rPr lang="ru-RU" sz="900" u="none" strike="noStrike" dirty="0">
                          <a:effectLst/>
                        </a:rPr>
                        <a:t>3</a:t>
                      </a:r>
                      <a:endParaRPr lang="ru-RU" sz="900" b="0" i="0" u="none" strike="noStrike" dirty="0">
                        <a:solidFill>
                          <a:srgbClr val="000000"/>
                        </a:solidFill>
                        <a:effectLst/>
                        <a:latin typeface="Times New Roman" panose="02020603050405020304" pitchFamily="18" charset="0"/>
                      </a:endParaRPr>
                    </a:p>
                  </a:txBody>
                  <a:tcPr marL="3374" marR="3374" marT="3374" marB="0" anchor="ctr"/>
                </a:tc>
                <a:tc>
                  <a:txBody>
                    <a:bodyPr/>
                    <a:lstStyle/>
                    <a:p>
                      <a:pPr algn="ctr" fontAlgn="ctr"/>
                      <a:r>
                        <a:rPr lang="ru-RU" sz="900" u="none" strike="noStrike" dirty="0">
                          <a:effectLst/>
                        </a:rPr>
                        <a:t>4</a:t>
                      </a:r>
                      <a:endParaRPr lang="ru-RU" sz="900" b="0" i="0" u="none" strike="noStrike" dirty="0">
                        <a:solidFill>
                          <a:srgbClr val="000000"/>
                        </a:solidFill>
                        <a:effectLst/>
                        <a:latin typeface="Times New Roman" panose="02020603050405020304" pitchFamily="18" charset="0"/>
                      </a:endParaRPr>
                    </a:p>
                  </a:txBody>
                  <a:tcPr marL="3374" marR="3374" marT="3374" marB="0" anchor="ctr"/>
                </a:tc>
                <a:tc>
                  <a:txBody>
                    <a:bodyPr/>
                    <a:lstStyle/>
                    <a:p>
                      <a:pPr algn="ctr" fontAlgn="ctr"/>
                      <a:r>
                        <a:rPr lang="ru-RU" sz="900" u="none" strike="noStrike">
                          <a:effectLst/>
                        </a:rPr>
                        <a:t>5</a:t>
                      </a:r>
                      <a:endParaRPr lang="ru-RU" sz="900" b="0" i="0" u="none" strike="noStrike">
                        <a:solidFill>
                          <a:srgbClr val="000000"/>
                        </a:solidFill>
                        <a:effectLst/>
                        <a:latin typeface="Times New Roman" panose="02020603050405020304" pitchFamily="18" charset="0"/>
                      </a:endParaRPr>
                    </a:p>
                  </a:txBody>
                  <a:tcPr marL="3374" marR="3374" marT="3374" marB="0" anchor="ctr"/>
                </a:tc>
                <a:tc>
                  <a:txBody>
                    <a:bodyPr/>
                    <a:lstStyle/>
                    <a:p>
                      <a:pPr algn="ctr" fontAlgn="ctr"/>
                      <a:r>
                        <a:rPr lang="ru-RU" sz="900" u="none" strike="noStrike" dirty="0">
                          <a:effectLst/>
                        </a:rPr>
                        <a:t>6</a:t>
                      </a:r>
                      <a:endParaRPr lang="ru-RU" sz="900" b="0" i="0" u="none" strike="noStrike" dirty="0">
                        <a:solidFill>
                          <a:srgbClr val="000000"/>
                        </a:solidFill>
                        <a:effectLst/>
                        <a:latin typeface="Times New Roman" panose="02020603050405020304" pitchFamily="18" charset="0"/>
                      </a:endParaRPr>
                    </a:p>
                  </a:txBody>
                  <a:tcPr marL="3374" marR="3374" marT="3374" marB="0" anchor="ctr"/>
                </a:tc>
                <a:tc>
                  <a:txBody>
                    <a:bodyPr/>
                    <a:lstStyle/>
                    <a:p>
                      <a:pPr algn="ctr" fontAlgn="ctr"/>
                      <a:r>
                        <a:rPr lang="ru-RU" sz="900" u="none" strike="noStrike">
                          <a:effectLst/>
                        </a:rPr>
                        <a:t>7</a:t>
                      </a:r>
                      <a:endParaRPr lang="ru-RU" sz="900" b="0" i="0" u="none" strike="noStrike">
                        <a:solidFill>
                          <a:srgbClr val="000000"/>
                        </a:solidFill>
                        <a:effectLst/>
                        <a:latin typeface="Times New Roman" panose="02020603050405020304" pitchFamily="18" charset="0"/>
                      </a:endParaRPr>
                    </a:p>
                  </a:txBody>
                  <a:tcPr marL="3374" marR="3374" marT="3374" marB="0" anchor="ctr"/>
                </a:tc>
                <a:tc>
                  <a:txBody>
                    <a:bodyPr/>
                    <a:lstStyle/>
                    <a:p>
                      <a:pPr algn="ctr" fontAlgn="ctr"/>
                      <a:r>
                        <a:rPr lang="ru-RU" sz="900" u="none" strike="noStrike" dirty="0">
                          <a:effectLst/>
                        </a:rPr>
                        <a:t>8</a:t>
                      </a:r>
                      <a:endParaRPr lang="ru-RU" sz="900" b="0" i="0" u="none" strike="noStrike" dirty="0">
                        <a:solidFill>
                          <a:srgbClr val="000000"/>
                        </a:solidFill>
                        <a:effectLst/>
                        <a:latin typeface="Times New Roman" panose="02020603050405020304" pitchFamily="18" charset="0"/>
                      </a:endParaRPr>
                    </a:p>
                  </a:txBody>
                  <a:tcPr marL="3374" marR="3374" marT="3374" marB="0" anchor="ctr"/>
                </a:tc>
                <a:tc>
                  <a:txBody>
                    <a:bodyPr/>
                    <a:lstStyle/>
                    <a:p>
                      <a:pPr algn="ctr" fontAlgn="ctr"/>
                      <a:r>
                        <a:rPr lang="ru-RU" sz="900" u="none" strike="noStrike" dirty="0">
                          <a:effectLst/>
                        </a:rPr>
                        <a:t>9</a:t>
                      </a:r>
                      <a:endParaRPr lang="ru-RU" sz="900" b="0" i="0" u="none" strike="noStrike" dirty="0">
                        <a:solidFill>
                          <a:srgbClr val="000000"/>
                        </a:solidFill>
                        <a:effectLst/>
                        <a:latin typeface="Times New Roman" panose="02020603050405020304" pitchFamily="18" charset="0"/>
                      </a:endParaRPr>
                    </a:p>
                  </a:txBody>
                  <a:tcPr marL="3374" marR="3374" marT="3374" marB="0" anchor="ctr"/>
                </a:tc>
                <a:tc>
                  <a:txBody>
                    <a:bodyPr/>
                    <a:lstStyle/>
                    <a:p>
                      <a:pPr algn="ctr" fontAlgn="ctr"/>
                      <a:r>
                        <a:rPr lang="ru-RU" sz="900" u="none" strike="noStrike" dirty="0">
                          <a:effectLst/>
                        </a:rPr>
                        <a:t>10=(4+5+6+7+8+9)</a:t>
                      </a:r>
                      <a:endParaRPr lang="ru-RU" sz="900" b="0" i="0" u="none" strike="noStrike" dirty="0">
                        <a:solidFill>
                          <a:srgbClr val="000000"/>
                        </a:solidFill>
                        <a:effectLst/>
                        <a:latin typeface="Times New Roman" panose="02020603050405020304" pitchFamily="18" charset="0"/>
                      </a:endParaRPr>
                    </a:p>
                  </a:txBody>
                  <a:tcPr marL="3374" marR="3374" marT="3374" marB="0" anchor="ctr"/>
                </a:tc>
                <a:tc>
                  <a:txBody>
                    <a:bodyPr/>
                    <a:lstStyle/>
                    <a:p>
                      <a:pPr algn="ctr" fontAlgn="ctr"/>
                      <a:r>
                        <a:rPr lang="ru-RU" sz="900" u="none" strike="noStrike" dirty="0">
                          <a:effectLst/>
                        </a:rPr>
                        <a:t>11</a:t>
                      </a:r>
                      <a:endParaRPr lang="ru-RU" sz="900" b="0" i="0" u="none" strike="noStrike" dirty="0">
                        <a:solidFill>
                          <a:srgbClr val="000000"/>
                        </a:solidFill>
                        <a:effectLst/>
                        <a:latin typeface="Times New Roman" panose="02020603050405020304" pitchFamily="18" charset="0"/>
                      </a:endParaRPr>
                    </a:p>
                  </a:txBody>
                  <a:tcPr marL="3374" marR="3374" marT="3374" marB="0" anchor="ctr"/>
                </a:tc>
                <a:tc>
                  <a:txBody>
                    <a:bodyPr/>
                    <a:lstStyle/>
                    <a:p>
                      <a:pPr algn="ctr" fontAlgn="ctr"/>
                      <a:r>
                        <a:rPr lang="ru-RU" sz="900" u="none" strike="noStrike" dirty="0">
                          <a:effectLst/>
                        </a:rPr>
                        <a:t>12=(3+10+11)</a:t>
                      </a:r>
                      <a:endParaRPr lang="ru-RU" sz="900" b="0" i="0" u="none" strike="noStrike" dirty="0">
                        <a:solidFill>
                          <a:srgbClr val="000000"/>
                        </a:solidFill>
                        <a:effectLst/>
                        <a:latin typeface="Times New Roman" panose="02020603050405020304" pitchFamily="18" charset="0"/>
                      </a:endParaRPr>
                    </a:p>
                  </a:txBody>
                  <a:tcPr marL="3374" marR="3374" marT="3374" marB="0" anchor="ctr"/>
                </a:tc>
              </a:tr>
              <a:tr h="67346">
                <a:tc gridSpan="2">
                  <a:txBody>
                    <a:bodyPr/>
                    <a:lstStyle/>
                    <a:p>
                      <a:pPr algn="l" rtl="0" fontAlgn="b"/>
                      <a:r>
                        <a:rPr lang="ru-RU" sz="1100" b="1" u="none" strike="noStrike" dirty="0">
                          <a:effectLst/>
                        </a:rPr>
                        <a:t>ВСЕГО РАСХОДОВ</a:t>
                      </a:r>
                      <a:endParaRPr lang="ru-RU" sz="1100" b="1" i="0" u="none" strike="noStrike" dirty="0">
                        <a:solidFill>
                          <a:srgbClr val="000000"/>
                        </a:solidFill>
                        <a:effectLst/>
                        <a:latin typeface="Times New Roman" panose="02020603050405020304" pitchFamily="18" charset="0"/>
                      </a:endParaRPr>
                    </a:p>
                  </a:txBody>
                  <a:tcPr marL="3374" marR="3374" marT="3374" marB="0" anchor="b"/>
                </a:tc>
                <a:tc hMerge="1">
                  <a:txBody>
                    <a:bodyPr/>
                    <a:lstStyle/>
                    <a:p>
                      <a:endParaRPr lang="ru-RU"/>
                    </a:p>
                  </a:txBody>
                  <a:tcPr/>
                </a:tc>
                <a:tc>
                  <a:txBody>
                    <a:bodyPr/>
                    <a:lstStyle/>
                    <a:p>
                      <a:pPr algn="ctr" fontAlgn="b"/>
                      <a:r>
                        <a:rPr lang="ru-RU" sz="1100" b="1" u="none" strike="noStrike" dirty="0">
                          <a:effectLst/>
                        </a:rPr>
                        <a:t>3 922 495,2</a:t>
                      </a:r>
                      <a:endParaRPr lang="ru-RU" sz="1100" b="1" i="0" u="none" strike="noStrike" dirty="0">
                        <a:solidFill>
                          <a:srgbClr val="000000"/>
                        </a:solidFill>
                        <a:effectLst/>
                        <a:latin typeface="Times New Roman" panose="02020603050405020304" pitchFamily="18" charset="0"/>
                      </a:endParaRPr>
                    </a:p>
                  </a:txBody>
                  <a:tcPr marL="3374" marR="3374" marT="3374" marB="0" anchor="b"/>
                </a:tc>
                <a:tc>
                  <a:txBody>
                    <a:bodyPr/>
                    <a:lstStyle/>
                    <a:p>
                      <a:pPr algn="ctr" fontAlgn="b"/>
                      <a:r>
                        <a:rPr lang="ru-RU" sz="1100" b="1" u="none" strike="noStrike" dirty="0">
                          <a:effectLst/>
                        </a:rPr>
                        <a:t>686 356,4</a:t>
                      </a:r>
                      <a:endParaRPr lang="ru-RU" sz="1100" b="1" i="0" u="none" strike="noStrike" dirty="0">
                        <a:solidFill>
                          <a:srgbClr val="000000"/>
                        </a:solidFill>
                        <a:effectLst/>
                        <a:latin typeface="Times New Roman" panose="02020603050405020304" pitchFamily="18" charset="0"/>
                      </a:endParaRPr>
                    </a:p>
                  </a:txBody>
                  <a:tcPr marL="3374" marR="3374" marT="3374" marB="0" anchor="b"/>
                </a:tc>
                <a:tc>
                  <a:txBody>
                    <a:bodyPr/>
                    <a:lstStyle/>
                    <a:p>
                      <a:pPr algn="ctr" fontAlgn="b"/>
                      <a:r>
                        <a:rPr lang="ru-RU" sz="1100" b="1" u="none" strike="noStrike" dirty="0">
                          <a:effectLst/>
                        </a:rPr>
                        <a:t>27 008,4</a:t>
                      </a:r>
                      <a:endParaRPr lang="ru-RU" sz="1100" b="1" i="0" u="none" strike="noStrike" dirty="0">
                        <a:solidFill>
                          <a:srgbClr val="000000"/>
                        </a:solidFill>
                        <a:effectLst/>
                        <a:latin typeface="Times New Roman" panose="02020603050405020304" pitchFamily="18" charset="0"/>
                      </a:endParaRPr>
                    </a:p>
                  </a:txBody>
                  <a:tcPr marL="3374" marR="3374" marT="3374" marB="0" anchor="b"/>
                </a:tc>
                <a:tc>
                  <a:txBody>
                    <a:bodyPr/>
                    <a:lstStyle/>
                    <a:p>
                      <a:pPr algn="ctr" fontAlgn="b"/>
                      <a:r>
                        <a:rPr lang="ru-RU" sz="1100" b="1" u="none" strike="noStrike" dirty="0">
                          <a:effectLst/>
                        </a:rPr>
                        <a:t>177 105,9</a:t>
                      </a:r>
                      <a:endParaRPr lang="ru-RU" sz="1100" b="1" i="0" u="none" strike="noStrike" dirty="0">
                        <a:solidFill>
                          <a:srgbClr val="000000"/>
                        </a:solidFill>
                        <a:effectLst/>
                        <a:latin typeface="Times New Roman" panose="02020603050405020304" pitchFamily="18" charset="0"/>
                      </a:endParaRPr>
                    </a:p>
                  </a:txBody>
                  <a:tcPr marL="3374" marR="3374" marT="3374" marB="0" anchor="b"/>
                </a:tc>
                <a:tc>
                  <a:txBody>
                    <a:bodyPr/>
                    <a:lstStyle/>
                    <a:p>
                      <a:pPr algn="ctr" fontAlgn="b"/>
                      <a:r>
                        <a:rPr lang="ru-RU" sz="1100" b="1" u="none" strike="noStrike" dirty="0">
                          <a:effectLst/>
                        </a:rPr>
                        <a:t>19 646,3</a:t>
                      </a:r>
                      <a:endParaRPr lang="ru-RU" sz="1100" b="1" i="0" u="none" strike="noStrike" dirty="0">
                        <a:solidFill>
                          <a:srgbClr val="000000"/>
                        </a:solidFill>
                        <a:effectLst/>
                        <a:latin typeface="Times New Roman" panose="02020603050405020304" pitchFamily="18" charset="0"/>
                      </a:endParaRPr>
                    </a:p>
                  </a:txBody>
                  <a:tcPr marL="3374" marR="3374" marT="3374" marB="0" anchor="b"/>
                </a:tc>
                <a:tc>
                  <a:txBody>
                    <a:bodyPr/>
                    <a:lstStyle/>
                    <a:p>
                      <a:pPr algn="ctr" fontAlgn="b"/>
                      <a:r>
                        <a:rPr lang="ru-RU" sz="1100" b="1" u="none" strike="noStrike" dirty="0">
                          <a:effectLst/>
                        </a:rPr>
                        <a:t>45 620,5</a:t>
                      </a:r>
                      <a:endParaRPr lang="ru-RU" sz="1100" b="1" i="0" u="none" strike="noStrike" dirty="0">
                        <a:solidFill>
                          <a:srgbClr val="000000"/>
                        </a:solidFill>
                        <a:effectLst/>
                        <a:latin typeface="Times New Roman" panose="02020603050405020304" pitchFamily="18" charset="0"/>
                      </a:endParaRPr>
                    </a:p>
                  </a:txBody>
                  <a:tcPr marL="3374" marR="3374" marT="3374" marB="0" anchor="b"/>
                </a:tc>
                <a:tc>
                  <a:txBody>
                    <a:bodyPr/>
                    <a:lstStyle/>
                    <a:p>
                      <a:pPr algn="ctr" fontAlgn="b"/>
                      <a:r>
                        <a:rPr lang="ru-RU" sz="1100" b="1" u="none" strike="noStrike" dirty="0">
                          <a:effectLst/>
                        </a:rPr>
                        <a:t>-47 761,7</a:t>
                      </a:r>
                      <a:endParaRPr lang="ru-RU" sz="1100" b="1" i="0" u="none" strike="noStrike" dirty="0">
                        <a:solidFill>
                          <a:srgbClr val="000000"/>
                        </a:solidFill>
                        <a:effectLst/>
                        <a:latin typeface="Times New Roman" panose="02020603050405020304" pitchFamily="18" charset="0"/>
                      </a:endParaRPr>
                    </a:p>
                  </a:txBody>
                  <a:tcPr marL="3374" marR="3374" marT="3374" marB="0" anchor="b"/>
                </a:tc>
                <a:tc>
                  <a:txBody>
                    <a:bodyPr/>
                    <a:lstStyle/>
                    <a:p>
                      <a:pPr algn="ctr" fontAlgn="b"/>
                      <a:r>
                        <a:rPr lang="ru-RU" sz="1100" b="1" u="none" strike="noStrike" dirty="0">
                          <a:effectLst/>
                        </a:rPr>
                        <a:t>907 975,8</a:t>
                      </a:r>
                      <a:endParaRPr lang="ru-RU" sz="1100" b="1" i="0" u="none" strike="noStrike" dirty="0">
                        <a:solidFill>
                          <a:srgbClr val="000000"/>
                        </a:solidFill>
                        <a:effectLst/>
                        <a:latin typeface="Times New Roman" panose="02020603050405020304" pitchFamily="18" charset="0"/>
                      </a:endParaRPr>
                    </a:p>
                  </a:txBody>
                  <a:tcPr marL="3374" marR="3374" marT="3374" marB="0" anchor="b"/>
                </a:tc>
                <a:tc>
                  <a:txBody>
                    <a:bodyPr/>
                    <a:lstStyle/>
                    <a:p>
                      <a:pPr algn="ctr" fontAlgn="b"/>
                      <a:r>
                        <a:rPr lang="ru-RU" sz="1100" b="1" u="none" strike="noStrike" dirty="0">
                          <a:effectLst/>
                        </a:rPr>
                        <a:t>114 342,2</a:t>
                      </a:r>
                      <a:endParaRPr lang="ru-RU" sz="1100" b="1" i="0" u="none" strike="noStrike" dirty="0">
                        <a:solidFill>
                          <a:srgbClr val="000000"/>
                        </a:solidFill>
                        <a:effectLst/>
                        <a:latin typeface="Times New Roman" panose="02020603050405020304" pitchFamily="18" charset="0"/>
                      </a:endParaRPr>
                    </a:p>
                  </a:txBody>
                  <a:tcPr marL="3374" marR="3374" marT="3374" marB="0" anchor="b"/>
                </a:tc>
                <a:tc>
                  <a:txBody>
                    <a:bodyPr/>
                    <a:lstStyle/>
                    <a:p>
                      <a:pPr algn="ctr" fontAlgn="b"/>
                      <a:r>
                        <a:rPr lang="ru-RU" sz="1100" b="1" u="none" strike="noStrike" dirty="0">
                          <a:effectLst/>
                        </a:rPr>
                        <a:t>4 944 813,2</a:t>
                      </a:r>
                      <a:endParaRPr lang="ru-RU" sz="1100" b="1" i="0" u="none" strike="noStrike" dirty="0">
                        <a:solidFill>
                          <a:srgbClr val="000000"/>
                        </a:solidFill>
                        <a:effectLst/>
                        <a:latin typeface="Times New Roman" panose="02020603050405020304" pitchFamily="18" charset="0"/>
                      </a:endParaRPr>
                    </a:p>
                  </a:txBody>
                  <a:tcPr marL="3374" marR="3374" marT="3374" marB="0" anchor="b"/>
                </a:tc>
              </a:tr>
              <a:tr h="67346">
                <a:tc>
                  <a:txBody>
                    <a:bodyPr/>
                    <a:lstStyle/>
                    <a:p>
                      <a:pPr algn="l" fontAlgn="t"/>
                      <a:r>
                        <a:rPr lang="ru-RU" sz="1100" b="1" u="none" strike="noStrike" dirty="0">
                          <a:effectLst/>
                        </a:rPr>
                        <a:t>Общегосударственные вопросы</a:t>
                      </a:r>
                      <a:endParaRPr lang="ru-RU" sz="1100" b="1" i="0" u="none" strike="noStrike" dirty="0">
                        <a:solidFill>
                          <a:srgbClr val="000000"/>
                        </a:solidFill>
                        <a:effectLst/>
                        <a:latin typeface="Times New Roman" panose="02020603050405020304" pitchFamily="18" charset="0"/>
                      </a:endParaRPr>
                    </a:p>
                  </a:txBody>
                  <a:tcPr marL="3374" marR="3374" marT="3374" marB="0"/>
                </a:tc>
                <a:tc>
                  <a:txBody>
                    <a:bodyPr/>
                    <a:lstStyle/>
                    <a:p>
                      <a:pPr algn="ctr" fontAlgn="b"/>
                      <a:r>
                        <a:rPr lang="ru-RU" sz="1100" b="1" u="none" strike="noStrike">
                          <a:effectLst/>
                        </a:rPr>
                        <a:t>0100</a:t>
                      </a:r>
                      <a:endParaRPr lang="ru-RU" sz="1100" b="1" i="0" u="none" strike="noStrike">
                        <a:solidFill>
                          <a:srgbClr val="000000"/>
                        </a:solidFill>
                        <a:effectLst/>
                        <a:latin typeface="Times New Roman" panose="02020603050405020304" pitchFamily="18" charset="0"/>
                      </a:endParaRPr>
                    </a:p>
                  </a:txBody>
                  <a:tcPr marL="3374" marR="3374" marT="3374" marB="0" anchor="b"/>
                </a:tc>
                <a:tc>
                  <a:txBody>
                    <a:bodyPr/>
                    <a:lstStyle/>
                    <a:p>
                      <a:pPr algn="ctr" fontAlgn="b"/>
                      <a:r>
                        <a:rPr lang="ru-RU" sz="1100" b="1" u="none" strike="noStrike" dirty="0">
                          <a:effectLst/>
                        </a:rPr>
                        <a:t>422 619,0</a:t>
                      </a:r>
                      <a:endParaRPr lang="ru-RU" sz="1100" b="1" i="0" u="none" strike="noStrike" dirty="0">
                        <a:solidFill>
                          <a:srgbClr val="000000"/>
                        </a:solidFill>
                        <a:effectLst/>
                        <a:latin typeface="Times New Roman" panose="02020603050405020304" pitchFamily="18" charset="0"/>
                      </a:endParaRPr>
                    </a:p>
                  </a:txBody>
                  <a:tcPr marL="3374" marR="3374" marT="3374" marB="0" anchor="b"/>
                </a:tc>
                <a:tc>
                  <a:txBody>
                    <a:bodyPr/>
                    <a:lstStyle/>
                    <a:p>
                      <a:pPr algn="ctr" fontAlgn="b"/>
                      <a:r>
                        <a:rPr lang="ru-RU" sz="1100" b="1" u="none" strike="noStrike">
                          <a:effectLst/>
                        </a:rPr>
                        <a:t>-4 991,2</a:t>
                      </a:r>
                      <a:endParaRPr lang="ru-RU" sz="1100" b="1" i="0" u="none" strike="noStrike">
                        <a:solidFill>
                          <a:srgbClr val="000000"/>
                        </a:solidFill>
                        <a:effectLst/>
                        <a:latin typeface="Times New Roman" panose="02020603050405020304" pitchFamily="18" charset="0"/>
                      </a:endParaRPr>
                    </a:p>
                  </a:txBody>
                  <a:tcPr marL="3374" marR="3374" marT="3374" marB="0" anchor="b"/>
                </a:tc>
                <a:tc>
                  <a:txBody>
                    <a:bodyPr/>
                    <a:lstStyle/>
                    <a:p>
                      <a:pPr algn="ctr" fontAlgn="b"/>
                      <a:r>
                        <a:rPr lang="ru-RU" sz="1100" b="1" u="none" strike="noStrike" dirty="0">
                          <a:effectLst/>
                        </a:rPr>
                        <a:t>-26 389,9</a:t>
                      </a:r>
                      <a:endParaRPr lang="ru-RU" sz="1100" b="1" i="0" u="none" strike="noStrike" dirty="0">
                        <a:solidFill>
                          <a:srgbClr val="000000"/>
                        </a:solidFill>
                        <a:effectLst/>
                        <a:latin typeface="Times New Roman" panose="02020603050405020304" pitchFamily="18" charset="0"/>
                      </a:endParaRPr>
                    </a:p>
                  </a:txBody>
                  <a:tcPr marL="3374" marR="3374" marT="3374" marB="0" anchor="b"/>
                </a:tc>
                <a:tc>
                  <a:txBody>
                    <a:bodyPr/>
                    <a:lstStyle/>
                    <a:p>
                      <a:pPr algn="ctr" fontAlgn="b"/>
                      <a:r>
                        <a:rPr lang="ru-RU" sz="1100" b="1" u="none" strike="noStrike">
                          <a:effectLst/>
                        </a:rPr>
                        <a:t>14 090,1</a:t>
                      </a:r>
                      <a:endParaRPr lang="ru-RU" sz="1100" b="1" i="0" u="none" strike="noStrike">
                        <a:solidFill>
                          <a:srgbClr val="000000"/>
                        </a:solidFill>
                        <a:effectLst/>
                        <a:latin typeface="Times New Roman" panose="02020603050405020304" pitchFamily="18" charset="0"/>
                      </a:endParaRPr>
                    </a:p>
                  </a:txBody>
                  <a:tcPr marL="3374" marR="3374" marT="3374" marB="0" anchor="b"/>
                </a:tc>
                <a:tc>
                  <a:txBody>
                    <a:bodyPr/>
                    <a:lstStyle/>
                    <a:p>
                      <a:pPr algn="ctr" fontAlgn="b"/>
                      <a:r>
                        <a:rPr lang="ru-RU" sz="1100" b="1" u="none" strike="noStrike">
                          <a:effectLst/>
                        </a:rPr>
                        <a:t>19 631,1</a:t>
                      </a:r>
                      <a:endParaRPr lang="ru-RU" sz="1100" b="1" i="0" u="none" strike="noStrike">
                        <a:solidFill>
                          <a:srgbClr val="000000"/>
                        </a:solidFill>
                        <a:effectLst/>
                        <a:latin typeface="Times New Roman" panose="02020603050405020304" pitchFamily="18" charset="0"/>
                      </a:endParaRPr>
                    </a:p>
                  </a:txBody>
                  <a:tcPr marL="3374" marR="3374" marT="3374" marB="0" anchor="b"/>
                </a:tc>
                <a:tc>
                  <a:txBody>
                    <a:bodyPr/>
                    <a:lstStyle/>
                    <a:p>
                      <a:pPr algn="ctr" fontAlgn="b"/>
                      <a:r>
                        <a:rPr lang="ru-RU" sz="1100" b="1" u="none" strike="noStrike">
                          <a:effectLst/>
                        </a:rPr>
                        <a:t>40 138,1</a:t>
                      </a:r>
                      <a:endParaRPr lang="ru-RU" sz="1100" b="1" i="0" u="none" strike="noStrike">
                        <a:solidFill>
                          <a:srgbClr val="000000"/>
                        </a:solidFill>
                        <a:effectLst/>
                        <a:latin typeface="Times New Roman" panose="02020603050405020304" pitchFamily="18" charset="0"/>
                      </a:endParaRPr>
                    </a:p>
                  </a:txBody>
                  <a:tcPr marL="3374" marR="3374" marT="3374" marB="0" anchor="b"/>
                </a:tc>
                <a:tc>
                  <a:txBody>
                    <a:bodyPr/>
                    <a:lstStyle/>
                    <a:p>
                      <a:pPr algn="ctr" fontAlgn="b"/>
                      <a:r>
                        <a:rPr lang="ru-RU" sz="1100" b="1" u="none" strike="noStrike">
                          <a:effectLst/>
                        </a:rPr>
                        <a:t>-23 525,9</a:t>
                      </a:r>
                      <a:endParaRPr lang="ru-RU" sz="1100" b="1" i="0" u="none" strike="noStrike">
                        <a:solidFill>
                          <a:srgbClr val="000000"/>
                        </a:solidFill>
                        <a:effectLst/>
                        <a:latin typeface="Times New Roman" panose="02020603050405020304" pitchFamily="18" charset="0"/>
                      </a:endParaRPr>
                    </a:p>
                  </a:txBody>
                  <a:tcPr marL="3374" marR="3374" marT="3374" marB="0" anchor="b"/>
                </a:tc>
                <a:tc>
                  <a:txBody>
                    <a:bodyPr/>
                    <a:lstStyle/>
                    <a:p>
                      <a:pPr algn="ctr" fontAlgn="b"/>
                      <a:r>
                        <a:rPr lang="ru-RU" sz="1100" b="1" u="none" strike="noStrike" dirty="0">
                          <a:effectLst/>
                        </a:rPr>
                        <a:t>18 952,3</a:t>
                      </a:r>
                      <a:endParaRPr lang="ru-RU" sz="1100" b="1" i="0" u="none" strike="noStrike" dirty="0">
                        <a:solidFill>
                          <a:srgbClr val="000000"/>
                        </a:solidFill>
                        <a:effectLst/>
                        <a:latin typeface="Times New Roman" panose="02020603050405020304" pitchFamily="18" charset="0"/>
                      </a:endParaRPr>
                    </a:p>
                  </a:txBody>
                  <a:tcPr marL="3374" marR="3374" marT="3374" marB="0" anchor="b"/>
                </a:tc>
                <a:tc>
                  <a:txBody>
                    <a:bodyPr/>
                    <a:lstStyle/>
                    <a:p>
                      <a:pPr algn="ctr" fontAlgn="b"/>
                      <a:r>
                        <a:rPr lang="ru-RU" sz="1100" b="1" u="none" strike="noStrike" dirty="0">
                          <a:effectLst/>
                        </a:rPr>
                        <a:t>39 012,0</a:t>
                      </a:r>
                      <a:endParaRPr lang="ru-RU" sz="1100" b="1" i="0" u="none" strike="noStrike" dirty="0">
                        <a:solidFill>
                          <a:srgbClr val="000000"/>
                        </a:solidFill>
                        <a:effectLst/>
                        <a:latin typeface="Times New Roman" panose="02020603050405020304" pitchFamily="18" charset="0"/>
                      </a:endParaRPr>
                    </a:p>
                  </a:txBody>
                  <a:tcPr marL="3374" marR="3374" marT="3374" marB="0" anchor="b"/>
                </a:tc>
                <a:tc>
                  <a:txBody>
                    <a:bodyPr/>
                    <a:lstStyle/>
                    <a:p>
                      <a:pPr algn="ctr" fontAlgn="b"/>
                      <a:r>
                        <a:rPr lang="ru-RU" sz="1100" b="1" u="none" strike="noStrike" dirty="0">
                          <a:effectLst/>
                        </a:rPr>
                        <a:t>480 583,3</a:t>
                      </a:r>
                      <a:endParaRPr lang="ru-RU" sz="1100" b="1" i="0" u="none" strike="noStrike" dirty="0">
                        <a:solidFill>
                          <a:srgbClr val="000000"/>
                        </a:solidFill>
                        <a:effectLst/>
                        <a:latin typeface="Times New Roman" panose="02020603050405020304" pitchFamily="18" charset="0"/>
                      </a:endParaRPr>
                    </a:p>
                  </a:txBody>
                  <a:tcPr marL="3374" marR="3374" marT="3374" marB="0" anchor="b"/>
                </a:tc>
              </a:tr>
              <a:tr h="120092">
                <a:tc>
                  <a:txBody>
                    <a:bodyPr/>
                    <a:lstStyle/>
                    <a:p>
                      <a:pPr algn="l" fontAlgn="t"/>
                      <a:r>
                        <a:rPr lang="ru-RU" sz="1100" u="none" strike="noStrike" dirty="0">
                          <a:effectLst/>
                        </a:rPr>
                        <a:t>Функционирование высшего должностного лица субъекта Российской Федерации и муниципального образования</a:t>
                      </a:r>
                      <a:endParaRPr lang="ru-RU" sz="1100" b="0" i="0" u="none" strike="noStrike" dirty="0">
                        <a:solidFill>
                          <a:srgbClr val="000000"/>
                        </a:solidFill>
                        <a:effectLst/>
                        <a:latin typeface="Times New Roman" panose="02020603050405020304" pitchFamily="18" charset="0"/>
                      </a:endParaRPr>
                    </a:p>
                  </a:txBody>
                  <a:tcPr marL="3374" marR="3374" marT="3374" marB="0"/>
                </a:tc>
                <a:tc>
                  <a:txBody>
                    <a:bodyPr/>
                    <a:lstStyle/>
                    <a:p>
                      <a:pPr algn="ctr" fontAlgn="b"/>
                      <a:r>
                        <a:rPr lang="ru-RU" sz="1100" u="none" strike="noStrike" dirty="0">
                          <a:effectLst/>
                        </a:rPr>
                        <a:t>0102</a:t>
                      </a:r>
                      <a:endParaRPr lang="ru-RU" sz="1100" b="0" i="0" u="none" strike="noStrike" dirty="0">
                        <a:solidFill>
                          <a:srgbClr val="000000"/>
                        </a:solidFill>
                        <a:effectLst/>
                        <a:latin typeface="Times New Roman" panose="02020603050405020304" pitchFamily="18" charset="0"/>
                      </a:endParaRPr>
                    </a:p>
                  </a:txBody>
                  <a:tcPr marL="3374" marR="3374" marT="3374" marB="0" anchor="b"/>
                </a:tc>
                <a:tc>
                  <a:txBody>
                    <a:bodyPr/>
                    <a:lstStyle/>
                    <a:p>
                      <a:pPr algn="ctr" fontAlgn="b"/>
                      <a:r>
                        <a:rPr lang="ru-RU" sz="1100" u="none" strike="noStrike">
                          <a:effectLst/>
                        </a:rPr>
                        <a:t>5 443,0</a:t>
                      </a:r>
                      <a:endParaRPr lang="ru-RU" sz="1100" b="0" i="0" u="none" strike="noStrike">
                        <a:solidFill>
                          <a:srgbClr val="000000"/>
                        </a:solidFill>
                        <a:effectLst/>
                        <a:latin typeface="Times New Roman" panose="02020603050405020304" pitchFamily="18" charset="0"/>
                      </a:endParaRPr>
                    </a:p>
                  </a:txBody>
                  <a:tcPr marL="3374" marR="3374" marT="3374" marB="0" anchor="b"/>
                </a:tc>
                <a:tc>
                  <a:txBody>
                    <a:bodyPr/>
                    <a:lstStyle/>
                    <a:p>
                      <a:pPr algn="ctr" fontAlgn="b"/>
                      <a:endParaRPr lang="ru-RU" sz="1100" b="0" i="0" u="none" strike="noStrike" dirty="0">
                        <a:solidFill>
                          <a:srgbClr val="000000"/>
                        </a:solidFill>
                        <a:effectLst/>
                        <a:latin typeface="Times New Roman" panose="02020603050405020304" pitchFamily="18" charset="0"/>
                      </a:endParaRPr>
                    </a:p>
                  </a:txBody>
                  <a:tcPr marL="3374" marR="3374" marT="3374" marB="0" anchor="b"/>
                </a:tc>
                <a:tc>
                  <a:txBody>
                    <a:bodyPr/>
                    <a:lstStyle/>
                    <a:p>
                      <a:pPr algn="ctr" fontAlgn="b"/>
                      <a:endParaRPr lang="ru-RU" sz="1100" b="0" i="0" u="none" strike="noStrike" dirty="0">
                        <a:solidFill>
                          <a:srgbClr val="000000"/>
                        </a:solidFill>
                        <a:effectLst/>
                        <a:latin typeface="Times New Roman" panose="02020603050405020304" pitchFamily="18" charset="0"/>
                      </a:endParaRPr>
                    </a:p>
                  </a:txBody>
                  <a:tcPr marL="3374" marR="3374" marT="3374" marB="0" anchor="b"/>
                </a:tc>
                <a:tc>
                  <a:txBody>
                    <a:bodyPr/>
                    <a:lstStyle/>
                    <a:p>
                      <a:pPr algn="ctr" fontAlgn="b"/>
                      <a:r>
                        <a:rPr lang="ru-RU" sz="1100" u="none" strike="noStrike">
                          <a:effectLst/>
                        </a:rPr>
                        <a:t>13,0</a:t>
                      </a:r>
                      <a:endParaRPr lang="ru-RU" sz="1100" b="0" i="0" u="none" strike="noStrike">
                        <a:solidFill>
                          <a:srgbClr val="000000"/>
                        </a:solidFill>
                        <a:effectLst/>
                        <a:latin typeface="Times New Roman" panose="02020603050405020304" pitchFamily="18" charset="0"/>
                      </a:endParaRPr>
                    </a:p>
                  </a:txBody>
                  <a:tcPr marL="3374" marR="3374" marT="3374" marB="0" anchor="b"/>
                </a:tc>
                <a:tc>
                  <a:txBody>
                    <a:bodyPr/>
                    <a:lstStyle/>
                    <a:p>
                      <a:pPr algn="ctr" fontAlgn="b"/>
                      <a:endParaRPr lang="ru-RU" sz="1100" b="0" i="0" u="none" strike="noStrike" dirty="0">
                        <a:solidFill>
                          <a:srgbClr val="000000"/>
                        </a:solidFill>
                        <a:effectLst/>
                        <a:latin typeface="Times New Roman" panose="02020603050405020304" pitchFamily="18" charset="0"/>
                      </a:endParaRPr>
                    </a:p>
                  </a:txBody>
                  <a:tcPr marL="3374" marR="3374" marT="3374" marB="0" anchor="b"/>
                </a:tc>
                <a:tc>
                  <a:txBody>
                    <a:bodyPr/>
                    <a:lstStyle/>
                    <a:p>
                      <a:pPr algn="ctr" fontAlgn="b"/>
                      <a:r>
                        <a:rPr lang="ru-RU" sz="1100" u="none" strike="noStrike" dirty="0">
                          <a:effectLst/>
                        </a:rPr>
                        <a:t>352,0</a:t>
                      </a:r>
                      <a:endParaRPr lang="ru-RU" sz="1100" b="0" i="0" u="none" strike="noStrike" dirty="0">
                        <a:solidFill>
                          <a:srgbClr val="000000"/>
                        </a:solidFill>
                        <a:effectLst/>
                        <a:latin typeface="Times New Roman" panose="02020603050405020304" pitchFamily="18" charset="0"/>
                      </a:endParaRPr>
                    </a:p>
                  </a:txBody>
                  <a:tcPr marL="3374" marR="3374" marT="3374" marB="0" anchor="b"/>
                </a:tc>
                <a:tc>
                  <a:txBody>
                    <a:bodyPr/>
                    <a:lstStyle/>
                    <a:p>
                      <a:pPr algn="ctr" fontAlgn="b"/>
                      <a:r>
                        <a:rPr lang="ru-RU" sz="1100" u="none" strike="noStrike">
                          <a:effectLst/>
                        </a:rPr>
                        <a:t>11,7</a:t>
                      </a:r>
                      <a:endParaRPr lang="ru-RU" sz="1100" b="0" i="0" u="none" strike="noStrike">
                        <a:solidFill>
                          <a:srgbClr val="000000"/>
                        </a:solidFill>
                        <a:effectLst/>
                        <a:latin typeface="Times New Roman" panose="02020603050405020304" pitchFamily="18" charset="0"/>
                      </a:endParaRPr>
                    </a:p>
                  </a:txBody>
                  <a:tcPr marL="3374" marR="3374" marT="3374" marB="0" anchor="b"/>
                </a:tc>
                <a:tc>
                  <a:txBody>
                    <a:bodyPr/>
                    <a:lstStyle/>
                    <a:p>
                      <a:pPr algn="ctr" fontAlgn="b"/>
                      <a:r>
                        <a:rPr lang="ru-RU" sz="1100" u="none" strike="noStrike">
                          <a:effectLst/>
                        </a:rPr>
                        <a:t>376,7</a:t>
                      </a:r>
                      <a:endParaRPr lang="ru-RU" sz="1100" b="0" i="0" u="none" strike="noStrike">
                        <a:solidFill>
                          <a:srgbClr val="000000"/>
                        </a:solidFill>
                        <a:effectLst/>
                        <a:latin typeface="Times New Roman" panose="02020603050405020304" pitchFamily="18" charset="0"/>
                      </a:endParaRPr>
                    </a:p>
                  </a:txBody>
                  <a:tcPr marL="3374" marR="3374" marT="3374" marB="0" anchor="b"/>
                </a:tc>
                <a:tc>
                  <a:txBody>
                    <a:bodyPr/>
                    <a:lstStyle/>
                    <a:p>
                      <a:pPr algn="ctr" fontAlgn="b"/>
                      <a:r>
                        <a:rPr lang="ru-RU" sz="1100" u="none" strike="noStrike">
                          <a:effectLst/>
                        </a:rPr>
                        <a:t>95,7</a:t>
                      </a:r>
                      <a:endParaRPr lang="ru-RU" sz="1100" b="0" i="0" u="none" strike="noStrike">
                        <a:solidFill>
                          <a:srgbClr val="000000"/>
                        </a:solidFill>
                        <a:effectLst/>
                        <a:latin typeface="Times New Roman" panose="02020603050405020304" pitchFamily="18" charset="0"/>
                      </a:endParaRPr>
                    </a:p>
                  </a:txBody>
                  <a:tcPr marL="3374" marR="3374" marT="3374" marB="0" anchor="b"/>
                </a:tc>
                <a:tc>
                  <a:txBody>
                    <a:bodyPr/>
                    <a:lstStyle/>
                    <a:p>
                      <a:pPr algn="ctr" fontAlgn="b"/>
                      <a:r>
                        <a:rPr lang="ru-RU" sz="1100" u="none" strike="noStrike" dirty="0">
                          <a:effectLst/>
                        </a:rPr>
                        <a:t>5 915,4</a:t>
                      </a:r>
                      <a:endParaRPr lang="ru-RU" sz="1100" b="0" i="0" u="none" strike="noStrike" dirty="0">
                        <a:solidFill>
                          <a:srgbClr val="000000"/>
                        </a:solidFill>
                        <a:effectLst/>
                        <a:latin typeface="Times New Roman" panose="02020603050405020304" pitchFamily="18" charset="0"/>
                      </a:endParaRPr>
                    </a:p>
                  </a:txBody>
                  <a:tcPr marL="3374" marR="3374" marT="3374" marB="0" anchor="b"/>
                </a:tc>
              </a:tr>
              <a:tr h="180138">
                <a:tc>
                  <a:txBody>
                    <a:bodyPr/>
                    <a:lstStyle/>
                    <a:p>
                      <a:pPr algn="l" fontAlgn="t"/>
                      <a:r>
                        <a:rPr lang="ru-RU" sz="1100" u="none" strike="noStrike" dirty="0">
                          <a:effectLst/>
                        </a:rPr>
                        <a:t>Функционирование законодательных (представительных) органов государственной власти и представительных органов муниципальных образований</a:t>
                      </a:r>
                      <a:endParaRPr lang="ru-RU" sz="1100" b="0" i="0" u="none" strike="noStrike" dirty="0">
                        <a:solidFill>
                          <a:srgbClr val="000000"/>
                        </a:solidFill>
                        <a:effectLst/>
                        <a:latin typeface="Times New Roman" panose="02020603050405020304" pitchFamily="18" charset="0"/>
                      </a:endParaRPr>
                    </a:p>
                  </a:txBody>
                  <a:tcPr marL="3374" marR="3374" marT="3374" marB="0"/>
                </a:tc>
                <a:tc>
                  <a:txBody>
                    <a:bodyPr/>
                    <a:lstStyle/>
                    <a:p>
                      <a:pPr algn="ctr" fontAlgn="b"/>
                      <a:r>
                        <a:rPr lang="ru-RU" sz="1100" u="none" strike="noStrike">
                          <a:effectLst/>
                        </a:rPr>
                        <a:t>0103</a:t>
                      </a:r>
                      <a:endParaRPr lang="ru-RU" sz="1100" b="0" i="0" u="none" strike="noStrike">
                        <a:solidFill>
                          <a:srgbClr val="000000"/>
                        </a:solidFill>
                        <a:effectLst/>
                        <a:latin typeface="Times New Roman" panose="02020603050405020304" pitchFamily="18" charset="0"/>
                      </a:endParaRPr>
                    </a:p>
                  </a:txBody>
                  <a:tcPr marL="3374" marR="3374" marT="3374" marB="0" anchor="b"/>
                </a:tc>
                <a:tc>
                  <a:txBody>
                    <a:bodyPr/>
                    <a:lstStyle/>
                    <a:p>
                      <a:pPr algn="ctr" fontAlgn="b"/>
                      <a:r>
                        <a:rPr lang="ru-RU" sz="1100" u="none" strike="noStrike" dirty="0">
                          <a:effectLst/>
                        </a:rPr>
                        <a:t>8 234,8</a:t>
                      </a:r>
                      <a:endParaRPr lang="ru-RU" sz="1100" b="0" i="0" u="none" strike="noStrike" dirty="0">
                        <a:solidFill>
                          <a:srgbClr val="000000"/>
                        </a:solidFill>
                        <a:effectLst/>
                        <a:latin typeface="Times New Roman" panose="02020603050405020304" pitchFamily="18" charset="0"/>
                      </a:endParaRPr>
                    </a:p>
                  </a:txBody>
                  <a:tcPr marL="3374" marR="3374" marT="3374" marB="0" anchor="b"/>
                </a:tc>
                <a:tc>
                  <a:txBody>
                    <a:bodyPr/>
                    <a:lstStyle/>
                    <a:p>
                      <a:pPr algn="ctr" fontAlgn="b"/>
                      <a:endParaRPr lang="ru-RU" sz="1100" b="0" i="0" u="none" strike="noStrike" dirty="0">
                        <a:solidFill>
                          <a:srgbClr val="000000"/>
                        </a:solidFill>
                        <a:effectLst/>
                        <a:latin typeface="Times New Roman" panose="02020603050405020304" pitchFamily="18" charset="0"/>
                      </a:endParaRPr>
                    </a:p>
                  </a:txBody>
                  <a:tcPr marL="3374" marR="3374" marT="3374" marB="0" anchor="b"/>
                </a:tc>
                <a:tc>
                  <a:txBody>
                    <a:bodyPr/>
                    <a:lstStyle/>
                    <a:p>
                      <a:pPr algn="ctr" fontAlgn="b"/>
                      <a:endParaRPr lang="ru-RU" sz="1100" b="0" i="0" u="none" strike="noStrike" dirty="0">
                        <a:solidFill>
                          <a:srgbClr val="000000"/>
                        </a:solidFill>
                        <a:effectLst/>
                        <a:latin typeface="Times New Roman" panose="02020603050405020304" pitchFamily="18" charset="0"/>
                      </a:endParaRPr>
                    </a:p>
                  </a:txBody>
                  <a:tcPr marL="3374" marR="3374" marT="3374" marB="0" anchor="b"/>
                </a:tc>
                <a:tc>
                  <a:txBody>
                    <a:bodyPr/>
                    <a:lstStyle/>
                    <a:p>
                      <a:pPr algn="ctr" fontAlgn="b"/>
                      <a:r>
                        <a:rPr lang="ru-RU" sz="1100" u="none" strike="noStrike" dirty="0">
                          <a:effectLst/>
                        </a:rPr>
                        <a:t>5 710,1</a:t>
                      </a:r>
                      <a:endParaRPr lang="ru-RU" sz="1100" b="0" i="0" u="none" strike="noStrike" dirty="0">
                        <a:solidFill>
                          <a:srgbClr val="000000"/>
                        </a:solidFill>
                        <a:effectLst/>
                        <a:latin typeface="Times New Roman" panose="02020603050405020304" pitchFamily="18" charset="0"/>
                      </a:endParaRPr>
                    </a:p>
                  </a:txBody>
                  <a:tcPr marL="3374" marR="3374" marT="3374" marB="0" anchor="b"/>
                </a:tc>
                <a:tc>
                  <a:txBody>
                    <a:bodyPr/>
                    <a:lstStyle/>
                    <a:p>
                      <a:pPr algn="ctr" fontAlgn="b"/>
                      <a:endParaRPr lang="ru-RU" sz="1100" b="0" i="0" u="none" strike="noStrike" dirty="0">
                        <a:solidFill>
                          <a:srgbClr val="000000"/>
                        </a:solidFill>
                        <a:effectLst/>
                        <a:latin typeface="Times New Roman" panose="02020603050405020304" pitchFamily="18" charset="0"/>
                      </a:endParaRPr>
                    </a:p>
                  </a:txBody>
                  <a:tcPr marL="3374" marR="3374" marT="3374" marB="0" anchor="b"/>
                </a:tc>
                <a:tc>
                  <a:txBody>
                    <a:bodyPr/>
                    <a:lstStyle/>
                    <a:p>
                      <a:pPr algn="ctr" fontAlgn="b"/>
                      <a:r>
                        <a:rPr lang="ru-RU" sz="1100" u="none" strike="noStrike">
                          <a:effectLst/>
                        </a:rPr>
                        <a:t>-620,7</a:t>
                      </a:r>
                      <a:endParaRPr lang="ru-RU" sz="1100" b="0" i="0" u="none" strike="noStrike">
                        <a:solidFill>
                          <a:srgbClr val="000000"/>
                        </a:solidFill>
                        <a:effectLst/>
                        <a:latin typeface="Times New Roman" panose="02020603050405020304" pitchFamily="18" charset="0"/>
                      </a:endParaRPr>
                    </a:p>
                  </a:txBody>
                  <a:tcPr marL="3374" marR="3374" marT="3374" marB="0" anchor="b"/>
                </a:tc>
                <a:tc>
                  <a:txBody>
                    <a:bodyPr/>
                    <a:lstStyle/>
                    <a:p>
                      <a:pPr algn="ctr" fontAlgn="b"/>
                      <a:r>
                        <a:rPr lang="ru-RU" sz="1100" u="none" strike="noStrike" dirty="0">
                          <a:effectLst/>
                        </a:rPr>
                        <a:t>38,0</a:t>
                      </a:r>
                      <a:endParaRPr lang="ru-RU" sz="1100" b="0" i="0" u="none" strike="noStrike" dirty="0">
                        <a:solidFill>
                          <a:srgbClr val="000000"/>
                        </a:solidFill>
                        <a:effectLst/>
                        <a:latin typeface="Times New Roman" panose="02020603050405020304" pitchFamily="18" charset="0"/>
                      </a:endParaRPr>
                    </a:p>
                  </a:txBody>
                  <a:tcPr marL="3374" marR="3374" marT="3374" marB="0" anchor="b"/>
                </a:tc>
                <a:tc>
                  <a:txBody>
                    <a:bodyPr/>
                    <a:lstStyle/>
                    <a:p>
                      <a:pPr algn="ctr" fontAlgn="b"/>
                      <a:r>
                        <a:rPr lang="ru-RU" sz="1100" u="none" strike="noStrike">
                          <a:effectLst/>
                        </a:rPr>
                        <a:t>5 127,4</a:t>
                      </a:r>
                      <a:endParaRPr lang="ru-RU" sz="1100" b="0" i="0" u="none" strike="noStrike">
                        <a:solidFill>
                          <a:srgbClr val="000000"/>
                        </a:solidFill>
                        <a:effectLst/>
                        <a:latin typeface="Times New Roman" panose="02020603050405020304" pitchFamily="18" charset="0"/>
                      </a:endParaRPr>
                    </a:p>
                  </a:txBody>
                  <a:tcPr marL="3374" marR="3374" marT="3374" marB="0" anchor="b"/>
                </a:tc>
                <a:tc>
                  <a:txBody>
                    <a:bodyPr/>
                    <a:lstStyle/>
                    <a:p>
                      <a:pPr algn="ctr" fontAlgn="b"/>
                      <a:endParaRPr lang="ru-RU" sz="1100" b="0" i="0" u="none" strike="noStrike" dirty="0">
                        <a:solidFill>
                          <a:srgbClr val="000000"/>
                        </a:solidFill>
                        <a:effectLst/>
                        <a:latin typeface="Times New Roman" panose="02020603050405020304" pitchFamily="18" charset="0"/>
                      </a:endParaRPr>
                    </a:p>
                  </a:txBody>
                  <a:tcPr marL="3374" marR="3374" marT="3374" marB="0" anchor="b"/>
                </a:tc>
                <a:tc>
                  <a:txBody>
                    <a:bodyPr/>
                    <a:lstStyle/>
                    <a:p>
                      <a:pPr algn="ctr" fontAlgn="b"/>
                      <a:r>
                        <a:rPr lang="ru-RU" sz="1100" u="none" strike="noStrike" dirty="0">
                          <a:effectLst/>
                        </a:rPr>
                        <a:t>13 362,2</a:t>
                      </a:r>
                      <a:endParaRPr lang="ru-RU" sz="1100" b="0" i="0" u="none" strike="noStrike" dirty="0">
                        <a:solidFill>
                          <a:srgbClr val="000000"/>
                        </a:solidFill>
                        <a:effectLst/>
                        <a:latin typeface="Times New Roman" panose="02020603050405020304" pitchFamily="18" charset="0"/>
                      </a:endParaRPr>
                    </a:p>
                  </a:txBody>
                  <a:tcPr marL="3374" marR="3374" marT="3374" marB="0" anchor="b"/>
                </a:tc>
              </a:tr>
              <a:tr h="240184">
                <a:tc>
                  <a:txBody>
                    <a:bodyPr/>
                    <a:lstStyle/>
                    <a:p>
                      <a:pPr algn="l" fontAlgn="t"/>
                      <a:r>
                        <a:rPr lang="ru-RU" sz="1100" u="none" strike="noStrike" dirty="0">
                          <a:effectLst/>
                        </a:rPr>
                        <a:t>Функционирование Правительства Российской Федерации, высших исполнительных органов государственной власти субъектов Российской Федерации, местных администраций</a:t>
                      </a:r>
                      <a:endParaRPr lang="ru-RU" sz="1100" b="0" i="0" u="none" strike="noStrike" dirty="0">
                        <a:solidFill>
                          <a:srgbClr val="000000"/>
                        </a:solidFill>
                        <a:effectLst/>
                        <a:latin typeface="Times New Roman" panose="02020603050405020304" pitchFamily="18" charset="0"/>
                      </a:endParaRPr>
                    </a:p>
                  </a:txBody>
                  <a:tcPr marL="3374" marR="3374" marT="3374" marB="0"/>
                </a:tc>
                <a:tc>
                  <a:txBody>
                    <a:bodyPr/>
                    <a:lstStyle/>
                    <a:p>
                      <a:pPr algn="ctr" fontAlgn="b"/>
                      <a:r>
                        <a:rPr lang="ru-RU" sz="1100" u="none" strike="noStrike">
                          <a:effectLst/>
                        </a:rPr>
                        <a:t>0104</a:t>
                      </a:r>
                      <a:endParaRPr lang="ru-RU" sz="1100" b="0" i="0" u="none" strike="noStrike">
                        <a:solidFill>
                          <a:srgbClr val="000000"/>
                        </a:solidFill>
                        <a:effectLst/>
                        <a:latin typeface="Times New Roman" panose="02020603050405020304" pitchFamily="18" charset="0"/>
                      </a:endParaRPr>
                    </a:p>
                  </a:txBody>
                  <a:tcPr marL="3374" marR="3374" marT="3374" marB="0" anchor="b"/>
                </a:tc>
                <a:tc>
                  <a:txBody>
                    <a:bodyPr/>
                    <a:lstStyle/>
                    <a:p>
                      <a:pPr algn="ctr" fontAlgn="b"/>
                      <a:r>
                        <a:rPr lang="ru-RU" sz="1100" u="none" strike="noStrike" dirty="0">
                          <a:effectLst/>
                        </a:rPr>
                        <a:t>111 011,7</a:t>
                      </a:r>
                      <a:endParaRPr lang="ru-RU" sz="1100" b="0" i="0" u="none" strike="noStrike" dirty="0">
                        <a:solidFill>
                          <a:srgbClr val="000000"/>
                        </a:solidFill>
                        <a:effectLst/>
                        <a:latin typeface="Times New Roman" panose="02020603050405020304" pitchFamily="18" charset="0"/>
                      </a:endParaRPr>
                    </a:p>
                  </a:txBody>
                  <a:tcPr marL="3374" marR="3374" marT="3374" marB="0" anchor="b"/>
                </a:tc>
                <a:tc>
                  <a:txBody>
                    <a:bodyPr/>
                    <a:lstStyle/>
                    <a:p>
                      <a:pPr algn="ctr" fontAlgn="b"/>
                      <a:endParaRPr lang="ru-RU" sz="1100" b="0" i="0" u="none" strike="noStrike">
                        <a:solidFill>
                          <a:srgbClr val="000000"/>
                        </a:solidFill>
                        <a:effectLst/>
                        <a:latin typeface="Times New Roman" panose="02020603050405020304" pitchFamily="18" charset="0"/>
                      </a:endParaRPr>
                    </a:p>
                  </a:txBody>
                  <a:tcPr marL="3374" marR="3374" marT="3374" marB="0" anchor="b"/>
                </a:tc>
                <a:tc>
                  <a:txBody>
                    <a:bodyPr/>
                    <a:lstStyle/>
                    <a:p>
                      <a:pPr algn="ctr" fontAlgn="b"/>
                      <a:endParaRPr lang="ru-RU" sz="1100" b="0" i="0" u="none" strike="noStrike" dirty="0">
                        <a:solidFill>
                          <a:srgbClr val="000000"/>
                        </a:solidFill>
                        <a:effectLst/>
                        <a:latin typeface="Times New Roman" panose="02020603050405020304" pitchFamily="18" charset="0"/>
                      </a:endParaRPr>
                    </a:p>
                  </a:txBody>
                  <a:tcPr marL="3374" marR="3374" marT="3374" marB="0" anchor="b"/>
                </a:tc>
                <a:tc>
                  <a:txBody>
                    <a:bodyPr/>
                    <a:lstStyle/>
                    <a:p>
                      <a:pPr algn="ctr" fontAlgn="b"/>
                      <a:r>
                        <a:rPr lang="ru-RU" sz="1100" u="none" strike="noStrike">
                          <a:effectLst/>
                        </a:rPr>
                        <a:t>1 976,1</a:t>
                      </a:r>
                      <a:endParaRPr lang="ru-RU" sz="1100" b="0" i="0" u="none" strike="noStrike">
                        <a:solidFill>
                          <a:srgbClr val="000000"/>
                        </a:solidFill>
                        <a:effectLst/>
                        <a:latin typeface="Times New Roman" panose="02020603050405020304" pitchFamily="18" charset="0"/>
                      </a:endParaRPr>
                    </a:p>
                  </a:txBody>
                  <a:tcPr marL="3374" marR="3374" marT="3374" marB="0" anchor="b"/>
                </a:tc>
                <a:tc>
                  <a:txBody>
                    <a:bodyPr/>
                    <a:lstStyle/>
                    <a:p>
                      <a:pPr algn="ctr" fontAlgn="b"/>
                      <a:endParaRPr lang="ru-RU" sz="1100" b="0" i="0" u="none" strike="noStrike" dirty="0">
                        <a:solidFill>
                          <a:srgbClr val="000000"/>
                        </a:solidFill>
                        <a:effectLst/>
                        <a:latin typeface="Times New Roman" panose="02020603050405020304" pitchFamily="18" charset="0"/>
                      </a:endParaRPr>
                    </a:p>
                  </a:txBody>
                  <a:tcPr marL="3374" marR="3374" marT="3374" marB="0" anchor="b"/>
                </a:tc>
                <a:tc>
                  <a:txBody>
                    <a:bodyPr/>
                    <a:lstStyle/>
                    <a:p>
                      <a:pPr algn="ctr" fontAlgn="b"/>
                      <a:r>
                        <a:rPr lang="ru-RU" sz="1100" u="none" strike="noStrike">
                          <a:effectLst/>
                        </a:rPr>
                        <a:t>20 366,4</a:t>
                      </a:r>
                      <a:endParaRPr lang="ru-RU" sz="1100" b="0" i="0" u="none" strike="noStrike">
                        <a:solidFill>
                          <a:srgbClr val="000000"/>
                        </a:solidFill>
                        <a:effectLst/>
                        <a:latin typeface="Times New Roman" panose="02020603050405020304" pitchFamily="18" charset="0"/>
                      </a:endParaRPr>
                    </a:p>
                  </a:txBody>
                  <a:tcPr marL="3374" marR="3374" marT="3374" marB="0" anchor="b"/>
                </a:tc>
                <a:tc>
                  <a:txBody>
                    <a:bodyPr/>
                    <a:lstStyle/>
                    <a:p>
                      <a:pPr algn="ctr" fontAlgn="b"/>
                      <a:r>
                        <a:rPr lang="ru-RU" sz="1100" u="none" strike="noStrike" dirty="0">
                          <a:effectLst/>
                        </a:rPr>
                        <a:t>5 829,1</a:t>
                      </a:r>
                      <a:endParaRPr lang="ru-RU" sz="1100" b="0" i="0" u="none" strike="noStrike" dirty="0">
                        <a:solidFill>
                          <a:srgbClr val="000000"/>
                        </a:solidFill>
                        <a:effectLst/>
                        <a:latin typeface="Times New Roman" panose="02020603050405020304" pitchFamily="18" charset="0"/>
                      </a:endParaRPr>
                    </a:p>
                  </a:txBody>
                  <a:tcPr marL="3374" marR="3374" marT="3374" marB="0" anchor="b"/>
                </a:tc>
                <a:tc>
                  <a:txBody>
                    <a:bodyPr/>
                    <a:lstStyle/>
                    <a:p>
                      <a:pPr algn="ctr" fontAlgn="b"/>
                      <a:r>
                        <a:rPr lang="ru-RU" sz="1100" u="none" strike="noStrike">
                          <a:effectLst/>
                        </a:rPr>
                        <a:t>28 171,6</a:t>
                      </a:r>
                      <a:endParaRPr lang="ru-RU" sz="1100" b="0" i="0" u="none" strike="noStrike">
                        <a:solidFill>
                          <a:srgbClr val="000000"/>
                        </a:solidFill>
                        <a:effectLst/>
                        <a:latin typeface="Times New Roman" panose="02020603050405020304" pitchFamily="18" charset="0"/>
                      </a:endParaRPr>
                    </a:p>
                  </a:txBody>
                  <a:tcPr marL="3374" marR="3374" marT="3374" marB="0" anchor="b"/>
                </a:tc>
                <a:tc>
                  <a:txBody>
                    <a:bodyPr/>
                    <a:lstStyle/>
                    <a:p>
                      <a:pPr algn="ctr" fontAlgn="b"/>
                      <a:r>
                        <a:rPr lang="ru-RU" sz="1100" u="none" strike="noStrike">
                          <a:effectLst/>
                        </a:rPr>
                        <a:t>-2 715,4</a:t>
                      </a:r>
                      <a:endParaRPr lang="ru-RU" sz="1100" b="0" i="0" u="none" strike="noStrike">
                        <a:solidFill>
                          <a:srgbClr val="000000"/>
                        </a:solidFill>
                        <a:effectLst/>
                        <a:latin typeface="Times New Roman" panose="02020603050405020304" pitchFamily="18" charset="0"/>
                      </a:endParaRPr>
                    </a:p>
                  </a:txBody>
                  <a:tcPr marL="3374" marR="3374" marT="3374" marB="0" anchor="b"/>
                </a:tc>
                <a:tc>
                  <a:txBody>
                    <a:bodyPr/>
                    <a:lstStyle/>
                    <a:p>
                      <a:pPr algn="ctr" fontAlgn="b"/>
                      <a:r>
                        <a:rPr lang="ru-RU" sz="1100" u="none" strike="noStrike" dirty="0">
                          <a:effectLst/>
                        </a:rPr>
                        <a:t>136 467,9</a:t>
                      </a:r>
                      <a:endParaRPr lang="ru-RU" sz="1100" b="0" i="0" u="none" strike="noStrike" dirty="0">
                        <a:solidFill>
                          <a:srgbClr val="000000"/>
                        </a:solidFill>
                        <a:effectLst/>
                        <a:latin typeface="Times New Roman" panose="02020603050405020304" pitchFamily="18" charset="0"/>
                      </a:endParaRPr>
                    </a:p>
                  </a:txBody>
                  <a:tcPr marL="3374" marR="3374" marT="3374" marB="0" anchor="b"/>
                </a:tc>
              </a:tr>
              <a:tr h="67346">
                <a:tc>
                  <a:txBody>
                    <a:bodyPr/>
                    <a:lstStyle/>
                    <a:p>
                      <a:pPr algn="l" fontAlgn="t"/>
                      <a:r>
                        <a:rPr lang="ru-RU" sz="1100" u="none" strike="noStrike">
                          <a:effectLst/>
                        </a:rPr>
                        <a:t>Судебная система</a:t>
                      </a:r>
                      <a:endParaRPr lang="ru-RU" sz="1100" b="0" i="0" u="none" strike="noStrike">
                        <a:solidFill>
                          <a:srgbClr val="000000"/>
                        </a:solidFill>
                        <a:effectLst/>
                        <a:latin typeface="Times New Roman" panose="02020603050405020304" pitchFamily="18" charset="0"/>
                      </a:endParaRPr>
                    </a:p>
                  </a:txBody>
                  <a:tcPr marL="3374" marR="3374" marT="3374" marB="0"/>
                </a:tc>
                <a:tc>
                  <a:txBody>
                    <a:bodyPr/>
                    <a:lstStyle/>
                    <a:p>
                      <a:pPr algn="ctr" fontAlgn="b"/>
                      <a:r>
                        <a:rPr lang="ru-RU" sz="1100" u="none" strike="noStrike">
                          <a:effectLst/>
                        </a:rPr>
                        <a:t>0105</a:t>
                      </a:r>
                      <a:endParaRPr lang="ru-RU" sz="1100" b="0" i="0" u="none" strike="noStrike">
                        <a:solidFill>
                          <a:srgbClr val="000000"/>
                        </a:solidFill>
                        <a:effectLst/>
                        <a:latin typeface="Times New Roman" panose="02020603050405020304" pitchFamily="18" charset="0"/>
                      </a:endParaRPr>
                    </a:p>
                  </a:txBody>
                  <a:tcPr marL="3374" marR="3374" marT="3374" marB="0" anchor="b"/>
                </a:tc>
                <a:tc>
                  <a:txBody>
                    <a:bodyPr/>
                    <a:lstStyle/>
                    <a:p>
                      <a:pPr algn="ctr" fontAlgn="b"/>
                      <a:r>
                        <a:rPr lang="ru-RU" sz="1100" u="none" strike="noStrike">
                          <a:effectLst/>
                        </a:rPr>
                        <a:t>6,2</a:t>
                      </a:r>
                      <a:endParaRPr lang="ru-RU" sz="1100" b="0" i="0" u="none" strike="noStrike">
                        <a:solidFill>
                          <a:srgbClr val="000000"/>
                        </a:solidFill>
                        <a:effectLst/>
                        <a:latin typeface="Times New Roman" panose="02020603050405020304" pitchFamily="18" charset="0"/>
                      </a:endParaRPr>
                    </a:p>
                  </a:txBody>
                  <a:tcPr marL="3374" marR="3374" marT="3374" marB="0" anchor="b"/>
                </a:tc>
                <a:tc>
                  <a:txBody>
                    <a:bodyPr/>
                    <a:lstStyle/>
                    <a:p>
                      <a:pPr algn="ctr" fontAlgn="b"/>
                      <a:endParaRPr lang="ru-RU" sz="1100" b="0" i="0" u="none" strike="noStrike">
                        <a:solidFill>
                          <a:srgbClr val="000000"/>
                        </a:solidFill>
                        <a:effectLst/>
                        <a:latin typeface="Times New Roman" panose="02020603050405020304" pitchFamily="18" charset="0"/>
                      </a:endParaRPr>
                    </a:p>
                  </a:txBody>
                  <a:tcPr marL="3374" marR="3374" marT="3374" marB="0" anchor="b"/>
                </a:tc>
                <a:tc>
                  <a:txBody>
                    <a:bodyPr/>
                    <a:lstStyle/>
                    <a:p>
                      <a:pPr algn="ctr" fontAlgn="b"/>
                      <a:endParaRPr lang="ru-RU" sz="1100" b="0" i="0" u="none" strike="noStrike" dirty="0">
                        <a:solidFill>
                          <a:srgbClr val="000000"/>
                        </a:solidFill>
                        <a:effectLst/>
                        <a:latin typeface="Times New Roman" panose="02020603050405020304" pitchFamily="18" charset="0"/>
                      </a:endParaRPr>
                    </a:p>
                  </a:txBody>
                  <a:tcPr marL="3374" marR="3374" marT="3374" marB="0" anchor="b"/>
                </a:tc>
                <a:tc>
                  <a:txBody>
                    <a:bodyPr/>
                    <a:lstStyle/>
                    <a:p>
                      <a:pPr algn="ctr" fontAlgn="b"/>
                      <a:endParaRPr lang="ru-RU" sz="1100" b="0" i="0" u="none" strike="noStrike" dirty="0">
                        <a:solidFill>
                          <a:srgbClr val="000000"/>
                        </a:solidFill>
                        <a:effectLst/>
                        <a:latin typeface="Times New Roman" panose="02020603050405020304" pitchFamily="18" charset="0"/>
                      </a:endParaRPr>
                    </a:p>
                  </a:txBody>
                  <a:tcPr marL="3374" marR="3374" marT="3374" marB="0" anchor="b"/>
                </a:tc>
                <a:tc>
                  <a:txBody>
                    <a:bodyPr/>
                    <a:lstStyle/>
                    <a:p>
                      <a:pPr algn="ctr" fontAlgn="b"/>
                      <a:endParaRPr lang="ru-RU" sz="1100" b="0" i="0" u="none" strike="noStrike" dirty="0">
                        <a:solidFill>
                          <a:srgbClr val="000000"/>
                        </a:solidFill>
                        <a:effectLst/>
                        <a:latin typeface="Times New Roman" panose="02020603050405020304" pitchFamily="18" charset="0"/>
                      </a:endParaRPr>
                    </a:p>
                  </a:txBody>
                  <a:tcPr marL="3374" marR="3374" marT="3374" marB="0" anchor="b"/>
                </a:tc>
                <a:tc>
                  <a:txBody>
                    <a:bodyPr/>
                    <a:lstStyle/>
                    <a:p>
                      <a:pPr algn="ctr" fontAlgn="b"/>
                      <a:endParaRPr lang="ru-RU" sz="1100" b="0" i="0" u="none" strike="noStrike" dirty="0">
                        <a:solidFill>
                          <a:srgbClr val="000000"/>
                        </a:solidFill>
                        <a:effectLst/>
                        <a:latin typeface="Times New Roman" panose="02020603050405020304" pitchFamily="18" charset="0"/>
                      </a:endParaRPr>
                    </a:p>
                  </a:txBody>
                  <a:tcPr marL="3374" marR="3374" marT="3374" marB="0" anchor="b"/>
                </a:tc>
                <a:tc>
                  <a:txBody>
                    <a:bodyPr/>
                    <a:lstStyle/>
                    <a:p>
                      <a:pPr algn="ctr" fontAlgn="b"/>
                      <a:endParaRPr lang="ru-RU" sz="1100" b="0" i="0" u="none" strike="noStrike" dirty="0">
                        <a:solidFill>
                          <a:srgbClr val="000000"/>
                        </a:solidFill>
                        <a:effectLst/>
                        <a:latin typeface="Times New Roman" panose="02020603050405020304" pitchFamily="18" charset="0"/>
                      </a:endParaRPr>
                    </a:p>
                  </a:txBody>
                  <a:tcPr marL="3374" marR="3374" marT="3374" marB="0" anchor="b"/>
                </a:tc>
                <a:tc>
                  <a:txBody>
                    <a:bodyPr/>
                    <a:lstStyle/>
                    <a:p>
                      <a:pPr algn="ctr" fontAlgn="b"/>
                      <a:endParaRPr lang="ru-RU" sz="1100" b="0" i="0" u="none" strike="noStrike" dirty="0">
                        <a:solidFill>
                          <a:srgbClr val="000000"/>
                        </a:solidFill>
                        <a:effectLst/>
                        <a:latin typeface="Times New Roman" panose="02020603050405020304" pitchFamily="18" charset="0"/>
                      </a:endParaRPr>
                    </a:p>
                  </a:txBody>
                  <a:tcPr marL="3374" marR="3374" marT="3374" marB="0" anchor="b"/>
                </a:tc>
                <a:tc>
                  <a:txBody>
                    <a:bodyPr/>
                    <a:lstStyle/>
                    <a:p>
                      <a:pPr algn="ctr" fontAlgn="b"/>
                      <a:endParaRPr lang="ru-RU" sz="1100" b="0" i="0" u="none" strike="noStrike" dirty="0">
                        <a:solidFill>
                          <a:srgbClr val="000000"/>
                        </a:solidFill>
                        <a:effectLst/>
                        <a:latin typeface="Times New Roman" panose="02020603050405020304" pitchFamily="18" charset="0"/>
                      </a:endParaRPr>
                    </a:p>
                  </a:txBody>
                  <a:tcPr marL="3374" marR="3374" marT="3374" marB="0" anchor="b"/>
                </a:tc>
                <a:tc>
                  <a:txBody>
                    <a:bodyPr/>
                    <a:lstStyle/>
                    <a:p>
                      <a:pPr algn="ctr" fontAlgn="b"/>
                      <a:r>
                        <a:rPr lang="ru-RU" sz="1100" u="none" strike="noStrike" dirty="0">
                          <a:effectLst/>
                        </a:rPr>
                        <a:t>6,2</a:t>
                      </a:r>
                      <a:endParaRPr lang="ru-RU" sz="1100" b="0" i="0" u="none" strike="noStrike" dirty="0">
                        <a:solidFill>
                          <a:srgbClr val="000000"/>
                        </a:solidFill>
                        <a:effectLst/>
                        <a:latin typeface="Times New Roman" panose="02020603050405020304" pitchFamily="18" charset="0"/>
                      </a:endParaRPr>
                    </a:p>
                  </a:txBody>
                  <a:tcPr marL="3374" marR="3374" marT="3374" marB="0" anchor="b"/>
                </a:tc>
              </a:tr>
              <a:tr h="180138">
                <a:tc>
                  <a:txBody>
                    <a:bodyPr/>
                    <a:lstStyle/>
                    <a:p>
                      <a:pPr algn="l" fontAlgn="t"/>
                      <a:r>
                        <a:rPr lang="ru-RU" sz="1100" u="none" strike="noStrike">
                          <a:effectLst/>
                        </a:rPr>
                        <a:t>Обеспечение деятельности финансовых, налоговых и таможенных органов и органов финансового (финансово-бюджетного) надзора</a:t>
                      </a:r>
                      <a:endParaRPr lang="ru-RU" sz="1100" b="0" i="0" u="none" strike="noStrike">
                        <a:solidFill>
                          <a:srgbClr val="000000"/>
                        </a:solidFill>
                        <a:effectLst/>
                        <a:latin typeface="Times New Roman" panose="02020603050405020304" pitchFamily="18" charset="0"/>
                      </a:endParaRPr>
                    </a:p>
                  </a:txBody>
                  <a:tcPr marL="3374" marR="3374" marT="3374" marB="0"/>
                </a:tc>
                <a:tc>
                  <a:txBody>
                    <a:bodyPr/>
                    <a:lstStyle/>
                    <a:p>
                      <a:pPr algn="ctr" fontAlgn="b"/>
                      <a:r>
                        <a:rPr lang="ru-RU" sz="1100" u="none" strike="noStrike">
                          <a:effectLst/>
                        </a:rPr>
                        <a:t>0106</a:t>
                      </a:r>
                      <a:endParaRPr lang="ru-RU" sz="1100" b="0" i="0" u="none" strike="noStrike">
                        <a:solidFill>
                          <a:srgbClr val="000000"/>
                        </a:solidFill>
                        <a:effectLst/>
                        <a:latin typeface="Times New Roman" panose="02020603050405020304" pitchFamily="18" charset="0"/>
                      </a:endParaRPr>
                    </a:p>
                  </a:txBody>
                  <a:tcPr marL="3374" marR="3374" marT="3374" marB="0" anchor="b"/>
                </a:tc>
                <a:tc>
                  <a:txBody>
                    <a:bodyPr/>
                    <a:lstStyle/>
                    <a:p>
                      <a:pPr algn="ctr" fontAlgn="b"/>
                      <a:r>
                        <a:rPr lang="ru-RU" sz="1100" u="none" strike="noStrike">
                          <a:effectLst/>
                        </a:rPr>
                        <a:t>37 882,7</a:t>
                      </a:r>
                      <a:endParaRPr lang="ru-RU" sz="1100" b="0" i="0" u="none" strike="noStrike">
                        <a:solidFill>
                          <a:srgbClr val="000000"/>
                        </a:solidFill>
                        <a:effectLst/>
                        <a:latin typeface="Times New Roman" panose="02020603050405020304" pitchFamily="18" charset="0"/>
                      </a:endParaRPr>
                    </a:p>
                  </a:txBody>
                  <a:tcPr marL="3374" marR="3374" marT="3374" marB="0" anchor="b"/>
                </a:tc>
                <a:tc>
                  <a:txBody>
                    <a:bodyPr/>
                    <a:lstStyle/>
                    <a:p>
                      <a:pPr algn="ctr" fontAlgn="b"/>
                      <a:endParaRPr lang="ru-RU" sz="1100" b="0" i="0" u="none" strike="noStrike">
                        <a:solidFill>
                          <a:srgbClr val="000000"/>
                        </a:solidFill>
                        <a:effectLst/>
                        <a:latin typeface="Times New Roman" panose="02020603050405020304" pitchFamily="18" charset="0"/>
                      </a:endParaRPr>
                    </a:p>
                  </a:txBody>
                  <a:tcPr marL="3374" marR="3374" marT="3374" marB="0" anchor="b"/>
                </a:tc>
                <a:tc>
                  <a:txBody>
                    <a:bodyPr/>
                    <a:lstStyle/>
                    <a:p>
                      <a:pPr algn="ctr" fontAlgn="b"/>
                      <a:endParaRPr lang="ru-RU" sz="1100" b="0" i="0" u="none" strike="noStrike" dirty="0">
                        <a:solidFill>
                          <a:srgbClr val="000000"/>
                        </a:solidFill>
                        <a:effectLst/>
                        <a:latin typeface="Times New Roman" panose="02020603050405020304" pitchFamily="18" charset="0"/>
                      </a:endParaRPr>
                    </a:p>
                  </a:txBody>
                  <a:tcPr marL="3374" marR="3374" marT="3374" marB="0" anchor="b"/>
                </a:tc>
                <a:tc>
                  <a:txBody>
                    <a:bodyPr/>
                    <a:lstStyle/>
                    <a:p>
                      <a:pPr algn="ctr" fontAlgn="b"/>
                      <a:r>
                        <a:rPr lang="ru-RU" sz="1100" u="none" strike="noStrike">
                          <a:effectLst/>
                        </a:rPr>
                        <a:t>-308,7</a:t>
                      </a:r>
                      <a:endParaRPr lang="ru-RU" sz="1100" b="0" i="0" u="none" strike="noStrike">
                        <a:solidFill>
                          <a:srgbClr val="000000"/>
                        </a:solidFill>
                        <a:effectLst/>
                        <a:latin typeface="Times New Roman" panose="02020603050405020304" pitchFamily="18" charset="0"/>
                      </a:endParaRPr>
                    </a:p>
                  </a:txBody>
                  <a:tcPr marL="3374" marR="3374" marT="3374" marB="0" anchor="b"/>
                </a:tc>
                <a:tc>
                  <a:txBody>
                    <a:bodyPr/>
                    <a:lstStyle/>
                    <a:p>
                      <a:pPr algn="ctr" fontAlgn="b"/>
                      <a:endParaRPr lang="ru-RU" sz="1100" b="0" i="0" u="none" strike="noStrike" dirty="0">
                        <a:solidFill>
                          <a:srgbClr val="000000"/>
                        </a:solidFill>
                        <a:effectLst/>
                        <a:latin typeface="Times New Roman" panose="02020603050405020304" pitchFamily="18" charset="0"/>
                      </a:endParaRPr>
                    </a:p>
                  </a:txBody>
                  <a:tcPr marL="3374" marR="3374" marT="3374" marB="0" anchor="b"/>
                </a:tc>
                <a:tc>
                  <a:txBody>
                    <a:bodyPr/>
                    <a:lstStyle/>
                    <a:p>
                      <a:pPr algn="ctr" fontAlgn="b"/>
                      <a:r>
                        <a:rPr lang="ru-RU" sz="1100" u="none" strike="noStrike">
                          <a:effectLst/>
                        </a:rPr>
                        <a:t>2 683,2</a:t>
                      </a:r>
                      <a:endParaRPr lang="ru-RU" sz="1100" b="0" i="0" u="none" strike="noStrike">
                        <a:solidFill>
                          <a:srgbClr val="000000"/>
                        </a:solidFill>
                        <a:effectLst/>
                        <a:latin typeface="Times New Roman" panose="02020603050405020304" pitchFamily="18" charset="0"/>
                      </a:endParaRPr>
                    </a:p>
                  </a:txBody>
                  <a:tcPr marL="3374" marR="3374" marT="3374" marB="0" anchor="b"/>
                </a:tc>
                <a:tc>
                  <a:txBody>
                    <a:bodyPr/>
                    <a:lstStyle/>
                    <a:p>
                      <a:pPr algn="ctr" fontAlgn="b"/>
                      <a:r>
                        <a:rPr lang="ru-RU" sz="1100" u="none" strike="noStrike" dirty="0">
                          <a:effectLst/>
                        </a:rPr>
                        <a:t>1 727,4</a:t>
                      </a:r>
                      <a:endParaRPr lang="ru-RU" sz="1100" b="0" i="0" u="none" strike="noStrike" dirty="0">
                        <a:solidFill>
                          <a:srgbClr val="000000"/>
                        </a:solidFill>
                        <a:effectLst/>
                        <a:latin typeface="Times New Roman" panose="02020603050405020304" pitchFamily="18" charset="0"/>
                      </a:endParaRPr>
                    </a:p>
                  </a:txBody>
                  <a:tcPr marL="3374" marR="3374" marT="3374" marB="0" anchor="b"/>
                </a:tc>
                <a:tc>
                  <a:txBody>
                    <a:bodyPr/>
                    <a:lstStyle/>
                    <a:p>
                      <a:pPr algn="ctr" fontAlgn="b"/>
                      <a:r>
                        <a:rPr lang="ru-RU" sz="1100" u="none" strike="noStrike">
                          <a:effectLst/>
                        </a:rPr>
                        <a:t>4 101,9</a:t>
                      </a:r>
                      <a:endParaRPr lang="ru-RU" sz="1100" b="0" i="0" u="none" strike="noStrike">
                        <a:solidFill>
                          <a:srgbClr val="000000"/>
                        </a:solidFill>
                        <a:effectLst/>
                        <a:latin typeface="Times New Roman" panose="02020603050405020304" pitchFamily="18" charset="0"/>
                      </a:endParaRPr>
                    </a:p>
                  </a:txBody>
                  <a:tcPr marL="3374" marR="3374" marT="3374" marB="0" anchor="b"/>
                </a:tc>
                <a:tc>
                  <a:txBody>
                    <a:bodyPr/>
                    <a:lstStyle/>
                    <a:p>
                      <a:pPr algn="ctr" fontAlgn="b"/>
                      <a:r>
                        <a:rPr lang="ru-RU" sz="1100" u="none" strike="noStrike">
                          <a:effectLst/>
                        </a:rPr>
                        <a:t>943,2</a:t>
                      </a:r>
                      <a:endParaRPr lang="ru-RU" sz="1100" b="0" i="0" u="none" strike="noStrike">
                        <a:solidFill>
                          <a:srgbClr val="000000"/>
                        </a:solidFill>
                        <a:effectLst/>
                        <a:latin typeface="Times New Roman" panose="02020603050405020304" pitchFamily="18" charset="0"/>
                      </a:endParaRPr>
                    </a:p>
                  </a:txBody>
                  <a:tcPr marL="3374" marR="3374" marT="3374" marB="0" anchor="b"/>
                </a:tc>
                <a:tc>
                  <a:txBody>
                    <a:bodyPr/>
                    <a:lstStyle/>
                    <a:p>
                      <a:pPr algn="ctr" fontAlgn="b"/>
                      <a:r>
                        <a:rPr lang="ru-RU" sz="1100" u="none" strike="noStrike" dirty="0">
                          <a:effectLst/>
                        </a:rPr>
                        <a:t>42 927,8</a:t>
                      </a:r>
                      <a:endParaRPr lang="ru-RU" sz="1100" b="0" i="0" u="none" strike="noStrike" dirty="0">
                        <a:solidFill>
                          <a:srgbClr val="000000"/>
                        </a:solidFill>
                        <a:effectLst/>
                        <a:latin typeface="Times New Roman" panose="02020603050405020304" pitchFamily="18" charset="0"/>
                      </a:endParaRPr>
                    </a:p>
                  </a:txBody>
                  <a:tcPr marL="3374" marR="3374" marT="3374" marB="0" anchor="b"/>
                </a:tc>
              </a:tr>
              <a:tr h="67346">
                <a:tc>
                  <a:txBody>
                    <a:bodyPr/>
                    <a:lstStyle/>
                    <a:p>
                      <a:pPr algn="l" fontAlgn="t"/>
                      <a:r>
                        <a:rPr lang="ru-RU" sz="1100" u="none" strike="noStrike">
                          <a:effectLst/>
                        </a:rPr>
                        <a:t>Обеспечение проведения выборов и референдумов</a:t>
                      </a:r>
                      <a:endParaRPr lang="ru-RU" sz="1100" b="0" i="0" u="none" strike="noStrike">
                        <a:solidFill>
                          <a:srgbClr val="000000"/>
                        </a:solidFill>
                        <a:effectLst/>
                        <a:latin typeface="Times New Roman" panose="02020603050405020304" pitchFamily="18" charset="0"/>
                      </a:endParaRPr>
                    </a:p>
                  </a:txBody>
                  <a:tcPr marL="3374" marR="3374" marT="3374" marB="0"/>
                </a:tc>
                <a:tc>
                  <a:txBody>
                    <a:bodyPr/>
                    <a:lstStyle/>
                    <a:p>
                      <a:pPr algn="ctr" fontAlgn="b"/>
                      <a:r>
                        <a:rPr lang="ru-RU" sz="1100" u="none" strike="noStrike">
                          <a:effectLst/>
                        </a:rPr>
                        <a:t>0107</a:t>
                      </a:r>
                      <a:endParaRPr lang="ru-RU" sz="1100" b="0" i="0" u="none" strike="noStrike">
                        <a:solidFill>
                          <a:srgbClr val="000000"/>
                        </a:solidFill>
                        <a:effectLst/>
                        <a:latin typeface="Times New Roman" panose="02020603050405020304" pitchFamily="18" charset="0"/>
                      </a:endParaRPr>
                    </a:p>
                  </a:txBody>
                  <a:tcPr marL="3374" marR="3374" marT="3374" marB="0" anchor="b"/>
                </a:tc>
                <a:tc>
                  <a:txBody>
                    <a:bodyPr/>
                    <a:lstStyle/>
                    <a:p>
                      <a:pPr algn="ctr" fontAlgn="b"/>
                      <a:r>
                        <a:rPr lang="ru-RU" sz="1100" u="none" strike="noStrike">
                          <a:effectLst/>
                        </a:rPr>
                        <a:t>8 000,0</a:t>
                      </a:r>
                      <a:endParaRPr lang="ru-RU" sz="1100" b="0" i="0" u="none" strike="noStrike">
                        <a:solidFill>
                          <a:srgbClr val="000000"/>
                        </a:solidFill>
                        <a:effectLst/>
                        <a:latin typeface="Times New Roman" panose="02020603050405020304" pitchFamily="18" charset="0"/>
                      </a:endParaRPr>
                    </a:p>
                  </a:txBody>
                  <a:tcPr marL="3374" marR="3374" marT="3374" marB="0" anchor="b"/>
                </a:tc>
                <a:tc>
                  <a:txBody>
                    <a:bodyPr/>
                    <a:lstStyle/>
                    <a:p>
                      <a:pPr algn="ctr" fontAlgn="b"/>
                      <a:endParaRPr lang="ru-RU" sz="1100" b="0" i="0" u="none" strike="noStrike">
                        <a:solidFill>
                          <a:srgbClr val="000000"/>
                        </a:solidFill>
                        <a:effectLst/>
                        <a:latin typeface="Times New Roman" panose="02020603050405020304" pitchFamily="18" charset="0"/>
                      </a:endParaRPr>
                    </a:p>
                  </a:txBody>
                  <a:tcPr marL="3374" marR="3374" marT="3374" marB="0" anchor="b"/>
                </a:tc>
                <a:tc>
                  <a:txBody>
                    <a:bodyPr/>
                    <a:lstStyle/>
                    <a:p>
                      <a:pPr algn="ctr" fontAlgn="b"/>
                      <a:endParaRPr lang="ru-RU" sz="1100" b="0" i="0" u="none" strike="noStrike" dirty="0">
                        <a:solidFill>
                          <a:srgbClr val="000000"/>
                        </a:solidFill>
                        <a:effectLst/>
                        <a:latin typeface="Times New Roman" panose="02020603050405020304" pitchFamily="18" charset="0"/>
                      </a:endParaRPr>
                    </a:p>
                  </a:txBody>
                  <a:tcPr marL="3374" marR="3374" marT="3374" marB="0" anchor="b"/>
                </a:tc>
                <a:tc>
                  <a:txBody>
                    <a:bodyPr/>
                    <a:lstStyle/>
                    <a:p>
                      <a:pPr algn="ctr" fontAlgn="b"/>
                      <a:endParaRPr lang="ru-RU" sz="1100" b="0" i="0" u="none" strike="noStrike" dirty="0">
                        <a:solidFill>
                          <a:srgbClr val="000000"/>
                        </a:solidFill>
                        <a:effectLst/>
                        <a:latin typeface="Times New Roman" panose="02020603050405020304" pitchFamily="18" charset="0"/>
                      </a:endParaRPr>
                    </a:p>
                  </a:txBody>
                  <a:tcPr marL="3374" marR="3374" marT="3374" marB="0" anchor="b"/>
                </a:tc>
                <a:tc>
                  <a:txBody>
                    <a:bodyPr/>
                    <a:lstStyle/>
                    <a:p>
                      <a:pPr algn="ctr" fontAlgn="b"/>
                      <a:endParaRPr lang="ru-RU" sz="1100" b="0" i="0" u="none" strike="noStrike" dirty="0">
                        <a:solidFill>
                          <a:srgbClr val="000000"/>
                        </a:solidFill>
                        <a:effectLst/>
                        <a:latin typeface="Times New Roman" panose="02020603050405020304" pitchFamily="18" charset="0"/>
                      </a:endParaRPr>
                    </a:p>
                  </a:txBody>
                  <a:tcPr marL="3374" marR="3374" marT="3374" marB="0" anchor="b"/>
                </a:tc>
                <a:tc>
                  <a:txBody>
                    <a:bodyPr/>
                    <a:lstStyle/>
                    <a:p>
                      <a:pPr algn="ctr" fontAlgn="b"/>
                      <a:endParaRPr lang="ru-RU" sz="1100" b="0" i="0" u="none" strike="noStrike" dirty="0">
                        <a:solidFill>
                          <a:srgbClr val="000000"/>
                        </a:solidFill>
                        <a:effectLst/>
                        <a:latin typeface="Times New Roman" panose="02020603050405020304" pitchFamily="18" charset="0"/>
                      </a:endParaRPr>
                    </a:p>
                  </a:txBody>
                  <a:tcPr marL="3374" marR="3374" marT="3374" marB="0" anchor="b"/>
                </a:tc>
                <a:tc>
                  <a:txBody>
                    <a:bodyPr/>
                    <a:lstStyle/>
                    <a:p>
                      <a:pPr algn="ctr" fontAlgn="b"/>
                      <a:endParaRPr lang="ru-RU" sz="1100" b="0" i="0" u="none" strike="noStrike" dirty="0">
                        <a:solidFill>
                          <a:srgbClr val="000000"/>
                        </a:solidFill>
                        <a:effectLst/>
                        <a:latin typeface="Times New Roman" panose="02020603050405020304" pitchFamily="18" charset="0"/>
                      </a:endParaRPr>
                    </a:p>
                  </a:txBody>
                  <a:tcPr marL="3374" marR="3374" marT="3374" marB="0" anchor="b"/>
                </a:tc>
                <a:tc>
                  <a:txBody>
                    <a:bodyPr/>
                    <a:lstStyle/>
                    <a:p>
                      <a:pPr algn="ctr" fontAlgn="b"/>
                      <a:endParaRPr lang="ru-RU" sz="1100" b="0" i="0" u="none" strike="noStrike" dirty="0">
                        <a:solidFill>
                          <a:srgbClr val="000000"/>
                        </a:solidFill>
                        <a:effectLst/>
                        <a:latin typeface="Times New Roman" panose="02020603050405020304" pitchFamily="18" charset="0"/>
                      </a:endParaRPr>
                    </a:p>
                  </a:txBody>
                  <a:tcPr marL="3374" marR="3374" marT="3374" marB="0" anchor="b"/>
                </a:tc>
                <a:tc>
                  <a:txBody>
                    <a:bodyPr/>
                    <a:lstStyle/>
                    <a:p>
                      <a:pPr algn="ctr" fontAlgn="b"/>
                      <a:endParaRPr lang="ru-RU" sz="1100" b="0" i="0" u="none" strike="noStrike" dirty="0">
                        <a:solidFill>
                          <a:srgbClr val="000000"/>
                        </a:solidFill>
                        <a:effectLst/>
                        <a:latin typeface="Times New Roman" panose="02020603050405020304" pitchFamily="18" charset="0"/>
                      </a:endParaRPr>
                    </a:p>
                  </a:txBody>
                  <a:tcPr marL="3374" marR="3374" marT="3374" marB="0" anchor="b"/>
                </a:tc>
                <a:tc>
                  <a:txBody>
                    <a:bodyPr/>
                    <a:lstStyle/>
                    <a:p>
                      <a:pPr algn="ctr" fontAlgn="b"/>
                      <a:r>
                        <a:rPr lang="ru-RU" sz="1100" u="none" strike="noStrike" dirty="0">
                          <a:effectLst/>
                        </a:rPr>
                        <a:t>8 000,0</a:t>
                      </a:r>
                      <a:endParaRPr lang="ru-RU" sz="1100" b="0" i="0" u="none" strike="noStrike" dirty="0">
                        <a:solidFill>
                          <a:srgbClr val="000000"/>
                        </a:solidFill>
                        <a:effectLst/>
                        <a:latin typeface="Times New Roman" panose="02020603050405020304" pitchFamily="18" charset="0"/>
                      </a:endParaRPr>
                    </a:p>
                  </a:txBody>
                  <a:tcPr marL="3374" marR="3374" marT="3374" marB="0" anchor="b"/>
                </a:tc>
              </a:tr>
              <a:tr h="67346">
                <a:tc>
                  <a:txBody>
                    <a:bodyPr/>
                    <a:lstStyle/>
                    <a:p>
                      <a:pPr algn="l" fontAlgn="t"/>
                      <a:r>
                        <a:rPr lang="ru-RU" sz="1100" u="none" strike="noStrike">
                          <a:effectLst/>
                        </a:rPr>
                        <a:t>Резервные фонды</a:t>
                      </a:r>
                      <a:endParaRPr lang="ru-RU" sz="1100" b="0" i="0" u="none" strike="noStrike">
                        <a:solidFill>
                          <a:srgbClr val="000000"/>
                        </a:solidFill>
                        <a:effectLst/>
                        <a:latin typeface="Times New Roman" panose="02020603050405020304" pitchFamily="18" charset="0"/>
                      </a:endParaRPr>
                    </a:p>
                  </a:txBody>
                  <a:tcPr marL="3374" marR="3374" marT="3374" marB="0"/>
                </a:tc>
                <a:tc>
                  <a:txBody>
                    <a:bodyPr/>
                    <a:lstStyle/>
                    <a:p>
                      <a:pPr algn="ctr" fontAlgn="b"/>
                      <a:r>
                        <a:rPr lang="ru-RU" sz="1100" u="none" strike="noStrike">
                          <a:effectLst/>
                        </a:rPr>
                        <a:t>0111</a:t>
                      </a:r>
                      <a:endParaRPr lang="ru-RU" sz="1100" b="0" i="0" u="none" strike="noStrike">
                        <a:solidFill>
                          <a:srgbClr val="000000"/>
                        </a:solidFill>
                        <a:effectLst/>
                        <a:latin typeface="Times New Roman" panose="02020603050405020304" pitchFamily="18" charset="0"/>
                      </a:endParaRPr>
                    </a:p>
                  </a:txBody>
                  <a:tcPr marL="3374" marR="3374" marT="3374" marB="0" anchor="b"/>
                </a:tc>
                <a:tc>
                  <a:txBody>
                    <a:bodyPr/>
                    <a:lstStyle/>
                    <a:p>
                      <a:pPr algn="ctr" fontAlgn="b"/>
                      <a:r>
                        <a:rPr lang="ru-RU" sz="1100" u="none" strike="noStrike">
                          <a:effectLst/>
                        </a:rPr>
                        <a:t>500,0</a:t>
                      </a:r>
                      <a:endParaRPr lang="ru-RU" sz="1100" b="0" i="0" u="none" strike="noStrike">
                        <a:solidFill>
                          <a:srgbClr val="000000"/>
                        </a:solidFill>
                        <a:effectLst/>
                        <a:latin typeface="Times New Roman" panose="02020603050405020304" pitchFamily="18" charset="0"/>
                      </a:endParaRPr>
                    </a:p>
                  </a:txBody>
                  <a:tcPr marL="3374" marR="3374" marT="3374" marB="0" anchor="b"/>
                </a:tc>
                <a:tc>
                  <a:txBody>
                    <a:bodyPr/>
                    <a:lstStyle/>
                    <a:p>
                      <a:pPr algn="ctr" fontAlgn="b"/>
                      <a:endParaRPr lang="ru-RU" sz="1100" b="0" i="0" u="none" strike="noStrike">
                        <a:solidFill>
                          <a:srgbClr val="000000"/>
                        </a:solidFill>
                        <a:effectLst/>
                        <a:latin typeface="Times New Roman" panose="02020603050405020304" pitchFamily="18" charset="0"/>
                      </a:endParaRPr>
                    </a:p>
                  </a:txBody>
                  <a:tcPr marL="3374" marR="3374" marT="3374" marB="0" anchor="b"/>
                </a:tc>
                <a:tc>
                  <a:txBody>
                    <a:bodyPr/>
                    <a:lstStyle/>
                    <a:p>
                      <a:pPr algn="ctr" fontAlgn="b"/>
                      <a:endParaRPr lang="ru-RU" sz="1100" b="0" i="0" u="none" strike="noStrike" dirty="0">
                        <a:solidFill>
                          <a:srgbClr val="000000"/>
                        </a:solidFill>
                        <a:effectLst/>
                        <a:latin typeface="Times New Roman" panose="02020603050405020304" pitchFamily="18" charset="0"/>
                      </a:endParaRPr>
                    </a:p>
                  </a:txBody>
                  <a:tcPr marL="3374" marR="3374" marT="3374" marB="0" anchor="b"/>
                </a:tc>
                <a:tc>
                  <a:txBody>
                    <a:bodyPr/>
                    <a:lstStyle/>
                    <a:p>
                      <a:pPr algn="ctr" fontAlgn="b"/>
                      <a:r>
                        <a:rPr lang="ru-RU" sz="1100" u="none" strike="noStrike">
                          <a:effectLst/>
                        </a:rPr>
                        <a:t>1 595,8</a:t>
                      </a:r>
                      <a:endParaRPr lang="ru-RU" sz="1100" b="0" i="0" u="none" strike="noStrike">
                        <a:solidFill>
                          <a:srgbClr val="000000"/>
                        </a:solidFill>
                        <a:effectLst/>
                        <a:latin typeface="Times New Roman" panose="02020603050405020304" pitchFamily="18" charset="0"/>
                      </a:endParaRPr>
                    </a:p>
                  </a:txBody>
                  <a:tcPr marL="3374" marR="3374" marT="3374" marB="0" anchor="b"/>
                </a:tc>
                <a:tc>
                  <a:txBody>
                    <a:bodyPr/>
                    <a:lstStyle/>
                    <a:p>
                      <a:pPr algn="ctr" fontAlgn="b"/>
                      <a:endParaRPr lang="ru-RU" sz="1100" b="0" i="0" u="none" strike="noStrike" dirty="0">
                        <a:solidFill>
                          <a:srgbClr val="000000"/>
                        </a:solidFill>
                        <a:effectLst/>
                        <a:latin typeface="Times New Roman" panose="02020603050405020304" pitchFamily="18" charset="0"/>
                      </a:endParaRPr>
                    </a:p>
                  </a:txBody>
                  <a:tcPr marL="3374" marR="3374" marT="3374" marB="0" anchor="b"/>
                </a:tc>
                <a:tc>
                  <a:txBody>
                    <a:bodyPr/>
                    <a:lstStyle/>
                    <a:p>
                      <a:pPr algn="ctr" fontAlgn="b"/>
                      <a:endParaRPr lang="ru-RU" sz="1100" b="0" i="0" u="none" strike="noStrike" dirty="0">
                        <a:solidFill>
                          <a:srgbClr val="000000"/>
                        </a:solidFill>
                        <a:effectLst/>
                        <a:latin typeface="Times New Roman" panose="02020603050405020304" pitchFamily="18" charset="0"/>
                      </a:endParaRPr>
                    </a:p>
                  </a:txBody>
                  <a:tcPr marL="3374" marR="3374" marT="3374" marB="0" anchor="b"/>
                </a:tc>
                <a:tc>
                  <a:txBody>
                    <a:bodyPr/>
                    <a:lstStyle/>
                    <a:p>
                      <a:pPr algn="ctr" fontAlgn="b"/>
                      <a:r>
                        <a:rPr lang="ru-RU" sz="1100" u="none" strike="noStrike" dirty="0">
                          <a:effectLst/>
                        </a:rPr>
                        <a:t>-1 997,4</a:t>
                      </a:r>
                      <a:endParaRPr lang="ru-RU" sz="1100" b="0" i="0" u="none" strike="noStrike" dirty="0">
                        <a:solidFill>
                          <a:srgbClr val="000000"/>
                        </a:solidFill>
                        <a:effectLst/>
                        <a:latin typeface="Times New Roman" panose="02020603050405020304" pitchFamily="18" charset="0"/>
                      </a:endParaRPr>
                    </a:p>
                  </a:txBody>
                  <a:tcPr marL="3374" marR="3374" marT="3374" marB="0" anchor="b"/>
                </a:tc>
                <a:tc>
                  <a:txBody>
                    <a:bodyPr/>
                    <a:lstStyle/>
                    <a:p>
                      <a:pPr algn="ctr" fontAlgn="b"/>
                      <a:r>
                        <a:rPr lang="ru-RU" sz="1100" u="none" strike="noStrike">
                          <a:effectLst/>
                        </a:rPr>
                        <a:t>-401,6</a:t>
                      </a:r>
                      <a:endParaRPr lang="ru-RU" sz="1100" b="0" i="0" u="none" strike="noStrike">
                        <a:solidFill>
                          <a:srgbClr val="000000"/>
                        </a:solidFill>
                        <a:effectLst/>
                        <a:latin typeface="Times New Roman" panose="02020603050405020304" pitchFamily="18" charset="0"/>
                      </a:endParaRPr>
                    </a:p>
                  </a:txBody>
                  <a:tcPr marL="3374" marR="3374" marT="3374" marB="0" anchor="b"/>
                </a:tc>
                <a:tc>
                  <a:txBody>
                    <a:bodyPr/>
                    <a:lstStyle/>
                    <a:p>
                      <a:pPr algn="ctr" fontAlgn="b"/>
                      <a:r>
                        <a:rPr lang="ru-RU" sz="1100" u="none" strike="noStrike">
                          <a:effectLst/>
                        </a:rPr>
                        <a:t>-98,4</a:t>
                      </a:r>
                      <a:endParaRPr lang="ru-RU" sz="1100" b="0" i="0" u="none" strike="noStrike">
                        <a:solidFill>
                          <a:srgbClr val="000000"/>
                        </a:solidFill>
                        <a:effectLst/>
                        <a:latin typeface="Times New Roman" panose="02020603050405020304" pitchFamily="18" charset="0"/>
                      </a:endParaRPr>
                    </a:p>
                  </a:txBody>
                  <a:tcPr marL="3374" marR="3374" marT="3374" marB="0" anchor="b"/>
                </a:tc>
                <a:tc>
                  <a:txBody>
                    <a:bodyPr/>
                    <a:lstStyle/>
                    <a:p>
                      <a:pPr algn="ctr" fontAlgn="b"/>
                      <a:r>
                        <a:rPr lang="ru-RU" sz="1100" u="none" strike="noStrike" dirty="0">
                          <a:effectLst/>
                        </a:rPr>
                        <a:t>0,0</a:t>
                      </a:r>
                      <a:endParaRPr lang="ru-RU" sz="1100" b="0" i="0" u="none" strike="noStrike" dirty="0">
                        <a:solidFill>
                          <a:srgbClr val="000000"/>
                        </a:solidFill>
                        <a:effectLst/>
                        <a:latin typeface="Times New Roman" panose="02020603050405020304" pitchFamily="18" charset="0"/>
                      </a:endParaRPr>
                    </a:p>
                  </a:txBody>
                  <a:tcPr marL="3374" marR="3374" marT="3374" marB="0" anchor="b"/>
                </a:tc>
              </a:tr>
              <a:tr h="67346">
                <a:tc>
                  <a:txBody>
                    <a:bodyPr/>
                    <a:lstStyle/>
                    <a:p>
                      <a:pPr algn="l" fontAlgn="t"/>
                      <a:r>
                        <a:rPr lang="ru-RU" sz="1100" u="none" strike="noStrike">
                          <a:effectLst/>
                        </a:rPr>
                        <a:t>Другие общегосударственные вопросы</a:t>
                      </a:r>
                      <a:endParaRPr lang="ru-RU" sz="1100" b="0" i="0" u="none" strike="noStrike">
                        <a:solidFill>
                          <a:srgbClr val="000000"/>
                        </a:solidFill>
                        <a:effectLst/>
                        <a:latin typeface="Times New Roman" panose="02020603050405020304" pitchFamily="18" charset="0"/>
                      </a:endParaRPr>
                    </a:p>
                  </a:txBody>
                  <a:tcPr marL="3374" marR="3374" marT="3374" marB="0"/>
                </a:tc>
                <a:tc>
                  <a:txBody>
                    <a:bodyPr/>
                    <a:lstStyle/>
                    <a:p>
                      <a:pPr algn="ctr" fontAlgn="b"/>
                      <a:r>
                        <a:rPr lang="ru-RU" sz="1100" u="none" strike="noStrike">
                          <a:effectLst/>
                        </a:rPr>
                        <a:t>0113</a:t>
                      </a:r>
                      <a:endParaRPr lang="ru-RU" sz="1100" b="0" i="0" u="none" strike="noStrike">
                        <a:solidFill>
                          <a:srgbClr val="000000"/>
                        </a:solidFill>
                        <a:effectLst/>
                        <a:latin typeface="Times New Roman" panose="02020603050405020304" pitchFamily="18" charset="0"/>
                      </a:endParaRPr>
                    </a:p>
                  </a:txBody>
                  <a:tcPr marL="3374" marR="3374" marT="3374" marB="0" anchor="b"/>
                </a:tc>
                <a:tc>
                  <a:txBody>
                    <a:bodyPr/>
                    <a:lstStyle/>
                    <a:p>
                      <a:pPr algn="ctr" fontAlgn="b"/>
                      <a:r>
                        <a:rPr lang="ru-RU" sz="1100" u="none" strike="noStrike">
                          <a:effectLst/>
                        </a:rPr>
                        <a:t>251 540,6</a:t>
                      </a:r>
                      <a:endParaRPr lang="ru-RU" sz="1100" b="0" i="0" u="none" strike="noStrike">
                        <a:solidFill>
                          <a:srgbClr val="000000"/>
                        </a:solidFill>
                        <a:effectLst/>
                        <a:latin typeface="Times New Roman" panose="02020603050405020304" pitchFamily="18" charset="0"/>
                      </a:endParaRPr>
                    </a:p>
                  </a:txBody>
                  <a:tcPr marL="3374" marR="3374" marT="3374" marB="0" anchor="b"/>
                </a:tc>
                <a:tc>
                  <a:txBody>
                    <a:bodyPr/>
                    <a:lstStyle/>
                    <a:p>
                      <a:pPr algn="ctr" fontAlgn="b"/>
                      <a:r>
                        <a:rPr lang="ru-RU" sz="1100" u="none" strike="noStrike" dirty="0">
                          <a:effectLst/>
                        </a:rPr>
                        <a:t>-4 991,2</a:t>
                      </a:r>
                      <a:endParaRPr lang="ru-RU" sz="1100" b="0" i="0" u="none" strike="noStrike" dirty="0">
                        <a:solidFill>
                          <a:srgbClr val="000000"/>
                        </a:solidFill>
                        <a:effectLst/>
                        <a:latin typeface="Times New Roman" panose="02020603050405020304" pitchFamily="18" charset="0"/>
                      </a:endParaRPr>
                    </a:p>
                  </a:txBody>
                  <a:tcPr marL="3374" marR="3374" marT="3374" marB="0" anchor="b"/>
                </a:tc>
                <a:tc>
                  <a:txBody>
                    <a:bodyPr/>
                    <a:lstStyle/>
                    <a:p>
                      <a:pPr algn="ctr" fontAlgn="b"/>
                      <a:r>
                        <a:rPr lang="ru-RU" sz="1100" u="none" strike="noStrike">
                          <a:effectLst/>
                        </a:rPr>
                        <a:t>-26 389,9</a:t>
                      </a:r>
                      <a:endParaRPr lang="ru-RU" sz="1100" b="0" i="0" u="none" strike="noStrike">
                        <a:solidFill>
                          <a:srgbClr val="000000"/>
                        </a:solidFill>
                        <a:effectLst/>
                        <a:latin typeface="Times New Roman" panose="02020603050405020304" pitchFamily="18" charset="0"/>
                      </a:endParaRPr>
                    </a:p>
                  </a:txBody>
                  <a:tcPr marL="3374" marR="3374" marT="3374" marB="0" anchor="b"/>
                </a:tc>
                <a:tc>
                  <a:txBody>
                    <a:bodyPr/>
                    <a:lstStyle/>
                    <a:p>
                      <a:pPr algn="ctr" fontAlgn="b"/>
                      <a:r>
                        <a:rPr lang="ru-RU" sz="1100" u="none" strike="noStrike">
                          <a:effectLst/>
                        </a:rPr>
                        <a:t>5 103,8</a:t>
                      </a:r>
                      <a:endParaRPr lang="ru-RU" sz="1100" b="0" i="0" u="none" strike="noStrike">
                        <a:solidFill>
                          <a:srgbClr val="000000"/>
                        </a:solidFill>
                        <a:effectLst/>
                        <a:latin typeface="Times New Roman" panose="02020603050405020304" pitchFamily="18" charset="0"/>
                      </a:endParaRPr>
                    </a:p>
                  </a:txBody>
                  <a:tcPr marL="3374" marR="3374" marT="3374" marB="0" anchor="b"/>
                </a:tc>
                <a:tc>
                  <a:txBody>
                    <a:bodyPr/>
                    <a:lstStyle/>
                    <a:p>
                      <a:pPr algn="ctr" fontAlgn="b"/>
                      <a:r>
                        <a:rPr lang="ru-RU" sz="1100" u="none" strike="noStrike">
                          <a:effectLst/>
                        </a:rPr>
                        <a:t>19 631,1</a:t>
                      </a:r>
                      <a:endParaRPr lang="ru-RU" sz="1100" b="0" i="0" u="none" strike="noStrike">
                        <a:solidFill>
                          <a:srgbClr val="000000"/>
                        </a:solidFill>
                        <a:effectLst/>
                        <a:latin typeface="Times New Roman" panose="02020603050405020304" pitchFamily="18" charset="0"/>
                      </a:endParaRPr>
                    </a:p>
                  </a:txBody>
                  <a:tcPr marL="3374" marR="3374" marT="3374" marB="0" anchor="b"/>
                </a:tc>
                <a:tc>
                  <a:txBody>
                    <a:bodyPr/>
                    <a:lstStyle/>
                    <a:p>
                      <a:pPr algn="ctr" fontAlgn="b"/>
                      <a:r>
                        <a:rPr lang="ru-RU" sz="1100" u="none" strike="noStrike">
                          <a:effectLst/>
                        </a:rPr>
                        <a:t>17 357,2</a:t>
                      </a:r>
                      <a:endParaRPr lang="ru-RU" sz="1100" b="0" i="0" u="none" strike="noStrike">
                        <a:solidFill>
                          <a:srgbClr val="000000"/>
                        </a:solidFill>
                        <a:effectLst/>
                        <a:latin typeface="Times New Roman" panose="02020603050405020304" pitchFamily="18" charset="0"/>
                      </a:endParaRPr>
                    </a:p>
                  </a:txBody>
                  <a:tcPr marL="3374" marR="3374" marT="3374" marB="0" anchor="b"/>
                </a:tc>
                <a:tc>
                  <a:txBody>
                    <a:bodyPr/>
                    <a:lstStyle/>
                    <a:p>
                      <a:pPr algn="ctr" fontAlgn="b"/>
                      <a:r>
                        <a:rPr lang="ru-RU" sz="1100" u="none" strike="noStrike">
                          <a:effectLst/>
                        </a:rPr>
                        <a:t>-29 134,7</a:t>
                      </a:r>
                      <a:endParaRPr lang="ru-RU" sz="1100" b="0" i="0" u="none" strike="noStrike">
                        <a:solidFill>
                          <a:srgbClr val="000000"/>
                        </a:solidFill>
                        <a:effectLst/>
                        <a:latin typeface="Times New Roman" panose="02020603050405020304" pitchFamily="18" charset="0"/>
                      </a:endParaRPr>
                    </a:p>
                  </a:txBody>
                  <a:tcPr marL="3374" marR="3374" marT="3374" marB="0" anchor="b"/>
                </a:tc>
                <a:tc>
                  <a:txBody>
                    <a:bodyPr/>
                    <a:lstStyle/>
                    <a:p>
                      <a:pPr algn="ctr" fontAlgn="b"/>
                      <a:r>
                        <a:rPr lang="ru-RU" sz="1100" u="none" strike="noStrike">
                          <a:effectLst/>
                        </a:rPr>
                        <a:t>-18 423,7</a:t>
                      </a:r>
                      <a:endParaRPr lang="ru-RU" sz="1100" b="0" i="0" u="none" strike="noStrike">
                        <a:solidFill>
                          <a:srgbClr val="000000"/>
                        </a:solidFill>
                        <a:effectLst/>
                        <a:latin typeface="Times New Roman" panose="02020603050405020304" pitchFamily="18" charset="0"/>
                      </a:endParaRPr>
                    </a:p>
                  </a:txBody>
                  <a:tcPr marL="3374" marR="3374" marT="3374" marB="0" anchor="b"/>
                </a:tc>
                <a:tc>
                  <a:txBody>
                    <a:bodyPr/>
                    <a:lstStyle/>
                    <a:p>
                      <a:pPr algn="ctr" fontAlgn="b"/>
                      <a:r>
                        <a:rPr lang="ru-RU" sz="1100" u="none" strike="noStrike">
                          <a:effectLst/>
                        </a:rPr>
                        <a:t>40 786,9</a:t>
                      </a:r>
                      <a:endParaRPr lang="ru-RU" sz="1100" b="0" i="0" u="none" strike="noStrike">
                        <a:solidFill>
                          <a:srgbClr val="000000"/>
                        </a:solidFill>
                        <a:effectLst/>
                        <a:latin typeface="Times New Roman" panose="02020603050405020304" pitchFamily="18" charset="0"/>
                      </a:endParaRPr>
                    </a:p>
                  </a:txBody>
                  <a:tcPr marL="3374" marR="3374" marT="3374" marB="0" anchor="b"/>
                </a:tc>
                <a:tc>
                  <a:txBody>
                    <a:bodyPr/>
                    <a:lstStyle/>
                    <a:p>
                      <a:pPr algn="ctr" fontAlgn="b"/>
                      <a:r>
                        <a:rPr lang="ru-RU" sz="1100" u="none" strike="noStrike">
                          <a:effectLst/>
                        </a:rPr>
                        <a:t>273 903,8</a:t>
                      </a:r>
                      <a:endParaRPr lang="ru-RU" sz="1100" b="0" i="0" u="none" strike="noStrike">
                        <a:solidFill>
                          <a:srgbClr val="000000"/>
                        </a:solidFill>
                        <a:effectLst/>
                        <a:latin typeface="Times New Roman" panose="02020603050405020304" pitchFamily="18" charset="0"/>
                      </a:endParaRPr>
                    </a:p>
                  </a:txBody>
                  <a:tcPr marL="3374" marR="3374" marT="3374" marB="0" anchor="b"/>
                </a:tc>
              </a:tr>
              <a:tr h="67346">
                <a:tc>
                  <a:txBody>
                    <a:bodyPr/>
                    <a:lstStyle/>
                    <a:p>
                      <a:pPr algn="l" fontAlgn="t"/>
                      <a:r>
                        <a:rPr lang="ru-RU" sz="1100" b="1" u="none" strike="noStrike" dirty="0">
                          <a:effectLst/>
                        </a:rPr>
                        <a:t>Национальная оборона</a:t>
                      </a:r>
                      <a:endParaRPr lang="ru-RU" sz="1100" b="1" i="0" u="none" strike="noStrike" dirty="0">
                        <a:solidFill>
                          <a:srgbClr val="000000"/>
                        </a:solidFill>
                        <a:effectLst/>
                        <a:latin typeface="Times New Roman" panose="02020603050405020304" pitchFamily="18" charset="0"/>
                      </a:endParaRPr>
                    </a:p>
                  </a:txBody>
                  <a:tcPr marL="3374" marR="3374" marT="3374" marB="0"/>
                </a:tc>
                <a:tc>
                  <a:txBody>
                    <a:bodyPr/>
                    <a:lstStyle/>
                    <a:p>
                      <a:pPr algn="ctr" fontAlgn="b"/>
                      <a:r>
                        <a:rPr lang="ru-RU" sz="1100" b="1" u="none" strike="noStrike" dirty="0">
                          <a:effectLst/>
                        </a:rPr>
                        <a:t>0200</a:t>
                      </a:r>
                      <a:endParaRPr lang="ru-RU" sz="1100" b="1" i="0" u="none" strike="noStrike" dirty="0">
                        <a:solidFill>
                          <a:srgbClr val="000000"/>
                        </a:solidFill>
                        <a:effectLst/>
                        <a:latin typeface="Times New Roman" panose="02020603050405020304" pitchFamily="18" charset="0"/>
                      </a:endParaRPr>
                    </a:p>
                  </a:txBody>
                  <a:tcPr marL="3374" marR="3374" marT="3374" marB="0" anchor="b"/>
                </a:tc>
                <a:tc>
                  <a:txBody>
                    <a:bodyPr/>
                    <a:lstStyle/>
                    <a:p>
                      <a:pPr algn="ctr" fontAlgn="b"/>
                      <a:r>
                        <a:rPr lang="ru-RU" sz="1100" b="1" u="none" strike="noStrike">
                          <a:effectLst/>
                        </a:rPr>
                        <a:t>5 402,2</a:t>
                      </a:r>
                      <a:endParaRPr lang="ru-RU" sz="1100" b="1" i="0" u="none" strike="noStrike">
                        <a:solidFill>
                          <a:srgbClr val="000000"/>
                        </a:solidFill>
                        <a:effectLst/>
                        <a:latin typeface="Times New Roman" panose="02020603050405020304" pitchFamily="18" charset="0"/>
                      </a:endParaRPr>
                    </a:p>
                  </a:txBody>
                  <a:tcPr marL="3374" marR="3374" marT="3374" marB="0" anchor="b"/>
                </a:tc>
                <a:tc>
                  <a:txBody>
                    <a:bodyPr/>
                    <a:lstStyle/>
                    <a:p>
                      <a:pPr algn="ctr" fontAlgn="b"/>
                      <a:endParaRPr lang="ru-RU" sz="1100" b="1" i="0" u="none" strike="noStrike" dirty="0">
                        <a:solidFill>
                          <a:srgbClr val="000000"/>
                        </a:solidFill>
                        <a:effectLst/>
                        <a:latin typeface="Times New Roman" panose="02020603050405020304" pitchFamily="18" charset="0"/>
                      </a:endParaRPr>
                    </a:p>
                  </a:txBody>
                  <a:tcPr marL="3374" marR="3374" marT="3374" marB="0" anchor="b"/>
                </a:tc>
                <a:tc>
                  <a:txBody>
                    <a:bodyPr/>
                    <a:lstStyle/>
                    <a:p>
                      <a:pPr algn="ctr" fontAlgn="b"/>
                      <a:endParaRPr lang="ru-RU" sz="1100" b="1" i="0" u="none" strike="noStrike" dirty="0">
                        <a:solidFill>
                          <a:srgbClr val="000000"/>
                        </a:solidFill>
                        <a:effectLst/>
                        <a:latin typeface="Times New Roman" panose="02020603050405020304" pitchFamily="18" charset="0"/>
                      </a:endParaRPr>
                    </a:p>
                  </a:txBody>
                  <a:tcPr marL="3374" marR="3374" marT="3374" marB="0" anchor="b"/>
                </a:tc>
                <a:tc>
                  <a:txBody>
                    <a:bodyPr/>
                    <a:lstStyle/>
                    <a:p>
                      <a:pPr algn="ctr" fontAlgn="b"/>
                      <a:r>
                        <a:rPr lang="ru-RU" sz="1100" b="1" u="none" strike="noStrike">
                          <a:effectLst/>
                        </a:rPr>
                        <a:t>78,0</a:t>
                      </a:r>
                      <a:endParaRPr lang="ru-RU" sz="1100" b="1" i="0" u="none" strike="noStrike">
                        <a:solidFill>
                          <a:srgbClr val="000000"/>
                        </a:solidFill>
                        <a:effectLst/>
                        <a:latin typeface="Times New Roman" panose="02020603050405020304" pitchFamily="18" charset="0"/>
                      </a:endParaRPr>
                    </a:p>
                  </a:txBody>
                  <a:tcPr marL="3374" marR="3374" marT="3374" marB="0" anchor="b"/>
                </a:tc>
                <a:tc>
                  <a:txBody>
                    <a:bodyPr/>
                    <a:lstStyle/>
                    <a:p>
                      <a:pPr algn="ctr" fontAlgn="b"/>
                      <a:endParaRPr lang="ru-RU" sz="1100" b="1" i="0" u="none" strike="noStrike" dirty="0">
                        <a:solidFill>
                          <a:srgbClr val="000000"/>
                        </a:solidFill>
                        <a:effectLst/>
                        <a:latin typeface="Times New Roman" panose="02020603050405020304" pitchFamily="18" charset="0"/>
                      </a:endParaRPr>
                    </a:p>
                  </a:txBody>
                  <a:tcPr marL="3374" marR="3374" marT="3374" marB="0" anchor="b"/>
                </a:tc>
                <a:tc>
                  <a:txBody>
                    <a:bodyPr/>
                    <a:lstStyle/>
                    <a:p>
                      <a:pPr algn="ctr" fontAlgn="b"/>
                      <a:endParaRPr lang="ru-RU" sz="1100" b="1" i="0" u="none" strike="noStrike">
                        <a:solidFill>
                          <a:srgbClr val="000000"/>
                        </a:solidFill>
                        <a:effectLst/>
                        <a:latin typeface="Times New Roman" panose="02020603050405020304" pitchFamily="18" charset="0"/>
                      </a:endParaRPr>
                    </a:p>
                  </a:txBody>
                  <a:tcPr marL="3374" marR="3374" marT="3374" marB="0" anchor="b"/>
                </a:tc>
                <a:tc>
                  <a:txBody>
                    <a:bodyPr/>
                    <a:lstStyle/>
                    <a:p>
                      <a:pPr algn="ctr" fontAlgn="b"/>
                      <a:endParaRPr lang="ru-RU" sz="1100" b="1" i="0" u="none" strike="noStrike" dirty="0">
                        <a:solidFill>
                          <a:srgbClr val="000000"/>
                        </a:solidFill>
                        <a:effectLst/>
                        <a:latin typeface="Times New Roman" panose="02020603050405020304" pitchFamily="18" charset="0"/>
                      </a:endParaRPr>
                    </a:p>
                  </a:txBody>
                  <a:tcPr marL="3374" marR="3374" marT="3374" marB="0" anchor="b"/>
                </a:tc>
                <a:tc>
                  <a:txBody>
                    <a:bodyPr/>
                    <a:lstStyle/>
                    <a:p>
                      <a:pPr algn="ctr" fontAlgn="b"/>
                      <a:r>
                        <a:rPr lang="ru-RU" sz="1100" b="1" u="none" strike="noStrike" dirty="0">
                          <a:effectLst/>
                        </a:rPr>
                        <a:t>78,0</a:t>
                      </a:r>
                      <a:endParaRPr lang="ru-RU" sz="1100" b="1" i="0" u="none" strike="noStrike" dirty="0">
                        <a:solidFill>
                          <a:srgbClr val="000000"/>
                        </a:solidFill>
                        <a:effectLst/>
                        <a:latin typeface="Times New Roman" panose="02020603050405020304" pitchFamily="18" charset="0"/>
                      </a:endParaRPr>
                    </a:p>
                  </a:txBody>
                  <a:tcPr marL="3374" marR="3374" marT="3374" marB="0" anchor="b"/>
                </a:tc>
                <a:tc>
                  <a:txBody>
                    <a:bodyPr/>
                    <a:lstStyle/>
                    <a:p>
                      <a:pPr algn="ctr" fontAlgn="b"/>
                      <a:endParaRPr lang="ru-RU" sz="1100" b="1" i="0" u="none" strike="noStrike" dirty="0">
                        <a:solidFill>
                          <a:srgbClr val="000000"/>
                        </a:solidFill>
                        <a:effectLst/>
                        <a:latin typeface="Times New Roman" panose="02020603050405020304" pitchFamily="18" charset="0"/>
                      </a:endParaRPr>
                    </a:p>
                  </a:txBody>
                  <a:tcPr marL="3374" marR="3374" marT="3374" marB="0" anchor="b"/>
                </a:tc>
                <a:tc>
                  <a:txBody>
                    <a:bodyPr/>
                    <a:lstStyle/>
                    <a:p>
                      <a:pPr algn="ctr" fontAlgn="b"/>
                      <a:r>
                        <a:rPr lang="ru-RU" sz="1100" b="1" u="none" strike="noStrike" dirty="0">
                          <a:effectLst/>
                        </a:rPr>
                        <a:t>5 480,2</a:t>
                      </a:r>
                      <a:endParaRPr lang="ru-RU" sz="1100" b="1" i="0" u="none" strike="noStrike" dirty="0">
                        <a:solidFill>
                          <a:srgbClr val="000000"/>
                        </a:solidFill>
                        <a:effectLst/>
                        <a:latin typeface="Times New Roman" panose="02020603050405020304" pitchFamily="18" charset="0"/>
                      </a:endParaRPr>
                    </a:p>
                  </a:txBody>
                  <a:tcPr marL="3374" marR="3374" marT="3374" marB="0" anchor="b"/>
                </a:tc>
              </a:tr>
              <a:tr h="67346">
                <a:tc>
                  <a:txBody>
                    <a:bodyPr/>
                    <a:lstStyle/>
                    <a:p>
                      <a:pPr algn="l" fontAlgn="t"/>
                      <a:r>
                        <a:rPr lang="ru-RU" sz="1100" u="none" strike="noStrike" dirty="0">
                          <a:effectLst/>
                        </a:rPr>
                        <a:t>Мобилизационная и вневойсковая подготовка</a:t>
                      </a:r>
                      <a:endParaRPr lang="ru-RU" sz="1100" b="0" i="0" u="none" strike="noStrike" dirty="0">
                        <a:solidFill>
                          <a:srgbClr val="000000"/>
                        </a:solidFill>
                        <a:effectLst/>
                        <a:latin typeface="Times New Roman" panose="02020603050405020304" pitchFamily="18" charset="0"/>
                      </a:endParaRPr>
                    </a:p>
                  </a:txBody>
                  <a:tcPr marL="3374" marR="3374" marT="3374" marB="0"/>
                </a:tc>
                <a:tc>
                  <a:txBody>
                    <a:bodyPr/>
                    <a:lstStyle/>
                    <a:p>
                      <a:pPr algn="ctr" fontAlgn="b"/>
                      <a:r>
                        <a:rPr lang="ru-RU" sz="1100" u="none" strike="noStrike">
                          <a:effectLst/>
                        </a:rPr>
                        <a:t>0203</a:t>
                      </a:r>
                      <a:endParaRPr lang="ru-RU" sz="1100" b="0" i="0" u="none" strike="noStrike">
                        <a:solidFill>
                          <a:srgbClr val="000000"/>
                        </a:solidFill>
                        <a:effectLst/>
                        <a:latin typeface="Times New Roman" panose="02020603050405020304" pitchFamily="18" charset="0"/>
                      </a:endParaRPr>
                    </a:p>
                  </a:txBody>
                  <a:tcPr marL="3374" marR="3374" marT="3374" marB="0" anchor="b"/>
                </a:tc>
                <a:tc>
                  <a:txBody>
                    <a:bodyPr/>
                    <a:lstStyle/>
                    <a:p>
                      <a:pPr algn="ctr" fontAlgn="b"/>
                      <a:r>
                        <a:rPr lang="ru-RU" sz="1100" u="none" strike="noStrike" dirty="0">
                          <a:effectLst/>
                        </a:rPr>
                        <a:t>5 402,2</a:t>
                      </a:r>
                      <a:endParaRPr lang="ru-RU" sz="1100" b="0" i="0" u="none" strike="noStrike" dirty="0">
                        <a:solidFill>
                          <a:srgbClr val="000000"/>
                        </a:solidFill>
                        <a:effectLst/>
                        <a:latin typeface="Times New Roman" panose="02020603050405020304" pitchFamily="18" charset="0"/>
                      </a:endParaRPr>
                    </a:p>
                  </a:txBody>
                  <a:tcPr marL="3374" marR="3374" marT="3374" marB="0" anchor="b"/>
                </a:tc>
                <a:tc>
                  <a:txBody>
                    <a:bodyPr/>
                    <a:lstStyle/>
                    <a:p>
                      <a:pPr algn="ctr" fontAlgn="b"/>
                      <a:endParaRPr lang="ru-RU" sz="1100" b="0" i="0" u="none" strike="noStrike" dirty="0">
                        <a:solidFill>
                          <a:srgbClr val="000000"/>
                        </a:solidFill>
                        <a:effectLst/>
                        <a:latin typeface="Times New Roman" panose="02020603050405020304" pitchFamily="18" charset="0"/>
                      </a:endParaRPr>
                    </a:p>
                  </a:txBody>
                  <a:tcPr marL="3374" marR="3374" marT="3374" marB="0" anchor="b"/>
                </a:tc>
                <a:tc>
                  <a:txBody>
                    <a:bodyPr/>
                    <a:lstStyle/>
                    <a:p>
                      <a:pPr algn="ctr" fontAlgn="b"/>
                      <a:endParaRPr lang="ru-RU" sz="1100" b="0" i="0" u="none" strike="noStrike" dirty="0">
                        <a:solidFill>
                          <a:srgbClr val="000000"/>
                        </a:solidFill>
                        <a:effectLst/>
                        <a:latin typeface="Times New Roman" panose="02020603050405020304" pitchFamily="18" charset="0"/>
                      </a:endParaRPr>
                    </a:p>
                  </a:txBody>
                  <a:tcPr marL="3374" marR="3374" marT="3374" marB="0" anchor="b"/>
                </a:tc>
                <a:tc>
                  <a:txBody>
                    <a:bodyPr/>
                    <a:lstStyle/>
                    <a:p>
                      <a:pPr algn="ctr" fontAlgn="b"/>
                      <a:r>
                        <a:rPr lang="ru-RU" sz="1100" u="none" strike="noStrike">
                          <a:effectLst/>
                        </a:rPr>
                        <a:t>78,0</a:t>
                      </a:r>
                      <a:endParaRPr lang="ru-RU" sz="1100" b="0" i="0" u="none" strike="noStrike">
                        <a:solidFill>
                          <a:srgbClr val="000000"/>
                        </a:solidFill>
                        <a:effectLst/>
                        <a:latin typeface="Times New Roman" panose="02020603050405020304" pitchFamily="18" charset="0"/>
                      </a:endParaRPr>
                    </a:p>
                  </a:txBody>
                  <a:tcPr marL="3374" marR="3374" marT="3374" marB="0" anchor="b"/>
                </a:tc>
                <a:tc>
                  <a:txBody>
                    <a:bodyPr/>
                    <a:lstStyle/>
                    <a:p>
                      <a:pPr algn="ctr" fontAlgn="b"/>
                      <a:endParaRPr lang="ru-RU" sz="1100" b="0" i="0" u="none" strike="noStrike" dirty="0">
                        <a:solidFill>
                          <a:srgbClr val="000000"/>
                        </a:solidFill>
                        <a:effectLst/>
                        <a:latin typeface="Times New Roman" panose="02020603050405020304" pitchFamily="18" charset="0"/>
                      </a:endParaRPr>
                    </a:p>
                  </a:txBody>
                  <a:tcPr marL="3374" marR="3374" marT="3374" marB="0" anchor="b"/>
                </a:tc>
                <a:tc>
                  <a:txBody>
                    <a:bodyPr/>
                    <a:lstStyle/>
                    <a:p>
                      <a:pPr algn="ctr" fontAlgn="b"/>
                      <a:endParaRPr lang="ru-RU" sz="1100" b="0" i="0" u="none" strike="noStrike" dirty="0">
                        <a:solidFill>
                          <a:srgbClr val="000000"/>
                        </a:solidFill>
                        <a:effectLst/>
                        <a:latin typeface="Times New Roman" panose="02020603050405020304" pitchFamily="18" charset="0"/>
                      </a:endParaRPr>
                    </a:p>
                  </a:txBody>
                  <a:tcPr marL="3374" marR="3374" marT="3374" marB="0" anchor="b"/>
                </a:tc>
                <a:tc>
                  <a:txBody>
                    <a:bodyPr/>
                    <a:lstStyle/>
                    <a:p>
                      <a:pPr algn="ctr" fontAlgn="b"/>
                      <a:endParaRPr lang="ru-RU" sz="1100" b="0" i="0" u="none" strike="noStrike" dirty="0">
                        <a:solidFill>
                          <a:srgbClr val="000000"/>
                        </a:solidFill>
                        <a:effectLst/>
                        <a:latin typeface="Times New Roman" panose="02020603050405020304" pitchFamily="18" charset="0"/>
                      </a:endParaRPr>
                    </a:p>
                  </a:txBody>
                  <a:tcPr marL="3374" marR="3374" marT="3374" marB="0" anchor="b"/>
                </a:tc>
                <a:tc>
                  <a:txBody>
                    <a:bodyPr/>
                    <a:lstStyle/>
                    <a:p>
                      <a:pPr algn="ctr" fontAlgn="b"/>
                      <a:r>
                        <a:rPr lang="ru-RU" sz="1100" u="none" strike="noStrike" dirty="0">
                          <a:effectLst/>
                        </a:rPr>
                        <a:t>78,0</a:t>
                      </a:r>
                      <a:endParaRPr lang="ru-RU" sz="1100" b="0" i="0" u="none" strike="noStrike" dirty="0">
                        <a:solidFill>
                          <a:srgbClr val="000000"/>
                        </a:solidFill>
                        <a:effectLst/>
                        <a:latin typeface="Times New Roman" panose="02020603050405020304" pitchFamily="18" charset="0"/>
                      </a:endParaRPr>
                    </a:p>
                  </a:txBody>
                  <a:tcPr marL="3374" marR="3374" marT="3374" marB="0" anchor="b"/>
                </a:tc>
                <a:tc>
                  <a:txBody>
                    <a:bodyPr/>
                    <a:lstStyle/>
                    <a:p>
                      <a:pPr algn="ctr" fontAlgn="b"/>
                      <a:endParaRPr lang="ru-RU" sz="1100" b="0" i="0" u="none" strike="noStrike" dirty="0">
                        <a:solidFill>
                          <a:srgbClr val="000000"/>
                        </a:solidFill>
                        <a:effectLst/>
                        <a:latin typeface="Times New Roman" panose="02020603050405020304" pitchFamily="18" charset="0"/>
                      </a:endParaRPr>
                    </a:p>
                  </a:txBody>
                  <a:tcPr marL="3374" marR="3374" marT="3374" marB="0" anchor="b"/>
                </a:tc>
                <a:tc>
                  <a:txBody>
                    <a:bodyPr/>
                    <a:lstStyle/>
                    <a:p>
                      <a:pPr algn="ctr" fontAlgn="b"/>
                      <a:r>
                        <a:rPr lang="ru-RU" sz="1100" u="none" strike="noStrike" dirty="0">
                          <a:effectLst/>
                        </a:rPr>
                        <a:t>5 480,2</a:t>
                      </a:r>
                      <a:endParaRPr lang="ru-RU" sz="1100" b="0" i="0" u="none" strike="noStrike" dirty="0">
                        <a:solidFill>
                          <a:srgbClr val="000000"/>
                        </a:solidFill>
                        <a:effectLst/>
                        <a:latin typeface="Times New Roman" panose="02020603050405020304" pitchFamily="18" charset="0"/>
                      </a:endParaRPr>
                    </a:p>
                  </a:txBody>
                  <a:tcPr marL="3374" marR="3374" marT="3374" marB="0" anchor="b"/>
                </a:tc>
              </a:tr>
            </a:tbl>
          </a:graphicData>
        </a:graphic>
      </p:graphicFrame>
      <p:sp>
        <p:nvSpPr>
          <p:cNvPr id="6" name="TextBox 5"/>
          <p:cNvSpPr txBox="1"/>
          <p:nvPr/>
        </p:nvSpPr>
        <p:spPr>
          <a:xfrm>
            <a:off x="10871200" y="689267"/>
            <a:ext cx="1036482" cy="369332"/>
          </a:xfrm>
          <a:prstGeom prst="rect">
            <a:avLst/>
          </a:prstGeom>
          <a:noFill/>
        </p:spPr>
        <p:txBody>
          <a:bodyPr wrap="square" rtlCol="0">
            <a:spAutoFit/>
          </a:bodyPr>
          <a:lstStyle/>
          <a:p>
            <a:pPr algn="r"/>
            <a:r>
              <a:rPr lang="ru-RU" dirty="0" smtClean="0"/>
              <a:t>(1 из 3)</a:t>
            </a:r>
            <a:endParaRPr lang="ru-RU" dirty="0"/>
          </a:p>
        </p:txBody>
      </p:sp>
    </p:spTree>
    <p:extLst>
      <p:ext uri="{BB962C8B-B14F-4D97-AF65-F5344CB8AC3E}">
        <p14:creationId xmlns:p14="http://schemas.microsoft.com/office/powerpoint/2010/main" val="396173215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623FB4D5-DA14-4F29-9320-2DE0A6B571B9}"/>
              </a:ext>
            </a:extLst>
          </p:cNvPr>
          <p:cNvSpPr>
            <a:spLocks noGrp="1"/>
          </p:cNvSpPr>
          <p:nvPr>
            <p:ph type="title"/>
          </p:nvPr>
        </p:nvSpPr>
        <p:spPr/>
        <p:txBody>
          <a:bodyPr rtlCol="0"/>
          <a:lstStyle/>
          <a:p>
            <a:r>
              <a:rPr lang="ru-RU" sz="2400" dirty="0"/>
              <a:t>Информация о внесении изменений в параметры </a:t>
            </a:r>
            <a:r>
              <a:rPr lang="ru-RU" sz="2400" dirty="0" smtClean="0"/>
              <a:t>бюджета</a:t>
            </a:r>
            <a:r>
              <a:rPr lang="en-US" sz="2400" dirty="0" smtClean="0"/>
              <a:t> </a:t>
            </a:r>
            <a:r>
              <a:rPr lang="ru-RU" sz="2400" dirty="0" smtClean="0"/>
              <a:t>города Пыть-Яха в 2021 </a:t>
            </a:r>
            <a:r>
              <a:rPr lang="ru-RU" sz="2400" dirty="0"/>
              <a:t>году по разделам, подразделам классификации расходов бюджета, </a:t>
            </a:r>
            <a:r>
              <a:rPr lang="ru-RU" sz="2400" dirty="0" smtClean="0"/>
              <a:t>тыс. </a:t>
            </a:r>
            <a:r>
              <a:rPr lang="ru-RU" sz="2400" dirty="0"/>
              <a:t>рублей </a:t>
            </a:r>
          </a:p>
        </p:txBody>
      </p:sp>
      <p:sp>
        <p:nvSpPr>
          <p:cNvPr id="33" name="Нижний колонтитул 3"/>
          <p:cNvSpPr>
            <a:spLocks noGrp="1"/>
          </p:cNvSpPr>
          <p:nvPr>
            <p:ph type="ftr" sz="quarter" idx="4294967295"/>
          </p:nvPr>
        </p:nvSpPr>
        <p:spPr>
          <a:xfrm>
            <a:off x="0" y="6437730"/>
            <a:ext cx="11760000" cy="432000"/>
          </a:xfrm>
          <a:prstGeom prst="rect">
            <a:avLst/>
          </a:prstGeom>
          <a:solidFill>
            <a:srgbClr val="404040"/>
          </a:solidFill>
          <a:ln cmpd="sng">
            <a:noFill/>
          </a:ln>
        </p:spPr>
        <p:txBody>
          <a:bodyPr anchor="ctr"/>
          <a:lstStyle/>
          <a:p>
            <a:pPr lvl="1"/>
            <a:r>
              <a:rPr lang="ru-RU" b="1" dirty="0">
                <a:gradFill>
                  <a:gsLst>
                    <a:gs pos="0">
                      <a:schemeClr val="accent1">
                        <a:lumMod val="5000"/>
                        <a:lumOff val="95000"/>
                      </a:schemeClr>
                    </a:gs>
                    <a:gs pos="74000">
                      <a:schemeClr val="accent5">
                        <a:lumMod val="25000"/>
                        <a:lumOff val="75000"/>
                      </a:schemeClr>
                    </a:gs>
                    <a:gs pos="83000">
                      <a:schemeClr val="accent5">
                        <a:lumMod val="25000"/>
                        <a:lumOff val="75000"/>
                      </a:schemeClr>
                    </a:gs>
                    <a:gs pos="100000">
                      <a:schemeClr val="accent5">
                        <a:lumMod val="50000"/>
                        <a:lumOff val="50000"/>
                      </a:schemeClr>
                    </a:gs>
                  </a:gsLst>
                  <a:lin ang="5400000" scaled="1"/>
                </a:gradFill>
              </a:rPr>
              <a:t>БЮДЖЕТ ДЛЯ ГРАЖДАН </a:t>
            </a:r>
          </a:p>
        </p:txBody>
      </p:sp>
      <p:sp>
        <p:nvSpPr>
          <p:cNvPr id="34" name="Номер слайда 5">
            <a:extLst>
              <a:ext uri="{FF2B5EF4-FFF2-40B4-BE49-F238E27FC236}">
                <a16:creationId xmlns="" xmlns:a16="http://schemas.microsoft.com/office/drawing/2014/main" id="{1C554D9F-1895-486E-BFBA-905BB2D29E08}"/>
              </a:ext>
            </a:extLst>
          </p:cNvPr>
          <p:cNvSpPr>
            <a:spLocks noGrp="1"/>
          </p:cNvSpPr>
          <p:nvPr>
            <p:ph type="sldNum" sz="quarter" idx="33"/>
          </p:nvPr>
        </p:nvSpPr>
        <p:spPr>
          <a:xfrm>
            <a:off x="11760000" y="6437730"/>
            <a:ext cx="432000" cy="432000"/>
          </a:xfrm>
        </p:spPr>
        <p:txBody>
          <a:bodyPr rtlCol="0"/>
          <a:lstStyle/>
          <a:p>
            <a:pPr rtl="0"/>
            <a:fld id="{19B51A1E-902D-48AF-9020-955120F399B6}" type="slidenum">
              <a:rPr lang="ru-RU" sz="1600" b="1" smtClean="0">
                <a:ln w="0"/>
                <a:gradFill>
                  <a:gsLst>
                    <a:gs pos="0">
                      <a:schemeClr val="accent1">
                        <a:lumMod val="5000"/>
                        <a:lumOff val="95000"/>
                      </a:schemeClr>
                    </a:gs>
                    <a:gs pos="74000">
                      <a:schemeClr val="accent5">
                        <a:lumMod val="25000"/>
                        <a:lumOff val="75000"/>
                      </a:schemeClr>
                    </a:gs>
                    <a:gs pos="83000">
                      <a:schemeClr val="accent5">
                        <a:lumMod val="25000"/>
                        <a:lumOff val="75000"/>
                      </a:schemeClr>
                    </a:gs>
                    <a:gs pos="100000">
                      <a:schemeClr val="accent5">
                        <a:lumMod val="50000"/>
                        <a:lumOff val="50000"/>
                      </a:schemeClr>
                    </a:gs>
                  </a:gsLst>
                  <a:lin ang="5400000" scaled="1"/>
                </a:gradFill>
                <a:effectLst>
                  <a:outerShdw blurRad="38100" dist="25400" dir="5400000" algn="ctr" rotWithShape="0">
                    <a:srgbClr val="6E747A">
                      <a:alpha val="43000"/>
                    </a:srgbClr>
                  </a:outerShdw>
                </a:effectLst>
              </a:rPr>
              <a:pPr rtl="0"/>
              <a:t>12</a:t>
            </a:fld>
            <a:endParaRPr lang="ru-RU" sz="1600" b="1" dirty="0">
              <a:ln w="0"/>
              <a:gradFill>
                <a:gsLst>
                  <a:gs pos="0">
                    <a:schemeClr val="accent1">
                      <a:lumMod val="5000"/>
                      <a:lumOff val="95000"/>
                    </a:schemeClr>
                  </a:gs>
                  <a:gs pos="74000">
                    <a:schemeClr val="accent5">
                      <a:lumMod val="25000"/>
                      <a:lumOff val="75000"/>
                    </a:schemeClr>
                  </a:gs>
                  <a:gs pos="83000">
                    <a:schemeClr val="accent5">
                      <a:lumMod val="25000"/>
                      <a:lumOff val="75000"/>
                    </a:schemeClr>
                  </a:gs>
                  <a:gs pos="100000">
                    <a:schemeClr val="accent5">
                      <a:lumMod val="50000"/>
                      <a:lumOff val="50000"/>
                    </a:schemeClr>
                  </a:gs>
                </a:gsLst>
                <a:lin ang="5400000" scaled="1"/>
              </a:gradFill>
              <a:effectLst>
                <a:outerShdw blurRad="38100" dist="25400" dir="5400000" algn="ctr" rotWithShape="0">
                  <a:srgbClr val="6E747A">
                    <a:alpha val="43000"/>
                  </a:srgbClr>
                </a:outerShdw>
              </a:effectLst>
            </a:endParaRPr>
          </a:p>
        </p:txBody>
      </p:sp>
      <p:graphicFrame>
        <p:nvGraphicFramePr>
          <p:cNvPr id="3" name="Таблица 2"/>
          <p:cNvGraphicFramePr>
            <a:graphicFrameLocks noGrp="1"/>
          </p:cNvGraphicFramePr>
          <p:nvPr>
            <p:extLst>
              <p:ext uri="{D42A27DB-BD31-4B8C-83A1-F6EECF244321}">
                <p14:modId xmlns:p14="http://schemas.microsoft.com/office/powerpoint/2010/main" val="2511831572"/>
              </p:ext>
            </p:extLst>
          </p:nvPr>
        </p:nvGraphicFramePr>
        <p:xfrm>
          <a:off x="259291" y="1008000"/>
          <a:ext cx="11648390" cy="5206734"/>
        </p:xfrm>
        <a:graphic>
          <a:graphicData uri="http://schemas.openxmlformats.org/drawingml/2006/table">
            <a:tbl>
              <a:tblPr bandRow="1" bandCol="1">
                <a:tableStyleId>{5A111915-BE36-4E01-A7E5-04B1672EAD32}</a:tableStyleId>
              </a:tblPr>
              <a:tblGrid>
                <a:gridCol w="2952000"/>
                <a:gridCol w="432000"/>
                <a:gridCol w="1006654"/>
                <a:gridCol w="767029"/>
                <a:gridCol w="767029"/>
                <a:gridCol w="767029"/>
                <a:gridCol w="767029"/>
                <a:gridCol w="767029"/>
                <a:gridCol w="767029"/>
                <a:gridCol w="767029"/>
                <a:gridCol w="880533"/>
                <a:gridCol w="1008000"/>
              </a:tblGrid>
              <a:tr h="116560">
                <a:tc>
                  <a:txBody>
                    <a:bodyPr/>
                    <a:lstStyle/>
                    <a:p>
                      <a:pPr algn="ctr" fontAlgn="ctr"/>
                      <a:r>
                        <a:rPr lang="ru-RU" sz="900" u="none" strike="noStrike" dirty="0">
                          <a:effectLst/>
                        </a:rPr>
                        <a:t>1</a:t>
                      </a:r>
                      <a:endParaRPr lang="ru-RU" sz="900" b="0" i="0" u="none" strike="noStrike" dirty="0">
                        <a:solidFill>
                          <a:srgbClr val="000000"/>
                        </a:solidFill>
                        <a:effectLst/>
                        <a:latin typeface="Times New Roman" panose="02020603050405020304" pitchFamily="18" charset="0"/>
                      </a:endParaRPr>
                    </a:p>
                  </a:txBody>
                  <a:tcPr marL="3374" marR="3374" marT="3374" marB="0" anchor="ctr"/>
                </a:tc>
                <a:tc>
                  <a:txBody>
                    <a:bodyPr/>
                    <a:lstStyle/>
                    <a:p>
                      <a:pPr algn="ctr" fontAlgn="ctr"/>
                      <a:r>
                        <a:rPr lang="ru-RU" sz="900" u="none" strike="noStrike">
                          <a:effectLst/>
                        </a:rPr>
                        <a:t>2</a:t>
                      </a:r>
                      <a:endParaRPr lang="ru-RU" sz="900" b="0" i="0" u="none" strike="noStrike">
                        <a:solidFill>
                          <a:srgbClr val="000000"/>
                        </a:solidFill>
                        <a:effectLst/>
                        <a:latin typeface="Times New Roman" panose="02020603050405020304" pitchFamily="18" charset="0"/>
                      </a:endParaRPr>
                    </a:p>
                  </a:txBody>
                  <a:tcPr marL="3374" marR="3374" marT="3374" marB="0" anchor="ctr"/>
                </a:tc>
                <a:tc>
                  <a:txBody>
                    <a:bodyPr/>
                    <a:lstStyle/>
                    <a:p>
                      <a:pPr algn="ctr" fontAlgn="ctr"/>
                      <a:r>
                        <a:rPr lang="ru-RU" sz="900" u="none" strike="noStrike">
                          <a:effectLst/>
                        </a:rPr>
                        <a:t>3</a:t>
                      </a:r>
                      <a:endParaRPr lang="ru-RU" sz="900" b="0" i="0" u="none" strike="noStrike">
                        <a:solidFill>
                          <a:srgbClr val="000000"/>
                        </a:solidFill>
                        <a:effectLst/>
                        <a:latin typeface="Times New Roman" panose="02020603050405020304" pitchFamily="18" charset="0"/>
                      </a:endParaRPr>
                    </a:p>
                  </a:txBody>
                  <a:tcPr marL="3374" marR="3374" marT="3374" marB="0" anchor="ctr"/>
                </a:tc>
                <a:tc>
                  <a:txBody>
                    <a:bodyPr/>
                    <a:lstStyle/>
                    <a:p>
                      <a:pPr algn="ctr" fontAlgn="ctr"/>
                      <a:r>
                        <a:rPr lang="ru-RU" sz="900" u="none" strike="noStrike" dirty="0">
                          <a:effectLst/>
                        </a:rPr>
                        <a:t>4</a:t>
                      </a:r>
                      <a:endParaRPr lang="ru-RU" sz="900" b="0" i="0" u="none" strike="noStrike" dirty="0">
                        <a:solidFill>
                          <a:srgbClr val="000000"/>
                        </a:solidFill>
                        <a:effectLst/>
                        <a:latin typeface="Times New Roman" panose="02020603050405020304" pitchFamily="18" charset="0"/>
                      </a:endParaRPr>
                    </a:p>
                  </a:txBody>
                  <a:tcPr marL="3374" marR="3374" marT="3374" marB="0" anchor="ctr"/>
                </a:tc>
                <a:tc>
                  <a:txBody>
                    <a:bodyPr/>
                    <a:lstStyle/>
                    <a:p>
                      <a:pPr algn="ctr" fontAlgn="ctr"/>
                      <a:r>
                        <a:rPr lang="ru-RU" sz="900" u="none" strike="noStrike">
                          <a:effectLst/>
                        </a:rPr>
                        <a:t>5</a:t>
                      </a:r>
                      <a:endParaRPr lang="ru-RU" sz="900" b="0" i="0" u="none" strike="noStrike">
                        <a:solidFill>
                          <a:srgbClr val="000000"/>
                        </a:solidFill>
                        <a:effectLst/>
                        <a:latin typeface="Times New Roman" panose="02020603050405020304" pitchFamily="18" charset="0"/>
                      </a:endParaRPr>
                    </a:p>
                  </a:txBody>
                  <a:tcPr marL="3374" marR="3374" marT="3374" marB="0" anchor="ctr"/>
                </a:tc>
                <a:tc>
                  <a:txBody>
                    <a:bodyPr/>
                    <a:lstStyle/>
                    <a:p>
                      <a:pPr algn="ctr" fontAlgn="ctr"/>
                      <a:r>
                        <a:rPr lang="ru-RU" sz="900" u="none" strike="noStrike" dirty="0">
                          <a:effectLst/>
                        </a:rPr>
                        <a:t>6</a:t>
                      </a:r>
                      <a:endParaRPr lang="ru-RU" sz="900" b="0" i="0" u="none" strike="noStrike" dirty="0">
                        <a:solidFill>
                          <a:srgbClr val="000000"/>
                        </a:solidFill>
                        <a:effectLst/>
                        <a:latin typeface="Times New Roman" panose="02020603050405020304" pitchFamily="18" charset="0"/>
                      </a:endParaRPr>
                    </a:p>
                  </a:txBody>
                  <a:tcPr marL="3374" marR="3374" marT="3374" marB="0" anchor="ctr"/>
                </a:tc>
                <a:tc>
                  <a:txBody>
                    <a:bodyPr/>
                    <a:lstStyle/>
                    <a:p>
                      <a:pPr algn="ctr" fontAlgn="ctr"/>
                      <a:r>
                        <a:rPr lang="ru-RU" sz="900" u="none" strike="noStrike">
                          <a:effectLst/>
                        </a:rPr>
                        <a:t>7</a:t>
                      </a:r>
                      <a:endParaRPr lang="ru-RU" sz="900" b="0" i="0" u="none" strike="noStrike">
                        <a:solidFill>
                          <a:srgbClr val="000000"/>
                        </a:solidFill>
                        <a:effectLst/>
                        <a:latin typeface="Times New Roman" panose="02020603050405020304" pitchFamily="18" charset="0"/>
                      </a:endParaRPr>
                    </a:p>
                  </a:txBody>
                  <a:tcPr marL="3374" marR="3374" marT="3374" marB="0" anchor="ctr"/>
                </a:tc>
                <a:tc>
                  <a:txBody>
                    <a:bodyPr/>
                    <a:lstStyle/>
                    <a:p>
                      <a:pPr algn="ctr" fontAlgn="ctr"/>
                      <a:r>
                        <a:rPr lang="ru-RU" sz="900" u="none" strike="noStrike" dirty="0">
                          <a:effectLst/>
                        </a:rPr>
                        <a:t>8</a:t>
                      </a:r>
                      <a:endParaRPr lang="ru-RU" sz="900" b="0" i="0" u="none" strike="noStrike" dirty="0">
                        <a:solidFill>
                          <a:srgbClr val="000000"/>
                        </a:solidFill>
                        <a:effectLst/>
                        <a:latin typeface="Times New Roman" panose="02020603050405020304" pitchFamily="18" charset="0"/>
                      </a:endParaRPr>
                    </a:p>
                  </a:txBody>
                  <a:tcPr marL="3374" marR="3374" marT="3374" marB="0" anchor="ctr"/>
                </a:tc>
                <a:tc>
                  <a:txBody>
                    <a:bodyPr/>
                    <a:lstStyle/>
                    <a:p>
                      <a:pPr algn="ctr" fontAlgn="ctr"/>
                      <a:r>
                        <a:rPr lang="ru-RU" sz="900" u="none" strike="noStrike" dirty="0">
                          <a:effectLst/>
                        </a:rPr>
                        <a:t>9</a:t>
                      </a:r>
                      <a:endParaRPr lang="ru-RU" sz="900" b="0" i="0" u="none" strike="noStrike" dirty="0">
                        <a:solidFill>
                          <a:srgbClr val="000000"/>
                        </a:solidFill>
                        <a:effectLst/>
                        <a:latin typeface="Times New Roman" panose="02020603050405020304" pitchFamily="18" charset="0"/>
                      </a:endParaRPr>
                    </a:p>
                  </a:txBody>
                  <a:tcPr marL="3374" marR="3374" marT="3374" marB="0" anchor="ctr"/>
                </a:tc>
                <a:tc>
                  <a:txBody>
                    <a:bodyPr/>
                    <a:lstStyle/>
                    <a:p>
                      <a:pPr algn="ctr" fontAlgn="ctr"/>
                      <a:r>
                        <a:rPr lang="ru-RU" sz="900" u="none" strike="noStrike" dirty="0">
                          <a:effectLst/>
                        </a:rPr>
                        <a:t>10=(4+5+6+7+8+9)</a:t>
                      </a:r>
                      <a:endParaRPr lang="ru-RU" sz="900" b="0" i="0" u="none" strike="noStrike" dirty="0">
                        <a:solidFill>
                          <a:srgbClr val="000000"/>
                        </a:solidFill>
                        <a:effectLst/>
                        <a:latin typeface="Times New Roman" panose="02020603050405020304" pitchFamily="18" charset="0"/>
                      </a:endParaRPr>
                    </a:p>
                  </a:txBody>
                  <a:tcPr marL="3374" marR="3374" marT="3374" marB="0" anchor="ctr"/>
                </a:tc>
                <a:tc>
                  <a:txBody>
                    <a:bodyPr/>
                    <a:lstStyle/>
                    <a:p>
                      <a:pPr algn="ctr" fontAlgn="ctr"/>
                      <a:r>
                        <a:rPr lang="ru-RU" sz="900" u="none" strike="noStrike" dirty="0">
                          <a:effectLst/>
                        </a:rPr>
                        <a:t>11</a:t>
                      </a:r>
                      <a:endParaRPr lang="ru-RU" sz="900" b="0" i="0" u="none" strike="noStrike" dirty="0">
                        <a:solidFill>
                          <a:srgbClr val="000000"/>
                        </a:solidFill>
                        <a:effectLst/>
                        <a:latin typeface="Times New Roman" panose="02020603050405020304" pitchFamily="18" charset="0"/>
                      </a:endParaRPr>
                    </a:p>
                  </a:txBody>
                  <a:tcPr marL="3374" marR="3374" marT="3374" marB="0" anchor="ctr"/>
                </a:tc>
                <a:tc>
                  <a:txBody>
                    <a:bodyPr/>
                    <a:lstStyle/>
                    <a:p>
                      <a:pPr algn="ctr" fontAlgn="ctr"/>
                      <a:r>
                        <a:rPr lang="ru-RU" sz="900" u="none" strike="noStrike" dirty="0">
                          <a:effectLst/>
                        </a:rPr>
                        <a:t>12=(3+10+11)</a:t>
                      </a:r>
                      <a:endParaRPr lang="ru-RU" sz="900" b="0" i="0" u="none" strike="noStrike" dirty="0">
                        <a:solidFill>
                          <a:srgbClr val="000000"/>
                        </a:solidFill>
                        <a:effectLst/>
                        <a:latin typeface="Times New Roman" panose="02020603050405020304" pitchFamily="18" charset="0"/>
                      </a:endParaRPr>
                    </a:p>
                  </a:txBody>
                  <a:tcPr marL="3374" marR="3374" marT="3374" marB="0" anchor="ctr"/>
                </a:tc>
              </a:tr>
              <a:tr h="120092">
                <a:tc>
                  <a:txBody>
                    <a:bodyPr/>
                    <a:lstStyle/>
                    <a:p>
                      <a:pPr algn="l" fontAlgn="t"/>
                      <a:r>
                        <a:rPr lang="ru-RU" sz="1100" b="1" u="none" strike="noStrike" dirty="0">
                          <a:effectLst/>
                        </a:rPr>
                        <a:t>Национальная безопасность и правоохранительная деятельность</a:t>
                      </a:r>
                      <a:endParaRPr lang="ru-RU" sz="1100" b="1" i="0" u="none" strike="noStrike" dirty="0">
                        <a:solidFill>
                          <a:srgbClr val="000000"/>
                        </a:solidFill>
                        <a:effectLst/>
                        <a:latin typeface="Times New Roman" panose="02020603050405020304" pitchFamily="18" charset="0"/>
                      </a:endParaRPr>
                    </a:p>
                  </a:txBody>
                  <a:tcPr marL="3374" marR="3374" marT="3374" marB="0"/>
                </a:tc>
                <a:tc>
                  <a:txBody>
                    <a:bodyPr/>
                    <a:lstStyle/>
                    <a:p>
                      <a:pPr algn="ctr" fontAlgn="b"/>
                      <a:r>
                        <a:rPr lang="ru-RU" sz="1100" b="1" u="none" strike="noStrike" dirty="0">
                          <a:effectLst/>
                        </a:rPr>
                        <a:t>0300</a:t>
                      </a:r>
                      <a:endParaRPr lang="ru-RU" sz="1100" b="1" i="0" u="none" strike="noStrike" dirty="0">
                        <a:solidFill>
                          <a:srgbClr val="000000"/>
                        </a:solidFill>
                        <a:effectLst/>
                        <a:latin typeface="Times New Roman" panose="02020603050405020304" pitchFamily="18" charset="0"/>
                      </a:endParaRPr>
                    </a:p>
                  </a:txBody>
                  <a:tcPr marL="3374" marR="3374" marT="3374" marB="0" anchor="b"/>
                </a:tc>
                <a:tc>
                  <a:txBody>
                    <a:bodyPr/>
                    <a:lstStyle/>
                    <a:p>
                      <a:pPr algn="ctr" fontAlgn="b"/>
                      <a:r>
                        <a:rPr lang="ru-RU" sz="1100" b="1" u="none" strike="noStrike">
                          <a:effectLst/>
                        </a:rPr>
                        <a:t>32 847,4</a:t>
                      </a:r>
                      <a:endParaRPr lang="ru-RU" sz="1100" b="1" i="0" u="none" strike="noStrike">
                        <a:solidFill>
                          <a:srgbClr val="000000"/>
                        </a:solidFill>
                        <a:effectLst/>
                        <a:latin typeface="Times New Roman" panose="02020603050405020304" pitchFamily="18" charset="0"/>
                      </a:endParaRPr>
                    </a:p>
                  </a:txBody>
                  <a:tcPr marL="3374" marR="3374" marT="3374" marB="0" anchor="b"/>
                </a:tc>
                <a:tc>
                  <a:txBody>
                    <a:bodyPr/>
                    <a:lstStyle/>
                    <a:p>
                      <a:pPr algn="ctr" fontAlgn="b"/>
                      <a:r>
                        <a:rPr lang="ru-RU" sz="1100" b="1" u="none" strike="noStrike">
                          <a:effectLst/>
                        </a:rPr>
                        <a:t>-437,8</a:t>
                      </a:r>
                      <a:endParaRPr lang="ru-RU" sz="1100" b="1" i="0" u="none" strike="noStrike">
                        <a:solidFill>
                          <a:srgbClr val="000000"/>
                        </a:solidFill>
                        <a:effectLst/>
                        <a:latin typeface="Times New Roman" panose="02020603050405020304" pitchFamily="18" charset="0"/>
                      </a:endParaRPr>
                    </a:p>
                  </a:txBody>
                  <a:tcPr marL="3374" marR="3374" marT="3374" marB="0" anchor="b"/>
                </a:tc>
                <a:tc>
                  <a:txBody>
                    <a:bodyPr/>
                    <a:lstStyle/>
                    <a:p>
                      <a:pPr algn="ctr" fontAlgn="b"/>
                      <a:r>
                        <a:rPr lang="ru-RU" sz="1100" b="1" u="none" strike="noStrike" dirty="0">
                          <a:effectLst/>
                        </a:rPr>
                        <a:t>0,3</a:t>
                      </a:r>
                      <a:endParaRPr lang="ru-RU" sz="1100" b="1" i="0" u="none" strike="noStrike" dirty="0">
                        <a:solidFill>
                          <a:srgbClr val="000000"/>
                        </a:solidFill>
                        <a:effectLst/>
                        <a:latin typeface="Times New Roman" panose="02020603050405020304" pitchFamily="18" charset="0"/>
                      </a:endParaRPr>
                    </a:p>
                  </a:txBody>
                  <a:tcPr marL="3374" marR="3374" marT="3374" marB="0" anchor="b"/>
                </a:tc>
                <a:tc>
                  <a:txBody>
                    <a:bodyPr/>
                    <a:lstStyle/>
                    <a:p>
                      <a:pPr algn="ctr" fontAlgn="b"/>
                      <a:r>
                        <a:rPr lang="ru-RU" sz="1100" b="1" u="none" strike="noStrike">
                          <a:effectLst/>
                        </a:rPr>
                        <a:t>-3 284,1</a:t>
                      </a:r>
                      <a:endParaRPr lang="ru-RU" sz="1100" b="1" i="0" u="none" strike="noStrike">
                        <a:solidFill>
                          <a:srgbClr val="000000"/>
                        </a:solidFill>
                        <a:effectLst/>
                        <a:latin typeface="Times New Roman" panose="02020603050405020304" pitchFamily="18" charset="0"/>
                      </a:endParaRPr>
                    </a:p>
                  </a:txBody>
                  <a:tcPr marL="3374" marR="3374" marT="3374" marB="0" anchor="b"/>
                </a:tc>
                <a:tc>
                  <a:txBody>
                    <a:bodyPr/>
                    <a:lstStyle/>
                    <a:p>
                      <a:pPr algn="ctr" fontAlgn="b"/>
                      <a:endParaRPr lang="ru-RU" sz="1100" b="1" i="0" u="none" strike="noStrike" dirty="0">
                        <a:solidFill>
                          <a:srgbClr val="000000"/>
                        </a:solidFill>
                        <a:effectLst/>
                        <a:latin typeface="Times New Roman" panose="02020603050405020304" pitchFamily="18" charset="0"/>
                      </a:endParaRPr>
                    </a:p>
                  </a:txBody>
                  <a:tcPr marL="3374" marR="3374" marT="3374" marB="0" anchor="b"/>
                </a:tc>
                <a:tc>
                  <a:txBody>
                    <a:bodyPr/>
                    <a:lstStyle/>
                    <a:p>
                      <a:pPr algn="ctr" fontAlgn="b"/>
                      <a:r>
                        <a:rPr lang="ru-RU" sz="1100" b="1" u="none" strike="noStrike" dirty="0">
                          <a:effectLst/>
                        </a:rPr>
                        <a:t>19,6</a:t>
                      </a:r>
                      <a:endParaRPr lang="ru-RU" sz="1100" b="1" i="0" u="none" strike="noStrike" dirty="0">
                        <a:solidFill>
                          <a:srgbClr val="000000"/>
                        </a:solidFill>
                        <a:effectLst/>
                        <a:latin typeface="Times New Roman" panose="02020603050405020304" pitchFamily="18" charset="0"/>
                      </a:endParaRPr>
                    </a:p>
                  </a:txBody>
                  <a:tcPr marL="3374" marR="3374" marT="3374" marB="0" anchor="b"/>
                </a:tc>
                <a:tc>
                  <a:txBody>
                    <a:bodyPr/>
                    <a:lstStyle/>
                    <a:p>
                      <a:pPr algn="ctr" fontAlgn="b"/>
                      <a:endParaRPr lang="ru-RU" sz="1100" b="1" i="0" u="none" strike="noStrike" dirty="0">
                        <a:solidFill>
                          <a:srgbClr val="000000"/>
                        </a:solidFill>
                        <a:effectLst/>
                        <a:latin typeface="Times New Roman" panose="02020603050405020304" pitchFamily="18" charset="0"/>
                      </a:endParaRPr>
                    </a:p>
                  </a:txBody>
                  <a:tcPr marL="3374" marR="3374" marT="3374" marB="0" anchor="b"/>
                </a:tc>
                <a:tc>
                  <a:txBody>
                    <a:bodyPr/>
                    <a:lstStyle/>
                    <a:p>
                      <a:pPr algn="ctr" fontAlgn="b"/>
                      <a:r>
                        <a:rPr lang="ru-RU" sz="1100" b="1" u="none" strike="noStrike" dirty="0">
                          <a:effectLst/>
                        </a:rPr>
                        <a:t>-3 702,0</a:t>
                      </a:r>
                      <a:endParaRPr lang="ru-RU" sz="1100" b="1" i="0" u="none" strike="noStrike" dirty="0">
                        <a:solidFill>
                          <a:srgbClr val="000000"/>
                        </a:solidFill>
                        <a:effectLst/>
                        <a:latin typeface="Times New Roman" panose="02020603050405020304" pitchFamily="18" charset="0"/>
                      </a:endParaRPr>
                    </a:p>
                  </a:txBody>
                  <a:tcPr marL="3374" marR="3374" marT="3374" marB="0" anchor="b"/>
                </a:tc>
                <a:tc>
                  <a:txBody>
                    <a:bodyPr/>
                    <a:lstStyle/>
                    <a:p>
                      <a:pPr algn="ctr" fontAlgn="b"/>
                      <a:endParaRPr lang="ru-RU" sz="1100" b="1" i="0" u="none" strike="noStrike" dirty="0">
                        <a:solidFill>
                          <a:srgbClr val="000000"/>
                        </a:solidFill>
                        <a:effectLst/>
                        <a:latin typeface="Times New Roman" panose="02020603050405020304" pitchFamily="18" charset="0"/>
                      </a:endParaRPr>
                    </a:p>
                  </a:txBody>
                  <a:tcPr marL="3374" marR="3374" marT="3374" marB="0" anchor="b"/>
                </a:tc>
                <a:tc>
                  <a:txBody>
                    <a:bodyPr/>
                    <a:lstStyle/>
                    <a:p>
                      <a:pPr algn="ctr" fontAlgn="b"/>
                      <a:r>
                        <a:rPr lang="ru-RU" sz="1100" b="1" u="none" strike="noStrike" dirty="0">
                          <a:effectLst/>
                        </a:rPr>
                        <a:t>29 145,4</a:t>
                      </a:r>
                      <a:endParaRPr lang="ru-RU" sz="1100" b="1" i="0" u="none" strike="noStrike" dirty="0">
                        <a:solidFill>
                          <a:srgbClr val="000000"/>
                        </a:solidFill>
                        <a:effectLst/>
                        <a:latin typeface="Times New Roman" panose="02020603050405020304" pitchFamily="18" charset="0"/>
                      </a:endParaRPr>
                    </a:p>
                  </a:txBody>
                  <a:tcPr marL="3374" marR="3374" marT="3374" marB="0" anchor="b"/>
                </a:tc>
              </a:tr>
              <a:tr h="67346">
                <a:tc>
                  <a:txBody>
                    <a:bodyPr/>
                    <a:lstStyle/>
                    <a:p>
                      <a:pPr algn="l" fontAlgn="t"/>
                      <a:r>
                        <a:rPr lang="ru-RU" sz="1100" u="none" strike="noStrike">
                          <a:effectLst/>
                        </a:rPr>
                        <a:t>Органы юстиции</a:t>
                      </a:r>
                      <a:endParaRPr lang="ru-RU" sz="1100" b="0" i="0" u="none" strike="noStrike">
                        <a:solidFill>
                          <a:srgbClr val="000000"/>
                        </a:solidFill>
                        <a:effectLst/>
                        <a:latin typeface="Times New Roman" panose="02020603050405020304" pitchFamily="18" charset="0"/>
                      </a:endParaRPr>
                    </a:p>
                  </a:txBody>
                  <a:tcPr marL="3374" marR="3374" marT="3374" marB="0"/>
                </a:tc>
                <a:tc>
                  <a:txBody>
                    <a:bodyPr/>
                    <a:lstStyle/>
                    <a:p>
                      <a:pPr algn="ctr" fontAlgn="b"/>
                      <a:r>
                        <a:rPr lang="ru-RU" sz="1100" u="none" strike="noStrike">
                          <a:effectLst/>
                        </a:rPr>
                        <a:t>0304</a:t>
                      </a:r>
                      <a:endParaRPr lang="ru-RU" sz="1100" b="0" i="0" u="none" strike="noStrike">
                        <a:solidFill>
                          <a:srgbClr val="000000"/>
                        </a:solidFill>
                        <a:effectLst/>
                        <a:latin typeface="Times New Roman" panose="02020603050405020304" pitchFamily="18" charset="0"/>
                      </a:endParaRPr>
                    </a:p>
                  </a:txBody>
                  <a:tcPr marL="3374" marR="3374" marT="3374" marB="0" anchor="b"/>
                </a:tc>
                <a:tc>
                  <a:txBody>
                    <a:bodyPr/>
                    <a:lstStyle/>
                    <a:p>
                      <a:pPr algn="ctr" fontAlgn="b"/>
                      <a:r>
                        <a:rPr lang="ru-RU" sz="1100" u="none" strike="noStrike">
                          <a:effectLst/>
                        </a:rPr>
                        <a:t>5 156,4</a:t>
                      </a:r>
                      <a:endParaRPr lang="ru-RU" sz="1100" b="0" i="0" u="none" strike="noStrike">
                        <a:solidFill>
                          <a:srgbClr val="000000"/>
                        </a:solidFill>
                        <a:effectLst/>
                        <a:latin typeface="Times New Roman" panose="02020603050405020304" pitchFamily="18" charset="0"/>
                      </a:endParaRPr>
                    </a:p>
                  </a:txBody>
                  <a:tcPr marL="3374" marR="3374" marT="3374" marB="0" anchor="b"/>
                </a:tc>
                <a:tc>
                  <a:txBody>
                    <a:bodyPr/>
                    <a:lstStyle/>
                    <a:p>
                      <a:pPr algn="ctr" fontAlgn="b"/>
                      <a:r>
                        <a:rPr lang="ru-RU" sz="1100" u="none" strike="noStrike">
                          <a:effectLst/>
                        </a:rPr>
                        <a:t>111,9</a:t>
                      </a:r>
                      <a:endParaRPr lang="ru-RU" sz="1100" b="0" i="0" u="none" strike="noStrike">
                        <a:solidFill>
                          <a:srgbClr val="000000"/>
                        </a:solidFill>
                        <a:effectLst/>
                        <a:latin typeface="Times New Roman" panose="02020603050405020304" pitchFamily="18" charset="0"/>
                      </a:endParaRPr>
                    </a:p>
                  </a:txBody>
                  <a:tcPr marL="3374" marR="3374" marT="3374" marB="0" anchor="b"/>
                </a:tc>
                <a:tc>
                  <a:txBody>
                    <a:bodyPr/>
                    <a:lstStyle/>
                    <a:p>
                      <a:pPr algn="ctr" fontAlgn="b"/>
                      <a:endParaRPr lang="ru-RU" sz="1100" b="0" i="0" u="none" strike="noStrike" dirty="0">
                        <a:solidFill>
                          <a:srgbClr val="000000"/>
                        </a:solidFill>
                        <a:effectLst/>
                        <a:latin typeface="Times New Roman" panose="02020603050405020304" pitchFamily="18" charset="0"/>
                      </a:endParaRPr>
                    </a:p>
                  </a:txBody>
                  <a:tcPr marL="3374" marR="3374" marT="3374" marB="0" anchor="b"/>
                </a:tc>
                <a:tc>
                  <a:txBody>
                    <a:bodyPr/>
                    <a:lstStyle/>
                    <a:p>
                      <a:pPr algn="ctr" fontAlgn="b"/>
                      <a:r>
                        <a:rPr lang="ru-RU" sz="1100" u="none" strike="noStrike" dirty="0">
                          <a:effectLst/>
                        </a:rPr>
                        <a:t>39,0</a:t>
                      </a:r>
                      <a:endParaRPr lang="ru-RU" sz="1100" b="0" i="0" u="none" strike="noStrike" dirty="0">
                        <a:solidFill>
                          <a:srgbClr val="000000"/>
                        </a:solidFill>
                        <a:effectLst/>
                        <a:latin typeface="Times New Roman" panose="02020603050405020304" pitchFamily="18" charset="0"/>
                      </a:endParaRPr>
                    </a:p>
                  </a:txBody>
                  <a:tcPr marL="3374" marR="3374" marT="3374" marB="0" anchor="b"/>
                </a:tc>
                <a:tc>
                  <a:txBody>
                    <a:bodyPr/>
                    <a:lstStyle/>
                    <a:p>
                      <a:pPr algn="ctr" fontAlgn="b"/>
                      <a:endParaRPr lang="ru-RU" sz="1100" b="0" i="0" u="none" strike="noStrike" dirty="0">
                        <a:solidFill>
                          <a:srgbClr val="000000"/>
                        </a:solidFill>
                        <a:effectLst/>
                        <a:latin typeface="Times New Roman" panose="02020603050405020304" pitchFamily="18" charset="0"/>
                      </a:endParaRPr>
                    </a:p>
                  </a:txBody>
                  <a:tcPr marL="3374" marR="3374" marT="3374" marB="0" anchor="b"/>
                </a:tc>
                <a:tc>
                  <a:txBody>
                    <a:bodyPr/>
                    <a:lstStyle/>
                    <a:p>
                      <a:pPr algn="ctr" fontAlgn="b"/>
                      <a:endParaRPr lang="ru-RU" sz="1100" b="0" i="0" u="none" strike="noStrike" dirty="0">
                        <a:solidFill>
                          <a:srgbClr val="000000"/>
                        </a:solidFill>
                        <a:effectLst/>
                        <a:latin typeface="Times New Roman" panose="02020603050405020304" pitchFamily="18" charset="0"/>
                      </a:endParaRPr>
                    </a:p>
                  </a:txBody>
                  <a:tcPr marL="3374" marR="3374" marT="3374" marB="0" anchor="b"/>
                </a:tc>
                <a:tc>
                  <a:txBody>
                    <a:bodyPr/>
                    <a:lstStyle/>
                    <a:p>
                      <a:pPr algn="ctr" fontAlgn="b"/>
                      <a:endParaRPr lang="ru-RU" sz="1100" b="0" i="0" u="none" strike="noStrike" dirty="0">
                        <a:solidFill>
                          <a:srgbClr val="000000"/>
                        </a:solidFill>
                        <a:effectLst/>
                        <a:latin typeface="Times New Roman" panose="02020603050405020304" pitchFamily="18" charset="0"/>
                      </a:endParaRPr>
                    </a:p>
                  </a:txBody>
                  <a:tcPr marL="3374" marR="3374" marT="3374" marB="0" anchor="b"/>
                </a:tc>
                <a:tc>
                  <a:txBody>
                    <a:bodyPr/>
                    <a:lstStyle/>
                    <a:p>
                      <a:pPr algn="ctr" fontAlgn="b"/>
                      <a:r>
                        <a:rPr lang="ru-RU" sz="1100" u="none" strike="noStrike" dirty="0">
                          <a:effectLst/>
                        </a:rPr>
                        <a:t>150,9</a:t>
                      </a:r>
                      <a:endParaRPr lang="ru-RU" sz="1100" b="0" i="0" u="none" strike="noStrike" dirty="0">
                        <a:solidFill>
                          <a:srgbClr val="000000"/>
                        </a:solidFill>
                        <a:effectLst/>
                        <a:latin typeface="Times New Roman" panose="02020603050405020304" pitchFamily="18" charset="0"/>
                      </a:endParaRPr>
                    </a:p>
                  </a:txBody>
                  <a:tcPr marL="3374" marR="3374" marT="3374" marB="0" anchor="b"/>
                </a:tc>
                <a:tc>
                  <a:txBody>
                    <a:bodyPr/>
                    <a:lstStyle/>
                    <a:p>
                      <a:pPr algn="ctr" fontAlgn="b"/>
                      <a:endParaRPr lang="ru-RU" sz="1100" b="0" i="0" u="none" strike="noStrike" dirty="0">
                        <a:solidFill>
                          <a:srgbClr val="000000"/>
                        </a:solidFill>
                        <a:effectLst/>
                        <a:latin typeface="Times New Roman" panose="02020603050405020304" pitchFamily="18" charset="0"/>
                      </a:endParaRPr>
                    </a:p>
                  </a:txBody>
                  <a:tcPr marL="3374" marR="3374" marT="3374" marB="0" anchor="b"/>
                </a:tc>
                <a:tc>
                  <a:txBody>
                    <a:bodyPr/>
                    <a:lstStyle/>
                    <a:p>
                      <a:pPr algn="ctr" fontAlgn="b"/>
                      <a:r>
                        <a:rPr lang="ru-RU" sz="1100" u="none" strike="noStrike">
                          <a:effectLst/>
                        </a:rPr>
                        <a:t>5 307,3</a:t>
                      </a:r>
                      <a:endParaRPr lang="ru-RU" sz="1100" b="0" i="0" u="none" strike="noStrike">
                        <a:solidFill>
                          <a:srgbClr val="000000"/>
                        </a:solidFill>
                        <a:effectLst/>
                        <a:latin typeface="Times New Roman" panose="02020603050405020304" pitchFamily="18" charset="0"/>
                      </a:endParaRPr>
                    </a:p>
                  </a:txBody>
                  <a:tcPr marL="3374" marR="3374" marT="3374" marB="0" anchor="b"/>
                </a:tc>
              </a:tr>
              <a:tr h="67346">
                <a:tc>
                  <a:txBody>
                    <a:bodyPr/>
                    <a:lstStyle/>
                    <a:p>
                      <a:pPr algn="l" fontAlgn="t"/>
                      <a:r>
                        <a:rPr lang="ru-RU" sz="1100" u="none" strike="noStrike" dirty="0">
                          <a:effectLst/>
                        </a:rPr>
                        <a:t>Гражданская оборона</a:t>
                      </a:r>
                      <a:endParaRPr lang="ru-RU" sz="1100" b="0" i="0" u="none" strike="noStrike" dirty="0">
                        <a:solidFill>
                          <a:srgbClr val="000000"/>
                        </a:solidFill>
                        <a:effectLst/>
                        <a:latin typeface="Times New Roman" panose="02020603050405020304" pitchFamily="18" charset="0"/>
                      </a:endParaRPr>
                    </a:p>
                  </a:txBody>
                  <a:tcPr marL="3374" marR="3374" marT="3374" marB="0"/>
                </a:tc>
                <a:tc>
                  <a:txBody>
                    <a:bodyPr/>
                    <a:lstStyle/>
                    <a:p>
                      <a:pPr algn="ctr" fontAlgn="b"/>
                      <a:r>
                        <a:rPr lang="ru-RU" sz="1100" u="none" strike="noStrike">
                          <a:effectLst/>
                        </a:rPr>
                        <a:t>0309</a:t>
                      </a:r>
                      <a:endParaRPr lang="ru-RU" sz="1100" b="0" i="0" u="none" strike="noStrike">
                        <a:solidFill>
                          <a:srgbClr val="000000"/>
                        </a:solidFill>
                        <a:effectLst/>
                        <a:latin typeface="Times New Roman" panose="02020603050405020304" pitchFamily="18" charset="0"/>
                      </a:endParaRPr>
                    </a:p>
                  </a:txBody>
                  <a:tcPr marL="3374" marR="3374" marT="3374" marB="0" anchor="b"/>
                </a:tc>
                <a:tc>
                  <a:txBody>
                    <a:bodyPr/>
                    <a:lstStyle/>
                    <a:p>
                      <a:pPr algn="ctr" fontAlgn="b"/>
                      <a:r>
                        <a:rPr lang="ru-RU" sz="1100" u="none" strike="noStrike">
                          <a:effectLst/>
                        </a:rPr>
                        <a:t>2 515,0</a:t>
                      </a:r>
                      <a:endParaRPr lang="ru-RU" sz="1100" b="0" i="0" u="none" strike="noStrike">
                        <a:solidFill>
                          <a:srgbClr val="000000"/>
                        </a:solidFill>
                        <a:effectLst/>
                        <a:latin typeface="Times New Roman" panose="02020603050405020304" pitchFamily="18" charset="0"/>
                      </a:endParaRPr>
                    </a:p>
                  </a:txBody>
                  <a:tcPr marL="3374" marR="3374" marT="3374" marB="0" anchor="b"/>
                </a:tc>
                <a:tc>
                  <a:txBody>
                    <a:bodyPr/>
                    <a:lstStyle/>
                    <a:p>
                      <a:pPr algn="ctr" fontAlgn="b"/>
                      <a:r>
                        <a:rPr lang="ru-RU" sz="1100" u="none" strike="noStrike">
                          <a:effectLst/>
                        </a:rPr>
                        <a:t>-549,7</a:t>
                      </a:r>
                      <a:endParaRPr lang="ru-RU" sz="1100" b="0" i="0" u="none" strike="noStrike">
                        <a:solidFill>
                          <a:srgbClr val="000000"/>
                        </a:solidFill>
                        <a:effectLst/>
                        <a:latin typeface="Times New Roman" panose="02020603050405020304" pitchFamily="18" charset="0"/>
                      </a:endParaRPr>
                    </a:p>
                  </a:txBody>
                  <a:tcPr marL="3374" marR="3374" marT="3374" marB="0" anchor="b"/>
                </a:tc>
                <a:tc>
                  <a:txBody>
                    <a:bodyPr/>
                    <a:lstStyle/>
                    <a:p>
                      <a:pPr algn="ctr" fontAlgn="b"/>
                      <a:endParaRPr lang="ru-RU" sz="1100" b="0" i="0" u="none" strike="noStrike" dirty="0">
                        <a:solidFill>
                          <a:srgbClr val="000000"/>
                        </a:solidFill>
                        <a:effectLst/>
                        <a:latin typeface="Times New Roman" panose="02020603050405020304" pitchFamily="18" charset="0"/>
                      </a:endParaRPr>
                    </a:p>
                  </a:txBody>
                  <a:tcPr marL="3374" marR="3374" marT="3374" marB="0" anchor="b"/>
                </a:tc>
                <a:tc>
                  <a:txBody>
                    <a:bodyPr/>
                    <a:lstStyle/>
                    <a:p>
                      <a:pPr algn="ctr" fontAlgn="b"/>
                      <a:r>
                        <a:rPr lang="ru-RU" sz="1100" u="none" strike="noStrike">
                          <a:effectLst/>
                        </a:rPr>
                        <a:t>-1 950,3</a:t>
                      </a:r>
                      <a:endParaRPr lang="ru-RU" sz="1100" b="0" i="0" u="none" strike="noStrike">
                        <a:solidFill>
                          <a:srgbClr val="000000"/>
                        </a:solidFill>
                        <a:effectLst/>
                        <a:latin typeface="Times New Roman" panose="02020603050405020304" pitchFamily="18" charset="0"/>
                      </a:endParaRPr>
                    </a:p>
                  </a:txBody>
                  <a:tcPr marL="3374" marR="3374" marT="3374" marB="0" anchor="b"/>
                </a:tc>
                <a:tc>
                  <a:txBody>
                    <a:bodyPr/>
                    <a:lstStyle/>
                    <a:p>
                      <a:pPr algn="ctr" fontAlgn="b"/>
                      <a:endParaRPr lang="ru-RU" sz="1100" b="0" i="0" u="none" strike="noStrike" dirty="0">
                        <a:solidFill>
                          <a:srgbClr val="000000"/>
                        </a:solidFill>
                        <a:effectLst/>
                        <a:latin typeface="Times New Roman" panose="02020603050405020304" pitchFamily="18" charset="0"/>
                      </a:endParaRPr>
                    </a:p>
                  </a:txBody>
                  <a:tcPr marL="3374" marR="3374" marT="3374" marB="0" anchor="b"/>
                </a:tc>
                <a:tc>
                  <a:txBody>
                    <a:bodyPr/>
                    <a:lstStyle/>
                    <a:p>
                      <a:pPr algn="ctr" fontAlgn="b"/>
                      <a:r>
                        <a:rPr lang="ru-RU" sz="1100" u="none" strike="noStrike">
                          <a:effectLst/>
                        </a:rPr>
                        <a:t>20,0</a:t>
                      </a:r>
                      <a:endParaRPr lang="ru-RU" sz="1100" b="0" i="0" u="none" strike="noStrike">
                        <a:solidFill>
                          <a:srgbClr val="000000"/>
                        </a:solidFill>
                        <a:effectLst/>
                        <a:latin typeface="Times New Roman" panose="02020603050405020304" pitchFamily="18" charset="0"/>
                      </a:endParaRPr>
                    </a:p>
                  </a:txBody>
                  <a:tcPr marL="3374" marR="3374" marT="3374" marB="0" anchor="b"/>
                </a:tc>
                <a:tc>
                  <a:txBody>
                    <a:bodyPr/>
                    <a:lstStyle/>
                    <a:p>
                      <a:pPr algn="ctr" fontAlgn="b"/>
                      <a:endParaRPr lang="ru-RU" sz="1100" b="0" i="0" u="none" strike="noStrike" dirty="0">
                        <a:solidFill>
                          <a:srgbClr val="000000"/>
                        </a:solidFill>
                        <a:effectLst/>
                        <a:latin typeface="Times New Roman" panose="02020603050405020304" pitchFamily="18" charset="0"/>
                      </a:endParaRPr>
                    </a:p>
                  </a:txBody>
                  <a:tcPr marL="3374" marR="3374" marT="3374" marB="0" anchor="b"/>
                </a:tc>
                <a:tc>
                  <a:txBody>
                    <a:bodyPr/>
                    <a:lstStyle/>
                    <a:p>
                      <a:pPr algn="ctr" fontAlgn="b"/>
                      <a:r>
                        <a:rPr lang="ru-RU" sz="1100" u="none" strike="noStrike">
                          <a:effectLst/>
                        </a:rPr>
                        <a:t>-2 480,0</a:t>
                      </a:r>
                      <a:endParaRPr lang="ru-RU" sz="1100" b="0" i="0" u="none" strike="noStrike">
                        <a:solidFill>
                          <a:srgbClr val="000000"/>
                        </a:solidFill>
                        <a:effectLst/>
                        <a:latin typeface="Times New Roman" panose="02020603050405020304" pitchFamily="18" charset="0"/>
                      </a:endParaRPr>
                    </a:p>
                  </a:txBody>
                  <a:tcPr marL="3374" marR="3374" marT="3374" marB="0" anchor="b"/>
                </a:tc>
                <a:tc>
                  <a:txBody>
                    <a:bodyPr/>
                    <a:lstStyle/>
                    <a:p>
                      <a:pPr algn="ctr" fontAlgn="b"/>
                      <a:endParaRPr lang="ru-RU" sz="1100" b="0" i="0" u="none" strike="noStrike" dirty="0">
                        <a:solidFill>
                          <a:srgbClr val="000000"/>
                        </a:solidFill>
                        <a:effectLst/>
                        <a:latin typeface="Times New Roman" panose="02020603050405020304" pitchFamily="18" charset="0"/>
                      </a:endParaRPr>
                    </a:p>
                  </a:txBody>
                  <a:tcPr marL="3374" marR="3374" marT="3374" marB="0" anchor="b"/>
                </a:tc>
                <a:tc>
                  <a:txBody>
                    <a:bodyPr/>
                    <a:lstStyle/>
                    <a:p>
                      <a:pPr algn="ctr" fontAlgn="b"/>
                      <a:r>
                        <a:rPr lang="ru-RU" sz="1100" u="none" strike="noStrike">
                          <a:effectLst/>
                        </a:rPr>
                        <a:t>35,0</a:t>
                      </a:r>
                      <a:endParaRPr lang="ru-RU" sz="1100" b="0" i="0" u="none" strike="noStrike">
                        <a:solidFill>
                          <a:srgbClr val="000000"/>
                        </a:solidFill>
                        <a:effectLst/>
                        <a:latin typeface="Times New Roman" panose="02020603050405020304" pitchFamily="18" charset="0"/>
                      </a:endParaRPr>
                    </a:p>
                  </a:txBody>
                  <a:tcPr marL="3374" marR="3374" marT="3374" marB="0" anchor="b"/>
                </a:tc>
              </a:tr>
              <a:tr h="180138">
                <a:tc>
                  <a:txBody>
                    <a:bodyPr/>
                    <a:lstStyle/>
                    <a:p>
                      <a:pPr algn="l" fontAlgn="t"/>
                      <a:r>
                        <a:rPr lang="ru-RU" sz="1100" u="none" strike="noStrike" dirty="0">
                          <a:effectLst/>
                        </a:rPr>
                        <a:t>Защита населения и территории от чрезвычайных ситуаций природного и техногенного характера, пожарная безопасность</a:t>
                      </a:r>
                      <a:endParaRPr lang="ru-RU" sz="1100" b="0" i="0" u="none" strike="noStrike" dirty="0">
                        <a:solidFill>
                          <a:srgbClr val="000000"/>
                        </a:solidFill>
                        <a:effectLst/>
                        <a:latin typeface="Times New Roman" panose="02020603050405020304" pitchFamily="18" charset="0"/>
                      </a:endParaRPr>
                    </a:p>
                  </a:txBody>
                  <a:tcPr marL="3374" marR="3374" marT="3374" marB="0"/>
                </a:tc>
                <a:tc>
                  <a:txBody>
                    <a:bodyPr/>
                    <a:lstStyle/>
                    <a:p>
                      <a:pPr algn="ctr" fontAlgn="b"/>
                      <a:r>
                        <a:rPr lang="ru-RU" sz="1100" u="none" strike="noStrike" dirty="0">
                          <a:effectLst/>
                        </a:rPr>
                        <a:t>0310</a:t>
                      </a:r>
                      <a:endParaRPr lang="ru-RU" sz="1100" b="0" i="0" u="none" strike="noStrike" dirty="0">
                        <a:solidFill>
                          <a:srgbClr val="000000"/>
                        </a:solidFill>
                        <a:effectLst/>
                        <a:latin typeface="Times New Roman" panose="02020603050405020304" pitchFamily="18" charset="0"/>
                      </a:endParaRPr>
                    </a:p>
                  </a:txBody>
                  <a:tcPr marL="3374" marR="3374" marT="3374" marB="0" anchor="b"/>
                </a:tc>
                <a:tc>
                  <a:txBody>
                    <a:bodyPr/>
                    <a:lstStyle/>
                    <a:p>
                      <a:pPr algn="ctr" fontAlgn="b"/>
                      <a:r>
                        <a:rPr lang="ru-RU" sz="1100" u="none" strike="noStrike">
                          <a:effectLst/>
                        </a:rPr>
                        <a:t>23 059,2</a:t>
                      </a:r>
                      <a:endParaRPr lang="ru-RU" sz="1100" b="0" i="0" u="none" strike="noStrike">
                        <a:solidFill>
                          <a:srgbClr val="000000"/>
                        </a:solidFill>
                        <a:effectLst/>
                        <a:latin typeface="Times New Roman" panose="02020603050405020304" pitchFamily="18" charset="0"/>
                      </a:endParaRPr>
                    </a:p>
                  </a:txBody>
                  <a:tcPr marL="3374" marR="3374" marT="3374" marB="0" anchor="b"/>
                </a:tc>
                <a:tc>
                  <a:txBody>
                    <a:bodyPr/>
                    <a:lstStyle/>
                    <a:p>
                      <a:pPr algn="ctr" fontAlgn="b"/>
                      <a:endParaRPr lang="ru-RU" sz="1100" b="0" i="0" u="none" strike="noStrike" dirty="0">
                        <a:solidFill>
                          <a:srgbClr val="000000"/>
                        </a:solidFill>
                        <a:effectLst/>
                        <a:latin typeface="Times New Roman" panose="02020603050405020304" pitchFamily="18" charset="0"/>
                      </a:endParaRPr>
                    </a:p>
                  </a:txBody>
                  <a:tcPr marL="3374" marR="3374" marT="3374" marB="0" anchor="b"/>
                </a:tc>
                <a:tc>
                  <a:txBody>
                    <a:bodyPr/>
                    <a:lstStyle/>
                    <a:p>
                      <a:pPr algn="ctr" fontAlgn="b"/>
                      <a:endParaRPr lang="ru-RU" sz="1100" b="0" i="0" u="none" strike="noStrike" dirty="0">
                        <a:solidFill>
                          <a:srgbClr val="000000"/>
                        </a:solidFill>
                        <a:effectLst/>
                        <a:latin typeface="Times New Roman" panose="02020603050405020304" pitchFamily="18" charset="0"/>
                      </a:endParaRPr>
                    </a:p>
                  </a:txBody>
                  <a:tcPr marL="3374" marR="3374" marT="3374" marB="0" anchor="b"/>
                </a:tc>
                <a:tc>
                  <a:txBody>
                    <a:bodyPr/>
                    <a:lstStyle/>
                    <a:p>
                      <a:pPr algn="ctr" fontAlgn="b"/>
                      <a:r>
                        <a:rPr lang="ru-RU" sz="1100" u="none" strike="noStrike">
                          <a:effectLst/>
                        </a:rPr>
                        <a:t>-500,0</a:t>
                      </a:r>
                      <a:endParaRPr lang="ru-RU" sz="1100" b="0" i="0" u="none" strike="noStrike">
                        <a:solidFill>
                          <a:srgbClr val="000000"/>
                        </a:solidFill>
                        <a:effectLst/>
                        <a:latin typeface="Times New Roman" panose="02020603050405020304" pitchFamily="18" charset="0"/>
                      </a:endParaRPr>
                    </a:p>
                  </a:txBody>
                  <a:tcPr marL="3374" marR="3374" marT="3374" marB="0" anchor="b"/>
                </a:tc>
                <a:tc>
                  <a:txBody>
                    <a:bodyPr/>
                    <a:lstStyle/>
                    <a:p>
                      <a:pPr algn="ctr" fontAlgn="b"/>
                      <a:endParaRPr lang="ru-RU" sz="1100" b="0" i="0" u="none" strike="noStrike" dirty="0">
                        <a:solidFill>
                          <a:srgbClr val="000000"/>
                        </a:solidFill>
                        <a:effectLst/>
                        <a:latin typeface="Times New Roman" panose="02020603050405020304" pitchFamily="18" charset="0"/>
                      </a:endParaRPr>
                    </a:p>
                  </a:txBody>
                  <a:tcPr marL="3374" marR="3374" marT="3374" marB="0" anchor="b"/>
                </a:tc>
                <a:tc>
                  <a:txBody>
                    <a:bodyPr/>
                    <a:lstStyle/>
                    <a:p>
                      <a:pPr algn="ctr" fontAlgn="b"/>
                      <a:endParaRPr lang="ru-RU" sz="1100" b="0" i="0" u="none" strike="noStrike" dirty="0">
                        <a:solidFill>
                          <a:srgbClr val="000000"/>
                        </a:solidFill>
                        <a:effectLst/>
                        <a:latin typeface="Times New Roman" panose="02020603050405020304" pitchFamily="18" charset="0"/>
                      </a:endParaRPr>
                    </a:p>
                  </a:txBody>
                  <a:tcPr marL="3374" marR="3374" marT="3374" marB="0" anchor="b"/>
                </a:tc>
                <a:tc>
                  <a:txBody>
                    <a:bodyPr/>
                    <a:lstStyle/>
                    <a:p>
                      <a:pPr algn="ctr" fontAlgn="b"/>
                      <a:endParaRPr lang="ru-RU" sz="1100" b="0" i="0" u="none" strike="noStrike" dirty="0">
                        <a:solidFill>
                          <a:srgbClr val="000000"/>
                        </a:solidFill>
                        <a:effectLst/>
                        <a:latin typeface="Times New Roman" panose="02020603050405020304" pitchFamily="18" charset="0"/>
                      </a:endParaRPr>
                    </a:p>
                  </a:txBody>
                  <a:tcPr marL="3374" marR="3374" marT="3374" marB="0" anchor="b"/>
                </a:tc>
                <a:tc>
                  <a:txBody>
                    <a:bodyPr/>
                    <a:lstStyle/>
                    <a:p>
                      <a:pPr algn="ctr" fontAlgn="b"/>
                      <a:r>
                        <a:rPr lang="ru-RU" sz="1100" u="none" strike="noStrike" dirty="0">
                          <a:effectLst/>
                        </a:rPr>
                        <a:t>-500,0</a:t>
                      </a:r>
                      <a:endParaRPr lang="ru-RU" sz="1100" b="0" i="0" u="none" strike="noStrike" dirty="0">
                        <a:solidFill>
                          <a:srgbClr val="000000"/>
                        </a:solidFill>
                        <a:effectLst/>
                        <a:latin typeface="Times New Roman" panose="02020603050405020304" pitchFamily="18" charset="0"/>
                      </a:endParaRPr>
                    </a:p>
                  </a:txBody>
                  <a:tcPr marL="3374" marR="3374" marT="3374" marB="0" anchor="b"/>
                </a:tc>
                <a:tc>
                  <a:txBody>
                    <a:bodyPr/>
                    <a:lstStyle/>
                    <a:p>
                      <a:pPr algn="ctr" fontAlgn="b"/>
                      <a:endParaRPr lang="ru-RU" sz="1100" b="0" i="0" u="none" strike="noStrike" dirty="0">
                        <a:solidFill>
                          <a:srgbClr val="000000"/>
                        </a:solidFill>
                        <a:effectLst/>
                        <a:latin typeface="Times New Roman" panose="02020603050405020304" pitchFamily="18" charset="0"/>
                      </a:endParaRPr>
                    </a:p>
                  </a:txBody>
                  <a:tcPr marL="3374" marR="3374" marT="3374" marB="0" anchor="b"/>
                </a:tc>
                <a:tc>
                  <a:txBody>
                    <a:bodyPr/>
                    <a:lstStyle/>
                    <a:p>
                      <a:pPr algn="ctr" fontAlgn="b"/>
                      <a:r>
                        <a:rPr lang="ru-RU" sz="1100" u="none" strike="noStrike">
                          <a:effectLst/>
                        </a:rPr>
                        <a:t>22 559,2</a:t>
                      </a:r>
                      <a:endParaRPr lang="ru-RU" sz="1100" b="0" i="0" u="none" strike="noStrike">
                        <a:solidFill>
                          <a:srgbClr val="000000"/>
                        </a:solidFill>
                        <a:effectLst/>
                        <a:latin typeface="Times New Roman" panose="02020603050405020304" pitchFamily="18" charset="0"/>
                      </a:endParaRPr>
                    </a:p>
                  </a:txBody>
                  <a:tcPr marL="3374" marR="3374" marT="3374" marB="0" anchor="b"/>
                </a:tc>
              </a:tr>
              <a:tr h="120092">
                <a:tc>
                  <a:txBody>
                    <a:bodyPr/>
                    <a:lstStyle/>
                    <a:p>
                      <a:pPr algn="l" fontAlgn="t"/>
                      <a:r>
                        <a:rPr lang="ru-RU" sz="1100" u="none" strike="noStrike">
                          <a:effectLst/>
                        </a:rPr>
                        <a:t>Другие вопросы в области национальной безопасности и правоохранительной деятельности</a:t>
                      </a:r>
                      <a:endParaRPr lang="ru-RU" sz="1100" b="0" i="0" u="none" strike="noStrike">
                        <a:solidFill>
                          <a:srgbClr val="000000"/>
                        </a:solidFill>
                        <a:effectLst/>
                        <a:latin typeface="Times New Roman" panose="02020603050405020304" pitchFamily="18" charset="0"/>
                      </a:endParaRPr>
                    </a:p>
                  </a:txBody>
                  <a:tcPr marL="3374" marR="3374" marT="3374" marB="0"/>
                </a:tc>
                <a:tc>
                  <a:txBody>
                    <a:bodyPr/>
                    <a:lstStyle/>
                    <a:p>
                      <a:pPr algn="ctr" fontAlgn="b"/>
                      <a:r>
                        <a:rPr lang="ru-RU" sz="1100" u="none" strike="noStrike">
                          <a:effectLst/>
                        </a:rPr>
                        <a:t>0314</a:t>
                      </a:r>
                      <a:endParaRPr lang="ru-RU" sz="1100" b="0" i="0" u="none" strike="noStrike">
                        <a:solidFill>
                          <a:srgbClr val="000000"/>
                        </a:solidFill>
                        <a:effectLst/>
                        <a:latin typeface="Times New Roman" panose="02020603050405020304" pitchFamily="18" charset="0"/>
                      </a:endParaRPr>
                    </a:p>
                  </a:txBody>
                  <a:tcPr marL="3374" marR="3374" marT="3374" marB="0" anchor="b"/>
                </a:tc>
                <a:tc>
                  <a:txBody>
                    <a:bodyPr/>
                    <a:lstStyle/>
                    <a:p>
                      <a:pPr algn="ctr" fontAlgn="b"/>
                      <a:r>
                        <a:rPr lang="ru-RU" sz="1100" u="none" strike="noStrike" dirty="0">
                          <a:effectLst/>
                        </a:rPr>
                        <a:t>2 116,8</a:t>
                      </a:r>
                      <a:endParaRPr lang="ru-RU" sz="1100" b="0" i="0" u="none" strike="noStrike" dirty="0">
                        <a:solidFill>
                          <a:srgbClr val="000000"/>
                        </a:solidFill>
                        <a:effectLst/>
                        <a:latin typeface="Times New Roman" panose="02020603050405020304" pitchFamily="18" charset="0"/>
                      </a:endParaRPr>
                    </a:p>
                  </a:txBody>
                  <a:tcPr marL="3374" marR="3374" marT="3374" marB="0" anchor="b"/>
                </a:tc>
                <a:tc>
                  <a:txBody>
                    <a:bodyPr/>
                    <a:lstStyle/>
                    <a:p>
                      <a:pPr algn="ctr" fontAlgn="b"/>
                      <a:endParaRPr lang="ru-RU" sz="1100" b="0" i="0" u="none" strike="noStrike" dirty="0">
                        <a:solidFill>
                          <a:srgbClr val="000000"/>
                        </a:solidFill>
                        <a:effectLst/>
                        <a:latin typeface="Times New Roman" panose="02020603050405020304" pitchFamily="18" charset="0"/>
                      </a:endParaRPr>
                    </a:p>
                  </a:txBody>
                  <a:tcPr marL="3374" marR="3374" marT="3374" marB="0" anchor="b"/>
                </a:tc>
                <a:tc>
                  <a:txBody>
                    <a:bodyPr/>
                    <a:lstStyle/>
                    <a:p>
                      <a:pPr algn="ctr" fontAlgn="b"/>
                      <a:r>
                        <a:rPr lang="ru-RU" sz="1100" u="none" strike="noStrike">
                          <a:effectLst/>
                        </a:rPr>
                        <a:t>0,3</a:t>
                      </a:r>
                      <a:endParaRPr lang="ru-RU" sz="1100" b="0" i="0" u="none" strike="noStrike">
                        <a:solidFill>
                          <a:srgbClr val="000000"/>
                        </a:solidFill>
                        <a:effectLst/>
                        <a:latin typeface="Times New Roman" panose="02020603050405020304" pitchFamily="18" charset="0"/>
                      </a:endParaRPr>
                    </a:p>
                  </a:txBody>
                  <a:tcPr marL="3374" marR="3374" marT="3374" marB="0" anchor="b"/>
                </a:tc>
                <a:tc>
                  <a:txBody>
                    <a:bodyPr/>
                    <a:lstStyle/>
                    <a:p>
                      <a:pPr algn="ctr" fontAlgn="b"/>
                      <a:r>
                        <a:rPr lang="ru-RU" sz="1100" u="none" strike="noStrike">
                          <a:effectLst/>
                        </a:rPr>
                        <a:t>-872,8</a:t>
                      </a:r>
                      <a:endParaRPr lang="ru-RU" sz="1100" b="0" i="0" u="none" strike="noStrike">
                        <a:solidFill>
                          <a:srgbClr val="000000"/>
                        </a:solidFill>
                        <a:effectLst/>
                        <a:latin typeface="Times New Roman" panose="02020603050405020304" pitchFamily="18" charset="0"/>
                      </a:endParaRPr>
                    </a:p>
                  </a:txBody>
                  <a:tcPr marL="3374" marR="3374" marT="3374" marB="0" anchor="b"/>
                </a:tc>
                <a:tc>
                  <a:txBody>
                    <a:bodyPr/>
                    <a:lstStyle/>
                    <a:p>
                      <a:pPr algn="ctr" fontAlgn="b"/>
                      <a:endParaRPr lang="ru-RU" sz="1100" b="0" i="0" u="none" strike="noStrike" dirty="0">
                        <a:solidFill>
                          <a:srgbClr val="000000"/>
                        </a:solidFill>
                        <a:effectLst/>
                        <a:latin typeface="Times New Roman" panose="02020603050405020304" pitchFamily="18" charset="0"/>
                      </a:endParaRPr>
                    </a:p>
                  </a:txBody>
                  <a:tcPr marL="3374" marR="3374" marT="3374" marB="0" anchor="b"/>
                </a:tc>
                <a:tc>
                  <a:txBody>
                    <a:bodyPr/>
                    <a:lstStyle/>
                    <a:p>
                      <a:pPr algn="ctr" fontAlgn="b"/>
                      <a:r>
                        <a:rPr lang="ru-RU" sz="1100" u="none" strike="noStrike" dirty="0">
                          <a:effectLst/>
                        </a:rPr>
                        <a:t>-0,4</a:t>
                      </a:r>
                      <a:endParaRPr lang="ru-RU" sz="1100" b="0" i="0" u="none" strike="noStrike" dirty="0">
                        <a:solidFill>
                          <a:srgbClr val="000000"/>
                        </a:solidFill>
                        <a:effectLst/>
                        <a:latin typeface="Times New Roman" panose="02020603050405020304" pitchFamily="18" charset="0"/>
                      </a:endParaRPr>
                    </a:p>
                  </a:txBody>
                  <a:tcPr marL="3374" marR="3374" marT="3374" marB="0" anchor="b"/>
                </a:tc>
                <a:tc>
                  <a:txBody>
                    <a:bodyPr/>
                    <a:lstStyle/>
                    <a:p>
                      <a:pPr algn="ctr" fontAlgn="b"/>
                      <a:endParaRPr lang="ru-RU" sz="1100" b="0" i="0" u="none" strike="noStrike" dirty="0">
                        <a:solidFill>
                          <a:srgbClr val="000000"/>
                        </a:solidFill>
                        <a:effectLst/>
                        <a:latin typeface="Times New Roman" panose="02020603050405020304" pitchFamily="18" charset="0"/>
                      </a:endParaRPr>
                    </a:p>
                  </a:txBody>
                  <a:tcPr marL="3374" marR="3374" marT="3374" marB="0" anchor="b"/>
                </a:tc>
                <a:tc>
                  <a:txBody>
                    <a:bodyPr/>
                    <a:lstStyle/>
                    <a:p>
                      <a:pPr algn="ctr" fontAlgn="b"/>
                      <a:r>
                        <a:rPr lang="ru-RU" sz="1100" u="none" strike="noStrike">
                          <a:effectLst/>
                        </a:rPr>
                        <a:t>-872,9</a:t>
                      </a:r>
                      <a:endParaRPr lang="ru-RU" sz="1100" b="0" i="0" u="none" strike="noStrike">
                        <a:solidFill>
                          <a:srgbClr val="000000"/>
                        </a:solidFill>
                        <a:effectLst/>
                        <a:latin typeface="Times New Roman" panose="02020603050405020304" pitchFamily="18" charset="0"/>
                      </a:endParaRPr>
                    </a:p>
                  </a:txBody>
                  <a:tcPr marL="3374" marR="3374" marT="3374" marB="0" anchor="b"/>
                </a:tc>
                <a:tc>
                  <a:txBody>
                    <a:bodyPr/>
                    <a:lstStyle/>
                    <a:p>
                      <a:pPr algn="ctr" fontAlgn="b"/>
                      <a:endParaRPr lang="ru-RU" sz="1100" b="0" i="0" u="none" strike="noStrike" dirty="0">
                        <a:solidFill>
                          <a:srgbClr val="000000"/>
                        </a:solidFill>
                        <a:effectLst/>
                        <a:latin typeface="Times New Roman" panose="02020603050405020304" pitchFamily="18" charset="0"/>
                      </a:endParaRPr>
                    </a:p>
                  </a:txBody>
                  <a:tcPr marL="3374" marR="3374" marT="3374" marB="0" anchor="b"/>
                </a:tc>
                <a:tc>
                  <a:txBody>
                    <a:bodyPr/>
                    <a:lstStyle/>
                    <a:p>
                      <a:pPr algn="ctr" fontAlgn="b"/>
                      <a:r>
                        <a:rPr lang="ru-RU" sz="1100" u="none" strike="noStrike">
                          <a:effectLst/>
                        </a:rPr>
                        <a:t>1 243,9</a:t>
                      </a:r>
                      <a:endParaRPr lang="ru-RU" sz="1100" b="0" i="0" u="none" strike="noStrike">
                        <a:solidFill>
                          <a:srgbClr val="000000"/>
                        </a:solidFill>
                        <a:effectLst/>
                        <a:latin typeface="Times New Roman" panose="02020603050405020304" pitchFamily="18" charset="0"/>
                      </a:endParaRPr>
                    </a:p>
                  </a:txBody>
                  <a:tcPr marL="3374" marR="3374" marT="3374" marB="0" anchor="b"/>
                </a:tc>
              </a:tr>
              <a:tr h="67346">
                <a:tc>
                  <a:txBody>
                    <a:bodyPr/>
                    <a:lstStyle/>
                    <a:p>
                      <a:pPr algn="l" fontAlgn="t"/>
                      <a:r>
                        <a:rPr lang="ru-RU" sz="1100" b="1" u="none" strike="noStrike" dirty="0">
                          <a:effectLst/>
                        </a:rPr>
                        <a:t>Национальная экономика</a:t>
                      </a:r>
                      <a:endParaRPr lang="ru-RU" sz="1100" b="1" i="0" u="none" strike="noStrike" dirty="0">
                        <a:solidFill>
                          <a:srgbClr val="000000"/>
                        </a:solidFill>
                        <a:effectLst/>
                        <a:latin typeface="Times New Roman" panose="02020603050405020304" pitchFamily="18" charset="0"/>
                      </a:endParaRPr>
                    </a:p>
                  </a:txBody>
                  <a:tcPr marL="3374" marR="3374" marT="3374" marB="0"/>
                </a:tc>
                <a:tc>
                  <a:txBody>
                    <a:bodyPr/>
                    <a:lstStyle/>
                    <a:p>
                      <a:pPr algn="ctr" fontAlgn="b"/>
                      <a:r>
                        <a:rPr lang="ru-RU" sz="1100" b="1" u="none" strike="noStrike">
                          <a:effectLst/>
                        </a:rPr>
                        <a:t>0400</a:t>
                      </a:r>
                      <a:endParaRPr lang="ru-RU" sz="1100" b="1" i="0" u="none" strike="noStrike">
                        <a:solidFill>
                          <a:srgbClr val="000000"/>
                        </a:solidFill>
                        <a:effectLst/>
                        <a:latin typeface="Times New Roman" panose="02020603050405020304" pitchFamily="18" charset="0"/>
                      </a:endParaRPr>
                    </a:p>
                  </a:txBody>
                  <a:tcPr marL="3374" marR="3374" marT="3374" marB="0" anchor="b"/>
                </a:tc>
                <a:tc>
                  <a:txBody>
                    <a:bodyPr/>
                    <a:lstStyle/>
                    <a:p>
                      <a:pPr algn="ctr" fontAlgn="b"/>
                      <a:r>
                        <a:rPr lang="ru-RU" sz="1100" b="1" u="none" strike="noStrike" dirty="0">
                          <a:effectLst/>
                        </a:rPr>
                        <a:t>259 718,0</a:t>
                      </a:r>
                      <a:endParaRPr lang="ru-RU" sz="1100" b="1" i="0" u="none" strike="noStrike" dirty="0">
                        <a:solidFill>
                          <a:srgbClr val="000000"/>
                        </a:solidFill>
                        <a:effectLst/>
                        <a:latin typeface="Times New Roman" panose="02020603050405020304" pitchFamily="18" charset="0"/>
                      </a:endParaRPr>
                    </a:p>
                  </a:txBody>
                  <a:tcPr marL="3374" marR="3374" marT="3374" marB="0" anchor="b"/>
                </a:tc>
                <a:tc>
                  <a:txBody>
                    <a:bodyPr/>
                    <a:lstStyle/>
                    <a:p>
                      <a:pPr algn="ctr" fontAlgn="b"/>
                      <a:r>
                        <a:rPr lang="ru-RU" sz="1100" b="1" u="none" strike="noStrike" dirty="0">
                          <a:effectLst/>
                        </a:rPr>
                        <a:t>39 936,4</a:t>
                      </a:r>
                      <a:endParaRPr lang="ru-RU" sz="1100" b="1" i="0" u="none" strike="noStrike" dirty="0">
                        <a:solidFill>
                          <a:srgbClr val="000000"/>
                        </a:solidFill>
                        <a:effectLst/>
                        <a:latin typeface="Times New Roman" panose="02020603050405020304" pitchFamily="18" charset="0"/>
                      </a:endParaRPr>
                    </a:p>
                  </a:txBody>
                  <a:tcPr marL="3374" marR="3374" marT="3374" marB="0" anchor="b"/>
                </a:tc>
                <a:tc>
                  <a:txBody>
                    <a:bodyPr/>
                    <a:lstStyle/>
                    <a:p>
                      <a:pPr algn="ctr" fontAlgn="b"/>
                      <a:r>
                        <a:rPr lang="ru-RU" sz="1100" b="1" u="none" strike="noStrike" dirty="0">
                          <a:effectLst/>
                        </a:rPr>
                        <a:t>22 185,1</a:t>
                      </a:r>
                      <a:endParaRPr lang="ru-RU" sz="1100" b="1" i="0" u="none" strike="noStrike" dirty="0">
                        <a:solidFill>
                          <a:srgbClr val="000000"/>
                        </a:solidFill>
                        <a:effectLst/>
                        <a:latin typeface="Times New Roman" panose="02020603050405020304" pitchFamily="18" charset="0"/>
                      </a:endParaRPr>
                    </a:p>
                  </a:txBody>
                  <a:tcPr marL="3374" marR="3374" marT="3374" marB="0" anchor="b"/>
                </a:tc>
                <a:tc>
                  <a:txBody>
                    <a:bodyPr/>
                    <a:lstStyle/>
                    <a:p>
                      <a:pPr algn="ctr" fontAlgn="b"/>
                      <a:r>
                        <a:rPr lang="ru-RU" sz="1100" b="1" u="none" strike="noStrike" dirty="0">
                          <a:effectLst/>
                        </a:rPr>
                        <a:t>79 991,4</a:t>
                      </a:r>
                      <a:endParaRPr lang="ru-RU" sz="1100" b="1" i="0" u="none" strike="noStrike" dirty="0">
                        <a:solidFill>
                          <a:srgbClr val="000000"/>
                        </a:solidFill>
                        <a:effectLst/>
                        <a:latin typeface="Times New Roman" panose="02020603050405020304" pitchFamily="18" charset="0"/>
                      </a:endParaRPr>
                    </a:p>
                  </a:txBody>
                  <a:tcPr marL="3374" marR="3374" marT="3374" marB="0" anchor="b"/>
                </a:tc>
                <a:tc>
                  <a:txBody>
                    <a:bodyPr/>
                    <a:lstStyle/>
                    <a:p>
                      <a:pPr algn="ctr" fontAlgn="b"/>
                      <a:endParaRPr lang="ru-RU" sz="1100" b="1" i="0" u="none" strike="noStrike" dirty="0">
                        <a:solidFill>
                          <a:srgbClr val="000000"/>
                        </a:solidFill>
                        <a:effectLst/>
                        <a:latin typeface="Times New Roman" panose="02020603050405020304" pitchFamily="18" charset="0"/>
                      </a:endParaRPr>
                    </a:p>
                  </a:txBody>
                  <a:tcPr marL="3374" marR="3374" marT="3374" marB="0" anchor="b"/>
                </a:tc>
                <a:tc>
                  <a:txBody>
                    <a:bodyPr/>
                    <a:lstStyle/>
                    <a:p>
                      <a:pPr algn="ctr" fontAlgn="b"/>
                      <a:r>
                        <a:rPr lang="ru-RU" sz="1100" b="1" u="none" strike="noStrike">
                          <a:effectLst/>
                        </a:rPr>
                        <a:t>-14 631,8</a:t>
                      </a:r>
                      <a:endParaRPr lang="ru-RU" sz="1100" b="1" i="0" u="none" strike="noStrike">
                        <a:solidFill>
                          <a:srgbClr val="000000"/>
                        </a:solidFill>
                        <a:effectLst/>
                        <a:latin typeface="Times New Roman" panose="02020603050405020304" pitchFamily="18" charset="0"/>
                      </a:endParaRPr>
                    </a:p>
                  </a:txBody>
                  <a:tcPr marL="3374" marR="3374" marT="3374" marB="0" anchor="b"/>
                </a:tc>
                <a:tc>
                  <a:txBody>
                    <a:bodyPr/>
                    <a:lstStyle/>
                    <a:p>
                      <a:pPr algn="ctr" fontAlgn="b"/>
                      <a:r>
                        <a:rPr lang="ru-RU" sz="1100" b="1" u="none" strike="noStrike">
                          <a:effectLst/>
                        </a:rPr>
                        <a:t>922,6</a:t>
                      </a:r>
                      <a:endParaRPr lang="ru-RU" sz="1100" b="1" i="0" u="none" strike="noStrike">
                        <a:solidFill>
                          <a:srgbClr val="000000"/>
                        </a:solidFill>
                        <a:effectLst/>
                        <a:latin typeface="Times New Roman" panose="02020603050405020304" pitchFamily="18" charset="0"/>
                      </a:endParaRPr>
                    </a:p>
                  </a:txBody>
                  <a:tcPr marL="3374" marR="3374" marT="3374" marB="0" anchor="b"/>
                </a:tc>
                <a:tc>
                  <a:txBody>
                    <a:bodyPr/>
                    <a:lstStyle/>
                    <a:p>
                      <a:pPr algn="ctr" fontAlgn="b"/>
                      <a:r>
                        <a:rPr lang="ru-RU" sz="1100" b="1" u="none" strike="noStrike">
                          <a:effectLst/>
                        </a:rPr>
                        <a:t>128 403,7</a:t>
                      </a:r>
                      <a:endParaRPr lang="ru-RU" sz="1100" b="1" i="0" u="none" strike="noStrike">
                        <a:solidFill>
                          <a:srgbClr val="000000"/>
                        </a:solidFill>
                        <a:effectLst/>
                        <a:latin typeface="Times New Roman" panose="02020603050405020304" pitchFamily="18" charset="0"/>
                      </a:endParaRPr>
                    </a:p>
                  </a:txBody>
                  <a:tcPr marL="3374" marR="3374" marT="3374" marB="0" anchor="b"/>
                </a:tc>
                <a:tc>
                  <a:txBody>
                    <a:bodyPr/>
                    <a:lstStyle/>
                    <a:p>
                      <a:pPr algn="ctr" fontAlgn="b"/>
                      <a:r>
                        <a:rPr lang="ru-RU" sz="1100" b="1" u="none" strike="noStrike">
                          <a:effectLst/>
                        </a:rPr>
                        <a:t>19 995,4</a:t>
                      </a:r>
                      <a:endParaRPr lang="ru-RU" sz="1100" b="1" i="0" u="none" strike="noStrike">
                        <a:solidFill>
                          <a:srgbClr val="000000"/>
                        </a:solidFill>
                        <a:effectLst/>
                        <a:latin typeface="Times New Roman" panose="02020603050405020304" pitchFamily="18" charset="0"/>
                      </a:endParaRPr>
                    </a:p>
                  </a:txBody>
                  <a:tcPr marL="3374" marR="3374" marT="3374" marB="0" anchor="b"/>
                </a:tc>
                <a:tc>
                  <a:txBody>
                    <a:bodyPr/>
                    <a:lstStyle/>
                    <a:p>
                      <a:pPr algn="ctr" fontAlgn="b"/>
                      <a:r>
                        <a:rPr lang="ru-RU" sz="1100" b="1" u="none" strike="noStrike" dirty="0">
                          <a:effectLst/>
                        </a:rPr>
                        <a:t>408 117,1</a:t>
                      </a:r>
                      <a:endParaRPr lang="ru-RU" sz="1100" b="1" i="0" u="none" strike="noStrike" dirty="0">
                        <a:solidFill>
                          <a:srgbClr val="000000"/>
                        </a:solidFill>
                        <a:effectLst/>
                        <a:latin typeface="Times New Roman" panose="02020603050405020304" pitchFamily="18" charset="0"/>
                      </a:endParaRPr>
                    </a:p>
                  </a:txBody>
                  <a:tcPr marL="3374" marR="3374" marT="3374" marB="0" anchor="b"/>
                </a:tc>
              </a:tr>
              <a:tr h="67346">
                <a:tc>
                  <a:txBody>
                    <a:bodyPr/>
                    <a:lstStyle/>
                    <a:p>
                      <a:pPr algn="l" fontAlgn="t"/>
                      <a:r>
                        <a:rPr lang="ru-RU" sz="1100" u="none" strike="noStrike">
                          <a:effectLst/>
                        </a:rPr>
                        <a:t>Общеэкономические вопросы</a:t>
                      </a:r>
                      <a:endParaRPr lang="ru-RU" sz="1100" b="0" i="0" u="none" strike="noStrike">
                        <a:solidFill>
                          <a:srgbClr val="000000"/>
                        </a:solidFill>
                        <a:effectLst/>
                        <a:latin typeface="Times New Roman" panose="02020603050405020304" pitchFamily="18" charset="0"/>
                      </a:endParaRPr>
                    </a:p>
                  </a:txBody>
                  <a:tcPr marL="3374" marR="3374" marT="3374" marB="0"/>
                </a:tc>
                <a:tc>
                  <a:txBody>
                    <a:bodyPr/>
                    <a:lstStyle/>
                    <a:p>
                      <a:pPr algn="ctr" fontAlgn="b"/>
                      <a:r>
                        <a:rPr lang="ru-RU" sz="1100" u="none" strike="noStrike">
                          <a:effectLst/>
                        </a:rPr>
                        <a:t>0401</a:t>
                      </a:r>
                      <a:endParaRPr lang="ru-RU" sz="1100" b="0" i="0" u="none" strike="noStrike">
                        <a:solidFill>
                          <a:srgbClr val="000000"/>
                        </a:solidFill>
                        <a:effectLst/>
                        <a:latin typeface="Times New Roman" panose="02020603050405020304" pitchFamily="18" charset="0"/>
                      </a:endParaRPr>
                    </a:p>
                  </a:txBody>
                  <a:tcPr marL="3374" marR="3374" marT="3374" marB="0" anchor="b"/>
                </a:tc>
                <a:tc>
                  <a:txBody>
                    <a:bodyPr/>
                    <a:lstStyle/>
                    <a:p>
                      <a:pPr algn="ctr" fontAlgn="b"/>
                      <a:r>
                        <a:rPr lang="ru-RU" sz="1100" u="none" strike="noStrike">
                          <a:effectLst/>
                        </a:rPr>
                        <a:t>2 405,7</a:t>
                      </a:r>
                      <a:endParaRPr lang="ru-RU" sz="1100" b="0" i="0" u="none" strike="noStrike">
                        <a:solidFill>
                          <a:srgbClr val="000000"/>
                        </a:solidFill>
                        <a:effectLst/>
                        <a:latin typeface="Times New Roman" panose="02020603050405020304" pitchFamily="18" charset="0"/>
                      </a:endParaRPr>
                    </a:p>
                  </a:txBody>
                  <a:tcPr marL="3374" marR="3374" marT="3374" marB="0" anchor="b"/>
                </a:tc>
                <a:tc>
                  <a:txBody>
                    <a:bodyPr/>
                    <a:lstStyle/>
                    <a:p>
                      <a:pPr algn="ctr" fontAlgn="b"/>
                      <a:endParaRPr lang="ru-RU" sz="1100" b="0" i="0" u="none" strike="noStrike" dirty="0">
                        <a:solidFill>
                          <a:srgbClr val="000000"/>
                        </a:solidFill>
                        <a:effectLst/>
                        <a:latin typeface="Times New Roman" panose="02020603050405020304" pitchFamily="18" charset="0"/>
                      </a:endParaRPr>
                    </a:p>
                  </a:txBody>
                  <a:tcPr marL="3374" marR="3374" marT="3374" marB="0" anchor="b"/>
                </a:tc>
                <a:tc>
                  <a:txBody>
                    <a:bodyPr/>
                    <a:lstStyle/>
                    <a:p>
                      <a:pPr algn="ctr" fontAlgn="b"/>
                      <a:endParaRPr lang="ru-RU" sz="1100" b="0" i="0" u="none" strike="noStrike" dirty="0">
                        <a:solidFill>
                          <a:srgbClr val="000000"/>
                        </a:solidFill>
                        <a:effectLst/>
                        <a:latin typeface="Times New Roman" panose="02020603050405020304" pitchFamily="18" charset="0"/>
                      </a:endParaRPr>
                    </a:p>
                  </a:txBody>
                  <a:tcPr marL="3374" marR="3374" marT="3374" marB="0" anchor="b"/>
                </a:tc>
                <a:tc>
                  <a:txBody>
                    <a:bodyPr/>
                    <a:lstStyle/>
                    <a:p>
                      <a:pPr algn="ctr" fontAlgn="b"/>
                      <a:r>
                        <a:rPr lang="ru-RU" sz="1100" u="none" strike="noStrike">
                          <a:effectLst/>
                        </a:rPr>
                        <a:t>2 585,0</a:t>
                      </a:r>
                      <a:endParaRPr lang="ru-RU" sz="1100" b="0" i="0" u="none" strike="noStrike">
                        <a:solidFill>
                          <a:srgbClr val="000000"/>
                        </a:solidFill>
                        <a:effectLst/>
                        <a:latin typeface="Times New Roman" panose="02020603050405020304" pitchFamily="18" charset="0"/>
                      </a:endParaRPr>
                    </a:p>
                  </a:txBody>
                  <a:tcPr marL="3374" marR="3374" marT="3374" marB="0" anchor="b"/>
                </a:tc>
                <a:tc>
                  <a:txBody>
                    <a:bodyPr/>
                    <a:lstStyle/>
                    <a:p>
                      <a:pPr algn="ctr" fontAlgn="b"/>
                      <a:endParaRPr lang="ru-RU" sz="1100" b="0" i="0" u="none" strike="noStrike" dirty="0">
                        <a:solidFill>
                          <a:srgbClr val="000000"/>
                        </a:solidFill>
                        <a:effectLst/>
                        <a:latin typeface="Times New Roman" panose="02020603050405020304" pitchFamily="18" charset="0"/>
                      </a:endParaRPr>
                    </a:p>
                  </a:txBody>
                  <a:tcPr marL="3374" marR="3374" marT="3374" marB="0" anchor="b"/>
                </a:tc>
                <a:tc>
                  <a:txBody>
                    <a:bodyPr/>
                    <a:lstStyle/>
                    <a:p>
                      <a:pPr algn="ctr" fontAlgn="b"/>
                      <a:r>
                        <a:rPr lang="ru-RU" sz="1100" u="none" strike="noStrike" dirty="0">
                          <a:effectLst/>
                        </a:rPr>
                        <a:t>-51,0</a:t>
                      </a:r>
                      <a:endParaRPr lang="ru-RU" sz="1100" b="0" i="0" u="none" strike="noStrike" dirty="0">
                        <a:solidFill>
                          <a:srgbClr val="000000"/>
                        </a:solidFill>
                        <a:effectLst/>
                        <a:latin typeface="Times New Roman" panose="02020603050405020304" pitchFamily="18" charset="0"/>
                      </a:endParaRPr>
                    </a:p>
                  </a:txBody>
                  <a:tcPr marL="3374" marR="3374" marT="3374" marB="0" anchor="b"/>
                </a:tc>
                <a:tc>
                  <a:txBody>
                    <a:bodyPr/>
                    <a:lstStyle/>
                    <a:p>
                      <a:pPr algn="ctr" fontAlgn="b"/>
                      <a:r>
                        <a:rPr lang="ru-RU" sz="1100" u="none" strike="noStrike" dirty="0">
                          <a:effectLst/>
                        </a:rPr>
                        <a:t>-721,2</a:t>
                      </a:r>
                      <a:endParaRPr lang="ru-RU" sz="1100" b="0" i="0" u="none" strike="noStrike" dirty="0">
                        <a:solidFill>
                          <a:srgbClr val="000000"/>
                        </a:solidFill>
                        <a:effectLst/>
                        <a:latin typeface="Times New Roman" panose="02020603050405020304" pitchFamily="18" charset="0"/>
                      </a:endParaRPr>
                    </a:p>
                  </a:txBody>
                  <a:tcPr marL="3374" marR="3374" marT="3374" marB="0" anchor="b"/>
                </a:tc>
                <a:tc>
                  <a:txBody>
                    <a:bodyPr/>
                    <a:lstStyle/>
                    <a:p>
                      <a:pPr algn="ctr" fontAlgn="b"/>
                      <a:r>
                        <a:rPr lang="ru-RU" sz="1100" u="none" strike="noStrike" dirty="0">
                          <a:effectLst/>
                        </a:rPr>
                        <a:t>1 812,8</a:t>
                      </a:r>
                      <a:endParaRPr lang="ru-RU" sz="1100" b="0" i="0" u="none" strike="noStrike" dirty="0">
                        <a:solidFill>
                          <a:srgbClr val="000000"/>
                        </a:solidFill>
                        <a:effectLst/>
                        <a:latin typeface="Times New Roman" panose="02020603050405020304" pitchFamily="18" charset="0"/>
                      </a:endParaRPr>
                    </a:p>
                  </a:txBody>
                  <a:tcPr marL="3374" marR="3374" marT="3374" marB="0" anchor="b"/>
                </a:tc>
                <a:tc>
                  <a:txBody>
                    <a:bodyPr/>
                    <a:lstStyle/>
                    <a:p>
                      <a:pPr algn="ctr" fontAlgn="b"/>
                      <a:endParaRPr lang="ru-RU" sz="1100" b="0" i="0" u="none" strike="noStrike" dirty="0">
                        <a:solidFill>
                          <a:srgbClr val="000000"/>
                        </a:solidFill>
                        <a:effectLst/>
                        <a:latin typeface="Times New Roman" panose="02020603050405020304" pitchFamily="18" charset="0"/>
                      </a:endParaRPr>
                    </a:p>
                  </a:txBody>
                  <a:tcPr marL="3374" marR="3374" marT="3374" marB="0" anchor="b"/>
                </a:tc>
                <a:tc>
                  <a:txBody>
                    <a:bodyPr/>
                    <a:lstStyle/>
                    <a:p>
                      <a:pPr algn="ctr" fontAlgn="b"/>
                      <a:r>
                        <a:rPr lang="ru-RU" sz="1100" u="none" strike="noStrike" dirty="0">
                          <a:effectLst/>
                        </a:rPr>
                        <a:t>4 218,5</a:t>
                      </a:r>
                      <a:endParaRPr lang="ru-RU" sz="1100" b="0" i="0" u="none" strike="noStrike" dirty="0">
                        <a:solidFill>
                          <a:srgbClr val="000000"/>
                        </a:solidFill>
                        <a:effectLst/>
                        <a:latin typeface="Times New Roman" panose="02020603050405020304" pitchFamily="18" charset="0"/>
                      </a:endParaRPr>
                    </a:p>
                  </a:txBody>
                  <a:tcPr marL="3374" marR="3374" marT="3374" marB="0" anchor="b"/>
                </a:tc>
              </a:tr>
              <a:tr h="67346">
                <a:tc>
                  <a:txBody>
                    <a:bodyPr/>
                    <a:lstStyle/>
                    <a:p>
                      <a:pPr algn="l" fontAlgn="t"/>
                      <a:r>
                        <a:rPr lang="ru-RU" sz="1100" u="none" strike="noStrike">
                          <a:effectLst/>
                        </a:rPr>
                        <a:t>Сельское хозяйство и рыболовство</a:t>
                      </a:r>
                      <a:endParaRPr lang="ru-RU" sz="1100" b="0" i="0" u="none" strike="noStrike">
                        <a:solidFill>
                          <a:srgbClr val="000000"/>
                        </a:solidFill>
                        <a:effectLst/>
                        <a:latin typeface="Times New Roman" panose="02020603050405020304" pitchFamily="18" charset="0"/>
                      </a:endParaRPr>
                    </a:p>
                  </a:txBody>
                  <a:tcPr marL="3374" marR="3374" marT="3374" marB="0"/>
                </a:tc>
                <a:tc>
                  <a:txBody>
                    <a:bodyPr/>
                    <a:lstStyle/>
                    <a:p>
                      <a:pPr algn="ctr" fontAlgn="b"/>
                      <a:r>
                        <a:rPr lang="ru-RU" sz="1100" u="none" strike="noStrike">
                          <a:effectLst/>
                        </a:rPr>
                        <a:t>0405</a:t>
                      </a:r>
                      <a:endParaRPr lang="ru-RU" sz="1100" b="0" i="0" u="none" strike="noStrike">
                        <a:solidFill>
                          <a:srgbClr val="000000"/>
                        </a:solidFill>
                        <a:effectLst/>
                        <a:latin typeface="Times New Roman" panose="02020603050405020304" pitchFamily="18" charset="0"/>
                      </a:endParaRPr>
                    </a:p>
                  </a:txBody>
                  <a:tcPr marL="3374" marR="3374" marT="3374" marB="0" anchor="b"/>
                </a:tc>
                <a:tc>
                  <a:txBody>
                    <a:bodyPr/>
                    <a:lstStyle/>
                    <a:p>
                      <a:pPr algn="ctr" fontAlgn="b"/>
                      <a:r>
                        <a:rPr lang="ru-RU" sz="1100" u="none" strike="noStrike">
                          <a:effectLst/>
                        </a:rPr>
                        <a:t>10 490,2</a:t>
                      </a:r>
                      <a:endParaRPr lang="ru-RU" sz="1100" b="0" i="0" u="none" strike="noStrike">
                        <a:solidFill>
                          <a:srgbClr val="000000"/>
                        </a:solidFill>
                        <a:effectLst/>
                        <a:latin typeface="Times New Roman" panose="02020603050405020304" pitchFamily="18" charset="0"/>
                      </a:endParaRPr>
                    </a:p>
                  </a:txBody>
                  <a:tcPr marL="3374" marR="3374" marT="3374" marB="0" anchor="b"/>
                </a:tc>
                <a:tc>
                  <a:txBody>
                    <a:bodyPr/>
                    <a:lstStyle/>
                    <a:p>
                      <a:pPr algn="ctr" fontAlgn="b"/>
                      <a:r>
                        <a:rPr lang="ru-RU" sz="1100" u="none" strike="noStrike">
                          <a:effectLst/>
                        </a:rPr>
                        <a:t>4 075,0</a:t>
                      </a:r>
                      <a:endParaRPr lang="ru-RU" sz="1100" b="0" i="0" u="none" strike="noStrike">
                        <a:solidFill>
                          <a:srgbClr val="000000"/>
                        </a:solidFill>
                        <a:effectLst/>
                        <a:latin typeface="Times New Roman" panose="02020603050405020304" pitchFamily="18" charset="0"/>
                      </a:endParaRPr>
                    </a:p>
                  </a:txBody>
                  <a:tcPr marL="3374" marR="3374" marT="3374" marB="0" anchor="b"/>
                </a:tc>
                <a:tc>
                  <a:txBody>
                    <a:bodyPr/>
                    <a:lstStyle/>
                    <a:p>
                      <a:pPr algn="ctr" fontAlgn="b"/>
                      <a:endParaRPr lang="ru-RU" sz="1100" b="0" i="0" u="none" strike="noStrike" dirty="0">
                        <a:solidFill>
                          <a:srgbClr val="000000"/>
                        </a:solidFill>
                        <a:effectLst/>
                        <a:latin typeface="Times New Roman" panose="02020603050405020304" pitchFamily="18" charset="0"/>
                      </a:endParaRPr>
                    </a:p>
                  </a:txBody>
                  <a:tcPr marL="3374" marR="3374" marT="3374" marB="0" anchor="b"/>
                </a:tc>
                <a:tc>
                  <a:txBody>
                    <a:bodyPr/>
                    <a:lstStyle/>
                    <a:p>
                      <a:pPr algn="ctr" fontAlgn="b"/>
                      <a:endParaRPr lang="ru-RU" sz="1100" b="0" i="0" u="none" strike="noStrike" dirty="0">
                        <a:solidFill>
                          <a:srgbClr val="000000"/>
                        </a:solidFill>
                        <a:effectLst/>
                        <a:latin typeface="Times New Roman" panose="02020603050405020304" pitchFamily="18" charset="0"/>
                      </a:endParaRPr>
                    </a:p>
                  </a:txBody>
                  <a:tcPr marL="3374" marR="3374" marT="3374" marB="0" anchor="b"/>
                </a:tc>
                <a:tc>
                  <a:txBody>
                    <a:bodyPr/>
                    <a:lstStyle/>
                    <a:p>
                      <a:pPr algn="ctr" fontAlgn="b"/>
                      <a:endParaRPr lang="ru-RU" sz="1100" b="0" i="0" u="none" strike="noStrike" dirty="0">
                        <a:solidFill>
                          <a:srgbClr val="000000"/>
                        </a:solidFill>
                        <a:effectLst/>
                        <a:latin typeface="Times New Roman" panose="02020603050405020304" pitchFamily="18" charset="0"/>
                      </a:endParaRPr>
                    </a:p>
                  </a:txBody>
                  <a:tcPr marL="3374" marR="3374" marT="3374" marB="0" anchor="b"/>
                </a:tc>
                <a:tc>
                  <a:txBody>
                    <a:bodyPr/>
                    <a:lstStyle/>
                    <a:p>
                      <a:pPr algn="ctr" fontAlgn="b"/>
                      <a:endParaRPr lang="ru-RU" sz="1100" b="0" i="0" u="none" strike="noStrike" dirty="0">
                        <a:solidFill>
                          <a:srgbClr val="000000"/>
                        </a:solidFill>
                        <a:effectLst/>
                        <a:latin typeface="Times New Roman" panose="02020603050405020304" pitchFamily="18" charset="0"/>
                      </a:endParaRPr>
                    </a:p>
                  </a:txBody>
                  <a:tcPr marL="3374" marR="3374" marT="3374" marB="0" anchor="b"/>
                </a:tc>
                <a:tc>
                  <a:txBody>
                    <a:bodyPr/>
                    <a:lstStyle/>
                    <a:p>
                      <a:pPr algn="ctr" fontAlgn="b"/>
                      <a:r>
                        <a:rPr lang="ru-RU" sz="1100" u="none" strike="noStrike">
                          <a:effectLst/>
                        </a:rPr>
                        <a:t>7 040,5</a:t>
                      </a:r>
                      <a:endParaRPr lang="ru-RU" sz="1100" b="0" i="0" u="none" strike="noStrike">
                        <a:solidFill>
                          <a:srgbClr val="000000"/>
                        </a:solidFill>
                        <a:effectLst/>
                        <a:latin typeface="Times New Roman" panose="02020603050405020304" pitchFamily="18" charset="0"/>
                      </a:endParaRPr>
                    </a:p>
                  </a:txBody>
                  <a:tcPr marL="3374" marR="3374" marT="3374" marB="0" anchor="b"/>
                </a:tc>
                <a:tc>
                  <a:txBody>
                    <a:bodyPr/>
                    <a:lstStyle/>
                    <a:p>
                      <a:pPr algn="ctr" fontAlgn="b"/>
                      <a:r>
                        <a:rPr lang="ru-RU" sz="1100" u="none" strike="noStrike">
                          <a:effectLst/>
                        </a:rPr>
                        <a:t>11 115,5</a:t>
                      </a:r>
                      <a:endParaRPr lang="ru-RU" sz="1100" b="0" i="0" u="none" strike="noStrike">
                        <a:solidFill>
                          <a:srgbClr val="000000"/>
                        </a:solidFill>
                        <a:effectLst/>
                        <a:latin typeface="Times New Roman" panose="02020603050405020304" pitchFamily="18" charset="0"/>
                      </a:endParaRPr>
                    </a:p>
                  </a:txBody>
                  <a:tcPr marL="3374" marR="3374" marT="3374" marB="0" anchor="b"/>
                </a:tc>
                <a:tc>
                  <a:txBody>
                    <a:bodyPr/>
                    <a:lstStyle/>
                    <a:p>
                      <a:pPr algn="ctr" fontAlgn="b"/>
                      <a:r>
                        <a:rPr lang="ru-RU" sz="1100" u="none" strike="noStrike">
                          <a:effectLst/>
                        </a:rPr>
                        <a:t>-180,8</a:t>
                      </a:r>
                      <a:endParaRPr lang="ru-RU" sz="1100" b="0" i="0" u="none" strike="noStrike">
                        <a:solidFill>
                          <a:srgbClr val="000000"/>
                        </a:solidFill>
                        <a:effectLst/>
                        <a:latin typeface="Times New Roman" panose="02020603050405020304" pitchFamily="18" charset="0"/>
                      </a:endParaRPr>
                    </a:p>
                  </a:txBody>
                  <a:tcPr marL="3374" marR="3374" marT="3374" marB="0" anchor="b"/>
                </a:tc>
                <a:tc>
                  <a:txBody>
                    <a:bodyPr/>
                    <a:lstStyle/>
                    <a:p>
                      <a:pPr algn="ctr" fontAlgn="b"/>
                      <a:r>
                        <a:rPr lang="ru-RU" sz="1100" u="none" strike="noStrike">
                          <a:effectLst/>
                        </a:rPr>
                        <a:t>21 424,9</a:t>
                      </a:r>
                      <a:endParaRPr lang="ru-RU" sz="1100" b="0" i="0" u="none" strike="noStrike">
                        <a:solidFill>
                          <a:srgbClr val="000000"/>
                        </a:solidFill>
                        <a:effectLst/>
                        <a:latin typeface="Times New Roman" panose="02020603050405020304" pitchFamily="18" charset="0"/>
                      </a:endParaRPr>
                    </a:p>
                  </a:txBody>
                  <a:tcPr marL="3374" marR="3374" marT="3374" marB="0" anchor="b"/>
                </a:tc>
              </a:tr>
              <a:tr h="67346">
                <a:tc>
                  <a:txBody>
                    <a:bodyPr/>
                    <a:lstStyle/>
                    <a:p>
                      <a:pPr algn="l" fontAlgn="t"/>
                      <a:r>
                        <a:rPr lang="ru-RU" sz="1100" u="none" strike="noStrike">
                          <a:effectLst/>
                        </a:rPr>
                        <a:t>Транспорт</a:t>
                      </a:r>
                      <a:endParaRPr lang="ru-RU" sz="1100" b="0" i="0" u="none" strike="noStrike">
                        <a:solidFill>
                          <a:srgbClr val="000000"/>
                        </a:solidFill>
                        <a:effectLst/>
                        <a:latin typeface="Times New Roman" panose="02020603050405020304" pitchFamily="18" charset="0"/>
                      </a:endParaRPr>
                    </a:p>
                  </a:txBody>
                  <a:tcPr marL="3374" marR="3374" marT="3374" marB="0"/>
                </a:tc>
                <a:tc>
                  <a:txBody>
                    <a:bodyPr/>
                    <a:lstStyle/>
                    <a:p>
                      <a:pPr algn="ctr" fontAlgn="b"/>
                      <a:r>
                        <a:rPr lang="ru-RU" sz="1100" u="none" strike="noStrike">
                          <a:effectLst/>
                        </a:rPr>
                        <a:t>0408</a:t>
                      </a:r>
                      <a:endParaRPr lang="ru-RU" sz="1100" b="0" i="0" u="none" strike="noStrike">
                        <a:solidFill>
                          <a:srgbClr val="000000"/>
                        </a:solidFill>
                        <a:effectLst/>
                        <a:latin typeface="Times New Roman" panose="02020603050405020304" pitchFamily="18" charset="0"/>
                      </a:endParaRPr>
                    </a:p>
                  </a:txBody>
                  <a:tcPr marL="3374" marR="3374" marT="3374" marB="0" anchor="b"/>
                </a:tc>
                <a:tc>
                  <a:txBody>
                    <a:bodyPr/>
                    <a:lstStyle/>
                    <a:p>
                      <a:pPr algn="ctr" fontAlgn="b"/>
                      <a:r>
                        <a:rPr lang="ru-RU" sz="1100" u="none" strike="noStrike">
                          <a:effectLst/>
                        </a:rPr>
                        <a:t>34 573,2</a:t>
                      </a:r>
                      <a:endParaRPr lang="ru-RU" sz="1100" b="0" i="0" u="none" strike="noStrike">
                        <a:solidFill>
                          <a:srgbClr val="000000"/>
                        </a:solidFill>
                        <a:effectLst/>
                        <a:latin typeface="Times New Roman" panose="02020603050405020304" pitchFamily="18" charset="0"/>
                      </a:endParaRPr>
                    </a:p>
                  </a:txBody>
                  <a:tcPr marL="3374" marR="3374" marT="3374" marB="0" anchor="b"/>
                </a:tc>
                <a:tc>
                  <a:txBody>
                    <a:bodyPr/>
                    <a:lstStyle/>
                    <a:p>
                      <a:pPr algn="ctr" fontAlgn="b"/>
                      <a:r>
                        <a:rPr lang="ru-RU" sz="1100" u="none" strike="noStrike" dirty="0">
                          <a:effectLst/>
                        </a:rPr>
                        <a:t>9 850,9</a:t>
                      </a:r>
                      <a:endParaRPr lang="ru-RU" sz="1100" b="0" i="0" u="none" strike="noStrike" dirty="0">
                        <a:solidFill>
                          <a:srgbClr val="000000"/>
                        </a:solidFill>
                        <a:effectLst/>
                        <a:latin typeface="Times New Roman" panose="02020603050405020304" pitchFamily="18" charset="0"/>
                      </a:endParaRPr>
                    </a:p>
                  </a:txBody>
                  <a:tcPr marL="3374" marR="3374" marT="3374" marB="0" anchor="b"/>
                </a:tc>
                <a:tc>
                  <a:txBody>
                    <a:bodyPr/>
                    <a:lstStyle/>
                    <a:p>
                      <a:pPr algn="ctr" fontAlgn="b"/>
                      <a:endParaRPr lang="ru-RU" sz="1100" b="0" i="0" u="none" strike="noStrike" dirty="0">
                        <a:solidFill>
                          <a:srgbClr val="000000"/>
                        </a:solidFill>
                        <a:effectLst/>
                        <a:latin typeface="Times New Roman" panose="02020603050405020304" pitchFamily="18" charset="0"/>
                      </a:endParaRPr>
                    </a:p>
                  </a:txBody>
                  <a:tcPr marL="3374" marR="3374" marT="3374" marB="0" anchor="b"/>
                </a:tc>
                <a:tc>
                  <a:txBody>
                    <a:bodyPr/>
                    <a:lstStyle/>
                    <a:p>
                      <a:pPr algn="ctr" fontAlgn="b"/>
                      <a:r>
                        <a:rPr lang="ru-RU" sz="1100" u="none" strike="noStrike">
                          <a:effectLst/>
                        </a:rPr>
                        <a:t>23 632,0</a:t>
                      </a:r>
                      <a:endParaRPr lang="ru-RU" sz="1100" b="0" i="0" u="none" strike="noStrike">
                        <a:solidFill>
                          <a:srgbClr val="000000"/>
                        </a:solidFill>
                        <a:effectLst/>
                        <a:latin typeface="Times New Roman" panose="02020603050405020304" pitchFamily="18" charset="0"/>
                      </a:endParaRPr>
                    </a:p>
                  </a:txBody>
                  <a:tcPr marL="3374" marR="3374" marT="3374" marB="0" anchor="b"/>
                </a:tc>
                <a:tc>
                  <a:txBody>
                    <a:bodyPr/>
                    <a:lstStyle/>
                    <a:p>
                      <a:pPr algn="ctr" fontAlgn="b"/>
                      <a:endParaRPr lang="ru-RU" sz="1100" b="0" i="0" u="none" strike="noStrike" dirty="0">
                        <a:solidFill>
                          <a:srgbClr val="000000"/>
                        </a:solidFill>
                        <a:effectLst/>
                        <a:latin typeface="Times New Roman" panose="02020603050405020304" pitchFamily="18" charset="0"/>
                      </a:endParaRPr>
                    </a:p>
                  </a:txBody>
                  <a:tcPr marL="3374" marR="3374" marT="3374" marB="0" anchor="b"/>
                </a:tc>
                <a:tc>
                  <a:txBody>
                    <a:bodyPr/>
                    <a:lstStyle/>
                    <a:p>
                      <a:pPr algn="ctr" fontAlgn="b"/>
                      <a:r>
                        <a:rPr lang="ru-RU" sz="1100" u="none" strike="noStrike">
                          <a:effectLst/>
                        </a:rPr>
                        <a:t>-470,0</a:t>
                      </a:r>
                      <a:endParaRPr lang="ru-RU" sz="1100" b="0" i="0" u="none" strike="noStrike">
                        <a:solidFill>
                          <a:srgbClr val="000000"/>
                        </a:solidFill>
                        <a:effectLst/>
                        <a:latin typeface="Times New Roman" panose="02020603050405020304" pitchFamily="18" charset="0"/>
                      </a:endParaRPr>
                    </a:p>
                  </a:txBody>
                  <a:tcPr marL="3374" marR="3374" marT="3374" marB="0" anchor="b"/>
                </a:tc>
                <a:tc>
                  <a:txBody>
                    <a:bodyPr/>
                    <a:lstStyle/>
                    <a:p>
                      <a:pPr algn="ctr" fontAlgn="b"/>
                      <a:r>
                        <a:rPr lang="ru-RU" sz="1100" u="none" strike="noStrike">
                          <a:effectLst/>
                        </a:rPr>
                        <a:t>1 491,9</a:t>
                      </a:r>
                      <a:endParaRPr lang="ru-RU" sz="1100" b="0" i="0" u="none" strike="noStrike">
                        <a:solidFill>
                          <a:srgbClr val="000000"/>
                        </a:solidFill>
                        <a:effectLst/>
                        <a:latin typeface="Times New Roman" panose="02020603050405020304" pitchFamily="18" charset="0"/>
                      </a:endParaRPr>
                    </a:p>
                  </a:txBody>
                  <a:tcPr marL="3374" marR="3374" marT="3374" marB="0" anchor="b"/>
                </a:tc>
                <a:tc>
                  <a:txBody>
                    <a:bodyPr/>
                    <a:lstStyle/>
                    <a:p>
                      <a:pPr algn="ctr" fontAlgn="b"/>
                      <a:r>
                        <a:rPr lang="ru-RU" sz="1100" u="none" strike="noStrike">
                          <a:effectLst/>
                        </a:rPr>
                        <a:t>34 504,8</a:t>
                      </a:r>
                      <a:endParaRPr lang="ru-RU" sz="1100" b="0" i="0" u="none" strike="noStrike">
                        <a:solidFill>
                          <a:srgbClr val="000000"/>
                        </a:solidFill>
                        <a:effectLst/>
                        <a:latin typeface="Times New Roman" panose="02020603050405020304" pitchFamily="18" charset="0"/>
                      </a:endParaRPr>
                    </a:p>
                  </a:txBody>
                  <a:tcPr marL="3374" marR="3374" marT="3374" marB="0" anchor="b"/>
                </a:tc>
                <a:tc>
                  <a:txBody>
                    <a:bodyPr/>
                    <a:lstStyle/>
                    <a:p>
                      <a:pPr algn="ctr" fontAlgn="b"/>
                      <a:endParaRPr lang="ru-RU" sz="1100" b="0" i="0" u="none" strike="noStrike" dirty="0">
                        <a:solidFill>
                          <a:srgbClr val="000000"/>
                        </a:solidFill>
                        <a:effectLst/>
                        <a:latin typeface="Times New Roman" panose="02020603050405020304" pitchFamily="18" charset="0"/>
                      </a:endParaRPr>
                    </a:p>
                  </a:txBody>
                  <a:tcPr marL="3374" marR="3374" marT="3374" marB="0" anchor="b"/>
                </a:tc>
                <a:tc>
                  <a:txBody>
                    <a:bodyPr/>
                    <a:lstStyle/>
                    <a:p>
                      <a:pPr algn="ctr" fontAlgn="b"/>
                      <a:r>
                        <a:rPr lang="ru-RU" sz="1100" u="none" strike="noStrike">
                          <a:effectLst/>
                        </a:rPr>
                        <a:t>69 078,0</a:t>
                      </a:r>
                      <a:endParaRPr lang="ru-RU" sz="1100" b="0" i="0" u="none" strike="noStrike">
                        <a:solidFill>
                          <a:srgbClr val="000000"/>
                        </a:solidFill>
                        <a:effectLst/>
                        <a:latin typeface="Times New Roman" panose="02020603050405020304" pitchFamily="18" charset="0"/>
                      </a:endParaRPr>
                    </a:p>
                  </a:txBody>
                  <a:tcPr marL="3374" marR="3374" marT="3374" marB="0" anchor="b"/>
                </a:tc>
              </a:tr>
              <a:tr h="67346">
                <a:tc>
                  <a:txBody>
                    <a:bodyPr/>
                    <a:lstStyle/>
                    <a:p>
                      <a:pPr algn="l" fontAlgn="t"/>
                      <a:r>
                        <a:rPr lang="ru-RU" sz="1100" u="none" strike="noStrike">
                          <a:effectLst/>
                        </a:rPr>
                        <a:t>Дорожное хозяйство (дорожные фонды)</a:t>
                      </a:r>
                      <a:endParaRPr lang="ru-RU" sz="1100" b="0" i="0" u="none" strike="noStrike">
                        <a:solidFill>
                          <a:srgbClr val="000000"/>
                        </a:solidFill>
                        <a:effectLst/>
                        <a:latin typeface="Times New Roman" panose="02020603050405020304" pitchFamily="18" charset="0"/>
                      </a:endParaRPr>
                    </a:p>
                  </a:txBody>
                  <a:tcPr marL="3374" marR="3374" marT="3374" marB="0"/>
                </a:tc>
                <a:tc>
                  <a:txBody>
                    <a:bodyPr/>
                    <a:lstStyle/>
                    <a:p>
                      <a:pPr algn="ctr" fontAlgn="b"/>
                      <a:r>
                        <a:rPr lang="ru-RU" sz="1100" u="none" strike="noStrike">
                          <a:effectLst/>
                        </a:rPr>
                        <a:t>0409</a:t>
                      </a:r>
                      <a:endParaRPr lang="ru-RU" sz="1100" b="0" i="0" u="none" strike="noStrike">
                        <a:solidFill>
                          <a:srgbClr val="000000"/>
                        </a:solidFill>
                        <a:effectLst/>
                        <a:latin typeface="Times New Roman" panose="02020603050405020304" pitchFamily="18" charset="0"/>
                      </a:endParaRPr>
                    </a:p>
                  </a:txBody>
                  <a:tcPr marL="3374" marR="3374" marT="3374" marB="0" anchor="b"/>
                </a:tc>
                <a:tc>
                  <a:txBody>
                    <a:bodyPr/>
                    <a:lstStyle/>
                    <a:p>
                      <a:pPr algn="ctr" fontAlgn="b"/>
                      <a:r>
                        <a:rPr lang="ru-RU" sz="1100" u="none" strike="noStrike">
                          <a:effectLst/>
                        </a:rPr>
                        <a:t>94 251,5</a:t>
                      </a:r>
                      <a:endParaRPr lang="ru-RU" sz="1100" b="0" i="0" u="none" strike="noStrike">
                        <a:solidFill>
                          <a:srgbClr val="000000"/>
                        </a:solidFill>
                        <a:effectLst/>
                        <a:latin typeface="Times New Roman" panose="02020603050405020304" pitchFamily="18" charset="0"/>
                      </a:endParaRPr>
                    </a:p>
                  </a:txBody>
                  <a:tcPr marL="3374" marR="3374" marT="3374" marB="0" anchor="b"/>
                </a:tc>
                <a:tc>
                  <a:txBody>
                    <a:bodyPr/>
                    <a:lstStyle/>
                    <a:p>
                      <a:pPr algn="ctr" fontAlgn="b"/>
                      <a:r>
                        <a:rPr lang="ru-RU" sz="1100" u="none" strike="noStrike">
                          <a:effectLst/>
                        </a:rPr>
                        <a:t>25 900,0</a:t>
                      </a:r>
                      <a:endParaRPr lang="ru-RU" sz="1100" b="0" i="0" u="none" strike="noStrike">
                        <a:solidFill>
                          <a:srgbClr val="000000"/>
                        </a:solidFill>
                        <a:effectLst/>
                        <a:latin typeface="Times New Roman" panose="02020603050405020304" pitchFamily="18" charset="0"/>
                      </a:endParaRPr>
                    </a:p>
                  </a:txBody>
                  <a:tcPr marL="3374" marR="3374" marT="3374" marB="0" anchor="b"/>
                </a:tc>
                <a:tc>
                  <a:txBody>
                    <a:bodyPr/>
                    <a:lstStyle/>
                    <a:p>
                      <a:pPr algn="ctr" fontAlgn="b"/>
                      <a:r>
                        <a:rPr lang="ru-RU" sz="1100" u="none" strike="noStrike">
                          <a:effectLst/>
                        </a:rPr>
                        <a:t>22 195,1</a:t>
                      </a:r>
                      <a:endParaRPr lang="ru-RU" sz="1100" b="0" i="0" u="none" strike="noStrike">
                        <a:solidFill>
                          <a:srgbClr val="000000"/>
                        </a:solidFill>
                        <a:effectLst/>
                        <a:latin typeface="Times New Roman" panose="02020603050405020304" pitchFamily="18" charset="0"/>
                      </a:endParaRPr>
                    </a:p>
                  </a:txBody>
                  <a:tcPr marL="3374" marR="3374" marT="3374" marB="0" anchor="b"/>
                </a:tc>
                <a:tc>
                  <a:txBody>
                    <a:bodyPr/>
                    <a:lstStyle/>
                    <a:p>
                      <a:pPr algn="ctr" fontAlgn="b"/>
                      <a:r>
                        <a:rPr lang="ru-RU" sz="1100" u="none" strike="noStrike">
                          <a:effectLst/>
                        </a:rPr>
                        <a:t>54 772,3</a:t>
                      </a:r>
                      <a:endParaRPr lang="ru-RU" sz="1100" b="0" i="0" u="none" strike="noStrike">
                        <a:solidFill>
                          <a:srgbClr val="000000"/>
                        </a:solidFill>
                        <a:effectLst/>
                        <a:latin typeface="Times New Roman" panose="02020603050405020304" pitchFamily="18" charset="0"/>
                      </a:endParaRPr>
                    </a:p>
                  </a:txBody>
                  <a:tcPr marL="3374" marR="3374" marT="3374" marB="0" anchor="b"/>
                </a:tc>
                <a:tc>
                  <a:txBody>
                    <a:bodyPr/>
                    <a:lstStyle/>
                    <a:p>
                      <a:pPr algn="ctr" fontAlgn="b"/>
                      <a:endParaRPr lang="ru-RU" sz="1100" b="0" i="0" u="none" strike="noStrike" dirty="0">
                        <a:solidFill>
                          <a:srgbClr val="000000"/>
                        </a:solidFill>
                        <a:effectLst/>
                        <a:latin typeface="Times New Roman" panose="02020603050405020304" pitchFamily="18" charset="0"/>
                      </a:endParaRPr>
                    </a:p>
                  </a:txBody>
                  <a:tcPr marL="3374" marR="3374" marT="3374" marB="0" anchor="b"/>
                </a:tc>
                <a:tc>
                  <a:txBody>
                    <a:bodyPr/>
                    <a:lstStyle/>
                    <a:p>
                      <a:pPr algn="ctr" fontAlgn="b"/>
                      <a:endParaRPr lang="ru-RU" sz="1100" b="0" i="0" u="none" strike="noStrike" dirty="0">
                        <a:solidFill>
                          <a:srgbClr val="000000"/>
                        </a:solidFill>
                        <a:effectLst/>
                        <a:latin typeface="Times New Roman" panose="02020603050405020304" pitchFamily="18" charset="0"/>
                      </a:endParaRPr>
                    </a:p>
                  </a:txBody>
                  <a:tcPr marL="3374" marR="3374" marT="3374" marB="0" anchor="b"/>
                </a:tc>
                <a:tc>
                  <a:txBody>
                    <a:bodyPr/>
                    <a:lstStyle/>
                    <a:p>
                      <a:pPr algn="ctr" fontAlgn="b"/>
                      <a:r>
                        <a:rPr lang="ru-RU" sz="1100" u="none" strike="noStrike">
                          <a:effectLst/>
                        </a:rPr>
                        <a:t>-2 138,5</a:t>
                      </a:r>
                      <a:endParaRPr lang="ru-RU" sz="1100" b="0" i="0" u="none" strike="noStrike">
                        <a:solidFill>
                          <a:srgbClr val="000000"/>
                        </a:solidFill>
                        <a:effectLst/>
                        <a:latin typeface="Times New Roman" panose="02020603050405020304" pitchFamily="18" charset="0"/>
                      </a:endParaRPr>
                    </a:p>
                  </a:txBody>
                  <a:tcPr marL="3374" marR="3374" marT="3374" marB="0" anchor="b"/>
                </a:tc>
                <a:tc>
                  <a:txBody>
                    <a:bodyPr/>
                    <a:lstStyle/>
                    <a:p>
                      <a:pPr algn="ctr" fontAlgn="b"/>
                      <a:r>
                        <a:rPr lang="ru-RU" sz="1100" u="none" strike="noStrike">
                          <a:effectLst/>
                        </a:rPr>
                        <a:t>100 728,9</a:t>
                      </a:r>
                      <a:endParaRPr lang="ru-RU" sz="1100" b="0" i="0" u="none" strike="noStrike">
                        <a:solidFill>
                          <a:srgbClr val="000000"/>
                        </a:solidFill>
                        <a:effectLst/>
                        <a:latin typeface="Times New Roman" panose="02020603050405020304" pitchFamily="18" charset="0"/>
                      </a:endParaRPr>
                    </a:p>
                  </a:txBody>
                  <a:tcPr marL="3374" marR="3374" marT="3374" marB="0" anchor="b"/>
                </a:tc>
                <a:tc>
                  <a:txBody>
                    <a:bodyPr/>
                    <a:lstStyle/>
                    <a:p>
                      <a:pPr algn="ctr" fontAlgn="b"/>
                      <a:r>
                        <a:rPr lang="ru-RU" sz="1100" u="none" strike="noStrike">
                          <a:effectLst/>
                        </a:rPr>
                        <a:t>20 000,0</a:t>
                      </a:r>
                      <a:endParaRPr lang="ru-RU" sz="1100" b="0" i="0" u="none" strike="noStrike">
                        <a:solidFill>
                          <a:srgbClr val="000000"/>
                        </a:solidFill>
                        <a:effectLst/>
                        <a:latin typeface="Times New Roman" panose="02020603050405020304" pitchFamily="18" charset="0"/>
                      </a:endParaRPr>
                    </a:p>
                  </a:txBody>
                  <a:tcPr marL="3374" marR="3374" marT="3374" marB="0" anchor="b"/>
                </a:tc>
                <a:tc>
                  <a:txBody>
                    <a:bodyPr/>
                    <a:lstStyle/>
                    <a:p>
                      <a:pPr algn="ctr" fontAlgn="b"/>
                      <a:r>
                        <a:rPr lang="ru-RU" sz="1100" u="none" strike="noStrike" dirty="0">
                          <a:effectLst/>
                        </a:rPr>
                        <a:t>214 980,4</a:t>
                      </a:r>
                      <a:endParaRPr lang="ru-RU" sz="1100" b="0" i="0" u="none" strike="noStrike" dirty="0">
                        <a:solidFill>
                          <a:srgbClr val="000000"/>
                        </a:solidFill>
                        <a:effectLst/>
                        <a:latin typeface="Times New Roman" panose="02020603050405020304" pitchFamily="18" charset="0"/>
                      </a:endParaRPr>
                    </a:p>
                  </a:txBody>
                  <a:tcPr marL="3374" marR="3374" marT="3374" marB="0" anchor="b"/>
                </a:tc>
              </a:tr>
              <a:tr h="67346">
                <a:tc>
                  <a:txBody>
                    <a:bodyPr/>
                    <a:lstStyle/>
                    <a:p>
                      <a:pPr algn="l" fontAlgn="t"/>
                      <a:r>
                        <a:rPr lang="ru-RU" sz="1100" u="none" strike="noStrike">
                          <a:effectLst/>
                        </a:rPr>
                        <a:t>Связь и информатика</a:t>
                      </a:r>
                      <a:endParaRPr lang="ru-RU" sz="1100" b="0" i="0" u="none" strike="noStrike">
                        <a:solidFill>
                          <a:srgbClr val="000000"/>
                        </a:solidFill>
                        <a:effectLst/>
                        <a:latin typeface="Times New Roman" panose="02020603050405020304" pitchFamily="18" charset="0"/>
                      </a:endParaRPr>
                    </a:p>
                  </a:txBody>
                  <a:tcPr marL="3374" marR="3374" marT="3374" marB="0"/>
                </a:tc>
                <a:tc>
                  <a:txBody>
                    <a:bodyPr/>
                    <a:lstStyle/>
                    <a:p>
                      <a:pPr algn="ctr" fontAlgn="b"/>
                      <a:r>
                        <a:rPr lang="ru-RU" sz="1100" u="none" strike="noStrike">
                          <a:effectLst/>
                        </a:rPr>
                        <a:t>0410</a:t>
                      </a:r>
                      <a:endParaRPr lang="ru-RU" sz="1100" b="0" i="0" u="none" strike="noStrike">
                        <a:solidFill>
                          <a:srgbClr val="000000"/>
                        </a:solidFill>
                        <a:effectLst/>
                        <a:latin typeface="Times New Roman" panose="02020603050405020304" pitchFamily="18" charset="0"/>
                      </a:endParaRPr>
                    </a:p>
                  </a:txBody>
                  <a:tcPr marL="3374" marR="3374" marT="3374" marB="0" anchor="b"/>
                </a:tc>
                <a:tc>
                  <a:txBody>
                    <a:bodyPr/>
                    <a:lstStyle/>
                    <a:p>
                      <a:pPr algn="ctr" fontAlgn="b"/>
                      <a:r>
                        <a:rPr lang="ru-RU" sz="1100" u="none" strike="noStrike">
                          <a:effectLst/>
                        </a:rPr>
                        <a:t>9 807,2</a:t>
                      </a:r>
                      <a:endParaRPr lang="ru-RU" sz="1100" b="0" i="0" u="none" strike="noStrike">
                        <a:solidFill>
                          <a:srgbClr val="000000"/>
                        </a:solidFill>
                        <a:effectLst/>
                        <a:latin typeface="Times New Roman" panose="02020603050405020304" pitchFamily="18" charset="0"/>
                      </a:endParaRPr>
                    </a:p>
                  </a:txBody>
                  <a:tcPr marL="3374" marR="3374" marT="3374" marB="0" anchor="b"/>
                </a:tc>
                <a:tc>
                  <a:txBody>
                    <a:bodyPr/>
                    <a:lstStyle/>
                    <a:p>
                      <a:pPr algn="ctr" fontAlgn="b"/>
                      <a:r>
                        <a:rPr lang="ru-RU" sz="1100" u="none" strike="noStrike">
                          <a:effectLst/>
                        </a:rPr>
                        <a:t>-13,5</a:t>
                      </a:r>
                      <a:endParaRPr lang="ru-RU" sz="1100" b="0" i="0" u="none" strike="noStrike">
                        <a:solidFill>
                          <a:srgbClr val="000000"/>
                        </a:solidFill>
                        <a:effectLst/>
                        <a:latin typeface="Times New Roman" panose="02020603050405020304" pitchFamily="18" charset="0"/>
                      </a:endParaRPr>
                    </a:p>
                  </a:txBody>
                  <a:tcPr marL="3374" marR="3374" marT="3374" marB="0" anchor="b"/>
                </a:tc>
                <a:tc>
                  <a:txBody>
                    <a:bodyPr/>
                    <a:lstStyle/>
                    <a:p>
                      <a:pPr algn="ctr" fontAlgn="b"/>
                      <a:r>
                        <a:rPr lang="ru-RU" sz="1100" u="none" strike="noStrike">
                          <a:effectLst/>
                        </a:rPr>
                        <a:t>-10,0</a:t>
                      </a:r>
                      <a:endParaRPr lang="ru-RU" sz="1100" b="0" i="0" u="none" strike="noStrike">
                        <a:solidFill>
                          <a:srgbClr val="000000"/>
                        </a:solidFill>
                        <a:effectLst/>
                        <a:latin typeface="Times New Roman" panose="02020603050405020304" pitchFamily="18" charset="0"/>
                      </a:endParaRPr>
                    </a:p>
                  </a:txBody>
                  <a:tcPr marL="3374" marR="3374" marT="3374" marB="0" anchor="b"/>
                </a:tc>
                <a:tc>
                  <a:txBody>
                    <a:bodyPr/>
                    <a:lstStyle/>
                    <a:p>
                      <a:pPr algn="ctr" fontAlgn="b"/>
                      <a:r>
                        <a:rPr lang="ru-RU" sz="1100" u="none" strike="noStrike">
                          <a:effectLst/>
                        </a:rPr>
                        <a:t>-313,4</a:t>
                      </a:r>
                      <a:endParaRPr lang="ru-RU" sz="1100" b="0" i="0" u="none" strike="noStrike">
                        <a:solidFill>
                          <a:srgbClr val="000000"/>
                        </a:solidFill>
                        <a:effectLst/>
                        <a:latin typeface="Times New Roman" panose="02020603050405020304" pitchFamily="18" charset="0"/>
                      </a:endParaRPr>
                    </a:p>
                  </a:txBody>
                  <a:tcPr marL="3374" marR="3374" marT="3374" marB="0" anchor="b"/>
                </a:tc>
                <a:tc>
                  <a:txBody>
                    <a:bodyPr/>
                    <a:lstStyle/>
                    <a:p>
                      <a:pPr algn="ctr" fontAlgn="b"/>
                      <a:endParaRPr lang="ru-RU" sz="1100" b="0" i="0" u="none" strike="noStrike" dirty="0">
                        <a:solidFill>
                          <a:srgbClr val="000000"/>
                        </a:solidFill>
                        <a:effectLst/>
                        <a:latin typeface="Times New Roman" panose="02020603050405020304" pitchFamily="18" charset="0"/>
                      </a:endParaRPr>
                    </a:p>
                  </a:txBody>
                  <a:tcPr marL="3374" marR="3374" marT="3374" marB="0" anchor="b"/>
                </a:tc>
                <a:tc>
                  <a:txBody>
                    <a:bodyPr/>
                    <a:lstStyle/>
                    <a:p>
                      <a:pPr algn="ctr" fontAlgn="b"/>
                      <a:r>
                        <a:rPr lang="ru-RU" sz="1100" u="none" strike="noStrike">
                          <a:effectLst/>
                        </a:rPr>
                        <a:t>83,8</a:t>
                      </a:r>
                      <a:endParaRPr lang="ru-RU" sz="1100" b="0" i="0" u="none" strike="noStrike">
                        <a:solidFill>
                          <a:srgbClr val="000000"/>
                        </a:solidFill>
                        <a:effectLst/>
                        <a:latin typeface="Times New Roman" panose="02020603050405020304" pitchFamily="18" charset="0"/>
                      </a:endParaRPr>
                    </a:p>
                  </a:txBody>
                  <a:tcPr marL="3374" marR="3374" marT="3374" marB="0" anchor="b"/>
                </a:tc>
                <a:tc>
                  <a:txBody>
                    <a:bodyPr/>
                    <a:lstStyle/>
                    <a:p>
                      <a:pPr algn="ctr" fontAlgn="b"/>
                      <a:r>
                        <a:rPr lang="ru-RU" sz="1100" u="none" strike="noStrike">
                          <a:effectLst/>
                        </a:rPr>
                        <a:t>-50,5</a:t>
                      </a:r>
                      <a:endParaRPr lang="ru-RU" sz="1100" b="0" i="0" u="none" strike="noStrike">
                        <a:solidFill>
                          <a:srgbClr val="000000"/>
                        </a:solidFill>
                        <a:effectLst/>
                        <a:latin typeface="Times New Roman" panose="02020603050405020304" pitchFamily="18" charset="0"/>
                      </a:endParaRPr>
                    </a:p>
                  </a:txBody>
                  <a:tcPr marL="3374" marR="3374" marT="3374" marB="0" anchor="b"/>
                </a:tc>
                <a:tc>
                  <a:txBody>
                    <a:bodyPr/>
                    <a:lstStyle/>
                    <a:p>
                      <a:pPr algn="ctr" fontAlgn="b"/>
                      <a:r>
                        <a:rPr lang="ru-RU" sz="1100" u="none" strike="noStrike">
                          <a:effectLst/>
                        </a:rPr>
                        <a:t>-303,6</a:t>
                      </a:r>
                      <a:endParaRPr lang="ru-RU" sz="1100" b="0" i="0" u="none" strike="noStrike">
                        <a:solidFill>
                          <a:srgbClr val="000000"/>
                        </a:solidFill>
                        <a:effectLst/>
                        <a:latin typeface="Times New Roman" panose="02020603050405020304" pitchFamily="18" charset="0"/>
                      </a:endParaRPr>
                    </a:p>
                  </a:txBody>
                  <a:tcPr marL="3374" marR="3374" marT="3374" marB="0" anchor="b"/>
                </a:tc>
                <a:tc>
                  <a:txBody>
                    <a:bodyPr/>
                    <a:lstStyle/>
                    <a:p>
                      <a:pPr algn="ctr" fontAlgn="b"/>
                      <a:r>
                        <a:rPr lang="ru-RU" sz="1100" u="none" strike="noStrike">
                          <a:effectLst/>
                        </a:rPr>
                        <a:t>7,5</a:t>
                      </a:r>
                      <a:endParaRPr lang="ru-RU" sz="1100" b="0" i="0" u="none" strike="noStrike">
                        <a:solidFill>
                          <a:srgbClr val="000000"/>
                        </a:solidFill>
                        <a:effectLst/>
                        <a:latin typeface="Times New Roman" panose="02020603050405020304" pitchFamily="18" charset="0"/>
                      </a:endParaRPr>
                    </a:p>
                  </a:txBody>
                  <a:tcPr marL="3374" marR="3374" marT="3374" marB="0" anchor="b"/>
                </a:tc>
                <a:tc>
                  <a:txBody>
                    <a:bodyPr/>
                    <a:lstStyle/>
                    <a:p>
                      <a:pPr algn="ctr" fontAlgn="b"/>
                      <a:r>
                        <a:rPr lang="ru-RU" sz="1100" u="none" strike="noStrike">
                          <a:effectLst/>
                        </a:rPr>
                        <a:t>9 511,1</a:t>
                      </a:r>
                      <a:endParaRPr lang="ru-RU" sz="1100" b="0" i="0" u="none" strike="noStrike">
                        <a:solidFill>
                          <a:srgbClr val="000000"/>
                        </a:solidFill>
                        <a:effectLst/>
                        <a:latin typeface="Times New Roman" panose="02020603050405020304" pitchFamily="18" charset="0"/>
                      </a:endParaRPr>
                    </a:p>
                  </a:txBody>
                  <a:tcPr marL="3374" marR="3374" marT="3374" marB="0" anchor="b"/>
                </a:tc>
              </a:tr>
              <a:tr h="67346">
                <a:tc>
                  <a:txBody>
                    <a:bodyPr/>
                    <a:lstStyle/>
                    <a:p>
                      <a:pPr algn="l" fontAlgn="t"/>
                      <a:r>
                        <a:rPr lang="ru-RU" sz="1100" u="none" strike="noStrike">
                          <a:effectLst/>
                        </a:rPr>
                        <a:t>Другие вопросы в области национальной экономики</a:t>
                      </a:r>
                      <a:endParaRPr lang="ru-RU" sz="1100" b="0" i="0" u="none" strike="noStrike">
                        <a:solidFill>
                          <a:srgbClr val="000000"/>
                        </a:solidFill>
                        <a:effectLst/>
                        <a:latin typeface="Times New Roman" panose="02020603050405020304" pitchFamily="18" charset="0"/>
                      </a:endParaRPr>
                    </a:p>
                  </a:txBody>
                  <a:tcPr marL="3374" marR="3374" marT="3374" marB="0"/>
                </a:tc>
                <a:tc>
                  <a:txBody>
                    <a:bodyPr/>
                    <a:lstStyle/>
                    <a:p>
                      <a:pPr algn="ctr" fontAlgn="b"/>
                      <a:r>
                        <a:rPr lang="ru-RU" sz="1100" u="none" strike="noStrike">
                          <a:effectLst/>
                        </a:rPr>
                        <a:t>0412</a:t>
                      </a:r>
                      <a:endParaRPr lang="ru-RU" sz="1100" b="0" i="0" u="none" strike="noStrike">
                        <a:solidFill>
                          <a:srgbClr val="000000"/>
                        </a:solidFill>
                        <a:effectLst/>
                        <a:latin typeface="Times New Roman" panose="02020603050405020304" pitchFamily="18" charset="0"/>
                      </a:endParaRPr>
                    </a:p>
                  </a:txBody>
                  <a:tcPr marL="3374" marR="3374" marT="3374" marB="0" anchor="b"/>
                </a:tc>
                <a:tc>
                  <a:txBody>
                    <a:bodyPr/>
                    <a:lstStyle/>
                    <a:p>
                      <a:pPr algn="ctr" fontAlgn="b"/>
                      <a:r>
                        <a:rPr lang="ru-RU" sz="1100" u="none" strike="noStrike">
                          <a:effectLst/>
                        </a:rPr>
                        <a:t>108 190,2</a:t>
                      </a:r>
                      <a:endParaRPr lang="ru-RU" sz="1100" b="0" i="0" u="none" strike="noStrike">
                        <a:solidFill>
                          <a:srgbClr val="000000"/>
                        </a:solidFill>
                        <a:effectLst/>
                        <a:latin typeface="Times New Roman" panose="02020603050405020304" pitchFamily="18" charset="0"/>
                      </a:endParaRPr>
                    </a:p>
                  </a:txBody>
                  <a:tcPr marL="3374" marR="3374" marT="3374" marB="0" anchor="b"/>
                </a:tc>
                <a:tc>
                  <a:txBody>
                    <a:bodyPr/>
                    <a:lstStyle/>
                    <a:p>
                      <a:pPr algn="ctr" fontAlgn="b"/>
                      <a:r>
                        <a:rPr lang="ru-RU" sz="1100" u="none" strike="noStrike">
                          <a:effectLst/>
                        </a:rPr>
                        <a:t>124,0</a:t>
                      </a:r>
                      <a:endParaRPr lang="ru-RU" sz="1100" b="0" i="0" u="none" strike="noStrike">
                        <a:solidFill>
                          <a:srgbClr val="000000"/>
                        </a:solidFill>
                        <a:effectLst/>
                        <a:latin typeface="Times New Roman" panose="02020603050405020304" pitchFamily="18" charset="0"/>
                      </a:endParaRPr>
                    </a:p>
                  </a:txBody>
                  <a:tcPr marL="3374" marR="3374" marT="3374" marB="0" anchor="b"/>
                </a:tc>
                <a:tc>
                  <a:txBody>
                    <a:bodyPr/>
                    <a:lstStyle/>
                    <a:p>
                      <a:pPr algn="ctr" fontAlgn="b"/>
                      <a:endParaRPr lang="ru-RU" sz="1100" b="0" i="0" u="none" strike="noStrike" dirty="0">
                        <a:solidFill>
                          <a:srgbClr val="000000"/>
                        </a:solidFill>
                        <a:effectLst/>
                        <a:latin typeface="Times New Roman" panose="02020603050405020304" pitchFamily="18" charset="0"/>
                      </a:endParaRPr>
                    </a:p>
                  </a:txBody>
                  <a:tcPr marL="3374" marR="3374" marT="3374" marB="0" anchor="b"/>
                </a:tc>
                <a:tc>
                  <a:txBody>
                    <a:bodyPr/>
                    <a:lstStyle/>
                    <a:p>
                      <a:pPr algn="ctr" fontAlgn="b"/>
                      <a:r>
                        <a:rPr lang="ru-RU" sz="1100" u="none" strike="noStrike">
                          <a:effectLst/>
                        </a:rPr>
                        <a:t>-684,5</a:t>
                      </a:r>
                      <a:endParaRPr lang="ru-RU" sz="1100" b="0" i="0" u="none" strike="noStrike">
                        <a:solidFill>
                          <a:srgbClr val="000000"/>
                        </a:solidFill>
                        <a:effectLst/>
                        <a:latin typeface="Times New Roman" panose="02020603050405020304" pitchFamily="18" charset="0"/>
                      </a:endParaRPr>
                    </a:p>
                  </a:txBody>
                  <a:tcPr marL="3374" marR="3374" marT="3374" marB="0" anchor="b"/>
                </a:tc>
                <a:tc>
                  <a:txBody>
                    <a:bodyPr/>
                    <a:lstStyle/>
                    <a:p>
                      <a:pPr algn="ctr" fontAlgn="b"/>
                      <a:endParaRPr lang="ru-RU" sz="1100" b="0" i="0" u="none" strike="noStrike" dirty="0">
                        <a:solidFill>
                          <a:srgbClr val="000000"/>
                        </a:solidFill>
                        <a:effectLst/>
                        <a:latin typeface="Times New Roman" panose="02020603050405020304" pitchFamily="18" charset="0"/>
                      </a:endParaRPr>
                    </a:p>
                  </a:txBody>
                  <a:tcPr marL="3374" marR="3374" marT="3374" marB="0" anchor="b"/>
                </a:tc>
                <a:tc>
                  <a:txBody>
                    <a:bodyPr/>
                    <a:lstStyle/>
                    <a:p>
                      <a:pPr algn="ctr" fontAlgn="b"/>
                      <a:r>
                        <a:rPr lang="ru-RU" sz="1100" u="none" strike="noStrike">
                          <a:effectLst/>
                        </a:rPr>
                        <a:t>-14 194,6</a:t>
                      </a:r>
                      <a:endParaRPr lang="ru-RU" sz="1100" b="0" i="0" u="none" strike="noStrike">
                        <a:solidFill>
                          <a:srgbClr val="000000"/>
                        </a:solidFill>
                        <a:effectLst/>
                        <a:latin typeface="Times New Roman" panose="02020603050405020304" pitchFamily="18" charset="0"/>
                      </a:endParaRPr>
                    </a:p>
                  </a:txBody>
                  <a:tcPr marL="3374" marR="3374" marT="3374" marB="0" anchor="b"/>
                </a:tc>
                <a:tc>
                  <a:txBody>
                    <a:bodyPr/>
                    <a:lstStyle/>
                    <a:p>
                      <a:pPr algn="ctr" fontAlgn="b"/>
                      <a:r>
                        <a:rPr lang="ru-RU" sz="1100" u="none" strike="noStrike">
                          <a:effectLst/>
                        </a:rPr>
                        <a:t>-4 699,6</a:t>
                      </a:r>
                      <a:endParaRPr lang="ru-RU" sz="1100" b="0" i="0" u="none" strike="noStrike">
                        <a:solidFill>
                          <a:srgbClr val="000000"/>
                        </a:solidFill>
                        <a:effectLst/>
                        <a:latin typeface="Times New Roman" panose="02020603050405020304" pitchFamily="18" charset="0"/>
                      </a:endParaRPr>
                    </a:p>
                  </a:txBody>
                  <a:tcPr marL="3374" marR="3374" marT="3374" marB="0" anchor="b"/>
                </a:tc>
                <a:tc>
                  <a:txBody>
                    <a:bodyPr/>
                    <a:lstStyle/>
                    <a:p>
                      <a:pPr algn="ctr" fontAlgn="b"/>
                      <a:r>
                        <a:rPr lang="ru-RU" sz="1100" u="none" strike="noStrike">
                          <a:effectLst/>
                        </a:rPr>
                        <a:t>-19 454,7</a:t>
                      </a:r>
                      <a:endParaRPr lang="ru-RU" sz="1100" b="0" i="0" u="none" strike="noStrike">
                        <a:solidFill>
                          <a:srgbClr val="000000"/>
                        </a:solidFill>
                        <a:effectLst/>
                        <a:latin typeface="Times New Roman" panose="02020603050405020304" pitchFamily="18" charset="0"/>
                      </a:endParaRPr>
                    </a:p>
                  </a:txBody>
                  <a:tcPr marL="3374" marR="3374" marT="3374" marB="0" anchor="b"/>
                </a:tc>
                <a:tc>
                  <a:txBody>
                    <a:bodyPr/>
                    <a:lstStyle/>
                    <a:p>
                      <a:pPr algn="ctr" fontAlgn="b"/>
                      <a:r>
                        <a:rPr lang="ru-RU" sz="1100" u="none" strike="noStrike">
                          <a:effectLst/>
                        </a:rPr>
                        <a:t>168,7</a:t>
                      </a:r>
                      <a:endParaRPr lang="ru-RU" sz="1100" b="0" i="0" u="none" strike="noStrike">
                        <a:solidFill>
                          <a:srgbClr val="000000"/>
                        </a:solidFill>
                        <a:effectLst/>
                        <a:latin typeface="Times New Roman" panose="02020603050405020304" pitchFamily="18" charset="0"/>
                      </a:endParaRPr>
                    </a:p>
                  </a:txBody>
                  <a:tcPr marL="3374" marR="3374" marT="3374" marB="0" anchor="b"/>
                </a:tc>
                <a:tc>
                  <a:txBody>
                    <a:bodyPr/>
                    <a:lstStyle/>
                    <a:p>
                      <a:pPr algn="ctr" fontAlgn="b"/>
                      <a:r>
                        <a:rPr lang="ru-RU" sz="1100" u="none" strike="noStrike">
                          <a:effectLst/>
                        </a:rPr>
                        <a:t>88 904,2</a:t>
                      </a:r>
                      <a:endParaRPr lang="ru-RU" sz="1100" b="0" i="0" u="none" strike="noStrike">
                        <a:solidFill>
                          <a:srgbClr val="000000"/>
                        </a:solidFill>
                        <a:effectLst/>
                        <a:latin typeface="Times New Roman" panose="02020603050405020304" pitchFamily="18" charset="0"/>
                      </a:endParaRPr>
                    </a:p>
                  </a:txBody>
                  <a:tcPr marL="3374" marR="3374" marT="3374" marB="0" anchor="b"/>
                </a:tc>
              </a:tr>
              <a:tr h="67346">
                <a:tc>
                  <a:txBody>
                    <a:bodyPr/>
                    <a:lstStyle/>
                    <a:p>
                      <a:pPr algn="l" fontAlgn="t"/>
                      <a:r>
                        <a:rPr lang="ru-RU" sz="1100" b="1" u="none" strike="noStrike" dirty="0">
                          <a:effectLst/>
                        </a:rPr>
                        <a:t>Жилищно-коммунальное хозяйство</a:t>
                      </a:r>
                      <a:endParaRPr lang="ru-RU" sz="1100" b="1" i="0" u="none" strike="noStrike" dirty="0">
                        <a:solidFill>
                          <a:srgbClr val="000000"/>
                        </a:solidFill>
                        <a:effectLst/>
                        <a:latin typeface="Times New Roman" panose="02020603050405020304" pitchFamily="18" charset="0"/>
                      </a:endParaRPr>
                    </a:p>
                  </a:txBody>
                  <a:tcPr marL="3374" marR="3374" marT="3374" marB="0"/>
                </a:tc>
                <a:tc>
                  <a:txBody>
                    <a:bodyPr/>
                    <a:lstStyle/>
                    <a:p>
                      <a:pPr algn="ctr" fontAlgn="b"/>
                      <a:r>
                        <a:rPr lang="ru-RU" sz="1100" b="1" u="none" strike="noStrike">
                          <a:effectLst/>
                        </a:rPr>
                        <a:t>0500</a:t>
                      </a:r>
                      <a:endParaRPr lang="ru-RU" sz="1100" b="1" i="0" u="none" strike="noStrike">
                        <a:solidFill>
                          <a:srgbClr val="000000"/>
                        </a:solidFill>
                        <a:effectLst/>
                        <a:latin typeface="Times New Roman" panose="02020603050405020304" pitchFamily="18" charset="0"/>
                      </a:endParaRPr>
                    </a:p>
                  </a:txBody>
                  <a:tcPr marL="3374" marR="3374" marT="3374" marB="0" anchor="b"/>
                </a:tc>
                <a:tc>
                  <a:txBody>
                    <a:bodyPr/>
                    <a:lstStyle/>
                    <a:p>
                      <a:pPr algn="ctr" fontAlgn="b"/>
                      <a:r>
                        <a:rPr lang="ru-RU" sz="1100" b="1" u="none" strike="noStrike" dirty="0">
                          <a:effectLst/>
                        </a:rPr>
                        <a:t>861 027,7</a:t>
                      </a:r>
                      <a:endParaRPr lang="ru-RU" sz="1100" b="1" i="0" u="none" strike="noStrike" dirty="0">
                        <a:solidFill>
                          <a:srgbClr val="000000"/>
                        </a:solidFill>
                        <a:effectLst/>
                        <a:latin typeface="Times New Roman" panose="02020603050405020304" pitchFamily="18" charset="0"/>
                      </a:endParaRPr>
                    </a:p>
                  </a:txBody>
                  <a:tcPr marL="3374" marR="3374" marT="3374" marB="0" anchor="b"/>
                </a:tc>
                <a:tc>
                  <a:txBody>
                    <a:bodyPr/>
                    <a:lstStyle/>
                    <a:p>
                      <a:pPr algn="ctr" fontAlgn="b"/>
                      <a:r>
                        <a:rPr lang="ru-RU" sz="1100" b="1" u="none" strike="noStrike" dirty="0">
                          <a:effectLst/>
                        </a:rPr>
                        <a:t>96 985,7</a:t>
                      </a:r>
                      <a:endParaRPr lang="ru-RU" sz="1100" b="1" i="0" u="none" strike="noStrike" dirty="0">
                        <a:solidFill>
                          <a:srgbClr val="000000"/>
                        </a:solidFill>
                        <a:effectLst/>
                        <a:latin typeface="Times New Roman" panose="02020603050405020304" pitchFamily="18" charset="0"/>
                      </a:endParaRPr>
                    </a:p>
                  </a:txBody>
                  <a:tcPr marL="3374" marR="3374" marT="3374" marB="0" anchor="b"/>
                </a:tc>
                <a:tc>
                  <a:txBody>
                    <a:bodyPr/>
                    <a:lstStyle/>
                    <a:p>
                      <a:pPr algn="ctr" fontAlgn="b"/>
                      <a:r>
                        <a:rPr lang="ru-RU" sz="1100" b="1" u="none" strike="noStrike" dirty="0">
                          <a:effectLst/>
                        </a:rPr>
                        <a:t>27 118,5</a:t>
                      </a:r>
                      <a:endParaRPr lang="ru-RU" sz="1100" b="1" i="0" u="none" strike="noStrike" dirty="0">
                        <a:solidFill>
                          <a:srgbClr val="000000"/>
                        </a:solidFill>
                        <a:effectLst/>
                        <a:latin typeface="Times New Roman" panose="02020603050405020304" pitchFamily="18" charset="0"/>
                      </a:endParaRPr>
                    </a:p>
                  </a:txBody>
                  <a:tcPr marL="3374" marR="3374" marT="3374" marB="0" anchor="b"/>
                </a:tc>
                <a:tc>
                  <a:txBody>
                    <a:bodyPr/>
                    <a:lstStyle/>
                    <a:p>
                      <a:pPr algn="ctr" fontAlgn="b"/>
                      <a:r>
                        <a:rPr lang="ru-RU" sz="1100" b="1" u="none" strike="noStrike" dirty="0">
                          <a:effectLst/>
                        </a:rPr>
                        <a:t>90 487,9</a:t>
                      </a:r>
                      <a:endParaRPr lang="ru-RU" sz="1100" b="1" i="0" u="none" strike="noStrike" dirty="0">
                        <a:solidFill>
                          <a:srgbClr val="000000"/>
                        </a:solidFill>
                        <a:effectLst/>
                        <a:latin typeface="Times New Roman" panose="02020603050405020304" pitchFamily="18" charset="0"/>
                      </a:endParaRPr>
                    </a:p>
                  </a:txBody>
                  <a:tcPr marL="3374" marR="3374" marT="3374" marB="0" anchor="b"/>
                </a:tc>
                <a:tc>
                  <a:txBody>
                    <a:bodyPr/>
                    <a:lstStyle/>
                    <a:p>
                      <a:pPr algn="ctr" fontAlgn="b"/>
                      <a:r>
                        <a:rPr lang="ru-RU" sz="1100" b="1" u="none" strike="noStrike" dirty="0">
                          <a:effectLst/>
                        </a:rPr>
                        <a:t>61 200,0</a:t>
                      </a:r>
                      <a:endParaRPr lang="ru-RU" sz="1100" b="1" i="0" u="none" strike="noStrike" dirty="0">
                        <a:solidFill>
                          <a:srgbClr val="000000"/>
                        </a:solidFill>
                        <a:effectLst/>
                        <a:latin typeface="Times New Roman" panose="02020603050405020304" pitchFamily="18" charset="0"/>
                      </a:endParaRPr>
                    </a:p>
                  </a:txBody>
                  <a:tcPr marL="3374" marR="3374" marT="3374" marB="0" anchor="b"/>
                </a:tc>
                <a:tc>
                  <a:txBody>
                    <a:bodyPr/>
                    <a:lstStyle/>
                    <a:p>
                      <a:pPr algn="ctr" fontAlgn="b"/>
                      <a:r>
                        <a:rPr lang="ru-RU" sz="1100" b="1" u="none" strike="noStrike" dirty="0">
                          <a:effectLst/>
                        </a:rPr>
                        <a:t>3 061,1</a:t>
                      </a:r>
                      <a:endParaRPr lang="ru-RU" sz="1100" b="1" i="0" u="none" strike="noStrike" dirty="0">
                        <a:solidFill>
                          <a:srgbClr val="000000"/>
                        </a:solidFill>
                        <a:effectLst/>
                        <a:latin typeface="Times New Roman" panose="02020603050405020304" pitchFamily="18" charset="0"/>
                      </a:endParaRPr>
                    </a:p>
                  </a:txBody>
                  <a:tcPr marL="3374" marR="3374" marT="3374" marB="0" anchor="b"/>
                </a:tc>
                <a:tc>
                  <a:txBody>
                    <a:bodyPr/>
                    <a:lstStyle/>
                    <a:p>
                      <a:pPr algn="ctr" fontAlgn="b"/>
                      <a:r>
                        <a:rPr lang="ru-RU" sz="1100" b="1" u="none" strike="noStrike" dirty="0">
                          <a:effectLst/>
                        </a:rPr>
                        <a:t>-24 051,6</a:t>
                      </a:r>
                      <a:endParaRPr lang="ru-RU" sz="1100" b="1" i="0" u="none" strike="noStrike" dirty="0">
                        <a:solidFill>
                          <a:srgbClr val="000000"/>
                        </a:solidFill>
                        <a:effectLst/>
                        <a:latin typeface="Times New Roman" panose="02020603050405020304" pitchFamily="18" charset="0"/>
                      </a:endParaRPr>
                    </a:p>
                  </a:txBody>
                  <a:tcPr marL="3374" marR="3374" marT="3374" marB="0" anchor="b"/>
                </a:tc>
                <a:tc>
                  <a:txBody>
                    <a:bodyPr/>
                    <a:lstStyle/>
                    <a:p>
                      <a:pPr algn="ctr" fontAlgn="b"/>
                      <a:r>
                        <a:rPr lang="ru-RU" sz="1100" b="1" u="none" strike="noStrike" dirty="0">
                          <a:effectLst/>
                        </a:rPr>
                        <a:t>254 801,6</a:t>
                      </a:r>
                      <a:endParaRPr lang="ru-RU" sz="1100" b="1" i="0" u="none" strike="noStrike" dirty="0">
                        <a:solidFill>
                          <a:srgbClr val="000000"/>
                        </a:solidFill>
                        <a:effectLst/>
                        <a:latin typeface="Times New Roman" panose="02020603050405020304" pitchFamily="18" charset="0"/>
                      </a:endParaRPr>
                    </a:p>
                  </a:txBody>
                  <a:tcPr marL="3374" marR="3374" marT="3374" marB="0" anchor="b"/>
                </a:tc>
                <a:tc>
                  <a:txBody>
                    <a:bodyPr/>
                    <a:lstStyle/>
                    <a:p>
                      <a:pPr algn="ctr" fontAlgn="b"/>
                      <a:r>
                        <a:rPr lang="ru-RU" sz="1100" b="1" u="none" strike="noStrike" dirty="0">
                          <a:effectLst/>
                        </a:rPr>
                        <a:t>39 060,4</a:t>
                      </a:r>
                      <a:endParaRPr lang="ru-RU" sz="1100" b="1" i="0" u="none" strike="noStrike" dirty="0">
                        <a:solidFill>
                          <a:srgbClr val="000000"/>
                        </a:solidFill>
                        <a:effectLst/>
                        <a:latin typeface="Times New Roman" panose="02020603050405020304" pitchFamily="18" charset="0"/>
                      </a:endParaRPr>
                    </a:p>
                  </a:txBody>
                  <a:tcPr marL="3374" marR="3374" marT="3374" marB="0" anchor="b"/>
                </a:tc>
                <a:tc>
                  <a:txBody>
                    <a:bodyPr/>
                    <a:lstStyle/>
                    <a:p>
                      <a:pPr algn="ctr" fontAlgn="b"/>
                      <a:r>
                        <a:rPr lang="ru-RU" sz="1100" b="1" u="none" strike="noStrike" dirty="0">
                          <a:effectLst/>
                        </a:rPr>
                        <a:t>1 154 889,7</a:t>
                      </a:r>
                      <a:endParaRPr lang="ru-RU" sz="1100" b="1" i="0" u="none" strike="noStrike" dirty="0">
                        <a:solidFill>
                          <a:srgbClr val="000000"/>
                        </a:solidFill>
                        <a:effectLst/>
                        <a:latin typeface="Times New Roman" panose="02020603050405020304" pitchFamily="18" charset="0"/>
                      </a:endParaRPr>
                    </a:p>
                  </a:txBody>
                  <a:tcPr marL="3374" marR="3374" marT="3374" marB="0" anchor="b"/>
                </a:tc>
              </a:tr>
              <a:tr h="67346">
                <a:tc>
                  <a:txBody>
                    <a:bodyPr/>
                    <a:lstStyle/>
                    <a:p>
                      <a:pPr algn="l" fontAlgn="t"/>
                      <a:r>
                        <a:rPr lang="ru-RU" sz="1100" u="none" strike="noStrike">
                          <a:effectLst/>
                        </a:rPr>
                        <a:t>Жилищное хозяйство</a:t>
                      </a:r>
                      <a:endParaRPr lang="ru-RU" sz="1100" b="0" i="0" u="none" strike="noStrike">
                        <a:solidFill>
                          <a:srgbClr val="000000"/>
                        </a:solidFill>
                        <a:effectLst/>
                        <a:latin typeface="Times New Roman" panose="02020603050405020304" pitchFamily="18" charset="0"/>
                      </a:endParaRPr>
                    </a:p>
                  </a:txBody>
                  <a:tcPr marL="3374" marR="3374" marT="3374" marB="0"/>
                </a:tc>
                <a:tc>
                  <a:txBody>
                    <a:bodyPr/>
                    <a:lstStyle/>
                    <a:p>
                      <a:pPr algn="ctr" fontAlgn="b"/>
                      <a:r>
                        <a:rPr lang="ru-RU" sz="1100" u="none" strike="noStrike">
                          <a:effectLst/>
                        </a:rPr>
                        <a:t>0501</a:t>
                      </a:r>
                      <a:endParaRPr lang="ru-RU" sz="1100" b="0" i="0" u="none" strike="noStrike">
                        <a:solidFill>
                          <a:srgbClr val="000000"/>
                        </a:solidFill>
                        <a:effectLst/>
                        <a:latin typeface="Times New Roman" panose="02020603050405020304" pitchFamily="18" charset="0"/>
                      </a:endParaRPr>
                    </a:p>
                  </a:txBody>
                  <a:tcPr marL="3374" marR="3374" marT="3374" marB="0" anchor="b"/>
                </a:tc>
                <a:tc>
                  <a:txBody>
                    <a:bodyPr/>
                    <a:lstStyle/>
                    <a:p>
                      <a:pPr algn="ctr" fontAlgn="b"/>
                      <a:r>
                        <a:rPr lang="ru-RU" sz="1100" u="none" strike="noStrike">
                          <a:effectLst/>
                        </a:rPr>
                        <a:t>279 420,5</a:t>
                      </a:r>
                      <a:endParaRPr lang="ru-RU" sz="1100" b="0" i="0" u="none" strike="noStrike">
                        <a:solidFill>
                          <a:srgbClr val="000000"/>
                        </a:solidFill>
                        <a:effectLst/>
                        <a:latin typeface="Times New Roman" panose="02020603050405020304" pitchFamily="18" charset="0"/>
                      </a:endParaRPr>
                    </a:p>
                  </a:txBody>
                  <a:tcPr marL="3374" marR="3374" marT="3374" marB="0" anchor="b"/>
                </a:tc>
                <a:tc>
                  <a:txBody>
                    <a:bodyPr/>
                    <a:lstStyle/>
                    <a:p>
                      <a:pPr algn="ctr" fontAlgn="b"/>
                      <a:r>
                        <a:rPr lang="ru-RU" sz="1100" u="none" strike="noStrike">
                          <a:effectLst/>
                        </a:rPr>
                        <a:t>2 735,1</a:t>
                      </a:r>
                      <a:endParaRPr lang="ru-RU" sz="1100" b="0" i="0" u="none" strike="noStrike">
                        <a:solidFill>
                          <a:srgbClr val="000000"/>
                        </a:solidFill>
                        <a:effectLst/>
                        <a:latin typeface="Times New Roman" panose="02020603050405020304" pitchFamily="18" charset="0"/>
                      </a:endParaRPr>
                    </a:p>
                  </a:txBody>
                  <a:tcPr marL="3374" marR="3374" marT="3374" marB="0" anchor="b"/>
                </a:tc>
                <a:tc>
                  <a:txBody>
                    <a:bodyPr/>
                    <a:lstStyle/>
                    <a:p>
                      <a:pPr algn="ctr" fontAlgn="b"/>
                      <a:r>
                        <a:rPr lang="ru-RU" sz="1100" u="none" strike="noStrike">
                          <a:effectLst/>
                        </a:rPr>
                        <a:t>15 946,9</a:t>
                      </a:r>
                      <a:endParaRPr lang="ru-RU" sz="1100" b="0" i="0" u="none" strike="noStrike">
                        <a:solidFill>
                          <a:srgbClr val="000000"/>
                        </a:solidFill>
                        <a:effectLst/>
                        <a:latin typeface="Times New Roman" panose="02020603050405020304" pitchFamily="18" charset="0"/>
                      </a:endParaRPr>
                    </a:p>
                  </a:txBody>
                  <a:tcPr marL="3374" marR="3374" marT="3374" marB="0" anchor="b"/>
                </a:tc>
                <a:tc>
                  <a:txBody>
                    <a:bodyPr/>
                    <a:lstStyle/>
                    <a:p>
                      <a:pPr algn="ctr" fontAlgn="b"/>
                      <a:r>
                        <a:rPr lang="ru-RU" sz="1100" u="none" strike="noStrike">
                          <a:effectLst/>
                        </a:rPr>
                        <a:t>-416,1</a:t>
                      </a:r>
                      <a:endParaRPr lang="ru-RU" sz="1100" b="0" i="0" u="none" strike="noStrike">
                        <a:solidFill>
                          <a:srgbClr val="000000"/>
                        </a:solidFill>
                        <a:effectLst/>
                        <a:latin typeface="Times New Roman" panose="02020603050405020304" pitchFamily="18" charset="0"/>
                      </a:endParaRPr>
                    </a:p>
                  </a:txBody>
                  <a:tcPr marL="3374" marR="3374" marT="3374" marB="0" anchor="b"/>
                </a:tc>
                <a:tc>
                  <a:txBody>
                    <a:bodyPr/>
                    <a:lstStyle/>
                    <a:p>
                      <a:pPr algn="ctr" fontAlgn="b"/>
                      <a:endParaRPr lang="ru-RU" sz="1100" b="0" i="0" u="none" strike="noStrike" dirty="0">
                        <a:solidFill>
                          <a:srgbClr val="000000"/>
                        </a:solidFill>
                        <a:effectLst/>
                        <a:latin typeface="Times New Roman" panose="02020603050405020304" pitchFamily="18" charset="0"/>
                      </a:endParaRPr>
                    </a:p>
                  </a:txBody>
                  <a:tcPr marL="3374" marR="3374" marT="3374" marB="0" anchor="b"/>
                </a:tc>
                <a:tc>
                  <a:txBody>
                    <a:bodyPr/>
                    <a:lstStyle/>
                    <a:p>
                      <a:pPr algn="ctr" fontAlgn="b"/>
                      <a:r>
                        <a:rPr lang="ru-RU" sz="1100" u="none" strike="noStrike">
                          <a:effectLst/>
                        </a:rPr>
                        <a:t>-19 817,3</a:t>
                      </a:r>
                      <a:endParaRPr lang="ru-RU" sz="1100" b="0" i="0" u="none" strike="noStrike">
                        <a:solidFill>
                          <a:srgbClr val="000000"/>
                        </a:solidFill>
                        <a:effectLst/>
                        <a:latin typeface="Times New Roman" panose="02020603050405020304" pitchFamily="18" charset="0"/>
                      </a:endParaRPr>
                    </a:p>
                  </a:txBody>
                  <a:tcPr marL="3374" marR="3374" marT="3374" marB="0" anchor="b"/>
                </a:tc>
                <a:tc>
                  <a:txBody>
                    <a:bodyPr/>
                    <a:lstStyle/>
                    <a:p>
                      <a:pPr algn="ctr" fontAlgn="b"/>
                      <a:r>
                        <a:rPr lang="ru-RU" sz="1100" u="none" strike="noStrike">
                          <a:effectLst/>
                        </a:rPr>
                        <a:t>-215 875,8</a:t>
                      </a:r>
                      <a:endParaRPr lang="ru-RU" sz="1100" b="0" i="0" u="none" strike="noStrike">
                        <a:solidFill>
                          <a:srgbClr val="000000"/>
                        </a:solidFill>
                        <a:effectLst/>
                        <a:latin typeface="Times New Roman" panose="02020603050405020304" pitchFamily="18" charset="0"/>
                      </a:endParaRPr>
                    </a:p>
                  </a:txBody>
                  <a:tcPr marL="3374" marR="3374" marT="3374" marB="0" anchor="b"/>
                </a:tc>
                <a:tc>
                  <a:txBody>
                    <a:bodyPr/>
                    <a:lstStyle/>
                    <a:p>
                      <a:pPr algn="ctr" fontAlgn="b"/>
                      <a:r>
                        <a:rPr lang="ru-RU" sz="1100" u="none" strike="noStrike">
                          <a:effectLst/>
                        </a:rPr>
                        <a:t>-217 427,2</a:t>
                      </a:r>
                      <a:endParaRPr lang="ru-RU" sz="1100" b="0" i="0" u="none" strike="noStrike">
                        <a:solidFill>
                          <a:srgbClr val="000000"/>
                        </a:solidFill>
                        <a:effectLst/>
                        <a:latin typeface="Times New Roman" panose="02020603050405020304" pitchFamily="18" charset="0"/>
                      </a:endParaRPr>
                    </a:p>
                  </a:txBody>
                  <a:tcPr marL="3374" marR="3374" marT="3374" marB="0" anchor="b"/>
                </a:tc>
                <a:tc>
                  <a:txBody>
                    <a:bodyPr/>
                    <a:lstStyle/>
                    <a:p>
                      <a:pPr algn="ctr" fontAlgn="b"/>
                      <a:r>
                        <a:rPr lang="ru-RU" sz="1100" u="none" strike="noStrike">
                          <a:effectLst/>
                        </a:rPr>
                        <a:t>-7 463,2</a:t>
                      </a:r>
                      <a:endParaRPr lang="ru-RU" sz="1100" b="0" i="0" u="none" strike="noStrike">
                        <a:solidFill>
                          <a:srgbClr val="000000"/>
                        </a:solidFill>
                        <a:effectLst/>
                        <a:latin typeface="Times New Roman" panose="02020603050405020304" pitchFamily="18" charset="0"/>
                      </a:endParaRPr>
                    </a:p>
                  </a:txBody>
                  <a:tcPr marL="3374" marR="3374" marT="3374" marB="0" anchor="b"/>
                </a:tc>
                <a:tc>
                  <a:txBody>
                    <a:bodyPr/>
                    <a:lstStyle/>
                    <a:p>
                      <a:pPr algn="ctr" fontAlgn="b"/>
                      <a:r>
                        <a:rPr lang="ru-RU" sz="1100" u="none" strike="noStrike">
                          <a:effectLst/>
                        </a:rPr>
                        <a:t>54 530,1</a:t>
                      </a:r>
                      <a:endParaRPr lang="ru-RU" sz="1100" b="0" i="0" u="none" strike="noStrike">
                        <a:solidFill>
                          <a:srgbClr val="000000"/>
                        </a:solidFill>
                        <a:effectLst/>
                        <a:latin typeface="Times New Roman" panose="02020603050405020304" pitchFamily="18" charset="0"/>
                      </a:endParaRPr>
                    </a:p>
                  </a:txBody>
                  <a:tcPr marL="3374" marR="3374" marT="3374" marB="0" anchor="b"/>
                </a:tc>
              </a:tr>
              <a:tr h="67346">
                <a:tc>
                  <a:txBody>
                    <a:bodyPr/>
                    <a:lstStyle/>
                    <a:p>
                      <a:pPr algn="l" fontAlgn="t"/>
                      <a:r>
                        <a:rPr lang="ru-RU" sz="1100" u="none" strike="noStrike">
                          <a:effectLst/>
                        </a:rPr>
                        <a:t>Коммунальное хозяйство</a:t>
                      </a:r>
                      <a:endParaRPr lang="ru-RU" sz="1100" b="0" i="0" u="none" strike="noStrike">
                        <a:solidFill>
                          <a:srgbClr val="000000"/>
                        </a:solidFill>
                        <a:effectLst/>
                        <a:latin typeface="Times New Roman" panose="02020603050405020304" pitchFamily="18" charset="0"/>
                      </a:endParaRPr>
                    </a:p>
                  </a:txBody>
                  <a:tcPr marL="3374" marR="3374" marT="3374" marB="0"/>
                </a:tc>
                <a:tc>
                  <a:txBody>
                    <a:bodyPr/>
                    <a:lstStyle/>
                    <a:p>
                      <a:pPr algn="ctr" fontAlgn="b"/>
                      <a:r>
                        <a:rPr lang="ru-RU" sz="1100" u="none" strike="noStrike">
                          <a:effectLst/>
                        </a:rPr>
                        <a:t>0502</a:t>
                      </a:r>
                      <a:endParaRPr lang="ru-RU" sz="1100" b="0" i="0" u="none" strike="noStrike">
                        <a:solidFill>
                          <a:srgbClr val="000000"/>
                        </a:solidFill>
                        <a:effectLst/>
                        <a:latin typeface="Times New Roman" panose="02020603050405020304" pitchFamily="18" charset="0"/>
                      </a:endParaRPr>
                    </a:p>
                  </a:txBody>
                  <a:tcPr marL="3374" marR="3374" marT="3374" marB="0" anchor="b"/>
                </a:tc>
                <a:tc>
                  <a:txBody>
                    <a:bodyPr/>
                    <a:lstStyle/>
                    <a:p>
                      <a:pPr algn="ctr" fontAlgn="b"/>
                      <a:r>
                        <a:rPr lang="ru-RU" sz="1100" u="none" strike="noStrike">
                          <a:effectLst/>
                        </a:rPr>
                        <a:t>456 410,4</a:t>
                      </a:r>
                      <a:endParaRPr lang="ru-RU" sz="1100" b="0" i="0" u="none" strike="noStrike">
                        <a:solidFill>
                          <a:srgbClr val="000000"/>
                        </a:solidFill>
                        <a:effectLst/>
                        <a:latin typeface="Times New Roman" panose="02020603050405020304" pitchFamily="18" charset="0"/>
                      </a:endParaRPr>
                    </a:p>
                  </a:txBody>
                  <a:tcPr marL="3374" marR="3374" marT="3374" marB="0" anchor="b"/>
                </a:tc>
                <a:tc>
                  <a:txBody>
                    <a:bodyPr/>
                    <a:lstStyle/>
                    <a:p>
                      <a:pPr algn="ctr" fontAlgn="b"/>
                      <a:r>
                        <a:rPr lang="ru-RU" sz="1100" u="none" strike="noStrike">
                          <a:effectLst/>
                        </a:rPr>
                        <a:t>7 809,7</a:t>
                      </a:r>
                      <a:endParaRPr lang="ru-RU" sz="1100" b="0" i="0" u="none" strike="noStrike">
                        <a:solidFill>
                          <a:srgbClr val="000000"/>
                        </a:solidFill>
                        <a:effectLst/>
                        <a:latin typeface="Times New Roman" panose="02020603050405020304" pitchFamily="18" charset="0"/>
                      </a:endParaRPr>
                    </a:p>
                  </a:txBody>
                  <a:tcPr marL="3374" marR="3374" marT="3374" marB="0" anchor="b"/>
                </a:tc>
                <a:tc>
                  <a:txBody>
                    <a:bodyPr/>
                    <a:lstStyle/>
                    <a:p>
                      <a:pPr algn="ctr" fontAlgn="b"/>
                      <a:r>
                        <a:rPr lang="ru-RU" sz="1100" u="none" strike="noStrike">
                          <a:effectLst/>
                        </a:rPr>
                        <a:t>6 444,8</a:t>
                      </a:r>
                      <a:endParaRPr lang="ru-RU" sz="1100" b="0" i="0" u="none" strike="noStrike">
                        <a:solidFill>
                          <a:srgbClr val="000000"/>
                        </a:solidFill>
                        <a:effectLst/>
                        <a:latin typeface="Times New Roman" panose="02020603050405020304" pitchFamily="18" charset="0"/>
                      </a:endParaRPr>
                    </a:p>
                  </a:txBody>
                  <a:tcPr marL="3374" marR="3374" marT="3374" marB="0" anchor="b"/>
                </a:tc>
                <a:tc>
                  <a:txBody>
                    <a:bodyPr/>
                    <a:lstStyle/>
                    <a:p>
                      <a:pPr algn="ctr" fontAlgn="b"/>
                      <a:r>
                        <a:rPr lang="ru-RU" sz="1100" u="none" strike="noStrike">
                          <a:effectLst/>
                        </a:rPr>
                        <a:t>65 720,3</a:t>
                      </a:r>
                      <a:endParaRPr lang="ru-RU" sz="1100" b="0" i="0" u="none" strike="noStrike">
                        <a:solidFill>
                          <a:srgbClr val="000000"/>
                        </a:solidFill>
                        <a:effectLst/>
                        <a:latin typeface="Times New Roman" panose="02020603050405020304" pitchFamily="18" charset="0"/>
                      </a:endParaRPr>
                    </a:p>
                  </a:txBody>
                  <a:tcPr marL="3374" marR="3374" marT="3374" marB="0" anchor="b"/>
                </a:tc>
                <a:tc>
                  <a:txBody>
                    <a:bodyPr/>
                    <a:lstStyle/>
                    <a:p>
                      <a:pPr algn="ctr" fontAlgn="b"/>
                      <a:r>
                        <a:rPr lang="ru-RU" sz="1100" u="none" strike="noStrike">
                          <a:effectLst/>
                        </a:rPr>
                        <a:t>61 200,0</a:t>
                      </a:r>
                      <a:endParaRPr lang="ru-RU" sz="1100" b="0" i="0" u="none" strike="noStrike">
                        <a:solidFill>
                          <a:srgbClr val="000000"/>
                        </a:solidFill>
                        <a:effectLst/>
                        <a:latin typeface="Times New Roman" panose="02020603050405020304" pitchFamily="18" charset="0"/>
                      </a:endParaRPr>
                    </a:p>
                  </a:txBody>
                  <a:tcPr marL="3374" marR="3374" marT="3374" marB="0" anchor="b"/>
                </a:tc>
                <a:tc>
                  <a:txBody>
                    <a:bodyPr/>
                    <a:lstStyle/>
                    <a:p>
                      <a:pPr algn="ctr" fontAlgn="b"/>
                      <a:r>
                        <a:rPr lang="ru-RU" sz="1100" u="none" strike="noStrike">
                          <a:effectLst/>
                        </a:rPr>
                        <a:t>25 933,2</a:t>
                      </a:r>
                      <a:endParaRPr lang="ru-RU" sz="1100" b="0" i="0" u="none" strike="noStrike">
                        <a:solidFill>
                          <a:srgbClr val="000000"/>
                        </a:solidFill>
                        <a:effectLst/>
                        <a:latin typeface="Times New Roman" panose="02020603050405020304" pitchFamily="18" charset="0"/>
                      </a:endParaRPr>
                    </a:p>
                  </a:txBody>
                  <a:tcPr marL="3374" marR="3374" marT="3374" marB="0" anchor="b"/>
                </a:tc>
                <a:tc>
                  <a:txBody>
                    <a:bodyPr/>
                    <a:lstStyle/>
                    <a:p>
                      <a:pPr algn="ctr" fontAlgn="b"/>
                      <a:r>
                        <a:rPr lang="ru-RU" sz="1100" u="none" strike="noStrike">
                          <a:effectLst/>
                        </a:rPr>
                        <a:t>190 775,2</a:t>
                      </a:r>
                      <a:endParaRPr lang="ru-RU" sz="1100" b="0" i="0" u="none" strike="noStrike">
                        <a:solidFill>
                          <a:srgbClr val="000000"/>
                        </a:solidFill>
                        <a:effectLst/>
                        <a:latin typeface="Times New Roman" panose="02020603050405020304" pitchFamily="18" charset="0"/>
                      </a:endParaRPr>
                    </a:p>
                  </a:txBody>
                  <a:tcPr marL="3374" marR="3374" marT="3374" marB="0" anchor="b"/>
                </a:tc>
                <a:tc>
                  <a:txBody>
                    <a:bodyPr/>
                    <a:lstStyle/>
                    <a:p>
                      <a:pPr algn="ctr" fontAlgn="b"/>
                      <a:r>
                        <a:rPr lang="ru-RU" sz="1100" u="none" strike="noStrike">
                          <a:effectLst/>
                        </a:rPr>
                        <a:t>357 883,2</a:t>
                      </a:r>
                      <a:endParaRPr lang="ru-RU" sz="1100" b="0" i="0" u="none" strike="noStrike">
                        <a:solidFill>
                          <a:srgbClr val="000000"/>
                        </a:solidFill>
                        <a:effectLst/>
                        <a:latin typeface="Times New Roman" panose="02020603050405020304" pitchFamily="18" charset="0"/>
                      </a:endParaRPr>
                    </a:p>
                  </a:txBody>
                  <a:tcPr marL="3374" marR="3374" marT="3374" marB="0" anchor="b"/>
                </a:tc>
                <a:tc>
                  <a:txBody>
                    <a:bodyPr/>
                    <a:lstStyle/>
                    <a:p>
                      <a:pPr algn="ctr" fontAlgn="b"/>
                      <a:r>
                        <a:rPr lang="ru-RU" sz="1100" u="none" strike="noStrike">
                          <a:effectLst/>
                        </a:rPr>
                        <a:t>-1 352,9</a:t>
                      </a:r>
                      <a:endParaRPr lang="ru-RU" sz="1100" b="0" i="0" u="none" strike="noStrike">
                        <a:solidFill>
                          <a:srgbClr val="000000"/>
                        </a:solidFill>
                        <a:effectLst/>
                        <a:latin typeface="Times New Roman" panose="02020603050405020304" pitchFamily="18" charset="0"/>
                      </a:endParaRPr>
                    </a:p>
                  </a:txBody>
                  <a:tcPr marL="3374" marR="3374" marT="3374" marB="0" anchor="b"/>
                </a:tc>
                <a:tc>
                  <a:txBody>
                    <a:bodyPr/>
                    <a:lstStyle/>
                    <a:p>
                      <a:pPr algn="ctr" fontAlgn="b"/>
                      <a:r>
                        <a:rPr lang="ru-RU" sz="1100" u="none" strike="noStrike">
                          <a:effectLst/>
                        </a:rPr>
                        <a:t>812 940,7</a:t>
                      </a:r>
                      <a:endParaRPr lang="ru-RU" sz="1100" b="0" i="0" u="none" strike="noStrike">
                        <a:solidFill>
                          <a:srgbClr val="000000"/>
                        </a:solidFill>
                        <a:effectLst/>
                        <a:latin typeface="Times New Roman" panose="02020603050405020304" pitchFamily="18" charset="0"/>
                      </a:endParaRPr>
                    </a:p>
                  </a:txBody>
                  <a:tcPr marL="3374" marR="3374" marT="3374" marB="0" anchor="b"/>
                </a:tc>
              </a:tr>
              <a:tr h="67346">
                <a:tc>
                  <a:txBody>
                    <a:bodyPr/>
                    <a:lstStyle/>
                    <a:p>
                      <a:pPr algn="l" fontAlgn="t"/>
                      <a:r>
                        <a:rPr lang="ru-RU" sz="1100" u="none" strike="noStrike">
                          <a:effectLst/>
                        </a:rPr>
                        <a:t>Благоустройство</a:t>
                      </a:r>
                      <a:endParaRPr lang="ru-RU" sz="1100" b="0" i="0" u="none" strike="noStrike">
                        <a:solidFill>
                          <a:srgbClr val="000000"/>
                        </a:solidFill>
                        <a:effectLst/>
                        <a:latin typeface="Times New Roman" panose="02020603050405020304" pitchFamily="18" charset="0"/>
                      </a:endParaRPr>
                    </a:p>
                  </a:txBody>
                  <a:tcPr marL="3374" marR="3374" marT="3374" marB="0"/>
                </a:tc>
                <a:tc>
                  <a:txBody>
                    <a:bodyPr/>
                    <a:lstStyle/>
                    <a:p>
                      <a:pPr algn="ctr" fontAlgn="b"/>
                      <a:r>
                        <a:rPr lang="ru-RU" sz="1100" u="none" strike="noStrike">
                          <a:effectLst/>
                        </a:rPr>
                        <a:t>0503</a:t>
                      </a:r>
                      <a:endParaRPr lang="ru-RU" sz="1100" b="0" i="0" u="none" strike="noStrike">
                        <a:solidFill>
                          <a:srgbClr val="000000"/>
                        </a:solidFill>
                        <a:effectLst/>
                        <a:latin typeface="Times New Roman" panose="02020603050405020304" pitchFamily="18" charset="0"/>
                      </a:endParaRPr>
                    </a:p>
                  </a:txBody>
                  <a:tcPr marL="3374" marR="3374" marT="3374" marB="0" anchor="b"/>
                </a:tc>
                <a:tc>
                  <a:txBody>
                    <a:bodyPr/>
                    <a:lstStyle/>
                    <a:p>
                      <a:pPr algn="ctr" fontAlgn="b"/>
                      <a:r>
                        <a:rPr lang="ru-RU" sz="1100" u="none" strike="noStrike">
                          <a:effectLst/>
                        </a:rPr>
                        <a:t>85 240,1</a:t>
                      </a:r>
                      <a:endParaRPr lang="ru-RU" sz="1100" b="0" i="0" u="none" strike="noStrike">
                        <a:solidFill>
                          <a:srgbClr val="000000"/>
                        </a:solidFill>
                        <a:effectLst/>
                        <a:latin typeface="Times New Roman" panose="02020603050405020304" pitchFamily="18" charset="0"/>
                      </a:endParaRPr>
                    </a:p>
                  </a:txBody>
                  <a:tcPr marL="3374" marR="3374" marT="3374" marB="0" anchor="b"/>
                </a:tc>
                <a:tc>
                  <a:txBody>
                    <a:bodyPr/>
                    <a:lstStyle/>
                    <a:p>
                      <a:pPr algn="ctr" fontAlgn="b"/>
                      <a:r>
                        <a:rPr lang="ru-RU" sz="1100" u="none" strike="noStrike">
                          <a:effectLst/>
                        </a:rPr>
                        <a:t>86 440,9</a:t>
                      </a:r>
                      <a:endParaRPr lang="ru-RU" sz="1100" b="0" i="0" u="none" strike="noStrike">
                        <a:solidFill>
                          <a:srgbClr val="000000"/>
                        </a:solidFill>
                        <a:effectLst/>
                        <a:latin typeface="Times New Roman" panose="02020603050405020304" pitchFamily="18" charset="0"/>
                      </a:endParaRPr>
                    </a:p>
                  </a:txBody>
                  <a:tcPr marL="3374" marR="3374" marT="3374" marB="0" anchor="b"/>
                </a:tc>
                <a:tc>
                  <a:txBody>
                    <a:bodyPr/>
                    <a:lstStyle/>
                    <a:p>
                      <a:pPr algn="ctr" fontAlgn="b"/>
                      <a:r>
                        <a:rPr lang="ru-RU" sz="1100" u="none" strike="noStrike">
                          <a:effectLst/>
                        </a:rPr>
                        <a:t>4 726,8</a:t>
                      </a:r>
                      <a:endParaRPr lang="ru-RU" sz="1100" b="0" i="0" u="none" strike="noStrike">
                        <a:solidFill>
                          <a:srgbClr val="000000"/>
                        </a:solidFill>
                        <a:effectLst/>
                        <a:latin typeface="Times New Roman" panose="02020603050405020304" pitchFamily="18" charset="0"/>
                      </a:endParaRPr>
                    </a:p>
                  </a:txBody>
                  <a:tcPr marL="3374" marR="3374" marT="3374" marB="0" anchor="b"/>
                </a:tc>
                <a:tc>
                  <a:txBody>
                    <a:bodyPr/>
                    <a:lstStyle/>
                    <a:p>
                      <a:pPr algn="ctr" fontAlgn="b"/>
                      <a:r>
                        <a:rPr lang="ru-RU" sz="1100" u="none" strike="noStrike">
                          <a:effectLst/>
                        </a:rPr>
                        <a:t>25 913,7</a:t>
                      </a:r>
                      <a:endParaRPr lang="ru-RU" sz="1100" b="0" i="0" u="none" strike="noStrike">
                        <a:solidFill>
                          <a:srgbClr val="000000"/>
                        </a:solidFill>
                        <a:effectLst/>
                        <a:latin typeface="Times New Roman" panose="02020603050405020304" pitchFamily="18" charset="0"/>
                      </a:endParaRPr>
                    </a:p>
                  </a:txBody>
                  <a:tcPr marL="3374" marR="3374" marT="3374" marB="0" anchor="b"/>
                </a:tc>
                <a:tc>
                  <a:txBody>
                    <a:bodyPr/>
                    <a:lstStyle/>
                    <a:p>
                      <a:pPr algn="ctr" fontAlgn="b"/>
                      <a:endParaRPr lang="ru-RU" sz="1100" b="0" i="0" u="none" strike="noStrike" dirty="0">
                        <a:solidFill>
                          <a:srgbClr val="000000"/>
                        </a:solidFill>
                        <a:effectLst/>
                        <a:latin typeface="Times New Roman" panose="02020603050405020304" pitchFamily="18" charset="0"/>
                      </a:endParaRPr>
                    </a:p>
                  </a:txBody>
                  <a:tcPr marL="3374" marR="3374" marT="3374" marB="0" anchor="b"/>
                </a:tc>
                <a:tc>
                  <a:txBody>
                    <a:bodyPr/>
                    <a:lstStyle/>
                    <a:p>
                      <a:pPr algn="ctr" fontAlgn="b"/>
                      <a:r>
                        <a:rPr lang="ru-RU" sz="1100" u="none" strike="noStrike">
                          <a:effectLst/>
                        </a:rPr>
                        <a:t>-3 114,8</a:t>
                      </a:r>
                      <a:endParaRPr lang="ru-RU" sz="1100" b="0" i="0" u="none" strike="noStrike">
                        <a:solidFill>
                          <a:srgbClr val="000000"/>
                        </a:solidFill>
                        <a:effectLst/>
                        <a:latin typeface="Times New Roman" panose="02020603050405020304" pitchFamily="18" charset="0"/>
                      </a:endParaRPr>
                    </a:p>
                  </a:txBody>
                  <a:tcPr marL="3374" marR="3374" marT="3374" marB="0" anchor="b"/>
                </a:tc>
                <a:tc>
                  <a:txBody>
                    <a:bodyPr/>
                    <a:lstStyle/>
                    <a:p>
                      <a:pPr algn="ctr" fontAlgn="b"/>
                      <a:r>
                        <a:rPr lang="ru-RU" sz="1100" u="none" strike="noStrike">
                          <a:effectLst/>
                        </a:rPr>
                        <a:t>1 050,3</a:t>
                      </a:r>
                      <a:endParaRPr lang="ru-RU" sz="1100" b="0" i="0" u="none" strike="noStrike">
                        <a:solidFill>
                          <a:srgbClr val="000000"/>
                        </a:solidFill>
                        <a:effectLst/>
                        <a:latin typeface="Times New Roman" panose="02020603050405020304" pitchFamily="18" charset="0"/>
                      </a:endParaRPr>
                    </a:p>
                  </a:txBody>
                  <a:tcPr marL="3374" marR="3374" marT="3374" marB="0" anchor="b"/>
                </a:tc>
                <a:tc>
                  <a:txBody>
                    <a:bodyPr/>
                    <a:lstStyle/>
                    <a:p>
                      <a:pPr algn="ctr" fontAlgn="b"/>
                      <a:r>
                        <a:rPr lang="ru-RU" sz="1100" u="none" strike="noStrike">
                          <a:effectLst/>
                        </a:rPr>
                        <a:t>115 016,9</a:t>
                      </a:r>
                      <a:endParaRPr lang="ru-RU" sz="1100" b="0" i="0" u="none" strike="noStrike">
                        <a:solidFill>
                          <a:srgbClr val="000000"/>
                        </a:solidFill>
                        <a:effectLst/>
                        <a:latin typeface="Times New Roman" panose="02020603050405020304" pitchFamily="18" charset="0"/>
                      </a:endParaRPr>
                    </a:p>
                  </a:txBody>
                  <a:tcPr marL="3374" marR="3374" marT="3374" marB="0" anchor="b"/>
                </a:tc>
                <a:tc>
                  <a:txBody>
                    <a:bodyPr/>
                    <a:lstStyle/>
                    <a:p>
                      <a:pPr algn="ctr" fontAlgn="b"/>
                      <a:r>
                        <a:rPr lang="ru-RU" sz="1100" u="none" strike="noStrike">
                          <a:effectLst/>
                        </a:rPr>
                        <a:t>48 028,2</a:t>
                      </a:r>
                      <a:endParaRPr lang="ru-RU" sz="1100" b="0" i="0" u="none" strike="noStrike">
                        <a:solidFill>
                          <a:srgbClr val="000000"/>
                        </a:solidFill>
                        <a:effectLst/>
                        <a:latin typeface="Times New Roman" panose="02020603050405020304" pitchFamily="18" charset="0"/>
                      </a:endParaRPr>
                    </a:p>
                  </a:txBody>
                  <a:tcPr marL="3374" marR="3374" marT="3374" marB="0" anchor="b"/>
                </a:tc>
                <a:tc>
                  <a:txBody>
                    <a:bodyPr/>
                    <a:lstStyle/>
                    <a:p>
                      <a:pPr algn="ctr" fontAlgn="b"/>
                      <a:r>
                        <a:rPr lang="ru-RU" sz="1100" u="none" strike="noStrike">
                          <a:effectLst/>
                        </a:rPr>
                        <a:t>248 285,2</a:t>
                      </a:r>
                      <a:endParaRPr lang="ru-RU" sz="1100" b="0" i="0" u="none" strike="noStrike">
                        <a:solidFill>
                          <a:srgbClr val="000000"/>
                        </a:solidFill>
                        <a:effectLst/>
                        <a:latin typeface="Times New Roman" panose="02020603050405020304" pitchFamily="18" charset="0"/>
                      </a:endParaRPr>
                    </a:p>
                  </a:txBody>
                  <a:tcPr marL="3374" marR="3374" marT="3374" marB="0" anchor="b"/>
                </a:tc>
              </a:tr>
              <a:tr h="120092">
                <a:tc>
                  <a:txBody>
                    <a:bodyPr/>
                    <a:lstStyle/>
                    <a:p>
                      <a:pPr algn="l" fontAlgn="t"/>
                      <a:r>
                        <a:rPr lang="ru-RU" sz="1100" u="none" strike="noStrike">
                          <a:effectLst/>
                        </a:rPr>
                        <a:t>Другие вопросы в области жилищно-коммунального хозяйства</a:t>
                      </a:r>
                      <a:endParaRPr lang="ru-RU" sz="1100" b="0" i="0" u="none" strike="noStrike">
                        <a:solidFill>
                          <a:srgbClr val="000000"/>
                        </a:solidFill>
                        <a:effectLst/>
                        <a:latin typeface="Times New Roman" panose="02020603050405020304" pitchFamily="18" charset="0"/>
                      </a:endParaRPr>
                    </a:p>
                  </a:txBody>
                  <a:tcPr marL="3374" marR="3374" marT="3374" marB="0"/>
                </a:tc>
                <a:tc>
                  <a:txBody>
                    <a:bodyPr/>
                    <a:lstStyle/>
                    <a:p>
                      <a:pPr algn="ctr" fontAlgn="b"/>
                      <a:r>
                        <a:rPr lang="ru-RU" sz="1100" u="none" strike="noStrike">
                          <a:effectLst/>
                        </a:rPr>
                        <a:t>0505</a:t>
                      </a:r>
                      <a:endParaRPr lang="ru-RU" sz="1100" b="0" i="0" u="none" strike="noStrike">
                        <a:solidFill>
                          <a:srgbClr val="000000"/>
                        </a:solidFill>
                        <a:effectLst/>
                        <a:latin typeface="Times New Roman" panose="02020603050405020304" pitchFamily="18" charset="0"/>
                      </a:endParaRPr>
                    </a:p>
                  </a:txBody>
                  <a:tcPr marL="3374" marR="3374" marT="3374" marB="0" anchor="b"/>
                </a:tc>
                <a:tc>
                  <a:txBody>
                    <a:bodyPr/>
                    <a:lstStyle/>
                    <a:p>
                      <a:pPr algn="ctr" fontAlgn="b"/>
                      <a:r>
                        <a:rPr lang="ru-RU" sz="1100" u="none" strike="noStrike">
                          <a:effectLst/>
                        </a:rPr>
                        <a:t>39 956,7</a:t>
                      </a:r>
                      <a:endParaRPr lang="ru-RU" sz="1100" b="0" i="0" u="none" strike="noStrike">
                        <a:solidFill>
                          <a:srgbClr val="000000"/>
                        </a:solidFill>
                        <a:effectLst/>
                        <a:latin typeface="Times New Roman" panose="02020603050405020304" pitchFamily="18" charset="0"/>
                      </a:endParaRPr>
                    </a:p>
                  </a:txBody>
                  <a:tcPr marL="3374" marR="3374" marT="3374" marB="0" anchor="b"/>
                </a:tc>
                <a:tc>
                  <a:txBody>
                    <a:bodyPr/>
                    <a:lstStyle/>
                    <a:p>
                      <a:pPr algn="ctr" fontAlgn="b"/>
                      <a:endParaRPr lang="ru-RU" sz="1100" b="0" i="0" u="none" strike="noStrike" dirty="0">
                        <a:solidFill>
                          <a:srgbClr val="000000"/>
                        </a:solidFill>
                        <a:effectLst/>
                        <a:latin typeface="Times New Roman" panose="02020603050405020304" pitchFamily="18" charset="0"/>
                      </a:endParaRPr>
                    </a:p>
                  </a:txBody>
                  <a:tcPr marL="3374" marR="3374" marT="3374" marB="0" anchor="b"/>
                </a:tc>
                <a:tc>
                  <a:txBody>
                    <a:bodyPr/>
                    <a:lstStyle/>
                    <a:p>
                      <a:pPr algn="ctr" fontAlgn="b"/>
                      <a:endParaRPr lang="ru-RU" sz="1100" b="0" i="0" u="none" strike="noStrike" dirty="0">
                        <a:solidFill>
                          <a:srgbClr val="000000"/>
                        </a:solidFill>
                        <a:effectLst/>
                        <a:latin typeface="Times New Roman" panose="02020603050405020304" pitchFamily="18" charset="0"/>
                      </a:endParaRPr>
                    </a:p>
                  </a:txBody>
                  <a:tcPr marL="3374" marR="3374" marT="3374" marB="0" anchor="b"/>
                </a:tc>
                <a:tc>
                  <a:txBody>
                    <a:bodyPr/>
                    <a:lstStyle/>
                    <a:p>
                      <a:pPr algn="ctr" fontAlgn="b"/>
                      <a:r>
                        <a:rPr lang="ru-RU" sz="1100" u="none" strike="noStrike">
                          <a:effectLst/>
                        </a:rPr>
                        <a:t>-730,0</a:t>
                      </a:r>
                      <a:endParaRPr lang="ru-RU" sz="1100" b="0" i="0" u="none" strike="noStrike">
                        <a:solidFill>
                          <a:srgbClr val="000000"/>
                        </a:solidFill>
                        <a:effectLst/>
                        <a:latin typeface="Times New Roman" panose="02020603050405020304" pitchFamily="18" charset="0"/>
                      </a:endParaRPr>
                    </a:p>
                  </a:txBody>
                  <a:tcPr marL="3374" marR="3374" marT="3374" marB="0" anchor="b"/>
                </a:tc>
                <a:tc>
                  <a:txBody>
                    <a:bodyPr/>
                    <a:lstStyle/>
                    <a:p>
                      <a:pPr algn="ctr" fontAlgn="b"/>
                      <a:endParaRPr lang="ru-RU" sz="1100" b="0" i="0" u="none" strike="noStrike" dirty="0">
                        <a:solidFill>
                          <a:srgbClr val="000000"/>
                        </a:solidFill>
                        <a:effectLst/>
                        <a:latin typeface="Times New Roman" panose="02020603050405020304" pitchFamily="18" charset="0"/>
                      </a:endParaRPr>
                    </a:p>
                  </a:txBody>
                  <a:tcPr marL="3374" marR="3374" marT="3374" marB="0" anchor="b"/>
                </a:tc>
                <a:tc>
                  <a:txBody>
                    <a:bodyPr/>
                    <a:lstStyle/>
                    <a:p>
                      <a:pPr algn="ctr" fontAlgn="b"/>
                      <a:r>
                        <a:rPr lang="ru-RU" sz="1100" u="none" strike="noStrike">
                          <a:effectLst/>
                        </a:rPr>
                        <a:t>60,0</a:t>
                      </a:r>
                      <a:endParaRPr lang="ru-RU" sz="1100" b="0" i="0" u="none" strike="noStrike">
                        <a:solidFill>
                          <a:srgbClr val="000000"/>
                        </a:solidFill>
                        <a:effectLst/>
                        <a:latin typeface="Times New Roman" panose="02020603050405020304" pitchFamily="18" charset="0"/>
                      </a:endParaRPr>
                    </a:p>
                  </a:txBody>
                  <a:tcPr marL="3374" marR="3374" marT="3374" marB="0" anchor="b"/>
                </a:tc>
                <a:tc>
                  <a:txBody>
                    <a:bodyPr/>
                    <a:lstStyle/>
                    <a:p>
                      <a:pPr algn="ctr" fontAlgn="b"/>
                      <a:r>
                        <a:rPr lang="ru-RU" sz="1100" u="none" strike="noStrike">
                          <a:effectLst/>
                        </a:rPr>
                        <a:t>-1,3</a:t>
                      </a:r>
                      <a:endParaRPr lang="ru-RU" sz="1100" b="0" i="0" u="none" strike="noStrike">
                        <a:solidFill>
                          <a:srgbClr val="000000"/>
                        </a:solidFill>
                        <a:effectLst/>
                        <a:latin typeface="Times New Roman" panose="02020603050405020304" pitchFamily="18" charset="0"/>
                      </a:endParaRPr>
                    </a:p>
                  </a:txBody>
                  <a:tcPr marL="3374" marR="3374" marT="3374" marB="0" anchor="b"/>
                </a:tc>
                <a:tc>
                  <a:txBody>
                    <a:bodyPr/>
                    <a:lstStyle/>
                    <a:p>
                      <a:pPr algn="ctr" fontAlgn="b"/>
                      <a:r>
                        <a:rPr lang="ru-RU" sz="1100" u="none" strike="noStrike">
                          <a:effectLst/>
                        </a:rPr>
                        <a:t>-671,3</a:t>
                      </a:r>
                      <a:endParaRPr lang="ru-RU" sz="1100" b="0" i="0" u="none" strike="noStrike">
                        <a:solidFill>
                          <a:srgbClr val="000000"/>
                        </a:solidFill>
                        <a:effectLst/>
                        <a:latin typeface="Times New Roman" panose="02020603050405020304" pitchFamily="18" charset="0"/>
                      </a:endParaRPr>
                    </a:p>
                  </a:txBody>
                  <a:tcPr marL="3374" marR="3374" marT="3374" marB="0" anchor="b"/>
                </a:tc>
                <a:tc>
                  <a:txBody>
                    <a:bodyPr/>
                    <a:lstStyle/>
                    <a:p>
                      <a:pPr algn="ctr" fontAlgn="b"/>
                      <a:r>
                        <a:rPr lang="ru-RU" sz="1100" u="none" strike="noStrike">
                          <a:effectLst/>
                        </a:rPr>
                        <a:t>-151,7</a:t>
                      </a:r>
                      <a:endParaRPr lang="ru-RU" sz="1100" b="0" i="0" u="none" strike="noStrike">
                        <a:solidFill>
                          <a:srgbClr val="000000"/>
                        </a:solidFill>
                        <a:effectLst/>
                        <a:latin typeface="Times New Roman" panose="02020603050405020304" pitchFamily="18" charset="0"/>
                      </a:endParaRPr>
                    </a:p>
                  </a:txBody>
                  <a:tcPr marL="3374" marR="3374" marT="3374" marB="0" anchor="b"/>
                </a:tc>
                <a:tc>
                  <a:txBody>
                    <a:bodyPr/>
                    <a:lstStyle/>
                    <a:p>
                      <a:pPr algn="ctr" fontAlgn="b"/>
                      <a:r>
                        <a:rPr lang="ru-RU" sz="1100" u="none" strike="noStrike">
                          <a:effectLst/>
                        </a:rPr>
                        <a:t>39 133,7</a:t>
                      </a:r>
                      <a:endParaRPr lang="ru-RU" sz="1100" b="0" i="0" u="none" strike="noStrike">
                        <a:solidFill>
                          <a:srgbClr val="000000"/>
                        </a:solidFill>
                        <a:effectLst/>
                        <a:latin typeface="Times New Roman" panose="02020603050405020304" pitchFamily="18" charset="0"/>
                      </a:endParaRPr>
                    </a:p>
                  </a:txBody>
                  <a:tcPr marL="3374" marR="3374" marT="3374" marB="0" anchor="b"/>
                </a:tc>
              </a:tr>
              <a:tr h="67346">
                <a:tc>
                  <a:txBody>
                    <a:bodyPr/>
                    <a:lstStyle/>
                    <a:p>
                      <a:pPr algn="l" fontAlgn="t"/>
                      <a:r>
                        <a:rPr lang="ru-RU" sz="1100" b="1" u="none" strike="noStrike" dirty="0">
                          <a:effectLst/>
                        </a:rPr>
                        <a:t>Охрана окружающей среды</a:t>
                      </a:r>
                      <a:endParaRPr lang="ru-RU" sz="1100" b="1" i="0" u="none" strike="noStrike" dirty="0">
                        <a:solidFill>
                          <a:srgbClr val="000000"/>
                        </a:solidFill>
                        <a:effectLst/>
                        <a:latin typeface="Times New Roman" panose="02020603050405020304" pitchFamily="18" charset="0"/>
                      </a:endParaRPr>
                    </a:p>
                  </a:txBody>
                  <a:tcPr marL="3374" marR="3374" marT="3374" marB="0"/>
                </a:tc>
                <a:tc>
                  <a:txBody>
                    <a:bodyPr/>
                    <a:lstStyle/>
                    <a:p>
                      <a:pPr algn="ctr" fontAlgn="b"/>
                      <a:r>
                        <a:rPr lang="ru-RU" sz="1100" b="1" u="none" strike="noStrike">
                          <a:effectLst/>
                        </a:rPr>
                        <a:t>0600</a:t>
                      </a:r>
                      <a:endParaRPr lang="ru-RU" sz="1100" b="1" i="0" u="none" strike="noStrike">
                        <a:solidFill>
                          <a:srgbClr val="000000"/>
                        </a:solidFill>
                        <a:effectLst/>
                        <a:latin typeface="Times New Roman" panose="02020603050405020304" pitchFamily="18" charset="0"/>
                      </a:endParaRPr>
                    </a:p>
                  </a:txBody>
                  <a:tcPr marL="3374" marR="3374" marT="3374" marB="0" anchor="b"/>
                </a:tc>
                <a:tc>
                  <a:txBody>
                    <a:bodyPr/>
                    <a:lstStyle/>
                    <a:p>
                      <a:pPr algn="ctr" fontAlgn="b"/>
                      <a:r>
                        <a:rPr lang="ru-RU" sz="1100" b="1" u="none" strike="noStrike" dirty="0">
                          <a:effectLst/>
                        </a:rPr>
                        <a:t>3 523,9</a:t>
                      </a:r>
                      <a:endParaRPr lang="ru-RU" sz="1100" b="1" i="0" u="none" strike="noStrike" dirty="0">
                        <a:solidFill>
                          <a:srgbClr val="000000"/>
                        </a:solidFill>
                        <a:effectLst/>
                        <a:latin typeface="Times New Roman" panose="02020603050405020304" pitchFamily="18" charset="0"/>
                      </a:endParaRPr>
                    </a:p>
                  </a:txBody>
                  <a:tcPr marL="3374" marR="3374" marT="3374" marB="0" anchor="b"/>
                </a:tc>
                <a:tc>
                  <a:txBody>
                    <a:bodyPr/>
                    <a:lstStyle/>
                    <a:p>
                      <a:pPr algn="ctr" fontAlgn="b"/>
                      <a:r>
                        <a:rPr lang="ru-RU" sz="1100" b="1" u="none" strike="noStrike" dirty="0">
                          <a:effectLst/>
                        </a:rPr>
                        <a:t>-1 990,0</a:t>
                      </a:r>
                      <a:endParaRPr lang="ru-RU" sz="1100" b="1" i="0" u="none" strike="noStrike" dirty="0">
                        <a:solidFill>
                          <a:srgbClr val="000000"/>
                        </a:solidFill>
                        <a:effectLst/>
                        <a:latin typeface="Times New Roman" panose="02020603050405020304" pitchFamily="18" charset="0"/>
                      </a:endParaRPr>
                    </a:p>
                  </a:txBody>
                  <a:tcPr marL="3374" marR="3374" marT="3374" marB="0" anchor="b"/>
                </a:tc>
                <a:tc>
                  <a:txBody>
                    <a:bodyPr/>
                    <a:lstStyle/>
                    <a:p>
                      <a:pPr algn="ctr" fontAlgn="b"/>
                      <a:endParaRPr lang="ru-RU" sz="1100" b="1" i="0" u="none" strike="noStrike" dirty="0">
                        <a:solidFill>
                          <a:srgbClr val="000000"/>
                        </a:solidFill>
                        <a:effectLst/>
                        <a:latin typeface="Times New Roman" panose="02020603050405020304" pitchFamily="18" charset="0"/>
                      </a:endParaRPr>
                    </a:p>
                  </a:txBody>
                  <a:tcPr marL="3374" marR="3374" marT="3374" marB="0" anchor="b"/>
                </a:tc>
                <a:tc>
                  <a:txBody>
                    <a:bodyPr/>
                    <a:lstStyle/>
                    <a:p>
                      <a:pPr algn="ctr" fontAlgn="b"/>
                      <a:r>
                        <a:rPr lang="ru-RU" sz="1100" b="1" u="none" strike="noStrike" dirty="0">
                          <a:effectLst/>
                        </a:rPr>
                        <a:t>-100,0</a:t>
                      </a:r>
                      <a:endParaRPr lang="ru-RU" sz="1100" b="1" i="0" u="none" strike="noStrike" dirty="0">
                        <a:solidFill>
                          <a:srgbClr val="000000"/>
                        </a:solidFill>
                        <a:effectLst/>
                        <a:latin typeface="Times New Roman" panose="02020603050405020304" pitchFamily="18" charset="0"/>
                      </a:endParaRPr>
                    </a:p>
                  </a:txBody>
                  <a:tcPr marL="3374" marR="3374" marT="3374" marB="0" anchor="b"/>
                </a:tc>
                <a:tc>
                  <a:txBody>
                    <a:bodyPr/>
                    <a:lstStyle/>
                    <a:p>
                      <a:pPr algn="ctr" fontAlgn="b"/>
                      <a:endParaRPr lang="ru-RU" sz="1100" b="1" i="0" u="none" strike="noStrike" dirty="0">
                        <a:solidFill>
                          <a:srgbClr val="000000"/>
                        </a:solidFill>
                        <a:effectLst/>
                        <a:latin typeface="Times New Roman" panose="02020603050405020304" pitchFamily="18" charset="0"/>
                      </a:endParaRPr>
                    </a:p>
                  </a:txBody>
                  <a:tcPr marL="3374" marR="3374" marT="3374" marB="0" anchor="b"/>
                </a:tc>
                <a:tc>
                  <a:txBody>
                    <a:bodyPr/>
                    <a:lstStyle/>
                    <a:p>
                      <a:pPr algn="ctr" fontAlgn="b"/>
                      <a:endParaRPr lang="ru-RU" sz="1100" b="1" i="0" u="none" strike="noStrike" dirty="0">
                        <a:solidFill>
                          <a:srgbClr val="000000"/>
                        </a:solidFill>
                        <a:effectLst/>
                        <a:latin typeface="Times New Roman" panose="02020603050405020304" pitchFamily="18" charset="0"/>
                      </a:endParaRPr>
                    </a:p>
                  </a:txBody>
                  <a:tcPr marL="3374" marR="3374" marT="3374" marB="0" anchor="b"/>
                </a:tc>
                <a:tc>
                  <a:txBody>
                    <a:bodyPr/>
                    <a:lstStyle/>
                    <a:p>
                      <a:pPr algn="ctr" fontAlgn="b"/>
                      <a:endParaRPr lang="ru-RU" sz="1100" b="1" i="0" u="none" strike="noStrike" dirty="0">
                        <a:solidFill>
                          <a:srgbClr val="000000"/>
                        </a:solidFill>
                        <a:effectLst/>
                        <a:latin typeface="Times New Roman" panose="02020603050405020304" pitchFamily="18" charset="0"/>
                      </a:endParaRPr>
                    </a:p>
                  </a:txBody>
                  <a:tcPr marL="3374" marR="3374" marT="3374" marB="0" anchor="b"/>
                </a:tc>
                <a:tc>
                  <a:txBody>
                    <a:bodyPr/>
                    <a:lstStyle/>
                    <a:p>
                      <a:pPr algn="ctr" fontAlgn="b"/>
                      <a:r>
                        <a:rPr lang="ru-RU" sz="1100" b="1" u="none" strike="noStrike" dirty="0">
                          <a:effectLst/>
                        </a:rPr>
                        <a:t>-2 090,0</a:t>
                      </a:r>
                      <a:endParaRPr lang="ru-RU" sz="1100" b="1" i="0" u="none" strike="noStrike" dirty="0">
                        <a:solidFill>
                          <a:srgbClr val="000000"/>
                        </a:solidFill>
                        <a:effectLst/>
                        <a:latin typeface="Times New Roman" panose="02020603050405020304" pitchFamily="18" charset="0"/>
                      </a:endParaRPr>
                    </a:p>
                  </a:txBody>
                  <a:tcPr marL="3374" marR="3374" marT="3374" marB="0" anchor="b"/>
                </a:tc>
                <a:tc>
                  <a:txBody>
                    <a:bodyPr/>
                    <a:lstStyle/>
                    <a:p>
                      <a:pPr algn="ctr" fontAlgn="b"/>
                      <a:endParaRPr lang="ru-RU" sz="1100" b="1" i="0" u="none" strike="noStrike" dirty="0">
                        <a:solidFill>
                          <a:srgbClr val="000000"/>
                        </a:solidFill>
                        <a:effectLst/>
                        <a:latin typeface="Times New Roman" panose="02020603050405020304" pitchFamily="18" charset="0"/>
                      </a:endParaRPr>
                    </a:p>
                  </a:txBody>
                  <a:tcPr marL="3374" marR="3374" marT="3374" marB="0" anchor="b"/>
                </a:tc>
                <a:tc>
                  <a:txBody>
                    <a:bodyPr/>
                    <a:lstStyle/>
                    <a:p>
                      <a:pPr algn="ctr" fontAlgn="b"/>
                      <a:r>
                        <a:rPr lang="ru-RU" sz="1100" b="1" u="none" strike="noStrike" dirty="0">
                          <a:effectLst/>
                        </a:rPr>
                        <a:t>1 433,9</a:t>
                      </a:r>
                      <a:endParaRPr lang="ru-RU" sz="1100" b="1" i="0" u="none" strike="noStrike" dirty="0">
                        <a:solidFill>
                          <a:srgbClr val="000000"/>
                        </a:solidFill>
                        <a:effectLst/>
                        <a:latin typeface="Times New Roman" panose="02020603050405020304" pitchFamily="18" charset="0"/>
                      </a:endParaRPr>
                    </a:p>
                  </a:txBody>
                  <a:tcPr marL="3374" marR="3374" marT="3374" marB="0" anchor="b"/>
                </a:tc>
              </a:tr>
              <a:tr h="120092">
                <a:tc>
                  <a:txBody>
                    <a:bodyPr/>
                    <a:lstStyle/>
                    <a:p>
                      <a:pPr algn="l" fontAlgn="t"/>
                      <a:r>
                        <a:rPr lang="ru-RU" sz="1100" u="none" strike="noStrike">
                          <a:effectLst/>
                        </a:rPr>
                        <a:t>Охрана объектов растительного и животного мира и среды их обитания</a:t>
                      </a:r>
                      <a:endParaRPr lang="ru-RU" sz="1100" b="0" i="0" u="none" strike="noStrike">
                        <a:solidFill>
                          <a:srgbClr val="000000"/>
                        </a:solidFill>
                        <a:effectLst/>
                        <a:latin typeface="Times New Roman" panose="02020603050405020304" pitchFamily="18" charset="0"/>
                      </a:endParaRPr>
                    </a:p>
                  </a:txBody>
                  <a:tcPr marL="3374" marR="3374" marT="3374" marB="0"/>
                </a:tc>
                <a:tc>
                  <a:txBody>
                    <a:bodyPr/>
                    <a:lstStyle/>
                    <a:p>
                      <a:pPr algn="ctr" fontAlgn="b"/>
                      <a:r>
                        <a:rPr lang="ru-RU" sz="1100" u="none" strike="noStrike">
                          <a:effectLst/>
                        </a:rPr>
                        <a:t>0603</a:t>
                      </a:r>
                      <a:endParaRPr lang="ru-RU" sz="1100" b="0" i="0" u="none" strike="noStrike">
                        <a:solidFill>
                          <a:srgbClr val="000000"/>
                        </a:solidFill>
                        <a:effectLst/>
                        <a:latin typeface="Times New Roman" panose="02020603050405020304" pitchFamily="18" charset="0"/>
                      </a:endParaRPr>
                    </a:p>
                  </a:txBody>
                  <a:tcPr marL="3374" marR="3374" marT="3374" marB="0" anchor="b"/>
                </a:tc>
                <a:tc>
                  <a:txBody>
                    <a:bodyPr/>
                    <a:lstStyle/>
                    <a:p>
                      <a:pPr algn="ctr" fontAlgn="b"/>
                      <a:r>
                        <a:rPr lang="ru-RU" sz="1100" u="none" strike="noStrike">
                          <a:effectLst/>
                        </a:rPr>
                        <a:t>397,0</a:t>
                      </a:r>
                      <a:endParaRPr lang="ru-RU" sz="1100" b="0" i="0" u="none" strike="noStrike">
                        <a:solidFill>
                          <a:srgbClr val="000000"/>
                        </a:solidFill>
                        <a:effectLst/>
                        <a:latin typeface="Times New Roman" panose="02020603050405020304" pitchFamily="18" charset="0"/>
                      </a:endParaRPr>
                    </a:p>
                  </a:txBody>
                  <a:tcPr marL="3374" marR="3374" marT="3374" marB="0" anchor="b"/>
                </a:tc>
                <a:tc>
                  <a:txBody>
                    <a:bodyPr/>
                    <a:lstStyle/>
                    <a:p>
                      <a:pPr algn="ctr" fontAlgn="b"/>
                      <a:endParaRPr lang="ru-RU" sz="1100" b="0" i="0" u="none" strike="noStrike" dirty="0">
                        <a:solidFill>
                          <a:srgbClr val="000000"/>
                        </a:solidFill>
                        <a:effectLst/>
                        <a:latin typeface="Times New Roman" panose="02020603050405020304" pitchFamily="18" charset="0"/>
                      </a:endParaRPr>
                    </a:p>
                  </a:txBody>
                  <a:tcPr marL="3374" marR="3374" marT="3374" marB="0" anchor="b"/>
                </a:tc>
                <a:tc>
                  <a:txBody>
                    <a:bodyPr/>
                    <a:lstStyle/>
                    <a:p>
                      <a:pPr algn="ctr" fontAlgn="b"/>
                      <a:endParaRPr lang="ru-RU" sz="1100" b="0" i="0" u="none" strike="noStrike" dirty="0">
                        <a:solidFill>
                          <a:srgbClr val="000000"/>
                        </a:solidFill>
                        <a:effectLst/>
                        <a:latin typeface="Times New Roman" panose="02020603050405020304" pitchFamily="18" charset="0"/>
                      </a:endParaRPr>
                    </a:p>
                  </a:txBody>
                  <a:tcPr marL="3374" marR="3374" marT="3374" marB="0" anchor="b"/>
                </a:tc>
                <a:tc>
                  <a:txBody>
                    <a:bodyPr/>
                    <a:lstStyle/>
                    <a:p>
                      <a:pPr algn="ctr" fontAlgn="b"/>
                      <a:endParaRPr lang="ru-RU" sz="1100" b="0" i="0" u="none" strike="noStrike" dirty="0">
                        <a:solidFill>
                          <a:srgbClr val="000000"/>
                        </a:solidFill>
                        <a:effectLst/>
                        <a:latin typeface="Times New Roman" panose="02020603050405020304" pitchFamily="18" charset="0"/>
                      </a:endParaRPr>
                    </a:p>
                  </a:txBody>
                  <a:tcPr marL="3374" marR="3374" marT="3374" marB="0" anchor="b"/>
                </a:tc>
                <a:tc>
                  <a:txBody>
                    <a:bodyPr/>
                    <a:lstStyle/>
                    <a:p>
                      <a:pPr algn="ctr" fontAlgn="b"/>
                      <a:endParaRPr lang="ru-RU" sz="1100" b="0" i="0" u="none" strike="noStrike" dirty="0">
                        <a:solidFill>
                          <a:srgbClr val="000000"/>
                        </a:solidFill>
                        <a:effectLst/>
                        <a:latin typeface="Times New Roman" panose="02020603050405020304" pitchFamily="18" charset="0"/>
                      </a:endParaRPr>
                    </a:p>
                  </a:txBody>
                  <a:tcPr marL="3374" marR="3374" marT="3374" marB="0" anchor="b"/>
                </a:tc>
                <a:tc>
                  <a:txBody>
                    <a:bodyPr/>
                    <a:lstStyle/>
                    <a:p>
                      <a:pPr algn="ctr" fontAlgn="b"/>
                      <a:endParaRPr lang="ru-RU" sz="1100" b="0" i="0" u="none" strike="noStrike" dirty="0">
                        <a:solidFill>
                          <a:srgbClr val="000000"/>
                        </a:solidFill>
                        <a:effectLst/>
                        <a:latin typeface="Times New Roman" panose="02020603050405020304" pitchFamily="18" charset="0"/>
                      </a:endParaRPr>
                    </a:p>
                  </a:txBody>
                  <a:tcPr marL="3374" marR="3374" marT="3374" marB="0" anchor="b"/>
                </a:tc>
                <a:tc>
                  <a:txBody>
                    <a:bodyPr/>
                    <a:lstStyle/>
                    <a:p>
                      <a:pPr algn="ctr" fontAlgn="b"/>
                      <a:endParaRPr lang="ru-RU" sz="1100" b="0" i="0" u="none" strike="noStrike" dirty="0">
                        <a:solidFill>
                          <a:srgbClr val="000000"/>
                        </a:solidFill>
                        <a:effectLst/>
                        <a:latin typeface="Times New Roman" panose="02020603050405020304" pitchFamily="18" charset="0"/>
                      </a:endParaRPr>
                    </a:p>
                  </a:txBody>
                  <a:tcPr marL="3374" marR="3374" marT="3374" marB="0" anchor="b"/>
                </a:tc>
                <a:tc>
                  <a:txBody>
                    <a:bodyPr/>
                    <a:lstStyle/>
                    <a:p>
                      <a:pPr algn="ctr" fontAlgn="b"/>
                      <a:endParaRPr lang="ru-RU" sz="1100" b="0" i="0" u="none" strike="noStrike" dirty="0">
                        <a:solidFill>
                          <a:srgbClr val="000000"/>
                        </a:solidFill>
                        <a:effectLst/>
                        <a:latin typeface="Times New Roman" panose="02020603050405020304" pitchFamily="18" charset="0"/>
                      </a:endParaRPr>
                    </a:p>
                  </a:txBody>
                  <a:tcPr marL="3374" marR="3374" marT="3374" marB="0" anchor="b"/>
                </a:tc>
                <a:tc>
                  <a:txBody>
                    <a:bodyPr/>
                    <a:lstStyle/>
                    <a:p>
                      <a:pPr algn="ctr" fontAlgn="b"/>
                      <a:endParaRPr lang="ru-RU" sz="1100" b="0" i="0" u="none" strike="noStrike" dirty="0">
                        <a:solidFill>
                          <a:srgbClr val="000000"/>
                        </a:solidFill>
                        <a:effectLst/>
                        <a:latin typeface="Times New Roman" panose="02020603050405020304" pitchFamily="18" charset="0"/>
                      </a:endParaRPr>
                    </a:p>
                  </a:txBody>
                  <a:tcPr marL="3374" marR="3374" marT="3374" marB="0" anchor="b"/>
                </a:tc>
                <a:tc>
                  <a:txBody>
                    <a:bodyPr/>
                    <a:lstStyle/>
                    <a:p>
                      <a:pPr algn="ctr" fontAlgn="b"/>
                      <a:r>
                        <a:rPr lang="ru-RU" sz="1100" u="none" strike="noStrike" dirty="0">
                          <a:effectLst/>
                        </a:rPr>
                        <a:t>397,0</a:t>
                      </a:r>
                      <a:endParaRPr lang="ru-RU" sz="1100" b="0" i="0" u="none" strike="noStrike" dirty="0">
                        <a:solidFill>
                          <a:srgbClr val="000000"/>
                        </a:solidFill>
                        <a:effectLst/>
                        <a:latin typeface="Times New Roman" panose="02020603050405020304" pitchFamily="18" charset="0"/>
                      </a:endParaRPr>
                    </a:p>
                  </a:txBody>
                  <a:tcPr marL="3374" marR="3374" marT="3374" marB="0" anchor="b"/>
                </a:tc>
              </a:tr>
              <a:tr h="67346">
                <a:tc>
                  <a:txBody>
                    <a:bodyPr/>
                    <a:lstStyle/>
                    <a:p>
                      <a:pPr algn="l" fontAlgn="t"/>
                      <a:r>
                        <a:rPr lang="ru-RU" sz="1100" u="none" strike="noStrike">
                          <a:effectLst/>
                        </a:rPr>
                        <a:t>Другие вопросы в области охраны окружающей среды</a:t>
                      </a:r>
                      <a:endParaRPr lang="ru-RU" sz="1100" b="0" i="0" u="none" strike="noStrike">
                        <a:solidFill>
                          <a:srgbClr val="000000"/>
                        </a:solidFill>
                        <a:effectLst/>
                        <a:latin typeface="Times New Roman" panose="02020603050405020304" pitchFamily="18" charset="0"/>
                      </a:endParaRPr>
                    </a:p>
                  </a:txBody>
                  <a:tcPr marL="3374" marR="3374" marT="3374" marB="0"/>
                </a:tc>
                <a:tc>
                  <a:txBody>
                    <a:bodyPr/>
                    <a:lstStyle/>
                    <a:p>
                      <a:pPr algn="ctr" fontAlgn="b"/>
                      <a:r>
                        <a:rPr lang="ru-RU" sz="1100" u="none" strike="noStrike">
                          <a:effectLst/>
                        </a:rPr>
                        <a:t>0605</a:t>
                      </a:r>
                      <a:endParaRPr lang="ru-RU" sz="1100" b="0" i="0" u="none" strike="noStrike">
                        <a:solidFill>
                          <a:srgbClr val="000000"/>
                        </a:solidFill>
                        <a:effectLst/>
                        <a:latin typeface="Times New Roman" panose="02020603050405020304" pitchFamily="18" charset="0"/>
                      </a:endParaRPr>
                    </a:p>
                  </a:txBody>
                  <a:tcPr marL="3374" marR="3374" marT="3374" marB="0" anchor="b"/>
                </a:tc>
                <a:tc>
                  <a:txBody>
                    <a:bodyPr/>
                    <a:lstStyle/>
                    <a:p>
                      <a:pPr algn="ctr" fontAlgn="b"/>
                      <a:r>
                        <a:rPr lang="ru-RU" sz="1100" u="none" strike="noStrike">
                          <a:effectLst/>
                        </a:rPr>
                        <a:t>3 126,9</a:t>
                      </a:r>
                      <a:endParaRPr lang="ru-RU" sz="1100" b="0" i="0" u="none" strike="noStrike">
                        <a:solidFill>
                          <a:srgbClr val="000000"/>
                        </a:solidFill>
                        <a:effectLst/>
                        <a:latin typeface="Times New Roman" panose="02020603050405020304" pitchFamily="18" charset="0"/>
                      </a:endParaRPr>
                    </a:p>
                  </a:txBody>
                  <a:tcPr marL="3374" marR="3374" marT="3374" marB="0" anchor="b"/>
                </a:tc>
                <a:tc>
                  <a:txBody>
                    <a:bodyPr/>
                    <a:lstStyle/>
                    <a:p>
                      <a:pPr algn="ctr" fontAlgn="b"/>
                      <a:r>
                        <a:rPr lang="ru-RU" sz="1100" u="none" strike="noStrike">
                          <a:effectLst/>
                        </a:rPr>
                        <a:t>-1 990,0</a:t>
                      </a:r>
                      <a:endParaRPr lang="ru-RU" sz="1100" b="0" i="0" u="none" strike="noStrike">
                        <a:solidFill>
                          <a:srgbClr val="000000"/>
                        </a:solidFill>
                        <a:effectLst/>
                        <a:latin typeface="Times New Roman" panose="02020603050405020304" pitchFamily="18" charset="0"/>
                      </a:endParaRPr>
                    </a:p>
                  </a:txBody>
                  <a:tcPr marL="3374" marR="3374" marT="3374" marB="0" anchor="b"/>
                </a:tc>
                <a:tc>
                  <a:txBody>
                    <a:bodyPr/>
                    <a:lstStyle/>
                    <a:p>
                      <a:pPr algn="ctr" fontAlgn="b"/>
                      <a:endParaRPr lang="ru-RU" sz="1100" b="0" i="0" u="none" strike="noStrike" dirty="0">
                        <a:solidFill>
                          <a:srgbClr val="000000"/>
                        </a:solidFill>
                        <a:effectLst/>
                        <a:latin typeface="Times New Roman" panose="02020603050405020304" pitchFamily="18" charset="0"/>
                      </a:endParaRPr>
                    </a:p>
                  </a:txBody>
                  <a:tcPr marL="3374" marR="3374" marT="3374" marB="0" anchor="b"/>
                </a:tc>
                <a:tc>
                  <a:txBody>
                    <a:bodyPr/>
                    <a:lstStyle/>
                    <a:p>
                      <a:pPr algn="ctr" fontAlgn="b"/>
                      <a:r>
                        <a:rPr lang="ru-RU" sz="1100" u="none" strike="noStrike">
                          <a:effectLst/>
                        </a:rPr>
                        <a:t>-100,0</a:t>
                      </a:r>
                      <a:endParaRPr lang="ru-RU" sz="1100" b="0" i="0" u="none" strike="noStrike">
                        <a:solidFill>
                          <a:srgbClr val="000000"/>
                        </a:solidFill>
                        <a:effectLst/>
                        <a:latin typeface="Times New Roman" panose="02020603050405020304" pitchFamily="18" charset="0"/>
                      </a:endParaRPr>
                    </a:p>
                  </a:txBody>
                  <a:tcPr marL="3374" marR="3374" marT="3374" marB="0" anchor="b"/>
                </a:tc>
                <a:tc>
                  <a:txBody>
                    <a:bodyPr/>
                    <a:lstStyle/>
                    <a:p>
                      <a:pPr algn="ctr" fontAlgn="b"/>
                      <a:endParaRPr lang="ru-RU" sz="1100" b="0" i="0" u="none" strike="noStrike" dirty="0">
                        <a:solidFill>
                          <a:srgbClr val="000000"/>
                        </a:solidFill>
                        <a:effectLst/>
                        <a:latin typeface="Times New Roman" panose="02020603050405020304" pitchFamily="18" charset="0"/>
                      </a:endParaRPr>
                    </a:p>
                  </a:txBody>
                  <a:tcPr marL="3374" marR="3374" marT="3374" marB="0" anchor="b"/>
                </a:tc>
                <a:tc>
                  <a:txBody>
                    <a:bodyPr/>
                    <a:lstStyle/>
                    <a:p>
                      <a:pPr algn="ctr" fontAlgn="b"/>
                      <a:endParaRPr lang="ru-RU" sz="1100" b="0" i="0" u="none" strike="noStrike" dirty="0">
                        <a:solidFill>
                          <a:srgbClr val="000000"/>
                        </a:solidFill>
                        <a:effectLst/>
                        <a:latin typeface="Times New Roman" panose="02020603050405020304" pitchFamily="18" charset="0"/>
                      </a:endParaRPr>
                    </a:p>
                  </a:txBody>
                  <a:tcPr marL="3374" marR="3374" marT="3374" marB="0" anchor="b"/>
                </a:tc>
                <a:tc>
                  <a:txBody>
                    <a:bodyPr/>
                    <a:lstStyle/>
                    <a:p>
                      <a:pPr algn="ctr" fontAlgn="b"/>
                      <a:endParaRPr lang="ru-RU" sz="1100" b="0" i="0" u="none" strike="noStrike" dirty="0">
                        <a:solidFill>
                          <a:srgbClr val="000000"/>
                        </a:solidFill>
                        <a:effectLst/>
                        <a:latin typeface="Times New Roman" panose="02020603050405020304" pitchFamily="18" charset="0"/>
                      </a:endParaRPr>
                    </a:p>
                  </a:txBody>
                  <a:tcPr marL="3374" marR="3374" marT="3374" marB="0" anchor="b"/>
                </a:tc>
                <a:tc>
                  <a:txBody>
                    <a:bodyPr/>
                    <a:lstStyle/>
                    <a:p>
                      <a:pPr algn="ctr" fontAlgn="b"/>
                      <a:r>
                        <a:rPr lang="ru-RU" sz="1100" u="none" strike="noStrike" dirty="0">
                          <a:effectLst/>
                        </a:rPr>
                        <a:t>-2 090,0</a:t>
                      </a:r>
                      <a:endParaRPr lang="ru-RU" sz="1100" b="0" i="0" u="none" strike="noStrike" dirty="0">
                        <a:solidFill>
                          <a:srgbClr val="000000"/>
                        </a:solidFill>
                        <a:effectLst/>
                        <a:latin typeface="Times New Roman" panose="02020603050405020304" pitchFamily="18" charset="0"/>
                      </a:endParaRPr>
                    </a:p>
                  </a:txBody>
                  <a:tcPr marL="3374" marR="3374" marT="3374" marB="0" anchor="b"/>
                </a:tc>
                <a:tc>
                  <a:txBody>
                    <a:bodyPr/>
                    <a:lstStyle/>
                    <a:p>
                      <a:pPr algn="ctr" fontAlgn="b"/>
                      <a:endParaRPr lang="ru-RU" sz="1100" b="0" i="0" u="none" strike="noStrike" dirty="0">
                        <a:solidFill>
                          <a:srgbClr val="000000"/>
                        </a:solidFill>
                        <a:effectLst/>
                        <a:latin typeface="Times New Roman" panose="02020603050405020304" pitchFamily="18" charset="0"/>
                      </a:endParaRPr>
                    </a:p>
                  </a:txBody>
                  <a:tcPr marL="3374" marR="3374" marT="3374" marB="0" anchor="b"/>
                </a:tc>
                <a:tc>
                  <a:txBody>
                    <a:bodyPr/>
                    <a:lstStyle/>
                    <a:p>
                      <a:pPr algn="ctr" fontAlgn="b"/>
                      <a:r>
                        <a:rPr lang="ru-RU" sz="1100" u="none" strike="noStrike" dirty="0">
                          <a:effectLst/>
                        </a:rPr>
                        <a:t>1 036,9</a:t>
                      </a:r>
                      <a:endParaRPr lang="ru-RU" sz="1100" b="0" i="0" u="none" strike="noStrike" dirty="0">
                        <a:solidFill>
                          <a:srgbClr val="000000"/>
                        </a:solidFill>
                        <a:effectLst/>
                        <a:latin typeface="Times New Roman" panose="02020603050405020304" pitchFamily="18" charset="0"/>
                      </a:endParaRPr>
                    </a:p>
                  </a:txBody>
                  <a:tcPr marL="3374" marR="3374" marT="3374" marB="0" anchor="b"/>
                </a:tc>
              </a:tr>
            </a:tbl>
          </a:graphicData>
        </a:graphic>
      </p:graphicFrame>
      <p:sp>
        <p:nvSpPr>
          <p:cNvPr id="6" name="TextBox 5"/>
          <p:cNvSpPr txBox="1"/>
          <p:nvPr/>
        </p:nvSpPr>
        <p:spPr>
          <a:xfrm>
            <a:off x="10871200" y="689267"/>
            <a:ext cx="1036482" cy="369332"/>
          </a:xfrm>
          <a:prstGeom prst="rect">
            <a:avLst/>
          </a:prstGeom>
          <a:noFill/>
        </p:spPr>
        <p:txBody>
          <a:bodyPr wrap="square" rtlCol="0">
            <a:spAutoFit/>
          </a:bodyPr>
          <a:lstStyle/>
          <a:p>
            <a:pPr algn="r"/>
            <a:r>
              <a:rPr lang="ru-RU" dirty="0" smtClean="0"/>
              <a:t>(2 из 3)</a:t>
            </a:r>
            <a:endParaRPr lang="ru-RU" dirty="0"/>
          </a:p>
        </p:txBody>
      </p:sp>
    </p:spTree>
    <p:extLst>
      <p:ext uri="{BB962C8B-B14F-4D97-AF65-F5344CB8AC3E}">
        <p14:creationId xmlns:p14="http://schemas.microsoft.com/office/powerpoint/2010/main" val="64234133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623FB4D5-DA14-4F29-9320-2DE0A6B571B9}"/>
              </a:ext>
            </a:extLst>
          </p:cNvPr>
          <p:cNvSpPr>
            <a:spLocks noGrp="1"/>
          </p:cNvSpPr>
          <p:nvPr>
            <p:ph type="title"/>
          </p:nvPr>
        </p:nvSpPr>
        <p:spPr/>
        <p:txBody>
          <a:bodyPr rtlCol="0"/>
          <a:lstStyle/>
          <a:p>
            <a:r>
              <a:rPr lang="ru-RU" sz="2400" dirty="0"/>
              <a:t>Информация о внесении изменений в параметры </a:t>
            </a:r>
            <a:r>
              <a:rPr lang="ru-RU" sz="2400" dirty="0" smtClean="0"/>
              <a:t>бюджета</a:t>
            </a:r>
            <a:r>
              <a:rPr lang="en-US" sz="2400" dirty="0" smtClean="0"/>
              <a:t> </a:t>
            </a:r>
            <a:r>
              <a:rPr lang="ru-RU" sz="2400" dirty="0" smtClean="0"/>
              <a:t>города Пыть-Яха в 2021 </a:t>
            </a:r>
            <a:r>
              <a:rPr lang="ru-RU" sz="2400" dirty="0"/>
              <a:t>году по разделам, подразделам классификации расходов бюджета, </a:t>
            </a:r>
            <a:r>
              <a:rPr lang="ru-RU" sz="2400" dirty="0" smtClean="0"/>
              <a:t>тыс. </a:t>
            </a:r>
            <a:r>
              <a:rPr lang="ru-RU" sz="2400" dirty="0"/>
              <a:t>рублей </a:t>
            </a:r>
          </a:p>
        </p:txBody>
      </p:sp>
      <p:sp>
        <p:nvSpPr>
          <p:cNvPr id="33" name="Нижний колонтитул 3"/>
          <p:cNvSpPr>
            <a:spLocks noGrp="1"/>
          </p:cNvSpPr>
          <p:nvPr>
            <p:ph type="ftr" sz="quarter" idx="4294967295"/>
          </p:nvPr>
        </p:nvSpPr>
        <p:spPr>
          <a:xfrm>
            <a:off x="0" y="6437730"/>
            <a:ext cx="11760000" cy="432000"/>
          </a:xfrm>
          <a:prstGeom prst="rect">
            <a:avLst/>
          </a:prstGeom>
          <a:solidFill>
            <a:srgbClr val="404040"/>
          </a:solidFill>
          <a:ln cmpd="sng">
            <a:noFill/>
          </a:ln>
        </p:spPr>
        <p:txBody>
          <a:bodyPr anchor="ctr"/>
          <a:lstStyle/>
          <a:p>
            <a:pPr lvl="1"/>
            <a:r>
              <a:rPr lang="ru-RU" b="1" dirty="0">
                <a:gradFill>
                  <a:gsLst>
                    <a:gs pos="0">
                      <a:schemeClr val="accent1">
                        <a:lumMod val="5000"/>
                        <a:lumOff val="95000"/>
                      </a:schemeClr>
                    </a:gs>
                    <a:gs pos="74000">
                      <a:schemeClr val="accent5">
                        <a:lumMod val="25000"/>
                        <a:lumOff val="75000"/>
                      </a:schemeClr>
                    </a:gs>
                    <a:gs pos="83000">
                      <a:schemeClr val="accent5">
                        <a:lumMod val="25000"/>
                        <a:lumOff val="75000"/>
                      </a:schemeClr>
                    </a:gs>
                    <a:gs pos="100000">
                      <a:schemeClr val="accent5">
                        <a:lumMod val="50000"/>
                        <a:lumOff val="50000"/>
                      </a:schemeClr>
                    </a:gs>
                  </a:gsLst>
                  <a:lin ang="5400000" scaled="1"/>
                </a:gradFill>
              </a:rPr>
              <a:t>БЮДЖЕТ ДЛЯ ГРАЖДАН </a:t>
            </a:r>
          </a:p>
        </p:txBody>
      </p:sp>
      <p:sp>
        <p:nvSpPr>
          <p:cNvPr id="34" name="Номер слайда 5">
            <a:extLst>
              <a:ext uri="{FF2B5EF4-FFF2-40B4-BE49-F238E27FC236}">
                <a16:creationId xmlns="" xmlns:a16="http://schemas.microsoft.com/office/drawing/2014/main" id="{1C554D9F-1895-486E-BFBA-905BB2D29E08}"/>
              </a:ext>
            </a:extLst>
          </p:cNvPr>
          <p:cNvSpPr>
            <a:spLocks noGrp="1"/>
          </p:cNvSpPr>
          <p:nvPr>
            <p:ph type="sldNum" sz="quarter" idx="33"/>
          </p:nvPr>
        </p:nvSpPr>
        <p:spPr>
          <a:xfrm>
            <a:off x="11760000" y="6437730"/>
            <a:ext cx="432000" cy="432000"/>
          </a:xfrm>
        </p:spPr>
        <p:txBody>
          <a:bodyPr rtlCol="0"/>
          <a:lstStyle/>
          <a:p>
            <a:pPr rtl="0"/>
            <a:fld id="{19B51A1E-902D-48AF-9020-955120F399B6}" type="slidenum">
              <a:rPr lang="ru-RU" sz="1600" b="1" smtClean="0">
                <a:ln w="0"/>
                <a:gradFill>
                  <a:gsLst>
                    <a:gs pos="0">
                      <a:schemeClr val="accent1">
                        <a:lumMod val="5000"/>
                        <a:lumOff val="95000"/>
                      </a:schemeClr>
                    </a:gs>
                    <a:gs pos="74000">
                      <a:schemeClr val="accent5">
                        <a:lumMod val="25000"/>
                        <a:lumOff val="75000"/>
                      </a:schemeClr>
                    </a:gs>
                    <a:gs pos="83000">
                      <a:schemeClr val="accent5">
                        <a:lumMod val="25000"/>
                        <a:lumOff val="75000"/>
                      </a:schemeClr>
                    </a:gs>
                    <a:gs pos="100000">
                      <a:schemeClr val="accent5">
                        <a:lumMod val="50000"/>
                        <a:lumOff val="50000"/>
                      </a:schemeClr>
                    </a:gs>
                  </a:gsLst>
                  <a:lin ang="5400000" scaled="1"/>
                </a:gradFill>
                <a:effectLst>
                  <a:outerShdw blurRad="38100" dist="25400" dir="5400000" algn="ctr" rotWithShape="0">
                    <a:srgbClr val="6E747A">
                      <a:alpha val="43000"/>
                    </a:srgbClr>
                  </a:outerShdw>
                </a:effectLst>
              </a:rPr>
              <a:pPr rtl="0"/>
              <a:t>13</a:t>
            </a:fld>
            <a:endParaRPr lang="ru-RU" sz="1600" b="1" dirty="0">
              <a:ln w="0"/>
              <a:gradFill>
                <a:gsLst>
                  <a:gs pos="0">
                    <a:schemeClr val="accent1">
                      <a:lumMod val="5000"/>
                      <a:lumOff val="95000"/>
                    </a:schemeClr>
                  </a:gs>
                  <a:gs pos="74000">
                    <a:schemeClr val="accent5">
                      <a:lumMod val="25000"/>
                      <a:lumOff val="75000"/>
                    </a:schemeClr>
                  </a:gs>
                  <a:gs pos="83000">
                    <a:schemeClr val="accent5">
                      <a:lumMod val="25000"/>
                      <a:lumOff val="75000"/>
                    </a:schemeClr>
                  </a:gs>
                  <a:gs pos="100000">
                    <a:schemeClr val="accent5">
                      <a:lumMod val="50000"/>
                      <a:lumOff val="50000"/>
                    </a:schemeClr>
                  </a:gs>
                </a:gsLst>
                <a:lin ang="5400000" scaled="1"/>
              </a:gradFill>
              <a:effectLst>
                <a:outerShdw blurRad="38100" dist="25400" dir="5400000" algn="ctr" rotWithShape="0">
                  <a:srgbClr val="6E747A">
                    <a:alpha val="43000"/>
                  </a:srgbClr>
                </a:outerShdw>
              </a:effectLst>
            </a:endParaRPr>
          </a:p>
        </p:txBody>
      </p:sp>
      <p:graphicFrame>
        <p:nvGraphicFramePr>
          <p:cNvPr id="3" name="Таблица 2"/>
          <p:cNvGraphicFramePr>
            <a:graphicFrameLocks noGrp="1"/>
          </p:cNvGraphicFramePr>
          <p:nvPr>
            <p:extLst>
              <p:ext uri="{D42A27DB-BD31-4B8C-83A1-F6EECF244321}">
                <p14:modId xmlns:p14="http://schemas.microsoft.com/office/powerpoint/2010/main" val="1565799784"/>
              </p:ext>
            </p:extLst>
          </p:nvPr>
        </p:nvGraphicFramePr>
        <p:xfrm>
          <a:off x="259291" y="1007520"/>
          <a:ext cx="11648390" cy="5394618"/>
        </p:xfrm>
        <a:graphic>
          <a:graphicData uri="http://schemas.openxmlformats.org/drawingml/2006/table">
            <a:tbl>
              <a:tblPr bandRow="1" bandCol="1">
                <a:tableStyleId>{5A111915-BE36-4E01-A7E5-04B1672EAD32}</a:tableStyleId>
              </a:tblPr>
              <a:tblGrid>
                <a:gridCol w="2952000"/>
                <a:gridCol w="432000"/>
                <a:gridCol w="1006654"/>
                <a:gridCol w="767029"/>
                <a:gridCol w="767029"/>
                <a:gridCol w="767029"/>
                <a:gridCol w="767029"/>
                <a:gridCol w="767029"/>
                <a:gridCol w="767029"/>
                <a:gridCol w="767029"/>
                <a:gridCol w="880533"/>
                <a:gridCol w="1008000"/>
              </a:tblGrid>
              <a:tr h="268472">
                <a:tc>
                  <a:txBody>
                    <a:bodyPr/>
                    <a:lstStyle/>
                    <a:p>
                      <a:pPr algn="ctr" fontAlgn="ctr"/>
                      <a:r>
                        <a:rPr lang="ru-RU" sz="900" u="none" strike="noStrike" dirty="0">
                          <a:effectLst/>
                        </a:rPr>
                        <a:t>1</a:t>
                      </a:r>
                      <a:endParaRPr lang="ru-RU" sz="900" b="0" i="0" u="none" strike="noStrike" dirty="0">
                        <a:solidFill>
                          <a:srgbClr val="000000"/>
                        </a:solidFill>
                        <a:effectLst/>
                        <a:latin typeface="Times New Roman" panose="02020603050405020304" pitchFamily="18" charset="0"/>
                      </a:endParaRPr>
                    </a:p>
                  </a:txBody>
                  <a:tcPr marL="3374" marR="3374" marT="3374" marB="0" anchor="ctr"/>
                </a:tc>
                <a:tc>
                  <a:txBody>
                    <a:bodyPr/>
                    <a:lstStyle/>
                    <a:p>
                      <a:pPr algn="ctr" fontAlgn="ctr"/>
                      <a:r>
                        <a:rPr lang="ru-RU" sz="900" u="none" strike="noStrike">
                          <a:effectLst/>
                        </a:rPr>
                        <a:t>2</a:t>
                      </a:r>
                      <a:endParaRPr lang="ru-RU" sz="900" b="0" i="0" u="none" strike="noStrike">
                        <a:solidFill>
                          <a:srgbClr val="000000"/>
                        </a:solidFill>
                        <a:effectLst/>
                        <a:latin typeface="Times New Roman" panose="02020603050405020304" pitchFamily="18" charset="0"/>
                      </a:endParaRPr>
                    </a:p>
                  </a:txBody>
                  <a:tcPr marL="3374" marR="3374" marT="3374" marB="0" anchor="ctr"/>
                </a:tc>
                <a:tc>
                  <a:txBody>
                    <a:bodyPr/>
                    <a:lstStyle/>
                    <a:p>
                      <a:pPr algn="ctr" fontAlgn="ctr"/>
                      <a:r>
                        <a:rPr lang="ru-RU" sz="900" u="none" strike="noStrike">
                          <a:effectLst/>
                        </a:rPr>
                        <a:t>3</a:t>
                      </a:r>
                      <a:endParaRPr lang="ru-RU" sz="900" b="0" i="0" u="none" strike="noStrike">
                        <a:solidFill>
                          <a:srgbClr val="000000"/>
                        </a:solidFill>
                        <a:effectLst/>
                        <a:latin typeface="Times New Roman" panose="02020603050405020304" pitchFamily="18" charset="0"/>
                      </a:endParaRPr>
                    </a:p>
                  </a:txBody>
                  <a:tcPr marL="3374" marR="3374" marT="3374" marB="0" anchor="ctr"/>
                </a:tc>
                <a:tc>
                  <a:txBody>
                    <a:bodyPr/>
                    <a:lstStyle/>
                    <a:p>
                      <a:pPr algn="ctr" fontAlgn="ctr"/>
                      <a:r>
                        <a:rPr lang="ru-RU" sz="900" u="none" strike="noStrike" dirty="0">
                          <a:effectLst/>
                        </a:rPr>
                        <a:t>4</a:t>
                      </a:r>
                      <a:endParaRPr lang="ru-RU" sz="900" b="0" i="0" u="none" strike="noStrike" dirty="0">
                        <a:solidFill>
                          <a:srgbClr val="000000"/>
                        </a:solidFill>
                        <a:effectLst/>
                        <a:latin typeface="Times New Roman" panose="02020603050405020304" pitchFamily="18" charset="0"/>
                      </a:endParaRPr>
                    </a:p>
                  </a:txBody>
                  <a:tcPr marL="3374" marR="3374" marT="3374" marB="0" anchor="ctr"/>
                </a:tc>
                <a:tc>
                  <a:txBody>
                    <a:bodyPr/>
                    <a:lstStyle/>
                    <a:p>
                      <a:pPr algn="ctr" fontAlgn="ctr"/>
                      <a:r>
                        <a:rPr lang="ru-RU" sz="900" u="none" strike="noStrike">
                          <a:effectLst/>
                        </a:rPr>
                        <a:t>5</a:t>
                      </a:r>
                      <a:endParaRPr lang="ru-RU" sz="900" b="0" i="0" u="none" strike="noStrike">
                        <a:solidFill>
                          <a:srgbClr val="000000"/>
                        </a:solidFill>
                        <a:effectLst/>
                        <a:latin typeface="Times New Roman" panose="02020603050405020304" pitchFamily="18" charset="0"/>
                      </a:endParaRPr>
                    </a:p>
                  </a:txBody>
                  <a:tcPr marL="3374" marR="3374" marT="3374" marB="0" anchor="ctr"/>
                </a:tc>
                <a:tc>
                  <a:txBody>
                    <a:bodyPr/>
                    <a:lstStyle/>
                    <a:p>
                      <a:pPr algn="ctr" fontAlgn="ctr"/>
                      <a:r>
                        <a:rPr lang="ru-RU" sz="900" u="none" strike="noStrike" dirty="0">
                          <a:effectLst/>
                        </a:rPr>
                        <a:t>6</a:t>
                      </a:r>
                      <a:endParaRPr lang="ru-RU" sz="900" b="0" i="0" u="none" strike="noStrike" dirty="0">
                        <a:solidFill>
                          <a:srgbClr val="000000"/>
                        </a:solidFill>
                        <a:effectLst/>
                        <a:latin typeface="Times New Roman" panose="02020603050405020304" pitchFamily="18" charset="0"/>
                      </a:endParaRPr>
                    </a:p>
                  </a:txBody>
                  <a:tcPr marL="3374" marR="3374" marT="3374" marB="0" anchor="ctr"/>
                </a:tc>
                <a:tc>
                  <a:txBody>
                    <a:bodyPr/>
                    <a:lstStyle/>
                    <a:p>
                      <a:pPr algn="ctr" fontAlgn="ctr"/>
                      <a:r>
                        <a:rPr lang="ru-RU" sz="900" u="none" strike="noStrike">
                          <a:effectLst/>
                        </a:rPr>
                        <a:t>7</a:t>
                      </a:r>
                      <a:endParaRPr lang="ru-RU" sz="900" b="0" i="0" u="none" strike="noStrike">
                        <a:solidFill>
                          <a:srgbClr val="000000"/>
                        </a:solidFill>
                        <a:effectLst/>
                        <a:latin typeface="Times New Roman" panose="02020603050405020304" pitchFamily="18" charset="0"/>
                      </a:endParaRPr>
                    </a:p>
                  </a:txBody>
                  <a:tcPr marL="3374" marR="3374" marT="3374" marB="0" anchor="ctr"/>
                </a:tc>
                <a:tc>
                  <a:txBody>
                    <a:bodyPr/>
                    <a:lstStyle/>
                    <a:p>
                      <a:pPr algn="ctr" fontAlgn="ctr"/>
                      <a:r>
                        <a:rPr lang="ru-RU" sz="900" u="none" strike="noStrike" dirty="0">
                          <a:effectLst/>
                        </a:rPr>
                        <a:t>8</a:t>
                      </a:r>
                      <a:endParaRPr lang="ru-RU" sz="900" b="0" i="0" u="none" strike="noStrike" dirty="0">
                        <a:solidFill>
                          <a:srgbClr val="000000"/>
                        </a:solidFill>
                        <a:effectLst/>
                        <a:latin typeface="Times New Roman" panose="02020603050405020304" pitchFamily="18" charset="0"/>
                      </a:endParaRPr>
                    </a:p>
                  </a:txBody>
                  <a:tcPr marL="3374" marR="3374" marT="3374" marB="0" anchor="ctr"/>
                </a:tc>
                <a:tc>
                  <a:txBody>
                    <a:bodyPr/>
                    <a:lstStyle/>
                    <a:p>
                      <a:pPr algn="ctr" fontAlgn="ctr"/>
                      <a:r>
                        <a:rPr lang="ru-RU" sz="900" u="none" strike="noStrike" dirty="0">
                          <a:effectLst/>
                        </a:rPr>
                        <a:t>9</a:t>
                      </a:r>
                      <a:endParaRPr lang="ru-RU" sz="900" b="0" i="0" u="none" strike="noStrike" dirty="0">
                        <a:solidFill>
                          <a:srgbClr val="000000"/>
                        </a:solidFill>
                        <a:effectLst/>
                        <a:latin typeface="Times New Roman" panose="02020603050405020304" pitchFamily="18" charset="0"/>
                      </a:endParaRPr>
                    </a:p>
                  </a:txBody>
                  <a:tcPr marL="3374" marR="3374" marT="3374" marB="0" anchor="ctr"/>
                </a:tc>
                <a:tc>
                  <a:txBody>
                    <a:bodyPr/>
                    <a:lstStyle/>
                    <a:p>
                      <a:pPr algn="ctr" fontAlgn="ctr"/>
                      <a:r>
                        <a:rPr lang="ru-RU" sz="900" u="none" strike="noStrike" dirty="0">
                          <a:effectLst/>
                        </a:rPr>
                        <a:t>10=(4+5+6+7+8+9)</a:t>
                      </a:r>
                      <a:endParaRPr lang="ru-RU" sz="900" b="0" i="0" u="none" strike="noStrike" dirty="0">
                        <a:solidFill>
                          <a:srgbClr val="000000"/>
                        </a:solidFill>
                        <a:effectLst/>
                        <a:latin typeface="Times New Roman" panose="02020603050405020304" pitchFamily="18" charset="0"/>
                      </a:endParaRPr>
                    </a:p>
                  </a:txBody>
                  <a:tcPr marL="3374" marR="3374" marT="3374" marB="0" anchor="ctr"/>
                </a:tc>
                <a:tc>
                  <a:txBody>
                    <a:bodyPr/>
                    <a:lstStyle/>
                    <a:p>
                      <a:pPr algn="ctr" fontAlgn="ctr"/>
                      <a:r>
                        <a:rPr lang="ru-RU" sz="900" u="none" strike="noStrike" dirty="0">
                          <a:effectLst/>
                        </a:rPr>
                        <a:t>11</a:t>
                      </a:r>
                      <a:endParaRPr lang="ru-RU" sz="900" b="0" i="0" u="none" strike="noStrike" dirty="0">
                        <a:solidFill>
                          <a:srgbClr val="000000"/>
                        </a:solidFill>
                        <a:effectLst/>
                        <a:latin typeface="Times New Roman" panose="02020603050405020304" pitchFamily="18" charset="0"/>
                      </a:endParaRPr>
                    </a:p>
                  </a:txBody>
                  <a:tcPr marL="3374" marR="3374" marT="3374" marB="0" anchor="ctr"/>
                </a:tc>
                <a:tc>
                  <a:txBody>
                    <a:bodyPr/>
                    <a:lstStyle/>
                    <a:p>
                      <a:pPr algn="ctr" fontAlgn="ctr"/>
                      <a:r>
                        <a:rPr lang="ru-RU" sz="900" u="none" strike="noStrike" dirty="0">
                          <a:effectLst/>
                        </a:rPr>
                        <a:t>12=(3+10+11)</a:t>
                      </a:r>
                      <a:endParaRPr lang="ru-RU" sz="900" b="0" i="0" u="none" strike="noStrike" dirty="0">
                        <a:solidFill>
                          <a:srgbClr val="000000"/>
                        </a:solidFill>
                        <a:effectLst/>
                        <a:latin typeface="Times New Roman" panose="02020603050405020304" pitchFamily="18" charset="0"/>
                      </a:endParaRPr>
                    </a:p>
                  </a:txBody>
                  <a:tcPr marL="3374" marR="3374" marT="3374" marB="0" anchor="ctr"/>
                </a:tc>
              </a:tr>
              <a:tr h="165335">
                <a:tc>
                  <a:txBody>
                    <a:bodyPr/>
                    <a:lstStyle/>
                    <a:p>
                      <a:pPr algn="l" fontAlgn="t"/>
                      <a:r>
                        <a:rPr lang="ru-RU" sz="1100" b="1" u="none" strike="noStrike" dirty="0">
                          <a:effectLst/>
                        </a:rPr>
                        <a:t>Образование</a:t>
                      </a:r>
                      <a:endParaRPr lang="ru-RU" sz="1100" b="1" i="0" u="none" strike="noStrike" dirty="0">
                        <a:solidFill>
                          <a:srgbClr val="000000"/>
                        </a:solidFill>
                        <a:effectLst/>
                        <a:latin typeface="Times New Roman" panose="02020603050405020304" pitchFamily="18" charset="0"/>
                      </a:endParaRPr>
                    </a:p>
                  </a:txBody>
                  <a:tcPr marL="3374" marR="3374" marT="3374" marB="0"/>
                </a:tc>
                <a:tc>
                  <a:txBody>
                    <a:bodyPr/>
                    <a:lstStyle/>
                    <a:p>
                      <a:pPr algn="ctr" fontAlgn="b"/>
                      <a:r>
                        <a:rPr lang="ru-RU" sz="1100" b="1" u="none" strike="noStrike">
                          <a:effectLst/>
                        </a:rPr>
                        <a:t>0700</a:t>
                      </a:r>
                      <a:endParaRPr lang="ru-RU" sz="1100" b="1" i="0" u="none" strike="noStrike">
                        <a:solidFill>
                          <a:srgbClr val="000000"/>
                        </a:solidFill>
                        <a:effectLst/>
                        <a:latin typeface="Times New Roman" panose="02020603050405020304" pitchFamily="18" charset="0"/>
                      </a:endParaRPr>
                    </a:p>
                  </a:txBody>
                  <a:tcPr marL="3374" marR="3374" marT="3374" marB="0" anchor="b"/>
                </a:tc>
                <a:tc>
                  <a:txBody>
                    <a:bodyPr/>
                    <a:lstStyle/>
                    <a:p>
                      <a:pPr algn="ctr" fontAlgn="b"/>
                      <a:r>
                        <a:rPr lang="ru-RU" sz="1100" b="1" u="none" strike="noStrike">
                          <a:effectLst/>
                        </a:rPr>
                        <a:t>1 905 712,5</a:t>
                      </a:r>
                      <a:endParaRPr lang="ru-RU" sz="1100" b="1" i="0" u="none" strike="noStrike">
                        <a:solidFill>
                          <a:srgbClr val="000000"/>
                        </a:solidFill>
                        <a:effectLst/>
                        <a:latin typeface="Times New Roman" panose="02020603050405020304" pitchFamily="18" charset="0"/>
                      </a:endParaRPr>
                    </a:p>
                  </a:txBody>
                  <a:tcPr marL="3374" marR="3374" marT="3374" marB="0" anchor="b"/>
                </a:tc>
                <a:tc>
                  <a:txBody>
                    <a:bodyPr/>
                    <a:lstStyle/>
                    <a:p>
                      <a:pPr algn="ctr" fontAlgn="b"/>
                      <a:r>
                        <a:rPr lang="ru-RU" sz="1100" b="1" u="none" strike="noStrike">
                          <a:effectLst/>
                        </a:rPr>
                        <a:t>140 858,3</a:t>
                      </a:r>
                      <a:endParaRPr lang="ru-RU" sz="1100" b="1" i="0" u="none" strike="noStrike">
                        <a:solidFill>
                          <a:srgbClr val="000000"/>
                        </a:solidFill>
                        <a:effectLst/>
                        <a:latin typeface="Times New Roman" panose="02020603050405020304" pitchFamily="18" charset="0"/>
                      </a:endParaRPr>
                    </a:p>
                  </a:txBody>
                  <a:tcPr marL="3374" marR="3374" marT="3374" marB="0" anchor="b"/>
                </a:tc>
                <a:tc>
                  <a:txBody>
                    <a:bodyPr/>
                    <a:lstStyle/>
                    <a:p>
                      <a:pPr algn="ctr" fontAlgn="b"/>
                      <a:r>
                        <a:rPr lang="ru-RU" sz="1100" b="1" u="none" strike="noStrike" dirty="0">
                          <a:effectLst/>
                        </a:rPr>
                        <a:t>3 395,3</a:t>
                      </a:r>
                      <a:endParaRPr lang="ru-RU" sz="1100" b="1" i="0" u="none" strike="noStrike" dirty="0">
                        <a:solidFill>
                          <a:srgbClr val="000000"/>
                        </a:solidFill>
                        <a:effectLst/>
                        <a:latin typeface="Times New Roman" panose="02020603050405020304" pitchFamily="18" charset="0"/>
                      </a:endParaRPr>
                    </a:p>
                  </a:txBody>
                  <a:tcPr marL="3374" marR="3374" marT="3374" marB="0" anchor="b"/>
                </a:tc>
                <a:tc>
                  <a:txBody>
                    <a:bodyPr/>
                    <a:lstStyle/>
                    <a:p>
                      <a:pPr algn="ctr" fontAlgn="b"/>
                      <a:r>
                        <a:rPr lang="ru-RU" sz="1100" b="1" u="none" strike="noStrike" dirty="0">
                          <a:effectLst/>
                        </a:rPr>
                        <a:t>-4 266,3</a:t>
                      </a:r>
                      <a:endParaRPr lang="ru-RU" sz="1100" b="1" i="0" u="none" strike="noStrike" dirty="0">
                        <a:solidFill>
                          <a:srgbClr val="000000"/>
                        </a:solidFill>
                        <a:effectLst/>
                        <a:latin typeface="Times New Roman" panose="02020603050405020304" pitchFamily="18" charset="0"/>
                      </a:endParaRPr>
                    </a:p>
                  </a:txBody>
                  <a:tcPr marL="3374" marR="3374" marT="3374" marB="0" anchor="b"/>
                </a:tc>
                <a:tc>
                  <a:txBody>
                    <a:bodyPr/>
                    <a:lstStyle/>
                    <a:p>
                      <a:pPr algn="ctr" fontAlgn="b"/>
                      <a:endParaRPr lang="ru-RU" sz="1100" b="1" i="0" u="none" strike="noStrike" dirty="0">
                        <a:solidFill>
                          <a:srgbClr val="000000"/>
                        </a:solidFill>
                        <a:effectLst/>
                        <a:latin typeface="Times New Roman" panose="02020603050405020304" pitchFamily="18" charset="0"/>
                      </a:endParaRPr>
                    </a:p>
                  </a:txBody>
                  <a:tcPr marL="3374" marR="3374" marT="3374" marB="0" anchor="b"/>
                </a:tc>
                <a:tc>
                  <a:txBody>
                    <a:bodyPr/>
                    <a:lstStyle/>
                    <a:p>
                      <a:pPr algn="ctr" fontAlgn="b"/>
                      <a:r>
                        <a:rPr lang="ru-RU" sz="1100" b="1" u="none" strike="noStrike" dirty="0">
                          <a:effectLst/>
                        </a:rPr>
                        <a:t>3 029,3</a:t>
                      </a:r>
                      <a:endParaRPr lang="ru-RU" sz="1100" b="1" i="0" u="none" strike="noStrike" dirty="0">
                        <a:solidFill>
                          <a:srgbClr val="000000"/>
                        </a:solidFill>
                        <a:effectLst/>
                        <a:latin typeface="Times New Roman" panose="02020603050405020304" pitchFamily="18" charset="0"/>
                      </a:endParaRPr>
                    </a:p>
                  </a:txBody>
                  <a:tcPr marL="3374" marR="3374" marT="3374" marB="0" anchor="b"/>
                </a:tc>
                <a:tc>
                  <a:txBody>
                    <a:bodyPr/>
                    <a:lstStyle/>
                    <a:p>
                      <a:pPr algn="ctr" fontAlgn="b"/>
                      <a:r>
                        <a:rPr lang="ru-RU" sz="1100" b="1" u="none" strike="noStrike" dirty="0">
                          <a:effectLst/>
                        </a:rPr>
                        <a:t>2 968,8</a:t>
                      </a:r>
                      <a:endParaRPr lang="ru-RU" sz="1100" b="1" i="0" u="none" strike="noStrike" dirty="0">
                        <a:solidFill>
                          <a:srgbClr val="000000"/>
                        </a:solidFill>
                        <a:effectLst/>
                        <a:latin typeface="Times New Roman" panose="02020603050405020304" pitchFamily="18" charset="0"/>
                      </a:endParaRPr>
                    </a:p>
                  </a:txBody>
                  <a:tcPr marL="3374" marR="3374" marT="3374" marB="0" anchor="b"/>
                </a:tc>
                <a:tc>
                  <a:txBody>
                    <a:bodyPr/>
                    <a:lstStyle/>
                    <a:p>
                      <a:pPr algn="ctr" fontAlgn="b"/>
                      <a:r>
                        <a:rPr lang="ru-RU" sz="1100" b="1" u="none" strike="noStrike" dirty="0">
                          <a:effectLst/>
                        </a:rPr>
                        <a:t>145 985,4</a:t>
                      </a:r>
                      <a:endParaRPr lang="ru-RU" sz="1100" b="1" i="0" u="none" strike="noStrike" dirty="0">
                        <a:solidFill>
                          <a:srgbClr val="000000"/>
                        </a:solidFill>
                        <a:effectLst/>
                        <a:latin typeface="Times New Roman" panose="02020603050405020304" pitchFamily="18" charset="0"/>
                      </a:endParaRPr>
                    </a:p>
                  </a:txBody>
                  <a:tcPr marL="3374" marR="3374" marT="3374" marB="0" anchor="b"/>
                </a:tc>
                <a:tc>
                  <a:txBody>
                    <a:bodyPr/>
                    <a:lstStyle/>
                    <a:p>
                      <a:pPr algn="ctr" fontAlgn="b"/>
                      <a:r>
                        <a:rPr lang="ru-RU" sz="1100" b="1" u="none" strike="noStrike" dirty="0">
                          <a:effectLst/>
                        </a:rPr>
                        <a:t>25 276,7</a:t>
                      </a:r>
                      <a:endParaRPr lang="ru-RU" sz="1100" b="1" i="0" u="none" strike="noStrike" dirty="0">
                        <a:solidFill>
                          <a:srgbClr val="000000"/>
                        </a:solidFill>
                        <a:effectLst/>
                        <a:latin typeface="Times New Roman" panose="02020603050405020304" pitchFamily="18" charset="0"/>
                      </a:endParaRPr>
                    </a:p>
                  </a:txBody>
                  <a:tcPr marL="3374" marR="3374" marT="3374" marB="0" anchor="b"/>
                </a:tc>
                <a:tc>
                  <a:txBody>
                    <a:bodyPr/>
                    <a:lstStyle/>
                    <a:p>
                      <a:pPr algn="ctr" fontAlgn="b"/>
                      <a:r>
                        <a:rPr lang="ru-RU" sz="1100" b="1" u="none" strike="noStrike" dirty="0">
                          <a:effectLst/>
                        </a:rPr>
                        <a:t>2 076 974,6</a:t>
                      </a:r>
                      <a:endParaRPr lang="ru-RU" sz="1100" b="1" i="0" u="none" strike="noStrike" dirty="0">
                        <a:solidFill>
                          <a:srgbClr val="000000"/>
                        </a:solidFill>
                        <a:effectLst/>
                        <a:latin typeface="Times New Roman" panose="02020603050405020304" pitchFamily="18" charset="0"/>
                      </a:endParaRPr>
                    </a:p>
                  </a:txBody>
                  <a:tcPr marL="3374" marR="3374" marT="3374" marB="0" anchor="b"/>
                </a:tc>
              </a:tr>
              <a:tr h="165335">
                <a:tc>
                  <a:txBody>
                    <a:bodyPr/>
                    <a:lstStyle/>
                    <a:p>
                      <a:pPr algn="l" fontAlgn="t"/>
                      <a:r>
                        <a:rPr lang="ru-RU" sz="1100" u="none" strike="noStrike" dirty="0">
                          <a:effectLst/>
                        </a:rPr>
                        <a:t>Дошкольное образование</a:t>
                      </a:r>
                      <a:endParaRPr lang="ru-RU" sz="1100" b="0" i="0" u="none" strike="noStrike" dirty="0">
                        <a:solidFill>
                          <a:srgbClr val="000000"/>
                        </a:solidFill>
                        <a:effectLst/>
                        <a:latin typeface="Times New Roman" panose="02020603050405020304" pitchFamily="18" charset="0"/>
                      </a:endParaRPr>
                    </a:p>
                  </a:txBody>
                  <a:tcPr marL="3374" marR="3374" marT="3374" marB="0"/>
                </a:tc>
                <a:tc>
                  <a:txBody>
                    <a:bodyPr/>
                    <a:lstStyle/>
                    <a:p>
                      <a:pPr algn="ctr" fontAlgn="b"/>
                      <a:r>
                        <a:rPr lang="ru-RU" sz="1100" u="none" strike="noStrike" dirty="0">
                          <a:effectLst/>
                        </a:rPr>
                        <a:t>0701</a:t>
                      </a:r>
                      <a:endParaRPr lang="ru-RU" sz="1100" b="0" i="0" u="none" strike="noStrike" dirty="0">
                        <a:solidFill>
                          <a:srgbClr val="000000"/>
                        </a:solidFill>
                        <a:effectLst/>
                        <a:latin typeface="Times New Roman" panose="02020603050405020304" pitchFamily="18" charset="0"/>
                      </a:endParaRPr>
                    </a:p>
                  </a:txBody>
                  <a:tcPr marL="3374" marR="3374" marT="3374" marB="0" anchor="b"/>
                </a:tc>
                <a:tc>
                  <a:txBody>
                    <a:bodyPr/>
                    <a:lstStyle/>
                    <a:p>
                      <a:pPr algn="ctr" fontAlgn="b"/>
                      <a:r>
                        <a:rPr lang="ru-RU" sz="1100" u="none" strike="noStrike" dirty="0">
                          <a:effectLst/>
                        </a:rPr>
                        <a:t>565 390,1</a:t>
                      </a:r>
                      <a:endParaRPr lang="ru-RU" sz="1100" b="0" i="0" u="none" strike="noStrike" dirty="0">
                        <a:solidFill>
                          <a:srgbClr val="000000"/>
                        </a:solidFill>
                        <a:effectLst/>
                        <a:latin typeface="Times New Roman" panose="02020603050405020304" pitchFamily="18" charset="0"/>
                      </a:endParaRPr>
                    </a:p>
                  </a:txBody>
                  <a:tcPr marL="3374" marR="3374" marT="3374" marB="0" anchor="b"/>
                </a:tc>
                <a:tc>
                  <a:txBody>
                    <a:bodyPr/>
                    <a:lstStyle/>
                    <a:p>
                      <a:pPr algn="ctr" fontAlgn="b"/>
                      <a:r>
                        <a:rPr lang="ru-RU" sz="1100" u="none" strike="noStrike" dirty="0">
                          <a:effectLst/>
                        </a:rPr>
                        <a:t>23 715,1</a:t>
                      </a:r>
                      <a:endParaRPr lang="ru-RU" sz="1100" b="0" i="0" u="none" strike="noStrike" dirty="0">
                        <a:solidFill>
                          <a:srgbClr val="000000"/>
                        </a:solidFill>
                        <a:effectLst/>
                        <a:latin typeface="Times New Roman" panose="02020603050405020304" pitchFamily="18" charset="0"/>
                      </a:endParaRPr>
                    </a:p>
                  </a:txBody>
                  <a:tcPr marL="3374" marR="3374" marT="3374" marB="0" anchor="b"/>
                </a:tc>
                <a:tc>
                  <a:txBody>
                    <a:bodyPr/>
                    <a:lstStyle/>
                    <a:p>
                      <a:pPr algn="ctr" fontAlgn="b"/>
                      <a:r>
                        <a:rPr lang="ru-RU" sz="1100" u="none" strike="noStrike">
                          <a:effectLst/>
                        </a:rPr>
                        <a:t>-92,9</a:t>
                      </a:r>
                      <a:endParaRPr lang="ru-RU" sz="1100" b="0" i="0" u="none" strike="noStrike">
                        <a:solidFill>
                          <a:srgbClr val="000000"/>
                        </a:solidFill>
                        <a:effectLst/>
                        <a:latin typeface="Times New Roman" panose="02020603050405020304" pitchFamily="18" charset="0"/>
                      </a:endParaRPr>
                    </a:p>
                  </a:txBody>
                  <a:tcPr marL="3374" marR="3374" marT="3374" marB="0" anchor="b"/>
                </a:tc>
                <a:tc>
                  <a:txBody>
                    <a:bodyPr/>
                    <a:lstStyle/>
                    <a:p>
                      <a:pPr algn="ctr" fontAlgn="b"/>
                      <a:r>
                        <a:rPr lang="ru-RU" sz="1100" u="none" strike="noStrike">
                          <a:effectLst/>
                        </a:rPr>
                        <a:t>1 336,8</a:t>
                      </a:r>
                      <a:endParaRPr lang="ru-RU" sz="1100" b="0" i="0" u="none" strike="noStrike">
                        <a:solidFill>
                          <a:srgbClr val="000000"/>
                        </a:solidFill>
                        <a:effectLst/>
                        <a:latin typeface="Times New Roman" panose="02020603050405020304" pitchFamily="18" charset="0"/>
                      </a:endParaRPr>
                    </a:p>
                  </a:txBody>
                  <a:tcPr marL="3374" marR="3374" marT="3374" marB="0" anchor="b"/>
                </a:tc>
                <a:tc>
                  <a:txBody>
                    <a:bodyPr/>
                    <a:lstStyle/>
                    <a:p>
                      <a:pPr algn="ctr" fontAlgn="b"/>
                      <a:endParaRPr lang="ru-RU" sz="1100" b="0" i="0" u="none" strike="noStrike" dirty="0">
                        <a:solidFill>
                          <a:srgbClr val="000000"/>
                        </a:solidFill>
                        <a:effectLst/>
                        <a:latin typeface="Times New Roman" panose="02020603050405020304" pitchFamily="18" charset="0"/>
                      </a:endParaRPr>
                    </a:p>
                  </a:txBody>
                  <a:tcPr marL="3374" marR="3374" marT="3374" marB="0" anchor="b"/>
                </a:tc>
                <a:tc>
                  <a:txBody>
                    <a:bodyPr/>
                    <a:lstStyle/>
                    <a:p>
                      <a:pPr algn="ctr" fontAlgn="b"/>
                      <a:r>
                        <a:rPr lang="ru-RU" sz="1100" u="none" strike="noStrike">
                          <a:effectLst/>
                        </a:rPr>
                        <a:t>1 379,7</a:t>
                      </a:r>
                      <a:endParaRPr lang="ru-RU" sz="1100" b="0" i="0" u="none" strike="noStrike">
                        <a:solidFill>
                          <a:srgbClr val="000000"/>
                        </a:solidFill>
                        <a:effectLst/>
                        <a:latin typeface="Times New Roman" panose="02020603050405020304" pitchFamily="18" charset="0"/>
                      </a:endParaRPr>
                    </a:p>
                  </a:txBody>
                  <a:tcPr marL="3374" marR="3374" marT="3374" marB="0" anchor="b"/>
                </a:tc>
                <a:tc>
                  <a:txBody>
                    <a:bodyPr/>
                    <a:lstStyle/>
                    <a:p>
                      <a:pPr algn="ctr" fontAlgn="b"/>
                      <a:r>
                        <a:rPr lang="ru-RU" sz="1100" u="none" strike="noStrike">
                          <a:effectLst/>
                        </a:rPr>
                        <a:t>2 383,6</a:t>
                      </a:r>
                      <a:endParaRPr lang="ru-RU" sz="1100" b="0" i="0" u="none" strike="noStrike">
                        <a:solidFill>
                          <a:srgbClr val="000000"/>
                        </a:solidFill>
                        <a:effectLst/>
                        <a:latin typeface="Times New Roman" panose="02020603050405020304" pitchFamily="18" charset="0"/>
                      </a:endParaRPr>
                    </a:p>
                  </a:txBody>
                  <a:tcPr marL="3374" marR="3374" marT="3374" marB="0" anchor="b"/>
                </a:tc>
                <a:tc>
                  <a:txBody>
                    <a:bodyPr/>
                    <a:lstStyle/>
                    <a:p>
                      <a:pPr algn="ctr" fontAlgn="b"/>
                      <a:r>
                        <a:rPr lang="ru-RU" sz="1100" u="none" strike="noStrike">
                          <a:effectLst/>
                        </a:rPr>
                        <a:t>28 722,3</a:t>
                      </a:r>
                      <a:endParaRPr lang="ru-RU" sz="1100" b="0" i="0" u="none" strike="noStrike">
                        <a:solidFill>
                          <a:srgbClr val="000000"/>
                        </a:solidFill>
                        <a:effectLst/>
                        <a:latin typeface="Times New Roman" panose="02020603050405020304" pitchFamily="18" charset="0"/>
                      </a:endParaRPr>
                    </a:p>
                  </a:txBody>
                  <a:tcPr marL="3374" marR="3374" marT="3374" marB="0" anchor="b"/>
                </a:tc>
                <a:tc>
                  <a:txBody>
                    <a:bodyPr/>
                    <a:lstStyle/>
                    <a:p>
                      <a:pPr algn="ctr" fontAlgn="b"/>
                      <a:r>
                        <a:rPr lang="ru-RU" sz="1100" u="none" strike="noStrike">
                          <a:effectLst/>
                        </a:rPr>
                        <a:t>3 836,5</a:t>
                      </a:r>
                      <a:endParaRPr lang="ru-RU" sz="1100" b="0" i="0" u="none" strike="noStrike">
                        <a:solidFill>
                          <a:srgbClr val="000000"/>
                        </a:solidFill>
                        <a:effectLst/>
                        <a:latin typeface="Times New Roman" panose="02020603050405020304" pitchFamily="18" charset="0"/>
                      </a:endParaRPr>
                    </a:p>
                  </a:txBody>
                  <a:tcPr marL="3374" marR="3374" marT="3374" marB="0" anchor="b"/>
                </a:tc>
                <a:tc>
                  <a:txBody>
                    <a:bodyPr/>
                    <a:lstStyle/>
                    <a:p>
                      <a:pPr algn="ctr" fontAlgn="b"/>
                      <a:r>
                        <a:rPr lang="ru-RU" sz="1100" u="none" strike="noStrike">
                          <a:effectLst/>
                        </a:rPr>
                        <a:t>597 948,9</a:t>
                      </a:r>
                      <a:endParaRPr lang="ru-RU" sz="1100" b="0" i="0" u="none" strike="noStrike">
                        <a:solidFill>
                          <a:srgbClr val="000000"/>
                        </a:solidFill>
                        <a:effectLst/>
                        <a:latin typeface="Times New Roman" panose="02020603050405020304" pitchFamily="18" charset="0"/>
                      </a:endParaRPr>
                    </a:p>
                  </a:txBody>
                  <a:tcPr marL="3374" marR="3374" marT="3374" marB="0" anchor="b"/>
                </a:tc>
              </a:tr>
              <a:tr h="165335">
                <a:tc>
                  <a:txBody>
                    <a:bodyPr/>
                    <a:lstStyle/>
                    <a:p>
                      <a:pPr algn="l" fontAlgn="t"/>
                      <a:r>
                        <a:rPr lang="ru-RU" sz="1100" u="none" strike="noStrike">
                          <a:effectLst/>
                        </a:rPr>
                        <a:t>Общее образование</a:t>
                      </a:r>
                      <a:endParaRPr lang="ru-RU" sz="1100" b="0" i="0" u="none" strike="noStrike">
                        <a:solidFill>
                          <a:srgbClr val="000000"/>
                        </a:solidFill>
                        <a:effectLst/>
                        <a:latin typeface="Times New Roman" panose="02020603050405020304" pitchFamily="18" charset="0"/>
                      </a:endParaRPr>
                    </a:p>
                  </a:txBody>
                  <a:tcPr marL="3374" marR="3374" marT="3374" marB="0"/>
                </a:tc>
                <a:tc>
                  <a:txBody>
                    <a:bodyPr/>
                    <a:lstStyle/>
                    <a:p>
                      <a:pPr algn="ctr" fontAlgn="b"/>
                      <a:r>
                        <a:rPr lang="ru-RU" sz="1100" u="none" strike="noStrike">
                          <a:effectLst/>
                        </a:rPr>
                        <a:t>0702</a:t>
                      </a:r>
                      <a:endParaRPr lang="ru-RU" sz="1100" b="0" i="0" u="none" strike="noStrike">
                        <a:solidFill>
                          <a:srgbClr val="000000"/>
                        </a:solidFill>
                        <a:effectLst/>
                        <a:latin typeface="Times New Roman" panose="02020603050405020304" pitchFamily="18" charset="0"/>
                      </a:endParaRPr>
                    </a:p>
                  </a:txBody>
                  <a:tcPr marL="3374" marR="3374" marT="3374" marB="0" anchor="b"/>
                </a:tc>
                <a:tc>
                  <a:txBody>
                    <a:bodyPr/>
                    <a:lstStyle/>
                    <a:p>
                      <a:pPr algn="ctr" fontAlgn="b"/>
                      <a:r>
                        <a:rPr lang="ru-RU" sz="1100" u="none" strike="noStrike">
                          <a:effectLst/>
                        </a:rPr>
                        <a:t>1 055 116,8</a:t>
                      </a:r>
                      <a:endParaRPr lang="ru-RU" sz="1100" b="0" i="0" u="none" strike="noStrike">
                        <a:solidFill>
                          <a:srgbClr val="000000"/>
                        </a:solidFill>
                        <a:effectLst/>
                        <a:latin typeface="Times New Roman" panose="02020603050405020304" pitchFamily="18" charset="0"/>
                      </a:endParaRPr>
                    </a:p>
                  </a:txBody>
                  <a:tcPr marL="3374" marR="3374" marT="3374" marB="0" anchor="b"/>
                </a:tc>
                <a:tc>
                  <a:txBody>
                    <a:bodyPr/>
                    <a:lstStyle/>
                    <a:p>
                      <a:pPr algn="ctr" fontAlgn="b"/>
                      <a:r>
                        <a:rPr lang="ru-RU" sz="1100" u="none" strike="noStrike">
                          <a:effectLst/>
                        </a:rPr>
                        <a:t>80 964,9</a:t>
                      </a:r>
                      <a:endParaRPr lang="ru-RU" sz="1100" b="0" i="0" u="none" strike="noStrike">
                        <a:solidFill>
                          <a:srgbClr val="000000"/>
                        </a:solidFill>
                        <a:effectLst/>
                        <a:latin typeface="Times New Roman" panose="02020603050405020304" pitchFamily="18" charset="0"/>
                      </a:endParaRPr>
                    </a:p>
                  </a:txBody>
                  <a:tcPr marL="3374" marR="3374" marT="3374" marB="0" anchor="b"/>
                </a:tc>
                <a:tc>
                  <a:txBody>
                    <a:bodyPr/>
                    <a:lstStyle/>
                    <a:p>
                      <a:pPr algn="ctr" fontAlgn="b"/>
                      <a:r>
                        <a:rPr lang="ru-RU" sz="1100" u="none" strike="noStrike">
                          <a:effectLst/>
                        </a:rPr>
                        <a:t>-909,3</a:t>
                      </a:r>
                      <a:endParaRPr lang="ru-RU" sz="1100" b="0" i="0" u="none" strike="noStrike">
                        <a:solidFill>
                          <a:srgbClr val="000000"/>
                        </a:solidFill>
                        <a:effectLst/>
                        <a:latin typeface="Times New Roman" panose="02020603050405020304" pitchFamily="18" charset="0"/>
                      </a:endParaRPr>
                    </a:p>
                  </a:txBody>
                  <a:tcPr marL="3374" marR="3374" marT="3374" marB="0" anchor="b"/>
                </a:tc>
                <a:tc>
                  <a:txBody>
                    <a:bodyPr/>
                    <a:lstStyle/>
                    <a:p>
                      <a:pPr algn="ctr" fontAlgn="b"/>
                      <a:r>
                        <a:rPr lang="ru-RU" sz="1100" u="none" strike="noStrike">
                          <a:effectLst/>
                        </a:rPr>
                        <a:t>-1 470,6</a:t>
                      </a:r>
                      <a:endParaRPr lang="ru-RU" sz="1100" b="0" i="0" u="none" strike="noStrike">
                        <a:solidFill>
                          <a:srgbClr val="000000"/>
                        </a:solidFill>
                        <a:effectLst/>
                        <a:latin typeface="Times New Roman" panose="02020603050405020304" pitchFamily="18" charset="0"/>
                      </a:endParaRPr>
                    </a:p>
                  </a:txBody>
                  <a:tcPr marL="3374" marR="3374" marT="3374" marB="0" anchor="b"/>
                </a:tc>
                <a:tc>
                  <a:txBody>
                    <a:bodyPr/>
                    <a:lstStyle/>
                    <a:p>
                      <a:pPr algn="ctr" fontAlgn="b"/>
                      <a:endParaRPr lang="ru-RU" sz="1100" b="0" i="0" u="none" strike="noStrike" dirty="0">
                        <a:solidFill>
                          <a:srgbClr val="000000"/>
                        </a:solidFill>
                        <a:effectLst/>
                        <a:latin typeface="Times New Roman" panose="02020603050405020304" pitchFamily="18" charset="0"/>
                      </a:endParaRPr>
                    </a:p>
                  </a:txBody>
                  <a:tcPr marL="3374" marR="3374" marT="3374" marB="0" anchor="b"/>
                </a:tc>
                <a:tc>
                  <a:txBody>
                    <a:bodyPr/>
                    <a:lstStyle/>
                    <a:p>
                      <a:pPr algn="ctr" fontAlgn="b"/>
                      <a:r>
                        <a:rPr lang="ru-RU" sz="1100" u="none" strike="noStrike">
                          <a:effectLst/>
                        </a:rPr>
                        <a:t>6 904,6</a:t>
                      </a:r>
                      <a:endParaRPr lang="ru-RU" sz="1100" b="0" i="0" u="none" strike="noStrike">
                        <a:solidFill>
                          <a:srgbClr val="000000"/>
                        </a:solidFill>
                        <a:effectLst/>
                        <a:latin typeface="Times New Roman" panose="02020603050405020304" pitchFamily="18" charset="0"/>
                      </a:endParaRPr>
                    </a:p>
                  </a:txBody>
                  <a:tcPr marL="3374" marR="3374" marT="3374" marB="0" anchor="b"/>
                </a:tc>
                <a:tc>
                  <a:txBody>
                    <a:bodyPr/>
                    <a:lstStyle/>
                    <a:p>
                      <a:pPr algn="ctr" fontAlgn="b"/>
                      <a:r>
                        <a:rPr lang="ru-RU" sz="1100" u="none" strike="noStrike">
                          <a:effectLst/>
                        </a:rPr>
                        <a:t>18 308,0</a:t>
                      </a:r>
                      <a:endParaRPr lang="ru-RU" sz="1100" b="0" i="0" u="none" strike="noStrike">
                        <a:solidFill>
                          <a:srgbClr val="000000"/>
                        </a:solidFill>
                        <a:effectLst/>
                        <a:latin typeface="Times New Roman" panose="02020603050405020304" pitchFamily="18" charset="0"/>
                      </a:endParaRPr>
                    </a:p>
                  </a:txBody>
                  <a:tcPr marL="3374" marR="3374" marT="3374" marB="0" anchor="b"/>
                </a:tc>
                <a:tc>
                  <a:txBody>
                    <a:bodyPr/>
                    <a:lstStyle/>
                    <a:p>
                      <a:pPr algn="ctr" fontAlgn="b"/>
                      <a:r>
                        <a:rPr lang="ru-RU" sz="1100" u="none" strike="noStrike">
                          <a:effectLst/>
                        </a:rPr>
                        <a:t>103 797,6</a:t>
                      </a:r>
                      <a:endParaRPr lang="ru-RU" sz="1100" b="0" i="0" u="none" strike="noStrike">
                        <a:solidFill>
                          <a:srgbClr val="000000"/>
                        </a:solidFill>
                        <a:effectLst/>
                        <a:latin typeface="Times New Roman" panose="02020603050405020304" pitchFamily="18" charset="0"/>
                      </a:endParaRPr>
                    </a:p>
                  </a:txBody>
                  <a:tcPr marL="3374" marR="3374" marT="3374" marB="0" anchor="b"/>
                </a:tc>
                <a:tc>
                  <a:txBody>
                    <a:bodyPr/>
                    <a:lstStyle/>
                    <a:p>
                      <a:pPr algn="ctr" fontAlgn="b"/>
                      <a:r>
                        <a:rPr lang="ru-RU" sz="1100" u="none" strike="noStrike">
                          <a:effectLst/>
                        </a:rPr>
                        <a:t>22 408,6</a:t>
                      </a:r>
                      <a:endParaRPr lang="ru-RU" sz="1100" b="0" i="0" u="none" strike="noStrike">
                        <a:solidFill>
                          <a:srgbClr val="000000"/>
                        </a:solidFill>
                        <a:effectLst/>
                        <a:latin typeface="Times New Roman" panose="02020603050405020304" pitchFamily="18" charset="0"/>
                      </a:endParaRPr>
                    </a:p>
                  </a:txBody>
                  <a:tcPr marL="3374" marR="3374" marT="3374" marB="0" anchor="b"/>
                </a:tc>
                <a:tc>
                  <a:txBody>
                    <a:bodyPr/>
                    <a:lstStyle/>
                    <a:p>
                      <a:pPr algn="ctr" fontAlgn="b"/>
                      <a:r>
                        <a:rPr lang="ru-RU" sz="1100" u="none" strike="noStrike">
                          <a:effectLst/>
                        </a:rPr>
                        <a:t>1 181 323,0</a:t>
                      </a:r>
                      <a:endParaRPr lang="ru-RU" sz="1100" b="0" i="0" u="none" strike="noStrike">
                        <a:solidFill>
                          <a:srgbClr val="000000"/>
                        </a:solidFill>
                        <a:effectLst/>
                        <a:latin typeface="Times New Roman" panose="02020603050405020304" pitchFamily="18" charset="0"/>
                      </a:endParaRPr>
                    </a:p>
                  </a:txBody>
                  <a:tcPr marL="3374" marR="3374" marT="3374" marB="0" anchor="b"/>
                </a:tc>
              </a:tr>
              <a:tr h="165335">
                <a:tc>
                  <a:txBody>
                    <a:bodyPr/>
                    <a:lstStyle/>
                    <a:p>
                      <a:pPr algn="l" fontAlgn="t"/>
                      <a:r>
                        <a:rPr lang="ru-RU" sz="1100" u="none" strike="noStrike">
                          <a:effectLst/>
                        </a:rPr>
                        <a:t>Дополнительное образование детей</a:t>
                      </a:r>
                      <a:endParaRPr lang="ru-RU" sz="1100" b="0" i="0" u="none" strike="noStrike">
                        <a:solidFill>
                          <a:srgbClr val="000000"/>
                        </a:solidFill>
                        <a:effectLst/>
                        <a:latin typeface="Times New Roman" panose="02020603050405020304" pitchFamily="18" charset="0"/>
                      </a:endParaRPr>
                    </a:p>
                  </a:txBody>
                  <a:tcPr marL="3374" marR="3374" marT="3374" marB="0"/>
                </a:tc>
                <a:tc>
                  <a:txBody>
                    <a:bodyPr/>
                    <a:lstStyle/>
                    <a:p>
                      <a:pPr algn="ctr" fontAlgn="b"/>
                      <a:r>
                        <a:rPr lang="ru-RU" sz="1100" u="none" strike="noStrike">
                          <a:effectLst/>
                        </a:rPr>
                        <a:t>0703</a:t>
                      </a:r>
                      <a:endParaRPr lang="ru-RU" sz="1100" b="0" i="0" u="none" strike="noStrike">
                        <a:solidFill>
                          <a:srgbClr val="000000"/>
                        </a:solidFill>
                        <a:effectLst/>
                        <a:latin typeface="Times New Roman" panose="02020603050405020304" pitchFamily="18" charset="0"/>
                      </a:endParaRPr>
                    </a:p>
                  </a:txBody>
                  <a:tcPr marL="3374" marR="3374" marT="3374" marB="0" anchor="b"/>
                </a:tc>
                <a:tc>
                  <a:txBody>
                    <a:bodyPr/>
                    <a:lstStyle/>
                    <a:p>
                      <a:pPr algn="ctr" fontAlgn="b"/>
                      <a:r>
                        <a:rPr lang="ru-RU" sz="1100" u="none" strike="noStrike">
                          <a:effectLst/>
                        </a:rPr>
                        <a:t>126 624,1</a:t>
                      </a:r>
                      <a:endParaRPr lang="ru-RU" sz="1100" b="0" i="0" u="none" strike="noStrike">
                        <a:solidFill>
                          <a:srgbClr val="000000"/>
                        </a:solidFill>
                        <a:effectLst/>
                        <a:latin typeface="Times New Roman" panose="02020603050405020304" pitchFamily="18" charset="0"/>
                      </a:endParaRPr>
                    </a:p>
                  </a:txBody>
                  <a:tcPr marL="3374" marR="3374" marT="3374" marB="0" anchor="b"/>
                </a:tc>
                <a:tc>
                  <a:txBody>
                    <a:bodyPr/>
                    <a:lstStyle/>
                    <a:p>
                      <a:pPr algn="ctr" fontAlgn="b"/>
                      <a:r>
                        <a:rPr lang="ru-RU" sz="1100" u="none" strike="noStrike">
                          <a:effectLst/>
                        </a:rPr>
                        <a:t>7 819,4</a:t>
                      </a:r>
                      <a:endParaRPr lang="ru-RU" sz="1100" b="0" i="0" u="none" strike="noStrike">
                        <a:solidFill>
                          <a:srgbClr val="000000"/>
                        </a:solidFill>
                        <a:effectLst/>
                        <a:latin typeface="Times New Roman" panose="02020603050405020304" pitchFamily="18" charset="0"/>
                      </a:endParaRPr>
                    </a:p>
                  </a:txBody>
                  <a:tcPr marL="3374" marR="3374" marT="3374" marB="0" anchor="b"/>
                </a:tc>
                <a:tc>
                  <a:txBody>
                    <a:bodyPr/>
                    <a:lstStyle/>
                    <a:p>
                      <a:pPr algn="ctr" fontAlgn="b"/>
                      <a:r>
                        <a:rPr lang="ru-RU" sz="1100" u="none" strike="noStrike">
                          <a:effectLst/>
                        </a:rPr>
                        <a:t>3 385,4</a:t>
                      </a:r>
                      <a:endParaRPr lang="ru-RU" sz="1100" b="0" i="0" u="none" strike="noStrike">
                        <a:solidFill>
                          <a:srgbClr val="000000"/>
                        </a:solidFill>
                        <a:effectLst/>
                        <a:latin typeface="Times New Roman" panose="02020603050405020304" pitchFamily="18" charset="0"/>
                      </a:endParaRPr>
                    </a:p>
                  </a:txBody>
                  <a:tcPr marL="3374" marR="3374" marT="3374" marB="0" anchor="b"/>
                </a:tc>
                <a:tc>
                  <a:txBody>
                    <a:bodyPr/>
                    <a:lstStyle/>
                    <a:p>
                      <a:pPr algn="ctr" fontAlgn="b"/>
                      <a:r>
                        <a:rPr lang="ru-RU" sz="1100" u="none" strike="noStrike">
                          <a:effectLst/>
                        </a:rPr>
                        <a:t>-4 576,1</a:t>
                      </a:r>
                      <a:endParaRPr lang="ru-RU" sz="1100" b="0" i="0" u="none" strike="noStrike">
                        <a:solidFill>
                          <a:srgbClr val="000000"/>
                        </a:solidFill>
                        <a:effectLst/>
                        <a:latin typeface="Times New Roman" panose="02020603050405020304" pitchFamily="18" charset="0"/>
                      </a:endParaRPr>
                    </a:p>
                  </a:txBody>
                  <a:tcPr marL="3374" marR="3374" marT="3374" marB="0" anchor="b"/>
                </a:tc>
                <a:tc>
                  <a:txBody>
                    <a:bodyPr/>
                    <a:lstStyle/>
                    <a:p>
                      <a:pPr algn="ctr" fontAlgn="b"/>
                      <a:endParaRPr lang="ru-RU" sz="1100" b="0" i="0" u="none" strike="noStrike">
                        <a:solidFill>
                          <a:srgbClr val="000000"/>
                        </a:solidFill>
                        <a:effectLst/>
                        <a:latin typeface="Times New Roman" panose="02020603050405020304" pitchFamily="18" charset="0"/>
                      </a:endParaRPr>
                    </a:p>
                  </a:txBody>
                  <a:tcPr marL="3374" marR="3374" marT="3374" marB="0" anchor="b"/>
                </a:tc>
                <a:tc>
                  <a:txBody>
                    <a:bodyPr/>
                    <a:lstStyle/>
                    <a:p>
                      <a:pPr algn="ctr" fontAlgn="b"/>
                      <a:r>
                        <a:rPr lang="ru-RU" sz="1100" u="none" strike="noStrike">
                          <a:effectLst/>
                        </a:rPr>
                        <a:t>-4 413,2</a:t>
                      </a:r>
                      <a:endParaRPr lang="ru-RU" sz="1100" b="0" i="0" u="none" strike="noStrike">
                        <a:solidFill>
                          <a:srgbClr val="000000"/>
                        </a:solidFill>
                        <a:effectLst/>
                        <a:latin typeface="Times New Roman" panose="02020603050405020304" pitchFamily="18" charset="0"/>
                      </a:endParaRPr>
                    </a:p>
                  </a:txBody>
                  <a:tcPr marL="3374" marR="3374" marT="3374" marB="0" anchor="b"/>
                </a:tc>
                <a:tc>
                  <a:txBody>
                    <a:bodyPr/>
                    <a:lstStyle/>
                    <a:p>
                      <a:pPr algn="ctr" fontAlgn="b"/>
                      <a:r>
                        <a:rPr lang="ru-RU" sz="1100" u="none" strike="noStrike">
                          <a:effectLst/>
                        </a:rPr>
                        <a:t>-5 376,2</a:t>
                      </a:r>
                      <a:endParaRPr lang="ru-RU" sz="1100" b="0" i="0" u="none" strike="noStrike">
                        <a:solidFill>
                          <a:srgbClr val="000000"/>
                        </a:solidFill>
                        <a:effectLst/>
                        <a:latin typeface="Times New Roman" panose="02020603050405020304" pitchFamily="18" charset="0"/>
                      </a:endParaRPr>
                    </a:p>
                  </a:txBody>
                  <a:tcPr marL="3374" marR="3374" marT="3374" marB="0" anchor="b"/>
                </a:tc>
                <a:tc>
                  <a:txBody>
                    <a:bodyPr/>
                    <a:lstStyle/>
                    <a:p>
                      <a:pPr algn="ctr" fontAlgn="b"/>
                      <a:r>
                        <a:rPr lang="ru-RU" sz="1100" u="none" strike="noStrike">
                          <a:effectLst/>
                        </a:rPr>
                        <a:t>-3 160,7</a:t>
                      </a:r>
                      <a:endParaRPr lang="ru-RU" sz="1100" b="0" i="0" u="none" strike="noStrike">
                        <a:solidFill>
                          <a:srgbClr val="000000"/>
                        </a:solidFill>
                        <a:effectLst/>
                        <a:latin typeface="Times New Roman" panose="02020603050405020304" pitchFamily="18" charset="0"/>
                      </a:endParaRPr>
                    </a:p>
                  </a:txBody>
                  <a:tcPr marL="3374" marR="3374" marT="3374" marB="0" anchor="b"/>
                </a:tc>
                <a:tc>
                  <a:txBody>
                    <a:bodyPr/>
                    <a:lstStyle/>
                    <a:p>
                      <a:pPr algn="ctr" fontAlgn="b"/>
                      <a:r>
                        <a:rPr lang="ru-RU" sz="1100" u="none" strike="noStrike">
                          <a:effectLst/>
                        </a:rPr>
                        <a:t>-37,6</a:t>
                      </a:r>
                      <a:endParaRPr lang="ru-RU" sz="1100" b="0" i="0" u="none" strike="noStrike">
                        <a:solidFill>
                          <a:srgbClr val="000000"/>
                        </a:solidFill>
                        <a:effectLst/>
                        <a:latin typeface="Times New Roman" panose="02020603050405020304" pitchFamily="18" charset="0"/>
                      </a:endParaRPr>
                    </a:p>
                  </a:txBody>
                  <a:tcPr marL="3374" marR="3374" marT="3374" marB="0" anchor="b"/>
                </a:tc>
                <a:tc>
                  <a:txBody>
                    <a:bodyPr/>
                    <a:lstStyle/>
                    <a:p>
                      <a:pPr algn="ctr" fontAlgn="b"/>
                      <a:r>
                        <a:rPr lang="ru-RU" sz="1100" u="none" strike="noStrike">
                          <a:effectLst/>
                        </a:rPr>
                        <a:t>123 425,8</a:t>
                      </a:r>
                      <a:endParaRPr lang="ru-RU" sz="1100" b="0" i="0" u="none" strike="noStrike">
                        <a:solidFill>
                          <a:srgbClr val="000000"/>
                        </a:solidFill>
                        <a:effectLst/>
                        <a:latin typeface="Times New Roman" panose="02020603050405020304" pitchFamily="18" charset="0"/>
                      </a:endParaRPr>
                    </a:p>
                  </a:txBody>
                  <a:tcPr marL="3374" marR="3374" marT="3374" marB="0" anchor="b"/>
                </a:tc>
              </a:tr>
              <a:tr h="165335">
                <a:tc>
                  <a:txBody>
                    <a:bodyPr/>
                    <a:lstStyle/>
                    <a:p>
                      <a:pPr algn="l" fontAlgn="t"/>
                      <a:r>
                        <a:rPr lang="ru-RU" sz="1100" u="none" strike="noStrike">
                          <a:effectLst/>
                        </a:rPr>
                        <a:t>Молодежная политика</a:t>
                      </a:r>
                      <a:endParaRPr lang="ru-RU" sz="1100" b="0" i="0" u="none" strike="noStrike">
                        <a:solidFill>
                          <a:srgbClr val="000000"/>
                        </a:solidFill>
                        <a:effectLst/>
                        <a:latin typeface="Times New Roman" panose="02020603050405020304" pitchFamily="18" charset="0"/>
                      </a:endParaRPr>
                    </a:p>
                  </a:txBody>
                  <a:tcPr marL="3374" marR="3374" marT="3374" marB="0"/>
                </a:tc>
                <a:tc>
                  <a:txBody>
                    <a:bodyPr/>
                    <a:lstStyle/>
                    <a:p>
                      <a:pPr algn="ctr" fontAlgn="b"/>
                      <a:r>
                        <a:rPr lang="ru-RU" sz="1100" u="none" strike="noStrike">
                          <a:effectLst/>
                        </a:rPr>
                        <a:t>0707</a:t>
                      </a:r>
                      <a:endParaRPr lang="ru-RU" sz="1100" b="0" i="0" u="none" strike="noStrike">
                        <a:solidFill>
                          <a:srgbClr val="000000"/>
                        </a:solidFill>
                        <a:effectLst/>
                        <a:latin typeface="Times New Roman" panose="02020603050405020304" pitchFamily="18" charset="0"/>
                      </a:endParaRPr>
                    </a:p>
                  </a:txBody>
                  <a:tcPr marL="3374" marR="3374" marT="3374" marB="0" anchor="b"/>
                </a:tc>
                <a:tc>
                  <a:txBody>
                    <a:bodyPr/>
                    <a:lstStyle/>
                    <a:p>
                      <a:pPr algn="ctr" fontAlgn="b"/>
                      <a:r>
                        <a:rPr lang="ru-RU" sz="1100" u="none" strike="noStrike">
                          <a:effectLst/>
                        </a:rPr>
                        <a:t>128 682,6</a:t>
                      </a:r>
                      <a:endParaRPr lang="ru-RU" sz="1100" b="0" i="0" u="none" strike="noStrike">
                        <a:solidFill>
                          <a:srgbClr val="000000"/>
                        </a:solidFill>
                        <a:effectLst/>
                        <a:latin typeface="Times New Roman" panose="02020603050405020304" pitchFamily="18" charset="0"/>
                      </a:endParaRPr>
                    </a:p>
                  </a:txBody>
                  <a:tcPr marL="3374" marR="3374" marT="3374" marB="0" anchor="b"/>
                </a:tc>
                <a:tc>
                  <a:txBody>
                    <a:bodyPr/>
                    <a:lstStyle/>
                    <a:p>
                      <a:pPr algn="ctr" fontAlgn="b"/>
                      <a:r>
                        <a:rPr lang="ru-RU" sz="1100" u="none" strike="noStrike">
                          <a:effectLst/>
                        </a:rPr>
                        <a:t>28 358,9</a:t>
                      </a:r>
                      <a:endParaRPr lang="ru-RU" sz="1100" b="0" i="0" u="none" strike="noStrike">
                        <a:solidFill>
                          <a:srgbClr val="000000"/>
                        </a:solidFill>
                        <a:effectLst/>
                        <a:latin typeface="Times New Roman" panose="02020603050405020304" pitchFamily="18" charset="0"/>
                      </a:endParaRPr>
                    </a:p>
                  </a:txBody>
                  <a:tcPr marL="3374" marR="3374" marT="3374" marB="0" anchor="b"/>
                </a:tc>
                <a:tc>
                  <a:txBody>
                    <a:bodyPr/>
                    <a:lstStyle/>
                    <a:p>
                      <a:pPr algn="ctr" fontAlgn="b"/>
                      <a:r>
                        <a:rPr lang="ru-RU" sz="1100" u="none" strike="noStrike">
                          <a:effectLst/>
                        </a:rPr>
                        <a:t>1 012,1</a:t>
                      </a:r>
                      <a:endParaRPr lang="ru-RU" sz="1100" b="0" i="0" u="none" strike="noStrike">
                        <a:solidFill>
                          <a:srgbClr val="000000"/>
                        </a:solidFill>
                        <a:effectLst/>
                        <a:latin typeface="Times New Roman" panose="02020603050405020304" pitchFamily="18" charset="0"/>
                      </a:endParaRPr>
                    </a:p>
                  </a:txBody>
                  <a:tcPr marL="3374" marR="3374" marT="3374" marB="0" anchor="b"/>
                </a:tc>
                <a:tc>
                  <a:txBody>
                    <a:bodyPr/>
                    <a:lstStyle/>
                    <a:p>
                      <a:pPr algn="ctr" fontAlgn="b"/>
                      <a:r>
                        <a:rPr lang="ru-RU" sz="1100" u="none" strike="noStrike">
                          <a:effectLst/>
                        </a:rPr>
                        <a:t>-1 044,4</a:t>
                      </a:r>
                      <a:endParaRPr lang="ru-RU" sz="1100" b="0" i="0" u="none" strike="noStrike">
                        <a:solidFill>
                          <a:srgbClr val="000000"/>
                        </a:solidFill>
                        <a:effectLst/>
                        <a:latin typeface="Times New Roman" panose="02020603050405020304" pitchFamily="18" charset="0"/>
                      </a:endParaRPr>
                    </a:p>
                  </a:txBody>
                  <a:tcPr marL="3374" marR="3374" marT="3374" marB="0" anchor="b"/>
                </a:tc>
                <a:tc>
                  <a:txBody>
                    <a:bodyPr/>
                    <a:lstStyle/>
                    <a:p>
                      <a:pPr algn="ctr" fontAlgn="b"/>
                      <a:endParaRPr lang="ru-RU" sz="1100" b="0" i="0" u="none" strike="noStrike" dirty="0">
                        <a:solidFill>
                          <a:srgbClr val="000000"/>
                        </a:solidFill>
                        <a:effectLst/>
                        <a:latin typeface="Times New Roman" panose="02020603050405020304" pitchFamily="18" charset="0"/>
                      </a:endParaRPr>
                    </a:p>
                  </a:txBody>
                  <a:tcPr marL="3374" marR="3374" marT="3374" marB="0" anchor="b"/>
                </a:tc>
                <a:tc>
                  <a:txBody>
                    <a:bodyPr/>
                    <a:lstStyle/>
                    <a:p>
                      <a:pPr algn="ctr" fontAlgn="b"/>
                      <a:r>
                        <a:rPr lang="ru-RU" sz="1100" u="none" strike="noStrike">
                          <a:effectLst/>
                        </a:rPr>
                        <a:t>332,8</a:t>
                      </a:r>
                      <a:endParaRPr lang="ru-RU" sz="1100" b="0" i="0" u="none" strike="noStrike">
                        <a:solidFill>
                          <a:srgbClr val="000000"/>
                        </a:solidFill>
                        <a:effectLst/>
                        <a:latin typeface="Times New Roman" panose="02020603050405020304" pitchFamily="18" charset="0"/>
                      </a:endParaRPr>
                    </a:p>
                  </a:txBody>
                  <a:tcPr marL="3374" marR="3374" marT="3374" marB="0" anchor="b"/>
                </a:tc>
                <a:tc>
                  <a:txBody>
                    <a:bodyPr/>
                    <a:lstStyle/>
                    <a:p>
                      <a:pPr algn="ctr" fontAlgn="b"/>
                      <a:r>
                        <a:rPr lang="ru-RU" sz="1100" u="none" strike="noStrike">
                          <a:effectLst/>
                        </a:rPr>
                        <a:t>-12 346,6</a:t>
                      </a:r>
                      <a:endParaRPr lang="ru-RU" sz="1100" b="0" i="0" u="none" strike="noStrike">
                        <a:solidFill>
                          <a:srgbClr val="000000"/>
                        </a:solidFill>
                        <a:effectLst/>
                        <a:latin typeface="Times New Roman" panose="02020603050405020304" pitchFamily="18" charset="0"/>
                      </a:endParaRPr>
                    </a:p>
                  </a:txBody>
                  <a:tcPr marL="3374" marR="3374" marT="3374" marB="0" anchor="b"/>
                </a:tc>
                <a:tc>
                  <a:txBody>
                    <a:bodyPr/>
                    <a:lstStyle/>
                    <a:p>
                      <a:pPr algn="ctr" fontAlgn="b"/>
                      <a:r>
                        <a:rPr lang="ru-RU" sz="1100" u="none" strike="noStrike">
                          <a:effectLst/>
                        </a:rPr>
                        <a:t>16 312,8</a:t>
                      </a:r>
                      <a:endParaRPr lang="ru-RU" sz="1100" b="0" i="0" u="none" strike="noStrike">
                        <a:solidFill>
                          <a:srgbClr val="000000"/>
                        </a:solidFill>
                        <a:effectLst/>
                        <a:latin typeface="Times New Roman" panose="02020603050405020304" pitchFamily="18" charset="0"/>
                      </a:endParaRPr>
                    </a:p>
                  </a:txBody>
                  <a:tcPr marL="3374" marR="3374" marT="3374" marB="0" anchor="b"/>
                </a:tc>
                <a:tc>
                  <a:txBody>
                    <a:bodyPr/>
                    <a:lstStyle/>
                    <a:p>
                      <a:pPr algn="ctr" fontAlgn="b"/>
                      <a:r>
                        <a:rPr lang="ru-RU" sz="1100" u="none" strike="noStrike">
                          <a:effectLst/>
                        </a:rPr>
                        <a:t>-47,5</a:t>
                      </a:r>
                      <a:endParaRPr lang="ru-RU" sz="1100" b="0" i="0" u="none" strike="noStrike">
                        <a:solidFill>
                          <a:srgbClr val="000000"/>
                        </a:solidFill>
                        <a:effectLst/>
                        <a:latin typeface="Times New Roman" panose="02020603050405020304" pitchFamily="18" charset="0"/>
                      </a:endParaRPr>
                    </a:p>
                  </a:txBody>
                  <a:tcPr marL="3374" marR="3374" marT="3374" marB="0" anchor="b"/>
                </a:tc>
                <a:tc>
                  <a:txBody>
                    <a:bodyPr/>
                    <a:lstStyle/>
                    <a:p>
                      <a:pPr algn="ctr" fontAlgn="b"/>
                      <a:r>
                        <a:rPr lang="ru-RU" sz="1100" u="none" strike="noStrike">
                          <a:effectLst/>
                        </a:rPr>
                        <a:t>144 947,9</a:t>
                      </a:r>
                      <a:endParaRPr lang="ru-RU" sz="1100" b="0" i="0" u="none" strike="noStrike">
                        <a:solidFill>
                          <a:srgbClr val="000000"/>
                        </a:solidFill>
                        <a:effectLst/>
                        <a:latin typeface="Times New Roman" panose="02020603050405020304" pitchFamily="18" charset="0"/>
                      </a:endParaRPr>
                    </a:p>
                  </a:txBody>
                  <a:tcPr marL="3374" marR="3374" marT="3374" marB="0" anchor="b"/>
                </a:tc>
              </a:tr>
              <a:tr h="165335">
                <a:tc>
                  <a:txBody>
                    <a:bodyPr/>
                    <a:lstStyle/>
                    <a:p>
                      <a:pPr algn="l" fontAlgn="t"/>
                      <a:r>
                        <a:rPr lang="ru-RU" sz="1100" u="none" strike="noStrike">
                          <a:effectLst/>
                        </a:rPr>
                        <a:t>Другие вопросы в области образования</a:t>
                      </a:r>
                      <a:endParaRPr lang="ru-RU" sz="1100" b="0" i="0" u="none" strike="noStrike">
                        <a:solidFill>
                          <a:srgbClr val="000000"/>
                        </a:solidFill>
                        <a:effectLst/>
                        <a:latin typeface="Times New Roman" panose="02020603050405020304" pitchFamily="18" charset="0"/>
                      </a:endParaRPr>
                    </a:p>
                  </a:txBody>
                  <a:tcPr marL="3374" marR="3374" marT="3374" marB="0"/>
                </a:tc>
                <a:tc>
                  <a:txBody>
                    <a:bodyPr/>
                    <a:lstStyle/>
                    <a:p>
                      <a:pPr algn="ctr" fontAlgn="b"/>
                      <a:r>
                        <a:rPr lang="ru-RU" sz="1100" u="none" strike="noStrike">
                          <a:effectLst/>
                        </a:rPr>
                        <a:t>0709</a:t>
                      </a:r>
                      <a:endParaRPr lang="ru-RU" sz="1100" b="0" i="0" u="none" strike="noStrike">
                        <a:solidFill>
                          <a:srgbClr val="000000"/>
                        </a:solidFill>
                        <a:effectLst/>
                        <a:latin typeface="Times New Roman" panose="02020603050405020304" pitchFamily="18" charset="0"/>
                      </a:endParaRPr>
                    </a:p>
                  </a:txBody>
                  <a:tcPr marL="3374" marR="3374" marT="3374" marB="0" anchor="b"/>
                </a:tc>
                <a:tc>
                  <a:txBody>
                    <a:bodyPr/>
                    <a:lstStyle/>
                    <a:p>
                      <a:pPr algn="ctr" fontAlgn="b"/>
                      <a:r>
                        <a:rPr lang="ru-RU" sz="1100" u="none" strike="noStrike">
                          <a:effectLst/>
                        </a:rPr>
                        <a:t>29 898,9</a:t>
                      </a:r>
                      <a:endParaRPr lang="ru-RU" sz="1100" b="0" i="0" u="none" strike="noStrike">
                        <a:solidFill>
                          <a:srgbClr val="000000"/>
                        </a:solidFill>
                        <a:effectLst/>
                        <a:latin typeface="Times New Roman" panose="02020603050405020304" pitchFamily="18" charset="0"/>
                      </a:endParaRPr>
                    </a:p>
                  </a:txBody>
                  <a:tcPr marL="3374" marR="3374" marT="3374" marB="0" anchor="b"/>
                </a:tc>
                <a:tc>
                  <a:txBody>
                    <a:bodyPr/>
                    <a:lstStyle/>
                    <a:p>
                      <a:pPr algn="ctr" fontAlgn="b"/>
                      <a:endParaRPr lang="ru-RU" sz="1100" b="0" i="0" u="none" strike="noStrike" dirty="0">
                        <a:solidFill>
                          <a:srgbClr val="000000"/>
                        </a:solidFill>
                        <a:effectLst/>
                        <a:latin typeface="Times New Roman" panose="02020603050405020304" pitchFamily="18" charset="0"/>
                      </a:endParaRPr>
                    </a:p>
                  </a:txBody>
                  <a:tcPr marL="3374" marR="3374" marT="3374" marB="0" anchor="b"/>
                </a:tc>
                <a:tc>
                  <a:txBody>
                    <a:bodyPr/>
                    <a:lstStyle/>
                    <a:p>
                      <a:pPr algn="ctr" fontAlgn="b"/>
                      <a:endParaRPr lang="ru-RU" sz="1100" b="0" i="0" u="none" strike="noStrike">
                        <a:solidFill>
                          <a:srgbClr val="000000"/>
                        </a:solidFill>
                        <a:effectLst/>
                        <a:latin typeface="Times New Roman" panose="02020603050405020304" pitchFamily="18" charset="0"/>
                      </a:endParaRPr>
                    </a:p>
                  </a:txBody>
                  <a:tcPr marL="3374" marR="3374" marT="3374" marB="0" anchor="b"/>
                </a:tc>
                <a:tc>
                  <a:txBody>
                    <a:bodyPr/>
                    <a:lstStyle/>
                    <a:p>
                      <a:pPr algn="ctr" fontAlgn="b"/>
                      <a:r>
                        <a:rPr lang="ru-RU" sz="1100" u="none" strike="noStrike">
                          <a:effectLst/>
                        </a:rPr>
                        <a:t>1 488,0</a:t>
                      </a:r>
                      <a:endParaRPr lang="ru-RU" sz="1100" b="0" i="0" u="none" strike="noStrike">
                        <a:solidFill>
                          <a:srgbClr val="000000"/>
                        </a:solidFill>
                        <a:effectLst/>
                        <a:latin typeface="Times New Roman" panose="02020603050405020304" pitchFamily="18" charset="0"/>
                      </a:endParaRPr>
                    </a:p>
                  </a:txBody>
                  <a:tcPr marL="3374" marR="3374" marT="3374" marB="0" anchor="b"/>
                </a:tc>
                <a:tc>
                  <a:txBody>
                    <a:bodyPr/>
                    <a:lstStyle/>
                    <a:p>
                      <a:pPr algn="ctr" fontAlgn="b"/>
                      <a:endParaRPr lang="ru-RU" sz="1100" b="0" i="0" u="none" strike="noStrike">
                        <a:solidFill>
                          <a:srgbClr val="000000"/>
                        </a:solidFill>
                        <a:effectLst/>
                        <a:latin typeface="Times New Roman" panose="02020603050405020304" pitchFamily="18" charset="0"/>
                      </a:endParaRPr>
                    </a:p>
                  </a:txBody>
                  <a:tcPr marL="3374" marR="3374" marT="3374" marB="0" anchor="b"/>
                </a:tc>
                <a:tc>
                  <a:txBody>
                    <a:bodyPr/>
                    <a:lstStyle/>
                    <a:p>
                      <a:pPr algn="ctr" fontAlgn="b"/>
                      <a:r>
                        <a:rPr lang="ru-RU" sz="1100" u="none" strike="noStrike">
                          <a:effectLst/>
                        </a:rPr>
                        <a:t>-1 174,6</a:t>
                      </a:r>
                      <a:endParaRPr lang="ru-RU" sz="1100" b="0" i="0" u="none" strike="noStrike">
                        <a:solidFill>
                          <a:srgbClr val="000000"/>
                        </a:solidFill>
                        <a:effectLst/>
                        <a:latin typeface="Times New Roman" panose="02020603050405020304" pitchFamily="18" charset="0"/>
                      </a:endParaRPr>
                    </a:p>
                  </a:txBody>
                  <a:tcPr marL="3374" marR="3374" marT="3374" marB="0" anchor="b"/>
                </a:tc>
                <a:tc>
                  <a:txBody>
                    <a:bodyPr/>
                    <a:lstStyle/>
                    <a:p>
                      <a:pPr algn="ctr" fontAlgn="b"/>
                      <a:endParaRPr lang="ru-RU" sz="1100" b="0" i="0" u="none" strike="noStrike" dirty="0">
                        <a:solidFill>
                          <a:srgbClr val="000000"/>
                        </a:solidFill>
                        <a:effectLst/>
                        <a:latin typeface="Times New Roman" panose="02020603050405020304" pitchFamily="18" charset="0"/>
                      </a:endParaRPr>
                    </a:p>
                  </a:txBody>
                  <a:tcPr marL="3374" marR="3374" marT="3374" marB="0" anchor="b"/>
                </a:tc>
                <a:tc>
                  <a:txBody>
                    <a:bodyPr/>
                    <a:lstStyle/>
                    <a:p>
                      <a:pPr algn="ctr" fontAlgn="b"/>
                      <a:r>
                        <a:rPr lang="ru-RU" sz="1100" u="none" strike="noStrike">
                          <a:effectLst/>
                        </a:rPr>
                        <a:t>313,4</a:t>
                      </a:r>
                      <a:endParaRPr lang="ru-RU" sz="1100" b="0" i="0" u="none" strike="noStrike">
                        <a:solidFill>
                          <a:srgbClr val="000000"/>
                        </a:solidFill>
                        <a:effectLst/>
                        <a:latin typeface="Times New Roman" panose="02020603050405020304" pitchFamily="18" charset="0"/>
                      </a:endParaRPr>
                    </a:p>
                  </a:txBody>
                  <a:tcPr marL="3374" marR="3374" marT="3374" marB="0" anchor="b"/>
                </a:tc>
                <a:tc>
                  <a:txBody>
                    <a:bodyPr/>
                    <a:lstStyle/>
                    <a:p>
                      <a:pPr algn="ctr" fontAlgn="b"/>
                      <a:r>
                        <a:rPr lang="ru-RU" sz="1100" u="none" strike="noStrike">
                          <a:effectLst/>
                        </a:rPr>
                        <a:t>-883,3</a:t>
                      </a:r>
                      <a:endParaRPr lang="ru-RU" sz="1100" b="0" i="0" u="none" strike="noStrike">
                        <a:solidFill>
                          <a:srgbClr val="000000"/>
                        </a:solidFill>
                        <a:effectLst/>
                        <a:latin typeface="Times New Roman" panose="02020603050405020304" pitchFamily="18" charset="0"/>
                      </a:endParaRPr>
                    </a:p>
                  </a:txBody>
                  <a:tcPr marL="3374" marR="3374" marT="3374" marB="0" anchor="b"/>
                </a:tc>
                <a:tc>
                  <a:txBody>
                    <a:bodyPr/>
                    <a:lstStyle/>
                    <a:p>
                      <a:pPr algn="ctr" fontAlgn="b"/>
                      <a:r>
                        <a:rPr lang="ru-RU" sz="1100" u="none" strike="noStrike" dirty="0">
                          <a:effectLst/>
                        </a:rPr>
                        <a:t>29 329,0</a:t>
                      </a:r>
                      <a:endParaRPr lang="ru-RU" sz="1100" b="0" i="0" u="none" strike="noStrike" dirty="0">
                        <a:solidFill>
                          <a:srgbClr val="000000"/>
                        </a:solidFill>
                        <a:effectLst/>
                        <a:latin typeface="Times New Roman" panose="02020603050405020304" pitchFamily="18" charset="0"/>
                      </a:endParaRPr>
                    </a:p>
                  </a:txBody>
                  <a:tcPr marL="3374" marR="3374" marT="3374" marB="0" anchor="b"/>
                </a:tc>
              </a:tr>
              <a:tr h="165335">
                <a:tc>
                  <a:txBody>
                    <a:bodyPr/>
                    <a:lstStyle/>
                    <a:p>
                      <a:pPr algn="l" fontAlgn="t"/>
                      <a:r>
                        <a:rPr lang="ru-RU" sz="1100" b="1" u="none" strike="noStrike" dirty="0">
                          <a:effectLst/>
                        </a:rPr>
                        <a:t>Культура, кинематография</a:t>
                      </a:r>
                      <a:endParaRPr lang="ru-RU" sz="1100" b="1" i="0" u="none" strike="noStrike" dirty="0">
                        <a:solidFill>
                          <a:srgbClr val="000000"/>
                        </a:solidFill>
                        <a:effectLst/>
                        <a:latin typeface="Times New Roman" panose="02020603050405020304" pitchFamily="18" charset="0"/>
                      </a:endParaRPr>
                    </a:p>
                  </a:txBody>
                  <a:tcPr marL="3374" marR="3374" marT="3374" marB="0"/>
                </a:tc>
                <a:tc>
                  <a:txBody>
                    <a:bodyPr/>
                    <a:lstStyle/>
                    <a:p>
                      <a:pPr algn="ctr" fontAlgn="b"/>
                      <a:r>
                        <a:rPr lang="ru-RU" sz="1100" b="1" u="none" strike="noStrike" dirty="0">
                          <a:effectLst/>
                        </a:rPr>
                        <a:t>0800</a:t>
                      </a:r>
                      <a:endParaRPr lang="ru-RU" sz="1100" b="1" i="0" u="none" strike="noStrike" dirty="0">
                        <a:solidFill>
                          <a:srgbClr val="000000"/>
                        </a:solidFill>
                        <a:effectLst/>
                        <a:latin typeface="Times New Roman" panose="02020603050405020304" pitchFamily="18" charset="0"/>
                      </a:endParaRPr>
                    </a:p>
                  </a:txBody>
                  <a:tcPr marL="3374" marR="3374" marT="3374" marB="0" anchor="b"/>
                </a:tc>
                <a:tc>
                  <a:txBody>
                    <a:bodyPr/>
                    <a:lstStyle/>
                    <a:p>
                      <a:pPr algn="ctr" fontAlgn="b"/>
                      <a:r>
                        <a:rPr lang="ru-RU" sz="1100" b="1" u="none" strike="noStrike" dirty="0">
                          <a:effectLst/>
                        </a:rPr>
                        <a:t>161 309,3</a:t>
                      </a:r>
                      <a:endParaRPr lang="ru-RU" sz="1100" b="1" i="0" u="none" strike="noStrike" dirty="0">
                        <a:solidFill>
                          <a:srgbClr val="000000"/>
                        </a:solidFill>
                        <a:effectLst/>
                        <a:latin typeface="Times New Roman" panose="02020603050405020304" pitchFamily="18" charset="0"/>
                      </a:endParaRPr>
                    </a:p>
                  </a:txBody>
                  <a:tcPr marL="3374" marR="3374" marT="3374" marB="0" anchor="b"/>
                </a:tc>
                <a:tc>
                  <a:txBody>
                    <a:bodyPr/>
                    <a:lstStyle/>
                    <a:p>
                      <a:pPr algn="ctr" fontAlgn="b"/>
                      <a:endParaRPr lang="ru-RU" sz="1100" b="1" i="0" u="none" strike="noStrike" dirty="0">
                        <a:solidFill>
                          <a:srgbClr val="000000"/>
                        </a:solidFill>
                        <a:effectLst/>
                        <a:latin typeface="Times New Roman" panose="02020603050405020304" pitchFamily="18" charset="0"/>
                      </a:endParaRPr>
                    </a:p>
                  </a:txBody>
                  <a:tcPr marL="3374" marR="3374" marT="3374" marB="0" anchor="b"/>
                </a:tc>
                <a:tc>
                  <a:txBody>
                    <a:bodyPr/>
                    <a:lstStyle/>
                    <a:p>
                      <a:pPr algn="ctr" fontAlgn="b"/>
                      <a:endParaRPr lang="ru-RU" sz="1100" b="1" i="0" u="none" strike="noStrike" dirty="0">
                        <a:solidFill>
                          <a:srgbClr val="000000"/>
                        </a:solidFill>
                        <a:effectLst/>
                        <a:latin typeface="Times New Roman" panose="02020603050405020304" pitchFamily="18" charset="0"/>
                      </a:endParaRPr>
                    </a:p>
                  </a:txBody>
                  <a:tcPr marL="3374" marR="3374" marT="3374" marB="0" anchor="b"/>
                </a:tc>
                <a:tc>
                  <a:txBody>
                    <a:bodyPr/>
                    <a:lstStyle/>
                    <a:p>
                      <a:pPr algn="ctr" fontAlgn="b"/>
                      <a:r>
                        <a:rPr lang="ru-RU" sz="1100" b="1" u="none" strike="noStrike" dirty="0">
                          <a:effectLst/>
                        </a:rPr>
                        <a:t>252,0</a:t>
                      </a:r>
                      <a:endParaRPr lang="ru-RU" sz="1100" b="1" i="0" u="none" strike="noStrike" dirty="0">
                        <a:solidFill>
                          <a:srgbClr val="000000"/>
                        </a:solidFill>
                        <a:effectLst/>
                        <a:latin typeface="Times New Roman" panose="02020603050405020304" pitchFamily="18" charset="0"/>
                      </a:endParaRPr>
                    </a:p>
                  </a:txBody>
                  <a:tcPr marL="3374" marR="3374" marT="3374" marB="0" anchor="b"/>
                </a:tc>
                <a:tc>
                  <a:txBody>
                    <a:bodyPr/>
                    <a:lstStyle/>
                    <a:p>
                      <a:pPr algn="ctr" fontAlgn="b"/>
                      <a:endParaRPr lang="ru-RU" sz="1100" b="1" i="0" u="none" strike="noStrike" dirty="0">
                        <a:solidFill>
                          <a:srgbClr val="000000"/>
                        </a:solidFill>
                        <a:effectLst/>
                        <a:latin typeface="Times New Roman" panose="02020603050405020304" pitchFamily="18" charset="0"/>
                      </a:endParaRPr>
                    </a:p>
                  </a:txBody>
                  <a:tcPr marL="3374" marR="3374" marT="3374" marB="0" anchor="b"/>
                </a:tc>
                <a:tc>
                  <a:txBody>
                    <a:bodyPr/>
                    <a:lstStyle/>
                    <a:p>
                      <a:pPr algn="ctr" fontAlgn="b"/>
                      <a:r>
                        <a:rPr lang="ru-RU" sz="1100" b="1" u="none" strike="noStrike" dirty="0">
                          <a:effectLst/>
                        </a:rPr>
                        <a:t>63,0</a:t>
                      </a:r>
                      <a:endParaRPr lang="ru-RU" sz="1100" b="1" i="0" u="none" strike="noStrike" dirty="0">
                        <a:solidFill>
                          <a:srgbClr val="000000"/>
                        </a:solidFill>
                        <a:effectLst/>
                        <a:latin typeface="Times New Roman" panose="02020603050405020304" pitchFamily="18" charset="0"/>
                      </a:endParaRPr>
                    </a:p>
                  </a:txBody>
                  <a:tcPr marL="3374" marR="3374" marT="3374" marB="0" anchor="b"/>
                </a:tc>
                <a:tc>
                  <a:txBody>
                    <a:bodyPr/>
                    <a:lstStyle/>
                    <a:p>
                      <a:pPr algn="ctr" fontAlgn="b"/>
                      <a:r>
                        <a:rPr lang="ru-RU" sz="1100" b="1" u="none" strike="noStrike" dirty="0">
                          <a:effectLst/>
                        </a:rPr>
                        <a:t>119,4</a:t>
                      </a:r>
                      <a:endParaRPr lang="ru-RU" sz="1100" b="1" i="0" u="none" strike="noStrike" dirty="0">
                        <a:solidFill>
                          <a:srgbClr val="000000"/>
                        </a:solidFill>
                        <a:effectLst/>
                        <a:latin typeface="Times New Roman" panose="02020603050405020304" pitchFamily="18" charset="0"/>
                      </a:endParaRPr>
                    </a:p>
                  </a:txBody>
                  <a:tcPr marL="3374" marR="3374" marT="3374" marB="0" anchor="b"/>
                </a:tc>
                <a:tc>
                  <a:txBody>
                    <a:bodyPr/>
                    <a:lstStyle/>
                    <a:p>
                      <a:pPr algn="ctr" fontAlgn="b"/>
                      <a:r>
                        <a:rPr lang="ru-RU" sz="1100" b="1" u="none" strike="noStrike" dirty="0">
                          <a:effectLst/>
                        </a:rPr>
                        <a:t>434,4</a:t>
                      </a:r>
                      <a:endParaRPr lang="ru-RU" sz="1100" b="1" i="0" u="none" strike="noStrike" dirty="0">
                        <a:solidFill>
                          <a:srgbClr val="000000"/>
                        </a:solidFill>
                        <a:effectLst/>
                        <a:latin typeface="Times New Roman" panose="02020603050405020304" pitchFamily="18" charset="0"/>
                      </a:endParaRPr>
                    </a:p>
                  </a:txBody>
                  <a:tcPr marL="3374" marR="3374" marT="3374" marB="0" anchor="b"/>
                </a:tc>
                <a:tc>
                  <a:txBody>
                    <a:bodyPr/>
                    <a:lstStyle/>
                    <a:p>
                      <a:pPr algn="ctr" fontAlgn="b"/>
                      <a:r>
                        <a:rPr lang="ru-RU" sz="1100" b="1" u="none" strike="noStrike" dirty="0">
                          <a:effectLst/>
                        </a:rPr>
                        <a:t>-703,0</a:t>
                      </a:r>
                      <a:endParaRPr lang="ru-RU" sz="1100" b="1" i="0" u="none" strike="noStrike" dirty="0">
                        <a:solidFill>
                          <a:srgbClr val="000000"/>
                        </a:solidFill>
                        <a:effectLst/>
                        <a:latin typeface="Times New Roman" panose="02020603050405020304" pitchFamily="18" charset="0"/>
                      </a:endParaRPr>
                    </a:p>
                  </a:txBody>
                  <a:tcPr marL="3374" marR="3374" marT="3374" marB="0" anchor="b"/>
                </a:tc>
                <a:tc>
                  <a:txBody>
                    <a:bodyPr/>
                    <a:lstStyle/>
                    <a:p>
                      <a:pPr algn="ctr" fontAlgn="b"/>
                      <a:r>
                        <a:rPr lang="ru-RU" sz="1100" b="1" u="none" strike="noStrike" dirty="0">
                          <a:effectLst/>
                        </a:rPr>
                        <a:t>161 040,7</a:t>
                      </a:r>
                      <a:endParaRPr lang="ru-RU" sz="1100" b="1" i="0" u="none" strike="noStrike" dirty="0">
                        <a:solidFill>
                          <a:srgbClr val="000000"/>
                        </a:solidFill>
                        <a:effectLst/>
                        <a:latin typeface="Times New Roman" panose="02020603050405020304" pitchFamily="18" charset="0"/>
                      </a:endParaRPr>
                    </a:p>
                  </a:txBody>
                  <a:tcPr marL="3374" marR="3374" marT="3374" marB="0" anchor="b"/>
                </a:tc>
              </a:tr>
              <a:tr h="165335">
                <a:tc>
                  <a:txBody>
                    <a:bodyPr/>
                    <a:lstStyle/>
                    <a:p>
                      <a:pPr algn="l" fontAlgn="t"/>
                      <a:r>
                        <a:rPr lang="ru-RU" sz="1100" u="none" strike="noStrike">
                          <a:effectLst/>
                        </a:rPr>
                        <a:t>Культура</a:t>
                      </a:r>
                      <a:endParaRPr lang="ru-RU" sz="1100" b="0" i="0" u="none" strike="noStrike">
                        <a:solidFill>
                          <a:srgbClr val="000000"/>
                        </a:solidFill>
                        <a:effectLst/>
                        <a:latin typeface="Times New Roman" panose="02020603050405020304" pitchFamily="18" charset="0"/>
                      </a:endParaRPr>
                    </a:p>
                  </a:txBody>
                  <a:tcPr marL="3374" marR="3374" marT="3374" marB="0"/>
                </a:tc>
                <a:tc>
                  <a:txBody>
                    <a:bodyPr/>
                    <a:lstStyle/>
                    <a:p>
                      <a:pPr algn="ctr" fontAlgn="b"/>
                      <a:r>
                        <a:rPr lang="ru-RU" sz="1100" u="none" strike="noStrike">
                          <a:effectLst/>
                        </a:rPr>
                        <a:t>0801</a:t>
                      </a:r>
                      <a:endParaRPr lang="ru-RU" sz="1100" b="0" i="0" u="none" strike="noStrike">
                        <a:solidFill>
                          <a:srgbClr val="000000"/>
                        </a:solidFill>
                        <a:effectLst/>
                        <a:latin typeface="Times New Roman" panose="02020603050405020304" pitchFamily="18" charset="0"/>
                      </a:endParaRPr>
                    </a:p>
                  </a:txBody>
                  <a:tcPr marL="3374" marR="3374" marT="3374" marB="0" anchor="b"/>
                </a:tc>
                <a:tc>
                  <a:txBody>
                    <a:bodyPr/>
                    <a:lstStyle/>
                    <a:p>
                      <a:pPr algn="ctr" fontAlgn="b"/>
                      <a:r>
                        <a:rPr lang="ru-RU" sz="1100" u="none" strike="noStrike">
                          <a:effectLst/>
                        </a:rPr>
                        <a:t>154 931,4</a:t>
                      </a:r>
                      <a:endParaRPr lang="ru-RU" sz="1100" b="0" i="0" u="none" strike="noStrike">
                        <a:solidFill>
                          <a:srgbClr val="000000"/>
                        </a:solidFill>
                        <a:effectLst/>
                        <a:latin typeface="Times New Roman" panose="02020603050405020304" pitchFamily="18" charset="0"/>
                      </a:endParaRPr>
                    </a:p>
                  </a:txBody>
                  <a:tcPr marL="3374" marR="3374" marT="3374" marB="0" anchor="b"/>
                </a:tc>
                <a:tc>
                  <a:txBody>
                    <a:bodyPr/>
                    <a:lstStyle/>
                    <a:p>
                      <a:pPr algn="ctr" fontAlgn="b"/>
                      <a:endParaRPr lang="ru-RU" sz="1100" b="0" i="0" u="none" strike="noStrike">
                        <a:solidFill>
                          <a:srgbClr val="000000"/>
                        </a:solidFill>
                        <a:effectLst/>
                        <a:latin typeface="Times New Roman" panose="02020603050405020304" pitchFamily="18" charset="0"/>
                      </a:endParaRPr>
                    </a:p>
                  </a:txBody>
                  <a:tcPr marL="3374" marR="3374" marT="3374" marB="0" anchor="b"/>
                </a:tc>
                <a:tc>
                  <a:txBody>
                    <a:bodyPr/>
                    <a:lstStyle/>
                    <a:p>
                      <a:pPr algn="ctr" fontAlgn="b"/>
                      <a:endParaRPr lang="ru-RU" sz="1100" b="0" i="0" u="none" strike="noStrike" dirty="0">
                        <a:solidFill>
                          <a:srgbClr val="000000"/>
                        </a:solidFill>
                        <a:effectLst/>
                        <a:latin typeface="Times New Roman" panose="02020603050405020304" pitchFamily="18" charset="0"/>
                      </a:endParaRPr>
                    </a:p>
                  </a:txBody>
                  <a:tcPr marL="3374" marR="3374" marT="3374" marB="0" anchor="b"/>
                </a:tc>
                <a:tc>
                  <a:txBody>
                    <a:bodyPr/>
                    <a:lstStyle/>
                    <a:p>
                      <a:pPr algn="ctr" fontAlgn="b"/>
                      <a:r>
                        <a:rPr lang="ru-RU" sz="1100" u="none" strike="noStrike">
                          <a:effectLst/>
                        </a:rPr>
                        <a:t>200,0</a:t>
                      </a:r>
                      <a:endParaRPr lang="ru-RU" sz="1100" b="0" i="0" u="none" strike="noStrike">
                        <a:solidFill>
                          <a:srgbClr val="000000"/>
                        </a:solidFill>
                        <a:effectLst/>
                        <a:latin typeface="Times New Roman" panose="02020603050405020304" pitchFamily="18" charset="0"/>
                      </a:endParaRPr>
                    </a:p>
                  </a:txBody>
                  <a:tcPr marL="3374" marR="3374" marT="3374" marB="0" anchor="b"/>
                </a:tc>
                <a:tc>
                  <a:txBody>
                    <a:bodyPr/>
                    <a:lstStyle/>
                    <a:p>
                      <a:pPr algn="ctr" fontAlgn="b"/>
                      <a:endParaRPr lang="ru-RU" sz="1100" b="0" i="0" u="none" strike="noStrike" dirty="0">
                        <a:solidFill>
                          <a:srgbClr val="000000"/>
                        </a:solidFill>
                        <a:effectLst/>
                        <a:latin typeface="Times New Roman" panose="02020603050405020304" pitchFamily="18" charset="0"/>
                      </a:endParaRPr>
                    </a:p>
                  </a:txBody>
                  <a:tcPr marL="3374" marR="3374" marT="3374" marB="0" anchor="b"/>
                </a:tc>
                <a:tc>
                  <a:txBody>
                    <a:bodyPr/>
                    <a:lstStyle/>
                    <a:p>
                      <a:pPr algn="ctr" fontAlgn="b"/>
                      <a:r>
                        <a:rPr lang="ru-RU" sz="1100" u="none" strike="noStrike">
                          <a:effectLst/>
                        </a:rPr>
                        <a:t>100,0</a:t>
                      </a:r>
                      <a:endParaRPr lang="ru-RU" sz="1100" b="0" i="0" u="none" strike="noStrike">
                        <a:solidFill>
                          <a:srgbClr val="000000"/>
                        </a:solidFill>
                        <a:effectLst/>
                        <a:latin typeface="Times New Roman" panose="02020603050405020304" pitchFamily="18" charset="0"/>
                      </a:endParaRPr>
                    </a:p>
                  </a:txBody>
                  <a:tcPr marL="3374" marR="3374" marT="3374" marB="0" anchor="b"/>
                </a:tc>
                <a:tc>
                  <a:txBody>
                    <a:bodyPr/>
                    <a:lstStyle/>
                    <a:p>
                      <a:pPr algn="ctr" fontAlgn="b"/>
                      <a:r>
                        <a:rPr lang="ru-RU" sz="1100" u="none" strike="noStrike">
                          <a:effectLst/>
                        </a:rPr>
                        <a:t>150,3</a:t>
                      </a:r>
                      <a:endParaRPr lang="ru-RU" sz="1100" b="0" i="0" u="none" strike="noStrike">
                        <a:solidFill>
                          <a:srgbClr val="000000"/>
                        </a:solidFill>
                        <a:effectLst/>
                        <a:latin typeface="Times New Roman" panose="02020603050405020304" pitchFamily="18" charset="0"/>
                      </a:endParaRPr>
                    </a:p>
                  </a:txBody>
                  <a:tcPr marL="3374" marR="3374" marT="3374" marB="0" anchor="b"/>
                </a:tc>
                <a:tc>
                  <a:txBody>
                    <a:bodyPr/>
                    <a:lstStyle/>
                    <a:p>
                      <a:pPr algn="ctr" fontAlgn="b"/>
                      <a:r>
                        <a:rPr lang="ru-RU" sz="1100" u="none" strike="noStrike">
                          <a:effectLst/>
                        </a:rPr>
                        <a:t>450,3</a:t>
                      </a:r>
                      <a:endParaRPr lang="ru-RU" sz="1100" b="0" i="0" u="none" strike="noStrike">
                        <a:solidFill>
                          <a:srgbClr val="000000"/>
                        </a:solidFill>
                        <a:effectLst/>
                        <a:latin typeface="Times New Roman" panose="02020603050405020304" pitchFamily="18" charset="0"/>
                      </a:endParaRPr>
                    </a:p>
                  </a:txBody>
                  <a:tcPr marL="3374" marR="3374" marT="3374" marB="0" anchor="b"/>
                </a:tc>
                <a:tc>
                  <a:txBody>
                    <a:bodyPr/>
                    <a:lstStyle/>
                    <a:p>
                      <a:pPr algn="ctr" fontAlgn="b"/>
                      <a:endParaRPr lang="ru-RU" sz="1100" b="0" i="0" u="none" strike="noStrike" dirty="0">
                        <a:solidFill>
                          <a:srgbClr val="000000"/>
                        </a:solidFill>
                        <a:effectLst/>
                        <a:latin typeface="Times New Roman" panose="02020603050405020304" pitchFamily="18" charset="0"/>
                      </a:endParaRPr>
                    </a:p>
                  </a:txBody>
                  <a:tcPr marL="3374" marR="3374" marT="3374" marB="0" anchor="b"/>
                </a:tc>
                <a:tc>
                  <a:txBody>
                    <a:bodyPr/>
                    <a:lstStyle/>
                    <a:p>
                      <a:pPr algn="ctr" fontAlgn="b"/>
                      <a:r>
                        <a:rPr lang="ru-RU" sz="1100" u="none" strike="noStrike" dirty="0">
                          <a:effectLst/>
                        </a:rPr>
                        <a:t>155 381,7</a:t>
                      </a:r>
                      <a:endParaRPr lang="ru-RU" sz="1100" b="0" i="0" u="none" strike="noStrike" dirty="0">
                        <a:solidFill>
                          <a:srgbClr val="000000"/>
                        </a:solidFill>
                        <a:effectLst/>
                        <a:latin typeface="Times New Roman" panose="02020603050405020304" pitchFamily="18" charset="0"/>
                      </a:endParaRPr>
                    </a:p>
                  </a:txBody>
                  <a:tcPr marL="3374" marR="3374" marT="3374" marB="0" anchor="b"/>
                </a:tc>
              </a:tr>
              <a:tr h="327408">
                <a:tc>
                  <a:txBody>
                    <a:bodyPr/>
                    <a:lstStyle/>
                    <a:p>
                      <a:pPr algn="l" fontAlgn="t"/>
                      <a:r>
                        <a:rPr lang="ru-RU" sz="1100" u="none" strike="noStrike">
                          <a:effectLst/>
                        </a:rPr>
                        <a:t>Другие вопросы в области культуры, кинематографии</a:t>
                      </a:r>
                      <a:endParaRPr lang="ru-RU" sz="1100" b="0" i="0" u="none" strike="noStrike">
                        <a:solidFill>
                          <a:srgbClr val="000000"/>
                        </a:solidFill>
                        <a:effectLst/>
                        <a:latin typeface="Times New Roman" panose="02020603050405020304" pitchFamily="18" charset="0"/>
                      </a:endParaRPr>
                    </a:p>
                  </a:txBody>
                  <a:tcPr marL="3374" marR="3374" marT="3374" marB="0"/>
                </a:tc>
                <a:tc>
                  <a:txBody>
                    <a:bodyPr/>
                    <a:lstStyle/>
                    <a:p>
                      <a:pPr algn="ctr" fontAlgn="b"/>
                      <a:r>
                        <a:rPr lang="ru-RU" sz="1100" u="none" strike="noStrike">
                          <a:effectLst/>
                        </a:rPr>
                        <a:t>0804</a:t>
                      </a:r>
                      <a:endParaRPr lang="ru-RU" sz="1100" b="0" i="0" u="none" strike="noStrike">
                        <a:solidFill>
                          <a:srgbClr val="000000"/>
                        </a:solidFill>
                        <a:effectLst/>
                        <a:latin typeface="Times New Roman" panose="02020603050405020304" pitchFamily="18" charset="0"/>
                      </a:endParaRPr>
                    </a:p>
                  </a:txBody>
                  <a:tcPr marL="3374" marR="3374" marT="3374" marB="0" anchor="b"/>
                </a:tc>
                <a:tc>
                  <a:txBody>
                    <a:bodyPr/>
                    <a:lstStyle/>
                    <a:p>
                      <a:pPr algn="ctr" fontAlgn="b"/>
                      <a:r>
                        <a:rPr lang="ru-RU" sz="1100" u="none" strike="noStrike">
                          <a:effectLst/>
                        </a:rPr>
                        <a:t>6 377,9</a:t>
                      </a:r>
                      <a:endParaRPr lang="ru-RU" sz="1100" b="0" i="0" u="none" strike="noStrike">
                        <a:solidFill>
                          <a:srgbClr val="000000"/>
                        </a:solidFill>
                        <a:effectLst/>
                        <a:latin typeface="Times New Roman" panose="02020603050405020304" pitchFamily="18" charset="0"/>
                      </a:endParaRPr>
                    </a:p>
                  </a:txBody>
                  <a:tcPr marL="3374" marR="3374" marT="3374" marB="0" anchor="b"/>
                </a:tc>
                <a:tc>
                  <a:txBody>
                    <a:bodyPr/>
                    <a:lstStyle/>
                    <a:p>
                      <a:pPr algn="ctr" fontAlgn="b"/>
                      <a:endParaRPr lang="ru-RU" sz="1100" b="0" i="0" u="none" strike="noStrike">
                        <a:solidFill>
                          <a:srgbClr val="000000"/>
                        </a:solidFill>
                        <a:effectLst/>
                        <a:latin typeface="Times New Roman" panose="02020603050405020304" pitchFamily="18" charset="0"/>
                      </a:endParaRPr>
                    </a:p>
                  </a:txBody>
                  <a:tcPr marL="3374" marR="3374" marT="3374" marB="0" anchor="b"/>
                </a:tc>
                <a:tc>
                  <a:txBody>
                    <a:bodyPr/>
                    <a:lstStyle/>
                    <a:p>
                      <a:pPr algn="ctr" fontAlgn="b"/>
                      <a:endParaRPr lang="ru-RU" sz="1100" b="0" i="0" u="none" strike="noStrike" dirty="0">
                        <a:solidFill>
                          <a:srgbClr val="000000"/>
                        </a:solidFill>
                        <a:effectLst/>
                        <a:latin typeface="Times New Roman" panose="02020603050405020304" pitchFamily="18" charset="0"/>
                      </a:endParaRPr>
                    </a:p>
                  </a:txBody>
                  <a:tcPr marL="3374" marR="3374" marT="3374" marB="0" anchor="b"/>
                </a:tc>
                <a:tc>
                  <a:txBody>
                    <a:bodyPr/>
                    <a:lstStyle/>
                    <a:p>
                      <a:pPr algn="ctr" fontAlgn="b"/>
                      <a:r>
                        <a:rPr lang="ru-RU" sz="1100" u="none" strike="noStrike">
                          <a:effectLst/>
                        </a:rPr>
                        <a:t>52,0</a:t>
                      </a:r>
                      <a:endParaRPr lang="ru-RU" sz="1100" b="0" i="0" u="none" strike="noStrike">
                        <a:solidFill>
                          <a:srgbClr val="000000"/>
                        </a:solidFill>
                        <a:effectLst/>
                        <a:latin typeface="Times New Roman" panose="02020603050405020304" pitchFamily="18" charset="0"/>
                      </a:endParaRPr>
                    </a:p>
                  </a:txBody>
                  <a:tcPr marL="3374" marR="3374" marT="3374" marB="0" anchor="b"/>
                </a:tc>
                <a:tc>
                  <a:txBody>
                    <a:bodyPr/>
                    <a:lstStyle/>
                    <a:p>
                      <a:pPr algn="ctr" fontAlgn="b"/>
                      <a:endParaRPr lang="ru-RU" sz="1100" b="0" i="0" u="none" strike="noStrike" dirty="0">
                        <a:solidFill>
                          <a:srgbClr val="000000"/>
                        </a:solidFill>
                        <a:effectLst/>
                        <a:latin typeface="Times New Roman" panose="02020603050405020304" pitchFamily="18" charset="0"/>
                      </a:endParaRPr>
                    </a:p>
                  </a:txBody>
                  <a:tcPr marL="3374" marR="3374" marT="3374" marB="0" anchor="b"/>
                </a:tc>
                <a:tc>
                  <a:txBody>
                    <a:bodyPr/>
                    <a:lstStyle/>
                    <a:p>
                      <a:pPr algn="ctr" fontAlgn="b"/>
                      <a:r>
                        <a:rPr lang="ru-RU" sz="1100" u="none" strike="noStrike">
                          <a:effectLst/>
                        </a:rPr>
                        <a:t>-37,0</a:t>
                      </a:r>
                      <a:endParaRPr lang="ru-RU" sz="1100" b="0" i="0" u="none" strike="noStrike">
                        <a:solidFill>
                          <a:srgbClr val="000000"/>
                        </a:solidFill>
                        <a:effectLst/>
                        <a:latin typeface="Times New Roman" panose="02020603050405020304" pitchFamily="18" charset="0"/>
                      </a:endParaRPr>
                    </a:p>
                  </a:txBody>
                  <a:tcPr marL="3374" marR="3374" marT="3374" marB="0" anchor="b"/>
                </a:tc>
                <a:tc>
                  <a:txBody>
                    <a:bodyPr/>
                    <a:lstStyle/>
                    <a:p>
                      <a:pPr algn="ctr" fontAlgn="b"/>
                      <a:r>
                        <a:rPr lang="ru-RU" sz="1100" u="none" strike="noStrike">
                          <a:effectLst/>
                        </a:rPr>
                        <a:t>-30,9</a:t>
                      </a:r>
                      <a:endParaRPr lang="ru-RU" sz="1100" b="0" i="0" u="none" strike="noStrike">
                        <a:solidFill>
                          <a:srgbClr val="000000"/>
                        </a:solidFill>
                        <a:effectLst/>
                        <a:latin typeface="Times New Roman" panose="02020603050405020304" pitchFamily="18" charset="0"/>
                      </a:endParaRPr>
                    </a:p>
                  </a:txBody>
                  <a:tcPr marL="3374" marR="3374" marT="3374" marB="0" anchor="b"/>
                </a:tc>
                <a:tc>
                  <a:txBody>
                    <a:bodyPr/>
                    <a:lstStyle/>
                    <a:p>
                      <a:pPr algn="ctr" fontAlgn="b"/>
                      <a:r>
                        <a:rPr lang="ru-RU" sz="1100" u="none" strike="noStrike">
                          <a:effectLst/>
                        </a:rPr>
                        <a:t>-15,9</a:t>
                      </a:r>
                      <a:endParaRPr lang="ru-RU" sz="1100" b="0" i="0" u="none" strike="noStrike">
                        <a:solidFill>
                          <a:srgbClr val="000000"/>
                        </a:solidFill>
                        <a:effectLst/>
                        <a:latin typeface="Times New Roman" panose="02020603050405020304" pitchFamily="18" charset="0"/>
                      </a:endParaRPr>
                    </a:p>
                  </a:txBody>
                  <a:tcPr marL="3374" marR="3374" marT="3374" marB="0" anchor="b"/>
                </a:tc>
                <a:tc>
                  <a:txBody>
                    <a:bodyPr/>
                    <a:lstStyle/>
                    <a:p>
                      <a:pPr algn="ctr" fontAlgn="b"/>
                      <a:r>
                        <a:rPr lang="ru-RU" sz="1100" u="none" strike="noStrike">
                          <a:effectLst/>
                        </a:rPr>
                        <a:t>-703,0</a:t>
                      </a:r>
                      <a:endParaRPr lang="ru-RU" sz="1100" b="0" i="0" u="none" strike="noStrike">
                        <a:solidFill>
                          <a:srgbClr val="000000"/>
                        </a:solidFill>
                        <a:effectLst/>
                        <a:latin typeface="Times New Roman" panose="02020603050405020304" pitchFamily="18" charset="0"/>
                      </a:endParaRPr>
                    </a:p>
                  </a:txBody>
                  <a:tcPr marL="3374" marR="3374" marT="3374" marB="0" anchor="b"/>
                </a:tc>
                <a:tc>
                  <a:txBody>
                    <a:bodyPr/>
                    <a:lstStyle/>
                    <a:p>
                      <a:pPr algn="ctr" fontAlgn="b"/>
                      <a:r>
                        <a:rPr lang="ru-RU" sz="1100" u="none" strike="noStrike">
                          <a:effectLst/>
                        </a:rPr>
                        <a:t>5 659,0</a:t>
                      </a:r>
                      <a:endParaRPr lang="ru-RU" sz="1100" b="0" i="0" u="none" strike="noStrike">
                        <a:solidFill>
                          <a:srgbClr val="000000"/>
                        </a:solidFill>
                        <a:effectLst/>
                        <a:latin typeface="Times New Roman" panose="02020603050405020304" pitchFamily="18" charset="0"/>
                      </a:endParaRPr>
                    </a:p>
                  </a:txBody>
                  <a:tcPr marL="3374" marR="3374" marT="3374" marB="0" anchor="b"/>
                </a:tc>
              </a:tr>
              <a:tr h="165335">
                <a:tc>
                  <a:txBody>
                    <a:bodyPr/>
                    <a:lstStyle/>
                    <a:p>
                      <a:pPr algn="l" fontAlgn="t"/>
                      <a:r>
                        <a:rPr lang="ru-RU" sz="1100" b="1" u="none" strike="noStrike" dirty="0">
                          <a:effectLst/>
                        </a:rPr>
                        <a:t>Здравоохранение</a:t>
                      </a:r>
                      <a:endParaRPr lang="ru-RU" sz="1100" b="1" i="0" u="none" strike="noStrike" dirty="0">
                        <a:solidFill>
                          <a:srgbClr val="000000"/>
                        </a:solidFill>
                        <a:effectLst/>
                        <a:latin typeface="Times New Roman" panose="02020603050405020304" pitchFamily="18" charset="0"/>
                      </a:endParaRPr>
                    </a:p>
                  </a:txBody>
                  <a:tcPr marL="3374" marR="3374" marT="3374" marB="0"/>
                </a:tc>
                <a:tc>
                  <a:txBody>
                    <a:bodyPr/>
                    <a:lstStyle/>
                    <a:p>
                      <a:pPr algn="ctr" fontAlgn="b"/>
                      <a:r>
                        <a:rPr lang="ru-RU" sz="1100" b="1" u="none" strike="noStrike" dirty="0">
                          <a:effectLst/>
                        </a:rPr>
                        <a:t>0900</a:t>
                      </a:r>
                      <a:endParaRPr lang="ru-RU" sz="1100" b="1" i="0" u="none" strike="noStrike" dirty="0">
                        <a:solidFill>
                          <a:srgbClr val="000000"/>
                        </a:solidFill>
                        <a:effectLst/>
                        <a:latin typeface="Times New Roman" panose="02020603050405020304" pitchFamily="18" charset="0"/>
                      </a:endParaRPr>
                    </a:p>
                  </a:txBody>
                  <a:tcPr marL="3374" marR="3374" marT="3374" marB="0" anchor="b"/>
                </a:tc>
                <a:tc>
                  <a:txBody>
                    <a:bodyPr/>
                    <a:lstStyle/>
                    <a:p>
                      <a:pPr algn="ctr" fontAlgn="b"/>
                      <a:r>
                        <a:rPr lang="ru-RU" sz="1100" b="1" u="none" strike="noStrike" dirty="0">
                          <a:effectLst/>
                        </a:rPr>
                        <a:t>3 223,1</a:t>
                      </a:r>
                      <a:endParaRPr lang="ru-RU" sz="1100" b="1" i="0" u="none" strike="noStrike" dirty="0">
                        <a:solidFill>
                          <a:srgbClr val="000000"/>
                        </a:solidFill>
                        <a:effectLst/>
                        <a:latin typeface="Times New Roman" panose="02020603050405020304" pitchFamily="18" charset="0"/>
                      </a:endParaRPr>
                    </a:p>
                  </a:txBody>
                  <a:tcPr marL="3374" marR="3374" marT="3374" marB="0" anchor="b"/>
                </a:tc>
                <a:tc>
                  <a:txBody>
                    <a:bodyPr/>
                    <a:lstStyle/>
                    <a:p>
                      <a:pPr algn="ctr" fontAlgn="b"/>
                      <a:endParaRPr lang="ru-RU" sz="1100" b="1" i="0" u="none" strike="noStrike" dirty="0">
                        <a:solidFill>
                          <a:srgbClr val="000000"/>
                        </a:solidFill>
                        <a:effectLst/>
                        <a:latin typeface="Times New Roman" panose="02020603050405020304" pitchFamily="18" charset="0"/>
                      </a:endParaRPr>
                    </a:p>
                  </a:txBody>
                  <a:tcPr marL="3374" marR="3374" marT="3374" marB="0" anchor="b"/>
                </a:tc>
                <a:tc>
                  <a:txBody>
                    <a:bodyPr/>
                    <a:lstStyle/>
                    <a:p>
                      <a:pPr algn="ctr" fontAlgn="b"/>
                      <a:endParaRPr lang="ru-RU" sz="1100" b="1" i="0" u="none" strike="noStrike" dirty="0">
                        <a:solidFill>
                          <a:srgbClr val="000000"/>
                        </a:solidFill>
                        <a:effectLst/>
                        <a:latin typeface="Times New Roman" panose="02020603050405020304" pitchFamily="18" charset="0"/>
                      </a:endParaRPr>
                    </a:p>
                  </a:txBody>
                  <a:tcPr marL="3374" marR="3374" marT="3374" marB="0" anchor="b"/>
                </a:tc>
                <a:tc>
                  <a:txBody>
                    <a:bodyPr/>
                    <a:lstStyle/>
                    <a:p>
                      <a:pPr algn="ctr" fontAlgn="b"/>
                      <a:r>
                        <a:rPr lang="ru-RU" sz="1100" b="1" u="none" strike="noStrike">
                          <a:effectLst/>
                        </a:rPr>
                        <a:t>0,0</a:t>
                      </a:r>
                      <a:endParaRPr lang="ru-RU" sz="1100" b="1" i="0" u="none" strike="noStrike">
                        <a:solidFill>
                          <a:srgbClr val="000000"/>
                        </a:solidFill>
                        <a:effectLst/>
                        <a:latin typeface="Times New Roman" panose="02020603050405020304" pitchFamily="18" charset="0"/>
                      </a:endParaRPr>
                    </a:p>
                  </a:txBody>
                  <a:tcPr marL="3374" marR="3374" marT="3374" marB="0" anchor="b"/>
                </a:tc>
                <a:tc>
                  <a:txBody>
                    <a:bodyPr/>
                    <a:lstStyle/>
                    <a:p>
                      <a:pPr algn="ctr" fontAlgn="b"/>
                      <a:endParaRPr lang="ru-RU" sz="1100" b="1" i="0" u="none" strike="noStrike" dirty="0">
                        <a:solidFill>
                          <a:srgbClr val="000000"/>
                        </a:solidFill>
                        <a:effectLst/>
                        <a:latin typeface="Times New Roman" panose="02020603050405020304" pitchFamily="18" charset="0"/>
                      </a:endParaRPr>
                    </a:p>
                  </a:txBody>
                  <a:tcPr marL="3374" marR="3374" marT="3374" marB="0" anchor="b"/>
                </a:tc>
                <a:tc>
                  <a:txBody>
                    <a:bodyPr/>
                    <a:lstStyle/>
                    <a:p>
                      <a:pPr algn="ctr" fontAlgn="b"/>
                      <a:endParaRPr lang="ru-RU" sz="1100" b="1" i="0" u="none" strike="noStrike" dirty="0">
                        <a:solidFill>
                          <a:srgbClr val="000000"/>
                        </a:solidFill>
                        <a:effectLst/>
                        <a:latin typeface="Times New Roman" panose="02020603050405020304" pitchFamily="18" charset="0"/>
                      </a:endParaRPr>
                    </a:p>
                  </a:txBody>
                  <a:tcPr marL="3374" marR="3374" marT="3374" marB="0" anchor="b"/>
                </a:tc>
                <a:tc>
                  <a:txBody>
                    <a:bodyPr/>
                    <a:lstStyle/>
                    <a:p>
                      <a:pPr algn="ctr" fontAlgn="b"/>
                      <a:r>
                        <a:rPr lang="ru-RU" sz="1100" b="1" u="none" strike="noStrike" dirty="0">
                          <a:effectLst/>
                        </a:rPr>
                        <a:t>-1 202,8</a:t>
                      </a:r>
                      <a:endParaRPr lang="ru-RU" sz="1100" b="1" i="0" u="none" strike="noStrike" dirty="0">
                        <a:solidFill>
                          <a:srgbClr val="000000"/>
                        </a:solidFill>
                        <a:effectLst/>
                        <a:latin typeface="Times New Roman" panose="02020603050405020304" pitchFamily="18" charset="0"/>
                      </a:endParaRPr>
                    </a:p>
                  </a:txBody>
                  <a:tcPr marL="3374" marR="3374" marT="3374" marB="0" anchor="b"/>
                </a:tc>
                <a:tc>
                  <a:txBody>
                    <a:bodyPr/>
                    <a:lstStyle/>
                    <a:p>
                      <a:pPr algn="ctr" fontAlgn="b"/>
                      <a:r>
                        <a:rPr lang="ru-RU" sz="1100" b="1" u="none" strike="noStrike" dirty="0">
                          <a:effectLst/>
                        </a:rPr>
                        <a:t>-1 202,8</a:t>
                      </a:r>
                      <a:endParaRPr lang="ru-RU" sz="1100" b="1" i="0" u="none" strike="noStrike" dirty="0">
                        <a:solidFill>
                          <a:srgbClr val="000000"/>
                        </a:solidFill>
                        <a:effectLst/>
                        <a:latin typeface="Times New Roman" panose="02020603050405020304" pitchFamily="18" charset="0"/>
                      </a:endParaRPr>
                    </a:p>
                  </a:txBody>
                  <a:tcPr marL="3374" marR="3374" marT="3374" marB="0" anchor="b"/>
                </a:tc>
                <a:tc>
                  <a:txBody>
                    <a:bodyPr/>
                    <a:lstStyle/>
                    <a:p>
                      <a:pPr algn="ctr" fontAlgn="b"/>
                      <a:endParaRPr lang="ru-RU" sz="1100" b="1" i="0" u="none" strike="noStrike" dirty="0">
                        <a:solidFill>
                          <a:srgbClr val="000000"/>
                        </a:solidFill>
                        <a:effectLst/>
                        <a:latin typeface="Times New Roman" panose="02020603050405020304" pitchFamily="18" charset="0"/>
                      </a:endParaRPr>
                    </a:p>
                  </a:txBody>
                  <a:tcPr marL="3374" marR="3374" marT="3374" marB="0" anchor="b"/>
                </a:tc>
                <a:tc>
                  <a:txBody>
                    <a:bodyPr/>
                    <a:lstStyle/>
                    <a:p>
                      <a:pPr algn="ctr" fontAlgn="b"/>
                      <a:r>
                        <a:rPr lang="ru-RU" sz="1100" b="1" u="none" strike="noStrike" dirty="0">
                          <a:effectLst/>
                        </a:rPr>
                        <a:t>2 020,3</a:t>
                      </a:r>
                      <a:endParaRPr lang="ru-RU" sz="1100" b="1" i="0" u="none" strike="noStrike" dirty="0">
                        <a:solidFill>
                          <a:srgbClr val="000000"/>
                        </a:solidFill>
                        <a:effectLst/>
                        <a:latin typeface="Times New Roman" panose="02020603050405020304" pitchFamily="18" charset="0"/>
                      </a:endParaRPr>
                    </a:p>
                  </a:txBody>
                  <a:tcPr marL="3374" marR="3374" marT="3374" marB="0" anchor="b"/>
                </a:tc>
              </a:tr>
              <a:tr h="165335">
                <a:tc>
                  <a:txBody>
                    <a:bodyPr/>
                    <a:lstStyle/>
                    <a:p>
                      <a:pPr algn="l" fontAlgn="t"/>
                      <a:r>
                        <a:rPr lang="ru-RU" sz="1100" u="none" strike="noStrike">
                          <a:effectLst/>
                        </a:rPr>
                        <a:t>Другие вопросы в области здравоохранения</a:t>
                      </a:r>
                      <a:endParaRPr lang="ru-RU" sz="1100" b="0" i="0" u="none" strike="noStrike">
                        <a:solidFill>
                          <a:srgbClr val="000000"/>
                        </a:solidFill>
                        <a:effectLst/>
                        <a:latin typeface="Times New Roman" panose="02020603050405020304" pitchFamily="18" charset="0"/>
                      </a:endParaRPr>
                    </a:p>
                  </a:txBody>
                  <a:tcPr marL="3374" marR="3374" marT="3374" marB="0"/>
                </a:tc>
                <a:tc>
                  <a:txBody>
                    <a:bodyPr/>
                    <a:lstStyle/>
                    <a:p>
                      <a:pPr algn="ctr" fontAlgn="b"/>
                      <a:r>
                        <a:rPr lang="ru-RU" sz="1100" u="none" strike="noStrike">
                          <a:effectLst/>
                        </a:rPr>
                        <a:t>0909</a:t>
                      </a:r>
                      <a:endParaRPr lang="ru-RU" sz="1100" b="0" i="0" u="none" strike="noStrike">
                        <a:solidFill>
                          <a:srgbClr val="000000"/>
                        </a:solidFill>
                        <a:effectLst/>
                        <a:latin typeface="Times New Roman" panose="02020603050405020304" pitchFamily="18" charset="0"/>
                      </a:endParaRPr>
                    </a:p>
                  </a:txBody>
                  <a:tcPr marL="3374" marR="3374" marT="3374" marB="0" anchor="b"/>
                </a:tc>
                <a:tc>
                  <a:txBody>
                    <a:bodyPr/>
                    <a:lstStyle/>
                    <a:p>
                      <a:pPr algn="ctr" fontAlgn="b"/>
                      <a:r>
                        <a:rPr lang="ru-RU" sz="1100" u="none" strike="noStrike">
                          <a:effectLst/>
                        </a:rPr>
                        <a:t>3 223,1</a:t>
                      </a:r>
                      <a:endParaRPr lang="ru-RU" sz="1100" b="0" i="0" u="none" strike="noStrike">
                        <a:solidFill>
                          <a:srgbClr val="000000"/>
                        </a:solidFill>
                        <a:effectLst/>
                        <a:latin typeface="Times New Roman" panose="02020603050405020304" pitchFamily="18" charset="0"/>
                      </a:endParaRPr>
                    </a:p>
                  </a:txBody>
                  <a:tcPr marL="3374" marR="3374" marT="3374" marB="0" anchor="b"/>
                </a:tc>
                <a:tc>
                  <a:txBody>
                    <a:bodyPr/>
                    <a:lstStyle/>
                    <a:p>
                      <a:pPr algn="ctr" fontAlgn="b"/>
                      <a:endParaRPr lang="ru-RU" sz="1100" b="0" i="0" u="none" strike="noStrike">
                        <a:solidFill>
                          <a:srgbClr val="000000"/>
                        </a:solidFill>
                        <a:effectLst/>
                        <a:latin typeface="Times New Roman" panose="02020603050405020304" pitchFamily="18" charset="0"/>
                      </a:endParaRPr>
                    </a:p>
                  </a:txBody>
                  <a:tcPr marL="3374" marR="3374" marT="3374" marB="0" anchor="b"/>
                </a:tc>
                <a:tc>
                  <a:txBody>
                    <a:bodyPr/>
                    <a:lstStyle/>
                    <a:p>
                      <a:pPr algn="ctr" fontAlgn="b"/>
                      <a:endParaRPr lang="ru-RU" sz="1100" b="0" i="0" u="none" strike="noStrike" dirty="0">
                        <a:solidFill>
                          <a:srgbClr val="000000"/>
                        </a:solidFill>
                        <a:effectLst/>
                        <a:latin typeface="Times New Roman" panose="02020603050405020304" pitchFamily="18" charset="0"/>
                      </a:endParaRPr>
                    </a:p>
                  </a:txBody>
                  <a:tcPr marL="3374" marR="3374" marT="3374" marB="0" anchor="b"/>
                </a:tc>
                <a:tc>
                  <a:txBody>
                    <a:bodyPr/>
                    <a:lstStyle/>
                    <a:p>
                      <a:pPr algn="ctr" fontAlgn="b"/>
                      <a:r>
                        <a:rPr lang="ru-RU" sz="1100" u="none" strike="noStrike" dirty="0">
                          <a:effectLst/>
                        </a:rPr>
                        <a:t>0,0</a:t>
                      </a:r>
                      <a:endParaRPr lang="ru-RU" sz="1100" b="0" i="0" u="none" strike="noStrike" dirty="0">
                        <a:solidFill>
                          <a:srgbClr val="000000"/>
                        </a:solidFill>
                        <a:effectLst/>
                        <a:latin typeface="Times New Roman" panose="02020603050405020304" pitchFamily="18" charset="0"/>
                      </a:endParaRPr>
                    </a:p>
                  </a:txBody>
                  <a:tcPr marL="3374" marR="3374" marT="3374" marB="0" anchor="b"/>
                </a:tc>
                <a:tc>
                  <a:txBody>
                    <a:bodyPr/>
                    <a:lstStyle/>
                    <a:p>
                      <a:pPr algn="ctr" fontAlgn="b"/>
                      <a:endParaRPr lang="ru-RU" sz="1100" b="0" i="0" u="none" strike="noStrike" dirty="0">
                        <a:solidFill>
                          <a:srgbClr val="000000"/>
                        </a:solidFill>
                        <a:effectLst/>
                        <a:latin typeface="Times New Roman" panose="02020603050405020304" pitchFamily="18" charset="0"/>
                      </a:endParaRPr>
                    </a:p>
                  </a:txBody>
                  <a:tcPr marL="3374" marR="3374" marT="3374" marB="0" anchor="b"/>
                </a:tc>
                <a:tc>
                  <a:txBody>
                    <a:bodyPr/>
                    <a:lstStyle/>
                    <a:p>
                      <a:pPr algn="ctr" fontAlgn="b"/>
                      <a:endParaRPr lang="ru-RU" sz="1100" b="0" i="0" u="none" strike="noStrike" dirty="0">
                        <a:solidFill>
                          <a:srgbClr val="000000"/>
                        </a:solidFill>
                        <a:effectLst/>
                        <a:latin typeface="Times New Roman" panose="02020603050405020304" pitchFamily="18" charset="0"/>
                      </a:endParaRPr>
                    </a:p>
                  </a:txBody>
                  <a:tcPr marL="3374" marR="3374" marT="3374" marB="0" anchor="b"/>
                </a:tc>
                <a:tc>
                  <a:txBody>
                    <a:bodyPr/>
                    <a:lstStyle/>
                    <a:p>
                      <a:pPr algn="ctr" fontAlgn="b"/>
                      <a:r>
                        <a:rPr lang="ru-RU" sz="1100" u="none" strike="noStrike">
                          <a:effectLst/>
                        </a:rPr>
                        <a:t>-1 202,8</a:t>
                      </a:r>
                      <a:endParaRPr lang="ru-RU" sz="1100" b="0" i="0" u="none" strike="noStrike">
                        <a:solidFill>
                          <a:srgbClr val="000000"/>
                        </a:solidFill>
                        <a:effectLst/>
                        <a:latin typeface="Times New Roman" panose="02020603050405020304" pitchFamily="18" charset="0"/>
                      </a:endParaRPr>
                    </a:p>
                  </a:txBody>
                  <a:tcPr marL="3374" marR="3374" marT="3374" marB="0" anchor="b"/>
                </a:tc>
                <a:tc>
                  <a:txBody>
                    <a:bodyPr/>
                    <a:lstStyle/>
                    <a:p>
                      <a:pPr algn="ctr" fontAlgn="b"/>
                      <a:r>
                        <a:rPr lang="ru-RU" sz="1100" u="none" strike="noStrike">
                          <a:effectLst/>
                        </a:rPr>
                        <a:t>-1 202,8</a:t>
                      </a:r>
                      <a:endParaRPr lang="ru-RU" sz="1100" b="0" i="0" u="none" strike="noStrike">
                        <a:solidFill>
                          <a:srgbClr val="000000"/>
                        </a:solidFill>
                        <a:effectLst/>
                        <a:latin typeface="Times New Roman" panose="02020603050405020304" pitchFamily="18" charset="0"/>
                      </a:endParaRPr>
                    </a:p>
                  </a:txBody>
                  <a:tcPr marL="3374" marR="3374" marT="3374" marB="0" anchor="b"/>
                </a:tc>
                <a:tc>
                  <a:txBody>
                    <a:bodyPr/>
                    <a:lstStyle/>
                    <a:p>
                      <a:pPr algn="ctr" fontAlgn="b"/>
                      <a:endParaRPr lang="ru-RU" sz="1100" b="0" i="0" u="none" strike="noStrike" dirty="0">
                        <a:solidFill>
                          <a:srgbClr val="000000"/>
                        </a:solidFill>
                        <a:effectLst/>
                        <a:latin typeface="Times New Roman" panose="02020603050405020304" pitchFamily="18" charset="0"/>
                      </a:endParaRPr>
                    </a:p>
                  </a:txBody>
                  <a:tcPr marL="3374" marR="3374" marT="3374" marB="0" anchor="b"/>
                </a:tc>
                <a:tc>
                  <a:txBody>
                    <a:bodyPr/>
                    <a:lstStyle/>
                    <a:p>
                      <a:pPr algn="ctr" fontAlgn="b"/>
                      <a:r>
                        <a:rPr lang="ru-RU" sz="1100" u="none" strike="noStrike">
                          <a:effectLst/>
                        </a:rPr>
                        <a:t>2 020,3</a:t>
                      </a:r>
                      <a:endParaRPr lang="ru-RU" sz="1100" b="0" i="0" u="none" strike="noStrike">
                        <a:solidFill>
                          <a:srgbClr val="000000"/>
                        </a:solidFill>
                        <a:effectLst/>
                        <a:latin typeface="Times New Roman" panose="02020603050405020304" pitchFamily="18" charset="0"/>
                      </a:endParaRPr>
                    </a:p>
                  </a:txBody>
                  <a:tcPr marL="3374" marR="3374" marT="3374" marB="0" anchor="b"/>
                </a:tc>
              </a:tr>
              <a:tr h="165335">
                <a:tc>
                  <a:txBody>
                    <a:bodyPr/>
                    <a:lstStyle/>
                    <a:p>
                      <a:pPr algn="l" fontAlgn="t"/>
                      <a:r>
                        <a:rPr lang="ru-RU" sz="1100" b="1" u="none" strike="noStrike" dirty="0">
                          <a:effectLst/>
                        </a:rPr>
                        <a:t>Социальная политика</a:t>
                      </a:r>
                      <a:endParaRPr lang="ru-RU" sz="1100" b="1" i="0" u="none" strike="noStrike" dirty="0">
                        <a:solidFill>
                          <a:srgbClr val="000000"/>
                        </a:solidFill>
                        <a:effectLst/>
                        <a:latin typeface="Times New Roman" panose="02020603050405020304" pitchFamily="18" charset="0"/>
                      </a:endParaRPr>
                    </a:p>
                  </a:txBody>
                  <a:tcPr marL="3374" marR="3374" marT="3374" marB="0"/>
                </a:tc>
                <a:tc>
                  <a:txBody>
                    <a:bodyPr/>
                    <a:lstStyle/>
                    <a:p>
                      <a:pPr algn="ctr" fontAlgn="b"/>
                      <a:r>
                        <a:rPr lang="ru-RU" sz="1100" b="1" u="none" strike="noStrike">
                          <a:effectLst/>
                        </a:rPr>
                        <a:t>1000</a:t>
                      </a:r>
                      <a:endParaRPr lang="ru-RU" sz="1100" b="1" i="0" u="none" strike="noStrike">
                        <a:solidFill>
                          <a:srgbClr val="000000"/>
                        </a:solidFill>
                        <a:effectLst/>
                        <a:latin typeface="Times New Roman" panose="02020603050405020304" pitchFamily="18" charset="0"/>
                      </a:endParaRPr>
                    </a:p>
                  </a:txBody>
                  <a:tcPr marL="3374" marR="3374" marT="3374" marB="0" anchor="b"/>
                </a:tc>
                <a:tc>
                  <a:txBody>
                    <a:bodyPr/>
                    <a:lstStyle/>
                    <a:p>
                      <a:pPr algn="ctr" fontAlgn="b"/>
                      <a:r>
                        <a:rPr lang="ru-RU" sz="1100" b="1" u="none" strike="noStrike">
                          <a:effectLst/>
                        </a:rPr>
                        <a:t>110 778,1</a:t>
                      </a:r>
                      <a:endParaRPr lang="ru-RU" sz="1100" b="1" i="0" u="none" strike="noStrike">
                        <a:solidFill>
                          <a:srgbClr val="000000"/>
                        </a:solidFill>
                        <a:effectLst/>
                        <a:latin typeface="Times New Roman" panose="02020603050405020304" pitchFamily="18" charset="0"/>
                      </a:endParaRPr>
                    </a:p>
                  </a:txBody>
                  <a:tcPr marL="3374" marR="3374" marT="3374" marB="0" anchor="b"/>
                </a:tc>
                <a:tc>
                  <a:txBody>
                    <a:bodyPr/>
                    <a:lstStyle/>
                    <a:p>
                      <a:pPr algn="ctr" fontAlgn="b"/>
                      <a:r>
                        <a:rPr lang="ru-RU" sz="1100" b="1" u="none" strike="noStrike">
                          <a:effectLst/>
                        </a:rPr>
                        <a:t>1 225,2</a:t>
                      </a:r>
                      <a:endParaRPr lang="ru-RU" sz="1100" b="1" i="0" u="none" strike="noStrike">
                        <a:solidFill>
                          <a:srgbClr val="000000"/>
                        </a:solidFill>
                        <a:effectLst/>
                        <a:latin typeface="Times New Roman" panose="02020603050405020304" pitchFamily="18" charset="0"/>
                      </a:endParaRPr>
                    </a:p>
                  </a:txBody>
                  <a:tcPr marL="3374" marR="3374" marT="3374" marB="0" anchor="b"/>
                </a:tc>
                <a:tc>
                  <a:txBody>
                    <a:bodyPr/>
                    <a:lstStyle/>
                    <a:p>
                      <a:pPr algn="ctr" fontAlgn="b"/>
                      <a:endParaRPr lang="ru-RU" sz="1100" b="1" i="0" u="none" strike="noStrike" dirty="0">
                        <a:solidFill>
                          <a:srgbClr val="000000"/>
                        </a:solidFill>
                        <a:effectLst/>
                        <a:latin typeface="Times New Roman" panose="02020603050405020304" pitchFamily="18" charset="0"/>
                      </a:endParaRPr>
                    </a:p>
                  </a:txBody>
                  <a:tcPr marL="3374" marR="3374" marT="3374" marB="0" anchor="b"/>
                </a:tc>
                <a:tc>
                  <a:txBody>
                    <a:bodyPr/>
                    <a:lstStyle/>
                    <a:p>
                      <a:pPr algn="ctr" fontAlgn="b"/>
                      <a:r>
                        <a:rPr lang="ru-RU" sz="1100" b="1" u="none" strike="noStrike">
                          <a:effectLst/>
                        </a:rPr>
                        <a:t>372,0</a:t>
                      </a:r>
                      <a:endParaRPr lang="ru-RU" sz="1100" b="1" i="0" u="none" strike="noStrike">
                        <a:solidFill>
                          <a:srgbClr val="000000"/>
                        </a:solidFill>
                        <a:effectLst/>
                        <a:latin typeface="Times New Roman" panose="02020603050405020304" pitchFamily="18" charset="0"/>
                      </a:endParaRPr>
                    </a:p>
                  </a:txBody>
                  <a:tcPr marL="3374" marR="3374" marT="3374" marB="0" anchor="b"/>
                </a:tc>
                <a:tc>
                  <a:txBody>
                    <a:bodyPr/>
                    <a:lstStyle/>
                    <a:p>
                      <a:pPr algn="ctr" fontAlgn="b"/>
                      <a:endParaRPr lang="ru-RU" sz="1100" b="1" i="0" u="none" strike="noStrike" dirty="0">
                        <a:solidFill>
                          <a:srgbClr val="000000"/>
                        </a:solidFill>
                        <a:effectLst/>
                        <a:latin typeface="Times New Roman" panose="02020603050405020304" pitchFamily="18" charset="0"/>
                      </a:endParaRPr>
                    </a:p>
                  </a:txBody>
                  <a:tcPr marL="3374" marR="3374" marT="3374" marB="0" anchor="b"/>
                </a:tc>
                <a:tc>
                  <a:txBody>
                    <a:bodyPr/>
                    <a:lstStyle/>
                    <a:p>
                      <a:pPr algn="ctr" fontAlgn="b"/>
                      <a:r>
                        <a:rPr lang="ru-RU" sz="1100" b="1" u="none" strike="noStrike">
                          <a:effectLst/>
                        </a:rPr>
                        <a:t>-321,9</a:t>
                      </a:r>
                      <a:endParaRPr lang="ru-RU" sz="1100" b="1" i="0" u="none" strike="noStrike">
                        <a:solidFill>
                          <a:srgbClr val="000000"/>
                        </a:solidFill>
                        <a:effectLst/>
                        <a:latin typeface="Times New Roman" panose="02020603050405020304" pitchFamily="18" charset="0"/>
                      </a:endParaRPr>
                    </a:p>
                  </a:txBody>
                  <a:tcPr marL="3374" marR="3374" marT="3374" marB="0" anchor="b"/>
                </a:tc>
                <a:tc>
                  <a:txBody>
                    <a:bodyPr/>
                    <a:lstStyle/>
                    <a:p>
                      <a:pPr algn="ctr" fontAlgn="b"/>
                      <a:r>
                        <a:rPr lang="ru-RU" sz="1100" b="1" u="none" strike="noStrike">
                          <a:effectLst/>
                        </a:rPr>
                        <a:t>-7 362,0</a:t>
                      </a:r>
                      <a:endParaRPr lang="ru-RU" sz="1100" b="1" i="0" u="none" strike="noStrike">
                        <a:solidFill>
                          <a:srgbClr val="000000"/>
                        </a:solidFill>
                        <a:effectLst/>
                        <a:latin typeface="Times New Roman" panose="02020603050405020304" pitchFamily="18" charset="0"/>
                      </a:endParaRPr>
                    </a:p>
                  </a:txBody>
                  <a:tcPr marL="3374" marR="3374" marT="3374" marB="0" anchor="b"/>
                </a:tc>
                <a:tc>
                  <a:txBody>
                    <a:bodyPr/>
                    <a:lstStyle/>
                    <a:p>
                      <a:pPr algn="ctr" fontAlgn="b"/>
                      <a:r>
                        <a:rPr lang="ru-RU" sz="1100" b="1" u="none" strike="noStrike">
                          <a:effectLst/>
                        </a:rPr>
                        <a:t>-6 086,7</a:t>
                      </a:r>
                      <a:endParaRPr lang="ru-RU" sz="1100" b="1" i="0" u="none" strike="noStrike">
                        <a:solidFill>
                          <a:srgbClr val="000000"/>
                        </a:solidFill>
                        <a:effectLst/>
                        <a:latin typeface="Times New Roman" panose="02020603050405020304" pitchFamily="18" charset="0"/>
                      </a:endParaRPr>
                    </a:p>
                  </a:txBody>
                  <a:tcPr marL="3374" marR="3374" marT="3374" marB="0" anchor="b"/>
                </a:tc>
                <a:tc>
                  <a:txBody>
                    <a:bodyPr/>
                    <a:lstStyle/>
                    <a:p>
                      <a:pPr algn="ctr" fontAlgn="b"/>
                      <a:r>
                        <a:rPr lang="ru-RU" sz="1100" b="1" u="none" strike="noStrike">
                          <a:effectLst/>
                        </a:rPr>
                        <a:t>-8 271,5</a:t>
                      </a:r>
                      <a:endParaRPr lang="ru-RU" sz="1100" b="1" i="0" u="none" strike="noStrike">
                        <a:solidFill>
                          <a:srgbClr val="000000"/>
                        </a:solidFill>
                        <a:effectLst/>
                        <a:latin typeface="Times New Roman" panose="02020603050405020304" pitchFamily="18" charset="0"/>
                      </a:endParaRPr>
                    </a:p>
                  </a:txBody>
                  <a:tcPr marL="3374" marR="3374" marT="3374" marB="0" anchor="b"/>
                </a:tc>
                <a:tc>
                  <a:txBody>
                    <a:bodyPr/>
                    <a:lstStyle/>
                    <a:p>
                      <a:pPr algn="ctr" fontAlgn="b"/>
                      <a:r>
                        <a:rPr lang="ru-RU" sz="1100" b="1" u="none" strike="noStrike" dirty="0">
                          <a:effectLst/>
                        </a:rPr>
                        <a:t>96 419,9</a:t>
                      </a:r>
                      <a:endParaRPr lang="ru-RU" sz="1100" b="1" i="0" u="none" strike="noStrike" dirty="0">
                        <a:solidFill>
                          <a:srgbClr val="000000"/>
                        </a:solidFill>
                        <a:effectLst/>
                        <a:latin typeface="Times New Roman" panose="02020603050405020304" pitchFamily="18" charset="0"/>
                      </a:endParaRPr>
                    </a:p>
                  </a:txBody>
                  <a:tcPr marL="3374" marR="3374" marT="3374" marB="0" anchor="b"/>
                </a:tc>
              </a:tr>
              <a:tr h="165335">
                <a:tc>
                  <a:txBody>
                    <a:bodyPr/>
                    <a:lstStyle/>
                    <a:p>
                      <a:pPr algn="l" fontAlgn="t"/>
                      <a:r>
                        <a:rPr lang="ru-RU" sz="1100" u="none" strike="noStrike">
                          <a:effectLst/>
                        </a:rPr>
                        <a:t>Пенсионное обеспечение</a:t>
                      </a:r>
                      <a:endParaRPr lang="ru-RU" sz="1100" b="0" i="0" u="none" strike="noStrike">
                        <a:solidFill>
                          <a:srgbClr val="000000"/>
                        </a:solidFill>
                        <a:effectLst/>
                        <a:latin typeface="Times New Roman" panose="02020603050405020304" pitchFamily="18" charset="0"/>
                      </a:endParaRPr>
                    </a:p>
                  </a:txBody>
                  <a:tcPr marL="3374" marR="3374" marT="3374" marB="0"/>
                </a:tc>
                <a:tc>
                  <a:txBody>
                    <a:bodyPr/>
                    <a:lstStyle/>
                    <a:p>
                      <a:pPr algn="ctr" fontAlgn="b"/>
                      <a:r>
                        <a:rPr lang="ru-RU" sz="1100" u="none" strike="noStrike" dirty="0">
                          <a:effectLst/>
                        </a:rPr>
                        <a:t>1001</a:t>
                      </a:r>
                      <a:endParaRPr lang="ru-RU" sz="1100" b="0" i="0" u="none" strike="noStrike" dirty="0">
                        <a:solidFill>
                          <a:srgbClr val="000000"/>
                        </a:solidFill>
                        <a:effectLst/>
                        <a:latin typeface="Times New Roman" panose="02020603050405020304" pitchFamily="18" charset="0"/>
                      </a:endParaRPr>
                    </a:p>
                  </a:txBody>
                  <a:tcPr marL="3374" marR="3374" marT="3374" marB="0" anchor="b"/>
                </a:tc>
                <a:tc>
                  <a:txBody>
                    <a:bodyPr/>
                    <a:lstStyle/>
                    <a:p>
                      <a:pPr algn="ctr" fontAlgn="b"/>
                      <a:r>
                        <a:rPr lang="ru-RU" sz="1100" u="none" strike="noStrike" dirty="0">
                          <a:effectLst/>
                        </a:rPr>
                        <a:t>8 293,4</a:t>
                      </a:r>
                      <a:endParaRPr lang="ru-RU" sz="1100" b="0" i="0" u="none" strike="noStrike" dirty="0">
                        <a:solidFill>
                          <a:srgbClr val="000000"/>
                        </a:solidFill>
                        <a:effectLst/>
                        <a:latin typeface="Times New Roman" panose="02020603050405020304" pitchFamily="18" charset="0"/>
                      </a:endParaRPr>
                    </a:p>
                  </a:txBody>
                  <a:tcPr marL="3374" marR="3374" marT="3374" marB="0" anchor="b"/>
                </a:tc>
                <a:tc>
                  <a:txBody>
                    <a:bodyPr/>
                    <a:lstStyle/>
                    <a:p>
                      <a:pPr algn="ctr" fontAlgn="b"/>
                      <a:endParaRPr lang="ru-RU" sz="1100" b="0" i="0" u="none" strike="noStrike" dirty="0">
                        <a:solidFill>
                          <a:srgbClr val="000000"/>
                        </a:solidFill>
                        <a:effectLst/>
                        <a:latin typeface="Times New Roman" panose="02020603050405020304" pitchFamily="18" charset="0"/>
                      </a:endParaRPr>
                    </a:p>
                  </a:txBody>
                  <a:tcPr marL="3374" marR="3374" marT="3374" marB="0" anchor="b"/>
                </a:tc>
                <a:tc>
                  <a:txBody>
                    <a:bodyPr/>
                    <a:lstStyle/>
                    <a:p>
                      <a:pPr algn="ctr" fontAlgn="b"/>
                      <a:endParaRPr lang="ru-RU" sz="1100" b="0" i="0" u="none" strike="noStrike" dirty="0">
                        <a:solidFill>
                          <a:srgbClr val="000000"/>
                        </a:solidFill>
                        <a:effectLst/>
                        <a:latin typeface="Times New Roman" panose="02020603050405020304" pitchFamily="18" charset="0"/>
                      </a:endParaRPr>
                    </a:p>
                  </a:txBody>
                  <a:tcPr marL="3374" marR="3374" marT="3374" marB="0" anchor="b"/>
                </a:tc>
                <a:tc>
                  <a:txBody>
                    <a:bodyPr/>
                    <a:lstStyle/>
                    <a:p>
                      <a:pPr algn="ctr" fontAlgn="b"/>
                      <a:r>
                        <a:rPr lang="ru-RU" sz="1100" u="none" strike="noStrike" dirty="0">
                          <a:effectLst/>
                        </a:rPr>
                        <a:t>0,0</a:t>
                      </a:r>
                      <a:endParaRPr lang="ru-RU" sz="1100" b="0" i="0" u="none" strike="noStrike" dirty="0">
                        <a:solidFill>
                          <a:srgbClr val="000000"/>
                        </a:solidFill>
                        <a:effectLst/>
                        <a:latin typeface="Times New Roman" panose="02020603050405020304" pitchFamily="18" charset="0"/>
                      </a:endParaRPr>
                    </a:p>
                  </a:txBody>
                  <a:tcPr marL="3374" marR="3374" marT="3374" marB="0" anchor="b"/>
                </a:tc>
                <a:tc>
                  <a:txBody>
                    <a:bodyPr/>
                    <a:lstStyle/>
                    <a:p>
                      <a:pPr algn="ctr" fontAlgn="b"/>
                      <a:endParaRPr lang="ru-RU" sz="1100" b="0" i="0" u="none" strike="noStrike" dirty="0">
                        <a:solidFill>
                          <a:srgbClr val="000000"/>
                        </a:solidFill>
                        <a:effectLst/>
                        <a:latin typeface="Times New Roman" panose="02020603050405020304" pitchFamily="18" charset="0"/>
                      </a:endParaRPr>
                    </a:p>
                  </a:txBody>
                  <a:tcPr marL="3374" marR="3374" marT="3374" marB="0" anchor="b"/>
                </a:tc>
                <a:tc>
                  <a:txBody>
                    <a:bodyPr/>
                    <a:lstStyle/>
                    <a:p>
                      <a:pPr algn="ctr" fontAlgn="b"/>
                      <a:endParaRPr lang="ru-RU" sz="1100" b="0" i="0" u="none" strike="noStrike" dirty="0">
                        <a:solidFill>
                          <a:srgbClr val="000000"/>
                        </a:solidFill>
                        <a:effectLst/>
                        <a:latin typeface="Times New Roman" panose="02020603050405020304" pitchFamily="18" charset="0"/>
                      </a:endParaRPr>
                    </a:p>
                  </a:txBody>
                  <a:tcPr marL="3374" marR="3374" marT="3374" marB="0" anchor="b"/>
                </a:tc>
                <a:tc>
                  <a:txBody>
                    <a:bodyPr/>
                    <a:lstStyle/>
                    <a:p>
                      <a:pPr algn="ctr" fontAlgn="b"/>
                      <a:r>
                        <a:rPr lang="ru-RU" sz="1100" u="none" strike="noStrike" dirty="0">
                          <a:effectLst/>
                        </a:rPr>
                        <a:t>96,1</a:t>
                      </a:r>
                      <a:endParaRPr lang="ru-RU" sz="1100" b="0" i="0" u="none" strike="noStrike" dirty="0">
                        <a:solidFill>
                          <a:srgbClr val="000000"/>
                        </a:solidFill>
                        <a:effectLst/>
                        <a:latin typeface="Times New Roman" panose="02020603050405020304" pitchFamily="18" charset="0"/>
                      </a:endParaRPr>
                    </a:p>
                  </a:txBody>
                  <a:tcPr marL="3374" marR="3374" marT="3374" marB="0" anchor="b"/>
                </a:tc>
                <a:tc>
                  <a:txBody>
                    <a:bodyPr/>
                    <a:lstStyle/>
                    <a:p>
                      <a:pPr algn="ctr" fontAlgn="b"/>
                      <a:r>
                        <a:rPr lang="ru-RU" sz="1100" u="none" strike="noStrike" dirty="0">
                          <a:effectLst/>
                        </a:rPr>
                        <a:t>96,1</a:t>
                      </a:r>
                      <a:endParaRPr lang="ru-RU" sz="1100" b="0" i="0" u="none" strike="noStrike" dirty="0">
                        <a:solidFill>
                          <a:srgbClr val="000000"/>
                        </a:solidFill>
                        <a:effectLst/>
                        <a:latin typeface="Times New Roman" panose="02020603050405020304" pitchFamily="18" charset="0"/>
                      </a:endParaRPr>
                    </a:p>
                  </a:txBody>
                  <a:tcPr marL="3374" marR="3374" marT="3374" marB="0" anchor="b"/>
                </a:tc>
                <a:tc>
                  <a:txBody>
                    <a:bodyPr/>
                    <a:lstStyle/>
                    <a:p>
                      <a:pPr algn="ctr" fontAlgn="b"/>
                      <a:endParaRPr lang="ru-RU" sz="1100" b="0" i="0" u="none" strike="noStrike" dirty="0">
                        <a:solidFill>
                          <a:srgbClr val="000000"/>
                        </a:solidFill>
                        <a:effectLst/>
                        <a:latin typeface="Times New Roman" panose="02020603050405020304" pitchFamily="18" charset="0"/>
                      </a:endParaRPr>
                    </a:p>
                  </a:txBody>
                  <a:tcPr marL="3374" marR="3374" marT="3374" marB="0" anchor="b"/>
                </a:tc>
                <a:tc>
                  <a:txBody>
                    <a:bodyPr/>
                    <a:lstStyle/>
                    <a:p>
                      <a:pPr algn="ctr" fontAlgn="b"/>
                      <a:r>
                        <a:rPr lang="ru-RU" sz="1100" u="none" strike="noStrike" dirty="0">
                          <a:effectLst/>
                        </a:rPr>
                        <a:t>8 389,5</a:t>
                      </a:r>
                      <a:endParaRPr lang="ru-RU" sz="1100" b="0" i="0" u="none" strike="noStrike" dirty="0">
                        <a:solidFill>
                          <a:srgbClr val="000000"/>
                        </a:solidFill>
                        <a:effectLst/>
                        <a:latin typeface="Times New Roman" panose="02020603050405020304" pitchFamily="18" charset="0"/>
                      </a:endParaRPr>
                    </a:p>
                  </a:txBody>
                  <a:tcPr marL="3374" marR="3374" marT="3374" marB="0" anchor="b"/>
                </a:tc>
              </a:tr>
              <a:tr h="165335">
                <a:tc>
                  <a:txBody>
                    <a:bodyPr/>
                    <a:lstStyle/>
                    <a:p>
                      <a:pPr algn="l" fontAlgn="t"/>
                      <a:r>
                        <a:rPr lang="ru-RU" sz="1100" u="none" strike="noStrike">
                          <a:effectLst/>
                        </a:rPr>
                        <a:t>Социальное обеспечение населения</a:t>
                      </a:r>
                      <a:endParaRPr lang="ru-RU" sz="1100" b="0" i="0" u="none" strike="noStrike">
                        <a:solidFill>
                          <a:srgbClr val="000000"/>
                        </a:solidFill>
                        <a:effectLst/>
                        <a:latin typeface="Times New Roman" panose="02020603050405020304" pitchFamily="18" charset="0"/>
                      </a:endParaRPr>
                    </a:p>
                  </a:txBody>
                  <a:tcPr marL="3374" marR="3374" marT="3374" marB="0"/>
                </a:tc>
                <a:tc>
                  <a:txBody>
                    <a:bodyPr/>
                    <a:lstStyle/>
                    <a:p>
                      <a:pPr algn="ctr" fontAlgn="b"/>
                      <a:r>
                        <a:rPr lang="ru-RU" sz="1100" u="none" strike="noStrike">
                          <a:effectLst/>
                        </a:rPr>
                        <a:t>1003</a:t>
                      </a:r>
                      <a:endParaRPr lang="ru-RU" sz="1100" b="0" i="0" u="none" strike="noStrike">
                        <a:solidFill>
                          <a:srgbClr val="000000"/>
                        </a:solidFill>
                        <a:effectLst/>
                        <a:latin typeface="Times New Roman" panose="02020603050405020304" pitchFamily="18" charset="0"/>
                      </a:endParaRPr>
                    </a:p>
                  </a:txBody>
                  <a:tcPr marL="3374" marR="3374" marT="3374" marB="0" anchor="b"/>
                </a:tc>
                <a:tc>
                  <a:txBody>
                    <a:bodyPr/>
                    <a:lstStyle/>
                    <a:p>
                      <a:pPr algn="ctr" fontAlgn="b"/>
                      <a:r>
                        <a:rPr lang="ru-RU" sz="1100" u="none" strike="noStrike">
                          <a:effectLst/>
                        </a:rPr>
                        <a:t>4 725,1</a:t>
                      </a:r>
                      <a:endParaRPr lang="ru-RU" sz="1100" b="0" i="0" u="none" strike="noStrike">
                        <a:solidFill>
                          <a:srgbClr val="000000"/>
                        </a:solidFill>
                        <a:effectLst/>
                        <a:latin typeface="Times New Roman" panose="02020603050405020304" pitchFamily="18" charset="0"/>
                      </a:endParaRPr>
                    </a:p>
                  </a:txBody>
                  <a:tcPr marL="3374" marR="3374" marT="3374" marB="0" anchor="b"/>
                </a:tc>
                <a:tc>
                  <a:txBody>
                    <a:bodyPr/>
                    <a:lstStyle/>
                    <a:p>
                      <a:pPr algn="ctr" fontAlgn="b"/>
                      <a:r>
                        <a:rPr lang="ru-RU" sz="1100" u="none" strike="noStrike">
                          <a:effectLst/>
                        </a:rPr>
                        <a:t>1 225,2</a:t>
                      </a:r>
                      <a:endParaRPr lang="ru-RU" sz="1100" b="0" i="0" u="none" strike="noStrike">
                        <a:solidFill>
                          <a:srgbClr val="000000"/>
                        </a:solidFill>
                        <a:effectLst/>
                        <a:latin typeface="Times New Roman" panose="02020603050405020304" pitchFamily="18" charset="0"/>
                      </a:endParaRPr>
                    </a:p>
                  </a:txBody>
                  <a:tcPr marL="3374" marR="3374" marT="3374" marB="0" anchor="b"/>
                </a:tc>
                <a:tc>
                  <a:txBody>
                    <a:bodyPr/>
                    <a:lstStyle/>
                    <a:p>
                      <a:pPr algn="ctr" fontAlgn="b"/>
                      <a:endParaRPr lang="ru-RU" sz="1100" b="0" i="0" u="none" strike="noStrike" dirty="0">
                        <a:solidFill>
                          <a:srgbClr val="000000"/>
                        </a:solidFill>
                        <a:effectLst/>
                        <a:latin typeface="Times New Roman" panose="02020603050405020304" pitchFamily="18" charset="0"/>
                      </a:endParaRPr>
                    </a:p>
                  </a:txBody>
                  <a:tcPr marL="3374" marR="3374" marT="3374" marB="0" anchor="b"/>
                </a:tc>
                <a:tc>
                  <a:txBody>
                    <a:bodyPr/>
                    <a:lstStyle/>
                    <a:p>
                      <a:pPr algn="ctr" fontAlgn="b"/>
                      <a:r>
                        <a:rPr lang="ru-RU" sz="1100" u="none" strike="noStrike">
                          <a:effectLst/>
                        </a:rPr>
                        <a:t>268,0</a:t>
                      </a:r>
                      <a:endParaRPr lang="ru-RU" sz="1100" b="0" i="0" u="none" strike="noStrike">
                        <a:solidFill>
                          <a:srgbClr val="000000"/>
                        </a:solidFill>
                        <a:effectLst/>
                        <a:latin typeface="Times New Roman" panose="02020603050405020304" pitchFamily="18" charset="0"/>
                      </a:endParaRPr>
                    </a:p>
                  </a:txBody>
                  <a:tcPr marL="3374" marR="3374" marT="3374" marB="0" anchor="b"/>
                </a:tc>
                <a:tc>
                  <a:txBody>
                    <a:bodyPr/>
                    <a:lstStyle/>
                    <a:p>
                      <a:pPr algn="ctr" fontAlgn="b"/>
                      <a:endParaRPr lang="ru-RU" sz="1100" b="0" i="0" u="none" strike="noStrike" dirty="0">
                        <a:solidFill>
                          <a:srgbClr val="000000"/>
                        </a:solidFill>
                        <a:effectLst/>
                        <a:latin typeface="Times New Roman" panose="02020603050405020304" pitchFamily="18" charset="0"/>
                      </a:endParaRPr>
                    </a:p>
                  </a:txBody>
                  <a:tcPr marL="3374" marR="3374" marT="3374" marB="0" anchor="b"/>
                </a:tc>
                <a:tc>
                  <a:txBody>
                    <a:bodyPr/>
                    <a:lstStyle/>
                    <a:p>
                      <a:pPr algn="ctr" fontAlgn="b"/>
                      <a:endParaRPr lang="ru-RU" sz="1100" b="0" i="0" u="none" strike="noStrike" dirty="0">
                        <a:solidFill>
                          <a:srgbClr val="000000"/>
                        </a:solidFill>
                        <a:effectLst/>
                        <a:latin typeface="Times New Roman" panose="02020603050405020304" pitchFamily="18" charset="0"/>
                      </a:endParaRPr>
                    </a:p>
                  </a:txBody>
                  <a:tcPr marL="3374" marR="3374" marT="3374" marB="0" anchor="b"/>
                </a:tc>
                <a:tc>
                  <a:txBody>
                    <a:bodyPr/>
                    <a:lstStyle/>
                    <a:p>
                      <a:pPr algn="ctr" fontAlgn="b"/>
                      <a:endParaRPr lang="ru-RU" sz="1100" b="0" i="0" u="none" strike="noStrike" dirty="0">
                        <a:solidFill>
                          <a:srgbClr val="000000"/>
                        </a:solidFill>
                        <a:effectLst/>
                        <a:latin typeface="Times New Roman" panose="02020603050405020304" pitchFamily="18" charset="0"/>
                      </a:endParaRPr>
                    </a:p>
                  </a:txBody>
                  <a:tcPr marL="3374" marR="3374" marT="3374" marB="0" anchor="b"/>
                </a:tc>
                <a:tc>
                  <a:txBody>
                    <a:bodyPr/>
                    <a:lstStyle/>
                    <a:p>
                      <a:pPr algn="ctr" fontAlgn="b"/>
                      <a:r>
                        <a:rPr lang="ru-RU" sz="1100" u="none" strike="noStrike">
                          <a:effectLst/>
                        </a:rPr>
                        <a:t>1 493,2</a:t>
                      </a:r>
                      <a:endParaRPr lang="ru-RU" sz="1100" b="0" i="0" u="none" strike="noStrike">
                        <a:solidFill>
                          <a:srgbClr val="000000"/>
                        </a:solidFill>
                        <a:effectLst/>
                        <a:latin typeface="Times New Roman" panose="02020603050405020304" pitchFamily="18" charset="0"/>
                      </a:endParaRPr>
                    </a:p>
                  </a:txBody>
                  <a:tcPr marL="3374" marR="3374" marT="3374" marB="0" anchor="b"/>
                </a:tc>
                <a:tc>
                  <a:txBody>
                    <a:bodyPr/>
                    <a:lstStyle/>
                    <a:p>
                      <a:pPr algn="ctr" fontAlgn="b"/>
                      <a:r>
                        <a:rPr lang="ru-RU" sz="1100" u="none" strike="noStrike">
                          <a:effectLst/>
                        </a:rPr>
                        <a:t>-5 670,3</a:t>
                      </a:r>
                      <a:endParaRPr lang="ru-RU" sz="1100" b="0" i="0" u="none" strike="noStrike">
                        <a:solidFill>
                          <a:srgbClr val="000000"/>
                        </a:solidFill>
                        <a:effectLst/>
                        <a:latin typeface="Times New Roman" panose="02020603050405020304" pitchFamily="18" charset="0"/>
                      </a:endParaRPr>
                    </a:p>
                  </a:txBody>
                  <a:tcPr marL="3374" marR="3374" marT="3374" marB="0" anchor="b"/>
                </a:tc>
                <a:tc>
                  <a:txBody>
                    <a:bodyPr/>
                    <a:lstStyle/>
                    <a:p>
                      <a:pPr algn="ctr" fontAlgn="b"/>
                      <a:r>
                        <a:rPr lang="ru-RU" sz="1100" u="none" strike="noStrike">
                          <a:effectLst/>
                        </a:rPr>
                        <a:t>548,0</a:t>
                      </a:r>
                      <a:endParaRPr lang="ru-RU" sz="1100" b="0" i="0" u="none" strike="noStrike">
                        <a:solidFill>
                          <a:srgbClr val="000000"/>
                        </a:solidFill>
                        <a:effectLst/>
                        <a:latin typeface="Times New Roman" panose="02020603050405020304" pitchFamily="18" charset="0"/>
                      </a:endParaRPr>
                    </a:p>
                  </a:txBody>
                  <a:tcPr marL="3374" marR="3374" marT="3374" marB="0" anchor="b"/>
                </a:tc>
              </a:tr>
              <a:tr h="165335">
                <a:tc>
                  <a:txBody>
                    <a:bodyPr/>
                    <a:lstStyle/>
                    <a:p>
                      <a:pPr algn="l" fontAlgn="t"/>
                      <a:r>
                        <a:rPr lang="ru-RU" sz="1100" u="none" strike="noStrike">
                          <a:effectLst/>
                        </a:rPr>
                        <a:t>Охрана семьи и детства</a:t>
                      </a:r>
                      <a:endParaRPr lang="ru-RU" sz="1100" b="0" i="0" u="none" strike="noStrike">
                        <a:solidFill>
                          <a:srgbClr val="000000"/>
                        </a:solidFill>
                        <a:effectLst/>
                        <a:latin typeface="Times New Roman" panose="02020603050405020304" pitchFamily="18" charset="0"/>
                      </a:endParaRPr>
                    </a:p>
                  </a:txBody>
                  <a:tcPr marL="3374" marR="3374" marT="3374" marB="0"/>
                </a:tc>
                <a:tc>
                  <a:txBody>
                    <a:bodyPr/>
                    <a:lstStyle/>
                    <a:p>
                      <a:pPr algn="ctr" fontAlgn="b"/>
                      <a:r>
                        <a:rPr lang="ru-RU" sz="1100" u="none" strike="noStrike">
                          <a:effectLst/>
                        </a:rPr>
                        <a:t>1004</a:t>
                      </a:r>
                      <a:endParaRPr lang="ru-RU" sz="1100" b="0" i="0" u="none" strike="noStrike">
                        <a:solidFill>
                          <a:srgbClr val="000000"/>
                        </a:solidFill>
                        <a:effectLst/>
                        <a:latin typeface="Times New Roman" panose="02020603050405020304" pitchFamily="18" charset="0"/>
                      </a:endParaRPr>
                    </a:p>
                  </a:txBody>
                  <a:tcPr marL="3374" marR="3374" marT="3374" marB="0" anchor="b"/>
                </a:tc>
                <a:tc>
                  <a:txBody>
                    <a:bodyPr/>
                    <a:lstStyle/>
                    <a:p>
                      <a:pPr algn="ctr" fontAlgn="b"/>
                      <a:r>
                        <a:rPr lang="ru-RU" sz="1100" u="none" strike="noStrike">
                          <a:effectLst/>
                        </a:rPr>
                        <a:t>82 785,3</a:t>
                      </a:r>
                      <a:endParaRPr lang="ru-RU" sz="1100" b="0" i="0" u="none" strike="noStrike">
                        <a:solidFill>
                          <a:srgbClr val="000000"/>
                        </a:solidFill>
                        <a:effectLst/>
                        <a:latin typeface="Times New Roman" panose="02020603050405020304" pitchFamily="18" charset="0"/>
                      </a:endParaRPr>
                    </a:p>
                  </a:txBody>
                  <a:tcPr marL="3374" marR="3374" marT="3374" marB="0" anchor="b"/>
                </a:tc>
                <a:tc>
                  <a:txBody>
                    <a:bodyPr/>
                    <a:lstStyle/>
                    <a:p>
                      <a:pPr algn="ctr" fontAlgn="b"/>
                      <a:endParaRPr lang="ru-RU" sz="1100" b="0" i="0" u="none" strike="noStrike" dirty="0">
                        <a:solidFill>
                          <a:srgbClr val="000000"/>
                        </a:solidFill>
                        <a:effectLst/>
                        <a:latin typeface="Times New Roman" panose="02020603050405020304" pitchFamily="18" charset="0"/>
                      </a:endParaRPr>
                    </a:p>
                  </a:txBody>
                  <a:tcPr marL="3374" marR="3374" marT="3374" marB="0" anchor="b"/>
                </a:tc>
                <a:tc>
                  <a:txBody>
                    <a:bodyPr/>
                    <a:lstStyle/>
                    <a:p>
                      <a:pPr algn="ctr" fontAlgn="b"/>
                      <a:endParaRPr lang="ru-RU" sz="1100" b="0" i="0" u="none" strike="noStrike">
                        <a:solidFill>
                          <a:srgbClr val="000000"/>
                        </a:solidFill>
                        <a:effectLst/>
                        <a:latin typeface="Times New Roman" panose="02020603050405020304" pitchFamily="18" charset="0"/>
                      </a:endParaRPr>
                    </a:p>
                  </a:txBody>
                  <a:tcPr marL="3374" marR="3374" marT="3374" marB="0" anchor="b"/>
                </a:tc>
                <a:tc>
                  <a:txBody>
                    <a:bodyPr/>
                    <a:lstStyle/>
                    <a:p>
                      <a:pPr algn="ctr" fontAlgn="b"/>
                      <a:r>
                        <a:rPr lang="ru-RU" sz="1100" u="none" strike="noStrike">
                          <a:effectLst/>
                        </a:rPr>
                        <a:t>0,0</a:t>
                      </a:r>
                      <a:endParaRPr lang="ru-RU" sz="1100" b="0" i="0" u="none" strike="noStrike">
                        <a:solidFill>
                          <a:srgbClr val="000000"/>
                        </a:solidFill>
                        <a:effectLst/>
                        <a:latin typeface="Times New Roman" panose="02020603050405020304" pitchFamily="18" charset="0"/>
                      </a:endParaRPr>
                    </a:p>
                  </a:txBody>
                  <a:tcPr marL="3374" marR="3374" marT="3374" marB="0" anchor="b"/>
                </a:tc>
                <a:tc>
                  <a:txBody>
                    <a:bodyPr/>
                    <a:lstStyle/>
                    <a:p>
                      <a:pPr algn="ctr" fontAlgn="b"/>
                      <a:endParaRPr lang="ru-RU" sz="1100" b="0" i="0" u="none" strike="noStrike" dirty="0">
                        <a:solidFill>
                          <a:srgbClr val="000000"/>
                        </a:solidFill>
                        <a:effectLst/>
                        <a:latin typeface="Times New Roman" panose="02020603050405020304" pitchFamily="18" charset="0"/>
                      </a:endParaRPr>
                    </a:p>
                  </a:txBody>
                  <a:tcPr marL="3374" marR="3374" marT="3374" marB="0" anchor="b"/>
                </a:tc>
                <a:tc>
                  <a:txBody>
                    <a:bodyPr/>
                    <a:lstStyle/>
                    <a:p>
                      <a:pPr algn="ctr" fontAlgn="b"/>
                      <a:r>
                        <a:rPr lang="ru-RU" sz="1100" u="none" strike="noStrike">
                          <a:effectLst/>
                        </a:rPr>
                        <a:t>-308,9</a:t>
                      </a:r>
                      <a:endParaRPr lang="ru-RU" sz="1100" b="0" i="0" u="none" strike="noStrike">
                        <a:solidFill>
                          <a:srgbClr val="000000"/>
                        </a:solidFill>
                        <a:effectLst/>
                        <a:latin typeface="Times New Roman" panose="02020603050405020304" pitchFamily="18" charset="0"/>
                      </a:endParaRPr>
                    </a:p>
                  </a:txBody>
                  <a:tcPr marL="3374" marR="3374" marT="3374" marB="0" anchor="b"/>
                </a:tc>
                <a:tc>
                  <a:txBody>
                    <a:bodyPr/>
                    <a:lstStyle/>
                    <a:p>
                      <a:pPr algn="ctr" fontAlgn="b"/>
                      <a:r>
                        <a:rPr lang="ru-RU" sz="1100" u="none" strike="noStrike">
                          <a:effectLst/>
                        </a:rPr>
                        <a:t>-7 420,7</a:t>
                      </a:r>
                      <a:endParaRPr lang="ru-RU" sz="1100" b="0" i="0" u="none" strike="noStrike">
                        <a:solidFill>
                          <a:srgbClr val="000000"/>
                        </a:solidFill>
                        <a:effectLst/>
                        <a:latin typeface="Times New Roman" panose="02020603050405020304" pitchFamily="18" charset="0"/>
                      </a:endParaRPr>
                    </a:p>
                  </a:txBody>
                  <a:tcPr marL="3374" marR="3374" marT="3374" marB="0" anchor="b"/>
                </a:tc>
                <a:tc>
                  <a:txBody>
                    <a:bodyPr/>
                    <a:lstStyle/>
                    <a:p>
                      <a:pPr algn="ctr" fontAlgn="b"/>
                      <a:r>
                        <a:rPr lang="ru-RU" sz="1100" u="none" strike="noStrike">
                          <a:effectLst/>
                        </a:rPr>
                        <a:t>-7 729,6</a:t>
                      </a:r>
                      <a:endParaRPr lang="ru-RU" sz="1100" b="0" i="0" u="none" strike="noStrike">
                        <a:solidFill>
                          <a:srgbClr val="000000"/>
                        </a:solidFill>
                        <a:effectLst/>
                        <a:latin typeface="Times New Roman" panose="02020603050405020304" pitchFamily="18" charset="0"/>
                      </a:endParaRPr>
                    </a:p>
                  </a:txBody>
                  <a:tcPr marL="3374" marR="3374" marT="3374" marB="0" anchor="b"/>
                </a:tc>
                <a:tc>
                  <a:txBody>
                    <a:bodyPr/>
                    <a:lstStyle/>
                    <a:p>
                      <a:pPr algn="ctr" fontAlgn="b"/>
                      <a:r>
                        <a:rPr lang="ru-RU" sz="1100" u="none" strike="noStrike">
                          <a:effectLst/>
                        </a:rPr>
                        <a:t>-2 601,2</a:t>
                      </a:r>
                      <a:endParaRPr lang="ru-RU" sz="1100" b="0" i="0" u="none" strike="noStrike">
                        <a:solidFill>
                          <a:srgbClr val="000000"/>
                        </a:solidFill>
                        <a:effectLst/>
                        <a:latin typeface="Times New Roman" panose="02020603050405020304" pitchFamily="18" charset="0"/>
                      </a:endParaRPr>
                    </a:p>
                  </a:txBody>
                  <a:tcPr marL="3374" marR="3374" marT="3374" marB="0" anchor="b"/>
                </a:tc>
                <a:tc>
                  <a:txBody>
                    <a:bodyPr/>
                    <a:lstStyle/>
                    <a:p>
                      <a:pPr algn="ctr" fontAlgn="b"/>
                      <a:r>
                        <a:rPr lang="ru-RU" sz="1100" u="none" strike="noStrike">
                          <a:effectLst/>
                        </a:rPr>
                        <a:t>72 454,5</a:t>
                      </a:r>
                      <a:endParaRPr lang="ru-RU" sz="1100" b="0" i="0" u="none" strike="noStrike">
                        <a:solidFill>
                          <a:srgbClr val="000000"/>
                        </a:solidFill>
                        <a:effectLst/>
                        <a:latin typeface="Times New Roman" panose="02020603050405020304" pitchFamily="18" charset="0"/>
                      </a:endParaRPr>
                    </a:p>
                  </a:txBody>
                  <a:tcPr marL="3374" marR="3374" marT="3374" marB="0" anchor="b"/>
                </a:tc>
              </a:tr>
              <a:tr h="165335">
                <a:tc>
                  <a:txBody>
                    <a:bodyPr/>
                    <a:lstStyle/>
                    <a:p>
                      <a:pPr algn="l" fontAlgn="t"/>
                      <a:r>
                        <a:rPr lang="ru-RU" sz="1100" u="none" strike="noStrike">
                          <a:effectLst/>
                        </a:rPr>
                        <a:t>Другие вопросы в области социальной политики</a:t>
                      </a:r>
                      <a:endParaRPr lang="ru-RU" sz="1100" b="0" i="0" u="none" strike="noStrike">
                        <a:solidFill>
                          <a:srgbClr val="000000"/>
                        </a:solidFill>
                        <a:effectLst/>
                        <a:latin typeface="Times New Roman" panose="02020603050405020304" pitchFamily="18" charset="0"/>
                      </a:endParaRPr>
                    </a:p>
                  </a:txBody>
                  <a:tcPr marL="3374" marR="3374" marT="3374" marB="0"/>
                </a:tc>
                <a:tc>
                  <a:txBody>
                    <a:bodyPr/>
                    <a:lstStyle/>
                    <a:p>
                      <a:pPr algn="ctr" fontAlgn="b"/>
                      <a:r>
                        <a:rPr lang="ru-RU" sz="1100" u="none" strike="noStrike">
                          <a:effectLst/>
                        </a:rPr>
                        <a:t>1006</a:t>
                      </a:r>
                      <a:endParaRPr lang="ru-RU" sz="1100" b="0" i="0" u="none" strike="noStrike">
                        <a:solidFill>
                          <a:srgbClr val="000000"/>
                        </a:solidFill>
                        <a:effectLst/>
                        <a:latin typeface="Times New Roman" panose="02020603050405020304" pitchFamily="18" charset="0"/>
                      </a:endParaRPr>
                    </a:p>
                  </a:txBody>
                  <a:tcPr marL="3374" marR="3374" marT="3374" marB="0" anchor="b"/>
                </a:tc>
                <a:tc>
                  <a:txBody>
                    <a:bodyPr/>
                    <a:lstStyle/>
                    <a:p>
                      <a:pPr algn="ctr" fontAlgn="b"/>
                      <a:r>
                        <a:rPr lang="ru-RU" sz="1100" u="none" strike="noStrike">
                          <a:effectLst/>
                        </a:rPr>
                        <a:t>14 974,3</a:t>
                      </a:r>
                      <a:endParaRPr lang="ru-RU" sz="1100" b="0" i="0" u="none" strike="noStrike">
                        <a:solidFill>
                          <a:srgbClr val="000000"/>
                        </a:solidFill>
                        <a:effectLst/>
                        <a:latin typeface="Times New Roman" panose="02020603050405020304" pitchFamily="18" charset="0"/>
                      </a:endParaRPr>
                    </a:p>
                  </a:txBody>
                  <a:tcPr marL="3374" marR="3374" marT="3374" marB="0" anchor="b"/>
                </a:tc>
                <a:tc>
                  <a:txBody>
                    <a:bodyPr/>
                    <a:lstStyle/>
                    <a:p>
                      <a:pPr algn="ctr" fontAlgn="b"/>
                      <a:endParaRPr lang="ru-RU" sz="1100" b="0" i="0" u="none" strike="noStrike">
                        <a:solidFill>
                          <a:srgbClr val="000000"/>
                        </a:solidFill>
                        <a:effectLst/>
                        <a:latin typeface="Times New Roman" panose="02020603050405020304" pitchFamily="18" charset="0"/>
                      </a:endParaRPr>
                    </a:p>
                  </a:txBody>
                  <a:tcPr marL="3374" marR="3374" marT="3374" marB="0" anchor="b"/>
                </a:tc>
                <a:tc>
                  <a:txBody>
                    <a:bodyPr/>
                    <a:lstStyle/>
                    <a:p>
                      <a:pPr algn="ctr" fontAlgn="b"/>
                      <a:endParaRPr lang="ru-RU" sz="1100" b="0" i="0" u="none" strike="noStrike" dirty="0">
                        <a:solidFill>
                          <a:srgbClr val="000000"/>
                        </a:solidFill>
                        <a:effectLst/>
                        <a:latin typeface="Times New Roman" panose="02020603050405020304" pitchFamily="18" charset="0"/>
                      </a:endParaRPr>
                    </a:p>
                  </a:txBody>
                  <a:tcPr marL="3374" marR="3374" marT="3374" marB="0" anchor="b"/>
                </a:tc>
                <a:tc>
                  <a:txBody>
                    <a:bodyPr/>
                    <a:lstStyle/>
                    <a:p>
                      <a:pPr algn="ctr" fontAlgn="b"/>
                      <a:r>
                        <a:rPr lang="ru-RU" sz="1100" u="none" strike="noStrike">
                          <a:effectLst/>
                        </a:rPr>
                        <a:t>104,0</a:t>
                      </a:r>
                      <a:endParaRPr lang="ru-RU" sz="1100" b="0" i="0" u="none" strike="noStrike">
                        <a:solidFill>
                          <a:srgbClr val="000000"/>
                        </a:solidFill>
                        <a:effectLst/>
                        <a:latin typeface="Times New Roman" panose="02020603050405020304" pitchFamily="18" charset="0"/>
                      </a:endParaRPr>
                    </a:p>
                  </a:txBody>
                  <a:tcPr marL="3374" marR="3374" marT="3374" marB="0" anchor="b"/>
                </a:tc>
                <a:tc>
                  <a:txBody>
                    <a:bodyPr/>
                    <a:lstStyle/>
                    <a:p>
                      <a:pPr algn="ctr" fontAlgn="b"/>
                      <a:endParaRPr lang="ru-RU" sz="1100" b="0" i="0" u="none" strike="noStrike" dirty="0">
                        <a:solidFill>
                          <a:srgbClr val="000000"/>
                        </a:solidFill>
                        <a:effectLst/>
                        <a:latin typeface="Times New Roman" panose="02020603050405020304" pitchFamily="18" charset="0"/>
                      </a:endParaRPr>
                    </a:p>
                  </a:txBody>
                  <a:tcPr marL="3374" marR="3374" marT="3374" marB="0" anchor="b"/>
                </a:tc>
                <a:tc>
                  <a:txBody>
                    <a:bodyPr/>
                    <a:lstStyle/>
                    <a:p>
                      <a:pPr algn="ctr" fontAlgn="b"/>
                      <a:r>
                        <a:rPr lang="ru-RU" sz="1100" u="none" strike="noStrike">
                          <a:effectLst/>
                        </a:rPr>
                        <a:t>-13,0</a:t>
                      </a:r>
                      <a:endParaRPr lang="ru-RU" sz="1100" b="0" i="0" u="none" strike="noStrike">
                        <a:solidFill>
                          <a:srgbClr val="000000"/>
                        </a:solidFill>
                        <a:effectLst/>
                        <a:latin typeface="Times New Roman" panose="02020603050405020304" pitchFamily="18" charset="0"/>
                      </a:endParaRPr>
                    </a:p>
                  </a:txBody>
                  <a:tcPr marL="3374" marR="3374" marT="3374" marB="0" anchor="b"/>
                </a:tc>
                <a:tc>
                  <a:txBody>
                    <a:bodyPr/>
                    <a:lstStyle/>
                    <a:p>
                      <a:pPr algn="ctr" fontAlgn="b"/>
                      <a:r>
                        <a:rPr lang="ru-RU" sz="1100" u="none" strike="noStrike">
                          <a:effectLst/>
                        </a:rPr>
                        <a:t>-37,4</a:t>
                      </a:r>
                      <a:endParaRPr lang="ru-RU" sz="1100" b="0" i="0" u="none" strike="noStrike">
                        <a:solidFill>
                          <a:srgbClr val="000000"/>
                        </a:solidFill>
                        <a:effectLst/>
                        <a:latin typeface="Times New Roman" panose="02020603050405020304" pitchFamily="18" charset="0"/>
                      </a:endParaRPr>
                    </a:p>
                  </a:txBody>
                  <a:tcPr marL="3374" marR="3374" marT="3374" marB="0" anchor="b"/>
                </a:tc>
                <a:tc>
                  <a:txBody>
                    <a:bodyPr/>
                    <a:lstStyle/>
                    <a:p>
                      <a:pPr algn="ctr" fontAlgn="b"/>
                      <a:r>
                        <a:rPr lang="ru-RU" sz="1100" u="none" strike="noStrike">
                          <a:effectLst/>
                        </a:rPr>
                        <a:t>53,6</a:t>
                      </a:r>
                      <a:endParaRPr lang="ru-RU" sz="1100" b="0" i="0" u="none" strike="noStrike">
                        <a:solidFill>
                          <a:srgbClr val="000000"/>
                        </a:solidFill>
                        <a:effectLst/>
                        <a:latin typeface="Times New Roman" panose="02020603050405020304" pitchFamily="18" charset="0"/>
                      </a:endParaRPr>
                    </a:p>
                  </a:txBody>
                  <a:tcPr marL="3374" marR="3374" marT="3374" marB="0" anchor="b"/>
                </a:tc>
                <a:tc>
                  <a:txBody>
                    <a:bodyPr/>
                    <a:lstStyle/>
                    <a:p>
                      <a:pPr algn="ctr" fontAlgn="b"/>
                      <a:endParaRPr lang="ru-RU" sz="1100" b="0" i="0" u="none" strike="noStrike" dirty="0">
                        <a:solidFill>
                          <a:srgbClr val="000000"/>
                        </a:solidFill>
                        <a:effectLst/>
                        <a:latin typeface="Times New Roman" panose="02020603050405020304" pitchFamily="18" charset="0"/>
                      </a:endParaRPr>
                    </a:p>
                  </a:txBody>
                  <a:tcPr marL="3374" marR="3374" marT="3374" marB="0" anchor="b"/>
                </a:tc>
                <a:tc>
                  <a:txBody>
                    <a:bodyPr/>
                    <a:lstStyle/>
                    <a:p>
                      <a:pPr algn="ctr" fontAlgn="b"/>
                      <a:r>
                        <a:rPr lang="ru-RU" sz="1100" u="none" strike="noStrike">
                          <a:effectLst/>
                        </a:rPr>
                        <a:t>15 027,9</a:t>
                      </a:r>
                      <a:endParaRPr lang="ru-RU" sz="1100" b="0" i="0" u="none" strike="noStrike">
                        <a:solidFill>
                          <a:srgbClr val="000000"/>
                        </a:solidFill>
                        <a:effectLst/>
                        <a:latin typeface="Times New Roman" panose="02020603050405020304" pitchFamily="18" charset="0"/>
                      </a:endParaRPr>
                    </a:p>
                  </a:txBody>
                  <a:tcPr marL="3374" marR="3374" marT="3374" marB="0" anchor="b"/>
                </a:tc>
              </a:tr>
              <a:tr h="165335">
                <a:tc>
                  <a:txBody>
                    <a:bodyPr/>
                    <a:lstStyle/>
                    <a:p>
                      <a:pPr algn="l" fontAlgn="t"/>
                      <a:r>
                        <a:rPr lang="ru-RU" sz="1100" b="1" u="none" strike="noStrike" dirty="0">
                          <a:effectLst/>
                        </a:rPr>
                        <a:t>Физическая культура и спорт</a:t>
                      </a:r>
                      <a:endParaRPr lang="ru-RU" sz="1100" b="1" i="0" u="none" strike="noStrike" dirty="0">
                        <a:solidFill>
                          <a:srgbClr val="000000"/>
                        </a:solidFill>
                        <a:effectLst/>
                        <a:latin typeface="Times New Roman" panose="02020603050405020304" pitchFamily="18" charset="0"/>
                      </a:endParaRPr>
                    </a:p>
                  </a:txBody>
                  <a:tcPr marL="3374" marR="3374" marT="3374" marB="0"/>
                </a:tc>
                <a:tc>
                  <a:txBody>
                    <a:bodyPr/>
                    <a:lstStyle/>
                    <a:p>
                      <a:pPr algn="ctr" fontAlgn="b"/>
                      <a:r>
                        <a:rPr lang="ru-RU" sz="1100" b="1" u="none" strike="noStrike" dirty="0">
                          <a:effectLst/>
                        </a:rPr>
                        <a:t>1100</a:t>
                      </a:r>
                      <a:endParaRPr lang="ru-RU" sz="1100" b="1" i="0" u="none" strike="noStrike" dirty="0">
                        <a:solidFill>
                          <a:srgbClr val="000000"/>
                        </a:solidFill>
                        <a:effectLst/>
                        <a:latin typeface="Times New Roman" panose="02020603050405020304" pitchFamily="18" charset="0"/>
                      </a:endParaRPr>
                    </a:p>
                  </a:txBody>
                  <a:tcPr marL="3374" marR="3374" marT="3374" marB="0" anchor="b"/>
                </a:tc>
                <a:tc>
                  <a:txBody>
                    <a:bodyPr/>
                    <a:lstStyle/>
                    <a:p>
                      <a:pPr algn="ctr" fontAlgn="b"/>
                      <a:r>
                        <a:rPr lang="ru-RU" sz="1100" b="1" u="none" strike="noStrike" dirty="0">
                          <a:effectLst/>
                        </a:rPr>
                        <a:t>127 853,5</a:t>
                      </a:r>
                      <a:endParaRPr lang="ru-RU" sz="1100" b="1" i="0" u="none" strike="noStrike" dirty="0">
                        <a:solidFill>
                          <a:srgbClr val="000000"/>
                        </a:solidFill>
                        <a:effectLst/>
                        <a:latin typeface="Times New Roman" panose="02020603050405020304" pitchFamily="18" charset="0"/>
                      </a:endParaRPr>
                    </a:p>
                  </a:txBody>
                  <a:tcPr marL="3374" marR="3374" marT="3374" marB="0" anchor="b"/>
                </a:tc>
                <a:tc>
                  <a:txBody>
                    <a:bodyPr/>
                    <a:lstStyle/>
                    <a:p>
                      <a:pPr algn="ctr" fontAlgn="b"/>
                      <a:r>
                        <a:rPr lang="ru-RU" sz="1100" b="1" u="none" strike="noStrike" dirty="0">
                          <a:effectLst/>
                        </a:rPr>
                        <a:t>414 242,2</a:t>
                      </a:r>
                      <a:endParaRPr lang="ru-RU" sz="1100" b="1" i="0" u="none" strike="noStrike" dirty="0">
                        <a:solidFill>
                          <a:srgbClr val="000000"/>
                        </a:solidFill>
                        <a:effectLst/>
                        <a:latin typeface="Times New Roman" panose="02020603050405020304" pitchFamily="18" charset="0"/>
                      </a:endParaRPr>
                    </a:p>
                  </a:txBody>
                  <a:tcPr marL="3374" marR="3374" marT="3374" marB="0" anchor="b"/>
                </a:tc>
                <a:tc>
                  <a:txBody>
                    <a:bodyPr/>
                    <a:lstStyle/>
                    <a:p>
                      <a:pPr algn="ctr" fontAlgn="b"/>
                      <a:r>
                        <a:rPr lang="ru-RU" sz="1100" b="1" u="none" strike="noStrike" dirty="0">
                          <a:effectLst/>
                        </a:rPr>
                        <a:t>699,1</a:t>
                      </a:r>
                      <a:endParaRPr lang="ru-RU" sz="1100" b="1" i="0" u="none" strike="noStrike" dirty="0">
                        <a:solidFill>
                          <a:srgbClr val="000000"/>
                        </a:solidFill>
                        <a:effectLst/>
                        <a:latin typeface="Times New Roman" panose="02020603050405020304" pitchFamily="18" charset="0"/>
                      </a:endParaRPr>
                    </a:p>
                  </a:txBody>
                  <a:tcPr marL="3374" marR="3374" marT="3374" marB="0" anchor="b"/>
                </a:tc>
                <a:tc>
                  <a:txBody>
                    <a:bodyPr/>
                    <a:lstStyle/>
                    <a:p>
                      <a:pPr algn="ctr" fontAlgn="b"/>
                      <a:r>
                        <a:rPr lang="ru-RU" sz="1100" b="1" u="none" strike="noStrike" dirty="0">
                          <a:effectLst/>
                        </a:rPr>
                        <a:t>-722,7</a:t>
                      </a:r>
                      <a:endParaRPr lang="ru-RU" sz="1100" b="1" i="0" u="none" strike="noStrike" dirty="0">
                        <a:solidFill>
                          <a:srgbClr val="000000"/>
                        </a:solidFill>
                        <a:effectLst/>
                        <a:latin typeface="Times New Roman" panose="02020603050405020304" pitchFamily="18" charset="0"/>
                      </a:endParaRPr>
                    </a:p>
                  </a:txBody>
                  <a:tcPr marL="3374" marR="3374" marT="3374" marB="0" anchor="b"/>
                </a:tc>
                <a:tc>
                  <a:txBody>
                    <a:bodyPr/>
                    <a:lstStyle/>
                    <a:p>
                      <a:pPr algn="ctr" fontAlgn="b"/>
                      <a:r>
                        <a:rPr lang="ru-RU" sz="1100" b="1" u="none" strike="noStrike">
                          <a:effectLst/>
                        </a:rPr>
                        <a:t>-61 200,0</a:t>
                      </a:r>
                      <a:endParaRPr lang="ru-RU" sz="1100" b="1" i="0" u="none" strike="noStrike">
                        <a:solidFill>
                          <a:srgbClr val="000000"/>
                        </a:solidFill>
                        <a:effectLst/>
                        <a:latin typeface="Times New Roman" panose="02020603050405020304" pitchFamily="18" charset="0"/>
                      </a:endParaRPr>
                    </a:p>
                  </a:txBody>
                  <a:tcPr marL="3374" marR="3374" marT="3374" marB="0" anchor="b"/>
                </a:tc>
                <a:tc>
                  <a:txBody>
                    <a:bodyPr/>
                    <a:lstStyle/>
                    <a:p>
                      <a:pPr algn="ctr" fontAlgn="b"/>
                      <a:r>
                        <a:rPr lang="ru-RU" sz="1100" b="1" u="none" strike="noStrike" dirty="0">
                          <a:effectLst/>
                        </a:rPr>
                        <a:t>13 273,8</a:t>
                      </a:r>
                      <a:endParaRPr lang="ru-RU" sz="1100" b="1" i="0" u="none" strike="noStrike" dirty="0">
                        <a:solidFill>
                          <a:srgbClr val="000000"/>
                        </a:solidFill>
                        <a:effectLst/>
                        <a:latin typeface="Times New Roman" panose="02020603050405020304" pitchFamily="18" charset="0"/>
                      </a:endParaRPr>
                    </a:p>
                  </a:txBody>
                  <a:tcPr marL="3374" marR="3374" marT="3374" marB="0" anchor="b"/>
                </a:tc>
                <a:tc>
                  <a:txBody>
                    <a:bodyPr/>
                    <a:lstStyle/>
                    <a:p>
                      <a:pPr algn="ctr" fontAlgn="b"/>
                      <a:r>
                        <a:rPr lang="ru-RU" sz="1100" b="1" u="none" strike="noStrike" dirty="0">
                          <a:effectLst/>
                        </a:rPr>
                        <a:t>3 285,9</a:t>
                      </a:r>
                      <a:endParaRPr lang="ru-RU" sz="1100" b="1" i="0" u="none" strike="noStrike" dirty="0">
                        <a:solidFill>
                          <a:srgbClr val="000000"/>
                        </a:solidFill>
                        <a:effectLst/>
                        <a:latin typeface="Times New Roman" panose="02020603050405020304" pitchFamily="18" charset="0"/>
                      </a:endParaRPr>
                    </a:p>
                  </a:txBody>
                  <a:tcPr marL="3374" marR="3374" marT="3374" marB="0" anchor="b"/>
                </a:tc>
                <a:tc>
                  <a:txBody>
                    <a:bodyPr/>
                    <a:lstStyle/>
                    <a:p>
                      <a:pPr algn="ctr" fontAlgn="b"/>
                      <a:r>
                        <a:rPr lang="ru-RU" sz="1100" b="1" u="none" strike="noStrike" dirty="0">
                          <a:effectLst/>
                        </a:rPr>
                        <a:t>369 578,3</a:t>
                      </a:r>
                      <a:endParaRPr lang="ru-RU" sz="1100" b="1" i="0" u="none" strike="noStrike" dirty="0">
                        <a:solidFill>
                          <a:srgbClr val="000000"/>
                        </a:solidFill>
                        <a:effectLst/>
                        <a:latin typeface="Times New Roman" panose="02020603050405020304" pitchFamily="18" charset="0"/>
                      </a:endParaRPr>
                    </a:p>
                  </a:txBody>
                  <a:tcPr marL="3374" marR="3374" marT="3374" marB="0" anchor="b"/>
                </a:tc>
                <a:tc>
                  <a:txBody>
                    <a:bodyPr/>
                    <a:lstStyle/>
                    <a:p>
                      <a:pPr algn="ctr" fontAlgn="b"/>
                      <a:r>
                        <a:rPr lang="ru-RU" sz="1100" b="1" u="none" strike="noStrike" dirty="0">
                          <a:effectLst/>
                        </a:rPr>
                        <a:t>-27,8</a:t>
                      </a:r>
                      <a:endParaRPr lang="ru-RU" sz="1100" b="1" i="0" u="none" strike="noStrike" dirty="0">
                        <a:solidFill>
                          <a:srgbClr val="000000"/>
                        </a:solidFill>
                        <a:effectLst/>
                        <a:latin typeface="Times New Roman" panose="02020603050405020304" pitchFamily="18" charset="0"/>
                      </a:endParaRPr>
                    </a:p>
                  </a:txBody>
                  <a:tcPr marL="3374" marR="3374" marT="3374" marB="0" anchor="b"/>
                </a:tc>
                <a:tc>
                  <a:txBody>
                    <a:bodyPr/>
                    <a:lstStyle/>
                    <a:p>
                      <a:pPr algn="ctr" fontAlgn="b"/>
                      <a:r>
                        <a:rPr lang="ru-RU" sz="1100" b="1" u="none" strike="noStrike" dirty="0">
                          <a:effectLst/>
                        </a:rPr>
                        <a:t>497 404,0</a:t>
                      </a:r>
                      <a:endParaRPr lang="ru-RU" sz="1100" b="1" i="0" u="none" strike="noStrike" dirty="0">
                        <a:solidFill>
                          <a:srgbClr val="000000"/>
                        </a:solidFill>
                        <a:effectLst/>
                        <a:latin typeface="Times New Roman" panose="02020603050405020304" pitchFamily="18" charset="0"/>
                      </a:endParaRPr>
                    </a:p>
                  </a:txBody>
                  <a:tcPr marL="3374" marR="3374" marT="3374" marB="0" anchor="b"/>
                </a:tc>
              </a:tr>
              <a:tr h="165335">
                <a:tc>
                  <a:txBody>
                    <a:bodyPr/>
                    <a:lstStyle/>
                    <a:p>
                      <a:pPr algn="l" fontAlgn="t"/>
                      <a:r>
                        <a:rPr lang="ru-RU" sz="1100" u="none" strike="noStrike">
                          <a:effectLst/>
                        </a:rPr>
                        <a:t>Физическая культура</a:t>
                      </a:r>
                      <a:endParaRPr lang="ru-RU" sz="1100" b="0" i="0" u="none" strike="noStrike">
                        <a:solidFill>
                          <a:srgbClr val="000000"/>
                        </a:solidFill>
                        <a:effectLst/>
                        <a:latin typeface="Times New Roman" panose="02020603050405020304" pitchFamily="18" charset="0"/>
                      </a:endParaRPr>
                    </a:p>
                  </a:txBody>
                  <a:tcPr marL="3374" marR="3374" marT="3374" marB="0"/>
                </a:tc>
                <a:tc>
                  <a:txBody>
                    <a:bodyPr/>
                    <a:lstStyle/>
                    <a:p>
                      <a:pPr algn="ctr" fontAlgn="b"/>
                      <a:r>
                        <a:rPr lang="ru-RU" sz="1100" u="none" strike="noStrike">
                          <a:effectLst/>
                        </a:rPr>
                        <a:t>1101</a:t>
                      </a:r>
                      <a:endParaRPr lang="ru-RU" sz="1100" b="0" i="0" u="none" strike="noStrike">
                        <a:solidFill>
                          <a:srgbClr val="000000"/>
                        </a:solidFill>
                        <a:effectLst/>
                        <a:latin typeface="Times New Roman" panose="02020603050405020304" pitchFamily="18" charset="0"/>
                      </a:endParaRPr>
                    </a:p>
                  </a:txBody>
                  <a:tcPr marL="3374" marR="3374" marT="3374" marB="0" anchor="b"/>
                </a:tc>
                <a:tc>
                  <a:txBody>
                    <a:bodyPr/>
                    <a:lstStyle/>
                    <a:p>
                      <a:pPr algn="ctr" fontAlgn="b"/>
                      <a:r>
                        <a:rPr lang="ru-RU" sz="1100" u="none" strike="noStrike">
                          <a:effectLst/>
                        </a:rPr>
                        <a:t>94 029,6</a:t>
                      </a:r>
                      <a:endParaRPr lang="ru-RU" sz="1100" b="0" i="0" u="none" strike="noStrike">
                        <a:solidFill>
                          <a:srgbClr val="000000"/>
                        </a:solidFill>
                        <a:effectLst/>
                        <a:latin typeface="Times New Roman" panose="02020603050405020304" pitchFamily="18" charset="0"/>
                      </a:endParaRPr>
                    </a:p>
                  </a:txBody>
                  <a:tcPr marL="3374" marR="3374" marT="3374" marB="0" anchor="b"/>
                </a:tc>
                <a:tc>
                  <a:txBody>
                    <a:bodyPr/>
                    <a:lstStyle/>
                    <a:p>
                      <a:pPr algn="ctr" fontAlgn="b"/>
                      <a:r>
                        <a:rPr lang="ru-RU" sz="1100" u="none" strike="noStrike">
                          <a:effectLst/>
                        </a:rPr>
                        <a:t>1 444,4</a:t>
                      </a:r>
                      <a:endParaRPr lang="ru-RU" sz="1100" b="0" i="0" u="none" strike="noStrike">
                        <a:solidFill>
                          <a:srgbClr val="000000"/>
                        </a:solidFill>
                        <a:effectLst/>
                        <a:latin typeface="Times New Roman" panose="02020603050405020304" pitchFamily="18" charset="0"/>
                      </a:endParaRPr>
                    </a:p>
                  </a:txBody>
                  <a:tcPr marL="3374" marR="3374" marT="3374" marB="0" anchor="b"/>
                </a:tc>
                <a:tc>
                  <a:txBody>
                    <a:bodyPr/>
                    <a:lstStyle/>
                    <a:p>
                      <a:pPr algn="ctr" fontAlgn="b"/>
                      <a:r>
                        <a:rPr lang="ru-RU" sz="1100" u="none" strike="noStrike">
                          <a:effectLst/>
                        </a:rPr>
                        <a:t>100,0</a:t>
                      </a:r>
                      <a:endParaRPr lang="ru-RU" sz="1100" b="0" i="0" u="none" strike="noStrike">
                        <a:solidFill>
                          <a:srgbClr val="000000"/>
                        </a:solidFill>
                        <a:effectLst/>
                        <a:latin typeface="Times New Roman" panose="02020603050405020304" pitchFamily="18" charset="0"/>
                      </a:endParaRPr>
                    </a:p>
                  </a:txBody>
                  <a:tcPr marL="3374" marR="3374" marT="3374" marB="0" anchor="b"/>
                </a:tc>
                <a:tc>
                  <a:txBody>
                    <a:bodyPr/>
                    <a:lstStyle/>
                    <a:p>
                      <a:pPr algn="ctr" fontAlgn="b"/>
                      <a:r>
                        <a:rPr lang="ru-RU" sz="1100" u="none" strike="noStrike" dirty="0">
                          <a:effectLst/>
                        </a:rPr>
                        <a:t>7 298,6</a:t>
                      </a:r>
                      <a:endParaRPr lang="ru-RU" sz="1100" b="0" i="0" u="none" strike="noStrike" dirty="0">
                        <a:solidFill>
                          <a:srgbClr val="000000"/>
                        </a:solidFill>
                        <a:effectLst/>
                        <a:latin typeface="Times New Roman" panose="02020603050405020304" pitchFamily="18" charset="0"/>
                      </a:endParaRPr>
                    </a:p>
                  </a:txBody>
                  <a:tcPr marL="3374" marR="3374" marT="3374" marB="0" anchor="b"/>
                </a:tc>
                <a:tc>
                  <a:txBody>
                    <a:bodyPr/>
                    <a:lstStyle/>
                    <a:p>
                      <a:pPr algn="ctr" fontAlgn="b"/>
                      <a:endParaRPr lang="ru-RU" sz="1100" b="0" i="0" u="none" strike="noStrike" dirty="0">
                        <a:solidFill>
                          <a:srgbClr val="000000"/>
                        </a:solidFill>
                        <a:effectLst/>
                        <a:latin typeface="Times New Roman" panose="02020603050405020304" pitchFamily="18" charset="0"/>
                      </a:endParaRPr>
                    </a:p>
                  </a:txBody>
                  <a:tcPr marL="3374" marR="3374" marT="3374" marB="0" anchor="b"/>
                </a:tc>
                <a:tc>
                  <a:txBody>
                    <a:bodyPr/>
                    <a:lstStyle/>
                    <a:p>
                      <a:pPr algn="ctr" fontAlgn="b"/>
                      <a:r>
                        <a:rPr lang="ru-RU" sz="1100" u="none" strike="noStrike" dirty="0">
                          <a:effectLst/>
                        </a:rPr>
                        <a:t>11 805,1</a:t>
                      </a:r>
                      <a:endParaRPr lang="ru-RU" sz="1100" b="0" i="0" u="none" strike="noStrike" dirty="0">
                        <a:solidFill>
                          <a:srgbClr val="000000"/>
                        </a:solidFill>
                        <a:effectLst/>
                        <a:latin typeface="Times New Roman" panose="02020603050405020304" pitchFamily="18" charset="0"/>
                      </a:endParaRPr>
                    </a:p>
                  </a:txBody>
                  <a:tcPr marL="3374" marR="3374" marT="3374" marB="0" anchor="b"/>
                </a:tc>
                <a:tc>
                  <a:txBody>
                    <a:bodyPr/>
                    <a:lstStyle/>
                    <a:p>
                      <a:pPr algn="ctr" fontAlgn="b"/>
                      <a:endParaRPr lang="ru-RU" sz="1100" b="0" i="0" u="none" strike="noStrike" dirty="0">
                        <a:solidFill>
                          <a:srgbClr val="000000"/>
                        </a:solidFill>
                        <a:effectLst/>
                        <a:latin typeface="Times New Roman" panose="02020603050405020304" pitchFamily="18" charset="0"/>
                      </a:endParaRPr>
                    </a:p>
                  </a:txBody>
                  <a:tcPr marL="3374" marR="3374" marT="3374" marB="0" anchor="b"/>
                </a:tc>
                <a:tc>
                  <a:txBody>
                    <a:bodyPr/>
                    <a:lstStyle/>
                    <a:p>
                      <a:pPr algn="ctr" fontAlgn="b"/>
                      <a:r>
                        <a:rPr lang="ru-RU" sz="1100" u="none" strike="noStrike">
                          <a:effectLst/>
                        </a:rPr>
                        <a:t>20 648,1</a:t>
                      </a:r>
                      <a:endParaRPr lang="ru-RU" sz="1100" b="0" i="0" u="none" strike="noStrike">
                        <a:solidFill>
                          <a:srgbClr val="000000"/>
                        </a:solidFill>
                        <a:effectLst/>
                        <a:latin typeface="Times New Roman" panose="02020603050405020304" pitchFamily="18" charset="0"/>
                      </a:endParaRPr>
                    </a:p>
                  </a:txBody>
                  <a:tcPr marL="3374" marR="3374" marT="3374" marB="0" anchor="b"/>
                </a:tc>
                <a:tc>
                  <a:txBody>
                    <a:bodyPr/>
                    <a:lstStyle/>
                    <a:p>
                      <a:pPr algn="ctr" fontAlgn="b"/>
                      <a:endParaRPr lang="ru-RU" sz="1100" b="0" i="0" u="none" strike="noStrike" dirty="0">
                        <a:solidFill>
                          <a:srgbClr val="000000"/>
                        </a:solidFill>
                        <a:effectLst/>
                        <a:latin typeface="Times New Roman" panose="02020603050405020304" pitchFamily="18" charset="0"/>
                      </a:endParaRPr>
                    </a:p>
                  </a:txBody>
                  <a:tcPr marL="3374" marR="3374" marT="3374" marB="0" anchor="b"/>
                </a:tc>
                <a:tc>
                  <a:txBody>
                    <a:bodyPr/>
                    <a:lstStyle/>
                    <a:p>
                      <a:pPr algn="ctr" fontAlgn="b"/>
                      <a:r>
                        <a:rPr lang="ru-RU" sz="1100" u="none" strike="noStrike">
                          <a:effectLst/>
                        </a:rPr>
                        <a:t>114 677,7</a:t>
                      </a:r>
                      <a:endParaRPr lang="ru-RU" sz="1100" b="0" i="0" u="none" strike="noStrike">
                        <a:solidFill>
                          <a:srgbClr val="000000"/>
                        </a:solidFill>
                        <a:effectLst/>
                        <a:latin typeface="Times New Roman" panose="02020603050405020304" pitchFamily="18" charset="0"/>
                      </a:endParaRPr>
                    </a:p>
                  </a:txBody>
                  <a:tcPr marL="3374" marR="3374" marT="3374" marB="0" anchor="b"/>
                </a:tc>
              </a:tr>
              <a:tr h="165335">
                <a:tc>
                  <a:txBody>
                    <a:bodyPr/>
                    <a:lstStyle/>
                    <a:p>
                      <a:pPr algn="l" fontAlgn="t"/>
                      <a:r>
                        <a:rPr lang="ru-RU" sz="1100" u="none" strike="noStrike">
                          <a:effectLst/>
                        </a:rPr>
                        <a:t>Массовый спорт</a:t>
                      </a:r>
                      <a:endParaRPr lang="ru-RU" sz="1100" b="0" i="0" u="none" strike="noStrike">
                        <a:solidFill>
                          <a:srgbClr val="000000"/>
                        </a:solidFill>
                        <a:effectLst/>
                        <a:latin typeface="Times New Roman" panose="02020603050405020304" pitchFamily="18" charset="0"/>
                      </a:endParaRPr>
                    </a:p>
                  </a:txBody>
                  <a:tcPr marL="3374" marR="3374" marT="3374" marB="0"/>
                </a:tc>
                <a:tc>
                  <a:txBody>
                    <a:bodyPr/>
                    <a:lstStyle/>
                    <a:p>
                      <a:pPr algn="ctr" fontAlgn="b"/>
                      <a:r>
                        <a:rPr lang="ru-RU" sz="1100" u="none" strike="noStrike">
                          <a:effectLst/>
                        </a:rPr>
                        <a:t>1102</a:t>
                      </a:r>
                      <a:endParaRPr lang="ru-RU" sz="1100" b="0" i="0" u="none" strike="noStrike">
                        <a:solidFill>
                          <a:srgbClr val="000000"/>
                        </a:solidFill>
                        <a:effectLst/>
                        <a:latin typeface="Times New Roman" panose="02020603050405020304" pitchFamily="18" charset="0"/>
                      </a:endParaRPr>
                    </a:p>
                  </a:txBody>
                  <a:tcPr marL="3374" marR="3374" marT="3374" marB="0" anchor="b"/>
                </a:tc>
                <a:tc>
                  <a:txBody>
                    <a:bodyPr/>
                    <a:lstStyle/>
                    <a:p>
                      <a:pPr algn="ctr" fontAlgn="b"/>
                      <a:r>
                        <a:rPr lang="ru-RU" sz="1100" u="none" strike="noStrike">
                          <a:effectLst/>
                        </a:rPr>
                        <a:t>28 063,9</a:t>
                      </a:r>
                      <a:endParaRPr lang="ru-RU" sz="1100" b="0" i="0" u="none" strike="noStrike">
                        <a:solidFill>
                          <a:srgbClr val="000000"/>
                        </a:solidFill>
                        <a:effectLst/>
                        <a:latin typeface="Times New Roman" panose="02020603050405020304" pitchFamily="18" charset="0"/>
                      </a:endParaRPr>
                    </a:p>
                  </a:txBody>
                  <a:tcPr marL="3374" marR="3374" marT="3374" marB="0" anchor="b"/>
                </a:tc>
                <a:tc>
                  <a:txBody>
                    <a:bodyPr/>
                    <a:lstStyle/>
                    <a:p>
                      <a:pPr algn="ctr" fontAlgn="b"/>
                      <a:r>
                        <a:rPr lang="ru-RU" sz="1100" u="none" strike="noStrike">
                          <a:effectLst/>
                        </a:rPr>
                        <a:t>412 797,9</a:t>
                      </a:r>
                      <a:endParaRPr lang="ru-RU" sz="1100" b="0" i="0" u="none" strike="noStrike">
                        <a:solidFill>
                          <a:srgbClr val="000000"/>
                        </a:solidFill>
                        <a:effectLst/>
                        <a:latin typeface="Times New Roman" panose="02020603050405020304" pitchFamily="18" charset="0"/>
                      </a:endParaRPr>
                    </a:p>
                  </a:txBody>
                  <a:tcPr marL="3374" marR="3374" marT="3374" marB="0" anchor="b"/>
                </a:tc>
                <a:tc>
                  <a:txBody>
                    <a:bodyPr/>
                    <a:lstStyle/>
                    <a:p>
                      <a:pPr algn="ctr" fontAlgn="b"/>
                      <a:r>
                        <a:rPr lang="ru-RU" sz="1100" u="none" strike="noStrike">
                          <a:effectLst/>
                        </a:rPr>
                        <a:t>599,1</a:t>
                      </a:r>
                      <a:endParaRPr lang="ru-RU" sz="1100" b="0" i="0" u="none" strike="noStrike">
                        <a:solidFill>
                          <a:srgbClr val="000000"/>
                        </a:solidFill>
                        <a:effectLst/>
                        <a:latin typeface="Times New Roman" panose="02020603050405020304" pitchFamily="18" charset="0"/>
                      </a:endParaRPr>
                    </a:p>
                  </a:txBody>
                  <a:tcPr marL="3374" marR="3374" marT="3374" marB="0" anchor="b"/>
                </a:tc>
                <a:tc>
                  <a:txBody>
                    <a:bodyPr/>
                    <a:lstStyle/>
                    <a:p>
                      <a:pPr algn="ctr" fontAlgn="b"/>
                      <a:r>
                        <a:rPr lang="ru-RU" sz="1100" u="none" strike="noStrike">
                          <a:effectLst/>
                        </a:rPr>
                        <a:t>-8 068,5</a:t>
                      </a:r>
                      <a:endParaRPr lang="ru-RU" sz="1100" b="0" i="0" u="none" strike="noStrike">
                        <a:solidFill>
                          <a:srgbClr val="000000"/>
                        </a:solidFill>
                        <a:effectLst/>
                        <a:latin typeface="Times New Roman" panose="02020603050405020304" pitchFamily="18" charset="0"/>
                      </a:endParaRPr>
                    </a:p>
                  </a:txBody>
                  <a:tcPr marL="3374" marR="3374" marT="3374" marB="0" anchor="b"/>
                </a:tc>
                <a:tc>
                  <a:txBody>
                    <a:bodyPr/>
                    <a:lstStyle/>
                    <a:p>
                      <a:pPr algn="ctr" fontAlgn="b"/>
                      <a:r>
                        <a:rPr lang="ru-RU" sz="1100" u="none" strike="noStrike">
                          <a:effectLst/>
                        </a:rPr>
                        <a:t>-61 200,0</a:t>
                      </a:r>
                      <a:endParaRPr lang="ru-RU" sz="1100" b="0" i="0" u="none" strike="noStrike">
                        <a:solidFill>
                          <a:srgbClr val="000000"/>
                        </a:solidFill>
                        <a:effectLst/>
                        <a:latin typeface="Times New Roman" panose="02020603050405020304" pitchFamily="18" charset="0"/>
                      </a:endParaRPr>
                    </a:p>
                  </a:txBody>
                  <a:tcPr marL="3374" marR="3374" marT="3374" marB="0" anchor="b"/>
                </a:tc>
                <a:tc>
                  <a:txBody>
                    <a:bodyPr/>
                    <a:lstStyle/>
                    <a:p>
                      <a:pPr algn="ctr" fontAlgn="b"/>
                      <a:r>
                        <a:rPr lang="ru-RU" sz="1100" u="none" strike="noStrike">
                          <a:effectLst/>
                        </a:rPr>
                        <a:t>1 309,7</a:t>
                      </a:r>
                      <a:endParaRPr lang="ru-RU" sz="1100" b="0" i="0" u="none" strike="noStrike">
                        <a:solidFill>
                          <a:srgbClr val="000000"/>
                        </a:solidFill>
                        <a:effectLst/>
                        <a:latin typeface="Times New Roman" panose="02020603050405020304" pitchFamily="18" charset="0"/>
                      </a:endParaRPr>
                    </a:p>
                  </a:txBody>
                  <a:tcPr marL="3374" marR="3374" marT="3374" marB="0" anchor="b"/>
                </a:tc>
                <a:tc>
                  <a:txBody>
                    <a:bodyPr/>
                    <a:lstStyle/>
                    <a:p>
                      <a:pPr algn="ctr" fontAlgn="b"/>
                      <a:r>
                        <a:rPr lang="ru-RU" sz="1100" u="none" strike="noStrike">
                          <a:effectLst/>
                        </a:rPr>
                        <a:t>3 287,5</a:t>
                      </a:r>
                      <a:endParaRPr lang="ru-RU" sz="1100" b="0" i="0" u="none" strike="noStrike">
                        <a:solidFill>
                          <a:srgbClr val="000000"/>
                        </a:solidFill>
                        <a:effectLst/>
                        <a:latin typeface="Times New Roman" panose="02020603050405020304" pitchFamily="18" charset="0"/>
                      </a:endParaRPr>
                    </a:p>
                  </a:txBody>
                  <a:tcPr marL="3374" marR="3374" marT="3374" marB="0" anchor="b"/>
                </a:tc>
                <a:tc>
                  <a:txBody>
                    <a:bodyPr/>
                    <a:lstStyle/>
                    <a:p>
                      <a:pPr algn="ctr" fontAlgn="b"/>
                      <a:r>
                        <a:rPr lang="ru-RU" sz="1100" u="none" strike="noStrike">
                          <a:effectLst/>
                        </a:rPr>
                        <a:t>348 725,7</a:t>
                      </a:r>
                      <a:endParaRPr lang="ru-RU" sz="1100" b="0" i="0" u="none" strike="noStrike">
                        <a:solidFill>
                          <a:srgbClr val="000000"/>
                        </a:solidFill>
                        <a:effectLst/>
                        <a:latin typeface="Times New Roman" panose="02020603050405020304" pitchFamily="18" charset="0"/>
                      </a:endParaRPr>
                    </a:p>
                  </a:txBody>
                  <a:tcPr marL="3374" marR="3374" marT="3374" marB="0" anchor="b"/>
                </a:tc>
                <a:tc>
                  <a:txBody>
                    <a:bodyPr/>
                    <a:lstStyle/>
                    <a:p>
                      <a:pPr algn="ctr" fontAlgn="b"/>
                      <a:endParaRPr lang="ru-RU" sz="1100" b="0" i="0" u="none" strike="noStrike" dirty="0">
                        <a:solidFill>
                          <a:srgbClr val="000000"/>
                        </a:solidFill>
                        <a:effectLst/>
                        <a:latin typeface="Times New Roman" panose="02020603050405020304" pitchFamily="18" charset="0"/>
                      </a:endParaRPr>
                    </a:p>
                  </a:txBody>
                  <a:tcPr marL="3374" marR="3374" marT="3374" marB="0" anchor="b"/>
                </a:tc>
                <a:tc>
                  <a:txBody>
                    <a:bodyPr/>
                    <a:lstStyle/>
                    <a:p>
                      <a:pPr algn="ctr" fontAlgn="b"/>
                      <a:r>
                        <a:rPr lang="ru-RU" sz="1100" u="none" strike="noStrike">
                          <a:effectLst/>
                        </a:rPr>
                        <a:t>376 789,6</a:t>
                      </a:r>
                      <a:endParaRPr lang="ru-RU" sz="1100" b="0" i="0" u="none" strike="noStrike">
                        <a:solidFill>
                          <a:srgbClr val="000000"/>
                        </a:solidFill>
                        <a:effectLst/>
                        <a:latin typeface="Times New Roman" panose="02020603050405020304" pitchFamily="18" charset="0"/>
                      </a:endParaRPr>
                    </a:p>
                  </a:txBody>
                  <a:tcPr marL="3374" marR="3374" marT="3374" marB="0" anchor="b"/>
                </a:tc>
              </a:tr>
              <a:tr h="165335">
                <a:tc>
                  <a:txBody>
                    <a:bodyPr/>
                    <a:lstStyle/>
                    <a:p>
                      <a:pPr algn="l" fontAlgn="t"/>
                      <a:r>
                        <a:rPr lang="ru-RU" sz="1100" u="none" strike="noStrike">
                          <a:effectLst/>
                        </a:rPr>
                        <a:t>Спорт высших достижений</a:t>
                      </a:r>
                      <a:endParaRPr lang="ru-RU" sz="1100" b="0" i="0" u="none" strike="noStrike">
                        <a:solidFill>
                          <a:srgbClr val="000000"/>
                        </a:solidFill>
                        <a:effectLst/>
                        <a:latin typeface="Times New Roman" panose="02020603050405020304" pitchFamily="18" charset="0"/>
                      </a:endParaRPr>
                    </a:p>
                  </a:txBody>
                  <a:tcPr marL="3374" marR="3374" marT="3374" marB="0"/>
                </a:tc>
                <a:tc>
                  <a:txBody>
                    <a:bodyPr/>
                    <a:lstStyle/>
                    <a:p>
                      <a:pPr algn="ctr" fontAlgn="b"/>
                      <a:r>
                        <a:rPr lang="ru-RU" sz="1100" u="none" strike="noStrike">
                          <a:effectLst/>
                        </a:rPr>
                        <a:t>1103</a:t>
                      </a:r>
                      <a:endParaRPr lang="ru-RU" sz="1100" b="0" i="0" u="none" strike="noStrike">
                        <a:solidFill>
                          <a:srgbClr val="000000"/>
                        </a:solidFill>
                        <a:effectLst/>
                        <a:latin typeface="Times New Roman" panose="02020603050405020304" pitchFamily="18" charset="0"/>
                      </a:endParaRPr>
                    </a:p>
                  </a:txBody>
                  <a:tcPr marL="3374" marR="3374" marT="3374" marB="0" anchor="b"/>
                </a:tc>
                <a:tc>
                  <a:txBody>
                    <a:bodyPr/>
                    <a:lstStyle/>
                    <a:p>
                      <a:pPr algn="ctr" fontAlgn="b"/>
                      <a:r>
                        <a:rPr lang="ru-RU" sz="1100" u="none" strike="noStrike">
                          <a:effectLst/>
                        </a:rPr>
                        <a:t>188,9</a:t>
                      </a:r>
                      <a:endParaRPr lang="ru-RU" sz="1100" b="0" i="0" u="none" strike="noStrike">
                        <a:solidFill>
                          <a:srgbClr val="000000"/>
                        </a:solidFill>
                        <a:effectLst/>
                        <a:latin typeface="Times New Roman" panose="02020603050405020304" pitchFamily="18" charset="0"/>
                      </a:endParaRPr>
                    </a:p>
                  </a:txBody>
                  <a:tcPr marL="3374" marR="3374" marT="3374" marB="0" anchor="b"/>
                </a:tc>
                <a:tc>
                  <a:txBody>
                    <a:bodyPr/>
                    <a:lstStyle/>
                    <a:p>
                      <a:pPr algn="ctr" fontAlgn="b"/>
                      <a:r>
                        <a:rPr lang="ru-RU" sz="1100" u="none" strike="noStrike">
                          <a:effectLst/>
                        </a:rPr>
                        <a:t>-0,1</a:t>
                      </a:r>
                      <a:endParaRPr lang="ru-RU" sz="1100" b="0" i="0" u="none" strike="noStrike">
                        <a:solidFill>
                          <a:srgbClr val="000000"/>
                        </a:solidFill>
                        <a:effectLst/>
                        <a:latin typeface="Times New Roman" panose="02020603050405020304" pitchFamily="18" charset="0"/>
                      </a:endParaRPr>
                    </a:p>
                  </a:txBody>
                  <a:tcPr marL="3374" marR="3374" marT="3374" marB="0" anchor="b"/>
                </a:tc>
                <a:tc>
                  <a:txBody>
                    <a:bodyPr/>
                    <a:lstStyle/>
                    <a:p>
                      <a:pPr algn="ctr" fontAlgn="b"/>
                      <a:endParaRPr lang="ru-RU" sz="1100" b="0" i="0" u="none" strike="noStrike" dirty="0">
                        <a:solidFill>
                          <a:srgbClr val="000000"/>
                        </a:solidFill>
                        <a:effectLst/>
                        <a:latin typeface="Times New Roman" panose="02020603050405020304" pitchFamily="18" charset="0"/>
                      </a:endParaRPr>
                    </a:p>
                  </a:txBody>
                  <a:tcPr marL="3374" marR="3374" marT="3374" marB="0" anchor="b"/>
                </a:tc>
                <a:tc>
                  <a:txBody>
                    <a:bodyPr/>
                    <a:lstStyle/>
                    <a:p>
                      <a:pPr algn="ctr" fontAlgn="b"/>
                      <a:r>
                        <a:rPr lang="ru-RU" sz="1100" u="none" strike="noStrike">
                          <a:effectLst/>
                        </a:rPr>
                        <a:t>0,0</a:t>
                      </a:r>
                      <a:endParaRPr lang="ru-RU" sz="1100" b="0" i="0" u="none" strike="noStrike">
                        <a:solidFill>
                          <a:srgbClr val="000000"/>
                        </a:solidFill>
                        <a:effectLst/>
                        <a:latin typeface="Times New Roman" panose="02020603050405020304" pitchFamily="18" charset="0"/>
                      </a:endParaRPr>
                    </a:p>
                  </a:txBody>
                  <a:tcPr marL="3374" marR="3374" marT="3374" marB="0" anchor="b"/>
                </a:tc>
                <a:tc>
                  <a:txBody>
                    <a:bodyPr/>
                    <a:lstStyle/>
                    <a:p>
                      <a:pPr algn="ctr" fontAlgn="b"/>
                      <a:endParaRPr lang="ru-RU" sz="1100" b="0" i="0" u="none" strike="noStrike" dirty="0">
                        <a:solidFill>
                          <a:srgbClr val="000000"/>
                        </a:solidFill>
                        <a:effectLst/>
                        <a:latin typeface="Times New Roman" panose="02020603050405020304" pitchFamily="18" charset="0"/>
                      </a:endParaRPr>
                    </a:p>
                  </a:txBody>
                  <a:tcPr marL="3374" marR="3374" marT="3374" marB="0" anchor="b"/>
                </a:tc>
                <a:tc>
                  <a:txBody>
                    <a:bodyPr/>
                    <a:lstStyle/>
                    <a:p>
                      <a:pPr algn="ctr" fontAlgn="b"/>
                      <a:endParaRPr lang="ru-RU" sz="1100" b="0" i="0" u="none" strike="noStrike" dirty="0">
                        <a:solidFill>
                          <a:srgbClr val="000000"/>
                        </a:solidFill>
                        <a:effectLst/>
                        <a:latin typeface="Times New Roman" panose="02020603050405020304" pitchFamily="18" charset="0"/>
                      </a:endParaRPr>
                    </a:p>
                  </a:txBody>
                  <a:tcPr marL="3374" marR="3374" marT="3374" marB="0" anchor="b"/>
                </a:tc>
                <a:tc>
                  <a:txBody>
                    <a:bodyPr/>
                    <a:lstStyle/>
                    <a:p>
                      <a:pPr algn="ctr" fontAlgn="b"/>
                      <a:endParaRPr lang="ru-RU" sz="1100" b="0" i="0" u="none" strike="noStrike" dirty="0">
                        <a:solidFill>
                          <a:srgbClr val="000000"/>
                        </a:solidFill>
                        <a:effectLst/>
                        <a:latin typeface="Times New Roman" panose="02020603050405020304" pitchFamily="18" charset="0"/>
                      </a:endParaRPr>
                    </a:p>
                  </a:txBody>
                  <a:tcPr marL="3374" marR="3374" marT="3374" marB="0" anchor="b"/>
                </a:tc>
                <a:tc>
                  <a:txBody>
                    <a:bodyPr/>
                    <a:lstStyle/>
                    <a:p>
                      <a:pPr algn="ctr" fontAlgn="b"/>
                      <a:r>
                        <a:rPr lang="ru-RU" sz="1100" u="none" strike="noStrike" dirty="0">
                          <a:effectLst/>
                        </a:rPr>
                        <a:t>-0,1</a:t>
                      </a:r>
                      <a:endParaRPr lang="ru-RU" sz="1100" b="0" i="0" u="none" strike="noStrike" dirty="0">
                        <a:solidFill>
                          <a:srgbClr val="000000"/>
                        </a:solidFill>
                        <a:effectLst/>
                        <a:latin typeface="Times New Roman" panose="02020603050405020304" pitchFamily="18" charset="0"/>
                      </a:endParaRPr>
                    </a:p>
                  </a:txBody>
                  <a:tcPr marL="3374" marR="3374" marT="3374" marB="0" anchor="b"/>
                </a:tc>
                <a:tc>
                  <a:txBody>
                    <a:bodyPr/>
                    <a:lstStyle/>
                    <a:p>
                      <a:pPr algn="ctr" fontAlgn="b"/>
                      <a:endParaRPr lang="ru-RU" sz="1100" b="0" i="0" u="none" strike="noStrike" dirty="0">
                        <a:solidFill>
                          <a:srgbClr val="000000"/>
                        </a:solidFill>
                        <a:effectLst/>
                        <a:latin typeface="Times New Roman" panose="02020603050405020304" pitchFamily="18" charset="0"/>
                      </a:endParaRPr>
                    </a:p>
                  </a:txBody>
                  <a:tcPr marL="3374" marR="3374" marT="3374" marB="0" anchor="b"/>
                </a:tc>
                <a:tc>
                  <a:txBody>
                    <a:bodyPr/>
                    <a:lstStyle/>
                    <a:p>
                      <a:pPr algn="ctr" fontAlgn="b"/>
                      <a:r>
                        <a:rPr lang="ru-RU" sz="1100" u="none" strike="noStrike">
                          <a:effectLst/>
                        </a:rPr>
                        <a:t>188,8</a:t>
                      </a:r>
                      <a:endParaRPr lang="ru-RU" sz="1100" b="0" i="0" u="none" strike="noStrike">
                        <a:solidFill>
                          <a:srgbClr val="000000"/>
                        </a:solidFill>
                        <a:effectLst/>
                        <a:latin typeface="Times New Roman" panose="02020603050405020304" pitchFamily="18" charset="0"/>
                      </a:endParaRPr>
                    </a:p>
                  </a:txBody>
                  <a:tcPr marL="3374" marR="3374" marT="3374" marB="0" anchor="b"/>
                </a:tc>
              </a:tr>
              <a:tr h="327408">
                <a:tc>
                  <a:txBody>
                    <a:bodyPr/>
                    <a:lstStyle/>
                    <a:p>
                      <a:pPr algn="l" fontAlgn="t"/>
                      <a:r>
                        <a:rPr lang="ru-RU" sz="1100" u="none" strike="noStrike">
                          <a:effectLst/>
                        </a:rPr>
                        <a:t>Другие вопросы в области физической культуры и спорта</a:t>
                      </a:r>
                      <a:endParaRPr lang="ru-RU" sz="1100" b="0" i="0" u="none" strike="noStrike">
                        <a:solidFill>
                          <a:srgbClr val="000000"/>
                        </a:solidFill>
                        <a:effectLst/>
                        <a:latin typeface="Times New Roman" panose="02020603050405020304" pitchFamily="18" charset="0"/>
                      </a:endParaRPr>
                    </a:p>
                  </a:txBody>
                  <a:tcPr marL="3374" marR="3374" marT="3374" marB="0"/>
                </a:tc>
                <a:tc>
                  <a:txBody>
                    <a:bodyPr/>
                    <a:lstStyle/>
                    <a:p>
                      <a:pPr algn="ctr" fontAlgn="b"/>
                      <a:r>
                        <a:rPr lang="ru-RU" sz="1100" u="none" strike="noStrike">
                          <a:effectLst/>
                        </a:rPr>
                        <a:t>1105</a:t>
                      </a:r>
                      <a:endParaRPr lang="ru-RU" sz="1100" b="0" i="0" u="none" strike="noStrike">
                        <a:solidFill>
                          <a:srgbClr val="000000"/>
                        </a:solidFill>
                        <a:effectLst/>
                        <a:latin typeface="Times New Roman" panose="02020603050405020304" pitchFamily="18" charset="0"/>
                      </a:endParaRPr>
                    </a:p>
                  </a:txBody>
                  <a:tcPr marL="3374" marR="3374" marT="3374" marB="0" anchor="b"/>
                </a:tc>
                <a:tc>
                  <a:txBody>
                    <a:bodyPr/>
                    <a:lstStyle/>
                    <a:p>
                      <a:pPr algn="ctr" fontAlgn="b"/>
                      <a:r>
                        <a:rPr lang="ru-RU" sz="1100" u="none" strike="noStrike">
                          <a:effectLst/>
                        </a:rPr>
                        <a:t>5 571,1</a:t>
                      </a:r>
                      <a:endParaRPr lang="ru-RU" sz="1100" b="0" i="0" u="none" strike="noStrike">
                        <a:solidFill>
                          <a:srgbClr val="000000"/>
                        </a:solidFill>
                        <a:effectLst/>
                        <a:latin typeface="Times New Roman" panose="02020603050405020304" pitchFamily="18" charset="0"/>
                      </a:endParaRPr>
                    </a:p>
                  </a:txBody>
                  <a:tcPr marL="3374" marR="3374" marT="3374" marB="0" anchor="b"/>
                </a:tc>
                <a:tc>
                  <a:txBody>
                    <a:bodyPr/>
                    <a:lstStyle/>
                    <a:p>
                      <a:pPr algn="ctr" fontAlgn="b"/>
                      <a:endParaRPr lang="ru-RU" sz="1100" b="0" i="0" u="none" strike="noStrike" dirty="0">
                        <a:solidFill>
                          <a:srgbClr val="000000"/>
                        </a:solidFill>
                        <a:effectLst/>
                        <a:latin typeface="Times New Roman" panose="02020603050405020304" pitchFamily="18" charset="0"/>
                      </a:endParaRPr>
                    </a:p>
                  </a:txBody>
                  <a:tcPr marL="3374" marR="3374" marT="3374" marB="0" anchor="b"/>
                </a:tc>
                <a:tc>
                  <a:txBody>
                    <a:bodyPr/>
                    <a:lstStyle/>
                    <a:p>
                      <a:pPr algn="ctr" fontAlgn="b"/>
                      <a:endParaRPr lang="ru-RU" sz="1100" b="0" i="0" u="none" strike="noStrike" dirty="0">
                        <a:solidFill>
                          <a:srgbClr val="000000"/>
                        </a:solidFill>
                        <a:effectLst/>
                        <a:latin typeface="Times New Roman" panose="02020603050405020304" pitchFamily="18" charset="0"/>
                      </a:endParaRPr>
                    </a:p>
                  </a:txBody>
                  <a:tcPr marL="3374" marR="3374" marT="3374" marB="0" anchor="b"/>
                </a:tc>
                <a:tc>
                  <a:txBody>
                    <a:bodyPr/>
                    <a:lstStyle/>
                    <a:p>
                      <a:pPr algn="ctr" fontAlgn="b"/>
                      <a:r>
                        <a:rPr lang="ru-RU" sz="1100" u="none" strike="noStrike">
                          <a:effectLst/>
                        </a:rPr>
                        <a:t>47,2</a:t>
                      </a:r>
                      <a:endParaRPr lang="ru-RU" sz="1100" b="0" i="0" u="none" strike="noStrike">
                        <a:solidFill>
                          <a:srgbClr val="000000"/>
                        </a:solidFill>
                        <a:effectLst/>
                        <a:latin typeface="Times New Roman" panose="02020603050405020304" pitchFamily="18" charset="0"/>
                      </a:endParaRPr>
                    </a:p>
                  </a:txBody>
                  <a:tcPr marL="3374" marR="3374" marT="3374" marB="0" anchor="b"/>
                </a:tc>
                <a:tc>
                  <a:txBody>
                    <a:bodyPr/>
                    <a:lstStyle/>
                    <a:p>
                      <a:pPr algn="ctr" fontAlgn="b"/>
                      <a:endParaRPr lang="ru-RU" sz="1100" b="0" i="0" u="none" strike="noStrike" dirty="0">
                        <a:solidFill>
                          <a:srgbClr val="000000"/>
                        </a:solidFill>
                        <a:effectLst/>
                        <a:latin typeface="Times New Roman" panose="02020603050405020304" pitchFamily="18" charset="0"/>
                      </a:endParaRPr>
                    </a:p>
                  </a:txBody>
                  <a:tcPr marL="3374" marR="3374" marT="3374" marB="0" anchor="b"/>
                </a:tc>
                <a:tc>
                  <a:txBody>
                    <a:bodyPr/>
                    <a:lstStyle/>
                    <a:p>
                      <a:pPr algn="ctr" fontAlgn="b"/>
                      <a:r>
                        <a:rPr lang="ru-RU" sz="1100" u="none" strike="noStrike">
                          <a:effectLst/>
                        </a:rPr>
                        <a:t>159,0</a:t>
                      </a:r>
                      <a:endParaRPr lang="ru-RU" sz="1100" b="0" i="0" u="none" strike="noStrike">
                        <a:solidFill>
                          <a:srgbClr val="000000"/>
                        </a:solidFill>
                        <a:effectLst/>
                        <a:latin typeface="Times New Roman" panose="02020603050405020304" pitchFamily="18" charset="0"/>
                      </a:endParaRPr>
                    </a:p>
                  </a:txBody>
                  <a:tcPr marL="3374" marR="3374" marT="3374" marB="0" anchor="b"/>
                </a:tc>
                <a:tc>
                  <a:txBody>
                    <a:bodyPr/>
                    <a:lstStyle/>
                    <a:p>
                      <a:pPr algn="ctr" fontAlgn="b"/>
                      <a:r>
                        <a:rPr lang="ru-RU" sz="1100" u="none" strike="noStrike">
                          <a:effectLst/>
                        </a:rPr>
                        <a:t>-1,6</a:t>
                      </a:r>
                      <a:endParaRPr lang="ru-RU" sz="1100" b="0" i="0" u="none" strike="noStrike">
                        <a:solidFill>
                          <a:srgbClr val="000000"/>
                        </a:solidFill>
                        <a:effectLst/>
                        <a:latin typeface="Times New Roman" panose="02020603050405020304" pitchFamily="18" charset="0"/>
                      </a:endParaRPr>
                    </a:p>
                  </a:txBody>
                  <a:tcPr marL="3374" marR="3374" marT="3374" marB="0" anchor="b"/>
                </a:tc>
                <a:tc>
                  <a:txBody>
                    <a:bodyPr/>
                    <a:lstStyle/>
                    <a:p>
                      <a:pPr algn="ctr" fontAlgn="b"/>
                      <a:r>
                        <a:rPr lang="ru-RU" sz="1100" u="none" strike="noStrike">
                          <a:effectLst/>
                        </a:rPr>
                        <a:t>204,6</a:t>
                      </a:r>
                      <a:endParaRPr lang="ru-RU" sz="1100" b="0" i="0" u="none" strike="noStrike">
                        <a:solidFill>
                          <a:srgbClr val="000000"/>
                        </a:solidFill>
                        <a:effectLst/>
                        <a:latin typeface="Times New Roman" panose="02020603050405020304" pitchFamily="18" charset="0"/>
                      </a:endParaRPr>
                    </a:p>
                  </a:txBody>
                  <a:tcPr marL="3374" marR="3374" marT="3374" marB="0" anchor="b"/>
                </a:tc>
                <a:tc>
                  <a:txBody>
                    <a:bodyPr/>
                    <a:lstStyle/>
                    <a:p>
                      <a:pPr algn="ctr" fontAlgn="b"/>
                      <a:r>
                        <a:rPr lang="ru-RU" sz="1100" u="none" strike="noStrike">
                          <a:effectLst/>
                        </a:rPr>
                        <a:t>-27,8</a:t>
                      </a:r>
                      <a:endParaRPr lang="ru-RU" sz="1100" b="0" i="0" u="none" strike="noStrike">
                        <a:solidFill>
                          <a:srgbClr val="000000"/>
                        </a:solidFill>
                        <a:effectLst/>
                        <a:latin typeface="Times New Roman" panose="02020603050405020304" pitchFamily="18" charset="0"/>
                      </a:endParaRPr>
                    </a:p>
                  </a:txBody>
                  <a:tcPr marL="3374" marR="3374" marT="3374" marB="0" anchor="b"/>
                </a:tc>
                <a:tc>
                  <a:txBody>
                    <a:bodyPr/>
                    <a:lstStyle/>
                    <a:p>
                      <a:pPr algn="ctr" fontAlgn="b"/>
                      <a:r>
                        <a:rPr lang="ru-RU" sz="1100" u="none" strike="noStrike">
                          <a:effectLst/>
                        </a:rPr>
                        <a:t>5 747,9</a:t>
                      </a:r>
                      <a:endParaRPr lang="ru-RU" sz="1100" b="0" i="0" u="none" strike="noStrike">
                        <a:solidFill>
                          <a:srgbClr val="000000"/>
                        </a:solidFill>
                        <a:effectLst/>
                        <a:latin typeface="Times New Roman" panose="02020603050405020304" pitchFamily="18" charset="0"/>
                      </a:endParaRPr>
                    </a:p>
                  </a:txBody>
                  <a:tcPr marL="3374" marR="3374" marT="3374" marB="0" anchor="b"/>
                </a:tc>
              </a:tr>
              <a:tr h="165335">
                <a:tc>
                  <a:txBody>
                    <a:bodyPr/>
                    <a:lstStyle/>
                    <a:p>
                      <a:pPr algn="l" fontAlgn="t"/>
                      <a:r>
                        <a:rPr lang="ru-RU" sz="1100" b="1" u="none" strike="noStrike" dirty="0">
                          <a:effectLst/>
                        </a:rPr>
                        <a:t>Средства массовой информации</a:t>
                      </a:r>
                      <a:endParaRPr lang="ru-RU" sz="1100" b="1" i="0" u="none" strike="noStrike" dirty="0">
                        <a:solidFill>
                          <a:srgbClr val="000000"/>
                        </a:solidFill>
                        <a:effectLst/>
                        <a:latin typeface="Times New Roman" panose="02020603050405020304" pitchFamily="18" charset="0"/>
                      </a:endParaRPr>
                    </a:p>
                  </a:txBody>
                  <a:tcPr marL="3374" marR="3374" marT="3374" marB="0"/>
                </a:tc>
                <a:tc>
                  <a:txBody>
                    <a:bodyPr/>
                    <a:lstStyle/>
                    <a:p>
                      <a:pPr algn="ctr" fontAlgn="b"/>
                      <a:r>
                        <a:rPr lang="ru-RU" sz="1100" b="1" u="none" strike="noStrike" dirty="0">
                          <a:effectLst/>
                        </a:rPr>
                        <a:t>1200</a:t>
                      </a:r>
                      <a:endParaRPr lang="ru-RU" sz="1100" b="1" i="0" u="none" strike="noStrike" dirty="0">
                        <a:solidFill>
                          <a:srgbClr val="000000"/>
                        </a:solidFill>
                        <a:effectLst/>
                        <a:latin typeface="Times New Roman" panose="02020603050405020304" pitchFamily="18" charset="0"/>
                      </a:endParaRPr>
                    </a:p>
                  </a:txBody>
                  <a:tcPr marL="3374" marR="3374" marT="3374" marB="0" anchor="b"/>
                </a:tc>
                <a:tc>
                  <a:txBody>
                    <a:bodyPr/>
                    <a:lstStyle/>
                    <a:p>
                      <a:pPr algn="ctr" fontAlgn="b"/>
                      <a:r>
                        <a:rPr lang="ru-RU" sz="1100" b="1" u="none" strike="noStrike" dirty="0">
                          <a:effectLst/>
                        </a:rPr>
                        <a:t>28 480,5</a:t>
                      </a:r>
                      <a:endParaRPr lang="ru-RU" sz="1100" b="1" i="0" u="none" strike="noStrike" dirty="0">
                        <a:solidFill>
                          <a:srgbClr val="000000"/>
                        </a:solidFill>
                        <a:effectLst/>
                        <a:latin typeface="Times New Roman" panose="02020603050405020304" pitchFamily="18" charset="0"/>
                      </a:endParaRPr>
                    </a:p>
                  </a:txBody>
                  <a:tcPr marL="3374" marR="3374" marT="3374" marB="0" anchor="b"/>
                </a:tc>
                <a:tc>
                  <a:txBody>
                    <a:bodyPr/>
                    <a:lstStyle/>
                    <a:p>
                      <a:pPr algn="ctr" fontAlgn="b"/>
                      <a:endParaRPr lang="ru-RU" sz="1100" b="1" i="0" u="none" strike="noStrike" dirty="0">
                        <a:solidFill>
                          <a:srgbClr val="000000"/>
                        </a:solidFill>
                        <a:effectLst/>
                        <a:latin typeface="Times New Roman" panose="02020603050405020304" pitchFamily="18" charset="0"/>
                      </a:endParaRPr>
                    </a:p>
                  </a:txBody>
                  <a:tcPr marL="3374" marR="3374" marT="3374" marB="0" anchor="b"/>
                </a:tc>
                <a:tc>
                  <a:txBody>
                    <a:bodyPr/>
                    <a:lstStyle/>
                    <a:p>
                      <a:pPr algn="ctr" fontAlgn="b"/>
                      <a:endParaRPr lang="ru-RU" sz="1100" b="1" i="0" u="none" strike="noStrike" dirty="0">
                        <a:solidFill>
                          <a:srgbClr val="000000"/>
                        </a:solidFill>
                        <a:effectLst/>
                        <a:latin typeface="Times New Roman" panose="02020603050405020304" pitchFamily="18" charset="0"/>
                      </a:endParaRPr>
                    </a:p>
                  </a:txBody>
                  <a:tcPr marL="3374" marR="3374" marT="3374" marB="0" anchor="b"/>
                </a:tc>
                <a:tc>
                  <a:txBody>
                    <a:bodyPr/>
                    <a:lstStyle/>
                    <a:p>
                      <a:pPr algn="ctr" fontAlgn="b"/>
                      <a:r>
                        <a:rPr lang="ru-RU" sz="1100" b="1" u="none" strike="noStrike" dirty="0">
                          <a:effectLst/>
                        </a:rPr>
                        <a:t>0,0</a:t>
                      </a:r>
                      <a:endParaRPr lang="ru-RU" sz="1100" b="1" i="0" u="none" strike="noStrike" dirty="0">
                        <a:solidFill>
                          <a:srgbClr val="000000"/>
                        </a:solidFill>
                        <a:effectLst/>
                        <a:latin typeface="Times New Roman" panose="02020603050405020304" pitchFamily="18" charset="0"/>
                      </a:endParaRPr>
                    </a:p>
                  </a:txBody>
                  <a:tcPr marL="3374" marR="3374" marT="3374" marB="0" anchor="b"/>
                </a:tc>
                <a:tc>
                  <a:txBody>
                    <a:bodyPr/>
                    <a:lstStyle/>
                    <a:p>
                      <a:pPr algn="ctr" fontAlgn="b"/>
                      <a:endParaRPr lang="ru-RU" sz="1100" b="1" i="0" u="none" strike="noStrike" dirty="0">
                        <a:solidFill>
                          <a:srgbClr val="000000"/>
                        </a:solidFill>
                        <a:effectLst/>
                        <a:latin typeface="Times New Roman" panose="02020603050405020304" pitchFamily="18" charset="0"/>
                      </a:endParaRPr>
                    </a:p>
                  </a:txBody>
                  <a:tcPr marL="3374" marR="3374" marT="3374" marB="0" anchor="b"/>
                </a:tc>
                <a:tc>
                  <a:txBody>
                    <a:bodyPr/>
                    <a:lstStyle/>
                    <a:p>
                      <a:pPr algn="ctr" fontAlgn="b"/>
                      <a:r>
                        <a:rPr lang="ru-RU" sz="1100" b="1" u="none" strike="noStrike" dirty="0">
                          <a:effectLst/>
                        </a:rPr>
                        <a:t>989,3</a:t>
                      </a:r>
                      <a:endParaRPr lang="ru-RU" sz="1100" b="1" i="0" u="none" strike="noStrike" dirty="0">
                        <a:solidFill>
                          <a:srgbClr val="000000"/>
                        </a:solidFill>
                        <a:effectLst/>
                        <a:latin typeface="Times New Roman" panose="02020603050405020304" pitchFamily="18" charset="0"/>
                      </a:endParaRPr>
                    </a:p>
                  </a:txBody>
                  <a:tcPr marL="3374" marR="3374" marT="3374" marB="0" anchor="b"/>
                </a:tc>
                <a:tc>
                  <a:txBody>
                    <a:bodyPr/>
                    <a:lstStyle/>
                    <a:p>
                      <a:pPr algn="ctr" fontAlgn="b"/>
                      <a:r>
                        <a:rPr lang="ru-RU" sz="1100" b="1" u="none" strike="noStrike" dirty="0">
                          <a:effectLst/>
                        </a:rPr>
                        <a:t>1 083,9</a:t>
                      </a:r>
                      <a:endParaRPr lang="ru-RU" sz="1100" b="1" i="0" u="none" strike="noStrike" dirty="0">
                        <a:solidFill>
                          <a:srgbClr val="000000"/>
                        </a:solidFill>
                        <a:effectLst/>
                        <a:latin typeface="Times New Roman" panose="02020603050405020304" pitchFamily="18" charset="0"/>
                      </a:endParaRPr>
                    </a:p>
                  </a:txBody>
                  <a:tcPr marL="3374" marR="3374" marT="3374" marB="0" anchor="b"/>
                </a:tc>
                <a:tc>
                  <a:txBody>
                    <a:bodyPr/>
                    <a:lstStyle/>
                    <a:p>
                      <a:pPr algn="ctr" fontAlgn="b"/>
                      <a:r>
                        <a:rPr lang="ru-RU" sz="1100" b="1" u="none" strike="noStrike" dirty="0">
                          <a:effectLst/>
                        </a:rPr>
                        <a:t>2 073,2</a:t>
                      </a:r>
                      <a:endParaRPr lang="ru-RU" sz="1100" b="1" i="0" u="none" strike="noStrike" dirty="0">
                        <a:solidFill>
                          <a:srgbClr val="000000"/>
                        </a:solidFill>
                        <a:effectLst/>
                        <a:latin typeface="Times New Roman" panose="02020603050405020304" pitchFamily="18" charset="0"/>
                      </a:endParaRPr>
                    </a:p>
                  </a:txBody>
                  <a:tcPr marL="3374" marR="3374" marT="3374" marB="0" anchor="b"/>
                </a:tc>
                <a:tc>
                  <a:txBody>
                    <a:bodyPr/>
                    <a:lstStyle/>
                    <a:p>
                      <a:pPr algn="ctr" fontAlgn="b"/>
                      <a:endParaRPr lang="ru-RU" sz="1100" b="1" i="0" u="none" strike="noStrike" dirty="0">
                        <a:solidFill>
                          <a:srgbClr val="000000"/>
                        </a:solidFill>
                        <a:effectLst/>
                        <a:latin typeface="Times New Roman" panose="02020603050405020304" pitchFamily="18" charset="0"/>
                      </a:endParaRPr>
                    </a:p>
                  </a:txBody>
                  <a:tcPr marL="3374" marR="3374" marT="3374" marB="0" anchor="b"/>
                </a:tc>
                <a:tc>
                  <a:txBody>
                    <a:bodyPr/>
                    <a:lstStyle/>
                    <a:p>
                      <a:pPr algn="ctr" fontAlgn="b"/>
                      <a:r>
                        <a:rPr lang="ru-RU" sz="1100" b="1" u="none" strike="noStrike" dirty="0">
                          <a:effectLst/>
                        </a:rPr>
                        <a:t>30 553,7</a:t>
                      </a:r>
                      <a:endParaRPr lang="ru-RU" sz="1100" b="1" i="0" u="none" strike="noStrike" dirty="0">
                        <a:solidFill>
                          <a:srgbClr val="000000"/>
                        </a:solidFill>
                        <a:effectLst/>
                        <a:latin typeface="Times New Roman" panose="02020603050405020304" pitchFamily="18" charset="0"/>
                      </a:endParaRPr>
                    </a:p>
                  </a:txBody>
                  <a:tcPr marL="3374" marR="3374" marT="3374" marB="0" anchor="b"/>
                </a:tc>
              </a:tr>
              <a:tr h="165335">
                <a:tc>
                  <a:txBody>
                    <a:bodyPr/>
                    <a:lstStyle/>
                    <a:p>
                      <a:pPr algn="l" fontAlgn="t"/>
                      <a:r>
                        <a:rPr lang="ru-RU" sz="1100" u="none" strike="noStrike">
                          <a:effectLst/>
                        </a:rPr>
                        <a:t>Телевидение и радиовещание</a:t>
                      </a:r>
                      <a:endParaRPr lang="ru-RU" sz="1100" b="0" i="0" u="none" strike="noStrike">
                        <a:solidFill>
                          <a:srgbClr val="000000"/>
                        </a:solidFill>
                        <a:effectLst/>
                        <a:latin typeface="Times New Roman" panose="02020603050405020304" pitchFamily="18" charset="0"/>
                      </a:endParaRPr>
                    </a:p>
                  </a:txBody>
                  <a:tcPr marL="3374" marR="3374" marT="3374" marB="0"/>
                </a:tc>
                <a:tc>
                  <a:txBody>
                    <a:bodyPr/>
                    <a:lstStyle/>
                    <a:p>
                      <a:pPr algn="ctr" fontAlgn="b"/>
                      <a:r>
                        <a:rPr lang="ru-RU" sz="1100" u="none" strike="noStrike">
                          <a:effectLst/>
                        </a:rPr>
                        <a:t>1201</a:t>
                      </a:r>
                      <a:endParaRPr lang="ru-RU" sz="1100" b="0" i="0" u="none" strike="noStrike">
                        <a:solidFill>
                          <a:srgbClr val="000000"/>
                        </a:solidFill>
                        <a:effectLst/>
                        <a:latin typeface="Times New Roman" panose="02020603050405020304" pitchFamily="18" charset="0"/>
                      </a:endParaRPr>
                    </a:p>
                  </a:txBody>
                  <a:tcPr marL="3374" marR="3374" marT="3374" marB="0" anchor="b"/>
                </a:tc>
                <a:tc>
                  <a:txBody>
                    <a:bodyPr/>
                    <a:lstStyle/>
                    <a:p>
                      <a:pPr algn="ctr" fontAlgn="b"/>
                      <a:r>
                        <a:rPr lang="ru-RU" sz="1100" u="none" strike="noStrike">
                          <a:effectLst/>
                        </a:rPr>
                        <a:t>18 997,2</a:t>
                      </a:r>
                      <a:endParaRPr lang="ru-RU" sz="1100" b="0" i="0" u="none" strike="noStrike">
                        <a:solidFill>
                          <a:srgbClr val="000000"/>
                        </a:solidFill>
                        <a:effectLst/>
                        <a:latin typeface="Times New Roman" panose="02020603050405020304" pitchFamily="18" charset="0"/>
                      </a:endParaRPr>
                    </a:p>
                  </a:txBody>
                  <a:tcPr marL="3374" marR="3374" marT="3374" marB="0" anchor="b"/>
                </a:tc>
                <a:tc>
                  <a:txBody>
                    <a:bodyPr/>
                    <a:lstStyle/>
                    <a:p>
                      <a:pPr algn="ctr" fontAlgn="b"/>
                      <a:endParaRPr lang="ru-RU" sz="1100" b="0" i="0" u="none" strike="noStrike">
                        <a:solidFill>
                          <a:srgbClr val="000000"/>
                        </a:solidFill>
                        <a:effectLst/>
                        <a:latin typeface="Times New Roman" panose="02020603050405020304" pitchFamily="18" charset="0"/>
                      </a:endParaRPr>
                    </a:p>
                  </a:txBody>
                  <a:tcPr marL="3374" marR="3374" marT="3374" marB="0" anchor="b"/>
                </a:tc>
                <a:tc>
                  <a:txBody>
                    <a:bodyPr/>
                    <a:lstStyle/>
                    <a:p>
                      <a:pPr algn="ctr" fontAlgn="b"/>
                      <a:endParaRPr lang="ru-RU" sz="1100" b="0" i="0" u="none" strike="noStrike" dirty="0">
                        <a:solidFill>
                          <a:srgbClr val="000000"/>
                        </a:solidFill>
                        <a:effectLst/>
                        <a:latin typeface="Times New Roman" panose="02020603050405020304" pitchFamily="18" charset="0"/>
                      </a:endParaRPr>
                    </a:p>
                  </a:txBody>
                  <a:tcPr marL="3374" marR="3374" marT="3374" marB="0" anchor="b"/>
                </a:tc>
                <a:tc>
                  <a:txBody>
                    <a:bodyPr/>
                    <a:lstStyle/>
                    <a:p>
                      <a:pPr algn="ctr" fontAlgn="b"/>
                      <a:r>
                        <a:rPr lang="ru-RU" sz="1100" u="none" strike="noStrike" dirty="0">
                          <a:effectLst/>
                        </a:rPr>
                        <a:t>0,0</a:t>
                      </a:r>
                      <a:endParaRPr lang="ru-RU" sz="1100" b="0" i="0" u="none" strike="noStrike" dirty="0">
                        <a:solidFill>
                          <a:srgbClr val="000000"/>
                        </a:solidFill>
                        <a:effectLst/>
                        <a:latin typeface="Times New Roman" panose="02020603050405020304" pitchFamily="18" charset="0"/>
                      </a:endParaRPr>
                    </a:p>
                  </a:txBody>
                  <a:tcPr marL="3374" marR="3374" marT="3374" marB="0" anchor="b"/>
                </a:tc>
                <a:tc>
                  <a:txBody>
                    <a:bodyPr/>
                    <a:lstStyle/>
                    <a:p>
                      <a:pPr algn="ctr" fontAlgn="b"/>
                      <a:endParaRPr lang="ru-RU" sz="1100" b="0" i="0" u="none" strike="noStrike" dirty="0">
                        <a:solidFill>
                          <a:srgbClr val="000000"/>
                        </a:solidFill>
                        <a:effectLst/>
                        <a:latin typeface="Times New Roman" panose="02020603050405020304" pitchFamily="18" charset="0"/>
                      </a:endParaRPr>
                    </a:p>
                  </a:txBody>
                  <a:tcPr marL="3374" marR="3374" marT="3374" marB="0" anchor="b"/>
                </a:tc>
                <a:tc>
                  <a:txBody>
                    <a:bodyPr/>
                    <a:lstStyle/>
                    <a:p>
                      <a:pPr algn="ctr" fontAlgn="b"/>
                      <a:r>
                        <a:rPr lang="ru-RU" sz="1100" u="none" strike="noStrike">
                          <a:effectLst/>
                        </a:rPr>
                        <a:t>989,3</a:t>
                      </a:r>
                      <a:endParaRPr lang="ru-RU" sz="1100" b="0" i="0" u="none" strike="noStrike">
                        <a:solidFill>
                          <a:srgbClr val="000000"/>
                        </a:solidFill>
                        <a:effectLst/>
                        <a:latin typeface="Times New Roman" panose="02020603050405020304" pitchFamily="18" charset="0"/>
                      </a:endParaRPr>
                    </a:p>
                  </a:txBody>
                  <a:tcPr marL="3374" marR="3374" marT="3374" marB="0" anchor="b"/>
                </a:tc>
                <a:tc>
                  <a:txBody>
                    <a:bodyPr/>
                    <a:lstStyle/>
                    <a:p>
                      <a:pPr algn="ctr" fontAlgn="b"/>
                      <a:r>
                        <a:rPr lang="ru-RU" sz="1100" u="none" strike="noStrike">
                          <a:effectLst/>
                        </a:rPr>
                        <a:t>192,4</a:t>
                      </a:r>
                      <a:endParaRPr lang="ru-RU" sz="1100" b="0" i="0" u="none" strike="noStrike">
                        <a:solidFill>
                          <a:srgbClr val="000000"/>
                        </a:solidFill>
                        <a:effectLst/>
                        <a:latin typeface="Times New Roman" panose="02020603050405020304" pitchFamily="18" charset="0"/>
                      </a:endParaRPr>
                    </a:p>
                  </a:txBody>
                  <a:tcPr marL="3374" marR="3374" marT="3374" marB="0" anchor="b"/>
                </a:tc>
                <a:tc>
                  <a:txBody>
                    <a:bodyPr/>
                    <a:lstStyle/>
                    <a:p>
                      <a:pPr algn="ctr" fontAlgn="b"/>
                      <a:r>
                        <a:rPr lang="ru-RU" sz="1100" u="none" strike="noStrike" dirty="0">
                          <a:effectLst/>
                        </a:rPr>
                        <a:t>1 181,7</a:t>
                      </a:r>
                      <a:endParaRPr lang="ru-RU" sz="1100" b="0" i="0" u="none" strike="noStrike" dirty="0">
                        <a:solidFill>
                          <a:srgbClr val="000000"/>
                        </a:solidFill>
                        <a:effectLst/>
                        <a:latin typeface="Times New Roman" panose="02020603050405020304" pitchFamily="18" charset="0"/>
                      </a:endParaRPr>
                    </a:p>
                  </a:txBody>
                  <a:tcPr marL="3374" marR="3374" marT="3374" marB="0" anchor="b"/>
                </a:tc>
                <a:tc>
                  <a:txBody>
                    <a:bodyPr/>
                    <a:lstStyle/>
                    <a:p>
                      <a:pPr algn="ctr" fontAlgn="b"/>
                      <a:endParaRPr lang="ru-RU" sz="1100" b="0" i="0" u="none" strike="noStrike" dirty="0">
                        <a:solidFill>
                          <a:srgbClr val="000000"/>
                        </a:solidFill>
                        <a:effectLst/>
                        <a:latin typeface="Times New Roman" panose="02020603050405020304" pitchFamily="18" charset="0"/>
                      </a:endParaRPr>
                    </a:p>
                  </a:txBody>
                  <a:tcPr marL="3374" marR="3374" marT="3374" marB="0" anchor="b"/>
                </a:tc>
                <a:tc>
                  <a:txBody>
                    <a:bodyPr/>
                    <a:lstStyle/>
                    <a:p>
                      <a:pPr algn="ctr" fontAlgn="b"/>
                      <a:r>
                        <a:rPr lang="ru-RU" sz="1100" u="none" strike="noStrike" dirty="0">
                          <a:effectLst/>
                        </a:rPr>
                        <a:t>20 178,9</a:t>
                      </a:r>
                      <a:endParaRPr lang="ru-RU" sz="1100" b="0" i="0" u="none" strike="noStrike" dirty="0">
                        <a:solidFill>
                          <a:srgbClr val="000000"/>
                        </a:solidFill>
                        <a:effectLst/>
                        <a:latin typeface="Times New Roman" panose="02020603050405020304" pitchFamily="18" charset="0"/>
                      </a:endParaRPr>
                    </a:p>
                  </a:txBody>
                  <a:tcPr marL="3374" marR="3374" marT="3374" marB="0" anchor="b"/>
                </a:tc>
              </a:tr>
              <a:tr h="165335">
                <a:tc>
                  <a:txBody>
                    <a:bodyPr/>
                    <a:lstStyle/>
                    <a:p>
                      <a:pPr algn="l" fontAlgn="t"/>
                      <a:r>
                        <a:rPr lang="ru-RU" sz="1100" u="none" strike="noStrike">
                          <a:effectLst/>
                        </a:rPr>
                        <a:t>Периодическая печать и издательства</a:t>
                      </a:r>
                      <a:endParaRPr lang="ru-RU" sz="1100" b="0" i="0" u="none" strike="noStrike">
                        <a:solidFill>
                          <a:srgbClr val="000000"/>
                        </a:solidFill>
                        <a:effectLst/>
                        <a:latin typeface="Times New Roman" panose="02020603050405020304" pitchFamily="18" charset="0"/>
                      </a:endParaRPr>
                    </a:p>
                  </a:txBody>
                  <a:tcPr marL="3374" marR="3374" marT="3374" marB="0"/>
                </a:tc>
                <a:tc>
                  <a:txBody>
                    <a:bodyPr/>
                    <a:lstStyle/>
                    <a:p>
                      <a:pPr algn="ctr" fontAlgn="b"/>
                      <a:r>
                        <a:rPr lang="ru-RU" sz="1100" u="none" strike="noStrike">
                          <a:effectLst/>
                        </a:rPr>
                        <a:t>1202</a:t>
                      </a:r>
                      <a:endParaRPr lang="ru-RU" sz="1100" b="0" i="0" u="none" strike="noStrike">
                        <a:solidFill>
                          <a:srgbClr val="000000"/>
                        </a:solidFill>
                        <a:effectLst/>
                        <a:latin typeface="Times New Roman" panose="02020603050405020304" pitchFamily="18" charset="0"/>
                      </a:endParaRPr>
                    </a:p>
                  </a:txBody>
                  <a:tcPr marL="3374" marR="3374" marT="3374" marB="0" anchor="b"/>
                </a:tc>
                <a:tc>
                  <a:txBody>
                    <a:bodyPr/>
                    <a:lstStyle/>
                    <a:p>
                      <a:pPr algn="ctr" fontAlgn="b"/>
                      <a:r>
                        <a:rPr lang="ru-RU" sz="1100" u="none" strike="noStrike">
                          <a:effectLst/>
                        </a:rPr>
                        <a:t>9 483,3</a:t>
                      </a:r>
                      <a:endParaRPr lang="ru-RU" sz="1100" b="0" i="0" u="none" strike="noStrike">
                        <a:solidFill>
                          <a:srgbClr val="000000"/>
                        </a:solidFill>
                        <a:effectLst/>
                        <a:latin typeface="Times New Roman" panose="02020603050405020304" pitchFamily="18" charset="0"/>
                      </a:endParaRPr>
                    </a:p>
                  </a:txBody>
                  <a:tcPr marL="3374" marR="3374" marT="3374" marB="0" anchor="b"/>
                </a:tc>
                <a:tc>
                  <a:txBody>
                    <a:bodyPr/>
                    <a:lstStyle/>
                    <a:p>
                      <a:pPr algn="ctr" fontAlgn="b"/>
                      <a:endParaRPr lang="ru-RU" sz="1100" b="0" i="0" u="none" strike="noStrike">
                        <a:solidFill>
                          <a:srgbClr val="000000"/>
                        </a:solidFill>
                        <a:effectLst/>
                        <a:latin typeface="Times New Roman" panose="02020603050405020304" pitchFamily="18" charset="0"/>
                      </a:endParaRPr>
                    </a:p>
                  </a:txBody>
                  <a:tcPr marL="3374" marR="3374" marT="3374" marB="0" anchor="b"/>
                </a:tc>
                <a:tc>
                  <a:txBody>
                    <a:bodyPr/>
                    <a:lstStyle/>
                    <a:p>
                      <a:pPr algn="ctr" fontAlgn="b"/>
                      <a:endParaRPr lang="ru-RU" sz="1100" b="0" i="0" u="none" strike="noStrike" dirty="0">
                        <a:solidFill>
                          <a:srgbClr val="000000"/>
                        </a:solidFill>
                        <a:effectLst/>
                        <a:latin typeface="Times New Roman" panose="02020603050405020304" pitchFamily="18" charset="0"/>
                      </a:endParaRPr>
                    </a:p>
                  </a:txBody>
                  <a:tcPr marL="3374" marR="3374" marT="3374" marB="0" anchor="b"/>
                </a:tc>
                <a:tc>
                  <a:txBody>
                    <a:bodyPr/>
                    <a:lstStyle/>
                    <a:p>
                      <a:pPr algn="ctr" fontAlgn="b"/>
                      <a:r>
                        <a:rPr lang="ru-RU" sz="1100" u="none" strike="noStrike">
                          <a:effectLst/>
                        </a:rPr>
                        <a:t>0,0</a:t>
                      </a:r>
                      <a:endParaRPr lang="ru-RU" sz="1100" b="0" i="0" u="none" strike="noStrike">
                        <a:solidFill>
                          <a:srgbClr val="000000"/>
                        </a:solidFill>
                        <a:effectLst/>
                        <a:latin typeface="Times New Roman" panose="02020603050405020304" pitchFamily="18" charset="0"/>
                      </a:endParaRPr>
                    </a:p>
                  </a:txBody>
                  <a:tcPr marL="3374" marR="3374" marT="3374" marB="0" anchor="b"/>
                </a:tc>
                <a:tc>
                  <a:txBody>
                    <a:bodyPr/>
                    <a:lstStyle/>
                    <a:p>
                      <a:pPr algn="ctr" fontAlgn="b"/>
                      <a:endParaRPr lang="ru-RU" sz="1100" b="0" i="0" u="none" strike="noStrike" dirty="0">
                        <a:solidFill>
                          <a:srgbClr val="000000"/>
                        </a:solidFill>
                        <a:effectLst/>
                        <a:latin typeface="Times New Roman" panose="02020603050405020304" pitchFamily="18" charset="0"/>
                      </a:endParaRPr>
                    </a:p>
                  </a:txBody>
                  <a:tcPr marL="3374" marR="3374" marT="3374" marB="0" anchor="b"/>
                </a:tc>
                <a:tc>
                  <a:txBody>
                    <a:bodyPr/>
                    <a:lstStyle/>
                    <a:p>
                      <a:pPr algn="ctr" fontAlgn="b"/>
                      <a:endParaRPr lang="ru-RU" sz="1100" b="0" i="0" u="none" strike="noStrike" dirty="0">
                        <a:solidFill>
                          <a:srgbClr val="000000"/>
                        </a:solidFill>
                        <a:effectLst/>
                        <a:latin typeface="Times New Roman" panose="02020603050405020304" pitchFamily="18" charset="0"/>
                      </a:endParaRPr>
                    </a:p>
                  </a:txBody>
                  <a:tcPr marL="3374" marR="3374" marT="3374" marB="0" anchor="b"/>
                </a:tc>
                <a:tc>
                  <a:txBody>
                    <a:bodyPr/>
                    <a:lstStyle/>
                    <a:p>
                      <a:pPr algn="ctr" fontAlgn="b"/>
                      <a:r>
                        <a:rPr lang="ru-RU" sz="1100" u="none" strike="noStrike">
                          <a:effectLst/>
                        </a:rPr>
                        <a:t>891,5</a:t>
                      </a:r>
                      <a:endParaRPr lang="ru-RU" sz="1100" b="0" i="0" u="none" strike="noStrike">
                        <a:solidFill>
                          <a:srgbClr val="000000"/>
                        </a:solidFill>
                        <a:effectLst/>
                        <a:latin typeface="Times New Roman" panose="02020603050405020304" pitchFamily="18" charset="0"/>
                      </a:endParaRPr>
                    </a:p>
                  </a:txBody>
                  <a:tcPr marL="3374" marR="3374" marT="3374" marB="0" anchor="b"/>
                </a:tc>
                <a:tc>
                  <a:txBody>
                    <a:bodyPr/>
                    <a:lstStyle/>
                    <a:p>
                      <a:pPr algn="ctr" fontAlgn="b"/>
                      <a:r>
                        <a:rPr lang="ru-RU" sz="1100" u="none" strike="noStrike" dirty="0">
                          <a:effectLst/>
                        </a:rPr>
                        <a:t>891,5</a:t>
                      </a:r>
                      <a:endParaRPr lang="ru-RU" sz="1100" b="0" i="0" u="none" strike="noStrike" dirty="0">
                        <a:solidFill>
                          <a:srgbClr val="000000"/>
                        </a:solidFill>
                        <a:effectLst/>
                        <a:latin typeface="Times New Roman" panose="02020603050405020304" pitchFamily="18" charset="0"/>
                      </a:endParaRPr>
                    </a:p>
                  </a:txBody>
                  <a:tcPr marL="3374" marR="3374" marT="3374" marB="0" anchor="b"/>
                </a:tc>
                <a:tc>
                  <a:txBody>
                    <a:bodyPr/>
                    <a:lstStyle/>
                    <a:p>
                      <a:pPr algn="ctr" fontAlgn="b"/>
                      <a:endParaRPr lang="ru-RU" sz="1100" b="0" i="0" u="none" strike="noStrike" dirty="0">
                        <a:solidFill>
                          <a:srgbClr val="000000"/>
                        </a:solidFill>
                        <a:effectLst/>
                        <a:latin typeface="Times New Roman" panose="02020603050405020304" pitchFamily="18" charset="0"/>
                      </a:endParaRPr>
                    </a:p>
                  </a:txBody>
                  <a:tcPr marL="3374" marR="3374" marT="3374" marB="0" anchor="b"/>
                </a:tc>
                <a:tc>
                  <a:txBody>
                    <a:bodyPr/>
                    <a:lstStyle/>
                    <a:p>
                      <a:pPr algn="ctr" fontAlgn="b"/>
                      <a:r>
                        <a:rPr lang="ru-RU" sz="1100" u="none" strike="noStrike" dirty="0">
                          <a:effectLst/>
                        </a:rPr>
                        <a:t>10 374,8</a:t>
                      </a:r>
                      <a:endParaRPr lang="ru-RU" sz="1100" b="0" i="0" u="none" strike="noStrike" dirty="0">
                        <a:solidFill>
                          <a:srgbClr val="000000"/>
                        </a:solidFill>
                        <a:effectLst/>
                        <a:latin typeface="Times New Roman" panose="02020603050405020304" pitchFamily="18" charset="0"/>
                      </a:endParaRPr>
                    </a:p>
                  </a:txBody>
                  <a:tcPr marL="3374" marR="3374" marT="3374" marB="0" anchor="b"/>
                </a:tc>
              </a:tr>
              <a:tr h="327408">
                <a:tc>
                  <a:txBody>
                    <a:bodyPr/>
                    <a:lstStyle/>
                    <a:p>
                      <a:pPr algn="l" fontAlgn="t"/>
                      <a:r>
                        <a:rPr lang="ru-RU" sz="1100" b="1" u="none" strike="noStrike" dirty="0">
                          <a:effectLst/>
                        </a:rPr>
                        <a:t>Обслуживание государственного (муниципального) долга</a:t>
                      </a:r>
                      <a:endParaRPr lang="ru-RU" sz="1100" b="1" i="0" u="none" strike="noStrike" dirty="0">
                        <a:solidFill>
                          <a:srgbClr val="000000"/>
                        </a:solidFill>
                        <a:effectLst/>
                        <a:latin typeface="Times New Roman" panose="02020603050405020304" pitchFamily="18" charset="0"/>
                      </a:endParaRPr>
                    </a:p>
                  </a:txBody>
                  <a:tcPr marL="3374" marR="3374" marT="3374" marB="0"/>
                </a:tc>
                <a:tc>
                  <a:txBody>
                    <a:bodyPr/>
                    <a:lstStyle/>
                    <a:p>
                      <a:pPr algn="ctr" fontAlgn="b"/>
                      <a:r>
                        <a:rPr lang="ru-RU" sz="1100" b="1" u="none" strike="noStrike">
                          <a:effectLst/>
                        </a:rPr>
                        <a:t>1300</a:t>
                      </a:r>
                      <a:endParaRPr lang="ru-RU" sz="1100" b="1" i="0" u="none" strike="noStrike">
                        <a:solidFill>
                          <a:srgbClr val="000000"/>
                        </a:solidFill>
                        <a:effectLst/>
                        <a:latin typeface="Times New Roman" panose="02020603050405020304" pitchFamily="18" charset="0"/>
                      </a:endParaRPr>
                    </a:p>
                  </a:txBody>
                  <a:tcPr marL="3374" marR="3374" marT="3374" marB="0" anchor="b"/>
                </a:tc>
                <a:tc>
                  <a:txBody>
                    <a:bodyPr/>
                    <a:lstStyle/>
                    <a:p>
                      <a:pPr algn="ctr" fontAlgn="b"/>
                      <a:endParaRPr lang="ru-RU" sz="1100" b="1" i="0" u="none" strike="noStrike" dirty="0">
                        <a:solidFill>
                          <a:srgbClr val="000000"/>
                        </a:solidFill>
                        <a:effectLst/>
                        <a:latin typeface="Times New Roman" panose="02020603050405020304" pitchFamily="18" charset="0"/>
                      </a:endParaRPr>
                    </a:p>
                  </a:txBody>
                  <a:tcPr marL="3374" marR="3374" marT="3374" marB="0" anchor="b"/>
                </a:tc>
                <a:tc>
                  <a:txBody>
                    <a:bodyPr/>
                    <a:lstStyle/>
                    <a:p>
                      <a:pPr algn="ctr" fontAlgn="b"/>
                      <a:r>
                        <a:rPr lang="ru-RU" sz="1100" b="1" u="none" strike="noStrike" dirty="0">
                          <a:effectLst/>
                        </a:rPr>
                        <a:t>527,6</a:t>
                      </a:r>
                      <a:endParaRPr lang="ru-RU" sz="1100" b="1" i="0" u="none" strike="noStrike" dirty="0">
                        <a:solidFill>
                          <a:srgbClr val="000000"/>
                        </a:solidFill>
                        <a:effectLst/>
                        <a:latin typeface="Times New Roman" panose="02020603050405020304" pitchFamily="18" charset="0"/>
                      </a:endParaRPr>
                    </a:p>
                  </a:txBody>
                  <a:tcPr marL="3374" marR="3374" marT="3374" marB="0" anchor="b"/>
                </a:tc>
                <a:tc>
                  <a:txBody>
                    <a:bodyPr/>
                    <a:lstStyle/>
                    <a:p>
                      <a:pPr algn="ctr" fontAlgn="b"/>
                      <a:endParaRPr lang="ru-RU" sz="1100" b="1" i="0" u="none" strike="noStrike" dirty="0">
                        <a:solidFill>
                          <a:srgbClr val="000000"/>
                        </a:solidFill>
                        <a:effectLst/>
                        <a:latin typeface="Times New Roman" panose="02020603050405020304" pitchFamily="18" charset="0"/>
                      </a:endParaRPr>
                    </a:p>
                  </a:txBody>
                  <a:tcPr marL="3374" marR="3374" marT="3374" marB="0" anchor="b"/>
                </a:tc>
                <a:tc>
                  <a:txBody>
                    <a:bodyPr/>
                    <a:lstStyle/>
                    <a:p>
                      <a:pPr algn="ctr" fontAlgn="b"/>
                      <a:r>
                        <a:rPr lang="ru-RU" sz="1100" b="1" u="none" strike="noStrike" dirty="0">
                          <a:effectLst/>
                        </a:rPr>
                        <a:t>207,6</a:t>
                      </a:r>
                      <a:endParaRPr lang="ru-RU" sz="1100" b="1" i="0" u="none" strike="noStrike" dirty="0">
                        <a:solidFill>
                          <a:srgbClr val="000000"/>
                        </a:solidFill>
                        <a:effectLst/>
                        <a:latin typeface="Times New Roman" panose="02020603050405020304" pitchFamily="18" charset="0"/>
                      </a:endParaRPr>
                    </a:p>
                  </a:txBody>
                  <a:tcPr marL="3374" marR="3374" marT="3374" marB="0" anchor="b"/>
                </a:tc>
                <a:tc>
                  <a:txBody>
                    <a:bodyPr/>
                    <a:lstStyle/>
                    <a:p>
                      <a:pPr algn="ctr" fontAlgn="b"/>
                      <a:r>
                        <a:rPr lang="ru-RU" sz="1100" b="1" u="none" strike="noStrike" dirty="0">
                          <a:effectLst/>
                        </a:rPr>
                        <a:t>15,2</a:t>
                      </a:r>
                      <a:endParaRPr lang="ru-RU" sz="1100" b="1" i="0" u="none" strike="noStrike" dirty="0">
                        <a:solidFill>
                          <a:srgbClr val="000000"/>
                        </a:solidFill>
                        <a:effectLst/>
                        <a:latin typeface="Times New Roman" panose="02020603050405020304" pitchFamily="18" charset="0"/>
                      </a:endParaRPr>
                    </a:p>
                  </a:txBody>
                  <a:tcPr marL="3374" marR="3374" marT="3374" marB="0" anchor="b"/>
                </a:tc>
                <a:tc>
                  <a:txBody>
                    <a:bodyPr/>
                    <a:lstStyle/>
                    <a:p>
                      <a:pPr algn="ctr" fontAlgn="b"/>
                      <a:endParaRPr lang="ru-RU" sz="1100" b="1" i="0" u="none" strike="noStrike" dirty="0">
                        <a:solidFill>
                          <a:srgbClr val="000000"/>
                        </a:solidFill>
                        <a:effectLst/>
                        <a:latin typeface="Times New Roman" panose="02020603050405020304" pitchFamily="18" charset="0"/>
                      </a:endParaRPr>
                    </a:p>
                  </a:txBody>
                  <a:tcPr marL="3374" marR="3374" marT="3374" marB="0" anchor="b"/>
                </a:tc>
                <a:tc>
                  <a:txBody>
                    <a:bodyPr/>
                    <a:lstStyle/>
                    <a:p>
                      <a:pPr algn="ctr" fontAlgn="b"/>
                      <a:endParaRPr lang="ru-RU" sz="1100" b="1" i="0" u="none" strike="noStrike" dirty="0">
                        <a:solidFill>
                          <a:srgbClr val="000000"/>
                        </a:solidFill>
                        <a:effectLst/>
                        <a:latin typeface="Times New Roman" panose="02020603050405020304" pitchFamily="18" charset="0"/>
                      </a:endParaRPr>
                    </a:p>
                  </a:txBody>
                  <a:tcPr marL="3374" marR="3374" marT="3374" marB="0" anchor="b"/>
                </a:tc>
                <a:tc>
                  <a:txBody>
                    <a:bodyPr/>
                    <a:lstStyle/>
                    <a:p>
                      <a:pPr algn="ctr" fontAlgn="b"/>
                      <a:r>
                        <a:rPr lang="ru-RU" sz="1100" b="1" u="none" strike="noStrike" dirty="0">
                          <a:effectLst/>
                        </a:rPr>
                        <a:t>750,4</a:t>
                      </a:r>
                      <a:endParaRPr lang="ru-RU" sz="1100" b="1" i="0" u="none" strike="noStrike" dirty="0">
                        <a:solidFill>
                          <a:srgbClr val="000000"/>
                        </a:solidFill>
                        <a:effectLst/>
                        <a:latin typeface="Times New Roman" panose="02020603050405020304" pitchFamily="18" charset="0"/>
                      </a:endParaRPr>
                    </a:p>
                  </a:txBody>
                  <a:tcPr marL="3374" marR="3374" marT="3374" marB="0" anchor="b"/>
                </a:tc>
                <a:tc>
                  <a:txBody>
                    <a:bodyPr/>
                    <a:lstStyle/>
                    <a:p>
                      <a:pPr algn="ctr" fontAlgn="b"/>
                      <a:endParaRPr lang="ru-RU" sz="1100" b="1" i="0" u="none" strike="noStrike" dirty="0">
                        <a:solidFill>
                          <a:srgbClr val="000000"/>
                        </a:solidFill>
                        <a:effectLst/>
                        <a:latin typeface="Times New Roman" panose="02020603050405020304" pitchFamily="18" charset="0"/>
                      </a:endParaRPr>
                    </a:p>
                  </a:txBody>
                  <a:tcPr marL="3374" marR="3374" marT="3374" marB="0" anchor="b"/>
                </a:tc>
                <a:tc>
                  <a:txBody>
                    <a:bodyPr/>
                    <a:lstStyle/>
                    <a:p>
                      <a:pPr algn="ctr" fontAlgn="b"/>
                      <a:r>
                        <a:rPr lang="ru-RU" sz="1100" b="1" u="none" strike="noStrike" dirty="0">
                          <a:effectLst/>
                        </a:rPr>
                        <a:t>750,4</a:t>
                      </a:r>
                      <a:endParaRPr lang="ru-RU" sz="1100" b="1" i="0" u="none" strike="noStrike" dirty="0">
                        <a:solidFill>
                          <a:srgbClr val="000000"/>
                        </a:solidFill>
                        <a:effectLst/>
                        <a:latin typeface="Times New Roman" panose="02020603050405020304" pitchFamily="18" charset="0"/>
                      </a:endParaRPr>
                    </a:p>
                  </a:txBody>
                  <a:tcPr marL="3374" marR="3374" marT="3374" marB="0" anchor="b"/>
                </a:tc>
              </a:tr>
              <a:tr h="327408">
                <a:tc>
                  <a:txBody>
                    <a:bodyPr/>
                    <a:lstStyle/>
                    <a:p>
                      <a:pPr algn="l" fontAlgn="t"/>
                      <a:r>
                        <a:rPr lang="ru-RU" sz="1100" u="none" strike="noStrike">
                          <a:effectLst/>
                        </a:rPr>
                        <a:t>Обслуживание государственного (муниципального) внутреннего долга</a:t>
                      </a:r>
                      <a:endParaRPr lang="ru-RU" sz="1100" b="0" i="0" u="none" strike="noStrike">
                        <a:solidFill>
                          <a:srgbClr val="000000"/>
                        </a:solidFill>
                        <a:effectLst/>
                        <a:latin typeface="Times New Roman" panose="02020603050405020304" pitchFamily="18" charset="0"/>
                      </a:endParaRPr>
                    </a:p>
                  </a:txBody>
                  <a:tcPr marL="3374" marR="3374" marT="3374" marB="0"/>
                </a:tc>
                <a:tc>
                  <a:txBody>
                    <a:bodyPr/>
                    <a:lstStyle/>
                    <a:p>
                      <a:pPr algn="ctr" fontAlgn="b"/>
                      <a:r>
                        <a:rPr lang="ru-RU" sz="1100" u="none" strike="noStrike">
                          <a:effectLst/>
                        </a:rPr>
                        <a:t>1301</a:t>
                      </a:r>
                      <a:endParaRPr lang="ru-RU" sz="1100" b="0" i="0" u="none" strike="noStrike">
                        <a:solidFill>
                          <a:srgbClr val="000000"/>
                        </a:solidFill>
                        <a:effectLst/>
                        <a:latin typeface="Times New Roman" panose="02020603050405020304" pitchFamily="18" charset="0"/>
                      </a:endParaRPr>
                    </a:p>
                  </a:txBody>
                  <a:tcPr marL="3374" marR="3374" marT="3374" marB="0" anchor="b"/>
                </a:tc>
                <a:tc>
                  <a:txBody>
                    <a:bodyPr/>
                    <a:lstStyle/>
                    <a:p>
                      <a:pPr algn="ctr" fontAlgn="b"/>
                      <a:endParaRPr lang="ru-RU" sz="1100" b="0" i="0" u="none" strike="noStrike" dirty="0">
                        <a:solidFill>
                          <a:srgbClr val="000000"/>
                        </a:solidFill>
                        <a:effectLst/>
                        <a:latin typeface="Times New Roman" panose="02020603050405020304" pitchFamily="18" charset="0"/>
                      </a:endParaRPr>
                    </a:p>
                  </a:txBody>
                  <a:tcPr marL="3374" marR="3374" marT="3374" marB="0" anchor="b"/>
                </a:tc>
                <a:tc>
                  <a:txBody>
                    <a:bodyPr/>
                    <a:lstStyle/>
                    <a:p>
                      <a:pPr algn="ctr" fontAlgn="b"/>
                      <a:r>
                        <a:rPr lang="ru-RU" sz="1100" u="none" strike="noStrike">
                          <a:effectLst/>
                        </a:rPr>
                        <a:t>527,6</a:t>
                      </a:r>
                      <a:endParaRPr lang="ru-RU" sz="1100" b="0" i="0" u="none" strike="noStrike">
                        <a:solidFill>
                          <a:srgbClr val="000000"/>
                        </a:solidFill>
                        <a:effectLst/>
                        <a:latin typeface="Times New Roman" panose="02020603050405020304" pitchFamily="18" charset="0"/>
                      </a:endParaRPr>
                    </a:p>
                  </a:txBody>
                  <a:tcPr marL="3374" marR="3374" marT="3374" marB="0" anchor="b"/>
                </a:tc>
                <a:tc>
                  <a:txBody>
                    <a:bodyPr/>
                    <a:lstStyle/>
                    <a:p>
                      <a:pPr algn="ctr" fontAlgn="b"/>
                      <a:endParaRPr lang="ru-RU" sz="1100" b="0" i="0" u="none" strike="noStrike" dirty="0">
                        <a:solidFill>
                          <a:srgbClr val="000000"/>
                        </a:solidFill>
                        <a:effectLst/>
                        <a:latin typeface="Times New Roman" panose="02020603050405020304" pitchFamily="18" charset="0"/>
                      </a:endParaRPr>
                    </a:p>
                  </a:txBody>
                  <a:tcPr marL="3374" marR="3374" marT="3374" marB="0" anchor="b"/>
                </a:tc>
                <a:tc>
                  <a:txBody>
                    <a:bodyPr/>
                    <a:lstStyle/>
                    <a:p>
                      <a:pPr algn="ctr" fontAlgn="b"/>
                      <a:r>
                        <a:rPr lang="ru-RU" sz="1100" u="none" strike="noStrike">
                          <a:effectLst/>
                        </a:rPr>
                        <a:t>207,6</a:t>
                      </a:r>
                      <a:endParaRPr lang="ru-RU" sz="1100" b="0" i="0" u="none" strike="noStrike">
                        <a:solidFill>
                          <a:srgbClr val="000000"/>
                        </a:solidFill>
                        <a:effectLst/>
                        <a:latin typeface="Times New Roman" panose="02020603050405020304" pitchFamily="18" charset="0"/>
                      </a:endParaRPr>
                    </a:p>
                  </a:txBody>
                  <a:tcPr marL="3374" marR="3374" marT="3374" marB="0" anchor="b"/>
                </a:tc>
                <a:tc>
                  <a:txBody>
                    <a:bodyPr/>
                    <a:lstStyle/>
                    <a:p>
                      <a:pPr algn="ctr" fontAlgn="b"/>
                      <a:r>
                        <a:rPr lang="ru-RU" sz="1100" u="none" strike="noStrike">
                          <a:effectLst/>
                        </a:rPr>
                        <a:t>15,2</a:t>
                      </a:r>
                      <a:endParaRPr lang="ru-RU" sz="1100" b="0" i="0" u="none" strike="noStrike">
                        <a:solidFill>
                          <a:srgbClr val="000000"/>
                        </a:solidFill>
                        <a:effectLst/>
                        <a:latin typeface="Times New Roman" panose="02020603050405020304" pitchFamily="18" charset="0"/>
                      </a:endParaRPr>
                    </a:p>
                  </a:txBody>
                  <a:tcPr marL="3374" marR="3374" marT="3374" marB="0" anchor="b"/>
                </a:tc>
                <a:tc>
                  <a:txBody>
                    <a:bodyPr/>
                    <a:lstStyle/>
                    <a:p>
                      <a:pPr algn="ctr" fontAlgn="b"/>
                      <a:endParaRPr lang="ru-RU" sz="1100" b="0" i="0" u="none" strike="noStrike" dirty="0">
                        <a:solidFill>
                          <a:srgbClr val="000000"/>
                        </a:solidFill>
                        <a:effectLst/>
                        <a:latin typeface="Times New Roman" panose="02020603050405020304" pitchFamily="18" charset="0"/>
                      </a:endParaRPr>
                    </a:p>
                  </a:txBody>
                  <a:tcPr marL="3374" marR="3374" marT="3374" marB="0" anchor="b"/>
                </a:tc>
                <a:tc>
                  <a:txBody>
                    <a:bodyPr/>
                    <a:lstStyle/>
                    <a:p>
                      <a:pPr algn="ctr" fontAlgn="b"/>
                      <a:endParaRPr lang="ru-RU" sz="1100" b="0" i="0" u="none" strike="noStrike" dirty="0">
                        <a:solidFill>
                          <a:srgbClr val="000000"/>
                        </a:solidFill>
                        <a:effectLst/>
                        <a:latin typeface="Times New Roman" panose="02020603050405020304" pitchFamily="18" charset="0"/>
                      </a:endParaRPr>
                    </a:p>
                  </a:txBody>
                  <a:tcPr marL="3374" marR="3374" marT="3374" marB="0" anchor="b"/>
                </a:tc>
                <a:tc>
                  <a:txBody>
                    <a:bodyPr/>
                    <a:lstStyle/>
                    <a:p>
                      <a:pPr algn="ctr" fontAlgn="b"/>
                      <a:r>
                        <a:rPr lang="ru-RU" sz="1100" u="none" strike="noStrike" dirty="0">
                          <a:effectLst/>
                        </a:rPr>
                        <a:t>750,4</a:t>
                      </a:r>
                      <a:endParaRPr lang="ru-RU" sz="1100" b="0" i="0" u="none" strike="noStrike" dirty="0">
                        <a:solidFill>
                          <a:srgbClr val="000000"/>
                        </a:solidFill>
                        <a:effectLst/>
                        <a:latin typeface="Times New Roman" panose="02020603050405020304" pitchFamily="18" charset="0"/>
                      </a:endParaRPr>
                    </a:p>
                  </a:txBody>
                  <a:tcPr marL="3374" marR="3374" marT="3374" marB="0" anchor="b"/>
                </a:tc>
                <a:tc>
                  <a:txBody>
                    <a:bodyPr/>
                    <a:lstStyle/>
                    <a:p>
                      <a:pPr algn="ctr" fontAlgn="b"/>
                      <a:endParaRPr lang="ru-RU" sz="1100" b="0" i="0" u="none" strike="noStrike" dirty="0">
                        <a:solidFill>
                          <a:srgbClr val="000000"/>
                        </a:solidFill>
                        <a:effectLst/>
                        <a:latin typeface="Times New Roman" panose="02020603050405020304" pitchFamily="18" charset="0"/>
                      </a:endParaRPr>
                    </a:p>
                  </a:txBody>
                  <a:tcPr marL="3374" marR="3374" marT="3374" marB="0" anchor="b"/>
                </a:tc>
                <a:tc>
                  <a:txBody>
                    <a:bodyPr/>
                    <a:lstStyle/>
                    <a:p>
                      <a:pPr algn="ctr" fontAlgn="b"/>
                      <a:r>
                        <a:rPr lang="ru-RU" sz="1100" u="none" strike="noStrike" dirty="0">
                          <a:effectLst/>
                        </a:rPr>
                        <a:t>750,4</a:t>
                      </a:r>
                      <a:endParaRPr lang="ru-RU" sz="1100" b="0" i="0" u="none" strike="noStrike" dirty="0">
                        <a:solidFill>
                          <a:srgbClr val="000000"/>
                        </a:solidFill>
                        <a:effectLst/>
                        <a:latin typeface="Times New Roman" panose="02020603050405020304" pitchFamily="18" charset="0"/>
                      </a:endParaRPr>
                    </a:p>
                  </a:txBody>
                  <a:tcPr marL="3374" marR="3374" marT="3374" marB="0" anchor="b"/>
                </a:tc>
              </a:tr>
            </a:tbl>
          </a:graphicData>
        </a:graphic>
      </p:graphicFrame>
      <p:sp>
        <p:nvSpPr>
          <p:cNvPr id="6" name="TextBox 5"/>
          <p:cNvSpPr txBox="1"/>
          <p:nvPr/>
        </p:nvSpPr>
        <p:spPr>
          <a:xfrm>
            <a:off x="10871200" y="680523"/>
            <a:ext cx="1036482" cy="369332"/>
          </a:xfrm>
          <a:prstGeom prst="rect">
            <a:avLst/>
          </a:prstGeom>
          <a:noFill/>
        </p:spPr>
        <p:txBody>
          <a:bodyPr wrap="square" rtlCol="0">
            <a:spAutoFit/>
          </a:bodyPr>
          <a:lstStyle/>
          <a:p>
            <a:pPr algn="r"/>
            <a:r>
              <a:rPr lang="ru-RU" dirty="0" smtClean="0"/>
              <a:t>(3 из 3)</a:t>
            </a:r>
            <a:endParaRPr lang="ru-RU" dirty="0"/>
          </a:p>
        </p:txBody>
      </p:sp>
    </p:spTree>
    <p:extLst>
      <p:ext uri="{BB962C8B-B14F-4D97-AF65-F5344CB8AC3E}">
        <p14:creationId xmlns:p14="http://schemas.microsoft.com/office/powerpoint/2010/main" val="38449946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3" name="Нижний колонтитул 3"/>
          <p:cNvSpPr>
            <a:spLocks noGrp="1"/>
          </p:cNvSpPr>
          <p:nvPr>
            <p:ph type="ftr" sz="quarter" idx="4294967295"/>
          </p:nvPr>
        </p:nvSpPr>
        <p:spPr>
          <a:xfrm>
            <a:off x="0" y="6437730"/>
            <a:ext cx="11760000" cy="432000"/>
          </a:xfrm>
          <a:prstGeom prst="rect">
            <a:avLst/>
          </a:prstGeom>
          <a:solidFill>
            <a:srgbClr val="404040"/>
          </a:solidFill>
          <a:ln cmpd="sng">
            <a:noFill/>
          </a:ln>
        </p:spPr>
        <p:txBody>
          <a:bodyPr anchor="ctr"/>
          <a:lstStyle/>
          <a:p>
            <a:pPr lvl="1"/>
            <a:r>
              <a:rPr lang="ru-RU" b="1" dirty="0">
                <a:gradFill>
                  <a:gsLst>
                    <a:gs pos="0">
                      <a:schemeClr val="accent1">
                        <a:lumMod val="5000"/>
                        <a:lumOff val="95000"/>
                      </a:schemeClr>
                    </a:gs>
                    <a:gs pos="74000">
                      <a:schemeClr val="accent5">
                        <a:lumMod val="25000"/>
                        <a:lumOff val="75000"/>
                      </a:schemeClr>
                    </a:gs>
                    <a:gs pos="83000">
                      <a:schemeClr val="accent5">
                        <a:lumMod val="25000"/>
                        <a:lumOff val="75000"/>
                      </a:schemeClr>
                    </a:gs>
                    <a:gs pos="100000">
                      <a:schemeClr val="accent5">
                        <a:lumMod val="50000"/>
                        <a:lumOff val="50000"/>
                      </a:schemeClr>
                    </a:gs>
                  </a:gsLst>
                  <a:lin ang="5400000" scaled="1"/>
                </a:gradFill>
              </a:rPr>
              <a:t>БЮДЖЕТ ДЛЯ ГРАЖДАН </a:t>
            </a:r>
          </a:p>
        </p:txBody>
      </p:sp>
      <p:sp>
        <p:nvSpPr>
          <p:cNvPr id="34" name="Номер слайда 5">
            <a:extLst>
              <a:ext uri="{FF2B5EF4-FFF2-40B4-BE49-F238E27FC236}">
                <a16:creationId xmlns="" xmlns:a16="http://schemas.microsoft.com/office/drawing/2014/main" id="{1C554D9F-1895-486E-BFBA-905BB2D29E08}"/>
              </a:ext>
            </a:extLst>
          </p:cNvPr>
          <p:cNvSpPr>
            <a:spLocks noGrp="1"/>
          </p:cNvSpPr>
          <p:nvPr>
            <p:ph type="sldNum" sz="quarter" idx="33"/>
          </p:nvPr>
        </p:nvSpPr>
        <p:spPr>
          <a:xfrm>
            <a:off x="11760000" y="6437730"/>
            <a:ext cx="432000" cy="432000"/>
          </a:xfrm>
        </p:spPr>
        <p:txBody>
          <a:bodyPr rtlCol="0"/>
          <a:lstStyle/>
          <a:p>
            <a:pPr rtl="0"/>
            <a:fld id="{19B51A1E-902D-48AF-9020-955120F399B6}" type="slidenum">
              <a:rPr lang="ru-RU" sz="1600" b="1" smtClean="0">
                <a:ln w="0"/>
                <a:gradFill>
                  <a:gsLst>
                    <a:gs pos="0">
                      <a:schemeClr val="accent1">
                        <a:lumMod val="5000"/>
                        <a:lumOff val="95000"/>
                      </a:schemeClr>
                    </a:gs>
                    <a:gs pos="74000">
                      <a:schemeClr val="accent5">
                        <a:lumMod val="25000"/>
                        <a:lumOff val="75000"/>
                      </a:schemeClr>
                    </a:gs>
                    <a:gs pos="83000">
                      <a:schemeClr val="accent5">
                        <a:lumMod val="25000"/>
                        <a:lumOff val="75000"/>
                      </a:schemeClr>
                    </a:gs>
                    <a:gs pos="100000">
                      <a:schemeClr val="accent5">
                        <a:lumMod val="50000"/>
                        <a:lumOff val="50000"/>
                      </a:schemeClr>
                    </a:gs>
                  </a:gsLst>
                  <a:lin ang="5400000" scaled="1"/>
                </a:gradFill>
                <a:effectLst>
                  <a:outerShdw blurRad="38100" dist="25400" dir="5400000" algn="ctr" rotWithShape="0">
                    <a:srgbClr val="6E747A">
                      <a:alpha val="43000"/>
                    </a:srgbClr>
                  </a:outerShdw>
                </a:effectLst>
              </a:rPr>
              <a:pPr rtl="0"/>
              <a:t>14</a:t>
            </a:fld>
            <a:endParaRPr lang="ru-RU" sz="1600" b="1" dirty="0">
              <a:ln w="0"/>
              <a:gradFill>
                <a:gsLst>
                  <a:gs pos="0">
                    <a:schemeClr val="accent1">
                      <a:lumMod val="5000"/>
                      <a:lumOff val="95000"/>
                    </a:schemeClr>
                  </a:gs>
                  <a:gs pos="74000">
                    <a:schemeClr val="accent5">
                      <a:lumMod val="25000"/>
                      <a:lumOff val="75000"/>
                    </a:schemeClr>
                  </a:gs>
                  <a:gs pos="83000">
                    <a:schemeClr val="accent5">
                      <a:lumMod val="25000"/>
                      <a:lumOff val="75000"/>
                    </a:schemeClr>
                  </a:gs>
                  <a:gs pos="100000">
                    <a:schemeClr val="accent5">
                      <a:lumMod val="50000"/>
                      <a:lumOff val="50000"/>
                    </a:schemeClr>
                  </a:gs>
                </a:gsLst>
                <a:lin ang="5400000" scaled="1"/>
              </a:gradFill>
              <a:effectLst>
                <a:outerShdw blurRad="38100" dist="25400" dir="5400000" algn="ctr" rotWithShape="0">
                  <a:srgbClr val="6E747A">
                    <a:alpha val="43000"/>
                  </a:srgbClr>
                </a:outerShdw>
              </a:effectLst>
            </a:endParaRPr>
          </a:p>
        </p:txBody>
      </p:sp>
      <p:sp>
        <p:nvSpPr>
          <p:cNvPr id="4" name="Заголовок 3"/>
          <p:cNvSpPr>
            <a:spLocks noGrp="1"/>
          </p:cNvSpPr>
          <p:nvPr>
            <p:ph type="title"/>
          </p:nvPr>
        </p:nvSpPr>
        <p:spPr/>
        <p:txBody>
          <a:bodyPr/>
          <a:lstStyle/>
          <a:p>
            <a:r>
              <a:rPr lang="ru-RU" dirty="0"/>
              <a:t>Основные показатели исполнения бюджета города Пыть-Яха</a:t>
            </a:r>
          </a:p>
        </p:txBody>
      </p:sp>
      <p:graphicFrame>
        <p:nvGraphicFramePr>
          <p:cNvPr id="8" name="Диаграмма 7"/>
          <p:cNvGraphicFramePr/>
          <p:nvPr>
            <p:extLst>
              <p:ext uri="{D42A27DB-BD31-4B8C-83A1-F6EECF244321}">
                <p14:modId xmlns:p14="http://schemas.microsoft.com/office/powerpoint/2010/main" val="3688856245"/>
              </p:ext>
            </p:extLst>
          </p:nvPr>
        </p:nvGraphicFramePr>
        <p:xfrm>
          <a:off x="6587954" y="1575096"/>
          <a:ext cx="3600000" cy="39600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1"/>
          <p:cNvSpPr txBox="1"/>
          <p:nvPr/>
        </p:nvSpPr>
        <p:spPr>
          <a:xfrm>
            <a:off x="9772847" y="1258841"/>
            <a:ext cx="1531644" cy="887772"/>
          </a:xfrm>
          <a:prstGeom prst="rect">
            <a:avLst/>
          </a:prstGeom>
          <a:noFill/>
          <a:ln>
            <a:noFill/>
          </a:ln>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lnSpc>
                <a:spcPct val="90000"/>
              </a:lnSpc>
            </a:pPr>
            <a:r>
              <a:rPr lang="ru-RU" sz="1800" dirty="0" smtClean="0">
                <a:solidFill>
                  <a:srgbClr val="BABABA"/>
                </a:solidFill>
              </a:rPr>
              <a:t>УТВЕРЖДЕНО</a:t>
            </a:r>
          </a:p>
          <a:p>
            <a:pPr algn="r">
              <a:lnSpc>
                <a:spcPct val="90000"/>
              </a:lnSpc>
            </a:pPr>
            <a:r>
              <a:rPr lang="ru-RU" sz="3200" dirty="0" smtClean="0">
                <a:ln w="0"/>
                <a:effectLst>
                  <a:outerShdw blurRad="38100" dist="19050" dir="2700000" algn="tl" rotWithShape="0">
                    <a:schemeClr val="dk1">
                      <a:alpha val="40000"/>
                    </a:schemeClr>
                  </a:outerShdw>
                </a:effectLst>
              </a:rPr>
              <a:t>4 944 813,2</a:t>
            </a:r>
          </a:p>
          <a:p>
            <a:pPr algn="r">
              <a:lnSpc>
                <a:spcPct val="90000"/>
              </a:lnSpc>
            </a:pPr>
            <a:r>
              <a:rPr lang="ru-RU" dirty="0"/>
              <a:t>т</a:t>
            </a:r>
            <a:r>
              <a:rPr lang="ru-RU" sz="1100" dirty="0" smtClean="0"/>
              <a:t>ыс. рублей</a:t>
            </a:r>
            <a:endParaRPr lang="ru-RU" sz="1100" dirty="0"/>
          </a:p>
        </p:txBody>
      </p:sp>
      <p:graphicFrame>
        <p:nvGraphicFramePr>
          <p:cNvPr id="10" name="Диаграмма 9"/>
          <p:cNvGraphicFramePr/>
          <p:nvPr>
            <p:extLst>
              <p:ext uri="{D42A27DB-BD31-4B8C-83A1-F6EECF244321}">
                <p14:modId xmlns:p14="http://schemas.microsoft.com/office/powerpoint/2010/main" val="2507396739"/>
              </p:ext>
            </p:extLst>
          </p:nvPr>
        </p:nvGraphicFramePr>
        <p:xfrm>
          <a:off x="2076910" y="1588669"/>
          <a:ext cx="3600000" cy="3960000"/>
        </p:xfrm>
        <a:graphic>
          <a:graphicData uri="http://schemas.openxmlformats.org/drawingml/2006/chart">
            <c:chart xmlns:c="http://schemas.openxmlformats.org/drawingml/2006/chart" xmlns:r="http://schemas.openxmlformats.org/officeDocument/2006/relationships" r:id="rId4"/>
          </a:graphicData>
        </a:graphic>
      </p:graphicFrame>
      <p:sp>
        <p:nvSpPr>
          <p:cNvPr id="11" name="TextBox 1"/>
          <p:cNvSpPr txBox="1"/>
          <p:nvPr/>
        </p:nvSpPr>
        <p:spPr>
          <a:xfrm>
            <a:off x="846517" y="2532760"/>
            <a:ext cx="2032327" cy="1004890"/>
          </a:xfrm>
          <a:prstGeom prst="rect">
            <a:avLst/>
          </a:prstGeom>
          <a:noFill/>
          <a:ln>
            <a:noFill/>
          </a:ln>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nSpc>
                <a:spcPct val="90000"/>
              </a:lnSpc>
            </a:pPr>
            <a:r>
              <a:rPr lang="ru-RU" sz="1800" dirty="0" smtClean="0">
                <a:solidFill>
                  <a:srgbClr val="438996"/>
                </a:solidFill>
              </a:rPr>
              <a:t>ИСПОЛНЕНО</a:t>
            </a:r>
          </a:p>
          <a:p>
            <a:pPr>
              <a:lnSpc>
                <a:spcPct val="90000"/>
              </a:lnSpc>
            </a:pPr>
            <a:r>
              <a:rPr lang="ru-RU" sz="3200" dirty="0" smtClean="0">
                <a:ln w="0"/>
                <a:effectLst>
                  <a:outerShdw blurRad="38100" dist="19050" dir="2700000" algn="tl" rotWithShape="0">
                    <a:schemeClr val="dk1">
                      <a:alpha val="40000"/>
                    </a:schemeClr>
                  </a:outerShdw>
                </a:effectLst>
              </a:rPr>
              <a:t>4 132 963,3</a:t>
            </a:r>
          </a:p>
          <a:p>
            <a:pPr>
              <a:lnSpc>
                <a:spcPct val="90000"/>
              </a:lnSpc>
            </a:pPr>
            <a:r>
              <a:rPr lang="ru-RU" dirty="0"/>
              <a:t>т</a:t>
            </a:r>
            <a:r>
              <a:rPr lang="ru-RU" sz="1100" dirty="0" smtClean="0"/>
              <a:t>ыс. рублей</a:t>
            </a:r>
            <a:endParaRPr lang="ru-RU" sz="1100" dirty="0"/>
          </a:p>
        </p:txBody>
      </p:sp>
      <p:sp>
        <p:nvSpPr>
          <p:cNvPr id="13" name="TextBox 1"/>
          <p:cNvSpPr txBox="1"/>
          <p:nvPr/>
        </p:nvSpPr>
        <p:spPr>
          <a:xfrm>
            <a:off x="869066" y="1533577"/>
            <a:ext cx="1531644" cy="974034"/>
          </a:xfrm>
          <a:prstGeom prst="rect">
            <a:avLst/>
          </a:prstGeom>
          <a:noFill/>
          <a:ln>
            <a:noFill/>
          </a:ln>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nSpc>
                <a:spcPct val="90000"/>
              </a:lnSpc>
            </a:pPr>
            <a:r>
              <a:rPr lang="ru-RU" sz="1800" dirty="0" smtClean="0">
                <a:solidFill>
                  <a:srgbClr val="C8C8C8"/>
                </a:solidFill>
              </a:rPr>
              <a:t>УТВЕРЖДЕНО</a:t>
            </a:r>
          </a:p>
          <a:p>
            <a:pPr>
              <a:lnSpc>
                <a:spcPct val="90000"/>
              </a:lnSpc>
            </a:pPr>
            <a:r>
              <a:rPr lang="ru-RU" sz="3200" dirty="0" smtClean="0">
                <a:ln w="0"/>
                <a:effectLst>
                  <a:outerShdw blurRad="38100" dist="19050" dir="2700000" algn="tl" rotWithShape="0">
                    <a:schemeClr val="dk1">
                      <a:alpha val="40000"/>
                    </a:schemeClr>
                  </a:outerShdw>
                </a:effectLst>
              </a:rPr>
              <a:t>4 150 112,1</a:t>
            </a:r>
          </a:p>
          <a:p>
            <a:pPr>
              <a:lnSpc>
                <a:spcPct val="90000"/>
              </a:lnSpc>
            </a:pPr>
            <a:r>
              <a:rPr lang="ru-RU" dirty="0"/>
              <a:t>т</a:t>
            </a:r>
            <a:r>
              <a:rPr lang="ru-RU" sz="1100" dirty="0" smtClean="0"/>
              <a:t>ыс. рублей</a:t>
            </a:r>
            <a:endParaRPr lang="ru-RU" sz="1100" dirty="0"/>
          </a:p>
        </p:txBody>
      </p:sp>
      <p:cxnSp>
        <p:nvCxnSpPr>
          <p:cNvPr id="14" name="Прямая соединительная линия 13"/>
          <p:cNvCxnSpPr/>
          <p:nvPr/>
        </p:nvCxnSpPr>
        <p:spPr>
          <a:xfrm flipV="1">
            <a:off x="2208223" y="2627630"/>
            <a:ext cx="936000" cy="4809"/>
          </a:xfrm>
          <a:prstGeom prst="line">
            <a:avLst/>
          </a:prstGeom>
          <a:ln w="25400">
            <a:solidFill>
              <a:srgbClr val="438996"/>
            </a:solidFill>
            <a:prstDash val="sysDot"/>
          </a:ln>
        </p:spPr>
        <p:style>
          <a:lnRef idx="1">
            <a:schemeClr val="accent1"/>
          </a:lnRef>
          <a:fillRef idx="0">
            <a:schemeClr val="accent1"/>
          </a:fillRef>
          <a:effectRef idx="0">
            <a:schemeClr val="accent1"/>
          </a:effectRef>
          <a:fontRef idx="minor">
            <a:schemeClr val="tx1"/>
          </a:fontRef>
        </p:style>
      </p:cxnSp>
      <p:sp>
        <p:nvSpPr>
          <p:cNvPr id="15" name="TextBox 1"/>
          <p:cNvSpPr txBox="1"/>
          <p:nvPr/>
        </p:nvSpPr>
        <p:spPr>
          <a:xfrm>
            <a:off x="10271812" y="2317894"/>
            <a:ext cx="1036752" cy="758541"/>
          </a:xfrm>
          <a:prstGeom prst="rect">
            <a:avLst/>
          </a:prstGeom>
          <a:noFill/>
          <a:ln>
            <a:noFill/>
          </a:ln>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lnSpc>
                <a:spcPct val="90000"/>
              </a:lnSpc>
            </a:pPr>
            <a:r>
              <a:rPr lang="ru-RU" sz="1800" dirty="0" smtClean="0">
                <a:solidFill>
                  <a:srgbClr val="448A97"/>
                </a:solidFill>
              </a:rPr>
              <a:t>ИСПОЛНЕНО</a:t>
            </a:r>
          </a:p>
          <a:p>
            <a:pPr algn="r">
              <a:lnSpc>
                <a:spcPct val="90000"/>
              </a:lnSpc>
            </a:pPr>
            <a:r>
              <a:rPr lang="ru-RU" sz="3200" dirty="0" smtClean="0">
                <a:ln w="0"/>
                <a:effectLst>
                  <a:outerShdw blurRad="38100" dist="19050" dir="2700000" algn="tl" rotWithShape="0">
                    <a:schemeClr val="dk1">
                      <a:alpha val="40000"/>
                    </a:schemeClr>
                  </a:outerShdw>
                </a:effectLst>
              </a:rPr>
              <a:t>4 323 066,2</a:t>
            </a:r>
          </a:p>
          <a:p>
            <a:pPr algn="r">
              <a:lnSpc>
                <a:spcPct val="90000"/>
              </a:lnSpc>
            </a:pPr>
            <a:r>
              <a:rPr lang="ru-RU" dirty="0"/>
              <a:t>т</a:t>
            </a:r>
            <a:r>
              <a:rPr lang="ru-RU" sz="1100" dirty="0" smtClean="0"/>
              <a:t>ыс. рублей</a:t>
            </a:r>
            <a:endParaRPr lang="ru-RU" sz="1100" dirty="0"/>
          </a:p>
        </p:txBody>
      </p:sp>
      <p:cxnSp>
        <p:nvCxnSpPr>
          <p:cNvPr id="16" name="Прямая соединительная линия 15"/>
          <p:cNvCxnSpPr/>
          <p:nvPr/>
        </p:nvCxnSpPr>
        <p:spPr>
          <a:xfrm flipV="1">
            <a:off x="9145880" y="2440429"/>
            <a:ext cx="828000" cy="3630"/>
          </a:xfrm>
          <a:prstGeom prst="line">
            <a:avLst/>
          </a:prstGeom>
          <a:ln w="25400">
            <a:solidFill>
              <a:srgbClr val="438A96"/>
            </a:solidFill>
            <a:prstDash val="sysDot"/>
          </a:ln>
        </p:spPr>
        <p:style>
          <a:lnRef idx="1">
            <a:schemeClr val="accent1"/>
          </a:lnRef>
          <a:fillRef idx="0">
            <a:schemeClr val="accent1"/>
          </a:fillRef>
          <a:effectRef idx="0">
            <a:schemeClr val="accent1"/>
          </a:effectRef>
          <a:fontRef idx="minor">
            <a:schemeClr val="tx1"/>
          </a:fontRef>
        </p:style>
      </p:cxnSp>
      <p:cxnSp>
        <p:nvCxnSpPr>
          <p:cNvPr id="17" name="Прямая соединительная линия 16"/>
          <p:cNvCxnSpPr/>
          <p:nvPr/>
        </p:nvCxnSpPr>
        <p:spPr>
          <a:xfrm flipV="1">
            <a:off x="9145880" y="2081068"/>
            <a:ext cx="1332000" cy="3630"/>
          </a:xfrm>
          <a:prstGeom prst="line">
            <a:avLst/>
          </a:prstGeom>
          <a:ln w="25400">
            <a:solidFill>
              <a:srgbClr val="E9E9E9"/>
            </a:solidFill>
            <a:prstDash val="sysDot"/>
          </a:ln>
        </p:spPr>
        <p:style>
          <a:lnRef idx="1">
            <a:schemeClr val="accent1"/>
          </a:lnRef>
          <a:fillRef idx="0">
            <a:schemeClr val="accent1"/>
          </a:fillRef>
          <a:effectRef idx="0">
            <a:schemeClr val="accent1"/>
          </a:effectRef>
          <a:fontRef idx="minor">
            <a:schemeClr val="tx1"/>
          </a:fontRef>
        </p:style>
      </p:cxnSp>
      <p:graphicFrame>
        <p:nvGraphicFramePr>
          <p:cNvPr id="18" name="Диаграмма 17"/>
          <p:cNvGraphicFramePr/>
          <p:nvPr>
            <p:extLst>
              <p:ext uri="{D42A27DB-BD31-4B8C-83A1-F6EECF244321}">
                <p14:modId xmlns:p14="http://schemas.microsoft.com/office/powerpoint/2010/main" val="1017571587"/>
              </p:ext>
            </p:extLst>
          </p:nvPr>
        </p:nvGraphicFramePr>
        <p:xfrm>
          <a:off x="4846715" y="1248709"/>
          <a:ext cx="2931981" cy="4555988"/>
        </p:xfrm>
        <a:graphic>
          <a:graphicData uri="http://schemas.openxmlformats.org/drawingml/2006/chart">
            <c:chart xmlns:c="http://schemas.openxmlformats.org/drawingml/2006/chart" xmlns:r="http://schemas.openxmlformats.org/officeDocument/2006/relationships" r:id="rId5"/>
          </a:graphicData>
        </a:graphic>
      </p:graphicFrame>
      <p:pic>
        <p:nvPicPr>
          <p:cNvPr id="19" name="Picture 8" descr="Компьютерные Иконки Леди Правосудие, ВЕСЫ, разное, угол, другие png |  PNGWing"/>
          <p:cNvPicPr>
            <a:picLocks noChangeAspect="1" noChangeArrowheads="1"/>
          </p:cNvPicPr>
          <p:nvPr/>
        </p:nvPicPr>
        <p:blipFill>
          <a:blip r:embed="rId6" cstate="email">
            <a:duotone>
              <a:schemeClr val="accent1">
                <a:shade val="45000"/>
                <a:satMod val="135000"/>
              </a:schemeClr>
              <a:prstClr val="white"/>
            </a:duotone>
            <a:extLst>
              <a:ext uri="{28A0092B-C50C-407E-A947-70E740481C1C}">
                <a14:useLocalDpi xmlns:a14="http://schemas.microsoft.com/office/drawing/2010/main"/>
              </a:ext>
            </a:extLst>
          </a:blip>
          <a:srcRect/>
          <a:stretch>
            <a:fillRect/>
          </a:stretch>
        </p:blipFill>
        <p:spPr bwMode="auto">
          <a:xfrm flipH="1">
            <a:off x="5813288" y="3095985"/>
            <a:ext cx="644079" cy="644079"/>
          </a:xfrm>
          <a:prstGeom prst="rect">
            <a:avLst/>
          </a:prstGeom>
          <a:noFill/>
          <a:extLst>
            <a:ext uri="{909E8E84-426E-40DD-AFC4-6F175D3DCCD1}">
              <a14:hiddenFill xmlns:a14="http://schemas.microsoft.com/office/drawing/2010/main">
                <a:solidFill>
                  <a:srgbClr val="FFFFFF"/>
                </a:solidFill>
              </a14:hiddenFill>
            </a:ext>
          </a:extLst>
        </p:spPr>
      </p:pic>
      <p:sp>
        <p:nvSpPr>
          <p:cNvPr id="20" name="Прямоугольник 19"/>
          <p:cNvSpPr/>
          <p:nvPr/>
        </p:nvSpPr>
        <p:spPr>
          <a:xfrm>
            <a:off x="5112772" y="5243819"/>
            <a:ext cx="2045109" cy="1077218"/>
          </a:xfrm>
          <a:prstGeom prst="rect">
            <a:avLst/>
          </a:prstGeom>
        </p:spPr>
        <p:txBody>
          <a:bodyPr wrap="square">
            <a:spAutoFit/>
          </a:bodyPr>
          <a:lstStyle/>
          <a:p>
            <a:pPr algn="ctr"/>
            <a:r>
              <a:rPr lang="ru-RU" sz="1600" b="1" dirty="0" smtClean="0">
                <a:solidFill>
                  <a:schemeClr val="bg2">
                    <a:lumMod val="50000"/>
                  </a:schemeClr>
                </a:solidFill>
              </a:rPr>
              <a:t>ИСТОЧНИКИ ФИНАНСИРОВАНИЯ ДЕФИЦИТА БЮДЖЕТА</a:t>
            </a:r>
            <a:endParaRPr lang="ru-RU" sz="1600" b="1" dirty="0">
              <a:solidFill>
                <a:schemeClr val="bg2">
                  <a:lumMod val="50000"/>
                </a:schemeClr>
              </a:solidFill>
            </a:endParaRPr>
          </a:p>
        </p:txBody>
      </p:sp>
      <p:sp>
        <p:nvSpPr>
          <p:cNvPr id="21" name="Прямоугольник 20"/>
          <p:cNvSpPr/>
          <p:nvPr/>
        </p:nvSpPr>
        <p:spPr>
          <a:xfrm>
            <a:off x="3072461" y="5243819"/>
            <a:ext cx="1399550" cy="461665"/>
          </a:xfrm>
          <a:prstGeom prst="rect">
            <a:avLst/>
          </a:prstGeom>
        </p:spPr>
        <p:txBody>
          <a:bodyPr wrap="none">
            <a:spAutoFit/>
          </a:bodyPr>
          <a:lstStyle/>
          <a:p>
            <a:r>
              <a:rPr lang="ru-RU" sz="2400" b="1" dirty="0" smtClean="0">
                <a:solidFill>
                  <a:srgbClr val="FF0000"/>
                </a:solidFill>
              </a:rPr>
              <a:t>ДОХОДЫ</a:t>
            </a:r>
            <a:endParaRPr lang="ru-RU" sz="2400" dirty="0">
              <a:solidFill>
                <a:srgbClr val="FF0000"/>
              </a:solidFill>
            </a:endParaRPr>
          </a:p>
        </p:txBody>
      </p:sp>
      <p:sp>
        <p:nvSpPr>
          <p:cNvPr id="22" name="Прямоугольник 21"/>
          <p:cNvSpPr/>
          <p:nvPr/>
        </p:nvSpPr>
        <p:spPr>
          <a:xfrm>
            <a:off x="7670562" y="5243819"/>
            <a:ext cx="1485150" cy="461665"/>
          </a:xfrm>
          <a:prstGeom prst="rect">
            <a:avLst/>
          </a:prstGeom>
        </p:spPr>
        <p:txBody>
          <a:bodyPr wrap="none">
            <a:spAutoFit/>
          </a:bodyPr>
          <a:lstStyle/>
          <a:p>
            <a:pPr algn="r"/>
            <a:r>
              <a:rPr lang="ru-RU" sz="2400" b="1" dirty="0" smtClean="0">
                <a:solidFill>
                  <a:srgbClr val="FF0000"/>
                </a:solidFill>
              </a:rPr>
              <a:t>РАСХОДЫ</a:t>
            </a:r>
            <a:endParaRPr lang="ru-RU" sz="2400" dirty="0">
              <a:solidFill>
                <a:srgbClr val="FF0000"/>
              </a:solidFill>
            </a:endParaRPr>
          </a:p>
        </p:txBody>
      </p:sp>
      <p:sp>
        <p:nvSpPr>
          <p:cNvPr id="23" name="TextBox 1"/>
          <p:cNvSpPr txBox="1"/>
          <p:nvPr/>
        </p:nvSpPr>
        <p:spPr>
          <a:xfrm>
            <a:off x="6557300" y="1086217"/>
            <a:ext cx="1531644" cy="870402"/>
          </a:xfrm>
          <a:prstGeom prst="rect">
            <a:avLst/>
          </a:prstGeom>
          <a:noFill/>
          <a:ln>
            <a:noFill/>
          </a:ln>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nSpc>
                <a:spcPct val="90000"/>
              </a:lnSpc>
            </a:pPr>
            <a:r>
              <a:rPr lang="ru-RU" sz="1800" dirty="0" smtClean="0">
                <a:solidFill>
                  <a:srgbClr val="055A69"/>
                </a:solidFill>
              </a:rPr>
              <a:t>ИСПОЛНЕНО</a:t>
            </a:r>
          </a:p>
          <a:p>
            <a:pPr>
              <a:lnSpc>
                <a:spcPct val="90000"/>
              </a:lnSpc>
            </a:pPr>
            <a:r>
              <a:rPr lang="ru-RU" sz="3200" dirty="0" smtClean="0">
                <a:ln w="0"/>
                <a:effectLst>
                  <a:outerShdw blurRad="38100" dist="19050" dir="2700000" algn="tl" rotWithShape="0">
                    <a:schemeClr val="dk1">
                      <a:alpha val="40000"/>
                    </a:schemeClr>
                  </a:outerShdw>
                </a:effectLst>
              </a:rPr>
              <a:t>-190 102,9</a:t>
            </a:r>
          </a:p>
          <a:p>
            <a:pPr>
              <a:lnSpc>
                <a:spcPct val="90000"/>
              </a:lnSpc>
            </a:pPr>
            <a:r>
              <a:rPr lang="ru-RU" dirty="0"/>
              <a:t>т</a:t>
            </a:r>
            <a:r>
              <a:rPr lang="ru-RU" sz="1100" dirty="0" smtClean="0"/>
              <a:t>ыс. рублей</a:t>
            </a:r>
            <a:endParaRPr lang="ru-RU" sz="1100" dirty="0"/>
          </a:p>
        </p:txBody>
      </p:sp>
      <p:pic>
        <p:nvPicPr>
          <p:cNvPr id="24" name="Picture 6" descr="портмоне, сумочка, кошелек"/>
          <p:cNvPicPr>
            <a:picLocks noChangeAspect="1" noChangeArrowheads="1"/>
          </p:cNvPicPr>
          <p:nvPr/>
        </p:nvPicPr>
        <p:blipFill>
          <a:blip r:embed="rId7" cstate="email">
            <a:duotone>
              <a:schemeClr val="accent1">
                <a:shade val="45000"/>
                <a:satMod val="135000"/>
              </a:schemeClr>
              <a:prstClr val="white"/>
            </a:duotone>
            <a:extLst>
              <a:ext uri="{28A0092B-C50C-407E-A947-70E740481C1C}">
                <a14:useLocalDpi xmlns:a14="http://schemas.microsoft.com/office/drawing/2010/main"/>
              </a:ext>
            </a:extLst>
          </a:blip>
          <a:srcRect/>
          <a:stretch>
            <a:fillRect/>
          </a:stretch>
        </p:blipFill>
        <p:spPr bwMode="auto">
          <a:xfrm rot="200087">
            <a:off x="3266445" y="3784242"/>
            <a:ext cx="1278198" cy="1278198"/>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8" descr="круг со стрелками скачать бесплатно - Значок Со Стрелкой - Кружатся цветные  стрелки"/>
          <p:cNvPicPr>
            <a:picLocks noChangeAspect="1" noChangeArrowheads="1"/>
          </p:cNvPicPr>
          <p:nvPr/>
        </p:nvPicPr>
        <p:blipFill>
          <a:blip r:embed="rId8" cstate="email">
            <a:duotone>
              <a:schemeClr val="accent1">
                <a:shade val="45000"/>
                <a:satMod val="135000"/>
              </a:schemeClr>
              <a:prstClr val="white"/>
            </a:duotone>
            <a:extLst>
              <a:ext uri="{28A0092B-C50C-407E-A947-70E740481C1C}">
                <a14:useLocalDpi xmlns:a14="http://schemas.microsoft.com/office/drawing/2010/main"/>
              </a:ext>
            </a:extLst>
          </a:blip>
          <a:srcRect/>
          <a:stretch>
            <a:fillRect/>
          </a:stretch>
        </p:blipFill>
        <p:spPr bwMode="auto">
          <a:xfrm rot="5801413">
            <a:off x="3407580" y="3242728"/>
            <a:ext cx="670876" cy="670876"/>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6" descr="портмоне, сумочка, кошелек"/>
          <p:cNvPicPr>
            <a:picLocks noChangeAspect="1" noChangeArrowheads="1"/>
          </p:cNvPicPr>
          <p:nvPr/>
        </p:nvPicPr>
        <p:blipFill>
          <a:blip r:embed="rId7" cstate="email">
            <a:duotone>
              <a:schemeClr val="accent1">
                <a:shade val="45000"/>
                <a:satMod val="135000"/>
              </a:schemeClr>
              <a:prstClr val="white"/>
            </a:duotone>
            <a:extLst>
              <a:ext uri="{28A0092B-C50C-407E-A947-70E740481C1C}">
                <a14:useLocalDpi xmlns:a14="http://schemas.microsoft.com/office/drawing/2010/main"/>
              </a:ext>
            </a:extLst>
          </a:blip>
          <a:srcRect/>
          <a:stretch>
            <a:fillRect/>
          </a:stretch>
        </p:blipFill>
        <p:spPr bwMode="auto">
          <a:xfrm rot="21188590">
            <a:off x="7772683" y="3789222"/>
            <a:ext cx="1278198" cy="1278198"/>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8" descr="круг со стрелками скачать бесплатно - Значок Со Стрелкой - Кружатся цветные  стрелки"/>
          <p:cNvPicPr>
            <a:picLocks noChangeAspect="1" noChangeArrowheads="1"/>
          </p:cNvPicPr>
          <p:nvPr/>
        </p:nvPicPr>
        <p:blipFill>
          <a:blip r:embed="rId8" cstate="email">
            <a:duotone>
              <a:schemeClr val="accent1">
                <a:shade val="45000"/>
                <a:satMod val="135000"/>
              </a:schemeClr>
              <a:prstClr val="white"/>
            </a:duotone>
            <a:extLst>
              <a:ext uri="{28A0092B-C50C-407E-A947-70E740481C1C}">
                <a14:useLocalDpi xmlns:a14="http://schemas.microsoft.com/office/drawing/2010/main"/>
              </a:ext>
            </a:extLst>
          </a:blip>
          <a:srcRect/>
          <a:stretch>
            <a:fillRect/>
          </a:stretch>
        </p:blipFill>
        <p:spPr bwMode="auto">
          <a:xfrm rot="3228333">
            <a:off x="8222296" y="3277384"/>
            <a:ext cx="670876" cy="670876"/>
          </a:xfrm>
          <a:prstGeom prst="rect">
            <a:avLst/>
          </a:prstGeom>
          <a:noFill/>
          <a:extLst>
            <a:ext uri="{909E8E84-426E-40DD-AFC4-6F175D3DCCD1}">
              <a14:hiddenFill xmlns:a14="http://schemas.microsoft.com/office/drawing/2010/main">
                <a:solidFill>
                  <a:srgbClr val="FFFFFF"/>
                </a:solidFill>
              </a14:hiddenFill>
            </a:ext>
          </a:extLst>
        </p:spPr>
      </p:pic>
      <p:sp>
        <p:nvSpPr>
          <p:cNvPr id="29" name="TextBox 1"/>
          <p:cNvSpPr txBox="1"/>
          <p:nvPr/>
        </p:nvSpPr>
        <p:spPr>
          <a:xfrm>
            <a:off x="4242316" y="1082050"/>
            <a:ext cx="1531644" cy="870402"/>
          </a:xfrm>
          <a:prstGeom prst="rect">
            <a:avLst/>
          </a:prstGeom>
          <a:noFill/>
          <a:ln>
            <a:noFill/>
          </a:ln>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lnSpc>
                <a:spcPct val="90000"/>
              </a:lnSpc>
            </a:pPr>
            <a:r>
              <a:rPr lang="ru-RU" sz="1800" dirty="0" smtClean="0">
                <a:solidFill>
                  <a:srgbClr val="BABABA"/>
                </a:solidFill>
              </a:rPr>
              <a:t>УТВЕРЖДЕНО</a:t>
            </a:r>
          </a:p>
          <a:p>
            <a:pPr algn="r">
              <a:lnSpc>
                <a:spcPct val="90000"/>
              </a:lnSpc>
            </a:pPr>
            <a:r>
              <a:rPr lang="ru-RU" sz="3200" dirty="0" smtClean="0">
                <a:ln w="0"/>
                <a:effectLst>
                  <a:outerShdw blurRad="38100" dist="19050" dir="2700000" algn="tl" rotWithShape="0">
                    <a:schemeClr val="dk1">
                      <a:alpha val="40000"/>
                    </a:schemeClr>
                  </a:outerShdw>
                </a:effectLst>
              </a:rPr>
              <a:t>-794 701,1</a:t>
            </a:r>
          </a:p>
          <a:p>
            <a:pPr algn="r">
              <a:lnSpc>
                <a:spcPct val="90000"/>
              </a:lnSpc>
            </a:pPr>
            <a:r>
              <a:rPr lang="ru-RU" dirty="0"/>
              <a:t>т</a:t>
            </a:r>
            <a:r>
              <a:rPr lang="ru-RU" sz="1100" dirty="0" smtClean="0"/>
              <a:t>ыс. рублей</a:t>
            </a:r>
            <a:endParaRPr lang="ru-RU" sz="1100" dirty="0"/>
          </a:p>
        </p:txBody>
      </p:sp>
      <p:sp>
        <p:nvSpPr>
          <p:cNvPr id="7" name="Прямоугольник 6"/>
          <p:cNvSpPr/>
          <p:nvPr/>
        </p:nvSpPr>
        <p:spPr>
          <a:xfrm>
            <a:off x="262492" y="4617047"/>
            <a:ext cx="2520000" cy="1538883"/>
          </a:xfrm>
          <a:prstGeom prst="rect">
            <a:avLst/>
          </a:prstGeom>
          <a:solidFill>
            <a:srgbClr val="458C99"/>
          </a:solidFill>
          <a:effectLst>
            <a:outerShdw blurRad="50800" dist="38100" dir="8100000" algn="tr" rotWithShape="0">
              <a:prstClr val="black">
                <a:alpha val="40000"/>
              </a:prstClr>
            </a:outerShdw>
          </a:effectLst>
        </p:spPr>
        <p:style>
          <a:lnRef idx="0">
            <a:schemeClr val="accent1"/>
          </a:lnRef>
          <a:fillRef idx="3">
            <a:schemeClr val="accent1"/>
          </a:fillRef>
          <a:effectRef idx="3">
            <a:schemeClr val="accent1"/>
          </a:effectRef>
          <a:fontRef idx="minor">
            <a:schemeClr val="lt1"/>
          </a:fontRef>
        </p:style>
        <p:txBody>
          <a:bodyPr wrap="square">
            <a:spAutoFit/>
          </a:bodyPr>
          <a:lstStyle/>
          <a:p>
            <a:pPr marL="12065" marR="6350" algn="ctr">
              <a:lnSpc>
                <a:spcPct val="100000"/>
              </a:lnSpc>
            </a:pPr>
            <a:r>
              <a:rPr lang="ru-RU" sz="2000" spc="-10" dirty="0" smtClean="0">
                <a:solidFill>
                  <a:schemeClr val="bg1"/>
                </a:solidFill>
                <a:cs typeface="Times New Roman"/>
              </a:rPr>
              <a:t>Д</a:t>
            </a:r>
            <a:r>
              <a:rPr lang="ru-RU" sz="2000" spc="-30" dirty="0" smtClean="0">
                <a:solidFill>
                  <a:schemeClr val="bg1"/>
                </a:solidFill>
                <a:cs typeface="Times New Roman"/>
              </a:rPr>
              <a:t>О</a:t>
            </a:r>
            <a:r>
              <a:rPr lang="ru-RU" sz="2000" spc="-45" dirty="0" smtClean="0">
                <a:solidFill>
                  <a:schemeClr val="bg1"/>
                </a:solidFill>
                <a:cs typeface="Times New Roman"/>
              </a:rPr>
              <a:t>Х</a:t>
            </a:r>
            <a:r>
              <a:rPr lang="ru-RU" sz="2000" spc="-30" dirty="0" smtClean="0">
                <a:solidFill>
                  <a:schemeClr val="bg1"/>
                </a:solidFill>
                <a:cs typeface="Times New Roman"/>
              </a:rPr>
              <a:t>О</a:t>
            </a:r>
            <a:r>
              <a:rPr lang="ru-RU" sz="2000" dirty="0" smtClean="0">
                <a:solidFill>
                  <a:schemeClr val="bg1"/>
                </a:solidFill>
                <a:cs typeface="Times New Roman"/>
              </a:rPr>
              <a:t>ДЫ</a:t>
            </a:r>
            <a:r>
              <a:rPr lang="ru-RU" sz="2000" spc="-35" dirty="0" smtClean="0">
                <a:solidFill>
                  <a:schemeClr val="bg1"/>
                </a:solidFill>
                <a:cs typeface="Times New Roman"/>
              </a:rPr>
              <a:t> </a:t>
            </a:r>
            <a:r>
              <a:rPr lang="ru-RU" sz="2000" dirty="0" smtClean="0">
                <a:solidFill>
                  <a:schemeClr val="bg1"/>
                </a:solidFill>
                <a:cs typeface="Times New Roman"/>
              </a:rPr>
              <a:t>В</a:t>
            </a:r>
            <a:r>
              <a:rPr lang="ru-RU" sz="2000" spc="-20" dirty="0" smtClean="0">
                <a:solidFill>
                  <a:schemeClr val="bg1"/>
                </a:solidFill>
                <a:cs typeface="Times New Roman"/>
              </a:rPr>
              <a:t> </a:t>
            </a:r>
            <a:r>
              <a:rPr lang="ru-RU" sz="2000" dirty="0" smtClean="0">
                <a:solidFill>
                  <a:schemeClr val="bg1"/>
                </a:solidFill>
                <a:cs typeface="Times New Roman"/>
              </a:rPr>
              <a:t>РА</a:t>
            </a:r>
            <a:r>
              <a:rPr lang="ru-RU" sz="2000" spc="-25" dirty="0" smtClean="0">
                <a:solidFill>
                  <a:schemeClr val="bg1"/>
                </a:solidFill>
                <a:cs typeface="Times New Roman"/>
              </a:rPr>
              <a:t>С</a:t>
            </a:r>
            <a:r>
              <a:rPr lang="ru-RU" sz="2000" dirty="0" smtClean="0">
                <a:solidFill>
                  <a:schemeClr val="bg1"/>
                </a:solidFill>
                <a:cs typeface="Times New Roman"/>
              </a:rPr>
              <a:t>ЧЕ</a:t>
            </a:r>
            <a:r>
              <a:rPr lang="ru-RU" sz="2000" spc="5" dirty="0" smtClean="0">
                <a:solidFill>
                  <a:schemeClr val="bg1"/>
                </a:solidFill>
                <a:cs typeface="Times New Roman"/>
              </a:rPr>
              <a:t>Т</a:t>
            </a:r>
            <a:r>
              <a:rPr lang="ru-RU" sz="2000" dirty="0" smtClean="0">
                <a:solidFill>
                  <a:schemeClr val="bg1"/>
                </a:solidFill>
                <a:cs typeface="Times New Roman"/>
              </a:rPr>
              <a:t>Е</a:t>
            </a:r>
            <a:r>
              <a:rPr lang="ru-RU" sz="2000" spc="-30" dirty="0" smtClean="0">
                <a:solidFill>
                  <a:schemeClr val="bg1"/>
                </a:solidFill>
                <a:cs typeface="Times New Roman"/>
              </a:rPr>
              <a:t> </a:t>
            </a:r>
            <a:r>
              <a:rPr lang="ru-RU" sz="2000" spc="-5" dirty="0" smtClean="0">
                <a:solidFill>
                  <a:schemeClr val="bg1"/>
                </a:solidFill>
                <a:cs typeface="Times New Roman"/>
              </a:rPr>
              <a:t>Н</a:t>
            </a:r>
            <a:r>
              <a:rPr lang="ru-RU" sz="2000" dirty="0" smtClean="0">
                <a:solidFill>
                  <a:schemeClr val="bg1"/>
                </a:solidFill>
                <a:cs typeface="Times New Roman"/>
              </a:rPr>
              <a:t>А 1</a:t>
            </a:r>
            <a:r>
              <a:rPr lang="ru-RU" sz="2000" spc="-15" dirty="0" smtClean="0">
                <a:solidFill>
                  <a:schemeClr val="bg1"/>
                </a:solidFill>
                <a:cs typeface="Times New Roman"/>
              </a:rPr>
              <a:t> </a:t>
            </a:r>
            <a:r>
              <a:rPr lang="ru-RU" sz="2000" dirty="0" smtClean="0">
                <a:solidFill>
                  <a:schemeClr val="bg1"/>
                </a:solidFill>
                <a:cs typeface="Times New Roman"/>
              </a:rPr>
              <a:t>ЧЕЛ</a:t>
            </a:r>
            <a:r>
              <a:rPr lang="ru-RU" sz="2000" spc="-30" dirty="0" smtClean="0">
                <a:solidFill>
                  <a:schemeClr val="bg1"/>
                </a:solidFill>
                <a:cs typeface="Times New Roman"/>
              </a:rPr>
              <a:t>О</a:t>
            </a:r>
            <a:r>
              <a:rPr lang="ru-RU" sz="2000" dirty="0" smtClean="0">
                <a:solidFill>
                  <a:schemeClr val="bg1"/>
                </a:solidFill>
                <a:cs typeface="Times New Roman"/>
              </a:rPr>
              <a:t>ВЕ</a:t>
            </a:r>
            <a:r>
              <a:rPr lang="ru-RU" sz="2000" spc="-35" dirty="0" smtClean="0">
                <a:solidFill>
                  <a:schemeClr val="bg1"/>
                </a:solidFill>
                <a:cs typeface="Times New Roman"/>
              </a:rPr>
              <a:t>К</a:t>
            </a:r>
            <a:r>
              <a:rPr lang="ru-RU" sz="2000" dirty="0" smtClean="0">
                <a:solidFill>
                  <a:schemeClr val="bg1"/>
                </a:solidFill>
                <a:cs typeface="Times New Roman"/>
              </a:rPr>
              <a:t>А</a:t>
            </a:r>
          </a:p>
          <a:p>
            <a:pPr algn="ctr">
              <a:lnSpc>
                <a:spcPct val="100000"/>
              </a:lnSpc>
            </a:pPr>
            <a:r>
              <a:rPr lang="ru-RU" sz="4000" dirty="0" smtClean="0">
                <a:solidFill>
                  <a:schemeClr val="bg1"/>
                </a:solidFill>
                <a:cs typeface="Times New Roman"/>
              </a:rPr>
              <a:t>104,9</a:t>
            </a:r>
            <a:r>
              <a:rPr lang="ru-RU" sz="2800" spc="-25" dirty="0" smtClean="0">
                <a:solidFill>
                  <a:schemeClr val="bg1"/>
                </a:solidFill>
                <a:cs typeface="Times New Roman"/>
              </a:rPr>
              <a:t> </a:t>
            </a:r>
            <a:endParaRPr lang="en-US" sz="2800" spc="-25" dirty="0" smtClean="0">
              <a:solidFill>
                <a:schemeClr val="bg1"/>
              </a:solidFill>
              <a:cs typeface="Times New Roman"/>
            </a:endParaRPr>
          </a:p>
          <a:p>
            <a:pPr algn="ctr">
              <a:lnSpc>
                <a:spcPct val="100000"/>
              </a:lnSpc>
            </a:pPr>
            <a:r>
              <a:rPr lang="ru-RU" sz="1400" spc="5" dirty="0" smtClean="0">
                <a:solidFill>
                  <a:schemeClr val="bg1"/>
                </a:solidFill>
                <a:cs typeface="Times New Roman"/>
              </a:rPr>
              <a:t>т</a:t>
            </a:r>
            <a:r>
              <a:rPr lang="ru-RU" sz="1400" spc="-5" dirty="0" smtClean="0">
                <a:solidFill>
                  <a:schemeClr val="bg1"/>
                </a:solidFill>
                <a:cs typeface="Times New Roman"/>
              </a:rPr>
              <a:t>ы</a:t>
            </a:r>
            <a:r>
              <a:rPr lang="ru-RU" sz="1400" dirty="0" smtClean="0">
                <a:solidFill>
                  <a:schemeClr val="bg1"/>
                </a:solidFill>
                <a:cs typeface="Times New Roman"/>
              </a:rPr>
              <a:t>с</a:t>
            </a:r>
            <a:r>
              <a:rPr lang="ru-RU" sz="1400" dirty="0">
                <a:solidFill>
                  <a:schemeClr val="bg1"/>
                </a:solidFill>
                <a:cs typeface="Times New Roman"/>
              </a:rPr>
              <a:t>.</a:t>
            </a:r>
            <a:r>
              <a:rPr lang="ru-RU" sz="1400" spc="-5" dirty="0">
                <a:solidFill>
                  <a:schemeClr val="bg1"/>
                </a:solidFill>
                <a:cs typeface="Times New Roman"/>
              </a:rPr>
              <a:t> </a:t>
            </a:r>
            <a:r>
              <a:rPr lang="ru-RU" sz="1400" spc="-30" dirty="0">
                <a:solidFill>
                  <a:schemeClr val="bg1"/>
                </a:solidFill>
                <a:cs typeface="Times New Roman"/>
              </a:rPr>
              <a:t>р</a:t>
            </a:r>
            <a:r>
              <a:rPr lang="ru-RU" sz="1400" spc="-20" dirty="0">
                <a:solidFill>
                  <a:schemeClr val="bg1"/>
                </a:solidFill>
                <a:cs typeface="Times New Roman"/>
              </a:rPr>
              <a:t>у</a:t>
            </a:r>
            <a:r>
              <a:rPr lang="ru-RU" sz="1400" spc="-30" dirty="0">
                <a:solidFill>
                  <a:schemeClr val="bg1"/>
                </a:solidFill>
                <a:cs typeface="Times New Roman"/>
              </a:rPr>
              <a:t>б</a:t>
            </a:r>
            <a:r>
              <a:rPr lang="ru-RU" sz="1400" dirty="0">
                <a:solidFill>
                  <a:schemeClr val="bg1"/>
                </a:solidFill>
                <a:cs typeface="Times New Roman"/>
              </a:rPr>
              <a:t>лей</a:t>
            </a:r>
          </a:p>
        </p:txBody>
      </p:sp>
      <p:sp>
        <p:nvSpPr>
          <p:cNvPr id="40" name="Прямоугольник 39"/>
          <p:cNvSpPr/>
          <p:nvPr/>
        </p:nvSpPr>
        <p:spPr>
          <a:xfrm>
            <a:off x="9420402" y="4620008"/>
            <a:ext cx="2520000" cy="1538883"/>
          </a:xfrm>
          <a:prstGeom prst="rect">
            <a:avLst/>
          </a:prstGeom>
          <a:solidFill>
            <a:srgbClr val="458C99"/>
          </a:solidFill>
          <a:effectLst>
            <a:outerShdw blurRad="50800" dist="38100" dir="2700000" algn="tl" rotWithShape="0">
              <a:prstClr val="black">
                <a:alpha val="40000"/>
              </a:prstClr>
            </a:outerShdw>
          </a:effectLst>
        </p:spPr>
        <p:style>
          <a:lnRef idx="0">
            <a:schemeClr val="accent1"/>
          </a:lnRef>
          <a:fillRef idx="3">
            <a:schemeClr val="accent1"/>
          </a:fillRef>
          <a:effectRef idx="3">
            <a:schemeClr val="accent1"/>
          </a:effectRef>
          <a:fontRef idx="minor">
            <a:schemeClr val="lt1"/>
          </a:fontRef>
        </p:style>
        <p:txBody>
          <a:bodyPr wrap="square">
            <a:spAutoFit/>
          </a:bodyPr>
          <a:lstStyle/>
          <a:p>
            <a:pPr marL="12065" marR="6350" algn="ctr">
              <a:lnSpc>
                <a:spcPct val="100000"/>
              </a:lnSpc>
            </a:pPr>
            <a:r>
              <a:rPr lang="ru-RU" sz="2000" b="1" spc="-35" dirty="0" smtClean="0">
                <a:solidFill>
                  <a:schemeClr val="bg1"/>
                </a:solidFill>
                <a:cs typeface="Times New Roman"/>
              </a:rPr>
              <a:t> </a:t>
            </a:r>
            <a:r>
              <a:rPr lang="ru-RU" sz="2000" spc="-35" dirty="0" smtClean="0">
                <a:solidFill>
                  <a:schemeClr val="bg1"/>
                </a:solidFill>
                <a:cs typeface="Times New Roman"/>
              </a:rPr>
              <a:t>РАСХОДЫ </a:t>
            </a:r>
            <a:r>
              <a:rPr lang="ru-RU" sz="2000" dirty="0" smtClean="0">
                <a:solidFill>
                  <a:schemeClr val="bg1"/>
                </a:solidFill>
                <a:cs typeface="Times New Roman"/>
              </a:rPr>
              <a:t>В</a:t>
            </a:r>
            <a:r>
              <a:rPr lang="ru-RU" sz="2000" spc="-20" dirty="0" smtClean="0">
                <a:solidFill>
                  <a:schemeClr val="bg1"/>
                </a:solidFill>
                <a:cs typeface="Times New Roman"/>
              </a:rPr>
              <a:t> </a:t>
            </a:r>
            <a:r>
              <a:rPr lang="ru-RU" sz="2000" dirty="0" smtClean="0">
                <a:solidFill>
                  <a:schemeClr val="bg1"/>
                </a:solidFill>
                <a:cs typeface="Times New Roman"/>
              </a:rPr>
              <a:t>РА</a:t>
            </a:r>
            <a:r>
              <a:rPr lang="ru-RU" sz="2000" spc="-25" dirty="0" smtClean="0">
                <a:solidFill>
                  <a:schemeClr val="bg1"/>
                </a:solidFill>
                <a:cs typeface="Times New Roman"/>
              </a:rPr>
              <a:t>С</a:t>
            </a:r>
            <a:r>
              <a:rPr lang="ru-RU" sz="2000" dirty="0" smtClean="0">
                <a:solidFill>
                  <a:schemeClr val="bg1"/>
                </a:solidFill>
                <a:cs typeface="Times New Roman"/>
              </a:rPr>
              <a:t>ЧЕ</a:t>
            </a:r>
            <a:r>
              <a:rPr lang="ru-RU" sz="2000" spc="5" dirty="0" smtClean="0">
                <a:solidFill>
                  <a:schemeClr val="bg1"/>
                </a:solidFill>
                <a:cs typeface="Times New Roman"/>
              </a:rPr>
              <a:t>Т</a:t>
            </a:r>
            <a:r>
              <a:rPr lang="ru-RU" sz="2000" dirty="0" smtClean="0">
                <a:solidFill>
                  <a:schemeClr val="bg1"/>
                </a:solidFill>
                <a:cs typeface="Times New Roman"/>
              </a:rPr>
              <a:t>Е</a:t>
            </a:r>
            <a:r>
              <a:rPr lang="ru-RU" sz="2000" spc="-30" dirty="0" smtClean="0">
                <a:solidFill>
                  <a:schemeClr val="bg1"/>
                </a:solidFill>
                <a:cs typeface="Times New Roman"/>
              </a:rPr>
              <a:t> </a:t>
            </a:r>
            <a:r>
              <a:rPr lang="ru-RU" sz="2000" spc="-5" dirty="0" smtClean="0">
                <a:solidFill>
                  <a:schemeClr val="bg1"/>
                </a:solidFill>
                <a:cs typeface="Times New Roman"/>
              </a:rPr>
              <a:t>Н</a:t>
            </a:r>
            <a:r>
              <a:rPr lang="ru-RU" sz="2000" dirty="0" smtClean="0">
                <a:solidFill>
                  <a:schemeClr val="bg1"/>
                </a:solidFill>
                <a:cs typeface="Times New Roman"/>
              </a:rPr>
              <a:t>А 1</a:t>
            </a:r>
            <a:r>
              <a:rPr lang="ru-RU" sz="2000" spc="-15" dirty="0" smtClean="0">
                <a:solidFill>
                  <a:schemeClr val="bg1"/>
                </a:solidFill>
                <a:cs typeface="Times New Roman"/>
              </a:rPr>
              <a:t> </a:t>
            </a:r>
            <a:r>
              <a:rPr lang="ru-RU" sz="2000" dirty="0" smtClean="0">
                <a:solidFill>
                  <a:schemeClr val="bg1"/>
                </a:solidFill>
                <a:cs typeface="Times New Roman"/>
              </a:rPr>
              <a:t>ЧЕЛ</a:t>
            </a:r>
            <a:r>
              <a:rPr lang="ru-RU" sz="2000" spc="-30" dirty="0" smtClean="0">
                <a:solidFill>
                  <a:schemeClr val="bg1"/>
                </a:solidFill>
                <a:cs typeface="Times New Roman"/>
              </a:rPr>
              <a:t>О</a:t>
            </a:r>
            <a:r>
              <a:rPr lang="ru-RU" sz="2000" dirty="0" smtClean="0">
                <a:solidFill>
                  <a:schemeClr val="bg1"/>
                </a:solidFill>
                <a:cs typeface="Times New Roman"/>
              </a:rPr>
              <a:t>ВЕ</a:t>
            </a:r>
            <a:r>
              <a:rPr lang="ru-RU" sz="2000" spc="-35" dirty="0" smtClean="0">
                <a:solidFill>
                  <a:schemeClr val="bg1"/>
                </a:solidFill>
                <a:cs typeface="Times New Roman"/>
              </a:rPr>
              <a:t>К</a:t>
            </a:r>
            <a:r>
              <a:rPr lang="ru-RU" sz="2000" dirty="0" smtClean="0">
                <a:solidFill>
                  <a:schemeClr val="bg1"/>
                </a:solidFill>
                <a:cs typeface="Times New Roman"/>
              </a:rPr>
              <a:t>А</a:t>
            </a:r>
          </a:p>
          <a:p>
            <a:pPr algn="ctr">
              <a:lnSpc>
                <a:spcPct val="100000"/>
              </a:lnSpc>
            </a:pPr>
            <a:r>
              <a:rPr lang="ru-RU" sz="4000" dirty="0">
                <a:solidFill>
                  <a:schemeClr val="bg1"/>
                </a:solidFill>
                <a:cs typeface="Times New Roman"/>
              </a:rPr>
              <a:t>109,7</a:t>
            </a:r>
            <a:r>
              <a:rPr lang="ru-RU" sz="2800" spc="-25" dirty="0" smtClean="0">
                <a:solidFill>
                  <a:schemeClr val="bg1"/>
                </a:solidFill>
                <a:cs typeface="Times New Roman"/>
              </a:rPr>
              <a:t> </a:t>
            </a:r>
            <a:endParaRPr lang="en-US" sz="2800" spc="-25" dirty="0" smtClean="0">
              <a:solidFill>
                <a:schemeClr val="bg1"/>
              </a:solidFill>
              <a:cs typeface="Times New Roman"/>
            </a:endParaRPr>
          </a:p>
          <a:p>
            <a:pPr algn="ctr">
              <a:lnSpc>
                <a:spcPct val="100000"/>
              </a:lnSpc>
            </a:pPr>
            <a:r>
              <a:rPr lang="ru-RU" sz="1400" spc="5" dirty="0" smtClean="0">
                <a:solidFill>
                  <a:schemeClr val="bg1"/>
                </a:solidFill>
                <a:cs typeface="Times New Roman"/>
              </a:rPr>
              <a:t>т</a:t>
            </a:r>
            <a:r>
              <a:rPr lang="ru-RU" sz="1400" spc="-5" dirty="0" smtClean="0">
                <a:solidFill>
                  <a:schemeClr val="bg1"/>
                </a:solidFill>
                <a:cs typeface="Times New Roman"/>
              </a:rPr>
              <a:t>ы</a:t>
            </a:r>
            <a:r>
              <a:rPr lang="ru-RU" sz="1400" dirty="0" smtClean="0">
                <a:solidFill>
                  <a:schemeClr val="bg1"/>
                </a:solidFill>
                <a:cs typeface="Times New Roman"/>
              </a:rPr>
              <a:t>с</a:t>
            </a:r>
            <a:r>
              <a:rPr lang="ru-RU" sz="1400" dirty="0">
                <a:solidFill>
                  <a:schemeClr val="bg1"/>
                </a:solidFill>
                <a:cs typeface="Times New Roman"/>
              </a:rPr>
              <a:t>.</a:t>
            </a:r>
            <a:r>
              <a:rPr lang="ru-RU" sz="1400" spc="-5" dirty="0">
                <a:solidFill>
                  <a:schemeClr val="bg1"/>
                </a:solidFill>
                <a:cs typeface="Times New Roman"/>
              </a:rPr>
              <a:t> </a:t>
            </a:r>
            <a:r>
              <a:rPr lang="ru-RU" sz="1400" spc="-30" dirty="0">
                <a:solidFill>
                  <a:schemeClr val="bg1"/>
                </a:solidFill>
                <a:cs typeface="Times New Roman"/>
              </a:rPr>
              <a:t>р</a:t>
            </a:r>
            <a:r>
              <a:rPr lang="ru-RU" sz="1400" spc="-20" dirty="0">
                <a:solidFill>
                  <a:schemeClr val="bg1"/>
                </a:solidFill>
                <a:cs typeface="Times New Roman"/>
              </a:rPr>
              <a:t>у</a:t>
            </a:r>
            <a:r>
              <a:rPr lang="ru-RU" sz="1400" spc="-30" dirty="0">
                <a:solidFill>
                  <a:schemeClr val="bg1"/>
                </a:solidFill>
                <a:cs typeface="Times New Roman"/>
              </a:rPr>
              <a:t>б</a:t>
            </a:r>
            <a:r>
              <a:rPr lang="ru-RU" sz="1400" dirty="0">
                <a:solidFill>
                  <a:schemeClr val="bg1"/>
                </a:solidFill>
                <a:cs typeface="Times New Roman"/>
              </a:rPr>
              <a:t>лей</a:t>
            </a:r>
          </a:p>
        </p:txBody>
      </p:sp>
    </p:spTree>
    <p:extLst>
      <p:ext uri="{BB962C8B-B14F-4D97-AF65-F5344CB8AC3E}">
        <p14:creationId xmlns:p14="http://schemas.microsoft.com/office/powerpoint/2010/main" val="124306240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3" name="Нижний колонтитул 3"/>
          <p:cNvSpPr>
            <a:spLocks noGrp="1"/>
          </p:cNvSpPr>
          <p:nvPr>
            <p:ph type="ftr" sz="quarter" idx="4294967295"/>
          </p:nvPr>
        </p:nvSpPr>
        <p:spPr>
          <a:xfrm>
            <a:off x="0" y="6437730"/>
            <a:ext cx="11760000" cy="432000"/>
          </a:xfrm>
          <a:prstGeom prst="rect">
            <a:avLst/>
          </a:prstGeom>
          <a:solidFill>
            <a:srgbClr val="404040"/>
          </a:solidFill>
          <a:ln cmpd="sng">
            <a:noFill/>
          </a:ln>
        </p:spPr>
        <p:txBody>
          <a:bodyPr anchor="ctr"/>
          <a:lstStyle/>
          <a:p>
            <a:pPr lvl="1"/>
            <a:r>
              <a:rPr lang="ru-RU" b="1" dirty="0">
                <a:gradFill>
                  <a:gsLst>
                    <a:gs pos="0">
                      <a:schemeClr val="accent1">
                        <a:lumMod val="5000"/>
                        <a:lumOff val="95000"/>
                      </a:schemeClr>
                    </a:gs>
                    <a:gs pos="74000">
                      <a:schemeClr val="accent5">
                        <a:lumMod val="25000"/>
                        <a:lumOff val="75000"/>
                      </a:schemeClr>
                    </a:gs>
                    <a:gs pos="83000">
                      <a:schemeClr val="accent5">
                        <a:lumMod val="25000"/>
                        <a:lumOff val="75000"/>
                      </a:schemeClr>
                    </a:gs>
                    <a:gs pos="100000">
                      <a:schemeClr val="accent5">
                        <a:lumMod val="50000"/>
                        <a:lumOff val="50000"/>
                      </a:schemeClr>
                    </a:gs>
                  </a:gsLst>
                  <a:lin ang="5400000" scaled="1"/>
                </a:gradFill>
              </a:rPr>
              <a:t>БЮДЖЕТ ДЛЯ ГРАЖДАН </a:t>
            </a:r>
          </a:p>
        </p:txBody>
      </p:sp>
      <p:sp>
        <p:nvSpPr>
          <p:cNvPr id="34" name="Номер слайда 5">
            <a:extLst>
              <a:ext uri="{FF2B5EF4-FFF2-40B4-BE49-F238E27FC236}">
                <a16:creationId xmlns="" xmlns:a16="http://schemas.microsoft.com/office/drawing/2014/main" id="{1C554D9F-1895-486E-BFBA-905BB2D29E08}"/>
              </a:ext>
            </a:extLst>
          </p:cNvPr>
          <p:cNvSpPr>
            <a:spLocks noGrp="1"/>
          </p:cNvSpPr>
          <p:nvPr>
            <p:ph type="sldNum" sz="quarter" idx="33"/>
          </p:nvPr>
        </p:nvSpPr>
        <p:spPr>
          <a:xfrm>
            <a:off x="11760000" y="6437730"/>
            <a:ext cx="432000" cy="432000"/>
          </a:xfrm>
        </p:spPr>
        <p:txBody>
          <a:bodyPr rtlCol="0"/>
          <a:lstStyle/>
          <a:p>
            <a:pPr rtl="0"/>
            <a:fld id="{19B51A1E-902D-48AF-9020-955120F399B6}" type="slidenum">
              <a:rPr lang="ru-RU" sz="1600" b="1" smtClean="0">
                <a:ln w="0"/>
                <a:gradFill>
                  <a:gsLst>
                    <a:gs pos="0">
                      <a:schemeClr val="accent1">
                        <a:lumMod val="5000"/>
                        <a:lumOff val="95000"/>
                      </a:schemeClr>
                    </a:gs>
                    <a:gs pos="74000">
                      <a:schemeClr val="accent5">
                        <a:lumMod val="25000"/>
                        <a:lumOff val="75000"/>
                      </a:schemeClr>
                    </a:gs>
                    <a:gs pos="83000">
                      <a:schemeClr val="accent5">
                        <a:lumMod val="25000"/>
                        <a:lumOff val="75000"/>
                      </a:schemeClr>
                    </a:gs>
                    <a:gs pos="100000">
                      <a:schemeClr val="accent5">
                        <a:lumMod val="50000"/>
                        <a:lumOff val="50000"/>
                      </a:schemeClr>
                    </a:gs>
                  </a:gsLst>
                  <a:lin ang="5400000" scaled="1"/>
                </a:gradFill>
                <a:effectLst>
                  <a:outerShdw blurRad="38100" dist="25400" dir="5400000" algn="ctr" rotWithShape="0">
                    <a:srgbClr val="6E747A">
                      <a:alpha val="43000"/>
                    </a:srgbClr>
                  </a:outerShdw>
                </a:effectLst>
              </a:rPr>
              <a:pPr rtl="0"/>
              <a:t>15</a:t>
            </a:fld>
            <a:endParaRPr lang="ru-RU" sz="1600" b="1" dirty="0">
              <a:ln w="0"/>
              <a:gradFill>
                <a:gsLst>
                  <a:gs pos="0">
                    <a:schemeClr val="accent1">
                      <a:lumMod val="5000"/>
                      <a:lumOff val="95000"/>
                    </a:schemeClr>
                  </a:gs>
                  <a:gs pos="74000">
                    <a:schemeClr val="accent5">
                      <a:lumMod val="25000"/>
                      <a:lumOff val="75000"/>
                    </a:schemeClr>
                  </a:gs>
                  <a:gs pos="83000">
                    <a:schemeClr val="accent5">
                      <a:lumMod val="25000"/>
                      <a:lumOff val="75000"/>
                    </a:schemeClr>
                  </a:gs>
                  <a:gs pos="100000">
                    <a:schemeClr val="accent5">
                      <a:lumMod val="50000"/>
                      <a:lumOff val="50000"/>
                    </a:schemeClr>
                  </a:gs>
                </a:gsLst>
                <a:lin ang="5400000" scaled="1"/>
              </a:gradFill>
              <a:effectLst>
                <a:outerShdw blurRad="38100" dist="25400" dir="5400000" algn="ctr" rotWithShape="0">
                  <a:srgbClr val="6E747A">
                    <a:alpha val="43000"/>
                  </a:srgbClr>
                </a:outerShdw>
              </a:effectLst>
            </a:endParaRPr>
          </a:p>
        </p:txBody>
      </p:sp>
      <p:sp>
        <p:nvSpPr>
          <p:cNvPr id="39" name="Текст 9">
            <a:extLst>
              <a:ext uri="{FF2B5EF4-FFF2-40B4-BE49-F238E27FC236}">
                <a16:creationId xmlns="" xmlns:a16="http://schemas.microsoft.com/office/drawing/2014/main" id="{2972F17A-D965-40B9-8ABB-C634072DBCC0}"/>
              </a:ext>
            </a:extLst>
          </p:cNvPr>
          <p:cNvSpPr>
            <a:spLocks noGrp="1"/>
          </p:cNvSpPr>
          <p:nvPr>
            <p:ph type="body" sz="quarter" idx="4294967295"/>
          </p:nvPr>
        </p:nvSpPr>
        <p:spPr>
          <a:xfrm>
            <a:off x="0" y="3678152"/>
            <a:ext cx="1080000" cy="1100565"/>
          </a:xfrm>
          <a:prstGeom prst="rect">
            <a:avLst/>
          </a:prstGeom>
        </p:spPr>
        <p:txBody>
          <a:bodyPr rtlCol="0"/>
          <a:lstStyle/>
          <a:p>
            <a:pPr rtl="0"/>
            <a:endParaRPr lang="ru-RU" dirty="0"/>
          </a:p>
          <a:p>
            <a:pPr rtl="0"/>
            <a:endParaRPr lang="ru-RU" dirty="0"/>
          </a:p>
        </p:txBody>
      </p:sp>
      <p:sp>
        <p:nvSpPr>
          <p:cNvPr id="3" name="Заголовок 2"/>
          <p:cNvSpPr>
            <a:spLocks noGrp="1"/>
          </p:cNvSpPr>
          <p:nvPr>
            <p:ph type="title"/>
          </p:nvPr>
        </p:nvSpPr>
        <p:spPr/>
        <p:txBody>
          <a:bodyPr/>
          <a:lstStyle/>
          <a:p>
            <a:r>
              <a:rPr lang="ru-RU" dirty="0"/>
              <a:t>Динамика доходов и расходов города Пыть-Яха</a:t>
            </a:r>
          </a:p>
        </p:txBody>
      </p:sp>
      <p:grpSp>
        <p:nvGrpSpPr>
          <p:cNvPr id="9" name="Группа 8" descr="Это диаграмма. "/>
          <p:cNvGrpSpPr/>
          <p:nvPr/>
        </p:nvGrpSpPr>
        <p:grpSpPr>
          <a:xfrm>
            <a:off x="839788" y="2144476"/>
            <a:ext cx="5187386" cy="3917677"/>
            <a:chOff x="615267" y="1883938"/>
            <a:chExt cx="3195593" cy="3231650"/>
          </a:xfrm>
          <a:solidFill>
            <a:schemeClr val="bg1"/>
          </a:solidFill>
        </p:grpSpPr>
        <p:sp>
          <p:nvSpPr>
            <p:cNvPr id="10" name="Прямоугольник 9"/>
            <p:cNvSpPr/>
            <p:nvPr/>
          </p:nvSpPr>
          <p:spPr>
            <a:xfrm>
              <a:off x="615267" y="1883938"/>
              <a:ext cx="3195593" cy="32316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dirty="0"/>
            </a:p>
          </p:txBody>
        </p:sp>
        <p:graphicFrame>
          <p:nvGraphicFramePr>
            <p:cNvPr id="11" name="Диаграмма 10"/>
            <p:cNvGraphicFramePr/>
            <p:nvPr>
              <p:extLst>
                <p:ext uri="{D42A27DB-BD31-4B8C-83A1-F6EECF244321}">
                  <p14:modId xmlns:p14="http://schemas.microsoft.com/office/powerpoint/2010/main" val="3865865660"/>
                </p:ext>
              </p:extLst>
            </p:nvPr>
          </p:nvGraphicFramePr>
          <p:xfrm>
            <a:off x="615267" y="1986633"/>
            <a:ext cx="3131847" cy="3111570"/>
          </p:xfrm>
          <a:graphic>
            <a:graphicData uri="http://schemas.openxmlformats.org/drawingml/2006/chart">
              <c:chart xmlns:c="http://schemas.openxmlformats.org/drawingml/2006/chart" xmlns:r="http://schemas.openxmlformats.org/officeDocument/2006/relationships" r:id="rId3"/>
            </a:graphicData>
          </a:graphic>
        </p:graphicFrame>
      </p:grpSp>
      <p:sp>
        <p:nvSpPr>
          <p:cNvPr id="13" name="Прямоугольник 12">
            <a:extLst>
              <a:ext uri="{C183D7F6-B498-43B3-948B-1728B52AA6E4}">
                <adec:decorative xmlns="" xmlns:adec="http://schemas.microsoft.com/office/drawing/2017/decorative" val="1"/>
              </a:ext>
            </a:extLst>
          </p:cNvPr>
          <p:cNvSpPr/>
          <p:nvPr/>
        </p:nvSpPr>
        <p:spPr>
          <a:xfrm>
            <a:off x="977804" y="1162228"/>
            <a:ext cx="5018850" cy="746432"/>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dirty="0"/>
          </a:p>
        </p:txBody>
      </p:sp>
      <p:sp>
        <p:nvSpPr>
          <p:cNvPr id="14" name="Овал 13">
            <a:extLst>
              <a:ext uri="{C183D7F6-B498-43B3-948B-1728B52AA6E4}">
                <adec:decorative xmlns="" xmlns:adec="http://schemas.microsoft.com/office/drawing/2017/decorative" val="1"/>
              </a:ext>
            </a:extLst>
          </p:cNvPr>
          <p:cNvSpPr/>
          <p:nvPr/>
        </p:nvSpPr>
        <p:spPr>
          <a:xfrm>
            <a:off x="648369" y="1159767"/>
            <a:ext cx="746432" cy="746432"/>
          </a:xfrm>
          <a:prstGeom prst="ellipse">
            <a:avLst/>
          </a:prstGeom>
          <a:solidFill>
            <a:srgbClr val="92D050"/>
          </a:solidFill>
          <a:ln w="254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dirty="0"/>
          </a:p>
        </p:txBody>
      </p:sp>
      <p:grpSp>
        <p:nvGrpSpPr>
          <p:cNvPr id="15" name="Группа 14" descr="Это значок банкнот."/>
          <p:cNvGrpSpPr/>
          <p:nvPr/>
        </p:nvGrpSpPr>
        <p:grpSpPr>
          <a:xfrm>
            <a:off x="841066" y="1400505"/>
            <a:ext cx="361038" cy="205107"/>
            <a:chOff x="3283332" y="3275035"/>
            <a:chExt cx="479215" cy="272245"/>
          </a:xfrm>
        </p:grpSpPr>
        <p:sp>
          <p:nvSpPr>
            <p:cNvPr id="16" name="Полилиния 11"/>
            <p:cNvSpPr>
              <a:spLocks noEditPoints="1"/>
            </p:cNvSpPr>
            <p:nvPr/>
          </p:nvSpPr>
          <p:spPr bwMode="auto">
            <a:xfrm>
              <a:off x="3283332" y="3275035"/>
              <a:ext cx="479215" cy="272245"/>
            </a:xfrm>
            <a:custGeom>
              <a:avLst/>
              <a:gdLst>
                <a:gd name="T0" fmla="*/ 2004 w 2048"/>
                <a:gd name="T1" fmla="*/ 0 h 1162"/>
                <a:gd name="T2" fmla="*/ 44 w 2048"/>
                <a:gd name="T3" fmla="*/ 0 h 1162"/>
                <a:gd name="T4" fmla="*/ 0 w 2048"/>
                <a:gd name="T5" fmla="*/ 44 h 1162"/>
                <a:gd name="T6" fmla="*/ 0 w 2048"/>
                <a:gd name="T7" fmla="*/ 1118 h 1162"/>
                <a:gd name="T8" fmla="*/ 44 w 2048"/>
                <a:gd name="T9" fmla="*/ 1162 h 1162"/>
                <a:gd name="T10" fmla="*/ 2004 w 2048"/>
                <a:gd name="T11" fmla="*/ 1162 h 1162"/>
                <a:gd name="T12" fmla="*/ 2048 w 2048"/>
                <a:gd name="T13" fmla="*/ 1118 h 1162"/>
                <a:gd name="T14" fmla="*/ 2048 w 2048"/>
                <a:gd name="T15" fmla="*/ 44 h 1162"/>
                <a:gd name="T16" fmla="*/ 2004 w 2048"/>
                <a:gd name="T17" fmla="*/ 0 h 1162"/>
                <a:gd name="T18" fmla="*/ 88 w 2048"/>
                <a:gd name="T19" fmla="*/ 88 h 1162"/>
                <a:gd name="T20" fmla="*/ 312 w 2048"/>
                <a:gd name="T21" fmla="*/ 88 h 1162"/>
                <a:gd name="T22" fmla="*/ 88 w 2048"/>
                <a:gd name="T23" fmla="*/ 311 h 1162"/>
                <a:gd name="T24" fmla="*/ 88 w 2048"/>
                <a:gd name="T25" fmla="*/ 88 h 1162"/>
                <a:gd name="T26" fmla="*/ 88 w 2048"/>
                <a:gd name="T27" fmla="*/ 1074 h 1162"/>
                <a:gd name="T28" fmla="*/ 88 w 2048"/>
                <a:gd name="T29" fmla="*/ 851 h 1162"/>
                <a:gd name="T30" fmla="*/ 312 w 2048"/>
                <a:gd name="T31" fmla="*/ 1074 h 1162"/>
                <a:gd name="T32" fmla="*/ 88 w 2048"/>
                <a:gd name="T33" fmla="*/ 1074 h 1162"/>
                <a:gd name="T34" fmla="*/ 1960 w 2048"/>
                <a:gd name="T35" fmla="*/ 1074 h 1162"/>
                <a:gd name="T36" fmla="*/ 1736 w 2048"/>
                <a:gd name="T37" fmla="*/ 1074 h 1162"/>
                <a:gd name="T38" fmla="*/ 1960 w 2048"/>
                <a:gd name="T39" fmla="*/ 851 h 1162"/>
                <a:gd name="T40" fmla="*/ 1960 w 2048"/>
                <a:gd name="T41" fmla="*/ 1074 h 1162"/>
                <a:gd name="T42" fmla="*/ 1960 w 2048"/>
                <a:gd name="T43" fmla="*/ 762 h 1162"/>
                <a:gd name="T44" fmla="*/ 1648 w 2048"/>
                <a:gd name="T45" fmla="*/ 1074 h 1162"/>
                <a:gd name="T46" fmla="*/ 400 w 2048"/>
                <a:gd name="T47" fmla="*/ 1074 h 1162"/>
                <a:gd name="T48" fmla="*/ 88 w 2048"/>
                <a:gd name="T49" fmla="*/ 762 h 1162"/>
                <a:gd name="T50" fmla="*/ 88 w 2048"/>
                <a:gd name="T51" fmla="*/ 400 h 1162"/>
                <a:gd name="T52" fmla="*/ 400 w 2048"/>
                <a:gd name="T53" fmla="*/ 88 h 1162"/>
                <a:gd name="T54" fmla="*/ 1648 w 2048"/>
                <a:gd name="T55" fmla="*/ 88 h 1162"/>
                <a:gd name="T56" fmla="*/ 1960 w 2048"/>
                <a:gd name="T57" fmla="*/ 400 h 1162"/>
                <a:gd name="T58" fmla="*/ 1960 w 2048"/>
                <a:gd name="T59" fmla="*/ 762 h 1162"/>
                <a:gd name="T60" fmla="*/ 1960 w 2048"/>
                <a:gd name="T61" fmla="*/ 311 h 1162"/>
                <a:gd name="T62" fmla="*/ 1736 w 2048"/>
                <a:gd name="T63" fmla="*/ 88 h 1162"/>
                <a:gd name="T64" fmla="*/ 1960 w 2048"/>
                <a:gd name="T65" fmla="*/ 88 h 1162"/>
                <a:gd name="T66" fmla="*/ 1960 w 2048"/>
                <a:gd name="T67" fmla="*/ 311 h 1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048" h="1162">
                  <a:moveTo>
                    <a:pt x="2004" y="0"/>
                  </a:moveTo>
                  <a:cubicBezTo>
                    <a:pt x="44" y="0"/>
                    <a:pt x="44" y="0"/>
                    <a:pt x="44" y="0"/>
                  </a:cubicBezTo>
                  <a:cubicBezTo>
                    <a:pt x="20" y="0"/>
                    <a:pt x="0" y="19"/>
                    <a:pt x="0" y="44"/>
                  </a:cubicBezTo>
                  <a:cubicBezTo>
                    <a:pt x="0" y="1118"/>
                    <a:pt x="0" y="1118"/>
                    <a:pt x="0" y="1118"/>
                  </a:cubicBezTo>
                  <a:cubicBezTo>
                    <a:pt x="0" y="1143"/>
                    <a:pt x="20" y="1162"/>
                    <a:pt x="44" y="1162"/>
                  </a:cubicBezTo>
                  <a:cubicBezTo>
                    <a:pt x="2004" y="1162"/>
                    <a:pt x="2004" y="1162"/>
                    <a:pt x="2004" y="1162"/>
                  </a:cubicBezTo>
                  <a:cubicBezTo>
                    <a:pt x="2028" y="1162"/>
                    <a:pt x="2048" y="1143"/>
                    <a:pt x="2048" y="1118"/>
                  </a:cubicBezTo>
                  <a:cubicBezTo>
                    <a:pt x="2048" y="44"/>
                    <a:pt x="2048" y="44"/>
                    <a:pt x="2048" y="44"/>
                  </a:cubicBezTo>
                  <a:cubicBezTo>
                    <a:pt x="2048" y="19"/>
                    <a:pt x="2028" y="0"/>
                    <a:pt x="2004" y="0"/>
                  </a:cubicBezTo>
                  <a:close/>
                  <a:moveTo>
                    <a:pt x="88" y="88"/>
                  </a:moveTo>
                  <a:cubicBezTo>
                    <a:pt x="312" y="88"/>
                    <a:pt x="312" y="88"/>
                    <a:pt x="312" y="88"/>
                  </a:cubicBezTo>
                  <a:cubicBezTo>
                    <a:pt x="293" y="202"/>
                    <a:pt x="202" y="292"/>
                    <a:pt x="88" y="311"/>
                  </a:cubicBezTo>
                  <a:lnTo>
                    <a:pt x="88" y="88"/>
                  </a:lnTo>
                  <a:close/>
                  <a:moveTo>
                    <a:pt x="88" y="1074"/>
                  </a:moveTo>
                  <a:cubicBezTo>
                    <a:pt x="88" y="851"/>
                    <a:pt x="88" y="851"/>
                    <a:pt x="88" y="851"/>
                  </a:cubicBezTo>
                  <a:cubicBezTo>
                    <a:pt x="202" y="870"/>
                    <a:pt x="293" y="960"/>
                    <a:pt x="312" y="1074"/>
                  </a:cubicBezTo>
                  <a:lnTo>
                    <a:pt x="88" y="1074"/>
                  </a:lnTo>
                  <a:close/>
                  <a:moveTo>
                    <a:pt x="1960" y="1074"/>
                  </a:moveTo>
                  <a:cubicBezTo>
                    <a:pt x="1736" y="1074"/>
                    <a:pt x="1736" y="1074"/>
                    <a:pt x="1736" y="1074"/>
                  </a:cubicBezTo>
                  <a:cubicBezTo>
                    <a:pt x="1755" y="960"/>
                    <a:pt x="1846" y="870"/>
                    <a:pt x="1960" y="851"/>
                  </a:cubicBezTo>
                  <a:lnTo>
                    <a:pt x="1960" y="1074"/>
                  </a:lnTo>
                  <a:close/>
                  <a:moveTo>
                    <a:pt x="1960" y="762"/>
                  </a:moveTo>
                  <a:cubicBezTo>
                    <a:pt x="1797" y="782"/>
                    <a:pt x="1668" y="911"/>
                    <a:pt x="1648" y="1074"/>
                  </a:cubicBezTo>
                  <a:cubicBezTo>
                    <a:pt x="400" y="1074"/>
                    <a:pt x="400" y="1074"/>
                    <a:pt x="400" y="1074"/>
                  </a:cubicBezTo>
                  <a:cubicBezTo>
                    <a:pt x="380" y="911"/>
                    <a:pt x="251" y="782"/>
                    <a:pt x="88" y="762"/>
                  </a:cubicBezTo>
                  <a:cubicBezTo>
                    <a:pt x="88" y="400"/>
                    <a:pt x="88" y="400"/>
                    <a:pt x="88" y="400"/>
                  </a:cubicBezTo>
                  <a:cubicBezTo>
                    <a:pt x="251" y="380"/>
                    <a:pt x="380" y="251"/>
                    <a:pt x="400" y="88"/>
                  </a:cubicBezTo>
                  <a:cubicBezTo>
                    <a:pt x="1648" y="88"/>
                    <a:pt x="1648" y="88"/>
                    <a:pt x="1648" y="88"/>
                  </a:cubicBezTo>
                  <a:cubicBezTo>
                    <a:pt x="1668" y="251"/>
                    <a:pt x="1797" y="380"/>
                    <a:pt x="1960" y="400"/>
                  </a:cubicBezTo>
                  <a:cubicBezTo>
                    <a:pt x="1960" y="762"/>
                    <a:pt x="1960" y="762"/>
                    <a:pt x="1960" y="762"/>
                  </a:cubicBezTo>
                  <a:close/>
                  <a:moveTo>
                    <a:pt x="1960" y="311"/>
                  </a:moveTo>
                  <a:cubicBezTo>
                    <a:pt x="1846" y="292"/>
                    <a:pt x="1755" y="202"/>
                    <a:pt x="1736" y="88"/>
                  </a:cubicBezTo>
                  <a:cubicBezTo>
                    <a:pt x="1960" y="88"/>
                    <a:pt x="1960" y="88"/>
                    <a:pt x="1960" y="88"/>
                  </a:cubicBezTo>
                  <a:lnTo>
                    <a:pt x="1960" y="31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ru-RU" dirty="0"/>
            </a:p>
          </p:txBody>
        </p:sp>
        <p:sp>
          <p:nvSpPr>
            <p:cNvPr id="17" name="Полилиния 12"/>
            <p:cNvSpPr>
              <a:spLocks noEditPoints="1"/>
            </p:cNvSpPr>
            <p:nvPr/>
          </p:nvSpPr>
          <p:spPr bwMode="auto">
            <a:xfrm>
              <a:off x="3381245" y="3337126"/>
              <a:ext cx="282594" cy="148859"/>
            </a:xfrm>
            <a:custGeom>
              <a:avLst/>
              <a:gdLst>
                <a:gd name="T0" fmla="*/ 1169 w 1208"/>
                <a:gd name="T1" fmla="*/ 127 h 634"/>
                <a:gd name="T2" fmla="*/ 1081 w 1208"/>
                <a:gd name="T3" fmla="*/ 39 h 634"/>
                <a:gd name="T4" fmla="*/ 1041 w 1208"/>
                <a:gd name="T5" fmla="*/ 0 h 634"/>
                <a:gd name="T6" fmla="*/ 167 w 1208"/>
                <a:gd name="T7" fmla="*/ 0 h 634"/>
                <a:gd name="T8" fmla="*/ 127 w 1208"/>
                <a:gd name="T9" fmla="*/ 39 h 634"/>
                <a:gd name="T10" fmla="*/ 39 w 1208"/>
                <a:gd name="T11" fmla="*/ 127 h 634"/>
                <a:gd name="T12" fmla="*/ 0 w 1208"/>
                <a:gd name="T13" fmla="*/ 167 h 634"/>
                <a:gd name="T14" fmla="*/ 0 w 1208"/>
                <a:gd name="T15" fmla="*/ 467 h 634"/>
                <a:gd name="T16" fmla="*/ 39 w 1208"/>
                <a:gd name="T17" fmla="*/ 507 h 634"/>
                <a:gd name="T18" fmla="*/ 127 w 1208"/>
                <a:gd name="T19" fmla="*/ 595 h 634"/>
                <a:gd name="T20" fmla="*/ 167 w 1208"/>
                <a:gd name="T21" fmla="*/ 634 h 634"/>
                <a:gd name="T22" fmla="*/ 1041 w 1208"/>
                <a:gd name="T23" fmla="*/ 634 h 634"/>
                <a:gd name="T24" fmla="*/ 1081 w 1208"/>
                <a:gd name="T25" fmla="*/ 595 h 634"/>
                <a:gd name="T26" fmla="*/ 1169 w 1208"/>
                <a:gd name="T27" fmla="*/ 507 h 634"/>
                <a:gd name="T28" fmla="*/ 1208 w 1208"/>
                <a:gd name="T29" fmla="*/ 467 h 634"/>
                <a:gd name="T30" fmla="*/ 1208 w 1208"/>
                <a:gd name="T31" fmla="*/ 167 h 634"/>
                <a:gd name="T32" fmla="*/ 1169 w 1208"/>
                <a:gd name="T33" fmla="*/ 127 h 634"/>
                <a:gd name="T34" fmla="*/ 1129 w 1208"/>
                <a:gd name="T35" fmla="*/ 432 h 634"/>
                <a:gd name="T36" fmla="*/ 1006 w 1208"/>
                <a:gd name="T37" fmla="*/ 555 h 634"/>
                <a:gd name="T38" fmla="*/ 202 w 1208"/>
                <a:gd name="T39" fmla="*/ 555 h 634"/>
                <a:gd name="T40" fmla="*/ 79 w 1208"/>
                <a:gd name="T41" fmla="*/ 432 h 634"/>
                <a:gd name="T42" fmla="*/ 79 w 1208"/>
                <a:gd name="T43" fmla="*/ 202 h 634"/>
                <a:gd name="T44" fmla="*/ 202 w 1208"/>
                <a:gd name="T45" fmla="*/ 79 h 634"/>
                <a:gd name="T46" fmla="*/ 1006 w 1208"/>
                <a:gd name="T47" fmla="*/ 79 h 634"/>
                <a:gd name="T48" fmla="*/ 1129 w 1208"/>
                <a:gd name="T49" fmla="*/ 202 h 634"/>
                <a:gd name="T50" fmla="*/ 1129 w 1208"/>
                <a:gd name="T51" fmla="*/ 432 h 6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08" h="634">
                  <a:moveTo>
                    <a:pt x="1169" y="127"/>
                  </a:moveTo>
                  <a:cubicBezTo>
                    <a:pt x="1120" y="127"/>
                    <a:pt x="1081" y="88"/>
                    <a:pt x="1081" y="39"/>
                  </a:cubicBezTo>
                  <a:cubicBezTo>
                    <a:pt x="1081" y="17"/>
                    <a:pt x="1063" y="0"/>
                    <a:pt x="1041" y="0"/>
                  </a:cubicBezTo>
                  <a:cubicBezTo>
                    <a:pt x="167" y="0"/>
                    <a:pt x="167" y="0"/>
                    <a:pt x="167" y="0"/>
                  </a:cubicBezTo>
                  <a:cubicBezTo>
                    <a:pt x="145" y="0"/>
                    <a:pt x="127" y="17"/>
                    <a:pt x="127" y="39"/>
                  </a:cubicBezTo>
                  <a:cubicBezTo>
                    <a:pt x="127" y="88"/>
                    <a:pt x="88" y="127"/>
                    <a:pt x="39" y="127"/>
                  </a:cubicBezTo>
                  <a:cubicBezTo>
                    <a:pt x="17" y="127"/>
                    <a:pt x="0" y="145"/>
                    <a:pt x="0" y="167"/>
                  </a:cubicBezTo>
                  <a:cubicBezTo>
                    <a:pt x="0" y="467"/>
                    <a:pt x="0" y="467"/>
                    <a:pt x="0" y="467"/>
                  </a:cubicBezTo>
                  <a:cubicBezTo>
                    <a:pt x="0" y="489"/>
                    <a:pt x="17" y="507"/>
                    <a:pt x="39" y="507"/>
                  </a:cubicBezTo>
                  <a:cubicBezTo>
                    <a:pt x="88" y="507"/>
                    <a:pt x="127" y="546"/>
                    <a:pt x="127" y="595"/>
                  </a:cubicBezTo>
                  <a:cubicBezTo>
                    <a:pt x="127" y="617"/>
                    <a:pt x="145" y="634"/>
                    <a:pt x="167" y="634"/>
                  </a:cubicBezTo>
                  <a:cubicBezTo>
                    <a:pt x="1041" y="634"/>
                    <a:pt x="1041" y="634"/>
                    <a:pt x="1041" y="634"/>
                  </a:cubicBezTo>
                  <a:cubicBezTo>
                    <a:pt x="1063" y="634"/>
                    <a:pt x="1081" y="617"/>
                    <a:pt x="1081" y="595"/>
                  </a:cubicBezTo>
                  <a:cubicBezTo>
                    <a:pt x="1081" y="546"/>
                    <a:pt x="1120" y="507"/>
                    <a:pt x="1169" y="507"/>
                  </a:cubicBezTo>
                  <a:cubicBezTo>
                    <a:pt x="1191" y="507"/>
                    <a:pt x="1208" y="489"/>
                    <a:pt x="1208" y="467"/>
                  </a:cubicBezTo>
                  <a:cubicBezTo>
                    <a:pt x="1208" y="167"/>
                    <a:pt x="1208" y="167"/>
                    <a:pt x="1208" y="167"/>
                  </a:cubicBezTo>
                  <a:cubicBezTo>
                    <a:pt x="1208" y="145"/>
                    <a:pt x="1191" y="127"/>
                    <a:pt x="1169" y="127"/>
                  </a:cubicBezTo>
                  <a:close/>
                  <a:moveTo>
                    <a:pt x="1129" y="432"/>
                  </a:moveTo>
                  <a:cubicBezTo>
                    <a:pt x="1069" y="447"/>
                    <a:pt x="1021" y="495"/>
                    <a:pt x="1006" y="555"/>
                  </a:cubicBezTo>
                  <a:cubicBezTo>
                    <a:pt x="202" y="555"/>
                    <a:pt x="202" y="555"/>
                    <a:pt x="202" y="555"/>
                  </a:cubicBezTo>
                  <a:cubicBezTo>
                    <a:pt x="187" y="495"/>
                    <a:pt x="139" y="447"/>
                    <a:pt x="79" y="432"/>
                  </a:cubicBezTo>
                  <a:cubicBezTo>
                    <a:pt x="79" y="202"/>
                    <a:pt x="79" y="202"/>
                    <a:pt x="79" y="202"/>
                  </a:cubicBezTo>
                  <a:cubicBezTo>
                    <a:pt x="139" y="187"/>
                    <a:pt x="187" y="139"/>
                    <a:pt x="202" y="79"/>
                  </a:cubicBezTo>
                  <a:cubicBezTo>
                    <a:pt x="1006" y="79"/>
                    <a:pt x="1006" y="79"/>
                    <a:pt x="1006" y="79"/>
                  </a:cubicBezTo>
                  <a:cubicBezTo>
                    <a:pt x="1021" y="139"/>
                    <a:pt x="1069" y="187"/>
                    <a:pt x="1129" y="202"/>
                  </a:cubicBezTo>
                  <a:cubicBezTo>
                    <a:pt x="1129" y="432"/>
                    <a:pt x="1129" y="432"/>
                    <a:pt x="1129" y="43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ru-RU" dirty="0"/>
            </a:p>
          </p:txBody>
        </p:sp>
        <p:sp>
          <p:nvSpPr>
            <p:cNvPr id="18" name="Полилиния 13"/>
            <p:cNvSpPr>
              <a:spLocks/>
            </p:cNvSpPr>
            <p:nvPr/>
          </p:nvSpPr>
          <p:spPr bwMode="auto">
            <a:xfrm>
              <a:off x="3464829" y="3368967"/>
              <a:ext cx="32638" cy="85176"/>
            </a:xfrm>
            <a:custGeom>
              <a:avLst/>
              <a:gdLst>
                <a:gd name="T0" fmla="*/ 99 w 139"/>
                <a:gd name="T1" fmla="*/ 0 h 364"/>
                <a:gd name="T2" fmla="*/ 39 w 139"/>
                <a:gd name="T3" fmla="*/ 0 h 364"/>
                <a:gd name="T4" fmla="*/ 0 w 139"/>
                <a:gd name="T5" fmla="*/ 40 h 364"/>
                <a:gd name="T6" fmla="*/ 39 w 139"/>
                <a:gd name="T7" fmla="*/ 79 h 364"/>
                <a:gd name="T8" fmla="*/ 59 w 139"/>
                <a:gd name="T9" fmla="*/ 79 h 364"/>
                <a:gd name="T10" fmla="*/ 59 w 139"/>
                <a:gd name="T11" fmla="*/ 324 h 364"/>
                <a:gd name="T12" fmla="*/ 99 w 139"/>
                <a:gd name="T13" fmla="*/ 364 h 364"/>
                <a:gd name="T14" fmla="*/ 139 w 139"/>
                <a:gd name="T15" fmla="*/ 324 h 364"/>
                <a:gd name="T16" fmla="*/ 139 w 139"/>
                <a:gd name="T17" fmla="*/ 40 h 364"/>
                <a:gd name="T18" fmla="*/ 99 w 139"/>
                <a:gd name="T19" fmla="*/ 0 h 3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9" h="364">
                  <a:moveTo>
                    <a:pt x="99" y="0"/>
                  </a:moveTo>
                  <a:cubicBezTo>
                    <a:pt x="39" y="0"/>
                    <a:pt x="39" y="0"/>
                    <a:pt x="39" y="0"/>
                  </a:cubicBezTo>
                  <a:cubicBezTo>
                    <a:pt x="18" y="0"/>
                    <a:pt x="0" y="18"/>
                    <a:pt x="0" y="40"/>
                  </a:cubicBezTo>
                  <a:cubicBezTo>
                    <a:pt x="0" y="62"/>
                    <a:pt x="18" y="79"/>
                    <a:pt x="39" y="79"/>
                  </a:cubicBezTo>
                  <a:cubicBezTo>
                    <a:pt x="59" y="79"/>
                    <a:pt x="59" y="79"/>
                    <a:pt x="59" y="79"/>
                  </a:cubicBezTo>
                  <a:cubicBezTo>
                    <a:pt x="59" y="324"/>
                    <a:pt x="59" y="324"/>
                    <a:pt x="59" y="324"/>
                  </a:cubicBezTo>
                  <a:cubicBezTo>
                    <a:pt x="59" y="346"/>
                    <a:pt x="77" y="364"/>
                    <a:pt x="99" y="364"/>
                  </a:cubicBezTo>
                  <a:cubicBezTo>
                    <a:pt x="121" y="364"/>
                    <a:pt x="139" y="346"/>
                    <a:pt x="139" y="324"/>
                  </a:cubicBezTo>
                  <a:cubicBezTo>
                    <a:pt x="139" y="40"/>
                    <a:pt x="139" y="40"/>
                    <a:pt x="139" y="40"/>
                  </a:cubicBezTo>
                  <a:cubicBezTo>
                    <a:pt x="139" y="18"/>
                    <a:pt x="121" y="0"/>
                    <a:pt x="99"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ru-RU" dirty="0"/>
            </a:p>
          </p:txBody>
        </p:sp>
        <p:sp>
          <p:nvSpPr>
            <p:cNvPr id="19" name="Полилиния 14"/>
            <p:cNvSpPr>
              <a:spLocks noEditPoints="1"/>
            </p:cNvSpPr>
            <p:nvPr/>
          </p:nvSpPr>
          <p:spPr bwMode="auto">
            <a:xfrm>
              <a:off x="3518959" y="3368967"/>
              <a:ext cx="61295" cy="85176"/>
            </a:xfrm>
            <a:custGeom>
              <a:avLst/>
              <a:gdLst>
                <a:gd name="T0" fmla="*/ 222 w 262"/>
                <a:gd name="T1" fmla="*/ 0 h 364"/>
                <a:gd name="T2" fmla="*/ 40 w 262"/>
                <a:gd name="T3" fmla="*/ 0 h 364"/>
                <a:gd name="T4" fmla="*/ 0 w 262"/>
                <a:gd name="T5" fmla="*/ 40 h 364"/>
                <a:gd name="T6" fmla="*/ 0 w 262"/>
                <a:gd name="T7" fmla="*/ 324 h 364"/>
                <a:gd name="T8" fmla="*/ 40 w 262"/>
                <a:gd name="T9" fmla="*/ 364 h 364"/>
                <a:gd name="T10" fmla="*/ 222 w 262"/>
                <a:gd name="T11" fmla="*/ 364 h 364"/>
                <a:gd name="T12" fmla="*/ 262 w 262"/>
                <a:gd name="T13" fmla="*/ 324 h 364"/>
                <a:gd name="T14" fmla="*/ 262 w 262"/>
                <a:gd name="T15" fmla="*/ 40 h 364"/>
                <a:gd name="T16" fmla="*/ 222 w 262"/>
                <a:gd name="T17" fmla="*/ 0 h 364"/>
                <a:gd name="T18" fmla="*/ 183 w 262"/>
                <a:gd name="T19" fmla="*/ 285 h 364"/>
                <a:gd name="T20" fmla="*/ 80 w 262"/>
                <a:gd name="T21" fmla="*/ 285 h 364"/>
                <a:gd name="T22" fmla="*/ 80 w 262"/>
                <a:gd name="T23" fmla="*/ 79 h 364"/>
                <a:gd name="T24" fmla="*/ 183 w 262"/>
                <a:gd name="T25" fmla="*/ 79 h 364"/>
                <a:gd name="T26" fmla="*/ 183 w 262"/>
                <a:gd name="T27" fmla="*/ 285 h 3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62" h="364">
                  <a:moveTo>
                    <a:pt x="222" y="0"/>
                  </a:moveTo>
                  <a:cubicBezTo>
                    <a:pt x="40" y="0"/>
                    <a:pt x="40" y="0"/>
                    <a:pt x="40" y="0"/>
                  </a:cubicBezTo>
                  <a:cubicBezTo>
                    <a:pt x="18" y="0"/>
                    <a:pt x="0" y="18"/>
                    <a:pt x="0" y="40"/>
                  </a:cubicBezTo>
                  <a:cubicBezTo>
                    <a:pt x="0" y="324"/>
                    <a:pt x="0" y="324"/>
                    <a:pt x="0" y="324"/>
                  </a:cubicBezTo>
                  <a:cubicBezTo>
                    <a:pt x="0" y="346"/>
                    <a:pt x="18" y="364"/>
                    <a:pt x="40" y="364"/>
                  </a:cubicBezTo>
                  <a:cubicBezTo>
                    <a:pt x="222" y="364"/>
                    <a:pt x="222" y="364"/>
                    <a:pt x="222" y="364"/>
                  </a:cubicBezTo>
                  <a:cubicBezTo>
                    <a:pt x="244" y="364"/>
                    <a:pt x="262" y="346"/>
                    <a:pt x="262" y="324"/>
                  </a:cubicBezTo>
                  <a:cubicBezTo>
                    <a:pt x="262" y="40"/>
                    <a:pt x="262" y="40"/>
                    <a:pt x="262" y="40"/>
                  </a:cubicBezTo>
                  <a:cubicBezTo>
                    <a:pt x="262" y="18"/>
                    <a:pt x="244" y="0"/>
                    <a:pt x="222" y="0"/>
                  </a:cubicBezTo>
                  <a:close/>
                  <a:moveTo>
                    <a:pt x="183" y="285"/>
                  </a:moveTo>
                  <a:cubicBezTo>
                    <a:pt x="80" y="285"/>
                    <a:pt x="80" y="285"/>
                    <a:pt x="80" y="285"/>
                  </a:cubicBezTo>
                  <a:cubicBezTo>
                    <a:pt x="80" y="79"/>
                    <a:pt x="80" y="79"/>
                    <a:pt x="80" y="79"/>
                  </a:cubicBezTo>
                  <a:cubicBezTo>
                    <a:pt x="183" y="79"/>
                    <a:pt x="183" y="79"/>
                    <a:pt x="183" y="79"/>
                  </a:cubicBezTo>
                  <a:lnTo>
                    <a:pt x="183" y="28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ru-RU" dirty="0"/>
            </a:p>
          </p:txBody>
        </p:sp>
      </p:grpSp>
      <p:sp>
        <p:nvSpPr>
          <p:cNvPr id="20" name="Надпись 106"/>
          <p:cNvSpPr txBox="1"/>
          <p:nvPr/>
        </p:nvSpPr>
        <p:spPr>
          <a:xfrm>
            <a:off x="4037076" y="1247391"/>
            <a:ext cx="1155766" cy="492443"/>
          </a:xfrm>
          <a:prstGeom prst="rect">
            <a:avLst/>
          </a:prstGeom>
          <a:noFill/>
        </p:spPr>
        <p:txBody>
          <a:bodyPr wrap="none" lIns="0" tIns="0" rIns="0" bIns="0" rtlCol="0">
            <a:spAutoFit/>
          </a:bodyPr>
          <a:lstStyle/>
          <a:p>
            <a:pPr rtl="0"/>
            <a:r>
              <a:rPr lang="ru-RU" sz="3200" b="1" dirty="0" smtClean="0">
                <a:solidFill>
                  <a:schemeClr val="bg2">
                    <a:lumMod val="25000"/>
                  </a:schemeClr>
                </a:solidFill>
              </a:rPr>
              <a:t>-11,1%</a:t>
            </a:r>
            <a:endParaRPr lang="ru-RU" sz="3200" b="1" dirty="0">
              <a:solidFill>
                <a:schemeClr val="bg2">
                  <a:lumMod val="25000"/>
                </a:schemeClr>
              </a:solidFill>
            </a:endParaRPr>
          </a:p>
        </p:txBody>
      </p:sp>
      <p:sp>
        <p:nvSpPr>
          <p:cNvPr id="21" name="Надпись 107"/>
          <p:cNvSpPr txBox="1"/>
          <p:nvPr/>
        </p:nvSpPr>
        <p:spPr>
          <a:xfrm>
            <a:off x="1747449" y="1192082"/>
            <a:ext cx="1721307" cy="615553"/>
          </a:xfrm>
          <a:prstGeom prst="rect">
            <a:avLst/>
          </a:prstGeom>
          <a:noFill/>
        </p:spPr>
        <p:txBody>
          <a:bodyPr wrap="square" lIns="0" tIns="0" rIns="0" bIns="0" rtlCol="0">
            <a:spAutoFit/>
          </a:bodyPr>
          <a:lstStyle/>
          <a:p>
            <a:pPr rtl="0"/>
            <a:r>
              <a:rPr lang="ru-RU" sz="2000" b="1" dirty="0">
                <a:solidFill>
                  <a:schemeClr val="bg2">
                    <a:lumMod val="25000"/>
                  </a:schemeClr>
                </a:solidFill>
              </a:rPr>
              <a:t>Прирост </a:t>
            </a:r>
            <a:r>
              <a:rPr lang="ru-RU" sz="2000" b="1" dirty="0" smtClean="0">
                <a:solidFill>
                  <a:schemeClr val="bg2">
                    <a:lumMod val="25000"/>
                  </a:schemeClr>
                </a:solidFill>
              </a:rPr>
              <a:t>2021 </a:t>
            </a:r>
            <a:r>
              <a:rPr lang="ru-RU" sz="2000" b="1" dirty="0">
                <a:solidFill>
                  <a:schemeClr val="bg2">
                    <a:lumMod val="25000"/>
                  </a:schemeClr>
                </a:solidFill>
              </a:rPr>
              <a:t>года к </a:t>
            </a:r>
            <a:r>
              <a:rPr lang="ru-RU" sz="2000" b="1" dirty="0" smtClean="0">
                <a:solidFill>
                  <a:schemeClr val="bg2">
                    <a:lumMod val="25000"/>
                  </a:schemeClr>
                </a:solidFill>
              </a:rPr>
              <a:t>2020 </a:t>
            </a:r>
            <a:endParaRPr lang="ru-RU" sz="2000" b="1" dirty="0">
              <a:solidFill>
                <a:schemeClr val="bg2">
                  <a:lumMod val="25000"/>
                </a:schemeClr>
              </a:solidFill>
            </a:endParaRPr>
          </a:p>
        </p:txBody>
      </p:sp>
      <p:grpSp>
        <p:nvGrpSpPr>
          <p:cNvPr id="22" name="Группа 21" descr="Это диаграмма. "/>
          <p:cNvGrpSpPr/>
          <p:nvPr/>
        </p:nvGrpSpPr>
        <p:grpSpPr>
          <a:xfrm>
            <a:off x="6190938" y="2144476"/>
            <a:ext cx="5162862" cy="3917677"/>
            <a:chOff x="4498204" y="1883938"/>
            <a:chExt cx="3214205" cy="3231650"/>
          </a:xfrm>
          <a:solidFill>
            <a:schemeClr val="bg1"/>
          </a:solidFill>
        </p:grpSpPr>
        <p:sp>
          <p:nvSpPr>
            <p:cNvPr id="23" name="Прямоугольник 22"/>
            <p:cNvSpPr/>
            <p:nvPr/>
          </p:nvSpPr>
          <p:spPr>
            <a:xfrm>
              <a:off x="4498204" y="1883938"/>
              <a:ext cx="3195593" cy="32316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dirty="0"/>
            </a:p>
          </p:txBody>
        </p:sp>
        <p:graphicFrame>
          <p:nvGraphicFramePr>
            <p:cNvPr id="24" name="Диаграмма 23"/>
            <p:cNvGraphicFramePr/>
            <p:nvPr>
              <p:extLst>
                <p:ext uri="{D42A27DB-BD31-4B8C-83A1-F6EECF244321}">
                  <p14:modId xmlns:p14="http://schemas.microsoft.com/office/powerpoint/2010/main" val="2908569650"/>
                </p:ext>
              </p:extLst>
            </p:nvPr>
          </p:nvGraphicFramePr>
          <p:xfrm>
            <a:off x="4580562" y="1986633"/>
            <a:ext cx="3131847" cy="3111570"/>
          </p:xfrm>
          <a:graphic>
            <a:graphicData uri="http://schemas.openxmlformats.org/drawingml/2006/chart">
              <c:chart xmlns:c="http://schemas.openxmlformats.org/drawingml/2006/chart" xmlns:r="http://schemas.openxmlformats.org/officeDocument/2006/relationships" r:id="rId4"/>
            </a:graphicData>
          </a:graphic>
        </p:graphicFrame>
      </p:grpSp>
      <p:sp>
        <p:nvSpPr>
          <p:cNvPr id="25" name="Прямоугольник 24">
            <a:extLst>
              <a:ext uri="{C183D7F6-B498-43B3-948B-1728B52AA6E4}">
                <adec:decorative xmlns="" xmlns:adec="http://schemas.microsoft.com/office/drawing/2017/decorative" val="1"/>
              </a:ext>
            </a:extLst>
          </p:cNvPr>
          <p:cNvSpPr/>
          <p:nvPr/>
        </p:nvSpPr>
        <p:spPr>
          <a:xfrm>
            <a:off x="6574419" y="1120011"/>
            <a:ext cx="4747898" cy="746432"/>
          </a:xfrm>
          <a:prstGeom prst="rect">
            <a:avLst/>
          </a:prstGeom>
          <a:solidFill>
            <a:srgbClr val="25C6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dirty="0"/>
          </a:p>
        </p:txBody>
      </p:sp>
      <p:sp>
        <p:nvSpPr>
          <p:cNvPr id="26" name="Овал 25">
            <a:extLst>
              <a:ext uri="{C183D7F6-B498-43B3-948B-1728B52AA6E4}">
                <adec:decorative xmlns="" xmlns:adec="http://schemas.microsoft.com/office/drawing/2017/decorative" val="1"/>
              </a:ext>
            </a:extLst>
          </p:cNvPr>
          <p:cNvSpPr/>
          <p:nvPr/>
        </p:nvSpPr>
        <p:spPr>
          <a:xfrm>
            <a:off x="6189351" y="1120011"/>
            <a:ext cx="746432" cy="746432"/>
          </a:xfrm>
          <a:prstGeom prst="ellipse">
            <a:avLst/>
          </a:prstGeom>
          <a:solidFill>
            <a:srgbClr val="25C6E3"/>
          </a:solidFill>
          <a:ln w="254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dirty="0"/>
          </a:p>
        </p:txBody>
      </p:sp>
      <p:sp>
        <p:nvSpPr>
          <p:cNvPr id="27" name="Полилиния 18" descr="Это значок человека. "/>
          <p:cNvSpPr>
            <a:spLocks noEditPoints="1"/>
          </p:cNvSpPr>
          <p:nvPr/>
        </p:nvSpPr>
        <p:spPr bwMode="auto">
          <a:xfrm>
            <a:off x="6440417" y="1314232"/>
            <a:ext cx="244300" cy="321597"/>
          </a:xfrm>
          <a:custGeom>
            <a:avLst/>
            <a:gdLst>
              <a:gd name="T0" fmla="*/ 980 w 1559"/>
              <a:gd name="T1" fmla="*/ 1084 h 2048"/>
              <a:gd name="T2" fmla="*/ 1202 w 1559"/>
              <a:gd name="T3" fmla="*/ 678 h 2048"/>
              <a:gd name="T4" fmla="*/ 1252 w 1559"/>
              <a:gd name="T5" fmla="*/ 469 h 2048"/>
              <a:gd name="T6" fmla="*/ 637 w 1559"/>
              <a:gd name="T7" fmla="*/ 43 h 2048"/>
              <a:gd name="T8" fmla="*/ 348 w 1559"/>
              <a:gd name="T9" fmla="*/ 260 h 2048"/>
              <a:gd name="T10" fmla="*/ 346 w 1559"/>
              <a:gd name="T11" fmla="*/ 666 h 2048"/>
              <a:gd name="T12" fmla="*/ 578 w 1559"/>
              <a:gd name="T13" fmla="*/ 1084 h 2048"/>
              <a:gd name="T14" fmla="*/ 0 w 1559"/>
              <a:gd name="T15" fmla="*/ 1646 h 2048"/>
              <a:gd name="T16" fmla="*/ 46 w 1559"/>
              <a:gd name="T17" fmla="*/ 2048 h 2048"/>
              <a:gd name="T18" fmla="*/ 1107 w 1559"/>
              <a:gd name="T19" fmla="*/ 2048 h 2048"/>
              <a:gd name="T20" fmla="*/ 1559 w 1559"/>
              <a:gd name="T21" fmla="*/ 2002 h 2048"/>
              <a:gd name="T22" fmla="*/ 1253 w 1559"/>
              <a:gd name="T23" fmla="*/ 1330 h 2048"/>
              <a:gd name="T24" fmla="*/ 651 w 1559"/>
              <a:gd name="T25" fmla="*/ 134 h 2048"/>
              <a:gd name="T26" fmla="*/ 818 w 1559"/>
              <a:gd name="T27" fmla="*/ 92 h 2048"/>
              <a:gd name="T28" fmla="*/ 1160 w 1559"/>
              <a:gd name="T29" fmla="*/ 487 h 2048"/>
              <a:gd name="T30" fmla="*/ 702 w 1559"/>
              <a:gd name="T31" fmla="*/ 427 h 2048"/>
              <a:gd name="T32" fmla="*/ 622 w 1559"/>
              <a:gd name="T33" fmla="*/ 373 h 2048"/>
              <a:gd name="T34" fmla="*/ 515 w 1559"/>
              <a:gd name="T35" fmla="*/ 380 h 2048"/>
              <a:gd name="T36" fmla="*/ 599 w 1559"/>
              <a:gd name="T37" fmla="*/ 143 h 2048"/>
              <a:gd name="T38" fmla="*/ 447 w 1559"/>
              <a:gd name="T39" fmla="*/ 660 h 2048"/>
              <a:gd name="T40" fmla="*/ 595 w 1559"/>
              <a:gd name="T41" fmla="*/ 484 h 2048"/>
              <a:gd name="T42" fmla="*/ 1016 w 1559"/>
              <a:gd name="T43" fmla="*/ 519 h 2048"/>
              <a:gd name="T44" fmla="*/ 1116 w 1559"/>
              <a:gd name="T45" fmla="*/ 585 h 2048"/>
              <a:gd name="T46" fmla="*/ 558 w 1559"/>
              <a:gd name="T47" fmla="*/ 941 h 2048"/>
              <a:gd name="T48" fmla="*/ 779 w 1559"/>
              <a:gd name="T49" fmla="*/ 1149 h 2048"/>
              <a:gd name="T50" fmla="*/ 1028 w 1559"/>
              <a:gd name="T51" fmla="*/ 1347 h 2048"/>
              <a:gd name="T52" fmla="*/ 779 w 1559"/>
              <a:gd name="T53" fmla="*/ 1695 h 2048"/>
              <a:gd name="T54" fmla="*/ 530 w 1559"/>
              <a:gd name="T55" fmla="*/ 1347 h 2048"/>
              <a:gd name="T56" fmla="*/ 1466 w 1559"/>
              <a:gd name="T57" fmla="*/ 1956 h 2048"/>
              <a:gd name="T58" fmla="*/ 451 w 1559"/>
              <a:gd name="T59" fmla="*/ 1956 h 2048"/>
              <a:gd name="T60" fmla="*/ 92 w 1559"/>
              <a:gd name="T61" fmla="*/ 1646 h 2048"/>
              <a:gd name="T62" fmla="*/ 451 w 1559"/>
              <a:gd name="T63" fmla="*/ 1393 h 2048"/>
              <a:gd name="T64" fmla="*/ 779 w 1559"/>
              <a:gd name="T65" fmla="*/ 1787 h 2048"/>
              <a:gd name="T66" fmla="*/ 861 w 1559"/>
              <a:gd name="T67" fmla="*/ 1744 h 2048"/>
              <a:gd name="T68" fmla="*/ 1242 w 1559"/>
              <a:gd name="T69" fmla="*/ 1422 h 2048"/>
              <a:gd name="T70" fmla="*/ 1466 w 1559"/>
              <a:gd name="T71" fmla="*/ 1956 h 20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559" h="2048">
                <a:moveTo>
                  <a:pt x="1253" y="1330"/>
                </a:moveTo>
                <a:cubicBezTo>
                  <a:pt x="1251" y="1330"/>
                  <a:pt x="1015" y="1337"/>
                  <a:pt x="980" y="1084"/>
                </a:cubicBezTo>
                <a:cubicBezTo>
                  <a:pt x="1019" y="1057"/>
                  <a:pt x="1055" y="1022"/>
                  <a:pt x="1087" y="979"/>
                </a:cubicBezTo>
                <a:cubicBezTo>
                  <a:pt x="1148" y="895"/>
                  <a:pt x="1188" y="791"/>
                  <a:pt x="1202" y="678"/>
                </a:cubicBezTo>
                <a:cubicBezTo>
                  <a:pt x="1207" y="674"/>
                  <a:pt x="1211" y="668"/>
                  <a:pt x="1214" y="662"/>
                </a:cubicBezTo>
                <a:cubicBezTo>
                  <a:pt x="1239" y="601"/>
                  <a:pt x="1252" y="536"/>
                  <a:pt x="1252" y="469"/>
                </a:cubicBezTo>
                <a:cubicBezTo>
                  <a:pt x="1252" y="210"/>
                  <a:pt x="1057" y="0"/>
                  <a:pt x="818" y="0"/>
                </a:cubicBezTo>
                <a:cubicBezTo>
                  <a:pt x="755" y="0"/>
                  <a:pt x="694" y="14"/>
                  <a:pt x="637" y="43"/>
                </a:cubicBezTo>
                <a:cubicBezTo>
                  <a:pt x="615" y="45"/>
                  <a:pt x="594" y="48"/>
                  <a:pt x="573" y="54"/>
                </a:cubicBezTo>
                <a:cubicBezTo>
                  <a:pt x="475" y="83"/>
                  <a:pt x="395" y="156"/>
                  <a:pt x="348" y="260"/>
                </a:cubicBezTo>
                <a:cubicBezTo>
                  <a:pt x="302" y="361"/>
                  <a:pt x="293" y="480"/>
                  <a:pt x="322" y="595"/>
                </a:cubicBezTo>
                <a:cubicBezTo>
                  <a:pt x="328" y="619"/>
                  <a:pt x="336" y="643"/>
                  <a:pt x="346" y="666"/>
                </a:cubicBezTo>
                <a:cubicBezTo>
                  <a:pt x="348" y="672"/>
                  <a:pt x="352" y="677"/>
                  <a:pt x="356" y="681"/>
                </a:cubicBezTo>
                <a:cubicBezTo>
                  <a:pt x="379" y="858"/>
                  <a:pt x="463" y="1004"/>
                  <a:pt x="578" y="1084"/>
                </a:cubicBezTo>
                <a:cubicBezTo>
                  <a:pt x="542" y="1337"/>
                  <a:pt x="307" y="1330"/>
                  <a:pt x="305" y="1330"/>
                </a:cubicBezTo>
                <a:cubicBezTo>
                  <a:pt x="136" y="1336"/>
                  <a:pt x="0" y="1475"/>
                  <a:pt x="0" y="1646"/>
                </a:cubicBezTo>
                <a:cubicBezTo>
                  <a:pt x="0" y="2002"/>
                  <a:pt x="0" y="2002"/>
                  <a:pt x="0" y="2002"/>
                </a:cubicBezTo>
                <a:cubicBezTo>
                  <a:pt x="0" y="2027"/>
                  <a:pt x="20" y="2048"/>
                  <a:pt x="46" y="2048"/>
                </a:cubicBezTo>
                <a:cubicBezTo>
                  <a:pt x="451" y="2048"/>
                  <a:pt x="451" y="2048"/>
                  <a:pt x="451" y="2048"/>
                </a:cubicBezTo>
                <a:cubicBezTo>
                  <a:pt x="1107" y="2048"/>
                  <a:pt x="1107" y="2048"/>
                  <a:pt x="1107" y="2048"/>
                </a:cubicBezTo>
                <a:cubicBezTo>
                  <a:pt x="1512" y="2048"/>
                  <a:pt x="1512" y="2048"/>
                  <a:pt x="1512" y="2048"/>
                </a:cubicBezTo>
                <a:cubicBezTo>
                  <a:pt x="1538" y="2048"/>
                  <a:pt x="1559" y="2027"/>
                  <a:pt x="1559" y="2002"/>
                </a:cubicBezTo>
                <a:cubicBezTo>
                  <a:pt x="1559" y="1646"/>
                  <a:pt x="1559" y="1646"/>
                  <a:pt x="1559" y="1646"/>
                </a:cubicBezTo>
                <a:cubicBezTo>
                  <a:pt x="1558" y="1475"/>
                  <a:pt x="1422" y="1336"/>
                  <a:pt x="1253" y="1330"/>
                </a:cubicBezTo>
                <a:close/>
                <a:moveTo>
                  <a:pt x="599" y="143"/>
                </a:moveTo>
                <a:cubicBezTo>
                  <a:pt x="615" y="138"/>
                  <a:pt x="633" y="135"/>
                  <a:pt x="651" y="134"/>
                </a:cubicBezTo>
                <a:cubicBezTo>
                  <a:pt x="658" y="134"/>
                  <a:pt x="665" y="132"/>
                  <a:pt x="671" y="129"/>
                </a:cubicBezTo>
                <a:cubicBezTo>
                  <a:pt x="717" y="105"/>
                  <a:pt x="767" y="92"/>
                  <a:pt x="818" y="92"/>
                </a:cubicBezTo>
                <a:cubicBezTo>
                  <a:pt x="1006" y="92"/>
                  <a:pt x="1160" y="261"/>
                  <a:pt x="1160" y="469"/>
                </a:cubicBezTo>
                <a:cubicBezTo>
                  <a:pt x="1160" y="475"/>
                  <a:pt x="1160" y="481"/>
                  <a:pt x="1160" y="487"/>
                </a:cubicBezTo>
                <a:cubicBezTo>
                  <a:pt x="1123" y="450"/>
                  <a:pt x="1072" y="427"/>
                  <a:pt x="1016" y="427"/>
                </a:cubicBezTo>
                <a:cubicBezTo>
                  <a:pt x="702" y="427"/>
                  <a:pt x="702" y="427"/>
                  <a:pt x="702" y="427"/>
                </a:cubicBezTo>
                <a:cubicBezTo>
                  <a:pt x="683" y="427"/>
                  <a:pt x="665" y="421"/>
                  <a:pt x="650" y="410"/>
                </a:cubicBezTo>
                <a:cubicBezTo>
                  <a:pt x="638" y="400"/>
                  <a:pt x="628" y="388"/>
                  <a:pt x="622" y="373"/>
                </a:cubicBezTo>
                <a:cubicBezTo>
                  <a:pt x="613" y="350"/>
                  <a:pt x="590" y="336"/>
                  <a:pt x="566" y="338"/>
                </a:cubicBezTo>
                <a:cubicBezTo>
                  <a:pt x="542" y="339"/>
                  <a:pt x="521" y="356"/>
                  <a:pt x="515" y="380"/>
                </a:cubicBezTo>
                <a:cubicBezTo>
                  <a:pt x="497" y="450"/>
                  <a:pt x="460" y="515"/>
                  <a:pt x="410" y="567"/>
                </a:cubicBezTo>
                <a:cubicBezTo>
                  <a:pt x="364" y="376"/>
                  <a:pt x="448" y="187"/>
                  <a:pt x="599" y="143"/>
                </a:cubicBezTo>
                <a:close/>
                <a:moveTo>
                  <a:pt x="558" y="941"/>
                </a:moveTo>
                <a:cubicBezTo>
                  <a:pt x="498" y="867"/>
                  <a:pt x="459" y="768"/>
                  <a:pt x="447" y="660"/>
                </a:cubicBezTo>
                <a:cubicBezTo>
                  <a:pt x="505" y="608"/>
                  <a:pt x="551" y="543"/>
                  <a:pt x="581" y="472"/>
                </a:cubicBezTo>
                <a:cubicBezTo>
                  <a:pt x="585" y="476"/>
                  <a:pt x="590" y="480"/>
                  <a:pt x="595" y="484"/>
                </a:cubicBezTo>
                <a:cubicBezTo>
                  <a:pt x="626" y="507"/>
                  <a:pt x="663" y="519"/>
                  <a:pt x="702" y="519"/>
                </a:cubicBezTo>
                <a:cubicBezTo>
                  <a:pt x="1016" y="519"/>
                  <a:pt x="1016" y="519"/>
                  <a:pt x="1016" y="519"/>
                </a:cubicBezTo>
                <a:cubicBezTo>
                  <a:pt x="1060" y="519"/>
                  <a:pt x="1099" y="546"/>
                  <a:pt x="1116" y="584"/>
                </a:cubicBezTo>
                <a:cubicBezTo>
                  <a:pt x="1116" y="584"/>
                  <a:pt x="1116" y="585"/>
                  <a:pt x="1116" y="585"/>
                </a:cubicBezTo>
                <a:cubicBezTo>
                  <a:pt x="1116" y="845"/>
                  <a:pt x="965" y="1057"/>
                  <a:pt x="779" y="1057"/>
                </a:cubicBezTo>
                <a:cubicBezTo>
                  <a:pt x="698" y="1057"/>
                  <a:pt x="620" y="1016"/>
                  <a:pt x="558" y="941"/>
                </a:cubicBezTo>
                <a:close/>
                <a:moveTo>
                  <a:pt x="664" y="1129"/>
                </a:moveTo>
                <a:cubicBezTo>
                  <a:pt x="701" y="1142"/>
                  <a:pt x="739" y="1149"/>
                  <a:pt x="779" y="1149"/>
                </a:cubicBezTo>
                <a:cubicBezTo>
                  <a:pt x="818" y="1149"/>
                  <a:pt x="857" y="1142"/>
                  <a:pt x="894" y="1129"/>
                </a:cubicBezTo>
                <a:cubicBezTo>
                  <a:pt x="911" y="1217"/>
                  <a:pt x="959" y="1294"/>
                  <a:pt x="1028" y="1347"/>
                </a:cubicBezTo>
                <a:cubicBezTo>
                  <a:pt x="786" y="1691"/>
                  <a:pt x="786" y="1691"/>
                  <a:pt x="786" y="1691"/>
                </a:cubicBezTo>
                <a:cubicBezTo>
                  <a:pt x="784" y="1694"/>
                  <a:pt x="782" y="1695"/>
                  <a:pt x="779" y="1695"/>
                </a:cubicBezTo>
                <a:cubicBezTo>
                  <a:pt x="776" y="1695"/>
                  <a:pt x="774" y="1694"/>
                  <a:pt x="773" y="1691"/>
                </a:cubicBezTo>
                <a:cubicBezTo>
                  <a:pt x="530" y="1347"/>
                  <a:pt x="530" y="1347"/>
                  <a:pt x="530" y="1347"/>
                </a:cubicBezTo>
                <a:cubicBezTo>
                  <a:pt x="599" y="1294"/>
                  <a:pt x="648" y="1217"/>
                  <a:pt x="664" y="1129"/>
                </a:cubicBezTo>
                <a:close/>
                <a:moveTo>
                  <a:pt x="1466" y="1956"/>
                </a:moveTo>
                <a:cubicBezTo>
                  <a:pt x="1107" y="1956"/>
                  <a:pt x="1107" y="1956"/>
                  <a:pt x="1107" y="1956"/>
                </a:cubicBezTo>
                <a:cubicBezTo>
                  <a:pt x="451" y="1956"/>
                  <a:pt x="451" y="1956"/>
                  <a:pt x="451" y="1956"/>
                </a:cubicBezTo>
                <a:cubicBezTo>
                  <a:pt x="92" y="1956"/>
                  <a:pt x="92" y="1956"/>
                  <a:pt x="92" y="1956"/>
                </a:cubicBezTo>
                <a:cubicBezTo>
                  <a:pt x="92" y="1646"/>
                  <a:pt x="92" y="1646"/>
                  <a:pt x="92" y="1646"/>
                </a:cubicBezTo>
                <a:cubicBezTo>
                  <a:pt x="92" y="1522"/>
                  <a:pt x="192" y="1422"/>
                  <a:pt x="316" y="1422"/>
                </a:cubicBezTo>
                <a:cubicBezTo>
                  <a:pt x="318" y="1422"/>
                  <a:pt x="392" y="1420"/>
                  <a:pt x="451" y="1393"/>
                </a:cubicBezTo>
                <a:cubicBezTo>
                  <a:pt x="697" y="1744"/>
                  <a:pt x="697" y="1744"/>
                  <a:pt x="697" y="1744"/>
                </a:cubicBezTo>
                <a:cubicBezTo>
                  <a:pt x="716" y="1771"/>
                  <a:pt x="746" y="1787"/>
                  <a:pt x="779" y="1787"/>
                </a:cubicBezTo>
                <a:cubicBezTo>
                  <a:pt x="779" y="1787"/>
                  <a:pt x="779" y="1787"/>
                  <a:pt x="779" y="1787"/>
                </a:cubicBezTo>
                <a:cubicBezTo>
                  <a:pt x="812" y="1787"/>
                  <a:pt x="842" y="1771"/>
                  <a:pt x="861" y="1744"/>
                </a:cubicBezTo>
                <a:cubicBezTo>
                  <a:pt x="1108" y="1393"/>
                  <a:pt x="1108" y="1393"/>
                  <a:pt x="1108" y="1393"/>
                </a:cubicBezTo>
                <a:cubicBezTo>
                  <a:pt x="1174" y="1422"/>
                  <a:pt x="1240" y="1422"/>
                  <a:pt x="1242" y="1422"/>
                </a:cubicBezTo>
                <a:cubicBezTo>
                  <a:pt x="1366" y="1422"/>
                  <a:pt x="1466" y="1522"/>
                  <a:pt x="1466" y="1646"/>
                </a:cubicBezTo>
                <a:cubicBezTo>
                  <a:pt x="1466" y="1956"/>
                  <a:pt x="1466" y="1956"/>
                  <a:pt x="1466" y="195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ru-RU" dirty="0"/>
          </a:p>
        </p:txBody>
      </p:sp>
      <p:sp>
        <p:nvSpPr>
          <p:cNvPr id="29" name="Надпись 108"/>
          <p:cNvSpPr txBox="1"/>
          <p:nvPr/>
        </p:nvSpPr>
        <p:spPr>
          <a:xfrm>
            <a:off x="9629931" y="1247391"/>
            <a:ext cx="1040349" cy="492443"/>
          </a:xfrm>
          <a:prstGeom prst="rect">
            <a:avLst/>
          </a:prstGeom>
          <a:noFill/>
        </p:spPr>
        <p:txBody>
          <a:bodyPr wrap="none" lIns="0" tIns="0" rIns="0" bIns="0" rtlCol="0">
            <a:spAutoFit/>
          </a:bodyPr>
          <a:lstStyle/>
          <a:p>
            <a:pPr rtl="0"/>
            <a:r>
              <a:rPr lang="ru-RU" sz="3200" b="1" dirty="0" smtClean="0">
                <a:solidFill>
                  <a:schemeClr val="bg2">
                    <a:lumMod val="25000"/>
                  </a:schemeClr>
                </a:solidFill>
              </a:rPr>
              <a:t>-6,3 </a:t>
            </a:r>
            <a:r>
              <a:rPr lang="ru-RU" sz="3200" b="1" dirty="0">
                <a:solidFill>
                  <a:schemeClr val="bg2">
                    <a:lumMod val="25000"/>
                  </a:schemeClr>
                </a:solidFill>
              </a:rPr>
              <a:t>%</a:t>
            </a:r>
          </a:p>
        </p:txBody>
      </p:sp>
      <p:sp>
        <p:nvSpPr>
          <p:cNvPr id="30" name="Надпись 109"/>
          <p:cNvSpPr txBox="1"/>
          <p:nvPr/>
        </p:nvSpPr>
        <p:spPr>
          <a:xfrm>
            <a:off x="7558426" y="1185833"/>
            <a:ext cx="1720800" cy="615553"/>
          </a:xfrm>
          <a:prstGeom prst="rect">
            <a:avLst/>
          </a:prstGeom>
          <a:noFill/>
        </p:spPr>
        <p:txBody>
          <a:bodyPr wrap="square" lIns="0" tIns="0" rIns="0" bIns="0" rtlCol="0">
            <a:spAutoFit/>
          </a:bodyPr>
          <a:lstStyle/>
          <a:p>
            <a:r>
              <a:rPr lang="ru-RU" sz="2000" b="1" dirty="0">
                <a:solidFill>
                  <a:schemeClr val="bg2">
                    <a:lumMod val="25000"/>
                  </a:schemeClr>
                </a:solidFill>
              </a:rPr>
              <a:t>Прирост </a:t>
            </a:r>
            <a:r>
              <a:rPr lang="ru-RU" sz="2000" b="1" dirty="0" smtClean="0">
                <a:solidFill>
                  <a:schemeClr val="bg2">
                    <a:lumMod val="25000"/>
                  </a:schemeClr>
                </a:solidFill>
              </a:rPr>
              <a:t>2021 </a:t>
            </a:r>
            <a:r>
              <a:rPr lang="ru-RU" sz="2000" b="1" dirty="0">
                <a:solidFill>
                  <a:schemeClr val="bg2">
                    <a:lumMod val="25000"/>
                  </a:schemeClr>
                </a:solidFill>
              </a:rPr>
              <a:t>года к </a:t>
            </a:r>
            <a:r>
              <a:rPr lang="ru-RU" sz="2000" b="1" dirty="0" smtClean="0">
                <a:solidFill>
                  <a:schemeClr val="bg2">
                    <a:lumMod val="25000"/>
                  </a:schemeClr>
                </a:solidFill>
              </a:rPr>
              <a:t>2020</a:t>
            </a:r>
            <a:endParaRPr lang="ru-RU" sz="2000" b="1" dirty="0">
              <a:solidFill>
                <a:schemeClr val="bg2">
                  <a:lumMod val="25000"/>
                </a:schemeClr>
              </a:solidFill>
            </a:endParaRPr>
          </a:p>
        </p:txBody>
      </p:sp>
    </p:spTree>
    <p:extLst>
      <p:ext uri="{BB962C8B-B14F-4D97-AF65-F5344CB8AC3E}">
        <p14:creationId xmlns:p14="http://schemas.microsoft.com/office/powerpoint/2010/main" val="335943623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3" name="Нижний колонтитул 3"/>
          <p:cNvSpPr>
            <a:spLocks noGrp="1"/>
          </p:cNvSpPr>
          <p:nvPr>
            <p:ph type="ftr" sz="quarter" idx="4294967295"/>
          </p:nvPr>
        </p:nvSpPr>
        <p:spPr>
          <a:xfrm>
            <a:off x="0" y="6437730"/>
            <a:ext cx="11760000" cy="432000"/>
          </a:xfrm>
          <a:prstGeom prst="rect">
            <a:avLst/>
          </a:prstGeom>
          <a:solidFill>
            <a:srgbClr val="404040"/>
          </a:solidFill>
          <a:ln cmpd="sng">
            <a:noFill/>
          </a:ln>
        </p:spPr>
        <p:txBody>
          <a:bodyPr anchor="ctr"/>
          <a:lstStyle/>
          <a:p>
            <a:pPr lvl="1"/>
            <a:r>
              <a:rPr lang="ru-RU" b="1" dirty="0">
                <a:gradFill>
                  <a:gsLst>
                    <a:gs pos="0">
                      <a:schemeClr val="accent1">
                        <a:lumMod val="5000"/>
                        <a:lumOff val="95000"/>
                      </a:schemeClr>
                    </a:gs>
                    <a:gs pos="74000">
                      <a:schemeClr val="accent5">
                        <a:lumMod val="25000"/>
                        <a:lumOff val="75000"/>
                      </a:schemeClr>
                    </a:gs>
                    <a:gs pos="83000">
                      <a:schemeClr val="accent5">
                        <a:lumMod val="25000"/>
                        <a:lumOff val="75000"/>
                      </a:schemeClr>
                    </a:gs>
                    <a:gs pos="100000">
                      <a:schemeClr val="accent5">
                        <a:lumMod val="50000"/>
                        <a:lumOff val="50000"/>
                      </a:schemeClr>
                    </a:gs>
                  </a:gsLst>
                  <a:lin ang="5400000" scaled="1"/>
                </a:gradFill>
              </a:rPr>
              <a:t>БЮДЖЕТ ДЛЯ ГРАЖДАН </a:t>
            </a:r>
          </a:p>
        </p:txBody>
      </p:sp>
      <p:sp>
        <p:nvSpPr>
          <p:cNvPr id="34" name="Номер слайда 5">
            <a:extLst>
              <a:ext uri="{FF2B5EF4-FFF2-40B4-BE49-F238E27FC236}">
                <a16:creationId xmlns="" xmlns:a16="http://schemas.microsoft.com/office/drawing/2014/main" id="{1C554D9F-1895-486E-BFBA-905BB2D29E08}"/>
              </a:ext>
            </a:extLst>
          </p:cNvPr>
          <p:cNvSpPr>
            <a:spLocks noGrp="1"/>
          </p:cNvSpPr>
          <p:nvPr>
            <p:ph type="sldNum" sz="quarter" idx="33"/>
          </p:nvPr>
        </p:nvSpPr>
        <p:spPr>
          <a:xfrm>
            <a:off x="11760000" y="6437730"/>
            <a:ext cx="432000" cy="432000"/>
          </a:xfrm>
        </p:spPr>
        <p:txBody>
          <a:bodyPr rtlCol="0"/>
          <a:lstStyle/>
          <a:p>
            <a:pPr rtl="0"/>
            <a:fld id="{19B51A1E-902D-48AF-9020-955120F399B6}" type="slidenum">
              <a:rPr lang="ru-RU" sz="1600" b="1" smtClean="0">
                <a:ln w="0"/>
                <a:gradFill>
                  <a:gsLst>
                    <a:gs pos="0">
                      <a:schemeClr val="accent1">
                        <a:lumMod val="5000"/>
                        <a:lumOff val="95000"/>
                      </a:schemeClr>
                    </a:gs>
                    <a:gs pos="74000">
                      <a:schemeClr val="accent5">
                        <a:lumMod val="25000"/>
                        <a:lumOff val="75000"/>
                      </a:schemeClr>
                    </a:gs>
                    <a:gs pos="83000">
                      <a:schemeClr val="accent5">
                        <a:lumMod val="25000"/>
                        <a:lumOff val="75000"/>
                      </a:schemeClr>
                    </a:gs>
                    <a:gs pos="100000">
                      <a:schemeClr val="accent5">
                        <a:lumMod val="50000"/>
                        <a:lumOff val="50000"/>
                      </a:schemeClr>
                    </a:gs>
                  </a:gsLst>
                  <a:lin ang="5400000" scaled="1"/>
                </a:gradFill>
                <a:effectLst>
                  <a:outerShdw blurRad="38100" dist="25400" dir="5400000" algn="ctr" rotWithShape="0">
                    <a:srgbClr val="6E747A">
                      <a:alpha val="43000"/>
                    </a:srgbClr>
                  </a:outerShdw>
                </a:effectLst>
              </a:rPr>
              <a:pPr rtl="0"/>
              <a:t>16</a:t>
            </a:fld>
            <a:endParaRPr lang="ru-RU" sz="1600" b="1" dirty="0">
              <a:ln w="0"/>
              <a:gradFill>
                <a:gsLst>
                  <a:gs pos="0">
                    <a:schemeClr val="accent1">
                      <a:lumMod val="5000"/>
                      <a:lumOff val="95000"/>
                    </a:schemeClr>
                  </a:gs>
                  <a:gs pos="74000">
                    <a:schemeClr val="accent5">
                      <a:lumMod val="25000"/>
                      <a:lumOff val="75000"/>
                    </a:schemeClr>
                  </a:gs>
                  <a:gs pos="83000">
                    <a:schemeClr val="accent5">
                      <a:lumMod val="25000"/>
                      <a:lumOff val="75000"/>
                    </a:schemeClr>
                  </a:gs>
                  <a:gs pos="100000">
                    <a:schemeClr val="accent5">
                      <a:lumMod val="50000"/>
                      <a:lumOff val="50000"/>
                    </a:schemeClr>
                  </a:gs>
                </a:gsLst>
                <a:lin ang="5400000" scaled="1"/>
              </a:gradFill>
              <a:effectLst>
                <a:outerShdw blurRad="38100" dist="25400" dir="5400000" algn="ctr" rotWithShape="0">
                  <a:srgbClr val="6E747A">
                    <a:alpha val="43000"/>
                  </a:srgbClr>
                </a:outerShdw>
              </a:effectLst>
            </a:endParaRPr>
          </a:p>
        </p:txBody>
      </p:sp>
      <p:sp>
        <p:nvSpPr>
          <p:cNvPr id="39" name="Текст 9">
            <a:extLst>
              <a:ext uri="{FF2B5EF4-FFF2-40B4-BE49-F238E27FC236}">
                <a16:creationId xmlns="" xmlns:a16="http://schemas.microsoft.com/office/drawing/2014/main" id="{2972F17A-D965-40B9-8ABB-C634072DBCC0}"/>
              </a:ext>
            </a:extLst>
          </p:cNvPr>
          <p:cNvSpPr>
            <a:spLocks noGrp="1"/>
          </p:cNvSpPr>
          <p:nvPr>
            <p:ph type="body" sz="quarter" idx="4294967295"/>
          </p:nvPr>
        </p:nvSpPr>
        <p:spPr>
          <a:xfrm>
            <a:off x="0" y="3678152"/>
            <a:ext cx="1080000" cy="1100565"/>
          </a:xfrm>
          <a:prstGeom prst="rect">
            <a:avLst/>
          </a:prstGeom>
        </p:spPr>
        <p:txBody>
          <a:bodyPr rtlCol="0"/>
          <a:lstStyle/>
          <a:p>
            <a:pPr rtl="0"/>
            <a:endParaRPr lang="ru-RU" dirty="0"/>
          </a:p>
          <a:p>
            <a:pPr rtl="0"/>
            <a:endParaRPr lang="ru-RU" dirty="0"/>
          </a:p>
        </p:txBody>
      </p:sp>
      <p:sp>
        <p:nvSpPr>
          <p:cNvPr id="3" name="Заголовок 2"/>
          <p:cNvSpPr>
            <a:spLocks noGrp="1"/>
          </p:cNvSpPr>
          <p:nvPr>
            <p:ph type="title"/>
          </p:nvPr>
        </p:nvSpPr>
        <p:spPr/>
        <p:txBody>
          <a:bodyPr/>
          <a:lstStyle/>
          <a:p>
            <a:r>
              <a:rPr lang="ru-RU" dirty="0"/>
              <a:t>Доходы бюджета города Пыть-Яха за 2021 год</a:t>
            </a:r>
          </a:p>
        </p:txBody>
      </p:sp>
      <p:graphicFrame>
        <p:nvGraphicFramePr>
          <p:cNvPr id="12" name="Схема 11"/>
          <p:cNvGraphicFramePr/>
          <p:nvPr>
            <p:extLst>
              <p:ext uri="{D42A27DB-BD31-4B8C-83A1-F6EECF244321}">
                <p14:modId xmlns:p14="http://schemas.microsoft.com/office/powerpoint/2010/main" val="2286923359"/>
              </p:ext>
            </p:extLst>
          </p:nvPr>
        </p:nvGraphicFramePr>
        <p:xfrm>
          <a:off x="432000" y="1071405"/>
          <a:ext cx="10816258" cy="88521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8" name="Прямоугольник 27"/>
          <p:cNvSpPr/>
          <p:nvPr/>
        </p:nvSpPr>
        <p:spPr>
          <a:xfrm>
            <a:off x="382838" y="2031966"/>
            <a:ext cx="5713162" cy="4330416"/>
          </a:xfrm>
          <a:prstGeom prst="rect">
            <a:avLst/>
          </a:prstGeom>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wrap="square">
            <a:spAutoFit/>
          </a:bodyPr>
          <a:lstStyle/>
          <a:p>
            <a:pPr algn="just">
              <a:lnSpc>
                <a:spcPct val="90000"/>
              </a:lnSpc>
              <a:spcAft>
                <a:spcPts val="0"/>
              </a:spcAft>
            </a:pPr>
            <a:r>
              <a:rPr lang="ru-RU" sz="1700" dirty="0">
                <a:ea typeface="Times New Roman" panose="02020603050405020304" pitchFamily="18" charset="0"/>
              </a:rPr>
              <a:t>Доходная часть бюджета города состоит из трех основных частей:</a:t>
            </a:r>
          </a:p>
          <a:p>
            <a:pPr marL="354013" lvl="0" algn="just">
              <a:lnSpc>
                <a:spcPct val="90000"/>
              </a:lnSpc>
              <a:spcAft>
                <a:spcPts val="0"/>
              </a:spcAft>
              <a:buFont typeface="Times New Roman" panose="02020603050405020304" pitchFamily="18" charset="0"/>
              <a:buChar char="-"/>
              <a:tabLst>
                <a:tab pos="628650" algn="l"/>
              </a:tabLst>
            </a:pPr>
            <a:r>
              <a:rPr lang="ru-RU" sz="1700" dirty="0">
                <a:ea typeface="Times New Roman" panose="02020603050405020304" pitchFamily="18" charset="0"/>
              </a:rPr>
              <a:t>налоговые доходы;</a:t>
            </a:r>
          </a:p>
          <a:p>
            <a:pPr marL="354013" lvl="0" algn="just">
              <a:lnSpc>
                <a:spcPct val="90000"/>
              </a:lnSpc>
              <a:spcAft>
                <a:spcPts val="0"/>
              </a:spcAft>
              <a:buFont typeface="Times New Roman" panose="02020603050405020304" pitchFamily="18" charset="0"/>
              <a:buChar char="-"/>
              <a:tabLst>
                <a:tab pos="628650" algn="l"/>
              </a:tabLst>
            </a:pPr>
            <a:r>
              <a:rPr lang="ru-RU" sz="1700" dirty="0">
                <a:ea typeface="Times New Roman" panose="02020603050405020304" pitchFamily="18" charset="0"/>
              </a:rPr>
              <a:t>неналоговые доходы;</a:t>
            </a:r>
          </a:p>
          <a:p>
            <a:pPr marL="354013" lvl="0" algn="just">
              <a:lnSpc>
                <a:spcPct val="90000"/>
              </a:lnSpc>
              <a:spcAft>
                <a:spcPts val="0"/>
              </a:spcAft>
              <a:buFont typeface="Times New Roman" panose="02020603050405020304" pitchFamily="18" charset="0"/>
              <a:buChar char="-"/>
              <a:tabLst>
                <a:tab pos="628650" algn="l"/>
              </a:tabLst>
            </a:pPr>
            <a:r>
              <a:rPr lang="ru-RU" sz="1700" dirty="0">
                <a:ea typeface="Times New Roman" panose="02020603050405020304" pitchFamily="18" charset="0"/>
              </a:rPr>
              <a:t>межбюджетные трансферты.</a:t>
            </a:r>
          </a:p>
          <a:p>
            <a:pPr algn="just">
              <a:lnSpc>
                <a:spcPct val="90000"/>
              </a:lnSpc>
              <a:spcAft>
                <a:spcPts val="0"/>
              </a:spcAft>
            </a:pPr>
            <a:r>
              <a:rPr lang="ru-RU" sz="1700" dirty="0">
                <a:ea typeface="Times New Roman" panose="02020603050405020304" pitchFamily="18" charset="0"/>
              </a:rPr>
              <a:t>На долю налоговых и неналоговых доходов приходится 34,3%, что составляет 1 418 604,8 тыс. рублей. Поступления от налога на доходы физических лиц, который является основным бюджетообразующим доходным источником, составляют 59,8%, на остальные виды собственных доходов приходится 40,2%, из них:</a:t>
            </a:r>
          </a:p>
          <a:p>
            <a:pPr marL="452438" lvl="0" indent="-98425" algn="just">
              <a:lnSpc>
                <a:spcPct val="90000"/>
              </a:lnSpc>
              <a:spcAft>
                <a:spcPts val="0"/>
              </a:spcAft>
              <a:buFont typeface="Times New Roman" panose="02020603050405020304" pitchFamily="18" charset="0"/>
              <a:buChar char="-"/>
              <a:tabLst>
                <a:tab pos="457200" algn="l"/>
              </a:tabLst>
            </a:pPr>
            <a:r>
              <a:rPr lang="ru-RU" sz="1700" dirty="0">
                <a:ea typeface="Times New Roman" panose="02020603050405020304" pitchFamily="18" charset="0"/>
              </a:rPr>
              <a:t>налоги на имущество– 6,8%;</a:t>
            </a:r>
          </a:p>
          <a:p>
            <a:pPr marL="452438" lvl="0" indent="-98425" algn="just">
              <a:lnSpc>
                <a:spcPct val="90000"/>
              </a:lnSpc>
              <a:spcAft>
                <a:spcPts val="0"/>
              </a:spcAft>
              <a:buFont typeface="Times New Roman" panose="02020603050405020304" pitchFamily="18" charset="0"/>
              <a:buChar char="-"/>
              <a:tabLst>
                <a:tab pos="457200" algn="l"/>
              </a:tabLst>
            </a:pPr>
            <a:r>
              <a:rPr lang="ru-RU" sz="1700" dirty="0">
                <a:ea typeface="Times New Roman" panose="02020603050405020304" pitchFamily="18" charset="0"/>
              </a:rPr>
              <a:t>налоги на совокупный доход-12,6%;</a:t>
            </a:r>
          </a:p>
          <a:p>
            <a:pPr marL="452438" lvl="0" indent="-98425" algn="just">
              <a:lnSpc>
                <a:spcPct val="90000"/>
              </a:lnSpc>
              <a:spcAft>
                <a:spcPts val="0"/>
              </a:spcAft>
              <a:buFont typeface="Times New Roman" panose="02020603050405020304" pitchFamily="18" charset="0"/>
              <a:buChar char="-"/>
              <a:tabLst>
                <a:tab pos="457200" algn="l"/>
              </a:tabLst>
            </a:pPr>
            <a:r>
              <a:rPr lang="ru-RU" sz="1700" dirty="0">
                <a:ea typeface="Times New Roman" panose="02020603050405020304" pitchFamily="18" charset="0"/>
              </a:rPr>
              <a:t>доходы от использования имущества– 13,7%;</a:t>
            </a:r>
          </a:p>
          <a:p>
            <a:pPr marL="452438" lvl="0" indent="-98425" algn="just">
              <a:lnSpc>
                <a:spcPct val="90000"/>
              </a:lnSpc>
              <a:spcAft>
                <a:spcPts val="0"/>
              </a:spcAft>
              <a:buFont typeface="Times New Roman" panose="02020603050405020304" pitchFamily="18" charset="0"/>
              <a:buChar char="-"/>
              <a:tabLst>
                <a:tab pos="457200" algn="l"/>
              </a:tabLst>
            </a:pPr>
            <a:r>
              <a:rPr lang="ru-RU" sz="1700" dirty="0">
                <a:ea typeface="Times New Roman" panose="02020603050405020304" pitchFamily="18" charset="0"/>
              </a:rPr>
              <a:t>доходы от продажи имущества- 3,0%;</a:t>
            </a:r>
          </a:p>
          <a:p>
            <a:pPr marL="452438" lvl="0" indent="-98425" algn="just">
              <a:lnSpc>
                <a:spcPct val="90000"/>
              </a:lnSpc>
              <a:spcAft>
                <a:spcPts val="0"/>
              </a:spcAft>
              <a:buFont typeface="Times New Roman" panose="02020603050405020304" pitchFamily="18" charset="0"/>
              <a:buChar char="-"/>
              <a:tabLst>
                <a:tab pos="457200" algn="l"/>
              </a:tabLst>
            </a:pPr>
            <a:r>
              <a:rPr lang="ru-RU" sz="1700" dirty="0">
                <a:ea typeface="Times New Roman" panose="02020603050405020304" pitchFamily="18" charset="0"/>
              </a:rPr>
              <a:t>штрафы, санкции и др.– 1,7 % поступлений.</a:t>
            </a:r>
          </a:p>
          <a:p>
            <a:pPr algn="just">
              <a:lnSpc>
                <a:spcPct val="90000"/>
              </a:lnSpc>
              <a:spcAft>
                <a:spcPts val="0"/>
              </a:spcAft>
            </a:pPr>
            <a:r>
              <a:rPr lang="ru-RU" sz="1700" dirty="0">
                <a:ea typeface="Times New Roman" panose="02020603050405020304" pitchFamily="18" charset="0"/>
              </a:rPr>
              <a:t>Межбюджетные трансферты составили 2 714 358,5 тыс. рублей или 65,7% от всех доходов.</a:t>
            </a:r>
            <a:endParaRPr lang="ru-RU" sz="1700" dirty="0">
              <a:effectLst/>
              <a:ea typeface="Times New Roman" panose="02020603050405020304" pitchFamily="18" charset="0"/>
            </a:endParaRPr>
          </a:p>
        </p:txBody>
      </p:sp>
      <p:graphicFrame>
        <p:nvGraphicFramePr>
          <p:cNvPr id="88" name="Диаграмма 87"/>
          <p:cNvGraphicFramePr/>
          <p:nvPr>
            <p:extLst>
              <p:ext uri="{D42A27DB-BD31-4B8C-83A1-F6EECF244321}">
                <p14:modId xmlns:p14="http://schemas.microsoft.com/office/powerpoint/2010/main" val="1938997133"/>
              </p:ext>
            </p:extLst>
          </p:nvPr>
        </p:nvGraphicFramePr>
        <p:xfrm>
          <a:off x="6223819" y="2107314"/>
          <a:ext cx="5536181" cy="4179722"/>
        </p:xfrm>
        <a:graphic>
          <a:graphicData uri="http://schemas.openxmlformats.org/drawingml/2006/chart">
            <c:chart xmlns:c="http://schemas.openxmlformats.org/drawingml/2006/chart" xmlns:r="http://schemas.openxmlformats.org/officeDocument/2006/relationships" r:id="rId8"/>
          </a:graphicData>
        </a:graphic>
      </p:graphicFrame>
    </p:spTree>
    <p:extLst>
      <p:ext uri="{BB962C8B-B14F-4D97-AF65-F5344CB8AC3E}">
        <p14:creationId xmlns:p14="http://schemas.microsoft.com/office/powerpoint/2010/main" val="360002629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3" name="Нижний колонтитул 3"/>
          <p:cNvSpPr>
            <a:spLocks noGrp="1"/>
          </p:cNvSpPr>
          <p:nvPr>
            <p:ph type="ftr" sz="quarter" idx="4294967295"/>
          </p:nvPr>
        </p:nvSpPr>
        <p:spPr>
          <a:xfrm>
            <a:off x="0" y="6437730"/>
            <a:ext cx="11760000" cy="432000"/>
          </a:xfrm>
          <a:prstGeom prst="rect">
            <a:avLst/>
          </a:prstGeom>
          <a:solidFill>
            <a:srgbClr val="404040"/>
          </a:solidFill>
          <a:ln cmpd="sng">
            <a:noFill/>
          </a:ln>
        </p:spPr>
        <p:txBody>
          <a:bodyPr anchor="ctr"/>
          <a:lstStyle/>
          <a:p>
            <a:pPr lvl="1"/>
            <a:r>
              <a:rPr lang="ru-RU" b="1" dirty="0">
                <a:gradFill>
                  <a:gsLst>
                    <a:gs pos="0">
                      <a:schemeClr val="accent1">
                        <a:lumMod val="5000"/>
                        <a:lumOff val="95000"/>
                      </a:schemeClr>
                    </a:gs>
                    <a:gs pos="74000">
                      <a:schemeClr val="accent5">
                        <a:lumMod val="25000"/>
                        <a:lumOff val="75000"/>
                      </a:schemeClr>
                    </a:gs>
                    <a:gs pos="83000">
                      <a:schemeClr val="accent5">
                        <a:lumMod val="25000"/>
                        <a:lumOff val="75000"/>
                      </a:schemeClr>
                    </a:gs>
                    <a:gs pos="100000">
                      <a:schemeClr val="accent5">
                        <a:lumMod val="50000"/>
                        <a:lumOff val="50000"/>
                      </a:schemeClr>
                    </a:gs>
                  </a:gsLst>
                  <a:lin ang="5400000" scaled="1"/>
                </a:gradFill>
              </a:rPr>
              <a:t>БЮДЖЕТ ДЛЯ ГРАЖДАН </a:t>
            </a:r>
          </a:p>
        </p:txBody>
      </p:sp>
      <p:sp>
        <p:nvSpPr>
          <p:cNvPr id="34" name="Номер слайда 5">
            <a:extLst>
              <a:ext uri="{FF2B5EF4-FFF2-40B4-BE49-F238E27FC236}">
                <a16:creationId xmlns="" xmlns:a16="http://schemas.microsoft.com/office/drawing/2014/main" id="{1C554D9F-1895-486E-BFBA-905BB2D29E08}"/>
              </a:ext>
            </a:extLst>
          </p:cNvPr>
          <p:cNvSpPr>
            <a:spLocks noGrp="1"/>
          </p:cNvSpPr>
          <p:nvPr>
            <p:ph type="sldNum" sz="quarter" idx="33"/>
          </p:nvPr>
        </p:nvSpPr>
        <p:spPr>
          <a:xfrm>
            <a:off x="11760000" y="6437730"/>
            <a:ext cx="432000" cy="432000"/>
          </a:xfrm>
        </p:spPr>
        <p:txBody>
          <a:bodyPr rtlCol="0"/>
          <a:lstStyle/>
          <a:p>
            <a:pPr rtl="0"/>
            <a:fld id="{19B51A1E-902D-48AF-9020-955120F399B6}" type="slidenum">
              <a:rPr lang="ru-RU" sz="1600" b="1" smtClean="0">
                <a:ln w="0"/>
                <a:gradFill>
                  <a:gsLst>
                    <a:gs pos="0">
                      <a:schemeClr val="accent1">
                        <a:lumMod val="5000"/>
                        <a:lumOff val="95000"/>
                      </a:schemeClr>
                    </a:gs>
                    <a:gs pos="74000">
                      <a:schemeClr val="accent5">
                        <a:lumMod val="25000"/>
                        <a:lumOff val="75000"/>
                      </a:schemeClr>
                    </a:gs>
                    <a:gs pos="83000">
                      <a:schemeClr val="accent5">
                        <a:lumMod val="25000"/>
                        <a:lumOff val="75000"/>
                      </a:schemeClr>
                    </a:gs>
                    <a:gs pos="100000">
                      <a:schemeClr val="accent5">
                        <a:lumMod val="50000"/>
                        <a:lumOff val="50000"/>
                      </a:schemeClr>
                    </a:gs>
                  </a:gsLst>
                  <a:lin ang="5400000" scaled="1"/>
                </a:gradFill>
                <a:effectLst>
                  <a:outerShdw blurRad="38100" dist="25400" dir="5400000" algn="ctr" rotWithShape="0">
                    <a:srgbClr val="6E747A">
                      <a:alpha val="43000"/>
                    </a:srgbClr>
                  </a:outerShdw>
                </a:effectLst>
              </a:rPr>
              <a:pPr rtl="0"/>
              <a:t>17</a:t>
            </a:fld>
            <a:endParaRPr lang="ru-RU" sz="1600" b="1" dirty="0">
              <a:ln w="0"/>
              <a:gradFill>
                <a:gsLst>
                  <a:gs pos="0">
                    <a:schemeClr val="accent1">
                      <a:lumMod val="5000"/>
                      <a:lumOff val="95000"/>
                    </a:schemeClr>
                  </a:gs>
                  <a:gs pos="74000">
                    <a:schemeClr val="accent5">
                      <a:lumMod val="25000"/>
                      <a:lumOff val="75000"/>
                    </a:schemeClr>
                  </a:gs>
                  <a:gs pos="83000">
                    <a:schemeClr val="accent5">
                      <a:lumMod val="25000"/>
                      <a:lumOff val="75000"/>
                    </a:schemeClr>
                  </a:gs>
                  <a:gs pos="100000">
                    <a:schemeClr val="accent5">
                      <a:lumMod val="50000"/>
                      <a:lumOff val="50000"/>
                    </a:schemeClr>
                  </a:gs>
                </a:gsLst>
                <a:lin ang="5400000" scaled="1"/>
              </a:gradFill>
              <a:effectLst>
                <a:outerShdw blurRad="38100" dist="25400" dir="5400000" algn="ctr" rotWithShape="0">
                  <a:srgbClr val="6E747A">
                    <a:alpha val="43000"/>
                  </a:srgbClr>
                </a:outerShdw>
              </a:effectLst>
            </a:endParaRPr>
          </a:p>
        </p:txBody>
      </p:sp>
      <p:sp>
        <p:nvSpPr>
          <p:cNvPr id="39" name="Текст 9">
            <a:extLst>
              <a:ext uri="{FF2B5EF4-FFF2-40B4-BE49-F238E27FC236}">
                <a16:creationId xmlns="" xmlns:a16="http://schemas.microsoft.com/office/drawing/2014/main" id="{2972F17A-D965-40B9-8ABB-C634072DBCC0}"/>
              </a:ext>
            </a:extLst>
          </p:cNvPr>
          <p:cNvSpPr>
            <a:spLocks noGrp="1"/>
          </p:cNvSpPr>
          <p:nvPr>
            <p:ph type="body" sz="quarter" idx="4294967295"/>
          </p:nvPr>
        </p:nvSpPr>
        <p:spPr>
          <a:xfrm>
            <a:off x="0" y="3678152"/>
            <a:ext cx="1080000" cy="1100565"/>
          </a:xfrm>
          <a:prstGeom prst="rect">
            <a:avLst/>
          </a:prstGeom>
        </p:spPr>
        <p:txBody>
          <a:bodyPr rtlCol="0"/>
          <a:lstStyle/>
          <a:p>
            <a:pPr rtl="0"/>
            <a:endParaRPr lang="ru-RU" dirty="0"/>
          </a:p>
          <a:p>
            <a:pPr rtl="0"/>
            <a:endParaRPr lang="ru-RU" dirty="0"/>
          </a:p>
        </p:txBody>
      </p:sp>
      <p:sp>
        <p:nvSpPr>
          <p:cNvPr id="3" name="Заголовок 2"/>
          <p:cNvSpPr>
            <a:spLocks noGrp="1"/>
          </p:cNvSpPr>
          <p:nvPr>
            <p:ph type="title"/>
          </p:nvPr>
        </p:nvSpPr>
        <p:spPr/>
        <p:txBody>
          <a:bodyPr/>
          <a:lstStyle/>
          <a:p>
            <a:r>
              <a:rPr lang="ru-RU" dirty="0" smtClean="0"/>
              <a:t>Динамика и структура </a:t>
            </a:r>
            <a:r>
              <a:rPr lang="ru-RU" dirty="0"/>
              <a:t>доходов бюджета города Пыть-Яха, тыс. рублей</a:t>
            </a:r>
          </a:p>
        </p:txBody>
      </p:sp>
      <p:graphicFrame>
        <p:nvGraphicFramePr>
          <p:cNvPr id="9" name="Диаграмма 8"/>
          <p:cNvGraphicFramePr/>
          <p:nvPr>
            <p:extLst>
              <p:ext uri="{D42A27DB-BD31-4B8C-83A1-F6EECF244321}">
                <p14:modId xmlns:p14="http://schemas.microsoft.com/office/powerpoint/2010/main" val="171465809"/>
              </p:ext>
            </p:extLst>
          </p:nvPr>
        </p:nvGraphicFramePr>
        <p:xfrm>
          <a:off x="174323" y="1654018"/>
          <a:ext cx="4892587" cy="432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Диаграмма 10"/>
          <p:cNvGraphicFramePr/>
          <p:nvPr>
            <p:extLst>
              <p:ext uri="{D42A27DB-BD31-4B8C-83A1-F6EECF244321}">
                <p14:modId xmlns:p14="http://schemas.microsoft.com/office/powerpoint/2010/main" val="3904908453"/>
              </p:ext>
            </p:extLst>
          </p:nvPr>
        </p:nvGraphicFramePr>
        <p:xfrm>
          <a:off x="5955110" y="1654704"/>
          <a:ext cx="6109071" cy="4320000"/>
        </p:xfrm>
        <a:graphic>
          <a:graphicData uri="http://schemas.openxmlformats.org/drawingml/2006/chart">
            <c:chart xmlns:c="http://schemas.openxmlformats.org/drawingml/2006/chart" xmlns:r="http://schemas.openxmlformats.org/officeDocument/2006/relationships" r:id="rId4"/>
          </a:graphicData>
        </a:graphic>
      </p:graphicFrame>
      <p:sp>
        <p:nvSpPr>
          <p:cNvPr id="13" name="Прямоугольник 12"/>
          <p:cNvSpPr/>
          <p:nvPr/>
        </p:nvSpPr>
        <p:spPr>
          <a:xfrm>
            <a:off x="1565000" y="1043634"/>
            <a:ext cx="1668051" cy="431433"/>
          </a:xfrm>
          <a:prstGeom prst="rect">
            <a:avLst/>
          </a:prstGeom>
          <a:noFill/>
        </p:spPr>
        <p:txBody>
          <a:bodyPr wrap="square" lIns="55721" tIns="27861" rIns="55721" bIns="27861">
            <a:spAutoFit/>
          </a:bodyPr>
          <a:lstStyle/>
          <a:p>
            <a:pPr algn="ctr" eaLnBrk="0" fontAlgn="base" hangingPunct="0">
              <a:spcBef>
                <a:spcPct val="0"/>
              </a:spcBef>
              <a:spcAft>
                <a:spcPct val="0"/>
              </a:spcAft>
            </a:pPr>
            <a:r>
              <a:rPr lang="ru-RU" sz="2400" dirty="0">
                <a:ln w="0"/>
                <a:effectLst>
                  <a:outerShdw blurRad="38100" dist="19050" dir="2700000" algn="tl" rotWithShape="0">
                    <a:schemeClr val="dk1">
                      <a:alpha val="40000"/>
                    </a:schemeClr>
                  </a:outerShdw>
                </a:effectLst>
                <a:cs typeface="Times New Roman" panose="02020603050405020304" pitchFamily="18" charset="0"/>
              </a:rPr>
              <a:t>2020</a:t>
            </a:r>
            <a:r>
              <a:rPr lang="ru-RU" sz="2438" dirty="0">
                <a:ln w="0"/>
                <a:effectLst>
                  <a:outerShdw blurRad="38100" dist="19050" dir="2700000" algn="tl" rotWithShape="0">
                    <a:schemeClr val="dk1">
                      <a:alpha val="40000"/>
                    </a:schemeClr>
                  </a:outerShdw>
                </a:effectLst>
              </a:rPr>
              <a:t> </a:t>
            </a:r>
            <a:r>
              <a:rPr lang="ru-RU" sz="2000" dirty="0">
                <a:ln w="0"/>
                <a:effectLst>
                  <a:outerShdw blurRad="38100" dist="19050" dir="2700000" algn="tl" rotWithShape="0">
                    <a:schemeClr val="dk1">
                      <a:alpha val="40000"/>
                    </a:schemeClr>
                  </a:outerShdw>
                </a:effectLst>
                <a:cs typeface="Times New Roman" panose="02020603050405020304" pitchFamily="18" charset="0"/>
              </a:rPr>
              <a:t>ГОД</a:t>
            </a:r>
          </a:p>
        </p:txBody>
      </p:sp>
      <p:sp>
        <p:nvSpPr>
          <p:cNvPr id="14" name="Прямоугольник 13"/>
          <p:cNvSpPr/>
          <p:nvPr/>
        </p:nvSpPr>
        <p:spPr>
          <a:xfrm>
            <a:off x="7341594" y="1043633"/>
            <a:ext cx="1668051" cy="431433"/>
          </a:xfrm>
          <a:prstGeom prst="rect">
            <a:avLst/>
          </a:prstGeom>
          <a:noFill/>
        </p:spPr>
        <p:txBody>
          <a:bodyPr wrap="square" lIns="55721" tIns="27861" rIns="55721" bIns="27861">
            <a:spAutoFit/>
          </a:bodyPr>
          <a:lstStyle/>
          <a:p>
            <a:pPr algn="ctr" eaLnBrk="0" fontAlgn="base" hangingPunct="0">
              <a:spcBef>
                <a:spcPct val="0"/>
              </a:spcBef>
              <a:spcAft>
                <a:spcPct val="0"/>
              </a:spcAft>
            </a:pPr>
            <a:r>
              <a:rPr lang="ru-RU" sz="2438" dirty="0" smtClean="0">
                <a:ln w="0"/>
                <a:effectLst>
                  <a:outerShdw blurRad="38100" dist="19050" dir="2700000" algn="tl" rotWithShape="0">
                    <a:schemeClr val="dk1">
                      <a:alpha val="40000"/>
                    </a:schemeClr>
                  </a:outerShdw>
                </a:effectLst>
                <a:cs typeface="Times New Roman" panose="02020603050405020304" pitchFamily="18" charset="0"/>
              </a:rPr>
              <a:t>202</a:t>
            </a:r>
            <a:r>
              <a:rPr lang="en-US" sz="2400" dirty="0" smtClean="0">
                <a:ln w="0"/>
                <a:effectLst>
                  <a:outerShdw blurRad="38100" dist="19050" dir="2700000" algn="tl" rotWithShape="0">
                    <a:schemeClr val="dk1">
                      <a:alpha val="40000"/>
                    </a:schemeClr>
                  </a:outerShdw>
                </a:effectLst>
                <a:cs typeface="Times New Roman" panose="02020603050405020304" pitchFamily="18" charset="0"/>
              </a:rPr>
              <a:t>1</a:t>
            </a:r>
            <a:r>
              <a:rPr lang="ru-RU" sz="2400" dirty="0" smtClean="0">
                <a:ln w="0"/>
                <a:effectLst>
                  <a:outerShdw blurRad="38100" dist="19050" dir="2700000" algn="tl" rotWithShape="0">
                    <a:schemeClr val="dk1">
                      <a:alpha val="40000"/>
                    </a:schemeClr>
                  </a:outerShdw>
                </a:effectLst>
                <a:cs typeface="Times New Roman" panose="02020603050405020304" pitchFamily="18" charset="0"/>
              </a:rPr>
              <a:t> </a:t>
            </a:r>
            <a:r>
              <a:rPr lang="ru-RU" sz="2000" dirty="0">
                <a:ln w="0"/>
                <a:effectLst>
                  <a:outerShdw blurRad="38100" dist="19050" dir="2700000" algn="tl" rotWithShape="0">
                    <a:schemeClr val="dk1">
                      <a:alpha val="40000"/>
                    </a:schemeClr>
                  </a:outerShdw>
                </a:effectLst>
                <a:cs typeface="Times New Roman" panose="02020603050405020304" pitchFamily="18" charset="0"/>
              </a:rPr>
              <a:t>ГОД</a:t>
            </a:r>
          </a:p>
        </p:txBody>
      </p:sp>
      <p:sp>
        <p:nvSpPr>
          <p:cNvPr id="15" name="Стрелка вправо 14"/>
          <p:cNvSpPr/>
          <p:nvPr/>
        </p:nvSpPr>
        <p:spPr>
          <a:xfrm>
            <a:off x="3627990" y="1471323"/>
            <a:ext cx="3541118" cy="969047"/>
          </a:xfrm>
          <a:prstGeom prst="rightArrow">
            <a:avLst>
              <a:gd name="adj1" fmla="val 76381"/>
              <a:gd name="adj2" fmla="val 43912"/>
            </a:avLst>
          </a:prstGeom>
          <a:ln/>
        </p:spPr>
        <p:style>
          <a:lnRef idx="0">
            <a:schemeClr val="accent1"/>
          </a:lnRef>
          <a:fillRef idx="3">
            <a:schemeClr val="accent1"/>
          </a:fillRef>
          <a:effectRef idx="3">
            <a:schemeClr val="accent1"/>
          </a:effectRef>
          <a:fontRef idx="minor">
            <a:schemeClr val="lt1"/>
          </a:fontRef>
        </p:style>
        <p:txBody>
          <a:bodyPr wrap="none" rtlCol="0" anchor="ctr"/>
          <a:lstStyle/>
          <a:p>
            <a:pPr algn="ctr" eaLnBrk="0" fontAlgn="base" hangingPunct="0">
              <a:spcBef>
                <a:spcPct val="0"/>
              </a:spcBef>
              <a:spcAft>
                <a:spcPct val="0"/>
              </a:spcAft>
            </a:pPr>
            <a:r>
              <a:rPr lang="ru-RU" sz="2800" dirty="0" smtClean="0">
                <a:solidFill>
                  <a:schemeClr val="accent6">
                    <a:lumMod val="50000"/>
                  </a:schemeClr>
                </a:solidFill>
              </a:rPr>
              <a:t>-11,1</a:t>
            </a:r>
            <a:r>
              <a:rPr lang="ru-RU" dirty="0" smtClean="0">
                <a:solidFill>
                  <a:schemeClr val="accent6">
                    <a:lumMod val="50000"/>
                  </a:schemeClr>
                </a:solidFill>
              </a:rPr>
              <a:t>%</a:t>
            </a:r>
            <a:r>
              <a:rPr lang="ru-RU" sz="2800" dirty="0" smtClean="0">
                <a:solidFill>
                  <a:schemeClr val="accent6">
                    <a:lumMod val="50000"/>
                  </a:schemeClr>
                </a:solidFill>
              </a:rPr>
              <a:t>  </a:t>
            </a:r>
            <a:r>
              <a:rPr lang="ru-RU" sz="2800" dirty="0" smtClean="0">
                <a:solidFill>
                  <a:srgbClr val="FF0000"/>
                </a:solidFill>
              </a:rPr>
              <a:t>-516 801,9 </a:t>
            </a:r>
            <a:r>
              <a:rPr lang="ru-RU" dirty="0" smtClean="0">
                <a:solidFill>
                  <a:srgbClr val="FF0000"/>
                </a:solidFill>
              </a:rPr>
              <a:t>т.р.</a:t>
            </a:r>
            <a:endParaRPr lang="ru-RU" dirty="0">
              <a:solidFill>
                <a:srgbClr val="FF0000"/>
              </a:solidFill>
            </a:endParaRPr>
          </a:p>
        </p:txBody>
      </p:sp>
      <p:cxnSp>
        <p:nvCxnSpPr>
          <p:cNvPr id="16" name="Прямая соединительная линия 15"/>
          <p:cNvCxnSpPr/>
          <p:nvPr/>
        </p:nvCxnSpPr>
        <p:spPr>
          <a:xfrm>
            <a:off x="4722783" y="1801789"/>
            <a:ext cx="0" cy="308113"/>
          </a:xfrm>
          <a:prstGeom prst="line">
            <a:avLst/>
          </a:prstGeom>
          <a:ln/>
        </p:spPr>
        <p:style>
          <a:lnRef idx="3">
            <a:schemeClr val="accent6"/>
          </a:lnRef>
          <a:fillRef idx="0">
            <a:schemeClr val="accent6"/>
          </a:fillRef>
          <a:effectRef idx="2">
            <a:schemeClr val="accent6"/>
          </a:effectRef>
          <a:fontRef idx="minor">
            <a:schemeClr val="tx1"/>
          </a:fontRef>
        </p:style>
      </p:cxnSp>
    </p:spTree>
    <p:extLst>
      <p:ext uri="{BB962C8B-B14F-4D97-AF65-F5344CB8AC3E}">
        <p14:creationId xmlns:p14="http://schemas.microsoft.com/office/powerpoint/2010/main" val="243955808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3" name="Нижний колонтитул 3"/>
          <p:cNvSpPr>
            <a:spLocks noGrp="1"/>
          </p:cNvSpPr>
          <p:nvPr>
            <p:ph type="ftr" sz="quarter" idx="4294967295"/>
          </p:nvPr>
        </p:nvSpPr>
        <p:spPr>
          <a:xfrm>
            <a:off x="0" y="6437730"/>
            <a:ext cx="11760000" cy="432000"/>
          </a:xfrm>
          <a:prstGeom prst="rect">
            <a:avLst/>
          </a:prstGeom>
          <a:solidFill>
            <a:srgbClr val="404040"/>
          </a:solidFill>
          <a:ln cmpd="sng">
            <a:noFill/>
          </a:ln>
        </p:spPr>
        <p:txBody>
          <a:bodyPr anchor="ctr"/>
          <a:lstStyle/>
          <a:p>
            <a:pPr lvl="1"/>
            <a:r>
              <a:rPr lang="ru-RU" b="1" dirty="0">
                <a:gradFill>
                  <a:gsLst>
                    <a:gs pos="0">
                      <a:schemeClr val="accent1">
                        <a:lumMod val="5000"/>
                        <a:lumOff val="95000"/>
                      </a:schemeClr>
                    </a:gs>
                    <a:gs pos="74000">
                      <a:schemeClr val="accent5">
                        <a:lumMod val="25000"/>
                        <a:lumOff val="75000"/>
                      </a:schemeClr>
                    </a:gs>
                    <a:gs pos="83000">
                      <a:schemeClr val="accent5">
                        <a:lumMod val="25000"/>
                        <a:lumOff val="75000"/>
                      </a:schemeClr>
                    </a:gs>
                    <a:gs pos="100000">
                      <a:schemeClr val="accent5">
                        <a:lumMod val="50000"/>
                        <a:lumOff val="50000"/>
                      </a:schemeClr>
                    </a:gs>
                  </a:gsLst>
                  <a:lin ang="5400000" scaled="1"/>
                </a:gradFill>
              </a:rPr>
              <a:t>БЮДЖЕТ ДЛЯ ГРАЖДАН </a:t>
            </a:r>
          </a:p>
        </p:txBody>
      </p:sp>
      <p:sp>
        <p:nvSpPr>
          <p:cNvPr id="34" name="Номер слайда 5">
            <a:extLst>
              <a:ext uri="{FF2B5EF4-FFF2-40B4-BE49-F238E27FC236}">
                <a16:creationId xmlns="" xmlns:a16="http://schemas.microsoft.com/office/drawing/2014/main" id="{1C554D9F-1895-486E-BFBA-905BB2D29E08}"/>
              </a:ext>
            </a:extLst>
          </p:cNvPr>
          <p:cNvSpPr>
            <a:spLocks noGrp="1"/>
          </p:cNvSpPr>
          <p:nvPr>
            <p:ph type="sldNum" sz="quarter" idx="33"/>
          </p:nvPr>
        </p:nvSpPr>
        <p:spPr>
          <a:xfrm>
            <a:off x="11760000" y="6437730"/>
            <a:ext cx="432000" cy="432000"/>
          </a:xfrm>
        </p:spPr>
        <p:txBody>
          <a:bodyPr rtlCol="0"/>
          <a:lstStyle/>
          <a:p>
            <a:pPr rtl="0"/>
            <a:fld id="{19B51A1E-902D-48AF-9020-955120F399B6}" type="slidenum">
              <a:rPr lang="ru-RU" sz="1600" b="1" smtClean="0">
                <a:ln w="0"/>
                <a:gradFill>
                  <a:gsLst>
                    <a:gs pos="0">
                      <a:schemeClr val="accent1">
                        <a:lumMod val="5000"/>
                        <a:lumOff val="95000"/>
                      </a:schemeClr>
                    </a:gs>
                    <a:gs pos="74000">
                      <a:schemeClr val="accent5">
                        <a:lumMod val="25000"/>
                        <a:lumOff val="75000"/>
                      </a:schemeClr>
                    </a:gs>
                    <a:gs pos="83000">
                      <a:schemeClr val="accent5">
                        <a:lumMod val="25000"/>
                        <a:lumOff val="75000"/>
                      </a:schemeClr>
                    </a:gs>
                    <a:gs pos="100000">
                      <a:schemeClr val="accent5">
                        <a:lumMod val="50000"/>
                        <a:lumOff val="50000"/>
                      </a:schemeClr>
                    </a:gs>
                  </a:gsLst>
                  <a:lin ang="5400000" scaled="1"/>
                </a:gradFill>
                <a:effectLst>
                  <a:outerShdw blurRad="38100" dist="25400" dir="5400000" algn="ctr" rotWithShape="0">
                    <a:srgbClr val="6E747A">
                      <a:alpha val="43000"/>
                    </a:srgbClr>
                  </a:outerShdw>
                </a:effectLst>
              </a:rPr>
              <a:pPr rtl="0"/>
              <a:t>18</a:t>
            </a:fld>
            <a:endParaRPr lang="ru-RU" sz="1600" b="1" dirty="0">
              <a:ln w="0"/>
              <a:gradFill>
                <a:gsLst>
                  <a:gs pos="0">
                    <a:schemeClr val="accent1">
                      <a:lumMod val="5000"/>
                      <a:lumOff val="95000"/>
                    </a:schemeClr>
                  </a:gs>
                  <a:gs pos="74000">
                    <a:schemeClr val="accent5">
                      <a:lumMod val="25000"/>
                      <a:lumOff val="75000"/>
                    </a:schemeClr>
                  </a:gs>
                  <a:gs pos="83000">
                    <a:schemeClr val="accent5">
                      <a:lumMod val="25000"/>
                      <a:lumOff val="75000"/>
                    </a:schemeClr>
                  </a:gs>
                  <a:gs pos="100000">
                    <a:schemeClr val="accent5">
                      <a:lumMod val="50000"/>
                      <a:lumOff val="50000"/>
                    </a:schemeClr>
                  </a:gs>
                </a:gsLst>
                <a:lin ang="5400000" scaled="1"/>
              </a:gradFill>
              <a:effectLst>
                <a:outerShdw blurRad="38100" dist="25400" dir="5400000" algn="ctr" rotWithShape="0">
                  <a:srgbClr val="6E747A">
                    <a:alpha val="43000"/>
                  </a:srgbClr>
                </a:outerShdw>
              </a:effectLst>
            </a:endParaRPr>
          </a:p>
        </p:txBody>
      </p:sp>
      <p:sp>
        <p:nvSpPr>
          <p:cNvPr id="3" name="Заголовок 2"/>
          <p:cNvSpPr>
            <a:spLocks noGrp="1"/>
          </p:cNvSpPr>
          <p:nvPr>
            <p:ph type="title"/>
          </p:nvPr>
        </p:nvSpPr>
        <p:spPr/>
        <p:txBody>
          <a:bodyPr/>
          <a:lstStyle/>
          <a:p>
            <a:r>
              <a:rPr lang="ru-RU" dirty="0"/>
              <a:t>Исполнение доходов бюджета города</a:t>
            </a:r>
          </a:p>
        </p:txBody>
      </p:sp>
      <p:graphicFrame>
        <p:nvGraphicFramePr>
          <p:cNvPr id="12" name="object 2"/>
          <p:cNvGraphicFramePr>
            <a:graphicFrameLocks noGrp="1"/>
          </p:cNvGraphicFramePr>
          <p:nvPr>
            <p:extLst>
              <p:ext uri="{D42A27DB-BD31-4B8C-83A1-F6EECF244321}">
                <p14:modId xmlns:p14="http://schemas.microsoft.com/office/powerpoint/2010/main" val="629866058"/>
              </p:ext>
            </p:extLst>
          </p:nvPr>
        </p:nvGraphicFramePr>
        <p:xfrm>
          <a:off x="432001" y="954846"/>
          <a:ext cx="11328000" cy="5387424"/>
        </p:xfrm>
        <a:graphic>
          <a:graphicData uri="http://schemas.openxmlformats.org/drawingml/2006/table">
            <a:tbl>
              <a:tblPr firstRow="1" bandRow="1">
                <a:tableStyleId>{2D5ABB26-0587-4C30-8999-92F81FD0307C}</a:tableStyleId>
              </a:tblPr>
              <a:tblGrid>
                <a:gridCol w="5157500"/>
                <a:gridCol w="1542625"/>
                <a:gridCol w="1542625"/>
                <a:gridCol w="1542625"/>
                <a:gridCol w="1542625"/>
              </a:tblGrid>
              <a:tr h="196153">
                <a:tc rowSpan="2">
                  <a:txBody>
                    <a:bodyPr/>
                    <a:lstStyle/>
                    <a:p>
                      <a:pPr marL="0" indent="0" algn="ctr">
                        <a:lnSpc>
                          <a:spcPct val="100000"/>
                        </a:lnSpc>
                      </a:pPr>
                      <a:r>
                        <a:rPr sz="1600" b="1" spc="-10" dirty="0">
                          <a:solidFill>
                            <a:srgbClr val="244060"/>
                          </a:solidFill>
                          <a:latin typeface="+mn-lt"/>
                          <a:cs typeface="Times New Roman"/>
                        </a:rPr>
                        <a:t>Н</a:t>
                      </a:r>
                      <a:r>
                        <a:rPr sz="1600" b="1" dirty="0">
                          <a:solidFill>
                            <a:srgbClr val="244060"/>
                          </a:solidFill>
                          <a:latin typeface="+mn-lt"/>
                          <a:cs typeface="Times New Roman"/>
                        </a:rPr>
                        <a:t>аимен</a:t>
                      </a:r>
                      <a:r>
                        <a:rPr sz="1600" b="1" spc="-30" dirty="0">
                          <a:solidFill>
                            <a:srgbClr val="244060"/>
                          </a:solidFill>
                          <a:latin typeface="+mn-lt"/>
                          <a:cs typeface="Times New Roman"/>
                        </a:rPr>
                        <a:t>о</a:t>
                      </a:r>
                      <a:r>
                        <a:rPr sz="1600" b="1" dirty="0">
                          <a:solidFill>
                            <a:srgbClr val="244060"/>
                          </a:solidFill>
                          <a:latin typeface="+mn-lt"/>
                          <a:cs typeface="Times New Roman"/>
                        </a:rPr>
                        <a:t>вание п</a:t>
                      </a:r>
                      <a:r>
                        <a:rPr sz="1600" b="1" spc="5" dirty="0">
                          <a:solidFill>
                            <a:srgbClr val="244060"/>
                          </a:solidFill>
                          <a:latin typeface="+mn-lt"/>
                          <a:cs typeface="Times New Roman"/>
                        </a:rPr>
                        <a:t>о</a:t>
                      </a:r>
                      <a:r>
                        <a:rPr sz="1600" b="1" spc="-25" dirty="0">
                          <a:solidFill>
                            <a:srgbClr val="244060"/>
                          </a:solidFill>
                          <a:latin typeface="+mn-lt"/>
                          <a:cs typeface="Times New Roman"/>
                        </a:rPr>
                        <a:t>к</a:t>
                      </a:r>
                      <a:r>
                        <a:rPr sz="1600" b="1" dirty="0">
                          <a:solidFill>
                            <a:srgbClr val="244060"/>
                          </a:solidFill>
                          <a:latin typeface="+mn-lt"/>
                          <a:cs typeface="Times New Roman"/>
                        </a:rPr>
                        <a:t>а</a:t>
                      </a:r>
                      <a:r>
                        <a:rPr sz="1600" b="1" spc="-10" dirty="0">
                          <a:solidFill>
                            <a:srgbClr val="244060"/>
                          </a:solidFill>
                          <a:latin typeface="+mn-lt"/>
                          <a:cs typeface="Times New Roman"/>
                        </a:rPr>
                        <a:t>з</a:t>
                      </a:r>
                      <a:r>
                        <a:rPr sz="1600" b="1" spc="-35" dirty="0">
                          <a:solidFill>
                            <a:srgbClr val="244060"/>
                          </a:solidFill>
                          <a:latin typeface="+mn-lt"/>
                          <a:cs typeface="Times New Roman"/>
                        </a:rPr>
                        <a:t>а</a:t>
                      </a:r>
                      <a:r>
                        <a:rPr sz="1600" b="1" spc="-20" dirty="0">
                          <a:solidFill>
                            <a:srgbClr val="244060"/>
                          </a:solidFill>
                          <a:latin typeface="+mn-lt"/>
                          <a:cs typeface="Times New Roman"/>
                        </a:rPr>
                        <a:t>т</a:t>
                      </a:r>
                      <a:r>
                        <a:rPr sz="1600" b="1" dirty="0">
                          <a:solidFill>
                            <a:srgbClr val="244060"/>
                          </a:solidFill>
                          <a:latin typeface="+mn-lt"/>
                          <a:cs typeface="Times New Roman"/>
                        </a:rPr>
                        <a:t>елей</a:t>
                      </a:r>
                      <a:endParaRPr sz="1600" dirty="0">
                        <a:latin typeface="+mn-lt"/>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B3A1C6"/>
                    </a:solidFill>
                  </a:tcPr>
                </a:tc>
                <a:tc rowSpan="2">
                  <a:txBody>
                    <a:bodyPr/>
                    <a:lstStyle/>
                    <a:p>
                      <a:pPr marL="0" indent="0" algn="ctr">
                        <a:lnSpc>
                          <a:spcPct val="100000"/>
                        </a:lnSpc>
                      </a:pPr>
                      <a:r>
                        <a:rPr sz="1600" b="1" dirty="0">
                          <a:solidFill>
                            <a:srgbClr val="244060"/>
                          </a:solidFill>
                          <a:latin typeface="+mn-lt"/>
                          <a:cs typeface="Times New Roman"/>
                        </a:rPr>
                        <a:t>Факт</a:t>
                      </a:r>
                      <a:r>
                        <a:rPr sz="1600" b="1" spc="5" dirty="0">
                          <a:solidFill>
                            <a:srgbClr val="244060"/>
                          </a:solidFill>
                          <a:latin typeface="+mn-lt"/>
                          <a:cs typeface="Times New Roman"/>
                        </a:rPr>
                        <a:t> </a:t>
                      </a:r>
                      <a:r>
                        <a:rPr sz="1600" b="1" spc="-10" dirty="0">
                          <a:solidFill>
                            <a:srgbClr val="244060"/>
                          </a:solidFill>
                          <a:latin typeface="+mn-lt"/>
                          <a:cs typeface="Times New Roman"/>
                        </a:rPr>
                        <a:t>з</a:t>
                      </a:r>
                      <a:r>
                        <a:rPr sz="1600" b="1" dirty="0">
                          <a:solidFill>
                            <a:srgbClr val="244060"/>
                          </a:solidFill>
                          <a:latin typeface="+mn-lt"/>
                          <a:cs typeface="Times New Roman"/>
                        </a:rPr>
                        <a:t>а</a:t>
                      </a:r>
                      <a:endParaRPr sz="1600" dirty="0">
                        <a:latin typeface="+mn-lt"/>
                        <a:cs typeface="Times New Roman"/>
                      </a:endParaRPr>
                    </a:p>
                    <a:p>
                      <a:pPr marL="125730" algn="ctr">
                        <a:lnSpc>
                          <a:spcPct val="100000"/>
                        </a:lnSpc>
                      </a:pPr>
                      <a:r>
                        <a:rPr sz="1600" b="1" dirty="0" smtClean="0">
                          <a:solidFill>
                            <a:srgbClr val="244060"/>
                          </a:solidFill>
                          <a:latin typeface="+mn-lt"/>
                          <a:cs typeface="Times New Roman"/>
                        </a:rPr>
                        <a:t>20</a:t>
                      </a:r>
                      <a:r>
                        <a:rPr lang="ru-RU" sz="1600" b="1" dirty="0" smtClean="0">
                          <a:solidFill>
                            <a:srgbClr val="244060"/>
                          </a:solidFill>
                          <a:latin typeface="+mn-lt"/>
                          <a:cs typeface="Times New Roman"/>
                        </a:rPr>
                        <a:t>20</a:t>
                      </a:r>
                      <a:r>
                        <a:rPr sz="1600" b="1" spc="-10" dirty="0" smtClean="0">
                          <a:solidFill>
                            <a:srgbClr val="244060"/>
                          </a:solidFill>
                          <a:latin typeface="+mn-lt"/>
                          <a:cs typeface="Times New Roman"/>
                        </a:rPr>
                        <a:t> </a:t>
                      </a:r>
                      <a:r>
                        <a:rPr sz="1600" b="1" spc="-45" dirty="0">
                          <a:solidFill>
                            <a:srgbClr val="244060"/>
                          </a:solidFill>
                          <a:latin typeface="+mn-lt"/>
                          <a:cs typeface="Times New Roman"/>
                        </a:rPr>
                        <a:t>го</a:t>
                      </a:r>
                      <a:r>
                        <a:rPr sz="1600" b="1" dirty="0">
                          <a:solidFill>
                            <a:srgbClr val="244060"/>
                          </a:solidFill>
                          <a:latin typeface="+mn-lt"/>
                          <a:cs typeface="Times New Roman"/>
                        </a:rPr>
                        <a:t>д</a:t>
                      </a:r>
                      <a:endParaRPr sz="1600" dirty="0">
                        <a:latin typeface="+mn-lt"/>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B3A1C6"/>
                    </a:solidFill>
                  </a:tcPr>
                </a:tc>
                <a:tc gridSpan="3">
                  <a:txBody>
                    <a:bodyPr/>
                    <a:lstStyle/>
                    <a:p>
                      <a:pPr marL="1905" algn="ctr">
                        <a:lnSpc>
                          <a:spcPct val="100000"/>
                        </a:lnSpc>
                      </a:pPr>
                      <a:r>
                        <a:rPr sz="1400" b="1" spc="5" dirty="0" smtClean="0">
                          <a:solidFill>
                            <a:srgbClr val="244060"/>
                          </a:solidFill>
                          <a:latin typeface="+mn-lt"/>
                          <a:cs typeface="Times New Roman"/>
                        </a:rPr>
                        <a:t>202</a:t>
                      </a:r>
                      <a:r>
                        <a:rPr lang="ru-RU" sz="1400" b="1" dirty="0" smtClean="0">
                          <a:solidFill>
                            <a:srgbClr val="244060"/>
                          </a:solidFill>
                          <a:latin typeface="+mn-lt"/>
                          <a:cs typeface="Times New Roman"/>
                        </a:rPr>
                        <a:t>1</a:t>
                      </a:r>
                      <a:r>
                        <a:rPr sz="1400" b="1" spc="-10" dirty="0" smtClean="0">
                          <a:solidFill>
                            <a:srgbClr val="244060"/>
                          </a:solidFill>
                          <a:latin typeface="+mn-lt"/>
                          <a:cs typeface="Times New Roman"/>
                        </a:rPr>
                        <a:t> </a:t>
                      </a:r>
                      <a:r>
                        <a:rPr sz="1400" b="1" spc="-40" dirty="0">
                          <a:solidFill>
                            <a:srgbClr val="244060"/>
                          </a:solidFill>
                          <a:latin typeface="+mn-lt"/>
                          <a:cs typeface="Times New Roman"/>
                        </a:rPr>
                        <a:t>г</a:t>
                      </a:r>
                      <a:r>
                        <a:rPr sz="1400" b="1" spc="-45" dirty="0">
                          <a:solidFill>
                            <a:srgbClr val="244060"/>
                          </a:solidFill>
                          <a:latin typeface="+mn-lt"/>
                          <a:cs typeface="Times New Roman"/>
                        </a:rPr>
                        <a:t>о</a:t>
                      </a:r>
                      <a:r>
                        <a:rPr sz="1400" b="1" dirty="0">
                          <a:solidFill>
                            <a:srgbClr val="244060"/>
                          </a:solidFill>
                          <a:latin typeface="+mn-lt"/>
                          <a:cs typeface="Times New Roman"/>
                        </a:rPr>
                        <a:t>д</a:t>
                      </a:r>
                      <a:endParaRPr sz="1400" dirty="0">
                        <a:latin typeface="+mn-lt"/>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B3A1C6"/>
                    </a:solidFill>
                  </a:tcPr>
                </a:tc>
                <a:tc hMerge="1">
                  <a:txBody>
                    <a:bodyPr/>
                    <a:lstStyle/>
                    <a:p>
                      <a:endParaRPr/>
                    </a:p>
                  </a:txBody>
                  <a:tcPr marL="0" marR="0" marT="0" marB="0"/>
                </a:tc>
                <a:tc hMerge="1">
                  <a:txBody>
                    <a:bodyPr/>
                    <a:lstStyle/>
                    <a:p>
                      <a:endParaRPr/>
                    </a:p>
                  </a:txBody>
                  <a:tcPr marL="0" marR="0" marT="0" marB="0"/>
                </a:tc>
              </a:tr>
              <a:tr h="408062">
                <a:tc vMerge="1">
                  <a:txBody>
                    <a:bodyPr/>
                    <a:lstStyle/>
                    <a:p>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B3A1C6"/>
                    </a:solidFill>
                  </a:tcPr>
                </a:tc>
                <a:tc vMerge="1">
                  <a:txBody>
                    <a:bodyPr/>
                    <a:lstStyle/>
                    <a:p>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B3A1C6"/>
                    </a:solidFill>
                  </a:tcPr>
                </a:tc>
                <a:tc>
                  <a:txBody>
                    <a:bodyPr/>
                    <a:lstStyle/>
                    <a:p>
                      <a:pPr marL="0" marR="83820" indent="0" algn="ctr">
                        <a:lnSpc>
                          <a:spcPct val="100000"/>
                        </a:lnSpc>
                      </a:pPr>
                      <a:r>
                        <a:rPr sz="1600" b="1" dirty="0">
                          <a:solidFill>
                            <a:srgbClr val="244060"/>
                          </a:solidFill>
                          <a:latin typeface="+mn-lt"/>
                          <a:cs typeface="Times New Roman"/>
                        </a:rPr>
                        <a:t>У</a:t>
                      </a:r>
                      <a:r>
                        <a:rPr sz="1600" b="1" spc="-20" dirty="0">
                          <a:solidFill>
                            <a:srgbClr val="244060"/>
                          </a:solidFill>
                          <a:latin typeface="+mn-lt"/>
                          <a:cs typeface="Times New Roman"/>
                        </a:rPr>
                        <a:t>т</a:t>
                      </a:r>
                      <a:r>
                        <a:rPr sz="1600" b="1" spc="-30" dirty="0">
                          <a:solidFill>
                            <a:srgbClr val="244060"/>
                          </a:solidFill>
                          <a:latin typeface="+mn-lt"/>
                          <a:cs typeface="Times New Roman"/>
                        </a:rPr>
                        <a:t>о</a:t>
                      </a:r>
                      <a:r>
                        <a:rPr sz="1600" b="1" dirty="0">
                          <a:solidFill>
                            <a:srgbClr val="244060"/>
                          </a:solidFill>
                          <a:latin typeface="+mn-lt"/>
                          <a:cs typeface="Times New Roman"/>
                        </a:rPr>
                        <a:t>ч</a:t>
                      </a:r>
                      <a:r>
                        <a:rPr sz="1600" b="1" spc="-5" dirty="0">
                          <a:solidFill>
                            <a:srgbClr val="244060"/>
                          </a:solidFill>
                          <a:latin typeface="+mn-lt"/>
                          <a:cs typeface="Times New Roman"/>
                        </a:rPr>
                        <a:t>н</a:t>
                      </a:r>
                      <a:r>
                        <a:rPr sz="1600" b="1" dirty="0">
                          <a:solidFill>
                            <a:srgbClr val="244060"/>
                          </a:solidFill>
                          <a:latin typeface="+mn-lt"/>
                          <a:cs typeface="Times New Roman"/>
                        </a:rPr>
                        <a:t>ен</a:t>
                      </a:r>
                      <a:r>
                        <a:rPr sz="1600" b="1" spc="-10" dirty="0">
                          <a:solidFill>
                            <a:srgbClr val="244060"/>
                          </a:solidFill>
                          <a:latin typeface="+mn-lt"/>
                          <a:cs typeface="Times New Roman"/>
                        </a:rPr>
                        <a:t>н</a:t>
                      </a:r>
                      <a:r>
                        <a:rPr sz="1600" b="1" spc="-5" dirty="0">
                          <a:solidFill>
                            <a:srgbClr val="244060"/>
                          </a:solidFill>
                          <a:latin typeface="+mn-lt"/>
                          <a:cs typeface="Times New Roman"/>
                        </a:rPr>
                        <a:t>ы</a:t>
                      </a:r>
                      <a:r>
                        <a:rPr sz="1600" b="1" dirty="0">
                          <a:solidFill>
                            <a:srgbClr val="244060"/>
                          </a:solidFill>
                          <a:latin typeface="+mn-lt"/>
                          <a:cs typeface="Times New Roman"/>
                        </a:rPr>
                        <a:t>й </a:t>
                      </a:r>
                      <a:r>
                        <a:rPr sz="1600" b="1" spc="-5" dirty="0">
                          <a:solidFill>
                            <a:srgbClr val="244060"/>
                          </a:solidFill>
                          <a:latin typeface="+mn-lt"/>
                          <a:cs typeface="Times New Roman"/>
                        </a:rPr>
                        <a:t>п</a:t>
                      </a:r>
                      <a:r>
                        <a:rPr sz="1600" b="1" dirty="0">
                          <a:solidFill>
                            <a:srgbClr val="244060"/>
                          </a:solidFill>
                          <a:latin typeface="+mn-lt"/>
                          <a:cs typeface="Times New Roman"/>
                        </a:rPr>
                        <a:t>лан</a:t>
                      </a:r>
                      <a:endParaRPr sz="1600" dirty="0">
                        <a:latin typeface="+mn-lt"/>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B3A1C6"/>
                    </a:solidFill>
                  </a:tcPr>
                </a:tc>
                <a:tc>
                  <a:txBody>
                    <a:bodyPr/>
                    <a:lstStyle/>
                    <a:p>
                      <a:pPr marL="0" indent="0" algn="ctr">
                        <a:lnSpc>
                          <a:spcPct val="100000"/>
                        </a:lnSpc>
                      </a:pPr>
                      <a:r>
                        <a:rPr sz="1600" b="1" dirty="0">
                          <a:solidFill>
                            <a:srgbClr val="244060"/>
                          </a:solidFill>
                          <a:latin typeface="+mn-lt"/>
                          <a:cs typeface="Times New Roman"/>
                        </a:rPr>
                        <a:t>Ис</a:t>
                      </a:r>
                      <a:r>
                        <a:rPr sz="1600" b="1" spc="-5" dirty="0">
                          <a:solidFill>
                            <a:srgbClr val="244060"/>
                          </a:solidFill>
                          <a:latin typeface="+mn-lt"/>
                          <a:cs typeface="Times New Roman"/>
                        </a:rPr>
                        <a:t>п</a:t>
                      </a:r>
                      <a:r>
                        <a:rPr sz="1600" b="1" spc="-20" dirty="0">
                          <a:solidFill>
                            <a:srgbClr val="244060"/>
                          </a:solidFill>
                          <a:latin typeface="+mn-lt"/>
                          <a:cs typeface="Times New Roman"/>
                        </a:rPr>
                        <a:t>о</a:t>
                      </a:r>
                      <a:r>
                        <a:rPr sz="1600" b="1" dirty="0">
                          <a:solidFill>
                            <a:srgbClr val="244060"/>
                          </a:solidFill>
                          <a:latin typeface="+mn-lt"/>
                          <a:cs typeface="Times New Roman"/>
                        </a:rPr>
                        <a:t>л</a:t>
                      </a:r>
                      <a:r>
                        <a:rPr sz="1600" b="1" spc="-5" dirty="0">
                          <a:solidFill>
                            <a:srgbClr val="244060"/>
                          </a:solidFill>
                          <a:latin typeface="+mn-lt"/>
                          <a:cs typeface="Times New Roman"/>
                        </a:rPr>
                        <a:t>н</a:t>
                      </a:r>
                      <a:r>
                        <a:rPr sz="1600" b="1" dirty="0">
                          <a:solidFill>
                            <a:srgbClr val="244060"/>
                          </a:solidFill>
                          <a:latin typeface="+mn-lt"/>
                          <a:cs typeface="Times New Roman"/>
                        </a:rPr>
                        <a:t>ен</a:t>
                      </a:r>
                      <a:r>
                        <a:rPr sz="1600" b="1" spc="-10" dirty="0">
                          <a:solidFill>
                            <a:srgbClr val="244060"/>
                          </a:solidFill>
                          <a:latin typeface="+mn-lt"/>
                          <a:cs typeface="Times New Roman"/>
                        </a:rPr>
                        <a:t>и</a:t>
                      </a:r>
                      <a:r>
                        <a:rPr sz="1600" b="1" dirty="0">
                          <a:solidFill>
                            <a:srgbClr val="244060"/>
                          </a:solidFill>
                          <a:latin typeface="+mn-lt"/>
                          <a:cs typeface="Times New Roman"/>
                        </a:rPr>
                        <a:t>е</a:t>
                      </a:r>
                      <a:endParaRPr sz="1600" dirty="0">
                        <a:latin typeface="+mn-lt"/>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B3A1C6"/>
                    </a:solidFill>
                  </a:tcPr>
                </a:tc>
                <a:tc>
                  <a:txBody>
                    <a:bodyPr/>
                    <a:lstStyle/>
                    <a:p>
                      <a:pPr marL="92075" algn="ctr">
                        <a:lnSpc>
                          <a:spcPct val="100000"/>
                        </a:lnSpc>
                      </a:pPr>
                      <a:r>
                        <a:rPr sz="1600" b="1" dirty="0">
                          <a:solidFill>
                            <a:srgbClr val="244060"/>
                          </a:solidFill>
                          <a:latin typeface="+mn-lt"/>
                          <a:cs typeface="Times New Roman"/>
                        </a:rPr>
                        <a:t>%</a:t>
                      </a:r>
                      <a:r>
                        <a:rPr sz="1600" b="1" spc="-5" dirty="0">
                          <a:solidFill>
                            <a:srgbClr val="244060"/>
                          </a:solidFill>
                          <a:latin typeface="+mn-lt"/>
                          <a:cs typeface="Times New Roman"/>
                        </a:rPr>
                        <a:t> </a:t>
                      </a:r>
                      <a:r>
                        <a:rPr lang="ru-RU" sz="1600" b="1" spc="-5" dirty="0" smtClean="0">
                          <a:solidFill>
                            <a:srgbClr val="244060"/>
                          </a:solidFill>
                          <a:latin typeface="+mn-lt"/>
                          <a:cs typeface="Times New Roman"/>
                        </a:rPr>
                        <a:t>исполнения</a:t>
                      </a:r>
                      <a:endParaRPr sz="1600" dirty="0">
                        <a:latin typeface="+mn-lt"/>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B3A1C6"/>
                    </a:solidFill>
                  </a:tcPr>
                </a:tc>
              </a:tr>
              <a:tr h="224284">
                <a:tc>
                  <a:txBody>
                    <a:bodyPr/>
                    <a:lstStyle/>
                    <a:p>
                      <a:pPr marL="65405">
                        <a:lnSpc>
                          <a:spcPct val="100000"/>
                        </a:lnSpc>
                      </a:pPr>
                      <a:r>
                        <a:rPr sz="1800" b="1" dirty="0">
                          <a:solidFill>
                            <a:srgbClr val="244060"/>
                          </a:solidFill>
                          <a:latin typeface="+mn-lt"/>
                          <a:cs typeface="Times New Roman"/>
                        </a:rPr>
                        <a:t>Н</a:t>
                      </a:r>
                      <a:r>
                        <a:rPr sz="1800" b="1" spc="10" dirty="0">
                          <a:solidFill>
                            <a:srgbClr val="244060"/>
                          </a:solidFill>
                          <a:latin typeface="+mn-lt"/>
                          <a:cs typeface="Times New Roman"/>
                        </a:rPr>
                        <a:t>а</a:t>
                      </a:r>
                      <a:r>
                        <a:rPr sz="1800" b="1" dirty="0">
                          <a:solidFill>
                            <a:srgbClr val="244060"/>
                          </a:solidFill>
                          <a:latin typeface="+mn-lt"/>
                          <a:cs typeface="Times New Roman"/>
                        </a:rPr>
                        <a:t>ло</a:t>
                      </a:r>
                      <a:r>
                        <a:rPr sz="1800" b="1" spc="-55" dirty="0">
                          <a:solidFill>
                            <a:srgbClr val="244060"/>
                          </a:solidFill>
                          <a:latin typeface="+mn-lt"/>
                          <a:cs typeface="Times New Roman"/>
                        </a:rPr>
                        <a:t>г</a:t>
                      </a:r>
                      <a:r>
                        <a:rPr sz="1800" b="1" spc="-50" dirty="0">
                          <a:solidFill>
                            <a:srgbClr val="244060"/>
                          </a:solidFill>
                          <a:latin typeface="+mn-lt"/>
                          <a:cs typeface="Times New Roman"/>
                        </a:rPr>
                        <a:t>о</a:t>
                      </a:r>
                      <a:r>
                        <a:rPr sz="1800" b="1" dirty="0">
                          <a:solidFill>
                            <a:srgbClr val="244060"/>
                          </a:solidFill>
                          <a:latin typeface="+mn-lt"/>
                          <a:cs typeface="Times New Roman"/>
                        </a:rPr>
                        <a:t>вые д</a:t>
                      </a:r>
                      <a:r>
                        <a:rPr sz="1800" b="1" spc="-45" dirty="0">
                          <a:solidFill>
                            <a:srgbClr val="244060"/>
                          </a:solidFill>
                          <a:latin typeface="+mn-lt"/>
                          <a:cs typeface="Times New Roman"/>
                        </a:rPr>
                        <a:t>о</a:t>
                      </a:r>
                      <a:r>
                        <a:rPr sz="1800" b="1" spc="-75" dirty="0">
                          <a:solidFill>
                            <a:srgbClr val="244060"/>
                          </a:solidFill>
                          <a:latin typeface="+mn-lt"/>
                          <a:cs typeface="Times New Roman"/>
                        </a:rPr>
                        <a:t>х</a:t>
                      </a:r>
                      <a:r>
                        <a:rPr sz="1800" b="1" spc="-50" dirty="0">
                          <a:solidFill>
                            <a:srgbClr val="244060"/>
                          </a:solidFill>
                          <a:latin typeface="+mn-lt"/>
                          <a:cs typeface="Times New Roman"/>
                        </a:rPr>
                        <a:t>о</a:t>
                      </a:r>
                      <a:r>
                        <a:rPr sz="1800" b="1" dirty="0">
                          <a:solidFill>
                            <a:srgbClr val="244060"/>
                          </a:solidFill>
                          <a:latin typeface="+mn-lt"/>
                          <a:cs typeface="Times New Roman"/>
                        </a:rPr>
                        <a:t>ды</a:t>
                      </a:r>
                      <a:r>
                        <a:rPr sz="1800" b="1" spc="-15" dirty="0">
                          <a:solidFill>
                            <a:srgbClr val="244060"/>
                          </a:solidFill>
                          <a:latin typeface="+mn-lt"/>
                          <a:cs typeface="Times New Roman"/>
                        </a:rPr>
                        <a:t> </a:t>
                      </a:r>
                      <a:r>
                        <a:rPr sz="1800" b="1" dirty="0">
                          <a:solidFill>
                            <a:srgbClr val="244060"/>
                          </a:solidFill>
                          <a:latin typeface="+mn-lt"/>
                          <a:cs typeface="Times New Roman"/>
                        </a:rPr>
                        <a:t>(</a:t>
                      </a:r>
                      <a:r>
                        <a:rPr sz="1800" b="1" spc="15" dirty="0">
                          <a:solidFill>
                            <a:srgbClr val="244060"/>
                          </a:solidFill>
                          <a:latin typeface="+mn-lt"/>
                          <a:cs typeface="Times New Roman"/>
                        </a:rPr>
                        <a:t>в</a:t>
                      </a:r>
                      <a:r>
                        <a:rPr sz="1800" b="1" spc="25" dirty="0">
                          <a:solidFill>
                            <a:srgbClr val="244060"/>
                          </a:solidFill>
                          <a:latin typeface="+mn-lt"/>
                          <a:cs typeface="Times New Roman"/>
                        </a:rPr>
                        <a:t>с</a:t>
                      </a:r>
                      <a:r>
                        <a:rPr sz="1800" b="1" dirty="0">
                          <a:solidFill>
                            <a:srgbClr val="244060"/>
                          </a:solidFill>
                          <a:latin typeface="+mn-lt"/>
                          <a:cs typeface="Times New Roman"/>
                        </a:rPr>
                        <a:t>е</a:t>
                      </a:r>
                      <a:r>
                        <a:rPr sz="1800" b="1" spc="-50" dirty="0">
                          <a:solidFill>
                            <a:srgbClr val="244060"/>
                          </a:solidFill>
                          <a:latin typeface="+mn-lt"/>
                          <a:cs typeface="Times New Roman"/>
                        </a:rPr>
                        <a:t>г</a:t>
                      </a:r>
                      <a:r>
                        <a:rPr sz="1800" b="1" dirty="0">
                          <a:solidFill>
                            <a:srgbClr val="244060"/>
                          </a:solidFill>
                          <a:latin typeface="+mn-lt"/>
                          <a:cs typeface="Times New Roman"/>
                        </a:rPr>
                        <a:t>о)</a:t>
                      </a:r>
                      <a:endParaRPr sz="1800" b="1" dirty="0">
                        <a:latin typeface="+mn-lt"/>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E6DFEB"/>
                    </a:solidFill>
                  </a:tcPr>
                </a:tc>
                <a:tc>
                  <a:txBody>
                    <a:bodyPr/>
                    <a:lstStyle/>
                    <a:p>
                      <a:pPr marL="191135" algn="ctr">
                        <a:lnSpc>
                          <a:spcPct val="100000"/>
                        </a:lnSpc>
                      </a:pPr>
                      <a:r>
                        <a:rPr lang="ru-RU" sz="1800" b="1" dirty="0" smtClean="0">
                          <a:latin typeface="+mn-lt"/>
                          <a:cs typeface="Times New Roman"/>
                        </a:rPr>
                        <a:t>1 096 436,5</a:t>
                      </a:r>
                      <a:endParaRPr sz="1800" b="1" dirty="0">
                        <a:latin typeface="+mn-lt"/>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E6DFEB"/>
                    </a:solidFill>
                  </a:tcPr>
                </a:tc>
                <a:tc>
                  <a:txBody>
                    <a:bodyPr/>
                    <a:lstStyle/>
                    <a:p>
                      <a:pPr marL="408940" algn="ctr">
                        <a:lnSpc>
                          <a:spcPct val="100000"/>
                        </a:lnSpc>
                      </a:pPr>
                      <a:r>
                        <a:rPr lang="ru-RU" sz="1800" b="1" dirty="0" smtClean="0">
                          <a:latin typeface="+mn-lt"/>
                          <a:cs typeface="Times New Roman"/>
                        </a:rPr>
                        <a:t>1 153</a:t>
                      </a:r>
                      <a:r>
                        <a:rPr lang="ru-RU" sz="1800" b="1" baseline="0" dirty="0" smtClean="0">
                          <a:latin typeface="+mn-lt"/>
                          <a:cs typeface="Times New Roman"/>
                        </a:rPr>
                        <a:t> 994,7</a:t>
                      </a:r>
                      <a:endParaRPr sz="1800" b="1" dirty="0">
                        <a:latin typeface="+mn-lt"/>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E6DFEB"/>
                    </a:solidFill>
                  </a:tcPr>
                </a:tc>
                <a:tc>
                  <a:txBody>
                    <a:bodyPr/>
                    <a:lstStyle/>
                    <a:p>
                      <a:pPr marL="264795" algn="ctr">
                        <a:lnSpc>
                          <a:spcPct val="100000"/>
                        </a:lnSpc>
                      </a:pPr>
                      <a:r>
                        <a:rPr lang="ru-RU" sz="1800" b="1" dirty="0" smtClean="0">
                          <a:latin typeface="+mn-lt"/>
                          <a:cs typeface="Times New Roman"/>
                        </a:rPr>
                        <a:t>1 144 916,8</a:t>
                      </a:r>
                      <a:endParaRPr sz="1800" b="1" dirty="0">
                        <a:latin typeface="+mn-lt"/>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E6DFEB"/>
                    </a:solidFill>
                  </a:tcPr>
                </a:tc>
                <a:tc>
                  <a:txBody>
                    <a:bodyPr/>
                    <a:lstStyle/>
                    <a:p>
                      <a:pPr marL="841375" algn="ctr">
                        <a:lnSpc>
                          <a:spcPct val="100000"/>
                        </a:lnSpc>
                      </a:pPr>
                      <a:r>
                        <a:rPr lang="ru-RU" sz="1800" b="1" dirty="0" smtClean="0">
                          <a:latin typeface="+mn-lt"/>
                          <a:cs typeface="Times New Roman"/>
                        </a:rPr>
                        <a:t>99,2</a:t>
                      </a:r>
                      <a:endParaRPr sz="1800" b="1" dirty="0">
                        <a:latin typeface="+mn-lt"/>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E6DFEB"/>
                    </a:solidFill>
                  </a:tcPr>
                </a:tc>
              </a:tr>
              <a:tr h="261339">
                <a:tc>
                  <a:txBody>
                    <a:bodyPr/>
                    <a:lstStyle/>
                    <a:p>
                      <a:pPr marL="65405">
                        <a:lnSpc>
                          <a:spcPct val="100000"/>
                        </a:lnSpc>
                      </a:pPr>
                      <a:r>
                        <a:rPr sz="1600" dirty="0">
                          <a:solidFill>
                            <a:srgbClr val="244060"/>
                          </a:solidFill>
                          <a:latin typeface="+mn-lt"/>
                          <a:cs typeface="Times New Roman"/>
                        </a:rPr>
                        <a:t>Н</a:t>
                      </a:r>
                      <a:r>
                        <a:rPr sz="1600" spc="5" dirty="0">
                          <a:solidFill>
                            <a:srgbClr val="244060"/>
                          </a:solidFill>
                          <a:latin typeface="+mn-lt"/>
                          <a:cs typeface="Times New Roman"/>
                        </a:rPr>
                        <a:t>а</a:t>
                      </a:r>
                      <a:r>
                        <a:rPr sz="1600" spc="-10" dirty="0">
                          <a:solidFill>
                            <a:srgbClr val="244060"/>
                          </a:solidFill>
                          <a:latin typeface="+mn-lt"/>
                          <a:cs typeface="Times New Roman"/>
                        </a:rPr>
                        <a:t>л</a:t>
                      </a:r>
                      <a:r>
                        <a:rPr sz="1600" dirty="0">
                          <a:solidFill>
                            <a:srgbClr val="244060"/>
                          </a:solidFill>
                          <a:latin typeface="+mn-lt"/>
                          <a:cs typeface="Times New Roman"/>
                        </a:rPr>
                        <a:t>оги</a:t>
                      </a:r>
                      <a:r>
                        <a:rPr sz="1600" spc="20" dirty="0">
                          <a:solidFill>
                            <a:srgbClr val="244060"/>
                          </a:solidFill>
                          <a:latin typeface="+mn-lt"/>
                          <a:cs typeface="Times New Roman"/>
                        </a:rPr>
                        <a:t> </a:t>
                      </a:r>
                      <a:r>
                        <a:rPr sz="1600" dirty="0">
                          <a:solidFill>
                            <a:srgbClr val="244060"/>
                          </a:solidFill>
                          <a:latin typeface="+mn-lt"/>
                          <a:cs typeface="Times New Roman"/>
                        </a:rPr>
                        <a:t>на</a:t>
                      </a:r>
                      <a:r>
                        <a:rPr sz="1600" spc="10" dirty="0">
                          <a:solidFill>
                            <a:srgbClr val="244060"/>
                          </a:solidFill>
                          <a:latin typeface="+mn-lt"/>
                          <a:cs typeface="Times New Roman"/>
                        </a:rPr>
                        <a:t> </a:t>
                      </a:r>
                      <a:r>
                        <a:rPr sz="1600" dirty="0">
                          <a:solidFill>
                            <a:srgbClr val="244060"/>
                          </a:solidFill>
                          <a:latin typeface="+mn-lt"/>
                          <a:cs typeface="Times New Roman"/>
                        </a:rPr>
                        <a:t>д</a:t>
                      </a:r>
                      <a:r>
                        <a:rPr sz="1600" spc="-30" dirty="0">
                          <a:solidFill>
                            <a:srgbClr val="244060"/>
                          </a:solidFill>
                          <a:latin typeface="+mn-lt"/>
                          <a:cs typeface="Times New Roman"/>
                        </a:rPr>
                        <a:t>о</a:t>
                      </a:r>
                      <a:r>
                        <a:rPr sz="1600" spc="-60" dirty="0">
                          <a:solidFill>
                            <a:srgbClr val="244060"/>
                          </a:solidFill>
                          <a:latin typeface="+mn-lt"/>
                          <a:cs typeface="Times New Roman"/>
                        </a:rPr>
                        <a:t>х</a:t>
                      </a:r>
                      <a:r>
                        <a:rPr sz="1600" spc="-45" dirty="0">
                          <a:solidFill>
                            <a:srgbClr val="244060"/>
                          </a:solidFill>
                          <a:latin typeface="+mn-lt"/>
                          <a:cs typeface="Times New Roman"/>
                        </a:rPr>
                        <a:t>о</a:t>
                      </a:r>
                      <a:r>
                        <a:rPr sz="1600" dirty="0">
                          <a:solidFill>
                            <a:srgbClr val="244060"/>
                          </a:solidFill>
                          <a:latin typeface="+mn-lt"/>
                          <a:cs typeface="Times New Roman"/>
                        </a:rPr>
                        <a:t>ды</a:t>
                      </a:r>
                      <a:r>
                        <a:rPr sz="1600" spc="-20" dirty="0">
                          <a:solidFill>
                            <a:srgbClr val="244060"/>
                          </a:solidFill>
                          <a:latin typeface="+mn-lt"/>
                          <a:cs typeface="Times New Roman"/>
                        </a:rPr>
                        <a:t> </a:t>
                      </a:r>
                      <a:r>
                        <a:rPr sz="1600" dirty="0">
                          <a:solidFill>
                            <a:srgbClr val="244060"/>
                          </a:solidFill>
                          <a:latin typeface="+mn-lt"/>
                          <a:cs typeface="Times New Roman"/>
                        </a:rPr>
                        <a:t>(</a:t>
                      </a:r>
                      <a:r>
                        <a:rPr sz="1600" spc="-10" dirty="0">
                          <a:solidFill>
                            <a:srgbClr val="244060"/>
                          </a:solidFill>
                          <a:latin typeface="+mn-lt"/>
                          <a:cs typeface="Times New Roman"/>
                        </a:rPr>
                        <a:t>Н</a:t>
                      </a:r>
                      <a:r>
                        <a:rPr sz="1600" dirty="0">
                          <a:solidFill>
                            <a:srgbClr val="244060"/>
                          </a:solidFill>
                          <a:latin typeface="+mn-lt"/>
                          <a:cs typeface="Times New Roman"/>
                        </a:rPr>
                        <a:t>Д</a:t>
                      </a:r>
                      <a:r>
                        <a:rPr sz="1600" spc="-125" dirty="0">
                          <a:solidFill>
                            <a:srgbClr val="244060"/>
                          </a:solidFill>
                          <a:latin typeface="+mn-lt"/>
                          <a:cs typeface="Times New Roman"/>
                        </a:rPr>
                        <a:t>Ф</a:t>
                      </a:r>
                      <a:r>
                        <a:rPr sz="1600" dirty="0">
                          <a:solidFill>
                            <a:srgbClr val="244060"/>
                          </a:solidFill>
                          <a:latin typeface="+mn-lt"/>
                          <a:cs typeface="Times New Roman"/>
                        </a:rPr>
                        <a:t>Л)</a:t>
                      </a:r>
                      <a:endParaRPr sz="1600" dirty="0">
                        <a:latin typeface="+mn-lt"/>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noFill/>
                  </a:tcPr>
                </a:tc>
                <a:tc>
                  <a:txBody>
                    <a:bodyPr/>
                    <a:lstStyle/>
                    <a:p>
                      <a:pPr marL="191135" algn="ctr">
                        <a:lnSpc>
                          <a:spcPct val="100000"/>
                        </a:lnSpc>
                      </a:pPr>
                      <a:r>
                        <a:rPr lang="ru-RU" sz="1600" dirty="0" smtClean="0">
                          <a:latin typeface="+mn-lt"/>
                          <a:cs typeface="Times New Roman"/>
                        </a:rPr>
                        <a:t>806 957,8</a:t>
                      </a:r>
                      <a:endParaRPr sz="1600" dirty="0">
                        <a:latin typeface="+mn-lt"/>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noFill/>
                  </a:tcPr>
                </a:tc>
                <a:tc>
                  <a:txBody>
                    <a:bodyPr/>
                    <a:lstStyle/>
                    <a:p>
                      <a:pPr marL="408940" algn="ctr">
                        <a:lnSpc>
                          <a:spcPct val="100000"/>
                        </a:lnSpc>
                      </a:pPr>
                      <a:r>
                        <a:rPr lang="ru-RU" sz="1600" dirty="0" smtClean="0">
                          <a:latin typeface="+mn-lt"/>
                          <a:cs typeface="Times New Roman"/>
                        </a:rPr>
                        <a:t>857 077,9</a:t>
                      </a:r>
                      <a:endParaRPr sz="1600" dirty="0">
                        <a:latin typeface="+mn-lt"/>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noFill/>
                  </a:tcPr>
                </a:tc>
                <a:tc>
                  <a:txBody>
                    <a:bodyPr/>
                    <a:lstStyle/>
                    <a:p>
                      <a:pPr marL="264795" algn="ctr">
                        <a:lnSpc>
                          <a:spcPct val="100000"/>
                        </a:lnSpc>
                      </a:pPr>
                      <a:r>
                        <a:rPr lang="ru-RU" sz="1600" dirty="0" smtClean="0">
                          <a:latin typeface="+mn-lt"/>
                          <a:cs typeface="Times New Roman"/>
                        </a:rPr>
                        <a:t>848 950,9</a:t>
                      </a:r>
                      <a:endParaRPr sz="1600" dirty="0">
                        <a:latin typeface="+mn-lt"/>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noFill/>
                  </a:tcPr>
                </a:tc>
                <a:tc>
                  <a:txBody>
                    <a:bodyPr/>
                    <a:lstStyle/>
                    <a:p>
                      <a:pPr marL="841375" algn="ctr">
                        <a:lnSpc>
                          <a:spcPct val="100000"/>
                        </a:lnSpc>
                      </a:pPr>
                      <a:r>
                        <a:rPr lang="ru-RU" sz="1600" dirty="0" smtClean="0">
                          <a:latin typeface="+mn-lt"/>
                          <a:cs typeface="Times New Roman"/>
                        </a:rPr>
                        <a:t>99,1</a:t>
                      </a:r>
                      <a:endParaRPr sz="1600" dirty="0">
                        <a:latin typeface="+mn-lt"/>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noFill/>
                  </a:tcPr>
                </a:tc>
              </a:tr>
              <a:tr h="446015">
                <a:tc>
                  <a:txBody>
                    <a:bodyPr/>
                    <a:lstStyle/>
                    <a:p>
                      <a:pPr marL="65405">
                        <a:lnSpc>
                          <a:spcPct val="100000"/>
                        </a:lnSpc>
                      </a:pPr>
                      <a:r>
                        <a:rPr sz="1600" dirty="0">
                          <a:solidFill>
                            <a:srgbClr val="244060"/>
                          </a:solidFill>
                          <a:latin typeface="+mn-lt"/>
                          <a:cs typeface="Times New Roman"/>
                        </a:rPr>
                        <a:t>Н</a:t>
                      </a:r>
                      <a:r>
                        <a:rPr sz="1600" spc="5" dirty="0">
                          <a:solidFill>
                            <a:srgbClr val="244060"/>
                          </a:solidFill>
                          <a:latin typeface="+mn-lt"/>
                          <a:cs typeface="Times New Roman"/>
                        </a:rPr>
                        <a:t>а</a:t>
                      </a:r>
                      <a:r>
                        <a:rPr sz="1600" spc="-10" dirty="0">
                          <a:solidFill>
                            <a:srgbClr val="244060"/>
                          </a:solidFill>
                          <a:latin typeface="+mn-lt"/>
                          <a:cs typeface="Times New Roman"/>
                        </a:rPr>
                        <a:t>л</a:t>
                      </a:r>
                      <a:r>
                        <a:rPr sz="1600" dirty="0">
                          <a:solidFill>
                            <a:srgbClr val="244060"/>
                          </a:solidFill>
                          <a:latin typeface="+mn-lt"/>
                          <a:cs typeface="Times New Roman"/>
                        </a:rPr>
                        <a:t>оги</a:t>
                      </a:r>
                      <a:r>
                        <a:rPr sz="1600" spc="20" dirty="0">
                          <a:solidFill>
                            <a:srgbClr val="244060"/>
                          </a:solidFill>
                          <a:latin typeface="+mn-lt"/>
                          <a:cs typeface="Times New Roman"/>
                        </a:rPr>
                        <a:t> </a:t>
                      </a:r>
                      <a:r>
                        <a:rPr sz="1600" dirty="0">
                          <a:solidFill>
                            <a:srgbClr val="244060"/>
                          </a:solidFill>
                          <a:latin typeface="+mn-lt"/>
                          <a:cs typeface="Times New Roman"/>
                        </a:rPr>
                        <a:t>на</a:t>
                      </a:r>
                      <a:r>
                        <a:rPr sz="1600" spc="10" dirty="0">
                          <a:solidFill>
                            <a:srgbClr val="244060"/>
                          </a:solidFill>
                          <a:latin typeface="+mn-lt"/>
                          <a:cs typeface="Times New Roman"/>
                        </a:rPr>
                        <a:t> </a:t>
                      </a:r>
                      <a:r>
                        <a:rPr sz="1600" dirty="0">
                          <a:solidFill>
                            <a:srgbClr val="244060"/>
                          </a:solidFill>
                          <a:latin typeface="+mn-lt"/>
                          <a:cs typeface="Times New Roman"/>
                        </a:rPr>
                        <a:t>со</a:t>
                      </a:r>
                      <a:r>
                        <a:rPr sz="1600" spc="-10" dirty="0">
                          <a:solidFill>
                            <a:srgbClr val="244060"/>
                          </a:solidFill>
                          <a:latin typeface="+mn-lt"/>
                          <a:cs typeface="Times New Roman"/>
                        </a:rPr>
                        <a:t>в</a:t>
                      </a:r>
                      <a:r>
                        <a:rPr sz="1600" dirty="0">
                          <a:solidFill>
                            <a:srgbClr val="244060"/>
                          </a:solidFill>
                          <a:latin typeface="+mn-lt"/>
                          <a:cs typeface="Times New Roman"/>
                        </a:rPr>
                        <a:t>о</a:t>
                      </a:r>
                      <a:r>
                        <a:rPr sz="1600" spc="-25" dirty="0">
                          <a:solidFill>
                            <a:srgbClr val="244060"/>
                          </a:solidFill>
                          <a:latin typeface="+mn-lt"/>
                          <a:cs typeface="Times New Roman"/>
                        </a:rPr>
                        <a:t>к</a:t>
                      </a:r>
                      <a:r>
                        <a:rPr sz="1600" spc="-10" dirty="0">
                          <a:solidFill>
                            <a:srgbClr val="244060"/>
                          </a:solidFill>
                          <a:latin typeface="+mn-lt"/>
                          <a:cs typeface="Times New Roman"/>
                        </a:rPr>
                        <a:t>у</a:t>
                      </a:r>
                      <a:r>
                        <a:rPr sz="1600" dirty="0">
                          <a:solidFill>
                            <a:srgbClr val="244060"/>
                          </a:solidFill>
                          <a:latin typeface="+mn-lt"/>
                          <a:cs typeface="Times New Roman"/>
                        </a:rPr>
                        <a:t>п</a:t>
                      </a:r>
                      <a:r>
                        <a:rPr sz="1600" spc="-10" dirty="0">
                          <a:solidFill>
                            <a:srgbClr val="244060"/>
                          </a:solidFill>
                          <a:latin typeface="+mn-lt"/>
                          <a:cs typeface="Times New Roman"/>
                        </a:rPr>
                        <a:t>ны</a:t>
                      </a:r>
                      <a:r>
                        <a:rPr sz="1600" dirty="0">
                          <a:solidFill>
                            <a:srgbClr val="244060"/>
                          </a:solidFill>
                          <a:latin typeface="+mn-lt"/>
                          <a:cs typeface="Times New Roman"/>
                        </a:rPr>
                        <a:t>й</a:t>
                      </a:r>
                      <a:r>
                        <a:rPr sz="1600" spc="25" dirty="0">
                          <a:solidFill>
                            <a:srgbClr val="244060"/>
                          </a:solidFill>
                          <a:latin typeface="+mn-lt"/>
                          <a:cs typeface="Times New Roman"/>
                        </a:rPr>
                        <a:t> </a:t>
                      </a:r>
                      <a:r>
                        <a:rPr sz="1600" dirty="0">
                          <a:solidFill>
                            <a:srgbClr val="244060"/>
                          </a:solidFill>
                          <a:latin typeface="+mn-lt"/>
                          <a:cs typeface="Times New Roman"/>
                        </a:rPr>
                        <a:t>д</a:t>
                      </a:r>
                      <a:r>
                        <a:rPr sz="1600" spc="-30" dirty="0">
                          <a:solidFill>
                            <a:srgbClr val="244060"/>
                          </a:solidFill>
                          <a:latin typeface="+mn-lt"/>
                          <a:cs typeface="Times New Roman"/>
                        </a:rPr>
                        <a:t>о</a:t>
                      </a:r>
                      <a:r>
                        <a:rPr sz="1600" spc="-60" dirty="0">
                          <a:solidFill>
                            <a:srgbClr val="244060"/>
                          </a:solidFill>
                          <a:latin typeface="+mn-lt"/>
                          <a:cs typeface="Times New Roman"/>
                        </a:rPr>
                        <a:t>х</a:t>
                      </a:r>
                      <a:r>
                        <a:rPr sz="1600" spc="-45" dirty="0">
                          <a:solidFill>
                            <a:srgbClr val="244060"/>
                          </a:solidFill>
                          <a:latin typeface="+mn-lt"/>
                          <a:cs typeface="Times New Roman"/>
                        </a:rPr>
                        <a:t>о</a:t>
                      </a:r>
                      <a:r>
                        <a:rPr sz="1600" dirty="0">
                          <a:solidFill>
                            <a:srgbClr val="244060"/>
                          </a:solidFill>
                          <a:latin typeface="+mn-lt"/>
                          <a:cs typeface="Times New Roman"/>
                        </a:rPr>
                        <a:t>д</a:t>
                      </a:r>
                      <a:endParaRPr sz="1600" dirty="0">
                        <a:latin typeface="+mn-lt"/>
                        <a:cs typeface="Times New Roman"/>
                      </a:endParaRPr>
                    </a:p>
                    <a:p>
                      <a:pPr marL="65405">
                        <a:lnSpc>
                          <a:spcPts val="1905"/>
                        </a:lnSpc>
                      </a:pPr>
                      <a:r>
                        <a:rPr sz="1600" dirty="0" smtClean="0">
                          <a:solidFill>
                            <a:srgbClr val="244060"/>
                          </a:solidFill>
                          <a:latin typeface="+mn-lt"/>
                          <a:cs typeface="Times New Roman"/>
                        </a:rPr>
                        <a:t>(</a:t>
                      </a:r>
                      <a:r>
                        <a:rPr lang="ru-RU" sz="1600" spc="-10" dirty="0" smtClean="0">
                          <a:solidFill>
                            <a:srgbClr val="244060"/>
                          </a:solidFill>
                          <a:latin typeface="+mn-lt"/>
                          <a:cs typeface="Times New Roman"/>
                        </a:rPr>
                        <a:t>УСН</a:t>
                      </a:r>
                      <a:r>
                        <a:rPr sz="1600" dirty="0" smtClean="0">
                          <a:solidFill>
                            <a:srgbClr val="244060"/>
                          </a:solidFill>
                          <a:latin typeface="+mn-lt"/>
                          <a:cs typeface="Times New Roman"/>
                        </a:rPr>
                        <a:t>,</a:t>
                      </a:r>
                      <a:r>
                        <a:rPr sz="1600" spc="5" dirty="0" smtClean="0">
                          <a:solidFill>
                            <a:srgbClr val="244060"/>
                          </a:solidFill>
                          <a:latin typeface="+mn-lt"/>
                          <a:cs typeface="Times New Roman"/>
                        </a:rPr>
                        <a:t> </a:t>
                      </a:r>
                      <a:r>
                        <a:rPr sz="1600" spc="20" dirty="0">
                          <a:solidFill>
                            <a:srgbClr val="244060"/>
                          </a:solidFill>
                          <a:latin typeface="+mn-lt"/>
                          <a:cs typeface="Times New Roman"/>
                        </a:rPr>
                        <a:t>с</a:t>
                      </a:r>
                      <a:r>
                        <a:rPr sz="1600" dirty="0">
                          <a:solidFill>
                            <a:srgbClr val="244060"/>
                          </a:solidFill>
                          <a:latin typeface="+mn-lt"/>
                          <a:cs typeface="Times New Roman"/>
                        </a:rPr>
                        <a:t>е</a:t>
                      </a:r>
                      <a:r>
                        <a:rPr sz="1600" spc="-5" dirty="0">
                          <a:solidFill>
                            <a:srgbClr val="244060"/>
                          </a:solidFill>
                          <a:latin typeface="+mn-lt"/>
                          <a:cs typeface="Times New Roman"/>
                        </a:rPr>
                        <a:t>л</a:t>
                      </a:r>
                      <a:r>
                        <a:rPr sz="1600" dirty="0">
                          <a:solidFill>
                            <a:srgbClr val="244060"/>
                          </a:solidFill>
                          <a:latin typeface="+mn-lt"/>
                          <a:cs typeface="Times New Roman"/>
                        </a:rPr>
                        <a:t>ьс</a:t>
                      </a:r>
                      <a:r>
                        <a:rPr sz="1600" spc="-80" dirty="0">
                          <a:solidFill>
                            <a:srgbClr val="244060"/>
                          </a:solidFill>
                          <a:latin typeface="+mn-lt"/>
                          <a:cs typeface="Times New Roman"/>
                        </a:rPr>
                        <a:t>к</a:t>
                      </a:r>
                      <a:r>
                        <a:rPr sz="1600" spc="-35" dirty="0">
                          <a:solidFill>
                            <a:srgbClr val="244060"/>
                          </a:solidFill>
                          <a:latin typeface="+mn-lt"/>
                          <a:cs typeface="Times New Roman"/>
                        </a:rPr>
                        <a:t>о</a:t>
                      </a:r>
                      <a:r>
                        <a:rPr sz="1600" spc="-55" dirty="0">
                          <a:solidFill>
                            <a:srgbClr val="244060"/>
                          </a:solidFill>
                          <a:latin typeface="+mn-lt"/>
                          <a:cs typeface="Times New Roman"/>
                        </a:rPr>
                        <a:t>х</a:t>
                      </a:r>
                      <a:r>
                        <a:rPr sz="1600" dirty="0">
                          <a:solidFill>
                            <a:srgbClr val="244060"/>
                          </a:solidFill>
                          <a:latin typeface="+mn-lt"/>
                          <a:cs typeface="Times New Roman"/>
                        </a:rPr>
                        <a:t>озяйс</a:t>
                      </a:r>
                      <a:r>
                        <a:rPr sz="1600" spc="-10" dirty="0">
                          <a:solidFill>
                            <a:srgbClr val="244060"/>
                          </a:solidFill>
                          <a:latin typeface="+mn-lt"/>
                          <a:cs typeface="Times New Roman"/>
                        </a:rPr>
                        <a:t>тв</a:t>
                      </a:r>
                      <a:r>
                        <a:rPr sz="1600" dirty="0">
                          <a:solidFill>
                            <a:srgbClr val="244060"/>
                          </a:solidFill>
                          <a:latin typeface="+mn-lt"/>
                          <a:cs typeface="Times New Roman"/>
                        </a:rPr>
                        <a:t>енн</a:t>
                      </a:r>
                      <a:r>
                        <a:rPr sz="1600" spc="-10" dirty="0">
                          <a:solidFill>
                            <a:srgbClr val="244060"/>
                          </a:solidFill>
                          <a:latin typeface="+mn-lt"/>
                          <a:cs typeface="Times New Roman"/>
                        </a:rPr>
                        <a:t>ы</a:t>
                      </a:r>
                      <a:r>
                        <a:rPr sz="1600" dirty="0">
                          <a:solidFill>
                            <a:srgbClr val="244060"/>
                          </a:solidFill>
                          <a:latin typeface="+mn-lt"/>
                          <a:cs typeface="Times New Roman"/>
                        </a:rPr>
                        <a:t>й</a:t>
                      </a:r>
                      <a:r>
                        <a:rPr sz="1600" spc="50" dirty="0">
                          <a:solidFill>
                            <a:srgbClr val="244060"/>
                          </a:solidFill>
                          <a:latin typeface="+mn-lt"/>
                          <a:cs typeface="Times New Roman"/>
                        </a:rPr>
                        <a:t> </a:t>
                      </a:r>
                      <a:r>
                        <a:rPr sz="1600" dirty="0">
                          <a:solidFill>
                            <a:srgbClr val="244060"/>
                          </a:solidFill>
                          <a:latin typeface="+mn-lt"/>
                          <a:cs typeface="Times New Roman"/>
                        </a:rPr>
                        <a:t>н</a:t>
                      </a:r>
                      <a:r>
                        <a:rPr sz="1600" spc="5" dirty="0">
                          <a:solidFill>
                            <a:srgbClr val="244060"/>
                          </a:solidFill>
                          <a:latin typeface="+mn-lt"/>
                          <a:cs typeface="Times New Roman"/>
                        </a:rPr>
                        <a:t>а</a:t>
                      </a:r>
                      <a:r>
                        <a:rPr sz="1600" dirty="0">
                          <a:solidFill>
                            <a:srgbClr val="244060"/>
                          </a:solidFill>
                          <a:latin typeface="+mn-lt"/>
                          <a:cs typeface="Times New Roman"/>
                        </a:rPr>
                        <a:t>ло</a:t>
                      </a:r>
                      <a:r>
                        <a:rPr sz="1600" spc="-175" dirty="0">
                          <a:solidFill>
                            <a:srgbClr val="244060"/>
                          </a:solidFill>
                          <a:latin typeface="+mn-lt"/>
                          <a:cs typeface="Times New Roman"/>
                        </a:rPr>
                        <a:t>г</a:t>
                      </a:r>
                      <a:r>
                        <a:rPr sz="1600" dirty="0">
                          <a:solidFill>
                            <a:srgbClr val="244060"/>
                          </a:solidFill>
                          <a:latin typeface="+mn-lt"/>
                          <a:cs typeface="Times New Roman"/>
                        </a:rPr>
                        <a:t>,</a:t>
                      </a:r>
                      <a:r>
                        <a:rPr sz="1600" spc="15" dirty="0">
                          <a:solidFill>
                            <a:srgbClr val="244060"/>
                          </a:solidFill>
                          <a:latin typeface="+mn-lt"/>
                          <a:cs typeface="Times New Roman"/>
                        </a:rPr>
                        <a:t> </a:t>
                      </a:r>
                      <a:r>
                        <a:rPr sz="1600" dirty="0">
                          <a:solidFill>
                            <a:srgbClr val="244060"/>
                          </a:solidFill>
                          <a:latin typeface="+mn-lt"/>
                          <a:cs typeface="Times New Roman"/>
                        </a:rPr>
                        <a:t>п</a:t>
                      </a:r>
                      <a:r>
                        <a:rPr sz="1600" spc="-40" dirty="0">
                          <a:solidFill>
                            <a:srgbClr val="244060"/>
                          </a:solidFill>
                          <a:latin typeface="+mn-lt"/>
                          <a:cs typeface="Times New Roman"/>
                        </a:rPr>
                        <a:t>а</a:t>
                      </a:r>
                      <a:r>
                        <a:rPr sz="1600" dirty="0">
                          <a:solidFill>
                            <a:srgbClr val="244060"/>
                          </a:solidFill>
                          <a:latin typeface="+mn-lt"/>
                          <a:cs typeface="Times New Roman"/>
                        </a:rPr>
                        <a:t>тен</a:t>
                      </a:r>
                      <a:r>
                        <a:rPr sz="1600" spc="-5" dirty="0">
                          <a:solidFill>
                            <a:srgbClr val="244060"/>
                          </a:solidFill>
                          <a:latin typeface="+mn-lt"/>
                          <a:cs typeface="Times New Roman"/>
                        </a:rPr>
                        <a:t>т</a:t>
                      </a:r>
                      <a:r>
                        <a:rPr sz="1600" dirty="0">
                          <a:solidFill>
                            <a:srgbClr val="244060"/>
                          </a:solidFill>
                          <a:latin typeface="+mn-lt"/>
                          <a:cs typeface="Times New Roman"/>
                        </a:rPr>
                        <a:t>ы)</a:t>
                      </a:r>
                      <a:endParaRPr sz="1600" dirty="0">
                        <a:latin typeface="+mn-lt"/>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noFill/>
                  </a:tcPr>
                </a:tc>
                <a:tc>
                  <a:txBody>
                    <a:bodyPr/>
                    <a:lstStyle/>
                    <a:p>
                      <a:pPr marL="305435" algn="ctr">
                        <a:lnSpc>
                          <a:spcPct val="100000"/>
                        </a:lnSpc>
                      </a:pPr>
                      <a:r>
                        <a:rPr lang="ru-RU" sz="1600" dirty="0" smtClean="0">
                          <a:latin typeface="+mn-lt"/>
                          <a:cs typeface="Times New Roman"/>
                        </a:rPr>
                        <a:t>169 718,9</a:t>
                      </a:r>
                      <a:endParaRPr sz="1600" dirty="0">
                        <a:latin typeface="+mn-lt"/>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noFill/>
                  </a:tcPr>
                </a:tc>
                <a:tc>
                  <a:txBody>
                    <a:bodyPr/>
                    <a:lstStyle/>
                    <a:p>
                      <a:pPr marL="523240" algn="ctr">
                        <a:lnSpc>
                          <a:spcPct val="100000"/>
                        </a:lnSpc>
                      </a:pPr>
                      <a:r>
                        <a:rPr lang="ru-RU" sz="1600" dirty="0" smtClean="0">
                          <a:latin typeface="+mn-lt"/>
                          <a:cs typeface="Times New Roman"/>
                        </a:rPr>
                        <a:t>181 764,1</a:t>
                      </a:r>
                      <a:endParaRPr sz="1600" dirty="0">
                        <a:latin typeface="+mn-lt"/>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noFill/>
                  </a:tcPr>
                </a:tc>
                <a:tc>
                  <a:txBody>
                    <a:bodyPr/>
                    <a:lstStyle/>
                    <a:p>
                      <a:pPr marL="379095" algn="ctr">
                        <a:lnSpc>
                          <a:spcPct val="100000"/>
                        </a:lnSpc>
                      </a:pPr>
                      <a:r>
                        <a:rPr lang="ru-RU" sz="1600" dirty="0" smtClean="0">
                          <a:latin typeface="+mn-lt"/>
                          <a:cs typeface="Times New Roman"/>
                        </a:rPr>
                        <a:t>178 132,8</a:t>
                      </a:r>
                      <a:endParaRPr sz="1600" dirty="0">
                        <a:latin typeface="+mn-lt"/>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noFill/>
                  </a:tcPr>
                </a:tc>
                <a:tc>
                  <a:txBody>
                    <a:bodyPr/>
                    <a:lstStyle/>
                    <a:p>
                      <a:pPr marL="841375" algn="ctr">
                        <a:lnSpc>
                          <a:spcPct val="100000"/>
                        </a:lnSpc>
                      </a:pPr>
                      <a:r>
                        <a:rPr lang="ru-RU" sz="1600" dirty="0" smtClean="0">
                          <a:latin typeface="+mn-lt"/>
                          <a:cs typeface="Times New Roman"/>
                        </a:rPr>
                        <a:t>98,0</a:t>
                      </a:r>
                      <a:endParaRPr sz="1600" dirty="0">
                        <a:latin typeface="+mn-lt"/>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noFill/>
                  </a:tcPr>
                </a:tc>
              </a:tr>
              <a:tr h="448350">
                <a:tc>
                  <a:txBody>
                    <a:bodyPr/>
                    <a:lstStyle/>
                    <a:p>
                      <a:pPr marL="65405" marR="632460">
                        <a:lnSpc>
                          <a:spcPct val="100000"/>
                        </a:lnSpc>
                      </a:pPr>
                      <a:r>
                        <a:rPr sz="1600" dirty="0">
                          <a:solidFill>
                            <a:srgbClr val="244060"/>
                          </a:solidFill>
                          <a:latin typeface="+mn-lt"/>
                          <a:cs typeface="Times New Roman"/>
                        </a:rPr>
                        <a:t>Н</a:t>
                      </a:r>
                      <a:r>
                        <a:rPr sz="1600" spc="5" dirty="0">
                          <a:solidFill>
                            <a:srgbClr val="244060"/>
                          </a:solidFill>
                          <a:latin typeface="+mn-lt"/>
                          <a:cs typeface="Times New Roman"/>
                        </a:rPr>
                        <a:t>а</a:t>
                      </a:r>
                      <a:r>
                        <a:rPr sz="1600" dirty="0">
                          <a:solidFill>
                            <a:srgbClr val="244060"/>
                          </a:solidFill>
                          <a:latin typeface="+mn-lt"/>
                          <a:cs typeface="Times New Roman"/>
                        </a:rPr>
                        <a:t>ло</a:t>
                      </a:r>
                      <a:r>
                        <a:rPr sz="1600" spc="5" dirty="0">
                          <a:solidFill>
                            <a:srgbClr val="244060"/>
                          </a:solidFill>
                          <a:latin typeface="+mn-lt"/>
                          <a:cs typeface="Times New Roman"/>
                        </a:rPr>
                        <a:t>г</a:t>
                      </a:r>
                      <a:r>
                        <a:rPr sz="1600" dirty="0">
                          <a:solidFill>
                            <a:srgbClr val="244060"/>
                          </a:solidFill>
                          <a:latin typeface="+mn-lt"/>
                          <a:cs typeface="Times New Roman"/>
                        </a:rPr>
                        <a:t>и</a:t>
                      </a:r>
                      <a:r>
                        <a:rPr sz="1600" spc="15" dirty="0">
                          <a:solidFill>
                            <a:srgbClr val="244060"/>
                          </a:solidFill>
                          <a:latin typeface="+mn-lt"/>
                          <a:cs typeface="Times New Roman"/>
                        </a:rPr>
                        <a:t> </a:t>
                      </a:r>
                      <a:r>
                        <a:rPr sz="1600" dirty="0">
                          <a:solidFill>
                            <a:srgbClr val="244060"/>
                          </a:solidFill>
                          <a:latin typeface="+mn-lt"/>
                          <a:cs typeface="Times New Roman"/>
                        </a:rPr>
                        <a:t>на</a:t>
                      </a:r>
                      <a:r>
                        <a:rPr sz="1600" spc="15" dirty="0">
                          <a:solidFill>
                            <a:srgbClr val="244060"/>
                          </a:solidFill>
                          <a:latin typeface="+mn-lt"/>
                          <a:cs typeface="Times New Roman"/>
                        </a:rPr>
                        <a:t> </a:t>
                      </a:r>
                      <a:r>
                        <a:rPr sz="1600" dirty="0">
                          <a:solidFill>
                            <a:srgbClr val="244060"/>
                          </a:solidFill>
                          <a:latin typeface="+mn-lt"/>
                          <a:cs typeface="Times New Roman"/>
                        </a:rPr>
                        <a:t>им</a:t>
                      </a:r>
                      <a:r>
                        <a:rPr sz="1600" spc="-10" dirty="0">
                          <a:solidFill>
                            <a:srgbClr val="244060"/>
                          </a:solidFill>
                          <a:latin typeface="+mn-lt"/>
                          <a:cs typeface="Times New Roman"/>
                        </a:rPr>
                        <a:t>у</a:t>
                      </a:r>
                      <a:r>
                        <a:rPr sz="1600" spc="-5" dirty="0">
                          <a:solidFill>
                            <a:srgbClr val="244060"/>
                          </a:solidFill>
                          <a:latin typeface="+mn-lt"/>
                          <a:cs typeface="Times New Roman"/>
                        </a:rPr>
                        <a:t>щ</a:t>
                      </a:r>
                      <a:r>
                        <a:rPr sz="1600" spc="30" dirty="0">
                          <a:solidFill>
                            <a:srgbClr val="244060"/>
                          </a:solidFill>
                          <a:latin typeface="+mn-lt"/>
                          <a:cs typeface="Times New Roman"/>
                        </a:rPr>
                        <a:t>е</a:t>
                      </a:r>
                      <a:r>
                        <a:rPr sz="1600" dirty="0">
                          <a:solidFill>
                            <a:srgbClr val="244060"/>
                          </a:solidFill>
                          <a:latin typeface="+mn-lt"/>
                          <a:cs typeface="Times New Roman"/>
                        </a:rPr>
                        <a:t>ст</a:t>
                      </a:r>
                      <a:r>
                        <a:rPr sz="1600" spc="-15" dirty="0">
                          <a:solidFill>
                            <a:srgbClr val="244060"/>
                          </a:solidFill>
                          <a:latin typeface="+mn-lt"/>
                          <a:cs typeface="Times New Roman"/>
                        </a:rPr>
                        <a:t>в</a:t>
                      </a:r>
                      <a:r>
                        <a:rPr sz="1600" dirty="0">
                          <a:solidFill>
                            <a:srgbClr val="244060"/>
                          </a:solidFill>
                          <a:latin typeface="+mn-lt"/>
                          <a:cs typeface="Times New Roman"/>
                        </a:rPr>
                        <a:t>о</a:t>
                      </a:r>
                      <a:r>
                        <a:rPr sz="1600" spc="45" dirty="0">
                          <a:solidFill>
                            <a:srgbClr val="244060"/>
                          </a:solidFill>
                          <a:latin typeface="+mn-lt"/>
                          <a:cs typeface="Times New Roman"/>
                        </a:rPr>
                        <a:t> </a:t>
                      </a:r>
                      <a:r>
                        <a:rPr sz="1600" dirty="0">
                          <a:solidFill>
                            <a:srgbClr val="244060"/>
                          </a:solidFill>
                          <a:latin typeface="+mn-lt"/>
                          <a:cs typeface="Times New Roman"/>
                        </a:rPr>
                        <a:t>(земе</a:t>
                      </a:r>
                      <a:r>
                        <a:rPr sz="1600" spc="-10" dirty="0">
                          <a:solidFill>
                            <a:srgbClr val="244060"/>
                          </a:solidFill>
                          <a:latin typeface="+mn-lt"/>
                          <a:cs typeface="Times New Roman"/>
                        </a:rPr>
                        <a:t>л</a:t>
                      </a:r>
                      <a:r>
                        <a:rPr sz="1600" dirty="0">
                          <a:solidFill>
                            <a:srgbClr val="244060"/>
                          </a:solidFill>
                          <a:latin typeface="+mn-lt"/>
                          <a:cs typeface="Times New Roman"/>
                        </a:rPr>
                        <a:t>ьный</a:t>
                      </a:r>
                      <a:r>
                        <a:rPr sz="1600" spc="50" dirty="0">
                          <a:solidFill>
                            <a:srgbClr val="244060"/>
                          </a:solidFill>
                          <a:latin typeface="+mn-lt"/>
                          <a:cs typeface="Times New Roman"/>
                        </a:rPr>
                        <a:t> </a:t>
                      </a:r>
                      <a:r>
                        <a:rPr sz="1600" dirty="0">
                          <a:solidFill>
                            <a:srgbClr val="244060"/>
                          </a:solidFill>
                          <a:latin typeface="+mn-lt"/>
                          <a:cs typeface="Times New Roman"/>
                        </a:rPr>
                        <a:t>н</a:t>
                      </a:r>
                      <a:r>
                        <a:rPr sz="1600" spc="5" dirty="0">
                          <a:solidFill>
                            <a:srgbClr val="244060"/>
                          </a:solidFill>
                          <a:latin typeface="+mn-lt"/>
                          <a:cs typeface="Times New Roman"/>
                        </a:rPr>
                        <a:t>а</a:t>
                      </a:r>
                      <a:r>
                        <a:rPr sz="1600" dirty="0">
                          <a:solidFill>
                            <a:srgbClr val="244060"/>
                          </a:solidFill>
                          <a:latin typeface="+mn-lt"/>
                          <a:cs typeface="Times New Roman"/>
                        </a:rPr>
                        <a:t>ло</a:t>
                      </a:r>
                      <a:r>
                        <a:rPr sz="1600" spc="-155" dirty="0">
                          <a:solidFill>
                            <a:srgbClr val="244060"/>
                          </a:solidFill>
                          <a:latin typeface="+mn-lt"/>
                          <a:cs typeface="Times New Roman"/>
                        </a:rPr>
                        <a:t>г</a:t>
                      </a:r>
                      <a:r>
                        <a:rPr sz="1600" dirty="0">
                          <a:solidFill>
                            <a:srgbClr val="244060"/>
                          </a:solidFill>
                          <a:latin typeface="+mn-lt"/>
                          <a:cs typeface="Times New Roman"/>
                        </a:rPr>
                        <a:t>,</a:t>
                      </a:r>
                      <a:r>
                        <a:rPr sz="1600" spc="15" dirty="0">
                          <a:solidFill>
                            <a:srgbClr val="244060"/>
                          </a:solidFill>
                          <a:latin typeface="+mn-lt"/>
                          <a:cs typeface="Times New Roman"/>
                        </a:rPr>
                        <a:t> </a:t>
                      </a:r>
                      <a:r>
                        <a:rPr sz="1600" dirty="0">
                          <a:solidFill>
                            <a:srgbClr val="244060"/>
                          </a:solidFill>
                          <a:latin typeface="+mn-lt"/>
                          <a:cs typeface="Times New Roman"/>
                        </a:rPr>
                        <a:t>н</a:t>
                      </a:r>
                      <a:r>
                        <a:rPr sz="1600" spc="5" dirty="0">
                          <a:solidFill>
                            <a:srgbClr val="244060"/>
                          </a:solidFill>
                          <a:latin typeface="+mn-lt"/>
                          <a:cs typeface="Times New Roman"/>
                        </a:rPr>
                        <a:t>а</a:t>
                      </a:r>
                      <a:r>
                        <a:rPr sz="1600" dirty="0">
                          <a:solidFill>
                            <a:srgbClr val="244060"/>
                          </a:solidFill>
                          <a:latin typeface="+mn-lt"/>
                          <a:cs typeface="Times New Roman"/>
                        </a:rPr>
                        <a:t>лог</a:t>
                      </a:r>
                      <a:r>
                        <a:rPr sz="1600" spc="30" dirty="0">
                          <a:solidFill>
                            <a:srgbClr val="244060"/>
                          </a:solidFill>
                          <a:latin typeface="+mn-lt"/>
                          <a:cs typeface="Times New Roman"/>
                        </a:rPr>
                        <a:t> </a:t>
                      </a:r>
                      <a:r>
                        <a:rPr sz="1600" dirty="0">
                          <a:solidFill>
                            <a:srgbClr val="244060"/>
                          </a:solidFill>
                          <a:latin typeface="+mn-lt"/>
                          <a:cs typeface="Times New Roman"/>
                        </a:rPr>
                        <a:t>на им</a:t>
                      </a:r>
                      <a:r>
                        <a:rPr sz="1600" spc="-10" dirty="0">
                          <a:solidFill>
                            <a:srgbClr val="244060"/>
                          </a:solidFill>
                          <a:latin typeface="+mn-lt"/>
                          <a:cs typeface="Times New Roman"/>
                        </a:rPr>
                        <a:t>у</a:t>
                      </a:r>
                      <a:r>
                        <a:rPr sz="1600" spc="-5" dirty="0">
                          <a:solidFill>
                            <a:srgbClr val="244060"/>
                          </a:solidFill>
                          <a:latin typeface="+mn-lt"/>
                          <a:cs typeface="Times New Roman"/>
                        </a:rPr>
                        <a:t>щ</a:t>
                      </a:r>
                      <a:r>
                        <a:rPr sz="1600" spc="30" dirty="0">
                          <a:solidFill>
                            <a:srgbClr val="244060"/>
                          </a:solidFill>
                          <a:latin typeface="+mn-lt"/>
                          <a:cs typeface="Times New Roman"/>
                        </a:rPr>
                        <a:t>е</a:t>
                      </a:r>
                      <a:r>
                        <a:rPr sz="1600" dirty="0">
                          <a:solidFill>
                            <a:srgbClr val="244060"/>
                          </a:solidFill>
                          <a:latin typeface="+mn-lt"/>
                          <a:cs typeface="Times New Roman"/>
                        </a:rPr>
                        <a:t>ст</a:t>
                      </a:r>
                      <a:r>
                        <a:rPr sz="1600" spc="-15" dirty="0">
                          <a:solidFill>
                            <a:srgbClr val="244060"/>
                          </a:solidFill>
                          <a:latin typeface="+mn-lt"/>
                          <a:cs typeface="Times New Roman"/>
                        </a:rPr>
                        <a:t>в</a:t>
                      </a:r>
                      <a:r>
                        <a:rPr sz="1600" dirty="0">
                          <a:solidFill>
                            <a:srgbClr val="244060"/>
                          </a:solidFill>
                          <a:latin typeface="+mn-lt"/>
                          <a:cs typeface="Times New Roman"/>
                        </a:rPr>
                        <a:t>о</a:t>
                      </a:r>
                      <a:r>
                        <a:rPr sz="1600" spc="45" dirty="0">
                          <a:solidFill>
                            <a:srgbClr val="244060"/>
                          </a:solidFill>
                          <a:latin typeface="+mn-lt"/>
                          <a:cs typeface="Times New Roman"/>
                        </a:rPr>
                        <a:t> </a:t>
                      </a:r>
                      <a:r>
                        <a:rPr sz="1600" dirty="0">
                          <a:solidFill>
                            <a:srgbClr val="244060"/>
                          </a:solidFill>
                          <a:latin typeface="+mn-lt"/>
                          <a:cs typeface="Times New Roman"/>
                        </a:rPr>
                        <a:t>физич</a:t>
                      </a:r>
                      <a:r>
                        <a:rPr sz="1600" spc="35" dirty="0">
                          <a:solidFill>
                            <a:srgbClr val="244060"/>
                          </a:solidFill>
                          <a:latin typeface="+mn-lt"/>
                          <a:cs typeface="Times New Roman"/>
                        </a:rPr>
                        <a:t>е</a:t>
                      </a:r>
                      <a:r>
                        <a:rPr sz="1600" dirty="0">
                          <a:solidFill>
                            <a:srgbClr val="244060"/>
                          </a:solidFill>
                          <a:latin typeface="+mn-lt"/>
                          <a:cs typeface="Times New Roman"/>
                        </a:rPr>
                        <a:t>ских</a:t>
                      </a:r>
                      <a:r>
                        <a:rPr sz="1600" spc="45" dirty="0">
                          <a:solidFill>
                            <a:srgbClr val="244060"/>
                          </a:solidFill>
                          <a:latin typeface="+mn-lt"/>
                          <a:cs typeface="Times New Roman"/>
                        </a:rPr>
                        <a:t> </a:t>
                      </a:r>
                      <a:r>
                        <a:rPr sz="1600" dirty="0">
                          <a:solidFill>
                            <a:srgbClr val="244060"/>
                          </a:solidFill>
                          <a:latin typeface="+mn-lt"/>
                          <a:cs typeface="Times New Roman"/>
                        </a:rPr>
                        <a:t>л</a:t>
                      </a:r>
                      <a:r>
                        <a:rPr sz="1600" spc="-10" dirty="0">
                          <a:solidFill>
                            <a:srgbClr val="244060"/>
                          </a:solidFill>
                          <a:latin typeface="+mn-lt"/>
                          <a:cs typeface="Times New Roman"/>
                        </a:rPr>
                        <a:t>и</a:t>
                      </a:r>
                      <a:r>
                        <a:rPr sz="1600" dirty="0">
                          <a:solidFill>
                            <a:srgbClr val="244060"/>
                          </a:solidFill>
                          <a:latin typeface="+mn-lt"/>
                          <a:cs typeface="Times New Roman"/>
                        </a:rPr>
                        <a:t>ц)</a:t>
                      </a:r>
                      <a:endParaRPr sz="1600" dirty="0">
                        <a:latin typeface="+mn-lt"/>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noFill/>
                  </a:tcPr>
                </a:tc>
                <a:tc>
                  <a:txBody>
                    <a:bodyPr/>
                    <a:lstStyle/>
                    <a:p>
                      <a:pPr marL="305435" algn="ctr">
                        <a:lnSpc>
                          <a:spcPct val="100000"/>
                        </a:lnSpc>
                      </a:pPr>
                      <a:r>
                        <a:rPr lang="ru-RU" sz="1600" dirty="0" smtClean="0">
                          <a:latin typeface="+mn-lt"/>
                          <a:cs typeface="Times New Roman"/>
                        </a:rPr>
                        <a:t>100 853,7</a:t>
                      </a:r>
                      <a:endParaRPr sz="1600" dirty="0">
                        <a:latin typeface="+mn-lt"/>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noFill/>
                  </a:tcPr>
                </a:tc>
                <a:tc>
                  <a:txBody>
                    <a:bodyPr/>
                    <a:lstStyle/>
                    <a:p>
                      <a:pPr marL="523240" algn="ctr">
                        <a:lnSpc>
                          <a:spcPct val="100000"/>
                        </a:lnSpc>
                      </a:pPr>
                      <a:r>
                        <a:rPr lang="ru-RU" sz="1600" dirty="0" smtClean="0">
                          <a:latin typeface="+mn-lt"/>
                          <a:cs typeface="Times New Roman"/>
                        </a:rPr>
                        <a:t>94 744,0</a:t>
                      </a:r>
                      <a:endParaRPr sz="1600" dirty="0">
                        <a:latin typeface="+mn-lt"/>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noFill/>
                  </a:tcPr>
                </a:tc>
                <a:tc>
                  <a:txBody>
                    <a:bodyPr/>
                    <a:lstStyle/>
                    <a:p>
                      <a:pPr marL="379095" algn="ctr">
                        <a:lnSpc>
                          <a:spcPct val="100000"/>
                        </a:lnSpc>
                      </a:pPr>
                      <a:r>
                        <a:rPr lang="ru-RU" sz="1600" dirty="0" smtClean="0">
                          <a:latin typeface="+mn-lt"/>
                          <a:cs typeface="Times New Roman"/>
                        </a:rPr>
                        <a:t>97 163,3</a:t>
                      </a:r>
                      <a:endParaRPr sz="1600" dirty="0">
                        <a:latin typeface="+mn-lt"/>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noFill/>
                  </a:tcPr>
                </a:tc>
                <a:tc>
                  <a:txBody>
                    <a:bodyPr/>
                    <a:lstStyle/>
                    <a:p>
                      <a:pPr marL="841375" algn="ctr">
                        <a:lnSpc>
                          <a:spcPct val="100000"/>
                        </a:lnSpc>
                      </a:pPr>
                      <a:r>
                        <a:rPr lang="ru-RU" sz="1600" dirty="0" smtClean="0">
                          <a:latin typeface="+mn-lt"/>
                          <a:cs typeface="Times New Roman"/>
                        </a:rPr>
                        <a:t>102,6</a:t>
                      </a:r>
                      <a:endParaRPr sz="1600" dirty="0">
                        <a:latin typeface="+mn-lt"/>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noFill/>
                  </a:tcPr>
                </a:tc>
              </a:tr>
              <a:tr h="242764">
                <a:tc>
                  <a:txBody>
                    <a:bodyPr/>
                    <a:lstStyle/>
                    <a:p>
                      <a:pPr marL="65405">
                        <a:lnSpc>
                          <a:spcPct val="100000"/>
                        </a:lnSpc>
                      </a:pPr>
                      <a:r>
                        <a:rPr sz="1600" dirty="0">
                          <a:solidFill>
                            <a:srgbClr val="244060"/>
                          </a:solidFill>
                          <a:latin typeface="+mn-lt"/>
                          <a:cs typeface="Times New Roman"/>
                        </a:rPr>
                        <a:t>Пр</a:t>
                      </a:r>
                      <a:r>
                        <a:rPr sz="1600" spc="-35" dirty="0">
                          <a:solidFill>
                            <a:srgbClr val="244060"/>
                          </a:solidFill>
                          <a:latin typeface="+mn-lt"/>
                          <a:cs typeface="Times New Roman"/>
                        </a:rPr>
                        <a:t>о</a:t>
                      </a:r>
                      <a:r>
                        <a:rPr sz="1600" dirty="0">
                          <a:solidFill>
                            <a:srgbClr val="244060"/>
                          </a:solidFill>
                          <a:latin typeface="+mn-lt"/>
                          <a:cs typeface="Times New Roman"/>
                        </a:rPr>
                        <a:t>чие</a:t>
                      </a:r>
                      <a:r>
                        <a:rPr sz="1600" spc="-5" dirty="0">
                          <a:solidFill>
                            <a:srgbClr val="244060"/>
                          </a:solidFill>
                          <a:latin typeface="+mn-lt"/>
                          <a:cs typeface="Times New Roman"/>
                        </a:rPr>
                        <a:t> </a:t>
                      </a:r>
                      <a:r>
                        <a:rPr sz="1600" spc="-10" dirty="0">
                          <a:solidFill>
                            <a:srgbClr val="244060"/>
                          </a:solidFill>
                          <a:latin typeface="+mn-lt"/>
                          <a:cs typeface="Times New Roman"/>
                        </a:rPr>
                        <a:t>н</a:t>
                      </a:r>
                      <a:r>
                        <a:rPr sz="1600" spc="5" dirty="0">
                          <a:solidFill>
                            <a:srgbClr val="244060"/>
                          </a:solidFill>
                          <a:latin typeface="+mn-lt"/>
                          <a:cs typeface="Times New Roman"/>
                        </a:rPr>
                        <a:t>а</a:t>
                      </a:r>
                      <a:r>
                        <a:rPr sz="1600" dirty="0">
                          <a:solidFill>
                            <a:srgbClr val="244060"/>
                          </a:solidFill>
                          <a:latin typeface="+mn-lt"/>
                          <a:cs typeface="Times New Roman"/>
                        </a:rPr>
                        <a:t>ло</a:t>
                      </a:r>
                      <a:r>
                        <a:rPr sz="1600" spc="5" dirty="0">
                          <a:solidFill>
                            <a:srgbClr val="244060"/>
                          </a:solidFill>
                          <a:latin typeface="+mn-lt"/>
                          <a:cs typeface="Times New Roman"/>
                        </a:rPr>
                        <a:t>г</a:t>
                      </a:r>
                      <a:r>
                        <a:rPr sz="1600" dirty="0">
                          <a:solidFill>
                            <a:srgbClr val="244060"/>
                          </a:solidFill>
                          <a:latin typeface="+mn-lt"/>
                          <a:cs typeface="Times New Roman"/>
                        </a:rPr>
                        <a:t>и</a:t>
                      </a:r>
                      <a:endParaRPr sz="1600" dirty="0">
                        <a:latin typeface="+mn-lt"/>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noFill/>
                  </a:tcPr>
                </a:tc>
                <a:tc>
                  <a:txBody>
                    <a:bodyPr/>
                    <a:lstStyle/>
                    <a:p>
                      <a:pPr marL="476250" algn="ctr">
                        <a:lnSpc>
                          <a:spcPct val="100000"/>
                        </a:lnSpc>
                      </a:pPr>
                      <a:r>
                        <a:rPr lang="ru-RU" sz="1600" dirty="0" smtClean="0">
                          <a:latin typeface="+mn-lt"/>
                          <a:cs typeface="Times New Roman"/>
                        </a:rPr>
                        <a:t>18 906,1</a:t>
                      </a:r>
                      <a:endParaRPr sz="1600" dirty="0">
                        <a:latin typeface="+mn-lt"/>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noFill/>
                  </a:tcPr>
                </a:tc>
                <a:tc>
                  <a:txBody>
                    <a:bodyPr/>
                    <a:lstStyle/>
                    <a:p>
                      <a:pPr marL="702945" algn="ctr">
                        <a:lnSpc>
                          <a:spcPct val="100000"/>
                        </a:lnSpc>
                      </a:pPr>
                      <a:r>
                        <a:rPr lang="ru-RU" sz="1600" dirty="0" smtClean="0">
                          <a:latin typeface="+mn-lt"/>
                          <a:cs typeface="Times New Roman"/>
                        </a:rPr>
                        <a:t>20 408,7</a:t>
                      </a:r>
                      <a:endParaRPr sz="1600" dirty="0">
                        <a:latin typeface="+mn-lt"/>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noFill/>
                  </a:tcPr>
                </a:tc>
                <a:tc>
                  <a:txBody>
                    <a:bodyPr/>
                    <a:lstStyle/>
                    <a:p>
                      <a:pPr marL="549910" algn="ctr">
                        <a:lnSpc>
                          <a:spcPct val="100000"/>
                        </a:lnSpc>
                      </a:pPr>
                      <a:r>
                        <a:rPr lang="ru-RU" sz="1600" dirty="0" smtClean="0">
                          <a:latin typeface="+mn-lt"/>
                          <a:cs typeface="Times New Roman"/>
                        </a:rPr>
                        <a:t>20 669,9</a:t>
                      </a:r>
                      <a:endParaRPr sz="1600" dirty="0">
                        <a:latin typeface="+mn-lt"/>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noFill/>
                  </a:tcPr>
                </a:tc>
                <a:tc>
                  <a:txBody>
                    <a:bodyPr/>
                    <a:lstStyle/>
                    <a:p>
                      <a:pPr marL="841375" algn="ctr">
                        <a:lnSpc>
                          <a:spcPct val="100000"/>
                        </a:lnSpc>
                      </a:pPr>
                      <a:r>
                        <a:rPr lang="ru-RU" sz="1600" dirty="0" smtClean="0">
                          <a:latin typeface="+mn-lt"/>
                          <a:cs typeface="Times New Roman"/>
                        </a:rPr>
                        <a:t>101,3</a:t>
                      </a:r>
                      <a:endParaRPr sz="1600" dirty="0">
                        <a:latin typeface="+mn-lt"/>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noFill/>
                  </a:tcPr>
                </a:tc>
              </a:tr>
              <a:tr h="224846">
                <a:tc>
                  <a:txBody>
                    <a:bodyPr/>
                    <a:lstStyle/>
                    <a:p>
                      <a:pPr marL="65405">
                        <a:lnSpc>
                          <a:spcPct val="100000"/>
                        </a:lnSpc>
                      </a:pPr>
                      <a:r>
                        <a:rPr sz="1800" b="1" dirty="0">
                          <a:solidFill>
                            <a:srgbClr val="244060"/>
                          </a:solidFill>
                          <a:latin typeface="+mn-lt"/>
                          <a:cs typeface="Times New Roman"/>
                        </a:rPr>
                        <a:t>Н</a:t>
                      </a:r>
                      <a:r>
                        <a:rPr sz="1800" b="1" spc="5" dirty="0">
                          <a:solidFill>
                            <a:srgbClr val="244060"/>
                          </a:solidFill>
                          <a:latin typeface="+mn-lt"/>
                          <a:cs typeface="Times New Roman"/>
                        </a:rPr>
                        <a:t>е</a:t>
                      </a:r>
                      <a:r>
                        <a:rPr sz="1800" b="1" dirty="0">
                          <a:solidFill>
                            <a:srgbClr val="244060"/>
                          </a:solidFill>
                          <a:latin typeface="+mn-lt"/>
                          <a:cs typeface="Times New Roman"/>
                        </a:rPr>
                        <a:t>н</a:t>
                      </a:r>
                      <a:r>
                        <a:rPr sz="1800" b="1" spc="5" dirty="0">
                          <a:solidFill>
                            <a:srgbClr val="244060"/>
                          </a:solidFill>
                          <a:latin typeface="+mn-lt"/>
                          <a:cs typeface="Times New Roman"/>
                        </a:rPr>
                        <a:t>а</a:t>
                      </a:r>
                      <a:r>
                        <a:rPr sz="1800" b="1" dirty="0">
                          <a:solidFill>
                            <a:srgbClr val="244060"/>
                          </a:solidFill>
                          <a:latin typeface="+mn-lt"/>
                          <a:cs typeface="Times New Roman"/>
                        </a:rPr>
                        <a:t>ло</a:t>
                      </a:r>
                      <a:r>
                        <a:rPr sz="1800" b="1" spc="-55" dirty="0">
                          <a:solidFill>
                            <a:srgbClr val="244060"/>
                          </a:solidFill>
                          <a:latin typeface="+mn-lt"/>
                          <a:cs typeface="Times New Roman"/>
                        </a:rPr>
                        <a:t>г</a:t>
                      </a:r>
                      <a:r>
                        <a:rPr sz="1800" b="1" spc="-50" dirty="0">
                          <a:solidFill>
                            <a:srgbClr val="244060"/>
                          </a:solidFill>
                          <a:latin typeface="+mn-lt"/>
                          <a:cs typeface="Times New Roman"/>
                        </a:rPr>
                        <a:t>о</a:t>
                      </a:r>
                      <a:r>
                        <a:rPr sz="1800" b="1" dirty="0">
                          <a:solidFill>
                            <a:srgbClr val="244060"/>
                          </a:solidFill>
                          <a:latin typeface="+mn-lt"/>
                          <a:cs typeface="Times New Roman"/>
                        </a:rPr>
                        <a:t>вые</a:t>
                      </a:r>
                      <a:r>
                        <a:rPr sz="1800" b="1" spc="5" dirty="0">
                          <a:solidFill>
                            <a:srgbClr val="244060"/>
                          </a:solidFill>
                          <a:latin typeface="+mn-lt"/>
                          <a:cs typeface="Times New Roman"/>
                        </a:rPr>
                        <a:t> </a:t>
                      </a:r>
                      <a:r>
                        <a:rPr sz="1800" b="1" dirty="0">
                          <a:solidFill>
                            <a:srgbClr val="244060"/>
                          </a:solidFill>
                          <a:latin typeface="+mn-lt"/>
                          <a:cs typeface="Times New Roman"/>
                        </a:rPr>
                        <a:t>д</a:t>
                      </a:r>
                      <a:r>
                        <a:rPr sz="1800" b="1" spc="-50" dirty="0">
                          <a:solidFill>
                            <a:srgbClr val="244060"/>
                          </a:solidFill>
                          <a:latin typeface="+mn-lt"/>
                          <a:cs typeface="Times New Roman"/>
                        </a:rPr>
                        <a:t>о</a:t>
                      </a:r>
                      <a:r>
                        <a:rPr sz="1800" b="1" spc="-75" dirty="0">
                          <a:solidFill>
                            <a:srgbClr val="244060"/>
                          </a:solidFill>
                          <a:latin typeface="+mn-lt"/>
                          <a:cs typeface="Times New Roman"/>
                        </a:rPr>
                        <a:t>х</a:t>
                      </a:r>
                      <a:r>
                        <a:rPr sz="1800" b="1" spc="-50" dirty="0">
                          <a:solidFill>
                            <a:srgbClr val="244060"/>
                          </a:solidFill>
                          <a:latin typeface="+mn-lt"/>
                          <a:cs typeface="Times New Roman"/>
                        </a:rPr>
                        <a:t>о</a:t>
                      </a:r>
                      <a:r>
                        <a:rPr sz="1800" b="1" dirty="0">
                          <a:solidFill>
                            <a:srgbClr val="244060"/>
                          </a:solidFill>
                          <a:latin typeface="+mn-lt"/>
                          <a:cs typeface="Times New Roman"/>
                        </a:rPr>
                        <a:t>ды</a:t>
                      </a:r>
                      <a:r>
                        <a:rPr sz="1800" b="1" spc="-10" dirty="0">
                          <a:solidFill>
                            <a:srgbClr val="244060"/>
                          </a:solidFill>
                          <a:latin typeface="+mn-lt"/>
                          <a:cs typeface="Times New Roman"/>
                        </a:rPr>
                        <a:t> </a:t>
                      </a:r>
                      <a:r>
                        <a:rPr sz="1800" b="1" dirty="0">
                          <a:solidFill>
                            <a:srgbClr val="244060"/>
                          </a:solidFill>
                          <a:latin typeface="+mn-lt"/>
                          <a:cs typeface="Times New Roman"/>
                        </a:rPr>
                        <a:t>(</a:t>
                      </a:r>
                      <a:r>
                        <a:rPr sz="1800" b="1" spc="20" dirty="0">
                          <a:solidFill>
                            <a:srgbClr val="244060"/>
                          </a:solidFill>
                          <a:latin typeface="+mn-lt"/>
                          <a:cs typeface="Times New Roman"/>
                        </a:rPr>
                        <a:t>в</a:t>
                      </a:r>
                      <a:r>
                        <a:rPr sz="1800" b="1" spc="25" dirty="0">
                          <a:solidFill>
                            <a:srgbClr val="244060"/>
                          </a:solidFill>
                          <a:latin typeface="+mn-lt"/>
                          <a:cs typeface="Times New Roman"/>
                        </a:rPr>
                        <a:t>с</a:t>
                      </a:r>
                      <a:r>
                        <a:rPr sz="1800" b="1" dirty="0">
                          <a:solidFill>
                            <a:srgbClr val="244060"/>
                          </a:solidFill>
                          <a:latin typeface="+mn-lt"/>
                          <a:cs typeface="Times New Roman"/>
                        </a:rPr>
                        <a:t>е</a:t>
                      </a:r>
                      <a:r>
                        <a:rPr sz="1800" b="1" spc="-45" dirty="0">
                          <a:solidFill>
                            <a:srgbClr val="244060"/>
                          </a:solidFill>
                          <a:latin typeface="+mn-lt"/>
                          <a:cs typeface="Times New Roman"/>
                        </a:rPr>
                        <a:t>г</a:t>
                      </a:r>
                      <a:r>
                        <a:rPr sz="1800" b="1" dirty="0">
                          <a:solidFill>
                            <a:srgbClr val="244060"/>
                          </a:solidFill>
                          <a:latin typeface="+mn-lt"/>
                          <a:cs typeface="Times New Roman"/>
                        </a:rPr>
                        <a:t>о)</a:t>
                      </a:r>
                      <a:endParaRPr sz="1800" b="1" dirty="0">
                        <a:latin typeface="+mn-lt"/>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E6DFEB"/>
                    </a:solidFill>
                  </a:tcPr>
                </a:tc>
                <a:tc>
                  <a:txBody>
                    <a:bodyPr/>
                    <a:lstStyle/>
                    <a:p>
                      <a:pPr marL="305435" algn="ctr">
                        <a:lnSpc>
                          <a:spcPct val="100000"/>
                        </a:lnSpc>
                      </a:pPr>
                      <a:r>
                        <a:rPr lang="ru-RU" sz="1800" b="1" dirty="0" smtClean="0">
                          <a:latin typeface="+mn-lt"/>
                          <a:cs typeface="Times New Roman"/>
                        </a:rPr>
                        <a:t>253 241,8</a:t>
                      </a:r>
                      <a:endParaRPr sz="1800" b="1" dirty="0">
                        <a:latin typeface="+mn-lt"/>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E6DFEB"/>
                    </a:solidFill>
                  </a:tcPr>
                </a:tc>
                <a:tc>
                  <a:txBody>
                    <a:bodyPr/>
                    <a:lstStyle/>
                    <a:p>
                      <a:pPr marL="535305" algn="ctr">
                        <a:lnSpc>
                          <a:spcPct val="100000"/>
                        </a:lnSpc>
                      </a:pPr>
                      <a:r>
                        <a:rPr lang="ru-RU" sz="1800" b="1" dirty="0" smtClean="0">
                          <a:latin typeface="+mn-lt"/>
                          <a:cs typeface="Times New Roman"/>
                        </a:rPr>
                        <a:t>264 141,6</a:t>
                      </a:r>
                      <a:endParaRPr sz="1800" b="1" dirty="0">
                        <a:latin typeface="+mn-lt"/>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E6DFEB"/>
                    </a:solidFill>
                  </a:tcPr>
                </a:tc>
                <a:tc>
                  <a:txBody>
                    <a:bodyPr/>
                    <a:lstStyle/>
                    <a:p>
                      <a:pPr marL="379095" algn="ctr">
                        <a:lnSpc>
                          <a:spcPct val="100000"/>
                        </a:lnSpc>
                      </a:pPr>
                      <a:r>
                        <a:rPr lang="ru-RU" sz="1800" b="1" dirty="0" smtClean="0">
                          <a:latin typeface="+mn-lt"/>
                          <a:cs typeface="Times New Roman"/>
                        </a:rPr>
                        <a:t>273 688,0</a:t>
                      </a:r>
                      <a:endParaRPr sz="1800" b="1" dirty="0">
                        <a:latin typeface="+mn-lt"/>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E6DFEB"/>
                    </a:solidFill>
                  </a:tcPr>
                </a:tc>
                <a:tc>
                  <a:txBody>
                    <a:bodyPr/>
                    <a:lstStyle/>
                    <a:p>
                      <a:pPr algn="r">
                        <a:lnSpc>
                          <a:spcPct val="100000"/>
                        </a:lnSpc>
                      </a:pPr>
                      <a:r>
                        <a:rPr lang="ru-RU" sz="1800" b="1" dirty="0" smtClean="0">
                          <a:latin typeface="+mn-lt"/>
                          <a:cs typeface="Times New Roman"/>
                        </a:rPr>
                        <a:t>103,6</a:t>
                      </a:r>
                      <a:endParaRPr sz="1800" b="1" dirty="0">
                        <a:latin typeface="+mn-lt"/>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E6DFEB"/>
                    </a:solidFill>
                  </a:tcPr>
                </a:tc>
              </a:tr>
              <a:tr h="672525">
                <a:tc>
                  <a:txBody>
                    <a:bodyPr/>
                    <a:lstStyle/>
                    <a:p>
                      <a:pPr marL="65405" marR="1671955">
                        <a:lnSpc>
                          <a:spcPct val="100000"/>
                        </a:lnSpc>
                      </a:pPr>
                      <a:r>
                        <a:rPr sz="1600" dirty="0">
                          <a:solidFill>
                            <a:srgbClr val="244060"/>
                          </a:solidFill>
                          <a:latin typeface="+mn-lt"/>
                          <a:cs typeface="Times New Roman"/>
                        </a:rPr>
                        <a:t>Д</a:t>
                      </a:r>
                      <a:r>
                        <a:rPr sz="1600" spc="-30" dirty="0">
                          <a:solidFill>
                            <a:srgbClr val="244060"/>
                          </a:solidFill>
                          <a:latin typeface="+mn-lt"/>
                          <a:cs typeface="Times New Roman"/>
                        </a:rPr>
                        <a:t>о</a:t>
                      </a:r>
                      <a:r>
                        <a:rPr sz="1600" spc="-55" dirty="0">
                          <a:solidFill>
                            <a:srgbClr val="244060"/>
                          </a:solidFill>
                          <a:latin typeface="+mn-lt"/>
                          <a:cs typeface="Times New Roman"/>
                        </a:rPr>
                        <a:t>х</a:t>
                      </a:r>
                      <a:r>
                        <a:rPr sz="1600" spc="-45" dirty="0">
                          <a:solidFill>
                            <a:srgbClr val="244060"/>
                          </a:solidFill>
                          <a:latin typeface="+mn-lt"/>
                          <a:cs typeface="Times New Roman"/>
                        </a:rPr>
                        <a:t>о</a:t>
                      </a:r>
                      <a:r>
                        <a:rPr sz="1600" dirty="0">
                          <a:solidFill>
                            <a:srgbClr val="244060"/>
                          </a:solidFill>
                          <a:latin typeface="+mn-lt"/>
                          <a:cs typeface="Times New Roman"/>
                        </a:rPr>
                        <a:t>ды</a:t>
                      </a:r>
                      <a:r>
                        <a:rPr sz="1600" spc="-20" dirty="0">
                          <a:solidFill>
                            <a:srgbClr val="244060"/>
                          </a:solidFill>
                          <a:latin typeface="+mn-lt"/>
                          <a:cs typeface="Times New Roman"/>
                        </a:rPr>
                        <a:t> о</a:t>
                      </a:r>
                      <a:r>
                        <a:rPr sz="1600" dirty="0">
                          <a:solidFill>
                            <a:srgbClr val="244060"/>
                          </a:solidFill>
                          <a:latin typeface="+mn-lt"/>
                          <a:cs typeface="Times New Roman"/>
                        </a:rPr>
                        <a:t>т</a:t>
                      </a:r>
                      <a:r>
                        <a:rPr sz="1600" spc="5" dirty="0">
                          <a:solidFill>
                            <a:srgbClr val="244060"/>
                          </a:solidFill>
                          <a:latin typeface="+mn-lt"/>
                          <a:cs typeface="Times New Roman"/>
                        </a:rPr>
                        <a:t> </a:t>
                      </a:r>
                      <a:r>
                        <a:rPr sz="1600" dirty="0">
                          <a:solidFill>
                            <a:srgbClr val="244060"/>
                          </a:solidFill>
                          <a:latin typeface="+mn-lt"/>
                          <a:cs typeface="Times New Roman"/>
                        </a:rPr>
                        <a:t>исп</a:t>
                      </a:r>
                      <a:r>
                        <a:rPr sz="1600" spc="-25" dirty="0">
                          <a:solidFill>
                            <a:srgbClr val="244060"/>
                          </a:solidFill>
                          <a:latin typeface="+mn-lt"/>
                          <a:cs typeface="Times New Roman"/>
                        </a:rPr>
                        <a:t>о</a:t>
                      </a:r>
                      <a:r>
                        <a:rPr sz="1600" dirty="0">
                          <a:solidFill>
                            <a:srgbClr val="244060"/>
                          </a:solidFill>
                          <a:latin typeface="+mn-lt"/>
                          <a:cs typeface="Times New Roman"/>
                        </a:rPr>
                        <a:t>ль</a:t>
                      </a:r>
                      <a:r>
                        <a:rPr sz="1600" spc="-10" dirty="0">
                          <a:solidFill>
                            <a:srgbClr val="244060"/>
                          </a:solidFill>
                          <a:latin typeface="+mn-lt"/>
                          <a:cs typeface="Times New Roman"/>
                        </a:rPr>
                        <a:t>з</a:t>
                      </a:r>
                      <a:r>
                        <a:rPr sz="1600" dirty="0">
                          <a:solidFill>
                            <a:srgbClr val="244060"/>
                          </a:solidFill>
                          <a:latin typeface="+mn-lt"/>
                          <a:cs typeface="Times New Roman"/>
                        </a:rPr>
                        <a:t>о</a:t>
                      </a:r>
                      <a:r>
                        <a:rPr sz="1600" spc="-25" dirty="0">
                          <a:solidFill>
                            <a:srgbClr val="244060"/>
                          </a:solidFill>
                          <a:latin typeface="+mn-lt"/>
                          <a:cs typeface="Times New Roman"/>
                        </a:rPr>
                        <a:t>в</a:t>
                      </a:r>
                      <a:r>
                        <a:rPr sz="1600" dirty="0">
                          <a:solidFill>
                            <a:srgbClr val="244060"/>
                          </a:solidFill>
                          <a:latin typeface="+mn-lt"/>
                          <a:cs typeface="Times New Roman"/>
                        </a:rPr>
                        <a:t>ания</a:t>
                      </a:r>
                      <a:r>
                        <a:rPr sz="1600" spc="35" dirty="0">
                          <a:solidFill>
                            <a:srgbClr val="244060"/>
                          </a:solidFill>
                          <a:latin typeface="+mn-lt"/>
                          <a:cs typeface="Times New Roman"/>
                        </a:rPr>
                        <a:t> </a:t>
                      </a:r>
                      <a:r>
                        <a:rPr sz="1600" dirty="0">
                          <a:solidFill>
                            <a:srgbClr val="244060"/>
                          </a:solidFill>
                          <a:latin typeface="+mn-lt"/>
                          <a:cs typeface="Times New Roman"/>
                        </a:rPr>
                        <a:t>им</a:t>
                      </a:r>
                      <a:r>
                        <a:rPr sz="1600" spc="-10" dirty="0">
                          <a:solidFill>
                            <a:srgbClr val="244060"/>
                          </a:solidFill>
                          <a:latin typeface="+mn-lt"/>
                          <a:cs typeface="Times New Roman"/>
                        </a:rPr>
                        <a:t>у</a:t>
                      </a:r>
                      <a:r>
                        <a:rPr sz="1600" spc="-5" dirty="0">
                          <a:solidFill>
                            <a:srgbClr val="244060"/>
                          </a:solidFill>
                          <a:latin typeface="+mn-lt"/>
                          <a:cs typeface="Times New Roman"/>
                        </a:rPr>
                        <a:t>щ</a:t>
                      </a:r>
                      <a:r>
                        <a:rPr sz="1600" spc="30" dirty="0">
                          <a:solidFill>
                            <a:srgbClr val="244060"/>
                          </a:solidFill>
                          <a:latin typeface="+mn-lt"/>
                          <a:cs typeface="Times New Roman"/>
                        </a:rPr>
                        <a:t>е</a:t>
                      </a:r>
                      <a:r>
                        <a:rPr sz="1600" dirty="0">
                          <a:solidFill>
                            <a:srgbClr val="244060"/>
                          </a:solidFill>
                          <a:latin typeface="+mn-lt"/>
                          <a:cs typeface="Times New Roman"/>
                        </a:rPr>
                        <a:t>ст</a:t>
                      </a:r>
                      <a:r>
                        <a:rPr sz="1600" spc="-25" dirty="0">
                          <a:solidFill>
                            <a:srgbClr val="244060"/>
                          </a:solidFill>
                          <a:latin typeface="+mn-lt"/>
                          <a:cs typeface="Times New Roman"/>
                        </a:rPr>
                        <a:t>в</a:t>
                      </a:r>
                      <a:r>
                        <a:rPr sz="1600" dirty="0">
                          <a:solidFill>
                            <a:srgbClr val="244060"/>
                          </a:solidFill>
                          <a:latin typeface="+mn-lt"/>
                          <a:cs typeface="Times New Roman"/>
                        </a:rPr>
                        <a:t>а, на</a:t>
                      </a:r>
                      <a:r>
                        <a:rPr sz="1600" spc="-60" dirty="0">
                          <a:solidFill>
                            <a:srgbClr val="244060"/>
                          </a:solidFill>
                          <a:latin typeface="+mn-lt"/>
                          <a:cs typeface="Times New Roman"/>
                        </a:rPr>
                        <a:t>х</a:t>
                      </a:r>
                      <a:r>
                        <a:rPr sz="1600" spc="-45" dirty="0">
                          <a:solidFill>
                            <a:srgbClr val="244060"/>
                          </a:solidFill>
                          <a:latin typeface="+mn-lt"/>
                          <a:cs typeface="Times New Roman"/>
                        </a:rPr>
                        <a:t>о</a:t>
                      </a:r>
                      <a:r>
                        <a:rPr sz="1600" dirty="0">
                          <a:solidFill>
                            <a:srgbClr val="244060"/>
                          </a:solidFill>
                          <a:latin typeface="+mn-lt"/>
                          <a:cs typeface="Times New Roman"/>
                        </a:rPr>
                        <a:t>дяще</a:t>
                      </a:r>
                      <a:r>
                        <a:rPr sz="1600" spc="-40" dirty="0">
                          <a:solidFill>
                            <a:srgbClr val="244060"/>
                          </a:solidFill>
                          <a:latin typeface="+mn-lt"/>
                          <a:cs typeface="Times New Roman"/>
                        </a:rPr>
                        <a:t>г</a:t>
                      </a:r>
                      <a:r>
                        <a:rPr sz="1600" spc="40" dirty="0">
                          <a:solidFill>
                            <a:srgbClr val="244060"/>
                          </a:solidFill>
                          <a:latin typeface="+mn-lt"/>
                          <a:cs typeface="Times New Roman"/>
                        </a:rPr>
                        <a:t>о</a:t>
                      </a:r>
                      <a:r>
                        <a:rPr sz="1600" dirty="0">
                          <a:solidFill>
                            <a:srgbClr val="244060"/>
                          </a:solidFill>
                          <a:latin typeface="+mn-lt"/>
                          <a:cs typeface="Times New Roman"/>
                        </a:rPr>
                        <a:t>ся</a:t>
                      </a:r>
                      <a:r>
                        <a:rPr sz="1600" spc="25" dirty="0">
                          <a:solidFill>
                            <a:srgbClr val="244060"/>
                          </a:solidFill>
                          <a:latin typeface="+mn-lt"/>
                          <a:cs typeface="Times New Roman"/>
                        </a:rPr>
                        <a:t> </a:t>
                      </a:r>
                      <a:r>
                        <a:rPr sz="1600" dirty="0">
                          <a:solidFill>
                            <a:srgbClr val="244060"/>
                          </a:solidFill>
                          <a:latin typeface="+mn-lt"/>
                          <a:cs typeface="Times New Roman"/>
                        </a:rPr>
                        <a:t>в</a:t>
                      </a:r>
                      <a:r>
                        <a:rPr sz="1600" spc="-5" dirty="0">
                          <a:solidFill>
                            <a:srgbClr val="244060"/>
                          </a:solidFill>
                          <a:latin typeface="+mn-lt"/>
                          <a:cs typeface="Times New Roman"/>
                        </a:rPr>
                        <a:t> </a:t>
                      </a:r>
                      <a:r>
                        <a:rPr sz="1600" dirty="0">
                          <a:solidFill>
                            <a:srgbClr val="244060"/>
                          </a:solidFill>
                          <a:latin typeface="+mn-lt"/>
                          <a:cs typeface="Times New Roman"/>
                        </a:rPr>
                        <a:t>м</a:t>
                      </a:r>
                      <a:r>
                        <a:rPr sz="1600" spc="-10" dirty="0">
                          <a:solidFill>
                            <a:srgbClr val="244060"/>
                          </a:solidFill>
                          <a:latin typeface="+mn-lt"/>
                          <a:cs typeface="Times New Roman"/>
                        </a:rPr>
                        <a:t>у</a:t>
                      </a:r>
                      <a:r>
                        <a:rPr sz="1600" dirty="0">
                          <a:solidFill>
                            <a:srgbClr val="244060"/>
                          </a:solidFill>
                          <a:latin typeface="+mn-lt"/>
                          <a:cs typeface="Times New Roman"/>
                        </a:rPr>
                        <a:t>ни</a:t>
                      </a:r>
                      <a:r>
                        <a:rPr sz="1600" spc="-5" dirty="0">
                          <a:solidFill>
                            <a:srgbClr val="244060"/>
                          </a:solidFill>
                          <a:latin typeface="+mn-lt"/>
                          <a:cs typeface="Times New Roman"/>
                        </a:rPr>
                        <a:t>ц</a:t>
                      </a:r>
                      <a:r>
                        <a:rPr sz="1600" spc="5" dirty="0">
                          <a:solidFill>
                            <a:srgbClr val="244060"/>
                          </a:solidFill>
                          <a:latin typeface="+mn-lt"/>
                          <a:cs typeface="Times New Roman"/>
                        </a:rPr>
                        <a:t>и</a:t>
                      </a:r>
                      <a:r>
                        <a:rPr sz="1600" dirty="0">
                          <a:solidFill>
                            <a:srgbClr val="244060"/>
                          </a:solidFill>
                          <a:latin typeface="+mn-lt"/>
                          <a:cs typeface="Times New Roman"/>
                        </a:rPr>
                        <a:t>п</a:t>
                      </a:r>
                      <a:r>
                        <a:rPr sz="1600" spc="15" dirty="0">
                          <a:solidFill>
                            <a:srgbClr val="244060"/>
                          </a:solidFill>
                          <a:latin typeface="+mn-lt"/>
                          <a:cs typeface="Times New Roman"/>
                        </a:rPr>
                        <a:t>а</a:t>
                      </a:r>
                      <a:r>
                        <a:rPr sz="1600" dirty="0">
                          <a:solidFill>
                            <a:srgbClr val="244060"/>
                          </a:solidFill>
                          <a:latin typeface="+mn-lt"/>
                          <a:cs typeface="Times New Roman"/>
                        </a:rPr>
                        <a:t>льн</a:t>
                      </a:r>
                      <a:r>
                        <a:rPr sz="1600" spc="10" dirty="0">
                          <a:solidFill>
                            <a:srgbClr val="244060"/>
                          </a:solidFill>
                          <a:latin typeface="+mn-lt"/>
                          <a:cs typeface="Times New Roman"/>
                        </a:rPr>
                        <a:t>о</a:t>
                      </a:r>
                      <a:r>
                        <a:rPr sz="1600" dirty="0">
                          <a:solidFill>
                            <a:srgbClr val="244060"/>
                          </a:solidFill>
                          <a:latin typeface="+mn-lt"/>
                          <a:cs typeface="Times New Roman"/>
                        </a:rPr>
                        <a:t>й собст</a:t>
                      </a:r>
                      <a:r>
                        <a:rPr sz="1600" spc="-10" dirty="0">
                          <a:solidFill>
                            <a:srgbClr val="244060"/>
                          </a:solidFill>
                          <a:latin typeface="+mn-lt"/>
                          <a:cs typeface="Times New Roman"/>
                        </a:rPr>
                        <a:t>в</a:t>
                      </a:r>
                      <a:r>
                        <a:rPr sz="1600" dirty="0">
                          <a:solidFill>
                            <a:srgbClr val="244060"/>
                          </a:solidFill>
                          <a:latin typeface="+mn-lt"/>
                          <a:cs typeface="Times New Roman"/>
                        </a:rPr>
                        <a:t>енн</a:t>
                      </a:r>
                      <a:r>
                        <a:rPr sz="1600" spc="35" dirty="0">
                          <a:solidFill>
                            <a:srgbClr val="244060"/>
                          </a:solidFill>
                          <a:latin typeface="+mn-lt"/>
                          <a:cs typeface="Times New Roman"/>
                        </a:rPr>
                        <a:t>о</a:t>
                      </a:r>
                      <a:r>
                        <a:rPr sz="1600" dirty="0">
                          <a:solidFill>
                            <a:srgbClr val="244060"/>
                          </a:solidFill>
                          <a:latin typeface="+mn-lt"/>
                          <a:cs typeface="Times New Roman"/>
                        </a:rPr>
                        <a:t>сти</a:t>
                      </a:r>
                      <a:endParaRPr sz="1600" dirty="0">
                        <a:latin typeface="+mn-lt"/>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noFill/>
                  </a:tcPr>
                </a:tc>
                <a:tc>
                  <a:txBody>
                    <a:bodyPr/>
                    <a:lstStyle/>
                    <a:p>
                      <a:pPr marL="305435" algn="ctr">
                        <a:lnSpc>
                          <a:spcPct val="100000"/>
                        </a:lnSpc>
                      </a:pPr>
                      <a:r>
                        <a:rPr lang="ru-RU" sz="1600" dirty="0" smtClean="0">
                          <a:latin typeface="+mn-lt"/>
                          <a:cs typeface="Times New Roman"/>
                        </a:rPr>
                        <a:t>188 472,3</a:t>
                      </a:r>
                      <a:endParaRPr sz="1600" dirty="0">
                        <a:latin typeface="+mn-lt"/>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noFill/>
                  </a:tcPr>
                </a:tc>
                <a:tc>
                  <a:txBody>
                    <a:bodyPr/>
                    <a:lstStyle/>
                    <a:p>
                      <a:pPr marL="523240" algn="ctr">
                        <a:lnSpc>
                          <a:spcPct val="100000"/>
                        </a:lnSpc>
                      </a:pPr>
                      <a:r>
                        <a:rPr lang="ru-RU" sz="1600" dirty="0" smtClean="0">
                          <a:latin typeface="+mn-lt"/>
                          <a:cs typeface="Times New Roman"/>
                        </a:rPr>
                        <a:t>191 740,4</a:t>
                      </a:r>
                      <a:endParaRPr sz="1600" dirty="0">
                        <a:latin typeface="+mn-lt"/>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noFill/>
                  </a:tcPr>
                </a:tc>
                <a:tc>
                  <a:txBody>
                    <a:bodyPr/>
                    <a:lstStyle/>
                    <a:p>
                      <a:pPr marL="379095" algn="ctr">
                        <a:lnSpc>
                          <a:spcPct val="100000"/>
                        </a:lnSpc>
                      </a:pPr>
                      <a:r>
                        <a:rPr lang="ru-RU" sz="1600" dirty="0" smtClean="0">
                          <a:latin typeface="+mn-lt"/>
                          <a:cs typeface="Times New Roman"/>
                        </a:rPr>
                        <a:t>194</a:t>
                      </a:r>
                      <a:r>
                        <a:rPr lang="ru-RU" sz="1600" baseline="0" dirty="0" smtClean="0">
                          <a:latin typeface="+mn-lt"/>
                          <a:cs typeface="Times New Roman"/>
                        </a:rPr>
                        <a:t> 897,1</a:t>
                      </a:r>
                      <a:endParaRPr sz="1600" dirty="0">
                        <a:latin typeface="+mn-lt"/>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noFill/>
                  </a:tcPr>
                </a:tc>
                <a:tc>
                  <a:txBody>
                    <a:bodyPr/>
                    <a:lstStyle/>
                    <a:p>
                      <a:pPr marL="841375" algn="r">
                        <a:lnSpc>
                          <a:spcPct val="100000"/>
                        </a:lnSpc>
                      </a:pPr>
                      <a:r>
                        <a:rPr lang="ru-RU" sz="1600" dirty="0" smtClean="0">
                          <a:latin typeface="+mn-lt"/>
                          <a:cs typeface="Times New Roman"/>
                        </a:rPr>
                        <a:t>101,7</a:t>
                      </a:r>
                      <a:endParaRPr sz="1600" dirty="0">
                        <a:latin typeface="+mn-lt"/>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noFill/>
                  </a:tcPr>
                </a:tc>
              </a:tr>
              <a:tr h="672525">
                <a:tc>
                  <a:txBody>
                    <a:bodyPr/>
                    <a:lstStyle/>
                    <a:p>
                      <a:pPr marL="65405" marR="274320">
                        <a:lnSpc>
                          <a:spcPct val="100000"/>
                        </a:lnSpc>
                      </a:pPr>
                      <a:r>
                        <a:rPr sz="1600" dirty="0">
                          <a:solidFill>
                            <a:srgbClr val="244060"/>
                          </a:solidFill>
                          <a:latin typeface="+mn-lt"/>
                          <a:cs typeface="Times New Roman"/>
                        </a:rPr>
                        <a:t>Д</a:t>
                      </a:r>
                      <a:r>
                        <a:rPr sz="1600" spc="-30" dirty="0">
                          <a:solidFill>
                            <a:srgbClr val="244060"/>
                          </a:solidFill>
                          <a:latin typeface="+mn-lt"/>
                          <a:cs typeface="Times New Roman"/>
                        </a:rPr>
                        <a:t>о</a:t>
                      </a:r>
                      <a:r>
                        <a:rPr sz="1600" spc="-55" dirty="0">
                          <a:solidFill>
                            <a:srgbClr val="244060"/>
                          </a:solidFill>
                          <a:latin typeface="+mn-lt"/>
                          <a:cs typeface="Times New Roman"/>
                        </a:rPr>
                        <a:t>х</a:t>
                      </a:r>
                      <a:r>
                        <a:rPr sz="1600" spc="-45" dirty="0">
                          <a:solidFill>
                            <a:srgbClr val="244060"/>
                          </a:solidFill>
                          <a:latin typeface="+mn-lt"/>
                          <a:cs typeface="Times New Roman"/>
                        </a:rPr>
                        <a:t>о</a:t>
                      </a:r>
                      <a:r>
                        <a:rPr sz="1600" dirty="0">
                          <a:solidFill>
                            <a:srgbClr val="244060"/>
                          </a:solidFill>
                          <a:latin typeface="+mn-lt"/>
                          <a:cs typeface="Times New Roman"/>
                        </a:rPr>
                        <a:t>ды</a:t>
                      </a:r>
                      <a:r>
                        <a:rPr sz="1600" spc="-20" dirty="0">
                          <a:solidFill>
                            <a:srgbClr val="244060"/>
                          </a:solidFill>
                          <a:latin typeface="+mn-lt"/>
                          <a:cs typeface="Times New Roman"/>
                        </a:rPr>
                        <a:t> о</a:t>
                      </a:r>
                      <a:r>
                        <a:rPr sz="1600" dirty="0">
                          <a:solidFill>
                            <a:srgbClr val="244060"/>
                          </a:solidFill>
                          <a:latin typeface="+mn-lt"/>
                          <a:cs typeface="Times New Roman"/>
                        </a:rPr>
                        <a:t>т</a:t>
                      </a:r>
                      <a:r>
                        <a:rPr sz="1600" spc="5" dirty="0">
                          <a:solidFill>
                            <a:srgbClr val="244060"/>
                          </a:solidFill>
                          <a:latin typeface="+mn-lt"/>
                          <a:cs typeface="Times New Roman"/>
                        </a:rPr>
                        <a:t> </a:t>
                      </a:r>
                      <a:r>
                        <a:rPr sz="1600" dirty="0">
                          <a:solidFill>
                            <a:srgbClr val="244060"/>
                          </a:solidFill>
                          <a:latin typeface="+mn-lt"/>
                          <a:cs typeface="Times New Roman"/>
                        </a:rPr>
                        <a:t>пр</a:t>
                      </a:r>
                      <a:r>
                        <a:rPr sz="1600" spc="-40" dirty="0">
                          <a:solidFill>
                            <a:srgbClr val="244060"/>
                          </a:solidFill>
                          <a:latin typeface="+mn-lt"/>
                          <a:cs typeface="Times New Roman"/>
                        </a:rPr>
                        <a:t>о</a:t>
                      </a:r>
                      <a:r>
                        <a:rPr sz="1600" dirty="0">
                          <a:solidFill>
                            <a:srgbClr val="244060"/>
                          </a:solidFill>
                          <a:latin typeface="+mn-lt"/>
                          <a:cs typeface="Times New Roman"/>
                        </a:rPr>
                        <a:t>дажи</a:t>
                      </a:r>
                      <a:r>
                        <a:rPr sz="1600" spc="5" dirty="0">
                          <a:solidFill>
                            <a:srgbClr val="244060"/>
                          </a:solidFill>
                          <a:latin typeface="+mn-lt"/>
                          <a:cs typeface="Times New Roman"/>
                        </a:rPr>
                        <a:t> </a:t>
                      </a:r>
                      <a:r>
                        <a:rPr sz="1600" dirty="0">
                          <a:solidFill>
                            <a:srgbClr val="244060"/>
                          </a:solidFill>
                          <a:latin typeface="+mn-lt"/>
                          <a:cs typeface="Times New Roman"/>
                        </a:rPr>
                        <a:t>а</a:t>
                      </a:r>
                      <a:r>
                        <a:rPr sz="1600" spc="-25" dirty="0">
                          <a:solidFill>
                            <a:srgbClr val="244060"/>
                          </a:solidFill>
                          <a:latin typeface="+mn-lt"/>
                          <a:cs typeface="Times New Roman"/>
                        </a:rPr>
                        <a:t>к</a:t>
                      </a:r>
                      <a:r>
                        <a:rPr sz="1600" dirty="0">
                          <a:solidFill>
                            <a:srgbClr val="244060"/>
                          </a:solidFill>
                          <a:latin typeface="+mn-lt"/>
                          <a:cs typeface="Times New Roman"/>
                        </a:rPr>
                        <a:t>ти</a:t>
                      </a:r>
                      <a:r>
                        <a:rPr sz="1600" spc="-15" dirty="0">
                          <a:solidFill>
                            <a:srgbClr val="244060"/>
                          </a:solidFill>
                          <a:latin typeface="+mn-lt"/>
                          <a:cs typeface="Times New Roman"/>
                        </a:rPr>
                        <a:t>в</a:t>
                      </a:r>
                      <a:r>
                        <a:rPr sz="1600" dirty="0">
                          <a:solidFill>
                            <a:srgbClr val="244060"/>
                          </a:solidFill>
                          <a:latin typeface="+mn-lt"/>
                          <a:cs typeface="Times New Roman"/>
                        </a:rPr>
                        <a:t>ов</a:t>
                      </a:r>
                      <a:r>
                        <a:rPr sz="1600" spc="-5" dirty="0">
                          <a:solidFill>
                            <a:srgbClr val="244060"/>
                          </a:solidFill>
                          <a:latin typeface="+mn-lt"/>
                          <a:cs typeface="Times New Roman"/>
                        </a:rPr>
                        <a:t> </a:t>
                      </a:r>
                      <a:r>
                        <a:rPr sz="1600" dirty="0">
                          <a:solidFill>
                            <a:srgbClr val="244060"/>
                          </a:solidFill>
                          <a:latin typeface="+mn-lt"/>
                          <a:cs typeface="Times New Roman"/>
                        </a:rPr>
                        <a:t>(</a:t>
                      </a:r>
                      <a:r>
                        <a:rPr sz="1600" spc="-10" dirty="0">
                          <a:solidFill>
                            <a:srgbClr val="244060"/>
                          </a:solidFill>
                          <a:latin typeface="+mn-lt"/>
                          <a:cs typeface="Times New Roman"/>
                        </a:rPr>
                        <a:t>п</a:t>
                      </a:r>
                      <a:r>
                        <a:rPr sz="1600" dirty="0">
                          <a:solidFill>
                            <a:srgbClr val="244060"/>
                          </a:solidFill>
                          <a:latin typeface="+mn-lt"/>
                          <a:cs typeface="Times New Roman"/>
                        </a:rPr>
                        <a:t>р</a:t>
                      </a:r>
                      <a:r>
                        <a:rPr sz="1600" spc="-45" dirty="0">
                          <a:solidFill>
                            <a:srgbClr val="244060"/>
                          </a:solidFill>
                          <a:latin typeface="+mn-lt"/>
                          <a:cs typeface="Times New Roman"/>
                        </a:rPr>
                        <a:t>о</a:t>
                      </a:r>
                      <a:r>
                        <a:rPr sz="1600" dirty="0">
                          <a:solidFill>
                            <a:srgbClr val="244060"/>
                          </a:solidFill>
                          <a:latin typeface="+mn-lt"/>
                          <a:cs typeface="Times New Roman"/>
                        </a:rPr>
                        <a:t>дажа</a:t>
                      </a:r>
                      <a:r>
                        <a:rPr sz="1600" spc="20" dirty="0">
                          <a:solidFill>
                            <a:srgbClr val="244060"/>
                          </a:solidFill>
                          <a:latin typeface="+mn-lt"/>
                          <a:cs typeface="Times New Roman"/>
                        </a:rPr>
                        <a:t> </a:t>
                      </a:r>
                      <a:r>
                        <a:rPr sz="1600" dirty="0">
                          <a:solidFill>
                            <a:srgbClr val="244060"/>
                          </a:solidFill>
                          <a:latin typeface="+mn-lt"/>
                          <a:cs typeface="Times New Roman"/>
                        </a:rPr>
                        <a:t>к</a:t>
                      </a:r>
                      <a:r>
                        <a:rPr sz="1600" spc="-20" dirty="0">
                          <a:solidFill>
                            <a:srgbClr val="244060"/>
                          </a:solidFill>
                          <a:latin typeface="+mn-lt"/>
                          <a:cs typeface="Times New Roman"/>
                        </a:rPr>
                        <a:t>в</a:t>
                      </a:r>
                      <a:r>
                        <a:rPr sz="1600" dirty="0">
                          <a:solidFill>
                            <a:srgbClr val="244060"/>
                          </a:solidFill>
                          <a:latin typeface="+mn-lt"/>
                          <a:cs typeface="Times New Roman"/>
                        </a:rPr>
                        <a:t>а</a:t>
                      </a:r>
                      <a:r>
                        <a:rPr sz="1600" spc="-20" dirty="0">
                          <a:solidFill>
                            <a:srgbClr val="244060"/>
                          </a:solidFill>
                          <a:latin typeface="+mn-lt"/>
                          <a:cs typeface="Times New Roman"/>
                        </a:rPr>
                        <a:t>р</a:t>
                      </a:r>
                      <a:r>
                        <a:rPr sz="1600" dirty="0">
                          <a:solidFill>
                            <a:srgbClr val="244060"/>
                          </a:solidFill>
                          <a:latin typeface="+mn-lt"/>
                          <a:cs typeface="Times New Roman"/>
                        </a:rPr>
                        <a:t>тир, р</a:t>
                      </a:r>
                      <a:r>
                        <a:rPr sz="1600" spc="20" dirty="0">
                          <a:solidFill>
                            <a:srgbClr val="244060"/>
                          </a:solidFill>
                          <a:latin typeface="+mn-lt"/>
                          <a:cs typeface="Times New Roman"/>
                        </a:rPr>
                        <a:t>е</a:t>
                      </a:r>
                      <a:r>
                        <a:rPr sz="1600" spc="5" dirty="0">
                          <a:solidFill>
                            <a:srgbClr val="244060"/>
                          </a:solidFill>
                          <a:latin typeface="+mn-lt"/>
                          <a:cs typeface="Times New Roman"/>
                        </a:rPr>
                        <a:t>а</a:t>
                      </a:r>
                      <a:r>
                        <a:rPr sz="1600" dirty="0">
                          <a:solidFill>
                            <a:srgbClr val="244060"/>
                          </a:solidFill>
                          <a:latin typeface="+mn-lt"/>
                          <a:cs typeface="Times New Roman"/>
                        </a:rPr>
                        <a:t>л</a:t>
                      </a:r>
                      <a:r>
                        <a:rPr sz="1600" spc="-10" dirty="0">
                          <a:solidFill>
                            <a:srgbClr val="244060"/>
                          </a:solidFill>
                          <a:latin typeface="+mn-lt"/>
                          <a:cs typeface="Times New Roman"/>
                        </a:rPr>
                        <a:t>и</a:t>
                      </a:r>
                      <a:r>
                        <a:rPr sz="1600" dirty="0">
                          <a:solidFill>
                            <a:srgbClr val="244060"/>
                          </a:solidFill>
                          <a:latin typeface="+mn-lt"/>
                          <a:cs typeface="Times New Roman"/>
                        </a:rPr>
                        <a:t>зация</a:t>
                      </a:r>
                      <a:r>
                        <a:rPr sz="1600" spc="45" dirty="0">
                          <a:solidFill>
                            <a:srgbClr val="244060"/>
                          </a:solidFill>
                          <a:latin typeface="+mn-lt"/>
                          <a:cs typeface="Times New Roman"/>
                        </a:rPr>
                        <a:t> </a:t>
                      </a:r>
                      <a:r>
                        <a:rPr sz="1600" dirty="0">
                          <a:solidFill>
                            <a:srgbClr val="244060"/>
                          </a:solidFill>
                          <a:latin typeface="+mn-lt"/>
                          <a:cs typeface="Times New Roman"/>
                        </a:rPr>
                        <a:t>им</a:t>
                      </a:r>
                      <a:r>
                        <a:rPr sz="1600" spc="-10" dirty="0">
                          <a:solidFill>
                            <a:srgbClr val="244060"/>
                          </a:solidFill>
                          <a:latin typeface="+mn-lt"/>
                          <a:cs typeface="Times New Roman"/>
                        </a:rPr>
                        <a:t>у</a:t>
                      </a:r>
                      <a:r>
                        <a:rPr sz="1600" spc="-5" dirty="0">
                          <a:solidFill>
                            <a:srgbClr val="244060"/>
                          </a:solidFill>
                          <a:latin typeface="+mn-lt"/>
                          <a:cs typeface="Times New Roman"/>
                        </a:rPr>
                        <a:t>щ</a:t>
                      </a:r>
                      <a:r>
                        <a:rPr sz="1600" spc="30" dirty="0">
                          <a:solidFill>
                            <a:srgbClr val="244060"/>
                          </a:solidFill>
                          <a:latin typeface="+mn-lt"/>
                          <a:cs typeface="Times New Roman"/>
                        </a:rPr>
                        <a:t>е</a:t>
                      </a:r>
                      <a:r>
                        <a:rPr sz="1600" dirty="0">
                          <a:solidFill>
                            <a:srgbClr val="244060"/>
                          </a:solidFill>
                          <a:latin typeface="+mn-lt"/>
                          <a:cs typeface="Times New Roman"/>
                        </a:rPr>
                        <a:t>ст</a:t>
                      </a:r>
                      <a:r>
                        <a:rPr sz="1600" spc="-25" dirty="0">
                          <a:solidFill>
                            <a:srgbClr val="244060"/>
                          </a:solidFill>
                          <a:latin typeface="+mn-lt"/>
                          <a:cs typeface="Times New Roman"/>
                        </a:rPr>
                        <a:t>в</a:t>
                      </a:r>
                      <a:r>
                        <a:rPr sz="1600" spc="10" dirty="0">
                          <a:solidFill>
                            <a:srgbClr val="244060"/>
                          </a:solidFill>
                          <a:latin typeface="+mn-lt"/>
                          <a:cs typeface="Times New Roman"/>
                        </a:rPr>
                        <a:t>а</a:t>
                      </a:r>
                      <a:r>
                        <a:rPr sz="1600" dirty="0">
                          <a:solidFill>
                            <a:srgbClr val="244060"/>
                          </a:solidFill>
                          <a:latin typeface="+mn-lt"/>
                          <a:cs typeface="Times New Roman"/>
                        </a:rPr>
                        <a:t>,</a:t>
                      </a:r>
                      <a:r>
                        <a:rPr sz="1600" spc="50" dirty="0">
                          <a:solidFill>
                            <a:srgbClr val="244060"/>
                          </a:solidFill>
                          <a:latin typeface="+mn-lt"/>
                          <a:cs typeface="Times New Roman"/>
                        </a:rPr>
                        <a:t> </a:t>
                      </a:r>
                      <a:r>
                        <a:rPr sz="1600" dirty="0">
                          <a:solidFill>
                            <a:srgbClr val="244060"/>
                          </a:solidFill>
                          <a:latin typeface="+mn-lt"/>
                          <a:cs typeface="Times New Roman"/>
                        </a:rPr>
                        <a:t>пр</a:t>
                      </a:r>
                      <a:r>
                        <a:rPr sz="1600" spc="-40" dirty="0">
                          <a:solidFill>
                            <a:srgbClr val="244060"/>
                          </a:solidFill>
                          <a:latin typeface="+mn-lt"/>
                          <a:cs typeface="Times New Roman"/>
                        </a:rPr>
                        <a:t>о</a:t>
                      </a:r>
                      <a:r>
                        <a:rPr sz="1600" dirty="0">
                          <a:solidFill>
                            <a:srgbClr val="244060"/>
                          </a:solidFill>
                          <a:latin typeface="+mn-lt"/>
                          <a:cs typeface="Times New Roman"/>
                        </a:rPr>
                        <a:t>дажа</a:t>
                      </a:r>
                      <a:r>
                        <a:rPr sz="1600" spc="15" dirty="0">
                          <a:solidFill>
                            <a:srgbClr val="244060"/>
                          </a:solidFill>
                          <a:latin typeface="+mn-lt"/>
                          <a:cs typeface="Times New Roman"/>
                        </a:rPr>
                        <a:t> </a:t>
                      </a:r>
                      <a:r>
                        <a:rPr sz="1600" dirty="0">
                          <a:solidFill>
                            <a:srgbClr val="244060"/>
                          </a:solidFill>
                          <a:latin typeface="+mn-lt"/>
                          <a:cs typeface="Times New Roman"/>
                        </a:rPr>
                        <a:t>земе</a:t>
                      </a:r>
                      <a:r>
                        <a:rPr sz="1600" spc="-10" dirty="0">
                          <a:solidFill>
                            <a:srgbClr val="244060"/>
                          </a:solidFill>
                          <a:latin typeface="+mn-lt"/>
                          <a:cs typeface="Times New Roman"/>
                        </a:rPr>
                        <a:t>л</a:t>
                      </a:r>
                      <a:r>
                        <a:rPr sz="1600" dirty="0">
                          <a:solidFill>
                            <a:srgbClr val="244060"/>
                          </a:solidFill>
                          <a:latin typeface="+mn-lt"/>
                          <a:cs typeface="Times New Roman"/>
                        </a:rPr>
                        <a:t>ьных</a:t>
                      </a:r>
                      <a:r>
                        <a:rPr sz="1600" spc="30" dirty="0">
                          <a:solidFill>
                            <a:srgbClr val="244060"/>
                          </a:solidFill>
                          <a:latin typeface="+mn-lt"/>
                          <a:cs typeface="Times New Roman"/>
                        </a:rPr>
                        <a:t> </a:t>
                      </a:r>
                      <a:r>
                        <a:rPr sz="1600" spc="-10" dirty="0">
                          <a:solidFill>
                            <a:srgbClr val="244060"/>
                          </a:solidFill>
                          <a:latin typeface="+mn-lt"/>
                          <a:cs typeface="Times New Roman"/>
                        </a:rPr>
                        <a:t>у</a:t>
                      </a:r>
                      <a:r>
                        <a:rPr sz="1600" dirty="0">
                          <a:solidFill>
                            <a:srgbClr val="244060"/>
                          </a:solidFill>
                          <a:latin typeface="+mn-lt"/>
                          <a:cs typeface="Times New Roman"/>
                        </a:rPr>
                        <a:t>част</a:t>
                      </a:r>
                      <a:r>
                        <a:rPr sz="1600" spc="-85" dirty="0">
                          <a:solidFill>
                            <a:srgbClr val="244060"/>
                          </a:solidFill>
                          <a:latin typeface="+mn-lt"/>
                          <a:cs typeface="Times New Roman"/>
                        </a:rPr>
                        <a:t>к</a:t>
                      </a:r>
                      <a:r>
                        <a:rPr sz="1600" dirty="0">
                          <a:solidFill>
                            <a:srgbClr val="244060"/>
                          </a:solidFill>
                          <a:latin typeface="+mn-lt"/>
                          <a:cs typeface="Times New Roman"/>
                        </a:rPr>
                        <a:t>ов)</a:t>
                      </a:r>
                      <a:endParaRPr sz="1600" dirty="0">
                        <a:latin typeface="+mn-lt"/>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noFill/>
                  </a:tcPr>
                </a:tc>
                <a:tc>
                  <a:txBody>
                    <a:bodyPr/>
                    <a:lstStyle/>
                    <a:p>
                      <a:pPr marL="476250" algn="ctr">
                        <a:lnSpc>
                          <a:spcPct val="100000"/>
                        </a:lnSpc>
                      </a:pPr>
                      <a:r>
                        <a:rPr lang="ru-RU" sz="1600" dirty="0" smtClean="0">
                          <a:latin typeface="+mn-lt"/>
                          <a:cs typeface="Times New Roman"/>
                        </a:rPr>
                        <a:t>48 232,3</a:t>
                      </a:r>
                      <a:endParaRPr sz="1600" dirty="0">
                        <a:latin typeface="+mn-lt"/>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noFill/>
                  </a:tcPr>
                </a:tc>
                <a:tc>
                  <a:txBody>
                    <a:bodyPr/>
                    <a:lstStyle/>
                    <a:p>
                      <a:pPr marL="694055" algn="ctr">
                        <a:lnSpc>
                          <a:spcPct val="100000"/>
                        </a:lnSpc>
                      </a:pPr>
                      <a:r>
                        <a:rPr lang="ru-RU" sz="1600" dirty="0" smtClean="0">
                          <a:latin typeface="+mn-lt"/>
                          <a:cs typeface="Times New Roman"/>
                        </a:rPr>
                        <a:t>37 755,4</a:t>
                      </a:r>
                      <a:endParaRPr sz="1600" dirty="0">
                        <a:latin typeface="+mn-lt"/>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noFill/>
                  </a:tcPr>
                </a:tc>
                <a:tc>
                  <a:txBody>
                    <a:bodyPr/>
                    <a:lstStyle/>
                    <a:p>
                      <a:pPr marL="549910" algn="ctr">
                        <a:lnSpc>
                          <a:spcPct val="100000"/>
                        </a:lnSpc>
                      </a:pPr>
                      <a:r>
                        <a:rPr lang="ru-RU" sz="1600" dirty="0" smtClean="0">
                          <a:latin typeface="+mn-lt"/>
                          <a:cs typeface="Times New Roman"/>
                        </a:rPr>
                        <a:t>43 005,4</a:t>
                      </a:r>
                      <a:endParaRPr sz="1600" dirty="0">
                        <a:latin typeface="+mn-lt"/>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noFill/>
                  </a:tcPr>
                </a:tc>
                <a:tc>
                  <a:txBody>
                    <a:bodyPr/>
                    <a:lstStyle/>
                    <a:p>
                      <a:pPr marL="841375" algn="r">
                        <a:lnSpc>
                          <a:spcPct val="100000"/>
                        </a:lnSpc>
                      </a:pPr>
                      <a:r>
                        <a:rPr lang="ru-RU" sz="1600" dirty="0" smtClean="0">
                          <a:latin typeface="+mn-lt"/>
                          <a:cs typeface="Times New Roman"/>
                        </a:rPr>
                        <a:t>113,9</a:t>
                      </a:r>
                      <a:endParaRPr sz="1600" dirty="0">
                        <a:latin typeface="+mn-lt"/>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noFill/>
                  </a:tcPr>
                </a:tc>
              </a:tr>
              <a:tr h="672525">
                <a:tc>
                  <a:txBody>
                    <a:bodyPr/>
                    <a:lstStyle/>
                    <a:p>
                      <a:pPr marL="65405" marR="662940">
                        <a:lnSpc>
                          <a:spcPct val="100000"/>
                        </a:lnSpc>
                      </a:pPr>
                      <a:r>
                        <a:rPr sz="1600" dirty="0">
                          <a:solidFill>
                            <a:srgbClr val="244060"/>
                          </a:solidFill>
                          <a:latin typeface="+mn-lt"/>
                          <a:cs typeface="Times New Roman"/>
                        </a:rPr>
                        <a:t>Пр</a:t>
                      </a:r>
                      <a:r>
                        <a:rPr sz="1600" spc="-35" dirty="0">
                          <a:solidFill>
                            <a:srgbClr val="244060"/>
                          </a:solidFill>
                          <a:latin typeface="+mn-lt"/>
                          <a:cs typeface="Times New Roman"/>
                        </a:rPr>
                        <a:t>о</a:t>
                      </a:r>
                      <a:r>
                        <a:rPr sz="1600" dirty="0">
                          <a:solidFill>
                            <a:srgbClr val="244060"/>
                          </a:solidFill>
                          <a:latin typeface="+mn-lt"/>
                          <a:cs typeface="Times New Roman"/>
                        </a:rPr>
                        <a:t>чие</a:t>
                      </a:r>
                      <a:r>
                        <a:rPr sz="1600" spc="-5" dirty="0">
                          <a:solidFill>
                            <a:srgbClr val="244060"/>
                          </a:solidFill>
                          <a:latin typeface="+mn-lt"/>
                          <a:cs typeface="Times New Roman"/>
                        </a:rPr>
                        <a:t> </a:t>
                      </a:r>
                      <a:r>
                        <a:rPr sz="1600" spc="-10" dirty="0">
                          <a:solidFill>
                            <a:srgbClr val="244060"/>
                          </a:solidFill>
                          <a:latin typeface="+mn-lt"/>
                          <a:cs typeface="Times New Roman"/>
                        </a:rPr>
                        <a:t>н</a:t>
                      </a:r>
                      <a:r>
                        <a:rPr sz="1600" dirty="0">
                          <a:solidFill>
                            <a:srgbClr val="244060"/>
                          </a:solidFill>
                          <a:latin typeface="+mn-lt"/>
                          <a:cs typeface="Times New Roman"/>
                        </a:rPr>
                        <a:t>ен</a:t>
                      </a:r>
                      <a:r>
                        <a:rPr sz="1600" spc="5" dirty="0">
                          <a:solidFill>
                            <a:srgbClr val="244060"/>
                          </a:solidFill>
                          <a:latin typeface="+mn-lt"/>
                          <a:cs typeface="Times New Roman"/>
                        </a:rPr>
                        <a:t>а</a:t>
                      </a:r>
                      <a:r>
                        <a:rPr sz="1600" dirty="0">
                          <a:solidFill>
                            <a:srgbClr val="244060"/>
                          </a:solidFill>
                          <a:latin typeface="+mn-lt"/>
                          <a:cs typeface="Times New Roman"/>
                        </a:rPr>
                        <a:t>ло</a:t>
                      </a:r>
                      <a:r>
                        <a:rPr sz="1600" spc="-30" dirty="0">
                          <a:solidFill>
                            <a:srgbClr val="244060"/>
                          </a:solidFill>
                          <a:latin typeface="+mn-lt"/>
                          <a:cs typeface="Times New Roman"/>
                        </a:rPr>
                        <a:t>г</a:t>
                      </a:r>
                      <a:r>
                        <a:rPr sz="1600" dirty="0">
                          <a:solidFill>
                            <a:srgbClr val="244060"/>
                          </a:solidFill>
                          <a:latin typeface="+mn-lt"/>
                          <a:cs typeface="Times New Roman"/>
                        </a:rPr>
                        <a:t>овые</a:t>
                      </a:r>
                      <a:r>
                        <a:rPr sz="1600" spc="25" dirty="0">
                          <a:solidFill>
                            <a:srgbClr val="244060"/>
                          </a:solidFill>
                          <a:latin typeface="+mn-lt"/>
                          <a:cs typeface="Times New Roman"/>
                        </a:rPr>
                        <a:t> </a:t>
                      </a:r>
                      <a:r>
                        <a:rPr sz="1600" dirty="0">
                          <a:solidFill>
                            <a:srgbClr val="244060"/>
                          </a:solidFill>
                          <a:latin typeface="+mn-lt"/>
                          <a:cs typeface="Times New Roman"/>
                        </a:rPr>
                        <a:t>д</a:t>
                      </a:r>
                      <a:r>
                        <a:rPr sz="1600" spc="-30" dirty="0">
                          <a:solidFill>
                            <a:srgbClr val="244060"/>
                          </a:solidFill>
                          <a:latin typeface="+mn-lt"/>
                          <a:cs typeface="Times New Roman"/>
                        </a:rPr>
                        <a:t>о</a:t>
                      </a:r>
                      <a:r>
                        <a:rPr sz="1600" spc="-55" dirty="0">
                          <a:solidFill>
                            <a:srgbClr val="244060"/>
                          </a:solidFill>
                          <a:latin typeface="+mn-lt"/>
                          <a:cs typeface="Times New Roman"/>
                        </a:rPr>
                        <a:t>х</a:t>
                      </a:r>
                      <a:r>
                        <a:rPr sz="1600" spc="-45" dirty="0">
                          <a:solidFill>
                            <a:srgbClr val="244060"/>
                          </a:solidFill>
                          <a:latin typeface="+mn-lt"/>
                          <a:cs typeface="Times New Roman"/>
                        </a:rPr>
                        <a:t>о</a:t>
                      </a:r>
                      <a:r>
                        <a:rPr sz="1600" dirty="0">
                          <a:solidFill>
                            <a:srgbClr val="244060"/>
                          </a:solidFill>
                          <a:latin typeface="+mn-lt"/>
                          <a:cs typeface="Times New Roman"/>
                        </a:rPr>
                        <a:t>ды</a:t>
                      </a:r>
                      <a:r>
                        <a:rPr sz="1600" spc="-20" dirty="0">
                          <a:solidFill>
                            <a:srgbClr val="244060"/>
                          </a:solidFill>
                          <a:latin typeface="+mn-lt"/>
                          <a:cs typeface="Times New Roman"/>
                        </a:rPr>
                        <a:t> </a:t>
                      </a:r>
                      <a:r>
                        <a:rPr sz="1600" dirty="0">
                          <a:solidFill>
                            <a:srgbClr val="244060"/>
                          </a:solidFill>
                          <a:latin typeface="+mn-lt"/>
                          <a:cs typeface="Times New Roman"/>
                        </a:rPr>
                        <a:t>(д</a:t>
                      </a:r>
                      <a:r>
                        <a:rPr sz="1600" spc="-35" dirty="0">
                          <a:solidFill>
                            <a:srgbClr val="244060"/>
                          </a:solidFill>
                          <a:latin typeface="+mn-lt"/>
                          <a:cs typeface="Times New Roman"/>
                        </a:rPr>
                        <a:t>о</a:t>
                      </a:r>
                      <a:r>
                        <a:rPr sz="1600" spc="-55" dirty="0">
                          <a:solidFill>
                            <a:srgbClr val="244060"/>
                          </a:solidFill>
                          <a:latin typeface="+mn-lt"/>
                          <a:cs typeface="Times New Roman"/>
                        </a:rPr>
                        <a:t>х</a:t>
                      </a:r>
                      <a:r>
                        <a:rPr sz="1600" spc="-45" dirty="0">
                          <a:solidFill>
                            <a:srgbClr val="244060"/>
                          </a:solidFill>
                          <a:latin typeface="+mn-lt"/>
                          <a:cs typeface="Times New Roman"/>
                        </a:rPr>
                        <a:t>о</a:t>
                      </a:r>
                      <a:r>
                        <a:rPr sz="1600" dirty="0">
                          <a:solidFill>
                            <a:srgbClr val="244060"/>
                          </a:solidFill>
                          <a:latin typeface="+mn-lt"/>
                          <a:cs typeface="Times New Roman"/>
                        </a:rPr>
                        <a:t>ды</a:t>
                      </a:r>
                      <a:r>
                        <a:rPr sz="1600" spc="-5" dirty="0">
                          <a:solidFill>
                            <a:srgbClr val="244060"/>
                          </a:solidFill>
                          <a:latin typeface="+mn-lt"/>
                          <a:cs typeface="Times New Roman"/>
                        </a:rPr>
                        <a:t> </a:t>
                      </a:r>
                      <a:r>
                        <a:rPr sz="1600" spc="-25" dirty="0">
                          <a:solidFill>
                            <a:srgbClr val="244060"/>
                          </a:solidFill>
                          <a:latin typeface="+mn-lt"/>
                          <a:cs typeface="Times New Roman"/>
                        </a:rPr>
                        <a:t>о</a:t>
                      </a:r>
                      <a:r>
                        <a:rPr sz="1600" dirty="0">
                          <a:solidFill>
                            <a:srgbClr val="244060"/>
                          </a:solidFill>
                          <a:latin typeface="+mn-lt"/>
                          <a:cs typeface="Times New Roman"/>
                        </a:rPr>
                        <a:t>т</a:t>
                      </a:r>
                      <a:r>
                        <a:rPr sz="1600" spc="5" dirty="0">
                          <a:solidFill>
                            <a:srgbClr val="244060"/>
                          </a:solidFill>
                          <a:latin typeface="+mn-lt"/>
                          <a:cs typeface="Times New Roman"/>
                        </a:rPr>
                        <a:t> </a:t>
                      </a:r>
                      <a:r>
                        <a:rPr sz="1600" dirty="0">
                          <a:solidFill>
                            <a:srgbClr val="244060"/>
                          </a:solidFill>
                          <a:latin typeface="+mn-lt"/>
                          <a:cs typeface="Times New Roman"/>
                        </a:rPr>
                        <a:t>о</a:t>
                      </a:r>
                      <a:r>
                        <a:rPr sz="1600" spc="-20" dirty="0">
                          <a:solidFill>
                            <a:srgbClr val="244060"/>
                          </a:solidFill>
                          <a:latin typeface="+mn-lt"/>
                          <a:cs typeface="Times New Roman"/>
                        </a:rPr>
                        <a:t>к</a:t>
                      </a:r>
                      <a:r>
                        <a:rPr sz="1600" dirty="0">
                          <a:solidFill>
                            <a:srgbClr val="244060"/>
                          </a:solidFill>
                          <a:latin typeface="+mn-lt"/>
                          <a:cs typeface="Times New Roman"/>
                        </a:rPr>
                        <a:t>азания п</a:t>
                      </a:r>
                      <a:r>
                        <a:rPr sz="1600" spc="-10" dirty="0">
                          <a:solidFill>
                            <a:srgbClr val="244060"/>
                          </a:solidFill>
                          <a:latin typeface="+mn-lt"/>
                          <a:cs typeface="Times New Roman"/>
                        </a:rPr>
                        <a:t>л</a:t>
                      </a:r>
                      <a:r>
                        <a:rPr sz="1600" spc="-40" dirty="0">
                          <a:solidFill>
                            <a:srgbClr val="244060"/>
                          </a:solidFill>
                          <a:latin typeface="+mn-lt"/>
                          <a:cs typeface="Times New Roman"/>
                        </a:rPr>
                        <a:t>а</a:t>
                      </a:r>
                      <a:r>
                        <a:rPr sz="1600" dirty="0">
                          <a:solidFill>
                            <a:srgbClr val="244060"/>
                          </a:solidFill>
                          <a:latin typeface="+mn-lt"/>
                          <a:cs typeface="Times New Roman"/>
                        </a:rPr>
                        <a:t>тн</a:t>
                      </a:r>
                      <a:r>
                        <a:rPr sz="1600" spc="-10" dirty="0">
                          <a:solidFill>
                            <a:srgbClr val="244060"/>
                          </a:solidFill>
                          <a:latin typeface="+mn-lt"/>
                          <a:cs typeface="Times New Roman"/>
                        </a:rPr>
                        <a:t>ы</a:t>
                      </a:r>
                      <a:r>
                        <a:rPr sz="1600" dirty="0">
                          <a:solidFill>
                            <a:srgbClr val="244060"/>
                          </a:solidFill>
                          <a:latin typeface="+mn-lt"/>
                          <a:cs typeface="Times New Roman"/>
                        </a:rPr>
                        <a:t>х</a:t>
                      </a:r>
                      <a:r>
                        <a:rPr sz="1600" spc="40" dirty="0">
                          <a:solidFill>
                            <a:srgbClr val="244060"/>
                          </a:solidFill>
                          <a:latin typeface="+mn-lt"/>
                          <a:cs typeface="Times New Roman"/>
                        </a:rPr>
                        <a:t> </a:t>
                      </a:r>
                      <a:r>
                        <a:rPr sz="1600" spc="-10" dirty="0">
                          <a:solidFill>
                            <a:srgbClr val="244060"/>
                          </a:solidFill>
                          <a:latin typeface="+mn-lt"/>
                          <a:cs typeface="Times New Roman"/>
                        </a:rPr>
                        <a:t>у</a:t>
                      </a:r>
                      <a:r>
                        <a:rPr sz="1600" dirty="0">
                          <a:solidFill>
                            <a:srgbClr val="244060"/>
                          </a:solidFill>
                          <a:latin typeface="+mn-lt"/>
                          <a:cs typeface="Times New Roman"/>
                        </a:rPr>
                        <a:t>с</a:t>
                      </a:r>
                      <a:r>
                        <a:rPr sz="1600" spc="-5" dirty="0">
                          <a:solidFill>
                            <a:srgbClr val="244060"/>
                          </a:solidFill>
                          <a:latin typeface="+mn-lt"/>
                          <a:cs typeface="Times New Roman"/>
                        </a:rPr>
                        <a:t>л</a:t>
                      </a:r>
                      <a:r>
                        <a:rPr sz="1600" spc="-10" dirty="0">
                          <a:solidFill>
                            <a:srgbClr val="244060"/>
                          </a:solidFill>
                          <a:latin typeface="+mn-lt"/>
                          <a:cs typeface="Times New Roman"/>
                        </a:rPr>
                        <a:t>у</a:t>
                      </a:r>
                      <a:r>
                        <a:rPr sz="1600" dirty="0">
                          <a:solidFill>
                            <a:srgbClr val="244060"/>
                          </a:solidFill>
                          <a:latin typeface="+mn-lt"/>
                          <a:cs typeface="Times New Roman"/>
                        </a:rPr>
                        <a:t>г</a:t>
                      </a:r>
                      <a:r>
                        <a:rPr sz="1600" spc="35" dirty="0">
                          <a:solidFill>
                            <a:srgbClr val="244060"/>
                          </a:solidFill>
                          <a:latin typeface="+mn-lt"/>
                          <a:cs typeface="Times New Roman"/>
                        </a:rPr>
                        <a:t> </a:t>
                      </a:r>
                      <a:r>
                        <a:rPr sz="1600" dirty="0">
                          <a:solidFill>
                            <a:srgbClr val="244060"/>
                          </a:solidFill>
                          <a:latin typeface="+mn-lt"/>
                          <a:cs typeface="Times New Roman"/>
                        </a:rPr>
                        <a:t>и </a:t>
                      </a:r>
                      <a:r>
                        <a:rPr sz="1600" spc="-80" dirty="0">
                          <a:solidFill>
                            <a:srgbClr val="244060"/>
                          </a:solidFill>
                          <a:latin typeface="+mn-lt"/>
                          <a:cs typeface="Times New Roman"/>
                        </a:rPr>
                        <a:t>к</a:t>
                      </a:r>
                      <a:r>
                        <a:rPr sz="1600" spc="-35" dirty="0">
                          <a:solidFill>
                            <a:srgbClr val="244060"/>
                          </a:solidFill>
                          <a:latin typeface="+mn-lt"/>
                          <a:cs typeface="Times New Roman"/>
                        </a:rPr>
                        <a:t>о</a:t>
                      </a:r>
                      <a:r>
                        <a:rPr sz="1600" dirty="0">
                          <a:solidFill>
                            <a:srgbClr val="244060"/>
                          </a:solidFill>
                          <a:latin typeface="+mn-lt"/>
                          <a:cs typeface="Times New Roman"/>
                        </a:rPr>
                        <a:t>мпе</a:t>
                      </a:r>
                      <a:r>
                        <a:rPr sz="1600" spc="-10" dirty="0">
                          <a:solidFill>
                            <a:srgbClr val="244060"/>
                          </a:solidFill>
                          <a:latin typeface="+mn-lt"/>
                          <a:cs typeface="Times New Roman"/>
                        </a:rPr>
                        <a:t>н</a:t>
                      </a:r>
                      <a:r>
                        <a:rPr sz="1600" spc="20" dirty="0">
                          <a:solidFill>
                            <a:srgbClr val="244060"/>
                          </a:solidFill>
                          <a:latin typeface="+mn-lt"/>
                          <a:cs typeface="Times New Roman"/>
                        </a:rPr>
                        <a:t>с</a:t>
                      </a:r>
                      <a:r>
                        <a:rPr sz="1600" dirty="0">
                          <a:solidFill>
                            <a:srgbClr val="244060"/>
                          </a:solidFill>
                          <a:latin typeface="+mn-lt"/>
                          <a:cs typeface="Times New Roman"/>
                        </a:rPr>
                        <a:t>ация,</a:t>
                      </a:r>
                      <a:r>
                        <a:rPr sz="1600" spc="50" dirty="0">
                          <a:solidFill>
                            <a:srgbClr val="244060"/>
                          </a:solidFill>
                          <a:latin typeface="+mn-lt"/>
                          <a:cs typeface="Times New Roman"/>
                        </a:rPr>
                        <a:t> </a:t>
                      </a:r>
                      <a:r>
                        <a:rPr sz="1600" spc="-5" dirty="0">
                          <a:solidFill>
                            <a:srgbClr val="244060"/>
                          </a:solidFill>
                          <a:latin typeface="+mn-lt"/>
                          <a:cs typeface="Times New Roman"/>
                        </a:rPr>
                        <a:t>ш</a:t>
                      </a:r>
                      <a:r>
                        <a:rPr sz="1600" spc="20" dirty="0">
                          <a:solidFill>
                            <a:srgbClr val="244060"/>
                          </a:solidFill>
                          <a:latin typeface="+mn-lt"/>
                          <a:cs typeface="Times New Roman"/>
                        </a:rPr>
                        <a:t>т</a:t>
                      </a:r>
                      <a:r>
                        <a:rPr sz="1600" dirty="0">
                          <a:solidFill>
                            <a:srgbClr val="244060"/>
                          </a:solidFill>
                          <a:latin typeface="+mn-lt"/>
                          <a:cs typeface="Times New Roman"/>
                        </a:rPr>
                        <a:t>раф</a:t>
                      </a:r>
                      <a:r>
                        <a:rPr sz="1600" spc="-10" dirty="0">
                          <a:solidFill>
                            <a:srgbClr val="244060"/>
                          </a:solidFill>
                          <a:latin typeface="+mn-lt"/>
                          <a:cs typeface="Times New Roman"/>
                        </a:rPr>
                        <a:t>ы</a:t>
                      </a:r>
                      <a:r>
                        <a:rPr sz="1600" dirty="0">
                          <a:solidFill>
                            <a:srgbClr val="244060"/>
                          </a:solidFill>
                          <a:latin typeface="+mn-lt"/>
                          <a:cs typeface="Times New Roman"/>
                        </a:rPr>
                        <a:t>,</a:t>
                      </a:r>
                      <a:r>
                        <a:rPr sz="1600" spc="25" dirty="0">
                          <a:solidFill>
                            <a:srgbClr val="244060"/>
                          </a:solidFill>
                          <a:latin typeface="+mn-lt"/>
                          <a:cs typeface="Times New Roman"/>
                        </a:rPr>
                        <a:t> </a:t>
                      </a:r>
                      <a:r>
                        <a:rPr sz="1600" spc="20" dirty="0">
                          <a:solidFill>
                            <a:srgbClr val="244060"/>
                          </a:solidFill>
                          <a:latin typeface="+mn-lt"/>
                          <a:cs typeface="Times New Roman"/>
                        </a:rPr>
                        <a:t>с</a:t>
                      </a:r>
                      <a:r>
                        <a:rPr sz="1600" dirty="0">
                          <a:solidFill>
                            <a:srgbClr val="244060"/>
                          </a:solidFill>
                          <a:latin typeface="+mn-lt"/>
                          <a:cs typeface="Times New Roman"/>
                        </a:rPr>
                        <a:t>анкци</a:t>
                      </a:r>
                      <a:r>
                        <a:rPr sz="1600" spc="10" dirty="0">
                          <a:solidFill>
                            <a:srgbClr val="244060"/>
                          </a:solidFill>
                          <a:latin typeface="+mn-lt"/>
                          <a:cs typeface="Times New Roman"/>
                        </a:rPr>
                        <a:t>и</a:t>
                      </a:r>
                      <a:r>
                        <a:rPr sz="1600" dirty="0">
                          <a:solidFill>
                            <a:srgbClr val="244060"/>
                          </a:solidFill>
                          <a:latin typeface="+mn-lt"/>
                          <a:cs typeface="Times New Roman"/>
                        </a:rPr>
                        <a:t>)</a:t>
                      </a:r>
                      <a:endParaRPr sz="1600" dirty="0">
                        <a:latin typeface="+mn-lt"/>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noFill/>
                  </a:tcPr>
                </a:tc>
                <a:tc>
                  <a:txBody>
                    <a:bodyPr/>
                    <a:lstStyle/>
                    <a:p>
                      <a:pPr marL="305435" algn="ctr">
                        <a:lnSpc>
                          <a:spcPct val="100000"/>
                        </a:lnSpc>
                      </a:pPr>
                      <a:r>
                        <a:rPr lang="ru-RU" sz="1600" dirty="0" smtClean="0">
                          <a:latin typeface="+mn-lt"/>
                          <a:cs typeface="Times New Roman"/>
                        </a:rPr>
                        <a:t>16 537,2</a:t>
                      </a:r>
                      <a:endParaRPr sz="1600" dirty="0">
                        <a:latin typeface="+mn-lt"/>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noFill/>
                  </a:tcPr>
                </a:tc>
                <a:tc>
                  <a:txBody>
                    <a:bodyPr/>
                    <a:lstStyle/>
                    <a:p>
                      <a:pPr marL="523240" algn="ctr">
                        <a:lnSpc>
                          <a:spcPct val="100000"/>
                        </a:lnSpc>
                      </a:pPr>
                      <a:r>
                        <a:rPr lang="ru-RU" sz="1600" dirty="0" smtClean="0">
                          <a:latin typeface="+mn-lt"/>
                          <a:cs typeface="Times New Roman"/>
                        </a:rPr>
                        <a:t>34 645,8</a:t>
                      </a:r>
                      <a:endParaRPr sz="1600" dirty="0">
                        <a:latin typeface="+mn-lt"/>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noFill/>
                  </a:tcPr>
                </a:tc>
                <a:tc>
                  <a:txBody>
                    <a:bodyPr/>
                    <a:lstStyle/>
                    <a:p>
                      <a:pPr marL="379095" algn="ctr">
                        <a:lnSpc>
                          <a:spcPct val="100000"/>
                        </a:lnSpc>
                      </a:pPr>
                      <a:r>
                        <a:rPr lang="ru-RU" sz="1600" dirty="0" smtClean="0">
                          <a:latin typeface="+mn-lt"/>
                          <a:cs typeface="Times New Roman"/>
                        </a:rPr>
                        <a:t>35 785,5</a:t>
                      </a:r>
                      <a:endParaRPr sz="1600" dirty="0">
                        <a:latin typeface="+mn-lt"/>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noFill/>
                  </a:tcPr>
                </a:tc>
                <a:tc>
                  <a:txBody>
                    <a:bodyPr/>
                    <a:lstStyle/>
                    <a:p>
                      <a:pPr algn="r">
                        <a:lnSpc>
                          <a:spcPct val="100000"/>
                        </a:lnSpc>
                      </a:pPr>
                      <a:r>
                        <a:rPr lang="ru-RU" sz="1600" dirty="0" smtClean="0">
                          <a:latin typeface="+mn-lt"/>
                          <a:cs typeface="Times New Roman"/>
                        </a:rPr>
                        <a:t>103,3</a:t>
                      </a:r>
                      <a:endParaRPr sz="1600" dirty="0">
                        <a:latin typeface="+mn-lt"/>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noFill/>
                  </a:tcPr>
                </a:tc>
              </a:tr>
              <a:tr h="264586">
                <a:tc>
                  <a:txBody>
                    <a:bodyPr/>
                    <a:lstStyle/>
                    <a:p>
                      <a:pPr marL="65405">
                        <a:lnSpc>
                          <a:spcPct val="100000"/>
                        </a:lnSpc>
                      </a:pPr>
                      <a:r>
                        <a:rPr sz="1800" b="1" dirty="0">
                          <a:solidFill>
                            <a:srgbClr val="244060"/>
                          </a:solidFill>
                          <a:latin typeface="+mn-lt"/>
                          <a:cs typeface="Times New Roman"/>
                        </a:rPr>
                        <a:t>Без</a:t>
                      </a:r>
                      <a:r>
                        <a:rPr sz="1800" b="1" spc="-15" dirty="0">
                          <a:solidFill>
                            <a:srgbClr val="244060"/>
                          </a:solidFill>
                          <a:latin typeface="+mn-lt"/>
                          <a:cs typeface="Times New Roman"/>
                        </a:rPr>
                        <a:t>в</a:t>
                      </a:r>
                      <a:r>
                        <a:rPr sz="1800" b="1" dirty="0">
                          <a:solidFill>
                            <a:srgbClr val="244060"/>
                          </a:solidFill>
                          <a:latin typeface="+mn-lt"/>
                          <a:cs typeface="Times New Roman"/>
                        </a:rPr>
                        <a:t>о</a:t>
                      </a:r>
                      <a:r>
                        <a:rPr sz="1800" b="1" spc="-30" dirty="0">
                          <a:solidFill>
                            <a:srgbClr val="244060"/>
                          </a:solidFill>
                          <a:latin typeface="+mn-lt"/>
                          <a:cs typeface="Times New Roman"/>
                        </a:rPr>
                        <a:t>з</a:t>
                      </a:r>
                      <a:r>
                        <a:rPr sz="1800" b="1" dirty="0">
                          <a:solidFill>
                            <a:srgbClr val="244060"/>
                          </a:solidFill>
                          <a:latin typeface="+mn-lt"/>
                          <a:cs typeface="Times New Roman"/>
                        </a:rPr>
                        <a:t>ме</a:t>
                      </a:r>
                      <a:r>
                        <a:rPr sz="1800" b="1" spc="-40" dirty="0">
                          <a:solidFill>
                            <a:srgbClr val="244060"/>
                          </a:solidFill>
                          <a:latin typeface="+mn-lt"/>
                          <a:cs typeface="Times New Roman"/>
                        </a:rPr>
                        <a:t>з</a:t>
                      </a:r>
                      <a:r>
                        <a:rPr sz="1800" b="1" dirty="0">
                          <a:solidFill>
                            <a:srgbClr val="244060"/>
                          </a:solidFill>
                          <a:latin typeface="+mn-lt"/>
                          <a:cs typeface="Times New Roman"/>
                        </a:rPr>
                        <a:t>дн</a:t>
                      </a:r>
                      <a:r>
                        <a:rPr sz="1800" b="1" spc="-10" dirty="0">
                          <a:solidFill>
                            <a:srgbClr val="244060"/>
                          </a:solidFill>
                          <a:latin typeface="+mn-lt"/>
                          <a:cs typeface="Times New Roman"/>
                        </a:rPr>
                        <a:t>ы</a:t>
                      </a:r>
                      <a:r>
                        <a:rPr sz="1800" b="1" dirty="0">
                          <a:solidFill>
                            <a:srgbClr val="244060"/>
                          </a:solidFill>
                          <a:latin typeface="+mn-lt"/>
                          <a:cs typeface="Times New Roman"/>
                        </a:rPr>
                        <a:t>е</a:t>
                      </a:r>
                      <a:r>
                        <a:rPr sz="1800" b="1" spc="5" dirty="0">
                          <a:solidFill>
                            <a:srgbClr val="244060"/>
                          </a:solidFill>
                          <a:latin typeface="+mn-lt"/>
                          <a:cs typeface="Times New Roman"/>
                        </a:rPr>
                        <a:t> </a:t>
                      </a:r>
                      <a:r>
                        <a:rPr sz="1800" b="1" dirty="0">
                          <a:solidFill>
                            <a:srgbClr val="244060"/>
                          </a:solidFill>
                          <a:latin typeface="+mn-lt"/>
                          <a:cs typeface="Times New Roman"/>
                        </a:rPr>
                        <a:t>пос</a:t>
                      </a:r>
                      <a:r>
                        <a:rPr sz="1800" b="1" spc="-35" dirty="0">
                          <a:solidFill>
                            <a:srgbClr val="244060"/>
                          </a:solidFill>
                          <a:latin typeface="+mn-lt"/>
                          <a:cs typeface="Times New Roman"/>
                        </a:rPr>
                        <a:t>т</a:t>
                      </a:r>
                      <a:r>
                        <a:rPr sz="1800" b="1" spc="10" dirty="0">
                          <a:solidFill>
                            <a:srgbClr val="244060"/>
                          </a:solidFill>
                          <a:latin typeface="+mn-lt"/>
                          <a:cs typeface="Times New Roman"/>
                        </a:rPr>
                        <a:t>у</a:t>
                      </a:r>
                      <a:r>
                        <a:rPr sz="1800" b="1" dirty="0">
                          <a:solidFill>
                            <a:srgbClr val="244060"/>
                          </a:solidFill>
                          <a:latin typeface="+mn-lt"/>
                          <a:cs typeface="Times New Roman"/>
                        </a:rPr>
                        <a:t>п</a:t>
                      </a:r>
                      <a:r>
                        <a:rPr sz="1800" b="1" spc="-10" dirty="0">
                          <a:solidFill>
                            <a:srgbClr val="244060"/>
                          </a:solidFill>
                          <a:latin typeface="+mn-lt"/>
                          <a:cs typeface="Times New Roman"/>
                        </a:rPr>
                        <a:t>л</a:t>
                      </a:r>
                      <a:r>
                        <a:rPr sz="1800" b="1" dirty="0">
                          <a:solidFill>
                            <a:srgbClr val="244060"/>
                          </a:solidFill>
                          <a:latin typeface="+mn-lt"/>
                          <a:cs typeface="Times New Roman"/>
                        </a:rPr>
                        <a:t>ения</a:t>
                      </a:r>
                      <a:endParaRPr sz="1800" b="1" dirty="0">
                        <a:latin typeface="+mn-lt"/>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E6DFEB"/>
                    </a:solidFill>
                  </a:tcPr>
                </a:tc>
                <a:tc>
                  <a:txBody>
                    <a:bodyPr/>
                    <a:lstStyle/>
                    <a:p>
                      <a:pPr marL="191135" algn="ctr">
                        <a:lnSpc>
                          <a:spcPct val="100000"/>
                        </a:lnSpc>
                      </a:pPr>
                      <a:r>
                        <a:rPr lang="ru-RU" sz="1800" b="1" dirty="0" smtClean="0">
                          <a:latin typeface="+mn-lt"/>
                          <a:cs typeface="Times New Roman"/>
                        </a:rPr>
                        <a:t>3 300 086,8</a:t>
                      </a:r>
                      <a:endParaRPr sz="1800" b="1" dirty="0">
                        <a:latin typeface="+mn-lt"/>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E6DFEB"/>
                    </a:solidFill>
                  </a:tcPr>
                </a:tc>
                <a:tc>
                  <a:txBody>
                    <a:bodyPr/>
                    <a:lstStyle/>
                    <a:p>
                      <a:pPr marL="408940" algn="ctr">
                        <a:lnSpc>
                          <a:spcPct val="100000"/>
                        </a:lnSpc>
                      </a:pPr>
                      <a:r>
                        <a:rPr lang="ru-RU" sz="1800" b="1" dirty="0" smtClean="0">
                          <a:latin typeface="+mn-lt"/>
                          <a:cs typeface="Times New Roman"/>
                        </a:rPr>
                        <a:t>2 731 975,9</a:t>
                      </a:r>
                      <a:endParaRPr sz="1800" b="1" dirty="0">
                        <a:latin typeface="+mn-lt"/>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E6DFEB"/>
                    </a:solidFill>
                  </a:tcPr>
                </a:tc>
                <a:tc>
                  <a:txBody>
                    <a:bodyPr/>
                    <a:lstStyle/>
                    <a:p>
                      <a:pPr marL="264795" algn="ctr">
                        <a:lnSpc>
                          <a:spcPct val="100000"/>
                        </a:lnSpc>
                      </a:pPr>
                      <a:r>
                        <a:rPr lang="ru-RU" sz="1800" b="1" dirty="0" smtClean="0">
                          <a:latin typeface="+mn-lt"/>
                          <a:cs typeface="Times New Roman"/>
                        </a:rPr>
                        <a:t>2 714 358,5</a:t>
                      </a:r>
                      <a:endParaRPr sz="1800" b="1" dirty="0">
                        <a:latin typeface="+mn-lt"/>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E6DFEB"/>
                    </a:solidFill>
                  </a:tcPr>
                </a:tc>
                <a:tc>
                  <a:txBody>
                    <a:bodyPr/>
                    <a:lstStyle/>
                    <a:p>
                      <a:pPr algn="r">
                        <a:lnSpc>
                          <a:spcPct val="100000"/>
                        </a:lnSpc>
                      </a:pPr>
                      <a:r>
                        <a:rPr lang="ru-RU" sz="1800" b="1" dirty="0" smtClean="0">
                          <a:latin typeface="+mn-lt"/>
                          <a:cs typeface="Times New Roman"/>
                        </a:rPr>
                        <a:t>99,4</a:t>
                      </a:r>
                      <a:endParaRPr sz="1800" b="1" dirty="0">
                        <a:latin typeface="+mn-lt"/>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E6DFEB"/>
                    </a:solidFill>
                  </a:tcPr>
                </a:tc>
              </a:tr>
              <a:tr h="308855">
                <a:tc>
                  <a:txBody>
                    <a:bodyPr/>
                    <a:lstStyle/>
                    <a:p>
                      <a:pPr marL="65405">
                        <a:lnSpc>
                          <a:spcPct val="100000"/>
                        </a:lnSpc>
                      </a:pPr>
                      <a:r>
                        <a:rPr sz="2000" b="1" dirty="0">
                          <a:solidFill>
                            <a:srgbClr val="244060"/>
                          </a:solidFill>
                          <a:latin typeface="+mn-lt"/>
                          <a:cs typeface="Times New Roman"/>
                        </a:rPr>
                        <a:t>ВСЕ</a:t>
                      </a:r>
                      <a:r>
                        <a:rPr sz="2000" b="1" spc="-60" dirty="0">
                          <a:solidFill>
                            <a:srgbClr val="244060"/>
                          </a:solidFill>
                          <a:latin typeface="+mn-lt"/>
                          <a:cs typeface="Times New Roman"/>
                        </a:rPr>
                        <a:t>Г</a:t>
                      </a:r>
                      <a:r>
                        <a:rPr sz="2000" b="1" dirty="0">
                          <a:solidFill>
                            <a:srgbClr val="244060"/>
                          </a:solidFill>
                          <a:latin typeface="+mn-lt"/>
                          <a:cs typeface="Times New Roman"/>
                        </a:rPr>
                        <a:t>О</a:t>
                      </a:r>
                      <a:r>
                        <a:rPr sz="2000" b="1" spc="15" dirty="0">
                          <a:solidFill>
                            <a:srgbClr val="244060"/>
                          </a:solidFill>
                          <a:latin typeface="+mn-lt"/>
                          <a:cs typeface="Times New Roman"/>
                        </a:rPr>
                        <a:t> </a:t>
                      </a:r>
                      <a:r>
                        <a:rPr sz="2000" b="1" dirty="0">
                          <a:solidFill>
                            <a:srgbClr val="244060"/>
                          </a:solidFill>
                          <a:latin typeface="+mn-lt"/>
                          <a:cs typeface="Times New Roman"/>
                        </a:rPr>
                        <a:t>Д</a:t>
                      </a:r>
                      <a:r>
                        <a:rPr sz="2000" b="1" spc="-145" dirty="0">
                          <a:solidFill>
                            <a:srgbClr val="244060"/>
                          </a:solidFill>
                          <a:latin typeface="+mn-lt"/>
                          <a:cs typeface="Times New Roman"/>
                        </a:rPr>
                        <a:t>О</a:t>
                      </a:r>
                      <a:r>
                        <a:rPr sz="2000" b="1" spc="-80" dirty="0">
                          <a:solidFill>
                            <a:srgbClr val="244060"/>
                          </a:solidFill>
                          <a:latin typeface="+mn-lt"/>
                          <a:cs typeface="Times New Roman"/>
                        </a:rPr>
                        <a:t>Х</a:t>
                      </a:r>
                      <a:r>
                        <a:rPr sz="2000" b="1" spc="-85" dirty="0">
                          <a:solidFill>
                            <a:srgbClr val="244060"/>
                          </a:solidFill>
                          <a:latin typeface="+mn-lt"/>
                          <a:cs typeface="Times New Roman"/>
                        </a:rPr>
                        <a:t>О</a:t>
                      </a:r>
                      <a:r>
                        <a:rPr sz="2000" b="1" dirty="0">
                          <a:solidFill>
                            <a:srgbClr val="244060"/>
                          </a:solidFill>
                          <a:latin typeface="+mn-lt"/>
                          <a:cs typeface="Times New Roman"/>
                        </a:rPr>
                        <a:t>ДОВ</a:t>
                      </a:r>
                      <a:endParaRPr sz="2000" b="1" dirty="0">
                        <a:latin typeface="+mn-lt"/>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B3A1C6"/>
                    </a:solidFill>
                  </a:tcPr>
                </a:tc>
                <a:tc>
                  <a:txBody>
                    <a:bodyPr/>
                    <a:lstStyle/>
                    <a:p>
                      <a:pPr marL="191135" algn="ctr">
                        <a:lnSpc>
                          <a:spcPct val="100000"/>
                        </a:lnSpc>
                      </a:pPr>
                      <a:r>
                        <a:rPr lang="ru-RU" sz="1800" b="1" dirty="0" smtClean="0">
                          <a:latin typeface="+mn-lt"/>
                          <a:cs typeface="Times New Roman"/>
                        </a:rPr>
                        <a:t>4 649 765,1</a:t>
                      </a:r>
                      <a:endParaRPr sz="1800" b="1" dirty="0">
                        <a:latin typeface="+mn-lt"/>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B3A1C6"/>
                    </a:solidFill>
                  </a:tcPr>
                </a:tc>
                <a:tc>
                  <a:txBody>
                    <a:bodyPr/>
                    <a:lstStyle/>
                    <a:p>
                      <a:pPr marL="408940" algn="ctr">
                        <a:lnSpc>
                          <a:spcPct val="100000"/>
                        </a:lnSpc>
                      </a:pPr>
                      <a:r>
                        <a:rPr lang="ru-RU" sz="1800" b="1" dirty="0" smtClean="0">
                          <a:latin typeface="+mn-lt"/>
                          <a:cs typeface="Times New Roman"/>
                        </a:rPr>
                        <a:t>4 150 112,2</a:t>
                      </a:r>
                      <a:endParaRPr sz="1800" b="1" dirty="0">
                        <a:latin typeface="+mn-lt"/>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B3A1C6"/>
                    </a:solidFill>
                  </a:tcPr>
                </a:tc>
                <a:tc>
                  <a:txBody>
                    <a:bodyPr/>
                    <a:lstStyle/>
                    <a:p>
                      <a:pPr marL="264795" algn="ctr">
                        <a:lnSpc>
                          <a:spcPct val="100000"/>
                        </a:lnSpc>
                      </a:pPr>
                      <a:r>
                        <a:rPr lang="ru-RU" sz="1800" b="1" dirty="0" smtClean="0">
                          <a:latin typeface="+mn-lt"/>
                          <a:cs typeface="Times New Roman"/>
                        </a:rPr>
                        <a:t>4 132 963,3</a:t>
                      </a:r>
                      <a:endParaRPr sz="1800" b="1" dirty="0">
                        <a:latin typeface="+mn-lt"/>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B3A1C6"/>
                    </a:solidFill>
                  </a:tcPr>
                </a:tc>
                <a:tc>
                  <a:txBody>
                    <a:bodyPr/>
                    <a:lstStyle/>
                    <a:p>
                      <a:pPr algn="r">
                        <a:lnSpc>
                          <a:spcPct val="100000"/>
                        </a:lnSpc>
                      </a:pPr>
                      <a:r>
                        <a:rPr lang="ru-RU" sz="1800" b="1" dirty="0" smtClean="0">
                          <a:latin typeface="+mn-lt"/>
                          <a:cs typeface="Times New Roman"/>
                        </a:rPr>
                        <a:t>99,6</a:t>
                      </a:r>
                      <a:endParaRPr sz="1800" b="1" dirty="0">
                        <a:latin typeface="+mn-lt"/>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B3A1C6"/>
                    </a:solidFill>
                  </a:tcPr>
                </a:tc>
              </a:tr>
            </a:tbl>
          </a:graphicData>
        </a:graphic>
      </p:graphicFrame>
    </p:spTree>
    <p:extLst>
      <p:ext uri="{BB962C8B-B14F-4D97-AF65-F5344CB8AC3E}">
        <p14:creationId xmlns:p14="http://schemas.microsoft.com/office/powerpoint/2010/main" val="340200316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3" name="Нижний колонтитул 3"/>
          <p:cNvSpPr>
            <a:spLocks noGrp="1"/>
          </p:cNvSpPr>
          <p:nvPr>
            <p:ph type="ftr" sz="quarter" idx="4294967295"/>
          </p:nvPr>
        </p:nvSpPr>
        <p:spPr>
          <a:xfrm>
            <a:off x="0" y="6437730"/>
            <a:ext cx="11760000" cy="432000"/>
          </a:xfrm>
          <a:prstGeom prst="rect">
            <a:avLst/>
          </a:prstGeom>
          <a:solidFill>
            <a:srgbClr val="404040"/>
          </a:solidFill>
          <a:ln cmpd="sng">
            <a:noFill/>
          </a:ln>
        </p:spPr>
        <p:txBody>
          <a:bodyPr anchor="ctr"/>
          <a:lstStyle/>
          <a:p>
            <a:pPr lvl="1"/>
            <a:r>
              <a:rPr lang="ru-RU" b="1" dirty="0">
                <a:gradFill>
                  <a:gsLst>
                    <a:gs pos="0">
                      <a:schemeClr val="accent1">
                        <a:lumMod val="5000"/>
                        <a:lumOff val="95000"/>
                      </a:schemeClr>
                    </a:gs>
                    <a:gs pos="74000">
                      <a:schemeClr val="accent5">
                        <a:lumMod val="25000"/>
                        <a:lumOff val="75000"/>
                      </a:schemeClr>
                    </a:gs>
                    <a:gs pos="83000">
                      <a:schemeClr val="accent5">
                        <a:lumMod val="25000"/>
                        <a:lumOff val="75000"/>
                      </a:schemeClr>
                    </a:gs>
                    <a:gs pos="100000">
                      <a:schemeClr val="accent5">
                        <a:lumMod val="50000"/>
                        <a:lumOff val="50000"/>
                      </a:schemeClr>
                    </a:gs>
                  </a:gsLst>
                  <a:lin ang="5400000" scaled="1"/>
                </a:gradFill>
              </a:rPr>
              <a:t>БЮДЖЕТ ДЛЯ ГРАЖДАН </a:t>
            </a:r>
          </a:p>
        </p:txBody>
      </p:sp>
      <p:sp>
        <p:nvSpPr>
          <p:cNvPr id="34" name="Номер слайда 5">
            <a:extLst>
              <a:ext uri="{FF2B5EF4-FFF2-40B4-BE49-F238E27FC236}">
                <a16:creationId xmlns="" xmlns:a16="http://schemas.microsoft.com/office/drawing/2014/main" id="{1C554D9F-1895-486E-BFBA-905BB2D29E08}"/>
              </a:ext>
            </a:extLst>
          </p:cNvPr>
          <p:cNvSpPr>
            <a:spLocks noGrp="1"/>
          </p:cNvSpPr>
          <p:nvPr>
            <p:ph type="sldNum" sz="quarter" idx="33"/>
          </p:nvPr>
        </p:nvSpPr>
        <p:spPr>
          <a:xfrm>
            <a:off x="11760000" y="6437730"/>
            <a:ext cx="432000" cy="432000"/>
          </a:xfrm>
        </p:spPr>
        <p:txBody>
          <a:bodyPr rtlCol="0"/>
          <a:lstStyle/>
          <a:p>
            <a:pPr rtl="0"/>
            <a:fld id="{19B51A1E-902D-48AF-9020-955120F399B6}" type="slidenum">
              <a:rPr lang="ru-RU" sz="1600" b="1" smtClean="0">
                <a:ln w="0"/>
                <a:gradFill>
                  <a:gsLst>
                    <a:gs pos="0">
                      <a:schemeClr val="accent1">
                        <a:lumMod val="5000"/>
                        <a:lumOff val="95000"/>
                      </a:schemeClr>
                    </a:gs>
                    <a:gs pos="74000">
                      <a:schemeClr val="accent5">
                        <a:lumMod val="25000"/>
                        <a:lumOff val="75000"/>
                      </a:schemeClr>
                    </a:gs>
                    <a:gs pos="83000">
                      <a:schemeClr val="accent5">
                        <a:lumMod val="25000"/>
                        <a:lumOff val="75000"/>
                      </a:schemeClr>
                    </a:gs>
                    <a:gs pos="100000">
                      <a:schemeClr val="accent5">
                        <a:lumMod val="50000"/>
                        <a:lumOff val="50000"/>
                      </a:schemeClr>
                    </a:gs>
                  </a:gsLst>
                  <a:lin ang="5400000" scaled="1"/>
                </a:gradFill>
                <a:effectLst>
                  <a:outerShdw blurRad="38100" dist="25400" dir="5400000" algn="ctr" rotWithShape="0">
                    <a:srgbClr val="6E747A">
                      <a:alpha val="43000"/>
                    </a:srgbClr>
                  </a:outerShdw>
                </a:effectLst>
              </a:rPr>
              <a:pPr rtl="0"/>
              <a:t>19</a:t>
            </a:fld>
            <a:endParaRPr lang="ru-RU" sz="1600" b="1" dirty="0">
              <a:ln w="0"/>
              <a:gradFill>
                <a:gsLst>
                  <a:gs pos="0">
                    <a:schemeClr val="accent1">
                      <a:lumMod val="5000"/>
                      <a:lumOff val="95000"/>
                    </a:schemeClr>
                  </a:gs>
                  <a:gs pos="74000">
                    <a:schemeClr val="accent5">
                      <a:lumMod val="25000"/>
                      <a:lumOff val="75000"/>
                    </a:schemeClr>
                  </a:gs>
                  <a:gs pos="83000">
                    <a:schemeClr val="accent5">
                      <a:lumMod val="25000"/>
                      <a:lumOff val="75000"/>
                    </a:schemeClr>
                  </a:gs>
                  <a:gs pos="100000">
                    <a:schemeClr val="accent5">
                      <a:lumMod val="50000"/>
                      <a:lumOff val="50000"/>
                    </a:schemeClr>
                  </a:gs>
                </a:gsLst>
                <a:lin ang="5400000" scaled="1"/>
              </a:gradFill>
              <a:effectLst>
                <a:outerShdw blurRad="38100" dist="25400" dir="5400000" algn="ctr" rotWithShape="0">
                  <a:srgbClr val="6E747A">
                    <a:alpha val="43000"/>
                  </a:srgbClr>
                </a:outerShdw>
              </a:effectLst>
            </a:endParaRPr>
          </a:p>
        </p:txBody>
      </p:sp>
      <p:sp>
        <p:nvSpPr>
          <p:cNvPr id="3" name="Заголовок 2"/>
          <p:cNvSpPr>
            <a:spLocks noGrp="1"/>
          </p:cNvSpPr>
          <p:nvPr>
            <p:ph type="title"/>
          </p:nvPr>
        </p:nvSpPr>
        <p:spPr/>
        <p:txBody>
          <a:bodyPr/>
          <a:lstStyle/>
          <a:p>
            <a:r>
              <a:rPr lang="ru-RU" dirty="0"/>
              <a:t>Структура налоговых доходов бюджета города</a:t>
            </a:r>
          </a:p>
        </p:txBody>
      </p:sp>
      <p:graphicFrame>
        <p:nvGraphicFramePr>
          <p:cNvPr id="8" name="Схема 7"/>
          <p:cNvGraphicFramePr/>
          <p:nvPr>
            <p:extLst>
              <p:ext uri="{D42A27DB-BD31-4B8C-83A1-F6EECF244321}">
                <p14:modId xmlns:p14="http://schemas.microsoft.com/office/powerpoint/2010/main" val="2561415572"/>
              </p:ext>
            </p:extLst>
          </p:nvPr>
        </p:nvGraphicFramePr>
        <p:xfrm>
          <a:off x="471871" y="992747"/>
          <a:ext cx="10816258" cy="88521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5" name="Схема 4"/>
          <p:cNvGraphicFramePr/>
          <p:nvPr>
            <p:extLst>
              <p:ext uri="{D42A27DB-BD31-4B8C-83A1-F6EECF244321}">
                <p14:modId xmlns:p14="http://schemas.microsoft.com/office/powerpoint/2010/main" val="754542438"/>
              </p:ext>
            </p:extLst>
          </p:nvPr>
        </p:nvGraphicFramePr>
        <p:xfrm>
          <a:off x="432000" y="2005044"/>
          <a:ext cx="11328000" cy="4305602"/>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400322104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0" name="Прямоугольник 19" descr="Контрастный блок">
            <a:extLst>
              <a:ext uri="{FF2B5EF4-FFF2-40B4-BE49-F238E27FC236}">
                <a16:creationId xmlns="" xmlns:a16="http://schemas.microsoft.com/office/drawing/2014/main" id="{EFA08948-2B6F-46B1-9D2D-8D7B2B3FBD56}"/>
              </a:ext>
              <a:ext uri="{C183D7F6-B498-43B3-948B-1728B52AA6E4}">
                <adec:decorative xmlns:adec="http://schemas.microsoft.com/office/drawing/2017/decorative" xmlns="" val="1"/>
              </a:ext>
            </a:extLst>
          </p:cNvPr>
          <p:cNvSpPr/>
          <p:nvPr/>
        </p:nvSpPr>
        <p:spPr>
          <a:xfrm>
            <a:off x="9348588" y="3688075"/>
            <a:ext cx="2411412" cy="1148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rtl="0"/>
            <a:endParaRPr lang="ru-RU" dirty="0"/>
          </a:p>
        </p:txBody>
      </p:sp>
      <p:pic>
        <p:nvPicPr>
          <p:cNvPr id="7" name="Рисунок 6"/>
          <p:cNvPicPr>
            <a:picLocks noGrp="1" noChangeAspect="1"/>
          </p:cNvPicPr>
          <p:nvPr>
            <p:ph type="pic" sz="quarter" idx="14"/>
          </p:nvPr>
        </p:nvPicPr>
        <p:blipFill>
          <a:blip r:embed="rId3" cstate="email">
            <a:extLst>
              <a:ext uri="{28A0092B-C50C-407E-A947-70E740481C1C}">
                <a14:useLocalDpi xmlns:a14="http://schemas.microsoft.com/office/drawing/2010/main"/>
              </a:ext>
            </a:extLst>
          </a:blip>
          <a:srcRect/>
          <a:stretch>
            <a:fillRect/>
          </a:stretch>
        </p:blipFill>
        <p:spPr/>
      </p:pic>
      <p:sp>
        <p:nvSpPr>
          <p:cNvPr id="2" name="Заголовок 1">
            <a:extLst>
              <a:ext uri="{FF2B5EF4-FFF2-40B4-BE49-F238E27FC236}">
                <a16:creationId xmlns="" xmlns:a16="http://schemas.microsoft.com/office/drawing/2014/main" id="{3560F281-4FF6-4617-A809-AC9C15ECF18A}"/>
              </a:ext>
            </a:extLst>
          </p:cNvPr>
          <p:cNvSpPr>
            <a:spLocks noGrp="1"/>
          </p:cNvSpPr>
          <p:nvPr>
            <p:ph type="title"/>
          </p:nvPr>
        </p:nvSpPr>
        <p:spPr/>
        <p:txBody>
          <a:bodyPr rtlCol="0"/>
          <a:lstStyle/>
          <a:p>
            <a:r>
              <a:rPr lang="ru-RU" sz="4800" dirty="0"/>
              <a:t>ГОРОД ПЫТЬ-ЯХ</a:t>
            </a:r>
          </a:p>
        </p:txBody>
      </p:sp>
      <p:sp>
        <p:nvSpPr>
          <p:cNvPr id="3" name="Текст 2">
            <a:extLst>
              <a:ext uri="{FF2B5EF4-FFF2-40B4-BE49-F238E27FC236}">
                <a16:creationId xmlns="" xmlns:a16="http://schemas.microsoft.com/office/drawing/2014/main" id="{611DC577-0A95-47D0-95D9-5F8DA763D46B}"/>
              </a:ext>
            </a:extLst>
          </p:cNvPr>
          <p:cNvSpPr>
            <a:spLocks noGrp="1"/>
          </p:cNvSpPr>
          <p:nvPr>
            <p:ph type="body" sz="quarter" idx="32"/>
          </p:nvPr>
        </p:nvSpPr>
        <p:spPr/>
        <p:txBody>
          <a:bodyPr rtlCol="0"/>
          <a:lstStyle/>
          <a:p>
            <a:r>
              <a:rPr lang="ru-RU" dirty="0"/>
              <a:t>один из самых юных городов Приобья, находится на правом </a:t>
            </a:r>
            <a:r>
              <a:rPr lang="ru-RU" dirty="0" smtClean="0"/>
              <a:t>берегу реки </a:t>
            </a:r>
            <a:r>
              <a:rPr lang="ru-RU" dirty="0"/>
              <a:t>Большой Балык (левый приток Оби)</a:t>
            </a:r>
          </a:p>
        </p:txBody>
      </p:sp>
      <p:sp>
        <p:nvSpPr>
          <p:cNvPr id="6" name="Номер слайда 5">
            <a:extLst>
              <a:ext uri="{FF2B5EF4-FFF2-40B4-BE49-F238E27FC236}">
                <a16:creationId xmlns="" xmlns:a16="http://schemas.microsoft.com/office/drawing/2014/main" id="{1C554D9F-1895-486E-BFBA-905BB2D29E08}"/>
              </a:ext>
            </a:extLst>
          </p:cNvPr>
          <p:cNvSpPr>
            <a:spLocks noGrp="1"/>
          </p:cNvSpPr>
          <p:nvPr>
            <p:ph type="sldNum" sz="quarter" idx="33"/>
          </p:nvPr>
        </p:nvSpPr>
        <p:spPr>
          <a:xfrm>
            <a:off x="11760000" y="6437730"/>
            <a:ext cx="432000" cy="432000"/>
          </a:xfrm>
        </p:spPr>
        <p:txBody>
          <a:bodyPr rtlCol="0"/>
          <a:lstStyle/>
          <a:p>
            <a:pPr rtl="0"/>
            <a:fld id="{19B51A1E-902D-48AF-9020-955120F399B6}" type="slidenum">
              <a:rPr lang="ru-RU" sz="1600" b="1" smtClean="0">
                <a:ln w="0"/>
                <a:gradFill>
                  <a:gsLst>
                    <a:gs pos="0">
                      <a:schemeClr val="accent1">
                        <a:lumMod val="5000"/>
                        <a:lumOff val="95000"/>
                      </a:schemeClr>
                    </a:gs>
                    <a:gs pos="74000">
                      <a:schemeClr val="accent5">
                        <a:lumMod val="25000"/>
                        <a:lumOff val="75000"/>
                      </a:schemeClr>
                    </a:gs>
                    <a:gs pos="83000">
                      <a:schemeClr val="accent5">
                        <a:lumMod val="25000"/>
                        <a:lumOff val="75000"/>
                      </a:schemeClr>
                    </a:gs>
                    <a:gs pos="100000">
                      <a:schemeClr val="accent5">
                        <a:lumMod val="50000"/>
                        <a:lumOff val="50000"/>
                      </a:schemeClr>
                    </a:gs>
                  </a:gsLst>
                  <a:lin ang="5400000" scaled="1"/>
                </a:gradFill>
                <a:effectLst>
                  <a:outerShdw blurRad="38100" dist="25400" dir="5400000" algn="ctr" rotWithShape="0">
                    <a:srgbClr val="6E747A">
                      <a:alpha val="43000"/>
                    </a:srgbClr>
                  </a:outerShdw>
                </a:effectLst>
              </a:rPr>
              <a:pPr/>
              <a:t>2</a:t>
            </a:fld>
            <a:endParaRPr lang="ru-RU" sz="1600" b="1" dirty="0">
              <a:ln w="0"/>
              <a:gradFill>
                <a:gsLst>
                  <a:gs pos="0">
                    <a:schemeClr val="accent1">
                      <a:lumMod val="5000"/>
                      <a:lumOff val="95000"/>
                    </a:schemeClr>
                  </a:gs>
                  <a:gs pos="74000">
                    <a:schemeClr val="accent5">
                      <a:lumMod val="25000"/>
                      <a:lumOff val="75000"/>
                    </a:schemeClr>
                  </a:gs>
                  <a:gs pos="83000">
                    <a:schemeClr val="accent5">
                      <a:lumMod val="25000"/>
                      <a:lumOff val="75000"/>
                    </a:schemeClr>
                  </a:gs>
                  <a:gs pos="100000">
                    <a:schemeClr val="accent5">
                      <a:lumMod val="50000"/>
                      <a:lumOff val="50000"/>
                    </a:schemeClr>
                  </a:gs>
                </a:gsLst>
                <a:lin ang="5400000" scaled="1"/>
              </a:gradFill>
              <a:effectLst>
                <a:outerShdw blurRad="38100" dist="25400" dir="5400000" algn="ctr" rotWithShape="0">
                  <a:srgbClr val="6E747A">
                    <a:alpha val="43000"/>
                  </a:srgbClr>
                </a:outerShdw>
              </a:effectLst>
            </a:endParaRPr>
          </a:p>
        </p:txBody>
      </p:sp>
      <p:pic>
        <p:nvPicPr>
          <p:cNvPr id="10" name="Picture 2" descr="Промышленно-логистический парк г.Пыть-Ях — Промышленные парки Югры"/>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62122" y="157793"/>
            <a:ext cx="7446181" cy="4361336"/>
          </a:xfrm>
          <a:prstGeom prst="rect">
            <a:avLst/>
          </a:prstGeom>
          <a:noFill/>
          <a:extLst>
            <a:ext uri="{909E8E84-426E-40DD-AFC4-6F175D3DCCD1}">
              <a14:hiddenFill xmlns:a14="http://schemas.microsoft.com/office/drawing/2010/main">
                <a:solidFill>
                  <a:srgbClr val="FFFFFF"/>
                </a:solidFill>
              </a14:hiddenFill>
            </a:ext>
          </a:extLst>
        </p:spPr>
      </p:pic>
      <p:sp>
        <p:nvSpPr>
          <p:cNvPr id="12" name="Прямоугольник 11"/>
          <p:cNvSpPr/>
          <p:nvPr/>
        </p:nvSpPr>
        <p:spPr>
          <a:xfrm>
            <a:off x="494006" y="4547936"/>
            <a:ext cx="3033277" cy="677108"/>
          </a:xfrm>
          <a:prstGeom prst="rect">
            <a:avLst/>
          </a:prstGeom>
        </p:spPr>
        <p:txBody>
          <a:bodyPr wrap="square">
            <a:spAutoFit/>
          </a:bodyPr>
          <a:lstStyle/>
          <a:p>
            <a:pPr algn="r"/>
            <a:r>
              <a:rPr lang="ru-RU" dirty="0">
                <a:solidFill>
                  <a:srgbClr val="635F7C"/>
                </a:solidFill>
              </a:rPr>
              <a:t>Численность на 01.01.2021</a:t>
            </a:r>
          </a:p>
          <a:p>
            <a:pPr algn="r"/>
            <a:r>
              <a:rPr lang="ru-RU" sz="2000" b="1" dirty="0" smtClean="0">
                <a:solidFill>
                  <a:srgbClr val="635F7C"/>
                </a:solidFill>
              </a:rPr>
              <a:t>39 484 человек</a:t>
            </a:r>
            <a:endParaRPr lang="ru-RU" sz="2000" b="1" dirty="0">
              <a:solidFill>
                <a:srgbClr val="635F7C"/>
              </a:solidFill>
            </a:endParaRPr>
          </a:p>
        </p:txBody>
      </p:sp>
      <p:sp>
        <p:nvSpPr>
          <p:cNvPr id="13" name="Прямоугольник 12"/>
          <p:cNvSpPr/>
          <p:nvPr/>
        </p:nvSpPr>
        <p:spPr>
          <a:xfrm>
            <a:off x="2293020" y="525154"/>
            <a:ext cx="3312000" cy="677108"/>
          </a:xfrm>
          <a:prstGeom prst="rect">
            <a:avLst/>
          </a:prstGeom>
        </p:spPr>
        <p:txBody>
          <a:bodyPr>
            <a:spAutoFit/>
          </a:bodyPr>
          <a:lstStyle/>
          <a:p>
            <a:pPr algn="r"/>
            <a:r>
              <a:rPr lang="ru-RU" dirty="0">
                <a:solidFill>
                  <a:srgbClr val="7A8C8E"/>
                </a:solidFill>
              </a:rPr>
              <a:t>Площадь</a:t>
            </a:r>
          </a:p>
          <a:p>
            <a:pPr algn="r"/>
            <a:r>
              <a:rPr lang="ru-RU" sz="2000" b="1" dirty="0">
                <a:solidFill>
                  <a:srgbClr val="7A8C8E"/>
                </a:solidFill>
              </a:rPr>
              <a:t>80,4 км</a:t>
            </a:r>
            <a:r>
              <a:rPr lang="ru-RU" sz="2000" b="1" dirty="0" smtClean="0">
                <a:solidFill>
                  <a:srgbClr val="7A8C8E"/>
                </a:solidFill>
              </a:rPr>
              <a:t>. кв</a:t>
            </a:r>
            <a:r>
              <a:rPr lang="ru-RU" sz="2000" b="1" dirty="0">
                <a:solidFill>
                  <a:srgbClr val="7A8C8E"/>
                </a:solidFill>
              </a:rPr>
              <a:t>.</a:t>
            </a:r>
          </a:p>
        </p:txBody>
      </p:sp>
      <p:sp>
        <p:nvSpPr>
          <p:cNvPr id="14" name="Прямоугольник 13"/>
          <p:cNvSpPr/>
          <p:nvPr/>
        </p:nvSpPr>
        <p:spPr>
          <a:xfrm>
            <a:off x="3604801" y="4519128"/>
            <a:ext cx="2695900" cy="1354217"/>
          </a:xfrm>
          <a:prstGeom prst="rect">
            <a:avLst/>
          </a:prstGeom>
        </p:spPr>
        <p:txBody>
          <a:bodyPr wrap="square">
            <a:spAutoFit/>
          </a:bodyPr>
          <a:lstStyle/>
          <a:p>
            <a:r>
              <a:rPr lang="ru-RU" sz="1600" dirty="0">
                <a:solidFill>
                  <a:srgbClr val="2683C6"/>
                </a:solidFill>
              </a:rPr>
              <a:t>Протяженность автомобильных дорог общего пользования местного назначения</a:t>
            </a:r>
          </a:p>
          <a:p>
            <a:r>
              <a:rPr lang="ru-RU" b="1" dirty="0" smtClean="0">
                <a:solidFill>
                  <a:srgbClr val="2683C6"/>
                </a:solidFill>
              </a:rPr>
              <a:t>77,3 </a:t>
            </a:r>
            <a:r>
              <a:rPr lang="ru-RU" b="1" dirty="0">
                <a:solidFill>
                  <a:srgbClr val="2683C6"/>
                </a:solidFill>
              </a:rPr>
              <a:t>км</a:t>
            </a:r>
          </a:p>
        </p:txBody>
      </p:sp>
      <p:sp>
        <p:nvSpPr>
          <p:cNvPr id="15" name="Прямоугольник 14"/>
          <p:cNvSpPr/>
          <p:nvPr/>
        </p:nvSpPr>
        <p:spPr>
          <a:xfrm>
            <a:off x="162122" y="5355318"/>
            <a:ext cx="3365161" cy="923330"/>
          </a:xfrm>
          <a:prstGeom prst="rect">
            <a:avLst/>
          </a:prstGeom>
        </p:spPr>
        <p:txBody>
          <a:bodyPr wrap="square">
            <a:spAutoFit/>
          </a:bodyPr>
          <a:lstStyle/>
          <a:p>
            <a:pPr algn="r"/>
            <a:r>
              <a:rPr lang="ru-RU" dirty="0" smtClean="0">
                <a:solidFill>
                  <a:srgbClr val="58B6C0"/>
                </a:solidFill>
              </a:rPr>
              <a:t>Добыча </a:t>
            </a:r>
            <a:r>
              <a:rPr lang="ru-RU" dirty="0">
                <a:solidFill>
                  <a:srgbClr val="58B6C0"/>
                </a:solidFill>
              </a:rPr>
              <a:t>полезных ископаемых </a:t>
            </a:r>
            <a:r>
              <a:rPr lang="ru-RU" dirty="0" smtClean="0">
                <a:solidFill>
                  <a:srgbClr val="58B6C0"/>
                </a:solidFill>
              </a:rPr>
              <a:t>в </a:t>
            </a:r>
            <a:r>
              <a:rPr lang="ru-RU" dirty="0">
                <a:solidFill>
                  <a:srgbClr val="58B6C0"/>
                </a:solidFill>
              </a:rPr>
              <a:t>промышленном </a:t>
            </a:r>
            <a:r>
              <a:rPr lang="ru-RU" dirty="0" smtClean="0">
                <a:solidFill>
                  <a:srgbClr val="58B6C0"/>
                </a:solidFill>
              </a:rPr>
              <a:t>производстве</a:t>
            </a:r>
            <a:r>
              <a:rPr lang="ru-RU" b="1" dirty="0" smtClean="0">
                <a:solidFill>
                  <a:srgbClr val="58B6C0"/>
                </a:solidFill>
              </a:rPr>
              <a:t> </a:t>
            </a:r>
          </a:p>
          <a:p>
            <a:pPr algn="r"/>
            <a:r>
              <a:rPr lang="ru-RU" b="1" dirty="0" smtClean="0">
                <a:solidFill>
                  <a:srgbClr val="58B6C0"/>
                </a:solidFill>
              </a:rPr>
              <a:t>81</a:t>
            </a:r>
            <a:r>
              <a:rPr lang="en-US" b="1" dirty="0" smtClean="0">
                <a:solidFill>
                  <a:srgbClr val="58B6C0"/>
                </a:solidFill>
              </a:rPr>
              <a:t>,4</a:t>
            </a:r>
            <a:r>
              <a:rPr lang="ru-RU" b="1" dirty="0" smtClean="0">
                <a:solidFill>
                  <a:srgbClr val="58B6C0"/>
                </a:solidFill>
              </a:rPr>
              <a:t>%</a:t>
            </a:r>
            <a:endParaRPr lang="ru-RU" dirty="0">
              <a:solidFill>
                <a:srgbClr val="58B6C0"/>
              </a:solidFill>
            </a:endParaRPr>
          </a:p>
        </p:txBody>
      </p:sp>
      <p:sp>
        <p:nvSpPr>
          <p:cNvPr id="4" name="Нижний колонтитул 3"/>
          <p:cNvSpPr>
            <a:spLocks noGrp="1"/>
          </p:cNvSpPr>
          <p:nvPr>
            <p:ph type="ftr" sz="quarter" idx="13"/>
          </p:nvPr>
        </p:nvSpPr>
        <p:spPr>
          <a:xfrm>
            <a:off x="0" y="6437730"/>
            <a:ext cx="11760000" cy="432000"/>
          </a:xfrm>
          <a:solidFill>
            <a:srgbClr val="404040"/>
          </a:solidFill>
          <a:ln cmpd="sng">
            <a:noFill/>
          </a:ln>
        </p:spPr>
        <p:txBody>
          <a:bodyPr/>
          <a:lstStyle/>
          <a:p>
            <a:pPr lvl="1"/>
            <a:r>
              <a:rPr lang="ru-RU" b="1" dirty="0">
                <a:gradFill>
                  <a:gsLst>
                    <a:gs pos="0">
                      <a:schemeClr val="accent1">
                        <a:lumMod val="5000"/>
                        <a:lumOff val="95000"/>
                      </a:schemeClr>
                    </a:gs>
                    <a:gs pos="74000">
                      <a:schemeClr val="accent5">
                        <a:lumMod val="25000"/>
                        <a:lumOff val="75000"/>
                      </a:schemeClr>
                    </a:gs>
                    <a:gs pos="83000">
                      <a:schemeClr val="accent5">
                        <a:lumMod val="25000"/>
                        <a:lumOff val="75000"/>
                      </a:schemeClr>
                    </a:gs>
                    <a:gs pos="100000">
                      <a:schemeClr val="accent5">
                        <a:lumMod val="50000"/>
                        <a:lumOff val="50000"/>
                      </a:schemeClr>
                    </a:gs>
                  </a:gsLst>
                  <a:lin ang="5400000" scaled="1"/>
                </a:gradFill>
              </a:rPr>
              <a:t>БЮДЖЕТ ДЛЯ ГРАЖДАН </a:t>
            </a:r>
          </a:p>
        </p:txBody>
      </p:sp>
      <p:sp>
        <p:nvSpPr>
          <p:cNvPr id="16" name="Прямоугольник 15" descr="Контрастный блок">
            <a:extLst>
              <a:ext uri="{FF2B5EF4-FFF2-40B4-BE49-F238E27FC236}">
                <a16:creationId xmlns="" xmlns:a16="http://schemas.microsoft.com/office/drawing/2014/main" id="{EFA08948-2B6F-46B1-9D2D-8D7B2B3FBD56}"/>
              </a:ext>
              <a:ext uri="{C183D7F6-B498-43B3-948B-1728B52AA6E4}">
                <adec:decorative xmlns:adec="http://schemas.microsoft.com/office/drawing/2017/decorative" xmlns="" val="1"/>
              </a:ext>
            </a:extLst>
          </p:cNvPr>
          <p:cNvSpPr/>
          <p:nvPr/>
        </p:nvSpPr>
        <p:spPr>
          <a:xfrm>
            <a:off x="9775825" y="3688075"/>
            <a:ext cx="1984175" cy="1148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rtl="0"/>
            <a:endParaRPr lang="ru-RU" dirty="0"/>
          </a:p>
        </p:txBody>
      </p:sp>
    </p:spTree>
    <p:extLst>
      <p:ext uri="{BB962C8B-B14F-4D97-AF65-F5344CB8AC3E}">
        <p14:creationId xmlns:p14="http://schemas.microsoft.com/office/powerpoint/2010/main" val="132974669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3" name="Нижний колонтитул 3"/>
          <p:cNvSpPr>
            <a:spLocks noGrp="1"/>
          </p:cNvSpPr>
          <p:nvPr>
            <p:ph type="ftr" sz="quarter" idx="4294967295"/>
          </p:nvPr>
        </p:nvSpPr>
        <p:spPr>
          <a:xfrm>
            <a:off x="0" y="6437730"/>
            <a:ext cx="11760000" cy="432000"/>
          </a:xfrm>
          <a:prstGeom prst="rect">
            <a:avLst/>
          </a:prstGeom>
          <a:solidFill>
            <a:srgbClr val="404040"/>
          </a:solidFill>
          <a:ln cmpd="sng">
            <a:noFill/>
          </a:ln>
        </p:spPr>
        <p:txBody>
          <a:bodyPr anchor="ctr"/>
          <a:lstStyle/>
          <a:p>
            <a:pPr lvl="1"/>
            <a:r>
              <a:rPr lang="ru-RU" b="1" dirty="0">
                <a:gradFill>
                  <a:gsLst>
                    <a:gs pos="0">
                      <a:schemeClr val="accent1">
                        <a:lumMod val="5000"/>
                        <a:lumOff val="95000"/>
                      </a:schemeClr>
                    </a:gs>
                    <a:gs pos="74000">
                      <a:schemeClr val="accent5">
                        <a:lumMod val="25000"/>
                        <a:lumOff val="75000"/>
                      </a:schemeClr>
                    </a:gs>
                    <a:gs pos="83000">
                      <a:schemeClr val="accent5">
                        <a:lumMod val="25000"/>
                        <a:lumOff val="75000"/>
                      </a:schemeClr>
                    </a:gs>
                    <a:gs pos="100000">
                      <a:schemeClr val="accent5">
                        <a:lumMod val="50000"/>
                        <a:lumOff val="50000"/>
                      </a:schemeClr>
                    </a:gs>
                  </a:gsLst>
                  <a:lin ang="5400000" scaled="1"/>
                </a:gradFill>
              </a:rPr>
              <a:t>БЮДЖЕТ ДЛЯ ГРАЖДАН </a:t>
            </a:r>
          </a:p>
        </p:txBody>
      </p:sp>
      <p:sp>
        <p:nvSpPr>
          <p:cNvPr id="34" name="Номер слайда 5">
            <a:extLst>
              <a:ext uri="{FF2B5EF4-FFF2-40B4-BE49-F238E27FC236}">
                <a16:creationId xmlns="" xmlns:a16="http://schemas.microsoft.com/office/drawing/2014/main" id="{1C554D9F-1895-486E-BFBA-905BB2D29E08}"/>
              </a:ext>
            </a:extLst>
          </p:cNvPr>
          <p:cNvSpPr>
            <a:spLocks noGrp="1"/>
          </p:cNvSpPr>
          <p:nvPr>
            <p:ph type="sldNum" sz="quarter" idx="33"/>
          </p:nvPr>
        </p:nvSpPr>
        <p:spPr>
          <a:xfrm>
            <a:off x="11760000" y="6437730"/>
            <a:ext cx="432000" cy="432000"/>
          </a:xfrm>
        </p:spPr>
        <p:txBody>
          <a:bodyPr rtlCol="0"/>
          <a:lstStyle/>
          <a:p>
            <a:pPr rtl="0"/>
            <a:fld id="{19B51A1E-902D-48AF-9020-955120F399B6}" type="slidenum">
              <a:rPr lang="ru-RU" sz="1600" b="1" smtClean="0">
                <a:ln w="0"/>
                <a:gradFill>
                  <a:gsLst>
                    <a:gs pos="0">
                      <a:schemeClr val="accent1">
                        <a:lumMod val="5000"/>
                        <a:lumOff val="95000"/>
                      </a:schemeClr>
                    </a:gs>
                    <a:gs pos="74000">
                      <a:schemeClr val="accent5">
                        <a:lumMod val="25000"/>
                        <a:lumOff val="75000"/>
                      </a:schemeClr>
                    </a:gs>
                    <a:gs pos="83000">
                      <a:schemeClr val="accent5">
                        <a:lumMod val="25000"/>
                        <a:lumOff val="75000"/>
                      </a:schemeClr>
                    </a:gs>
                    <a:gs pos="100000">
                      <a:schemeClr val="accent5">
                        <a:lumMod val="50000"/>
                        <a:lumOff val="50000"/>
                      </a:schemeClr>
                    </a:gs>
                  </a:gsLst>
                  <a:lin ang="5400000" scaled="1"/>
                </a:gradFill>
                <a:effectLst>
                  <a:outerShdw blurRad="38100" dist="25400" dir="5400000" algn="ctr" rotWithShape="0">
                    <a:srgbClr val="6E747A">
                      <a:alpha val="43000"/>
                    </a:srgbClr>
                  </a:outerShdw>
                </a:effectLst>
              </a:rPr>
              <a:pPr rtl="0"/>
              <a:t>20</a:t>
            </a:fld>
            <a:endParaRPr lang="ru-RU" sz="1600" b="1" dirty="0">
              <a:ln w="0"/>
              <a:gradFill>
                <a:gsLst>
                  <a:gs pos="0">
                    <a:schemeClr val="accent1">
                      <a:lumMod val="5000"/>
                      <a:lumOff val="95000"/>
                    </a:schemeClr>
                  </a:gs>
                  <a:gs pos="74000">
                    <a:schemeClr val="accent5">
                      <a:lumMod val="25000"/>
                      <a:lumOff val="75000"/>
                    </a:schemeClr>
                  </a:gs>
                  <a:gs pos="83000">
                    <a:schemeClr val="accent5">
                      <a:lumMod val="25000"/>
                      <a:lumOff val="75000"/>
                    </a:schemeClr>
                  </a:gs>
                  <a:gs pos="100000">
                    <a:schemeClr val="accent5">
                      <a:lumMod val="50000"/>
                      <a:lumOff val="50000"/>
                    </a:schemeClr>
                  </a:gs>
                </a:gsLst>
                <a:lin ang="5400000" scaled="1"/>
              </a:gradFill>
              <a:effectLst>
                <a:outerShdw blurRad="38100" dist="25400" dir="5400000" algn="ctr" rotWithShape="0">
                  <a:srgbClr val="6E747A">
                    <a:alpha val="43000"/>
                  </a:srgbClr>
                </a:outerShdw>
              </a:effectLst>
            </a:endParaRPr>
          </a:p>
        </p:txBody>
      </p:sp>
      <p:sp>
        <p:nvSpPr>
          <p:cNvPr id="3" name="Заголовок 2"/>
          <p:cNvSpPr>
            <a:spLocks noGrp="1"/>
          </p:cNvSpPr>
          <p:nvPr>
            <p:ph type="title"/>
          </p:nvPr>
        </p:nvSpPr>
        <p:spPr/>
        <p:txBody>
          <a:bodyPr/>
          <a:lstStyle/>
          <a:p>
            <a:r>
              <a:rPr lang="ru-RU" dirty="0"/>
              <a:t>Структура неналоговых доходов бюджета города</a:t>
            </a:r>
          </a:p>
        </p:txBody>
      </p:sp>
      <p:graphicFrame>
        <p:nvGraphicFramePr>
          <p:cNvPr id="8" name="Схема 7"/>
          <p:cNvGraphicFramePr/>
          <p:nvPr>
            <p:extLst>
              <p:ext uri="{D42A27DB-BD31-4B8C-83A1-F6EECF244321}">
                <p14:modId xmlns:p14="http://schemas.microsoft.com/office/powerpoint/2010/main" val="2418215520"/>
              </p:ext>
            </p:extLst>
          </p:nvPr>
        </p:nvGraphicFramePr>
        <p:xfrm>
          <a:off x="471871" y="992747"/>
          <a:ext cx="10816258" cy="88521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5" name="Схема 4"/>
          <p:cNvGraphicFramePr/>
          <p:nvPr>
            <p:extLst>
              <p:ext uri="{D42A27DB-BD31-4B8C-83A1-F6EECF244321}">
                <p14:modId xmlns:p14="http://schemas.microsoft.com/office/powerpoint/2010/main" val="2782040123"/>
              </p:ext>
            </p:extLst>
          </p:nvPr>
        </p:nvGraphicFramePr>
        <p:xfrm>
          <a:off x="432000" y="2005044"/>
          <a:ext cx="11328000" cy="4305602"/>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66737841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Правая фигурная скобка 3"/>
          <p:cNvSpPr/>
          <p:nvPr/>
        </p:nvSpPr>
        <p:spPr>
          <a:xfrm rot="16200000">
            <a:off x="5975364" y="-3254297"/>
            <a:ext cx="289812" cy="10776155"/>
          </a:xfrm>
          <a:prstGeom prst="rightBrace">
            <a:avLst>
              <a:gd name="adj1" fmla="val 51370"/>
              <a:gd name="adj2" fmla="val 50000"/>
            </a:avLst>
          </a:prstGeom>
          <a:ln w="38100"/>
        </p:spPr>
        <p:style>
          <a:lnRef idx="3">
            <a:schemeClr val="accent1"/>
          </a:lnRef>
          <a:fillRef idx="0">
            <a:schemeClr val="accent1"/>
          </a:fillRef>
          <a:effectRef idx="2">
            <a:schemeClr val="accent1"/>
          </a:effectRef>
          <a:fontRef idx="minor">
            <a:schemeClr val="tx1"/>
          </a:fontRef>
        </p:style>
        <p:txBody>
          <a:bodyPr rtlCol="0" anchor="ctr"/>
          <a:lstStyle/>
          <a:p>
            <a:pPr algn="ctr"/>
            <a:endParaRPr lang="ru-RU"/>
          </a:p>
        </p:txBody>
      </p:sp>
      <p:sp>
        <p:nvSpPr>
          <p:cNvPr id="33" name="Нижний колонтитул 3"/>
          <p:cNvSpPr>
            <a:spLocks noGrp="1"/>
          </p:cNvSpPr>
          <p:nvPr>
            <p:ph type="ftr" sz="quarter" idx="4294967295"/>
          </p:nvPr>
        </p:nvSpPr>
        <p:spPr>
          <a:xfrm>
            <a:off x="0" y="6437730"/>
            <a:ext cx="11760000" cy="432000"/>
          </a:xfrm>
          <a:prstGeom prst="rect">
            <a:avLst/>
          </a:prstGeom>
          <a:solidFill>
            <a:srgbClr val="404040"/>
          </a:solidFill>
          <a:ln cmpd="sng">
            <a:noFill/>
          </a:ln>
        </p:spPr>
        <p:txBody>
          <a:bodyPr anchor="ctr"/>
          <a:lstStyle/>
          <a:p>
            <a:pPr lvl="1"/>
            <a:r>
              <a:rPr lang="ru-RU" b="1" dirty="0">
                <a:gradFill>
                  <a:gsLst>
                    <a:gs pos="0">
                      <a:schemeClr val="accent1">
                        <a:lumMod val="5000"/>
                        <a:lumOff val="95000"/>
                      </a:schemeClr>
                    </a:gs>
                    <a:gs pos="74000">
                      <a:schemeClr val="accent5">
                        <a:lumMod val="25000"/>
                        <a:lumOff val="75000"/>
                      </a:schemeClr>
                    </a:gs>
                    <a:gs pos="83000">
                      <a:schemeClr val="accent5">
                        <a:lumMod val="25000"/>
                        <a:lumOff val="75000"/>
                      </a:schemeClr>
                    </a:gs>
                    <a:gs pos="100000">
                      <a:schemeClr val="accent5">
                        <a:lumMod val="50000"/>
                        <a:lumOff val="50000"/>
                      </a:schemeClr>
                    </a:gs>
                  </a:gsLst>
                  <a:lin ang="5400000" scaled="1"/>
                </a:gradFill>
              </a:rPr>
              <a:t>БЮДЖЕТ ДЛЯ ГРАЖДАН </a:t>
            </a:r>
          </a:p>
        </p:txBody>
      </p:sp>
      <p:sp>
        <p:nvSpPr>
          <p:cNvPr id="34" name="Номер слайда 5">
            <a:extLst>
              <a:ext uri="{FF2B5EF4-FFF2-40B4-BE49-F238E27FC236}">
                <a16:creationId xmlns="" xmlns:a16="http://schemas.microsoft.com/office/drawing/2014/main" id="{1C554D9F-1895-486E-BFBA-905BB2D29E08}"/>
              </a:ext>
            </a:extLst>
          </p:cNvPr>
          <p:cNvSpPr>
            <a:spLocks noGrp="1"/>
          </p:cNvSpPr>
          <p:nvPr>
            <p:ph type="sldNum" sz="quarter" idx="33"/>
          </p:nvPr>
        </p:nvSpPr>
        <p:spPr>
          <a:xfrm>
            <a:off x="11760000" y="6437730"/>
            <a:ext cx="432000" cy="432000"/>
          </a:xfrm>
        </p:spPr>
        <p:txBody>
          <a:bodyPr rtlCol="0"/>
          <a:lstStyle/>
          <a:p>
            <a:pPr rtl="0"/>
            <a:fld id="{19B51A1E-902D-48AF-9020-955120F399B6}" type="slidenum">
              <a:rPr lang="ru-RU" sz="1600" b="1" smtClean="0">
                <a:ln w="0"/>
                <a:gradFill>
                  <a:gsLst>
                    <a:gs pos="0">
                      <a:schemeClr val="accent1">
                        <a:lumMod val="5000"/>
                        <a:lumOff val="95000"/>
                      </a:schemeClr>
                    </a:gs>
                    <a:gs pos="74000">
                      <a:schemeClr val="accent5">
                        <a:lumMod val="25000"/>
                        <a:lumOff val="75000"/>
                      </a:schemeClr>
                    </a:gs>
                    <a:gs pos="83000">
                      <a:schemeClr val="accent5">
                        <a:lumMod val="25000"/>
                        <a:lumOff val="75000"/>
                      </a:schemeClr>
                    </a:gs>
                    <a:gs pos="100000">
                      <a:schemeClr val="accent5">
                        <a:lumMod val="50000"/>
                        <a:lumOff val="50000"/>
                      </a:schemeClr>
                    </a:gs>
                  </a:gsLst>
                  <a:lin ang="5400000" scaled="1"/>
                </a:gradFill>
                <a:effectLst>
                  <a:outerShdw blurRad="38100" dist="25400" dir="5400000" algn="ctr" rotWithShape="0">
                    <a:srgbClr val="6E747A">
                      <a:alpha val="43000"/>
                    </a:srgbClr>
                  </a:outerShdw>
                </a:effectLst>
              </a:rPr>
              <a:pPr rtl="0"/>
              <a:t>21</a:t>
            </a:fld>
            <a:endParaRPr lang="ru-RU" sz="1600" b="1" dirty="0">
              <a:ln w="0"/>
              <a:gradFill>
                <a:gsLst>
                  <a:gs pos="0">
                    <a:schemeClr val="accent1">
                      <a:lumMod val="5000"/>
                      <a:lumOff val="95000"/>
                    </a:schemeClr>
                  </a:gs>
                  <a:gs pos="74000">
                    <a:schemeClr val="accent5">
                      <a:lumMod val="25000"/>
                      <a:lumOff val="75000"/>
                    </a:schemeClr>
                  </a:gs>
                  <a:gs pos="83000">
                    <a:schemeClr val="accent5">
                      <a:lumMod val="25000"/>
                      <a:lumOff val="75000"/>
                    </a:schemeClr>
                  </a:gs>
                  <a:gs pos="100000">
                    <a:schemeClr val="accent5">
                      <a:lumMod val="50000"/>
                      <a:lumOff val="50000"/>
                    </a:schemeClr>
                  </a:gs>
                </a:gsLst>
                <a:lin ang="5400000" scaled="1"/>
              </a:gradFill>
              <a:effectLst>
                <a:outerShdw blurRad="38100" dist="25400" dir="5400000" algn="ctr" rotWithShape="0">
                  <a:srgbClr val="6E747A">
                    <a:alpha val="43000"/>
                  </a:srgbClr>
                </a:outerShdw>
              </a:effectLst>
            </a:endParaRPr>
          </a:p>
        </p:txBody>
      </p:sp>
      <p:sp>
        <p:nvSpPr>
          <p:cNvPr id="3" name="Заголовок 2"/>
          <p:cNvSpPr>
            <a:spLocks noGrp="1"/>
          </p:cNvSpPr>
          <p:nvPr>
            <p:ph type="title"/>
          </p:nvPr>
        </p:nvSpPr>
        <p:spPr/>
        <p:txBody>
          <a:bodyPr/>
          <a:lstStyle/>
          <a:p>
            <a:r>
              <a:rPr lang="ru-RU" dirty="0" smtClean="0"/>
              <a:t>Безвозмездные поступления бюджета города Пыть-Яха</a:t>
            </a:r>
            <a:endParaRPr lang="ru-RU" dirty="0"/>
          </a:p>
        </p:txBody>
      </p:sp>
      <p:graphicFrame>
        <p:nvGraphicFramePr>
          <p:cNvPr id="8" name="Схема 7"/>
          <p:cNvGraphicFramePr/>
          <p:nvPr>
            <p:extLst>
              <p:ext uri="{D42A27DB-BD31-4B8C-83A1-F6EECF244321}">
                <p14:modId xmlns:p14="http://schemas.microsoft.com/office/powerpoint/2010/main" val="3872829359"/>
              </p:ext>
            </p:extLst>
          </p:nvPr>
        </p:nvGraphicFramePr>
        <p:xfrm>
          <a:off x="431999" y="932089"/>
          <a:ext cx="11376543" cy="88521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2" name="Схема 1"/>
          <p:cNvGraphicFramePr/>
          <p:nvPr>
            <p:extLst>
              <p:ext uri="{D42A27DB-BD31-4B8C-83A1-F6EECF244321}">
                <p14:modId xmlns:p14="http://schemas.microsoft.com/office/powerpoint/2010/main" val="3154751990"/>
              </p:ext>
            </p:extLst>
          </p:nvPr>
        </p:nvGraphicFramePr>
        <p:xfrm>
          <a:off x="431999" y="2249192"/>
          <a:ext cx="11376543" cy="4134951"/>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313313327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3" name="Нижний колонтитул 3"/>
          <p:cNvSpPr>
            <a:spLocks noGrp="1"/>
          </p:cNvSpPr>
          <p:nvPr>
            <p:ph type="ftr" sz="quarter" idx="4294967295"/>
          </p:nvPr>
        </p:nvSpPr>
        <p:spPr>
          <a:xfrm>
            <a:off x="0" y="6437730"/>
            <a:ext cx="11760000" cy="432000"/>
          </a:xfrm>
          <a:prstGeom prst="rect">
            <a:avLst/>
          </a:prstGeom>
          <a:solidFill>
            <a:srgbClr val="404040"/>
          </a:solidFill>
          <a:ln cmpd="sng">
            <a:noFill/>
          </a:ln>
        </p:spPr>
        <p:txBody>
          <a:bodyPr anchor="ctr"/>
          <a:lstStyle/>
          <a:p>
            <a:pPr lvl="1"/>
            <a:r>
              <a:rPr lang="ru-RU" b="1" dirty="0">
                <a:gradFill>
                  <a:gsLst>
                    <a:gs pos="0">
                      <a:schemeClr val="accent1">
                        <a:lumMod val="5000"/>
                        <a:lumOff val="95000"/>
                      </a:schemeClr>
                    </a:gs>
                    <a:gs pos="74000">
                      <a:schemeClr val="accent5">
                        <a:lumMod val="25000"/>
                        <a:lumOff val="75000"/>
                      </a:schemeClr>
                    </a:gs>
                    <a:gs pos="83000">
                      <a:schemeClr val="accent5">
                        <a:lumMod val="25000"/>
                        <a:lumOff val="75000"/>
                      </a:schemeClr>
                    </a:gs>
                    <a:gs pos="100000">
                      <a:schemeClr val="accent5">
                        <a:lumMod val="50000"/>
                        <a:lumOff val="50000"/>
                      </a:schemeClr>
                    </a:gs>
                  </a:gsLst>
                  <a:lin ang="5400000" scaled="1"/>
                </a:gradFill>
              </a:rPr>
              <a:t>БЮДЖЕТ ДЛЯ ГРАЖДАН </a:t>
            </a:r>
          </a:p>
        </p:txBody>
      </p:sp>
      <p:sp>
        <p:nvSpPr>
          <p:cNvPr id="34" name="Номер слайда 5">
            <a:extLst>
              <a:ext uri="{FF2B5EF4-FFF2-40B4-BE49-F238E27FC236}">
                <a16:creationId xmlns="" xmlns:a16="http://schemas.microsoft.com/office/drawing/2014/main" id="{1C554D9F-1895-486E-BFBA-905BB2D29E08}"/>
              </a:ext>
            </a:extLst>
          </p:cNvPr>
          <p:cNvSpPr>
            <a:spLocks noGrp="1"/>
          </p:cNvSpPr>
          <p:nvPr>
            <p:ph type="sldNum" sz="quarter" idx="33"/>
          </p:nvPr>
        </p:nvSpPr>
        <p:spPr>
          <a:xfrm>
            <a:off x="11760000" y="6437730"/>
            <a:ext cx="432000" cy="432000"/>
          </a:xfrm>
        </p:spPr>
        <p:txBody>
          <a:bodyPr rtlCol="0"/>
          <a:lstStyle/>
          <a:p>
            <a:pPr rtl="0"/>
            <a:fld id="{19B51A1E-902D-48AF-9020-955120F399B6}" type="slidenum">
              <a:rPr lang="ru-RU" sz="1600" b="1" smtClean="0">
                <a:ln w="0"/>
                <a:gradFill>
                  <a:gsLst>
                    <a:gs pos="0">
                      <a:schemeClr val="accent1">
                        <a:lumMod val="5000"/>
                        <a:lumOff val="95000"/>
                      </a:schemeClr>
                    </a:gs>
                    <a:gs pos="74000">
                      <a:schemeClr val="accent5">
                        <a:lumMod val="25000"/>
                        <a:lumOff val="75000"/>
                      </a:schemeClr>
                    </a:gs>
                    <a:gs pos="83000">
                      <a:schemeClr val="accent5">
                        <a:lumMod val="25000"/>
                        <a:lumOff val="75000"/>
                      </a:schemeClr>
                    </a:gs>
                    <a:gs pos="100000">
                      <a:schemeClr val="accent5">
                        <a:lumMod val="50000"/>
                        <a:lumOff val="50000"/>
                      </a:schemeClr>
                    </a:gs>
                  </a:gsLst>
                  <a:lin ang="5400000" scaled="1"/>
                </a:gradFill>
                <a:effectLst>
                  <a:outerShdw blurRad="38100" dist="25400" dir="5400000" algn="ctr" rotWithShape="0">
                    <a:srgbClr val="6E747A">
                      <a:alpha val="43000"/>
                    </a:srgbClr>
                  </a:outerShdw>
                </a:effectLst>
              </a:rPr>
              <a:pPr rtl="0"/>
              <a:t>22</a:t>
            </a:fld>
            <a:endParaRPr lang="ru-RU" sz="1600" b="1" dirty="0">
              <a:ln w="0"/>
              <a:gradFill>
                <a:gsLst>
                  <a:gs pos="0">
                    <a:schemeClr val="accent1">
                      <a:lumMod val="5000"/>
                      <a:lumOff val="95000"/>
                    </a:schemeClr>
                  </a:gs>
                  <a:gs pos="74000">
                    <a:schemeClr val="accent5">
                      <a:lumMod val="25000"/>
                      <a:lumOff val="75000"/>
                    </a:schemeClr>
                  </a:gs>
                  <a:gs pos="83000">
                    <a:schemeClr val="accent5">
                      <a:lumMod val="25000"/>
                      <a:lumOff val="75000"/>
                    </a:schemeClr>
                  </a:gs>
                  <a:gs pos="100000">
                    <a:schemeClr val="accent5">
                      <a:lumMod val="50000"/>
                      <a:lumOff val="50000"/>
                    </a:schemeClr>
                  </a:gs>
                </a:gsLst>
                <a:lin ang="5400000" scaled="1"/>
              </a:gradFill>
              <a:effectLst>
                <a:outerShdw blurRad="38100" dist="25400" dir="5400000" algn="ctr" rotWithShape="0">
                  <a:srgbClr val="6E747A">
                    <a:alpha val="43000"/>
                  </a:srgbClr>
                </a:outerShdw>
              </a:effectLst>
            </a:endParaRPr>
          </a:p>
        </p:txBody>
      </p:sp>
      <p:sp>
        <p:nvSpPr>
          <p:cNvPr id="3" name="Заголовок 2"/>
          <p:cNvSpPr>
            <a:spLocks noGrp="1"/>
          </p:cNvSpPr>
          <p:nvPr>
            <p:ph type="title"/>
          </p:nvPr>
        </p:nvSpPr>
        <p:spPr/>
        <p:txBody>
          <a:bodyPr/>
          <a:lstStyle/>
          <a:p>
            <a:r>
              <a:rPr lang="ru-RU" sz="2000" dirty="0" smtClean="0"/>
              <a:t>Сведения о фактических поступлениях доходов по видам доходов города Пыть-Яха в сравнении с первоначально утвержденными решениями о бюджете значениями и с уточненными значениями с учетом внесенных изменений за 2021 год. тыс. рублей</a:t>
            </a:r>
            <a:endParaRPr lang="ru-RU" sz="2000" dirty="0"/>
          </a:p>
        </p:txBody>
      </p:sp>
      <p:graphicFrame>
        <p:nvGraphicFramePr>
          <p:cNvPr id="2" name="Таблица 1"/>
          <p:cNvGraphicFramePr>
            <a:graphicFrameLocks noGrp="1"/>
          </p:cNvGraphicFramePr>
          <p:nvPr>
            <p:extLst>
              <p:ext uri="{D42A27DB-BD31-4B8C-83A1-F6EECF244321}">
                <p14:modId xmlns:p14="http://schemas.microsoft.com/office/powerpoint/2010/main" val="844275894"/>
              </p:ext>
            </p:extLst>
          </p:nvPr>
        </p:nvGraphicFramePr>
        <p:xfrm>
          <a:off x="313267" y="1084263"/>
          <a:ext cx="11607801" cy="5197336"/>
        </p:xfrm>
        <a:graphic>
          <a:graphicData uri="http://schemas.openxmlformats.org/drawingml/2006/table">
            <a:tbl>
              <a:tblPr firstRow="1" bandRow="1" bandCol="1">
                <a:tableStyleId>{5A111915-BE36-4E01-A7E5-04B1672EAD32}</a:tableStyleId>
              </a:tblPr>
              <a:tblGrid>
                <a:gridCol w="2624642"/>
                <a:gridCol w="914424"/>
                <a:gridCol w="694267"/>
                <a:gridCol w="677333"/>
                <a:gridCol w="651934"/>
                <a:gridCol w="533400"/>
                <a:gridCol w="448733"/>
                <a:gridCol w="2531534"/>
                <a:gridCol w="2531534"/>
              </a:tblGrid>
              <a:tr h="56197">
                <a:tc rowSpan="2">
                  <a:txBody>
                    <a:bodyPr/>
                    <a:lstStyle/>
                    <a:p>
                      <a:pPr algn="ctr" fontAlgn="ctr"/>
                      <a:r>
                        <a:rPr lang="ru-RU" sz="1000" u="none" strike="noStrike" dirty="0">
                          <a:effectLst/>
                        </a:rPr>
                        <a:t>НАИМЕНОВАНИЕ ДОХОДА</a:t>
                      </a:r>
                      <a:endParaRPr lang="ru-RU" sz="1000" b="0" i="0" u="none" strike="noStrike" dirty="0">
                        <a:effectLst/>
                        <a:latin typeface="Times New Roman" panose="02020603050405020304" pitchFamily="18" charset="0"/>
                      </a:endParaRPr>
                    </a:p>
                  </a:txBody>
                  <a:tcPr marL="1124" marR="1124" marT="1124" marB="0" anchor="ctr"/>
                </a:tc>
                <a:tc rowSpan="2">
                  <a:txBody>
                    <a:bodyPr/>
                    <a:lstStyle/>
                    <a:p>
                      <a:pPr algn="ctr" fontAlgn="ctr"/>
                      <a:r>
                        <a:rPr lang="ru-RU" sz="1000" u="none" strike="noStrike" dirty="0">
                          <a:effectLst/>
                        </a:rPr>
                        <a:t>КБК</a:t>
                      </a:r>
                      <a:endParaRPr lang="ru-RU" sz="1000" b="0" i="0" u="none" strike="noStrike" dirty="0">
                        <a:effectLst/>
                        <a:latin typeface="Times New Roman" panose="02020603050405020304" pitchFamily="18" charset="0"/>
                      </a:endParaRPr>
                    </a:p>
                  </a:txBody>
                  <a:tcPr marL="1124" marR="1124" marT="1124" marB="0" anchor="ctr"/>
                </a:tc>
                <a:tc rowSpan="2">
                  <a:txBody>
                    <a:bodyPr/>
                    <a:lstStyle/>
                    <a:p>
                      <a:pPr algn="ctr" fontAlgn="ctr"/>
                      <a:r>
                        <a:rPr lang="ru-RU" sz="1000" u="none" strike="noStrike" dirty="0">
                          <a:effectLst/>
                        </a:rPr>
                        <a:t>Утвержденный план на 2021 год (первоначальный)</a:t>
                      </a:r>
                      <a:endParaRPr lang="ru-RU" sz="1000" b="0" i="0" u="none" strike="noStrike" dirty="0">
                        <a:effectLst/>
                        <a:latin typeface="Times New Roman" panose="02020603050405020304" pitchFamily="18" charset="0"/>
                      </a:endParaRPr>
                    </a:p>
                  </a:txBody>
                  <a:tcPr marL="1124" marR="1124" marT="1124" marB="0" anchor="ctr"/>
                </a:tc>
                <a:tc rowSpan="2">
                  <a:txBody>
                    <a:bodyPr/>
                    <a:lstStyle/>
                    <a:p>
                      <a:pPr algn="ctr" fontAlgn="ctr"/>
                      <a:r>
                        <a:rPr lang="ru-RU" sz="1000" u="none" strike="noStrike">
                          <a:effectLst/>
                        </a:rPr>
                        <a:t>Уточненный план </a:t>
                      </a:r>
                      <a:endParaRPr lang="ru-RU" sz="1000" b="0" i="0" u="none" strike="noStrike">
                        <a:effectLst/>
                        <a:latin typeface="Times New Roman" panose="02020603050405020304" pitchFamily="18" charset="0"/>
                      </a:endParaRPr>
                    </a:p>
                  </a:txBody>
                  <a:tcPr marL="1124" marR="1124" marT="1124" marB="0" anchor="ctr"/>
                </a:tc>
                <a:tc rowSpan="2">
                  <a:txBody>
                    <a:bodyPr/>
                    <a:lstStyle/>
                    <a:p>
                      <a:pPr algn="ctr" fontAlgn="ctr"/>
                      <a:r>
                        <a:rPr lang="ru-RU" sz="1000" u="none" strike="noStrike">
                          <a:effectLst/>
                        </a:rPr>
                        <a:t>Исполнено с начала года</a:t>
                      </a:r>
                      <a:endParaRPr lang="ru-RU" sz="1000" b="0" i="0" u="none" strike="noStrike">
                        <a:effectLst/>
                        <a:latin typeface="Times New Roman" panose="02020603050405020304" pitchFamily="18" charset="0"/>
                      </a:endParaRPr>
                    </a:p>
                  </a:txBody>
                  <a:tcPr marL="1124" marR="1124" marT="1124" marB="0" anchor="ctr"/>
                </a:tc>
                <a:tc gridSpan="2">
                  <a:txBody>
                    <a:bodyPr/>
                    <a:lstStyle/>
                    <a:p>
                      <a:pPr algn="ctr" fontAlgn="b"/>
                      <a:r>
                        <a:rPr lang="ru-RU" sz="1000" u="none" strike="noStrike">
                          <a:effectLst/>
                        </a:rPr>
                        <a:t>% исполнения</a:t>
                      </a:r>
                      <a:endParaRPr lang="ru-RU" sz="1000" b="0" i="0" u="none" strike="noStrike">
                        <a:effectLst/>
                        <a:latin typeface="Times New Roman" panose="02020603050405020304" pitchFamily="18" charset="0"/>
                      </a:endParaRPr>
                    </a:p>
                  </a:txBody>
                  <a:tcPr marL="1124" marR="1124" marT="1124" marB="0" anchor="b"/>
                </a:tc>
                <a:tc hMerge="1">
                  <a:txBody>
                    <a:bodyPr/>
                    <a:lstStyle/>
                    <a:p>
                      <a:endParaRPr lang="ru-RU"/>
                    </a:p>
                  </a:txBody>
                  <a:tcPr/>
                </a:tc>
                <a:tc gridSpan="2">
                  <a:txBody>
                    <a:bodyPr/>
                    <a:lstStyle/>
                    <a:p>
                      <a:pPr algn="ctr" fontAlgn="ctr"/>
                      <a:r>
                        <a:rPr lang="ru-RU" sz="1000" u="none" strike="noStrike">
                          <a:effectLst/>
                        </a:rPr>
                        <a:t>Причины невыполнения (перевыполнения) плановых назначений (менее чем 95% и более чем 105%)</a:t>
                      </a:r>
                      <a:endParaRPr lang="ru-RU" sz="1000" b="0" i="0" u="none" strike="noStrike">
                        <a:effectLst/>
                        <a:latin typeface="Times New Roman" panose="02020603050405020304" pitchFamily="18" charset="0"/>
                      </a:endParaRPr>
                    </a:p>
                  </a:txBody>
                  <a:tcPr marL="1124" marR="1124" marT="1124" marB="0" anchor="ctr"/>
                </a:tc>
                <a:tc hMerge="1">
                  <a:txBody>
                    <a:bodyPr/>
                    <a:lstStyle/>
                    <a:p>
                      <a:endParaRPr lang="ru-RU"/>
                    </a:p>
                  </a:txBody>
                  <a:tcPr/>
                </a:tc>
              </a:tr>
              <a:tr h="73056">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algn="ctr" fontAlgn="ctr"/>
                      <a:r>
                        <a:rPr lang="ru-RU" sz="1000" u="none" strike="noStrike">
                          <a:effectLst/>
                        </a:rPr>
                        <a:t>к первоначальному плану</a:t>
                      </a:r>
                      <a:endParaRPr lang="ru-RU" sz="1000" b="0" i="0" u="none" strike="noStrike">
                        <a:effectLst/>
                        <a:latin typeface="Times New Roman" panose="02020603050405020304" pitchFamily="18" charset="0"/>
                      </a:endParaRPr>
                    </a:p>
                  </a:txBody>
                  <a:tcPr marL="1124" marR="1124" marT="1124" marB="0" anchor="ctr"/>
                </a:tc>
                <a:tc>
                  <a:txBody>
                    <a:bodyPr/>
                    <a:lstStyle/>
                    <a:p>
                      <a:pPr algn="ctr" fontAlgn="ctr"/>
                      <a:r>
                        <a:rPr lang="ru-RU" sz="1000" u="none" strike="noStrike">
                          <a:effectLst/>
                        </a:rPr>
                        <a:t> к уточненному плану</a:t>
                      </a:r>
                      <a:endParaRPr lang="ru-RU" sz="1000" b="0" i="0" u="none" strike="noStrike">
                        <a:effectLst/>
                        <a:latin typeface="Times New Roman" panose="02020603050405020304" pitchFamily="18" charset="0"/>
                      </a:endParaRPr>
                    </a:p>
                  </a:txBody>
                  <a:tcPr marL="1124" marR="1124" marT="1124" marB="0" anchor="ctr"/>
                </a:tc>
                <a:tc>
                  <a:txBody>
                    <a:bodyPr/>
                    <a:lstStyle/>
                    <a:p>
                      <a:pPr algn="ctr" fontAlgn="ctr"/>
                      <a:r>
                        <a:rPr lang="ru-RU" sz="1000" u="none" strike="noStrike" dirty="0">
                          <a:effectLst/>
                        </a:rPr>
                        <a:t>к первоначальному плану</a:t>
                      </a:r>
                      <a:endParaRPr lang="ru-RU" sz="1000" b="0" i="0" u="none" strike="noStrike" dirty="0">
                        <a:effectLst/>
                        <a:latin typeface="Times New Roman" panose="02020603050405020304" pitchFamily="18" charset="0"/>
                      </a:endParaRPr>
                    </a:p>
                  </a:txBody>
                  <a:tcPr marL="1124" marR="1124" marT="1124" marB="0" anchor="ctr"/>
                </a:tc>
                <a:tc>
                  <a:txBody>
                    <a:bodyPr/>
                    <a:lstStyle/>
                    <a:p>
                      <a:pPr algn="ctr" fontAlgn="ctr"/>
                      <a:r>
                        <a:rPr lang="ru-RU" sz="1000" u="none" strike="noStrike">
                          <a:effectLst/>
                        </a:rPr>
                        <a:t> к уточненному плану</a:t>
                      </a:r>
                      <a:endParaRPr lang="ru-RU" sz="1000" b="0" i="0" u="none" strike="noStrike">
                        <a:effectLst/>
                        <a:latin typeface="Times New Roman" panose="02020603050405020304" pitchFamily="18" charset="0"/>
                      </a:endParaRPr>
                    </a:p>
                  </a:txBody>
                  <a:tcPr marL="1124" marR="1124" marT="1124" marB="0" anchor="ctr"/>
                </a:tc>
              </a:tr>
              <a:tr h="44283">
                <a:tc>
                  <a:txBody>
                    <a:bodyPr/>
                    <a:lstStyle/>
                    <a:p>
                      <a:pPr algn="l" fontAlgn="b"/>
                      <a:r>
                        <a:rPr lang="ru-RU" sz="1000" u="none" strike="noStrike">
                          <a:effectLst/>
                        </a:rPr>
                        <a:t>НАЛОГОВЫЕ И НЕНАЛОГОВЫЕ ДОХОДЫ</a:t>
                      </a:r>
                      <a:endParaRPr lang="ru-RU" sz="1000" b="0" i="0" u="none" strike="noStrike">
                        <a:effectLst/>
                        <a:latin typeface="Times New Roman" panose="02020603050405020304" pitchFamily="18" charset="0"/>
                      </a:endParaRPr>
                    </a:p>
                  </a:txBody>
                  <a:tcPr marL="1124" marR="1124" marT="1124" marB="0" anchor="ctr"/>
                </a:tc>
                <a:tc>
                  <a:txBody>
                    <a:bodyPr/>
                    <a:lstStyle/>
                    <a:p>
                      <a:pPr algn="ctr" fontAlgn="b"/>
                      <a:r>
                        <a:rPr lang="ru-RU" sz="1000" u="none" strike="noStrike">
                          <a:effectLst/>
                        </a:rPr>
                        <a:t>000 1 00 00000 00 0000 000</a:t>
                      </a:r>
                      <a:endParaRPr lang="ru-RU" sz="1000" b="0" i="0" u="none" strike="noStrike">
                        <a:effectLst/>
                        <a:latin typeface="Times New Roman" panose="02020603050405020304" pitchFamily="18" charset="0"/>
                      </a:endParaRPr>
                    </a:p>
                  </a:txBody>
                  <a:tcPr marL="1124" marR="1124" marT="1124" marB="0" anchor="b"/>
                </a:tc>
                <a:tc>
                  <a:txBody>
                    <a:bodyPr/>
                    <a:lstStyle/>
                    <a:p>
                      <a:pPr algn="r" fontAlgn="b"/>
                      <a:r>
                        <a:rPr lang="ru-RU" sz="1000" u="none" strike="noStrike">
                          <a:effectLst/>
                        </a:rPr>
                        <a:t>1 277 062,0</a:t>
                      </a:r>
                      <a:endParaRPr lang="ru-RU" sz="1000" b="0" i="0" u="none" strike="noStrike">
                        <a:effectLst/>
                        <a:latin typeface="Times New Roman" panose="02020603050405020304" pitchFamily="18" charset="0"/>
                      </a:endParaRPr>
                    </a:p>
                  </a:txBody>
                  <a:tcPr marL="1124" marR="1124" marT="1124" marB="0" anchor="b"/>
                </a:tc>
                <a:tc>
                  <a:txBody>
                    <a:bodyPr/>
                    <a:lstStyle/>
                    <a:p>
                      <a:pPr algn="r" fontAlgn="b"/>
                      <a:r>
                        <a:rPr lang="ru-RU" sz="1000" u="none" strike="noStrike">
                          <a:effectLst/>
                        </a:rPr>
                        <a:t>1 418 136,3</a:t>
                      </a:r>
                      <a:endParaRPr lang="ru-RU" sz="1000" b="0" i="0" u="none" strike="noStrike">
                        <a:effectLst/>
                        <a:latin typeface="Times New Roman" panose="02020603050405020304" pitchFamily="18" charset="0"/>
                      </a:endParaRPr>
                    </a:p>
                  </a:txBody>
                  <a:tcPr marL="1124" marR="1124" marT="1124" marB="0" anchor="b"/>
                </a:tc>
                <a:tc>
                  <a:txBody>
                    <a:bodyPr/>
                    <a:lstStyle/>
                    <a:p>
                      <a:pPr algn="r" fontAlgn="b"/>
                      <a:r>
                        <a:rPr lang="ru-RU" sz="1000" u="none" strike="noStrike">
                          <a:effectLst/>
                        </a:rPr>
                        <a:t>1 418 604,8</a:t>
                      </a:r>
                      <a:endParaRPr lang="ru-RU" sz="1000" b="0" i="0" u="none" strike="noStrike">
                        <a:effectLst/>
                        <a:latin typeface="Times New Roman" panose="02020603050405020304" pitchFamily="18" charset="0"/>
                      </a:endParaRPr>
                    </a:p>
                  </a:txBody>
                  <a:tcPr marL="1124" marR="1124" marT="1124" marB="0" anchor="b"/>
                </a:tc>
                <a:tc>
                  <a:txBody>
                    <a:bodyPr/>
                    <a:lstStyle/>
                    <a:p>
                      <a:pPr algn="r" fontAlgn="b"/>
                      <a:r>
                        <a:rPr lang="ru-RU" sz="1000" u="none" strike="noStrike">
                          <a:effectLst/>
                        </a:rPr>
                        <a:t>111,1</a:t>
                      </a:r>
                      <a:endParaRPr lang="ru-RU" sz="1000" b="0" i="0" u="none" strike="noStrike">
                        <a:effectLst/>
                        <a:latin typeface="Times New Roman" panose="02020603050405020304" pitchFamily="18" charset="0"/>
                      </a:endParaRPr>
                    </a:p>
                  </a:txBody>
                  <a:tcPr marL="1124" marR="1124" marT="1124" marB="0" anchor="b"/>
                </a:tc>
                <a:tc>
                  <a:txBody>
                    <a:bodyPr/>
                    <a:lstStyle/>
                    <a:p>
                      <a:pPr algn="r" fontAlgn="b"/>
                      <a:r>
                        <a:rPr lang="ru-RU" sz="1000" u="none" strike="noStrike">
                          <a:effectLst/>
                        </a:rPr>
                        <a:t>100,0</a:t>
                      </a:r>
                      <a:endParaRPr lang="ru-RU" sz="1000" b="0" i="0" u="none" strike="noStrike">
                        <a:effectLst/>
                        <a:latin typeface="Times New Roman" panose="02020603050405020304" pitchFamily="18" charset="0"/>
                      </a:endParaRPr>
                    </a:p>
                  </a:txBody>
                  <a:tcPr marL="1124" marR="1124" marT="1124" marB="0" anchor="b"/>
                </a:tc>
                <a:tc>
                  <a:txBody>
                    <a:bodyPr/>
                    <a:lstStyle/>
                    <a:p>
                      <a:pPr algn="ctr" fontAlgn="ctr"/>
                      <a:r>
                        <a:rPr lang="ru-RU" sz="1000" u="none" strike="noStrike">
                          <a:effectLst/>
                        </a:rPr>
                        <a:t> </a:t>
                      </a:r>
                      <a:endParaRPr lang="ru-RU" sz="1000" b="0" i="0" u="none" strike="noStrike">
                        <a:effectLst/>
                        <a:latin typeface="Times New Roman" panose="02020603050405020304" pitchFamily="18" charset="0"/>
                      </a:endParaRPr>
                    </a:p>
                  </a:txBody>
                  <a:tcPr marL="1124" marR="1124" marT="1124" marB="0" anchor="ctr"/>
                </a:tc>
                <a:tc>
                  <a:txBody>
                    <a:bodyPr/>
                    <a:lstStyle/>
                    <a:p>
                      <a:pPr algn="ctr" fontAlgn="ctr"/>
                      <a:r>
                        <a:rPr lang="ru-RU" sz="1000" u="none" strike="noStrike">
                          <a:effectLst/>
                        </a:rPr>
                        <a:t> </a:t>
                      </a:r>
                      <a:endParaRPr lang="ru-RU" sz="1000" b="0" i="0" u="none" strike="noStrike">
                        <a:effectLst/>
                        <a:latin typeface="Times New Roman" panose="02020603050405020304" pitchFamily="18" charset="0"/>
                      </a:endParaRPr>
                    </a:p>
                  </a:txBody>
                  <a:tcPr marL="1124" marR="1124" marT="1124" marB="0" anchor="ctr"/>
                </a:tc>
              </a:tr>
              <a:tr h="0">
                <a:tc>
                  <a:txBody>
                    <a:bodyPr/>
                    <a:lstStyle/>
                    <a:p>
                      <a:pPr algn="l" fontAlgn="b"/>
                      <a:r>
                        <a:rPr lang="ru-RU" sz="1000" u="none" strike="noStrike">
                          <a:effectLst/>
                        </a:rPr>
                        <a:t>НАЛОГОВЫЕ ДОХОДЫ</a:t>
                      </a:r>
                      <a:endParaRPr lang="ru-RU" sz="1000" b="0" i="0" u="none" strike="noStrike">
                        <a:effectLst/>
                        <a:latin typeface="Times New Roman" panose="02020603050405020304" pitchFamily="18" charset="0"/>
                      </a:endParaRPr>
                    </a:p>
                  </a:txBody>
                  <a:tcPr marL="1124" marR="1124" marT="1124" marB="0" anchor="ctr"/>
                </a:tc>
                <a:tc>
                  <a:txBody>
                    <a:bodyPr/>
                    <a:lstStyle/>
                    <a:p>
                      <a:pPr algn="ctr" fontAlgn="b"/>
                      <a:r>
                        <a:rPr lang="ru-RU" sz="1000" u="none" strike="noStrike">
                          <a:effectLst/>
                        </a:rPr>
                        <a:t> </a:t>
                      </a:r>
                      <a:endParaRPr lang="ru-RU" sz="1000" b="0" i="0" u="none" strike="noStrike">
                        <a:effectLst/>
                        <a:latin typeface="Times New Roman" panose="02020603050405020304" pitchFamily="18" charset="0"/>
                      </a:endParaRPr>
                    </a:p>
                  </a:txBody>
                  <a:tcPr marL="1124" marR="1124" marT="1124" marB="0" anchor="b"/>
                </a:tc>
                <a:tc>
                  <a:txBody>
                    <a:bodyPr/>
                    <a:lstStyle/>
                    <a:p>
                      <a:pPr algn="r" fontAlgn="b"/>
                      <a:r>
                        <a:rPr lang="ru-RU" sz="1000" u="none" strike="noStrike" dirty="0">
                          <a:effectLst/>
                        </a:rPr>
                        <a:t>1 061 434,8</a:t>
                      </a:r>
                      <a:endParaRPr lang="ru-RU" sz="1000" b="0" i="0" u="none" strike="noStrike" dirty="0">
                        <a:effectLst/>
                        <a:latin typeface="Times New Roman" panose="02020603050405020304" pitchFamily="18" charset="0"/>
                      </a:endParaRPr>
                    </a:p>
                  </a:txBody>
                  <a:tcPr marL="1124" marR="1124" marT="1124" marB="0" anchor="b"/>
                </a:tc>
                <a:tc>
                  <a:txBody>
                    <a:bodyPr/>
                    <a:lstStyle/>
                    <a:p>
                      <a:pPr algn="r" fontAlgn="b"/>
                      <a:r>
                        <a:rPr lang="ru-RU" sz="1000" u="none" strike="noStrike">
                          <a:effectLst/>
                        </a:rPr>
                        <a:t>1 153 994,7</a:t>
                      </a:r>
                      <a:endParaRPr lang="ru-RU" sz="1000" b="0" i="0" u="none" strike="noStrike">
                        <a:effectLst/>
                        <a:latin typeface="Times New Roman" panose="02020603050405020304" pitchFamily="18" charset="0"/>
                      </a:endParaRPr>
                    </a:p>
                  </a:txBody>
                  <a:tcPr marL="1124" marR="1124" marT="1124" marB="0" anchor="b"/>
                </a:tc>
                <a:tc>
                  <a:txBody>
                    <a:bodyPr/>
                    <a:lstStyle/>
                    <a:p>
                      <a:pPr algn="r" fontAlgn="b"/>
                      <a:r>
                        <a:rPr lang="ru-RU" sz="1000" u="none" strike="noStrike">
                          <a:effectLst/>
                        </a:rPr>
                        <a:t>1 144 916,8</a:t>
                      </a:r>
                      <a:endParaRPr lang="ru-RU" sz="1000" b="0" i="0" u="none" strike="noStrike">
                        <a:effectLst/>
                        <a:latin typeface="Times New Roman" panose="02020603050405020304" pitchFamily="18" charset="0"/>
                      </a:endParaRPr>
                    </a:p>
                  </a:txBody>
                  <a:tcPr marL="1124" marR="1124" marT="1124" marB="0" anchor="b"/>
                </a:tc>
                <a:tc>
                  <a:txBody>
                    <a:bodyPr/>
                    <a:lstStyle/>
                    <a:p>
                      <a:pPr algn="r" fontAlgn="b"/>
                      <a:r>
                        <a:rPr lang="ru-RU" sz="1000" u="none" strike="noStrike">
                          <a:effectLst/>
                        </a:rPr>
                        <a:t>107,9</a:t>
                      </a:r>
                      <a:endParaRPr lang="ru-RU" sz="1000" b="0" i="0" u="none" strike="noStrike">
                        <a:effectLst/>
                        <a:latin typeface="Times New Roman" panose="02020603050405020304" pitchFamily="18" charset="0"/>
                      </a:endParaRPr>
                    </a:p>
                  </a:txBody>
                  <a:tcPr marL="1124" marR="1124" marT="1124" marB="0" anchor="b"/>
                </a:tc>
                <a:tc>
                  <a:txBody>
                    <a:bodyPr/>
                    <a:lstStyle/>
                    <a:p>
                      <a:pPr algn="r" fontAlgn="b"/>
                      <a:r>
                        <a:rPr lang="ru-RU" sz="1000" u="none" strike="noStrike">
                          <a:effectLst/>
                        </a:rPr>
                        <a:t>99,2</a:t>
                      </a:r>
                      <a:endParaRPr lang="ru-RU" sz="1000" b="0" i="0" u="none" strike="noStrike">
                        <a:effectLst/>
                        <a:latin typeface="Times New Roman" panose="02020603050405020304" pitchFamily="18" charset="0"/>
                      </a:endParaRPr>
                    </a:p>
                  </a:txBody>
                  <a:tcPr marL="1124" marR="1124" marT="1124" marB="0" anchor="b"/>
                </a:tc>
                <a:tc>
                  <a:txBody>
                    <a:bodyPr/>
                    <a:lstStyle/>
                    <a:p>
                      <a:pPr algn="ctr" fontAlgn="ctr"/>
                      <a:r>
                        <a:rPr lang="ru-RU" sz="1000" u="none" strike="noStrike">
                          <a:effectLst/>
                        </a:rPr>
                        <a:t> </a:t>
                      </a:r>
                      <a:endParaRPr lang="ru-RU" sz="1000" b="0" i="0" u="none" strike="noStrike">
                        <a:effectLst/>
                        <a:latin typeface="Times New Roman" panose="02020603050405020304" pitchFamily="18" charset="0"/>
                      </a:endParaRPr>
                    </a:p>
                  </a:txBody>
                  <a:tcPr marL="1124" marR="1124" marT="1124" marB="0" anchor="ctr"/>
                </a:tc>
                <a:tc>
                  <a:txBody>
                    <a:bodyPr/>
                    <a:lstStyle/>
                    <a:p>
                      <a:pPr algn="ctr" fontAlgn="ctr"/>
                      <a:r>
                        <a:rPr lang="ru-RU" sz="1000" u="none" strike="noStrike">
                          <a:effectLst/>
                        </a:rPr>
                        <a:t> </a:t>
                      </a:r>
                      <a:endParaRPr lang="ru-RU" sz="1000" b="0" i="0" u="none" strike="noStrike">
                        <a:effectLst/>
                        <a:latin typeface="Times New Roman" panose="02020603050405020304" pitchFamily="18" charset="0"/>
                      </a:endParaRPr>
                    </a:p>
                  </a:txBody>
                  <a:tcPr marL="1124" marR="1124" marT="1124" marB="0" anchor="ctr"/>
                </a:tc>
              </a:tr>
              <a:tr h="44283">
                <a:tc>
                  <a:txBody>
                    <a:bodyPr/>
                    <a:lstStyle/>
                    <a:p>
                      <a:pPr algn="l" fontAlgn="b"/>
                      <a:r>
                        <a:rPr lang="ru-RU" sz="1000" u="none" strike="noStrike">
                          <a:effectLst/>
                        </a:rPr>
                        <a:t>НАЛОГИ НА ПРИБЫЛЬ, ДОХОДЫ</a:t>
                      </a:r>
                      <a:endParaRPr lang="ru-RU" sz="1000" b="0" i="0" u="none" strike="noStrike">
                        <a:effectLst/>
                        <a:latin typeface="Times New Roman" panose="02020603050405020304" pitchFamily="18" charset="0"/>
                      </a:endParaRPr>
                    </a:p>
                  </a:txBody>
                  <a:tcPr marL="1124" marR="1124" marT="1124" marB="0" anchor="ctr"/>
                </a:tc>
                <a:tc>
                  <a:txBody>
                    <a:bodyPr/>
                    <a:lstStyle/>
                    <a:p>
                      <a:pPr algn="ctr" fontAlgn="b"/>
                      <a:r>
                        <a:rPr lang="ru-RU" sz="1000" u="none" strike="noStrike" dirty="0">
                          <a:effectLst/>
                        </a:rPr>
                        <a:t>182 1 01 00000 00 0000 000</a:t>
                      </a:r>
                      <a:endParaRPr lang="ru-RU" sz="1000" b="0" i="0" u="none" strike="noStrike" dirty="0">
                        <a:effectLst/>
                        <a:latin typeface="Times New Roman" panose="02020603050405020304" pitchFamily="18" charset="0"/>
                      </a:endParaRPr>
                    </a:p>
                  </a:txBody>
                  <a:tcPr marL="1124" marR="1124" marT="1124" marB="0" anchor="b"/>
                </a:tc>
                <a:tc>
                  <a:txBody>
                    <a:bodyPr/>
                    <a:lstStyle/>
                    <a:p>
                      <a:pPr algn="r" fontAlgn="b"/>
                      <a:r>
                        <a:rPr lang="ru-RU" sz="1000" u="none" strike="noStrike" dirty="0">
                          <a:effectLst/>
                        </a:rPr>
                        <a:t>818 377,9</a:t>
                      </a:r>
                      <a:endParaRPr lang="ru-RU" sz="1000" b="0" i="0" u="none" strike="noStrike" dirty="0">
                        <a:effectLst/>
                        <a:latin typeface="Times New Roman" panose="02020603050405020304" pitchFamily="18" charset="0"/>
                      </a:endParaRPr>
                    </a:p>
                  </a:txBody>
                  <a:tcPr marL="1124" marR="1124" marT="1124" marB="0" anchor="b"/>
                </a:tc>
                <a:tc>
                  <a:txBody>
                    <a:bodyPr/>
                    <a:lstStyle/>
                    <a:p>
                      <a:pPr algn="r" fontAlgn="b"/>
                      <a:r>
                        <a:rPr lang="ru-RU" sz="1000" u="none" strike="noStrike" dirty="0">
                          <a:effectLst/>
                        </a:rPr>
                        <a:t>857 077,9</a:t>
                      </a:r>
                      <a:endParaRPr lang="ru-RU" sz="1000" b="0" i="0" u="none" strike="noStrike" dirty="0">
                        <a:effectLst/>
                        <a:latin typeface="Times New Roman" panose="02020603050405020304" pitchFamily="18" charset="0"/>
                      </a:endParaRPr>
                    </a:p>
                  </a:txBody>
                  <a:tcPr marL="1124" marR="1124" marT="1124" marB="0" anchor="b"/>
                </a:tc>
                <a:tc>
                  <a:txBody>
                    <a:bodyPr/>
                    <a:lstStyle/>
                    <a:p>
                      <a:pPr algn="r" fontAlgn="b"/>
                      <a:r>
                        <a:rPr lang="ru-RU" sz="1000" u="none" strike="noStrike">
                          <a:effectLst/>
                        </a:rPr>
                        <a:t>848 950,9</a:t>
                      </a:r>
                      <a:endParaRPr lang="ru-RU" sz="1000" b="0" i="0" u="none" strike="noStrike">
                        <a:effectLst/>
                        <a:latin typeface="Times New Roman" panose="02020603050405020304" pitchFamily="18" charset="0"/>
                      </a:endParaRPr>
                    </a:p>
                  </a:txBody>
                  <a:tcPr marL="1124" marR="1124" marT="1124" marB="0" anchor="b"/>
                </a:tc>
                <a:tc>
                  <a:txBody>
                    <a:bodyPr/>
                    <a:lstStyle/>
                    <a:p>
                      <a:pPr algn="r" fontAlgn="b"/>
                      <a:r>
                        <a:rPr lang="ru-RU" sz="1000" u="none" strike="noStrike">
                          <a:effectLst/>
                        </a:rPr>
                        <a:t>103,7</a:t>
                      </a:r>
                      <a:endParaRPr lang="ru-RU" sz="1000" b="0" i="0" u="none" strike="noStrike">
                        <a:effectLst/>
                        <a:latin typeface="Times New Roman" panose="02020603050405020304" pitchFamily="18" charset="0"/>
                      </a:endParaRPr>
                    </a:p>
                  </a:txBody>
                  <a:tcPr marL="1124" marR="1124" marT="1124" marB="0" anchor="b"/>
                </a:tc>
                <a:tc>
                  <a:txBody>
                    <a:bodyPr/>
                    <a:lstStyle/>
                    <a:p>
                      <a:pPr algn="r" fontAlgn="b"/>
                      <a:r>
                        <a:rPr lang="ru-RU" sz="1000" u="none" strike="noStrike">
                          <a:effectLst/>
                        </a:rPr>
                        <a:t>99,1</a:t>
                      </a:r>
                      <a:endParaRPr lang="ru-RU" sz="1000" b="0" i="0" u="none" strike="noStrike">
                        <a:effectLst/>
                        <a:latin typeface="Times New Roman" panose="02020603050405020304" pitchFamily="18" charset="0"/>
                      </a:endParaRPr>
                    </a:p>
                  </a:txBody>
                  <a:tcPr marL="1124" marR="1124" marT="1124" marB="0" anchor="b"/>
                </a:tc>
                <a:tc>
                  <a:txBody>
                    <a:bodyPr/>
                    <a:lstStyle/>
                    <a:p>
                      <a:pPr algn="ctr" fontAlgn="ctr"/>
                      <a:r>
                        <a:rPr lang="ru-RU" sz="1000" u="none" strike="noStrike" dirty="0">
                          <a:effectLst/>
                        </a:rPr>
                        <a:t> </a:t>
                      </a:r>
                      <a:endParaRPr lang="ru-RU" sz="1000" b="0" i="0" u="none" strike="noStrike" dirty="0">
                        <a:effectLst/>
                        <a:latin typeface="Times New Roman" panose="02020603050405020304" pitchFamily="18" charset="0"/>
                      </a:endParaRPr>
                    </a:p>
                  </a:txBody>
                  <a:tcPr marL="1124" marR="1124" marT="1124" marB="0" anchor="ctr"/>
                </a:tc>
                <a:tc>
                  <a:txBody>
                    <a:bodyPr/>
                    <a:lstStyle/>
                    <a:p>
                      <a:pPr algn="ctr" fontAlgn="ctr"/>
                      <a:r>
                        <a:rPr lang="ru-RU" sz="1000" u="none" strike="noStrike">
                          <a:effectLst/>
                        </a:rPr>
                        <a:t> </a:t>
                      </a:r>
                      <a:endParaRPr lang="ru-RU" sz="1000" b="0" i="0" u="none" strike="noStrike">
                        <a:effectLst/>
                        <a:latin typeface="Times New Roman" panose="02020603050405020304" pitchFamily="18" charset="0"/>
                      </a:endParaRPr>
                    </a:p>
                  </a:txBody>
                  <a:tcPr marL="1124" marR="1124" marT="1124" marB="0" anchor="ctr"/>
                </a:tc>
              </a:tr>
              <a:tr h="44283">
                <a:tc>
                  <a:txBody>
                    <a:bodyPr/>
                    <a:lstStyle/>
                    <a:p>
                      <a:pPr algn="l" fontAlgn="b"/>
                      <a:r>
                        <a:rPr lang="ru-RU" sz="1000" u="none" strike="noStrike" dirty="0">
                          <a:effectLst/>
                        </a:rPr>
                        <a:t>Налог на доходы физических лиц</a:t>
                      </a:r>
                      <a:endParaRPr lang="ru-RU" sz="1000" b="0" i="0" u="none" strike="noStrike" dirty="0">
                        <a:effectLst/>
                        <a:latin typeface="Times New Roman" panose="02020603050405020304" pitchFamily="18" charset="0"/>
                      </a:endParaRPr>
                    </a:p>
                  </a:txBody>
                  <a:tcPr marL="1124" marR="1124" marT="1124" marB="0" anchor="ctr"/>
                </a:tc>
                <a:tc>
                  <a:txBody>
                    <a:bodyPr/>
                    <a:lstStyle/>
                    <a:p>
                      <a:pPr algn="ctr" fontAlgn="b"/>
                      <a:r>
                        <a:rPr lang="ru-RU" sz="1000" u="none" strike="noStrike">
                          <a:effectLst/>
                        </a:rPr>
                        <a:t>182 1 01 02000 00 0000 110</a:t>
                      </a:r>
                      <a:endParaRPr lang="ru-RU" sz="1000" b="0" i="0" u="none" strike="noStrike">
                        <a:effectLst/>
                        <a:latin typeface="Times New Roman" panose="02020603050405020304" pitchFamily="18" charset="0"/>
                      </a:endParaRPr>
                    </a:p>
                  </a:txBody>
                  <a:tcPr marL="1124" marR="1124" marT="1124" marB="0" anchor="b"/>
                </a:tc>
                <a:tc>
                  <a:txBody>
                    <a:bodyPr/>
                    <a:lstStyle/>
                    <a:p>
                      <a:pPr algn="r" fontAlgn="b"/>
                      <a:r>
                        <a:rPr lang="ru-RU" sz="1000" u="none" strike="noStrike">
                          <a:effectLst/>
                        </a:rPr>
                        <a:t>818 377,9</a:t>
                      </a:r>
                      <a:endParaRPr lang="ru-RU" sz="1000" b="0" i="0" u="none" strike="noStrike">
                        <a:effectLst/>
                        <a:latin typeface="Times New Roman" panose="02020603050405020304" pitchFamily="18" charset="0"/>
                      </a:endParaRPr>
                    </a:p>
                  </a:txBody>
                  <a:tcPr marL="1124" marR="1124" marT="1124" marB="0" anchor="b"/>
                </a:tc>
                <a:tc>
                  <a:txBody>
                    <a:bodyPr/>
                    <a:lstStyle/>
                    <a:p>
                      <a:pPr algn="r" fontAlgn="b"/>
                      <a:r>
                        <a:rPr lang="ru-RU" sz="1000" u="none" strike="noStrike">
                          <a:effectLst/>
                        </a:rPr>
                        <a:t>857 077,9</a:t>
                      </a:r>
                      <a:endParaRPr lang="ru-RU" sz="1000" b="0" i="0" u="none" strike="noStrike">
                        <a:effectLst/>
                        <a:latin typeface="Times New Roman" panose="02020603050405020304" pitchFamily="18" charset="0"/>
                      </a:endParaRPr>
                    </a:p>
                  </a:txBody>
                  <a:tcPr marL="1124" marR="1124" marT="1124" marB="0" anchor="b"/>
                </a:tc>
                <a:tc>
                  <a:txBody>
                    <a:bodyPr/>
                    <a:lstStyle/>
                    <a:p>
                      <a:pPr algn="r" fontAlgn="b"/>
                      <a:r>
                        <a:rPr lang="ru-RU" sz="1000" u="none" strike="noStrike">
                          <a:effectLst/>
                        </a:rPr>
                        <a:t>848 950,9</a:t>
                      </a:r>
                      <a:endParaRPr lang="ru-RU" sz="1000" b="0" i="0" u="none" strike="noStrike">
                        <a:effectLst/>
                        <a:latin typeface="Times New Roman" panose="02020603050405020304" pitchFamily="18" charset="0"/>
                      </a:endParaRPr>
                    </a:p>
                  </a:txBody>
                  <a:tcPr marL="1124" marR="1124" marT="1124" marB="0" anchor="b"/>
                </a:tc>
                <a:tc>
                  <a:txBody>
                    <a:bodyPr/>
                    <a:lstStyle/>
                    <a:p>
                      <a:pPr algn="r" fontAlgn="b"/>
                      <a:r>
                        <a:rPr lang="ru-RU" sz="1000" u="none" strike="noStrike">
                          <a:effectLst/>
                        </a:rPr>
                        <a:t>103,7</a:t>
                      </a:r>
                      <a:endParaRPr lang="ru-RU" sz="1000" b="0" i="0" u="none" strike="noStrike">
                        <a:effectLst/>
                        <a:latin typeface="Times New Roman" panose="02020603050405020304" pitchFamily="18" charset="0"/>
                      </a:endParaRPr>
                    </a:p>
                  </a:txBody>
                  <a:tcPr marL="1124" marR="1124" marT="1124" marB="0" anchor="b"/>
                </a:tc>
                <a:tc>
                  <a:txBody>
                    <a:bodyPr/>
                    <a:lstStyle/>
                    <a:p>
                      <a:pPr algn="r" fontAlgn="b"/>
                      <a:r>
                        <a:rPr lang="ru-RU" sz="1000" u="none" strike="noStrike">
                          <a:effectLst/>
                        </a:rPr>
                        <a:t>99,1</a:t>
                      </a:r>
                      <a:endParaRPr lang="ru-RU" sz="1000" b="0" i="0" u="none" strike="noStrike">
                        <a:effectLst/>
                        <a:latin typeface="Times New Roman" panose="02020603050405020304" pitchFamily="18" charset="0"/>
                      </a:endParaRPr>
                    </a:p>
                  </a:txBody>
                  <a:tcPr marL="1124" marR="1124" marT="1124" marB="0" anchor="b"/>
                </a:tc>
                <a:tc>
                  <a:txBody>
                    <a:bodyPr/>
                    <a:lstStyle/>
                    <a:p>
                      <a:pPr algn="ctr" fontAlgn="ctr"/>
                      <a:r>
                        <a:rPr lang="ru-RU" sz="1000" u="none" strike="noStrike" dirty="0">
                          <a:effectLst/>
                        </a:rPr>
                        <a:t> </a:t>
                      </a:r>
                      <a:endParaRPr lang="ru-RU" sz="1000" b="0" i="0" u="none" strike="noStrike" dirty="0">
                        <a:effectLst/>
                        <a:latin typeface="Times New Roman" panose="02020603050405020304" pitchFamily="18" charset="0"/>
                      </a:endParaRPr>
                    </a:p>
                  </a:txBody>
                  <a:tcPr marL="1124" marR="1124" marT="1124" marB="0" anchor="ctr"/>
                </a:tc>
                <a:tc>
                  <a:txBody>
                    <a:bodyPr/>
                    <a:lstStyle/>
                    <a:p>
                      <a:pPr algn="ctr" fontAlgn="ctr"/>
                      <a:r>
                        <a:rPr lang="ru-RU" sz="1000" u="none" strike="noStrike">
                          <a:effectLst/>
                        </a:rPr>
                        <a:t> </a:t>
                      </a:r>
                      <a:endParaRPr lang="ru-RU" sz="1000" b="0" i="0" u="none" strike="noStrike">
                        <a:effectLst/>
                        <a:latin typeface="Times New Roman" panose="02020603050405020304" pitchFamily="18" charset="0"/>
                      </a:endParaRPr>
                    </a:p>
                  </a:txBody>
                  <a:tcPr marL="1124" marR="1124" marT="1124" marB="0" anchor="ctr"/>
                </a:tc>
              </a:tr>
              <a:tr h="70808">
                <a:tc>
                  <a:txBody>
                    <a:bodyPr/>
                    <a:lstStyle/>
                    <a:p>
                      <a:pPr algn="l" fontAlgn="t"/>
                      <a:r>
                        <a:rPr lang="ru-RU" sz="1000" u="none" strike="noStrike" dirty="0">
                          <a:effectLst/>
                        </a:rPr>
                        <a:t>НАЛОГИ НА ТОВАРЫ (РАБОТЫ, УСЛУГИ), РЕАЛИЗУЕМЫЕ НА ТЕРРИТОРИИ РОССИЙСКОЙ ФЕДЕРАЦИИ</a:t>
                      </a:r>
                      <a:endParaRPr lang="ru-RU" sz="1000" b="0" i="0" u="none" strike="noStrike" dirty="0">
                        <a:effectLst/>
                        <a:latin typeface="Times New Roman" panose="02020603050405020304" pitchFamily="18" charset="0"/>
                      </a:endParaRPr>
                    </a:p>
                  </a:txBody>
                  <a:tcPr marL="1124" marR="1124" marT="1124" marB="0" anchor="ctr"/>
                </a:tc>
                <a:tc>
                  <a:txBody>
                    <a:bodyPr/>
                    <a:lstStyle/>
                    <a:p>
                      <a:pPr algn="ctr" fontAlgn="b"/>
                      <a:r>
                        <a:rPr lang="ru-RU" sz="1000" u="none" strike="noStrike">
                          <a:effectLst/>
                        </a:rPr>
                        <a:t>100 1 03 00000 00 0000 000</a:t>
                      </a:r>
                      <a:endParaRPr lang="ru-RU" sz="1000" b="0" i="0" u="none" strike="noStrike">
                        <a:effectLst/>
                        <a:latin typeface="Times New Roman" panose="02020603050405020304" pitchFamily="18" charset="0"/>
                      </a:endParaRPr>
                    </a:p>
                  </a:txBody>
                  <a:tcPr marL="1124" marR="1124" marT="1124" marB="0" anchor="b"/>
                </a:tc>
                <a:tc>
                  <a:txBody>
                    <a:bodyPr/>
                    <a:lstStyle/>
                    <a:p>
                      <a:pPr algn="r" fontAlgn="b"/>
                      <a:r>
                        <a:rPr lang="ru-RU" sz="1000" u="none" strike="noStrike" dirty="0">
                          <a:effectLst/>
                        </a:rPr>
                        <a:t>13 355,1</a:t>
                      </a:r>
                      <a:endParaRPr lang="ru-RU" sz="1000" b="0" i="0" u="none" strike="noStrike" dirty="0">
                        <a:effectLst/>
                        <a:latin typeface="Times New Roman" panose="02020603050405020304" pitchFamily="18" charset="0"/>
                      </a:endParaRPr>
                    </a:p>
                  </a:txBody>
                  <a:tcPr marL="1124" marR="1124" marT="1124" marB="0" anchor="b"/>
                </a:tc>
                <a:tc>
                  <a:txBody>
                    <a:bodyPr/>
                    <a:lstStyle/>
                    <a:p>
                      <a:pPr algn="r" fontAlgn="b"/>
                      <a:r>
                        <a:rPr lang="ru-RU" sz="1000" u="none" strike="noStrike">
                          <a:effectLst/>
                        </a:rPr>
                        <a:t>13 355,1</a:t>
                      </a:r>
                      <a:endParaRPr lang="ru-RU" sz="1000" b="0" i="0" u="none" strike="noStrike">
                        <a:effectLst/>
                        <a:latin typeface="Times New Roman" panose="02020603050405020304" pitchFamily="18" charset="0"/>
                      </a:endParaRPr>
                    </a:p>
                  </a:txBody>
                  <a:tcPr marL="1124" marR="1124" marT="1124" marB="0" anchor="b"/>
                </a:tc>
                <a:tc>
                  <a:txBody>
                    <a:bodyPr/>
                    <a:lstStyle/>
                    <a:p>
                      <a:pPr algn="r" fontAlgn="b"/>
                      <a:r>
                        <a:rPr lang="ru-RU" sz="1000" u="none" strike="noStrike" dirty="0">
                          <a:effectLst/>
                        </a:rPr>
                        <a:t>13 073,8</a:t>
                      </a:r>
                      <a:endParaRPr lang="ru-RU" sz="1000" b="0" i="0" u="none" strike="noStrike" dirty="0">
                        <a:effectLst/>
                        <a:latin typeface="Times New Roman" panose="02020603050405020304" pitchFamily="18" charset="0"/>
                      </a:endParaRPr>
                    </a:p>
                  </a:txBody>
                  <a:tcPr marL="1124" marR="1124" marT="1124" marB="0" anchor="b"/>
                </a:tc>
                <a:tc>
                  <a:txBody>
                    <a:bodyPr/>
                    <a:lstStyle/>
                    <a:p>
                      <a:pPr algn="r" fontAlgn="b"/>
                      <a:r>
                        <a:rPr lang="ru-RU" sz="1000" u="none" strike="noStrike" dirty="0">
                          <a:effectLst/>
                        </a:rPr>
                        <a:t>97,9</a:t>
                      </a:r>
                      <a:endParaRPr lang="ru-RU" sz="1000" b="0" i="0" u="none" strike="noStrike" dirty="0">
                        <a:effectLst/>
                        <a:latin typeface="Times New Roman" panose="02020603050405020304" pitchFamily="18" charset="0"/>
                      </a:endParaRPr>
                    </a:p>
                  </a:txBody>
                  <a:tcPr marL="1124" marR="1124" marT="1124" marB="0" anchor="b"/>
                </a:tc>
                <a:tc>
                  <a:txBody>
                    <a:bodyPr/>
                    <a:lstStyle/>
                    <a:p>
                      <a:pPr algn="r" fontAlgn="b"/>
                      <a:r>
                        <a:rPr lang="ru-RU" sz="1000" u="none" strike="noStrike">
                          <a:effectLst/>
                        </a:rPr>
                        <a:t>97,9</a:t>
                      </a:r>
                      <a:endParaRPr lang="ru-RU" sz="1000" b="0" i="0" u="none" strike="noStrike">
                        <a:effectLst/>
                        <a:latin typeface="Times New Roman" panose="02020603050405020304" pitchFamily="18" charset="0"/>
                      </a:endParaRPr>
                    </a:p>
                  </a:txBody>
                  <a:tcPr marL="1124" marR="1124" marT="1124" marB="0" anchor="b"/>
                </a:tc>
                <a:tc>
                  <a:txBody>
                    <a:bodyPr/>
                    <a:lstStyle/>
                    <a:p>
                      <a:pPr algn="l" fontAlgn="ctr"/>
                      <a:r>
                        <a:rPr lang="ru-RU" sz="1000" u="none" strike="noStrike" dirty="0">
                          <a:effectLst/>
                        </a:rPr>
                        <a:t> </a:t>
                      </a:r>
                      <a:endParaRPr lang="ru-RU" sz="1000" b="0" i="0" u="none" strike="noStrike" dirty="0">
                        <a:effectLst/>
                        <a:latin typeface="Times New Roman" panose="02020603050405020304" pitchFamily="18" charset="0"/>
                      </a:endParaRPr>
                    </a:p>
                  </a:txBody>
                  <a:tcPr marL="1124" marR="1124" marT="1124" marB="0" anchor="ctr"/>
                </a:tc>
                <a:tc>
                  <a:txBody>
                    <a:bodyPr/>
                    <a:lstStyle/>
                    <a:p>
                      <a:pPr algn="l" fontAlgn="ctr"/>
                      <a:r>
                        <a:rPr lang="ru-RU" sz="1000" u="none" strike="noStrike" dirty="0">
                          <a:effectLst/>
                        </a:rPr>
                        <a:t> </a:t>
                      </a:r>
                      <a:endParaRPr lang="ru-RU" sz="1000" b="0" i="0" u="none" strike="noStrike" dirty="0">
                        <a:effectLst/>
                        <a:latin typeface="Times New Roman" panose="02020603050405020304" pitchFamily="18" charset="0"/>
                      </a:endParaRPr>
                    </a:p>
                  </a:txBody>
                  <a:tcPr marL="1124" marR="1124" marT="1124" marB="0" anchor="ctr"/>
                </a:tc>
              </a:tr>
              <a:tr h="65863">
                <a:tc>
                  <a:txBody>
                    <a:bodyPr/>
                    <a:lstStyle/>
                    <a:p>
                      <a:pPr algn="l" fontAlgn="b"/>
                      <a:r>
                        <a:rPr lang="ru-RU" sz="1000" u="none" strike="noStrike" dirty="0">
                          <a:effectLst/>
                        </a:rPr>
                        <a:t>Акцизы по подакцизным товарам (продукции), производимым на территории Российской Федерации</a:t>
                      </a:r>
                      <a:endParaRPr lang="ru-RU" sz="1000" b="0" i="0" u="none" strike="noStrike" dirty="0">
                        <a:effectLst/>
                        <a:latin typeface="Times New Roman" panose="02020603050405020304" pitchFamily="18" charset="0"/>
                      </a:endParaRPr>
                    </a:p>
                  </a:txBody>
                  <a:tcPr marL="1124" marR="1124" marT="1124" marB="0" anchor="ctr"/>
                </a:tc>
                <a:tc>
                  <a:txBody>
                    <a:bodyPr/>
                    <a:lstStyle/>
                    <a:p>
                      <a:pPr algn="ctr" fontAlgn="b"/>
                      <a:r>
                        <a:rPr lang="ru-RU" sz="1000" u="none" strike="noStrike">
                          <a:effectLst/>
                        </a:rPr>
                        <a:t>100 1 03 02000 00 0000 110</a:t>
                      </a:r>
                      <a:endParaRPr lang="ru-RU" sz="1000" b="0" i="0" u="none" strike="noStrike">
                        <a:effectLst/>
                        <a:latin typeface="Times New Roman" panose="02020603050405020304" pitchFamily="18" charset="0"/>
                      </a:endParaRPr>
                    </a:p>
                  </a:txBody>
                  <a:tcPr marL="1124" marR="1124" marT="1124" marB="0" anchor="b"/>
                </a:tc>
                <a:tc>
                  <a:txBody>
                    <a:bodyPr/>
                    <a:lstStyle/>
                    <a:p>
                      <a:pPr algn="r" fontAlgn="b"/>
                      <a:r>
                        <a:rPr lang="ru-RU" sz="1000" u="none" strike="noStrike">
                          <a:effectLst/>
                        </a:rPr>
                        <a:t>13 355,1</a:t>
                      </a:r>
                      <a:endParaRPr lang="ru-RU" sz="1000" b="0" i="0" u="none" strike="noStrike">
                        <a:effectLst/>
                        <a:latin typeface="Times New Roman" panose="02020603050405020304" pitchFamily="18" charset="0"/>
                      </a:endParaRPr>
                    </a:p>
                  </a:txBody>
                  <a:tcPr marL="1124" marR="1124" marT="1124" marB="0" anchor="b"/>
                </a:tc>
                <a:tc>
                  <a:txBody>
                    <a:bodyPr/>
                    <a:lstStyle/>
                    <a:p>
                      <a:pPr algn="r" fontAlgn="b"/>
                      <a:r>
                        <a:rPr lang="ru-RU" sz="1000" u="none" strike="noStrike" dirty="0">
                          <a:effectLst/>
                        </a:rPr>
                        <a:t>13 355,1</a:t>
                      </a:r>
                      <a:endParaRPr lang="ru-RU" sz="1000" b="0" i="0" u="none" strike="noStrike" dirty="0">
                        <a:effectLst/>
                        <a:latin typeface="Times New Roman" panose="02020603050405020304" pitchFamily="18" charset="0"/>
                      </a:endParaRPr>
                    </a:p>
                  </a:txBody>
                  <a:tcPr marL="1124" marR="1124" marT="1124" marB="0" anchor="b"/>
                </a:tc>
                <a:tc>
                  <a:txBody>
                    <a:bodyPr/>
                    <a:lstStyle/>
                    <a:p>
                      <a:pPr algn="r" fontAlgn="b"/>
                      <a:r>
                        <a:rPr lang="ru-RU" sz="1000" u="none" strike="noStrike">
                          <a:effectLst/>
                        </a:rPr>
                        <a:t>13 073,8</a:t>
                      </a:r>
                      <a:endParaRPr lang="ru-RU" sz="1000" b="0" i="0" u="none" strike="noStrike">
                        <a:effectLst/>
                        <a:latin typeface="Times New Roman" panose="02020603050405020304" pitchFamily="18" charset="0"/>
                      </a:endParaRPr>
                    </a:p>
                  </a:txBody>
                  <a:tcPr marL="1124" marR="1124" marT="1124" marB="0" anchor="b"/>
                </a:tc>
                <a:tc>
                  <a:txBody>
                    <a:bodyPr/>
                    <a:lstStyle/>
                    <a:p>
                      <a:pPr algn="r" fontAlgn="b"/>
                      <a:r>
                        <a:rPr lang="ru-RU" sz="1000" u="none" strike="noStrike" dirty="0">
                          <a:effectLst/>
                        </a:rPr>
                        <a:t>97,9</a:t>
                      </a:r>
                      <a:endParaRPr lang="ru-RU" sz="1000" b="0" i="0" u="none" strike="noStrike" dirty="0">
                        <a:effectLst/>
                        <a:latin typeface="Times New Roman" panose="02020603050405020304" pitchFamily="18" charset="0"/>
                      </a:endParaRPr>
                    </a:p>
                  </a:txBody>
                  <a:tcPr marL="1124" marR="1124" marT="1124" marB="0" anchor="b"/>
                </a:tc>
                <a:tc>
                  <a:txBody>
                    <a:bodyPr/>
                    <a:lstStyle/>
                    <a:p>
                      <a:pPr algn="r" fontAlgn="b"/>
                      <a:r>
                        <a:rPr lang="ru-RU" sz="1000" u="none" strike="noStrike">
                          <a:effectLst/>
                        </a:rPr>
                        <a:t>97,9</a:t>
                      </a:r>
                      <a:endParaRPr lang="ru-RU" sz="1000" b="0" i="0" u="none" strike="noStrike">
                        <a:effectLst/>
                        <a:latin typeface="Times New Roman" panose="02020603050405020304" pitchFamily="18" charset="0"/>
                      </a:endParaRPr>
                    </a:p>
                  </a:txBody>
                  <a:tcPr marL="1124" marR="1124" marT="1124" marB="0" anchor="b"/>
                </a:tc>
                <a:tc>
                  <a:txBody>
                    <a:bodyPr/>
                    <a:lstStyle/>
                    <a:p>
                      <a:pPr algn="l" fontAlgn="ctr"/>
                      <a:r>
                        <a:rPr lang="ru-RU" sz="1000" u="none" strike="noStrike" dirty="0">
                          <a:effectLst/>
                        </a:rPr>
                        <a:t> </a:t>
                      </a:r>
                      <a:endParaRPr lang="ru-RU" sz="1000" b="0" i="0" u="none" strike="noStrike" dirty="0">
                        <a:effectLst/>
                        <a:latin typeface="Times New Roman" panose="02020603050405020304" pitchFamily="18" charset="0"/>
                      </a:endParaRPr>
                    </a:p>
                  </a:txBody>
                  <a:tcPr marL="1124" marR="1124" marT="1124" marB="0" anchor="ctr"/>
                </a:tc>
                <a:tc>
                  <a:txBody>
                    <a:bodyPr/>
                    <a:lstStyle/>
                    <a:p>
                      <a:pPr algn="l" fontAlgn="ctr"/>
                      <a:r>
                        <a:rPr lang="ru-RU" sz="1000" u="none" strike="noStrike" dirty="0">
                          <a:effectLst/>
                        </a:rPr>
                        <a:t> </a:t>
                      </a:r>
                      <a:endParaRPr lang="ru-RU" sz="1000" b="0" i="0" u="none" strike="noStrike" dirty="0">
                        <a:effectLst/>
                        <a:latin typeface="Times New Roman" panose="02020603050405020304" pitchFamily="18" charset="0"/>
                      </a:endParaRPr>
                    </a:p>
                  </a:txBody>
                  <a:tcPr marL="1124" marR="1124" marT="1124" marB="0" anchor="ctr"/>
                </a:tc>
              </a:tr>
              <a:tr h="44283">
                <a:tc>
                  <a:txBody>
                    <a:bodyPr/>
                    <a:lstStyle/>
                    <a:p>
                      <a:pPr algn="l" fontAlgn="b"/>
                      <a:r>
                        <a:rPr lang="ru-RU" sz="1000" u="none" strike="noStrike">
                          <a:effectLst/>
                        </a:rPr>
                        <a:t>НАЛОГИ НА СОВОКУПНЫЙ ДОХОД</a:t>
                      </a:r>
                      <a:endParaRPr lang="ru-RU" sz="1000" b="0" i="0" u="none" strike="noStrike">
                        <a:effectLst/>
                        <a:latin typeface="Times New Roman" panose="02020603050405020304" pitchFamily="18" charset="0"/>
                      </a:endParaRPr>
                    </a:p>
                  </a:txBody>
                  <a:tcPr marL="1124" marR="1124" marT="1124" marB="0" anchor="ctr"/>
                </a:tc>
                <a:tc>
                  <a:txBody>
                    <a:bodyPr/>
                    <a:lstStyle/>
                    <a:p>
                      <a:pPr algn="ctr" fontAlgn="b"/>
                      <a:r>
                        <a:rPr lang="ru-RU" sz="1000" u="none" strike="noStrike">
                          <a:effectLst/>
                        </a:rPr>
                        <a:t>182 1 05 00000 00 0000 000</a:t>
                      </a:r>
                      <a:endParaRPr lang="ru-RU" sz="1000" b="0" i="0" u="none" strike="noStrike">
                        <a:effectLst/>
                        <a:latin typeface="Times New Roman" panose="02020603050405020304" pitchFamily="18" charset="0"/>
                      </a:endParaRPr>
                    </a:p>
                  </a:txBody>
                  <a:tcPr marL="1124" marR="1124" marT="1124" marB="0" anchor="b"/>
                </a:tc>
                <a:tc>
                  <a:txBody>
                    <a:bodyPr/>
                    <a:lstStyle/>
                    <a:p>
                      <a:pPr algn="r" fontAlgn="b"/>
                      <a:r>
                        <a:rPr lang="ru-RU" sz="1000" u="none" strike="noStrike">
                          <a:effectLst/>
                        </a:rPr>
                        <a:t>136 152,2</a:t>
                      </a:r>
                      <a:endParaRPr lang="ru-RU" sz="1000" b="0" i="0" u="none" strike="noStrike">
                        <a:effectLst/>
                        <a:latin typeface="Times New Roman" panose="02020603050405020304" pitchFamily="18" charset="0"/>
                      </a:endParaRPr>
                    </a:p>
                  </a:txBody>
                  <a:tcPr marL="1124" marR="1124" marT="1124" marB="0" anchor="b"/>
                </a:tc>
                <a:tc>
                  <a:txBody>
                    <a:bodyPr/>
                    <a:lstStyle/>
                    <a:p>
                      <a:pPr algn="r" fontAlgn="b"/>
                      <a:r>
                        <a:rPr lang="ru-RU" sz="1000" u="none" strike="noStrike">
                          <a:effectLst/>
                        </a:rPr>
                        <a:t>181 764,1</a:t>
                      </a:r>
                      <a:endParaRPr lang="ru-RU" sz="1000" b="0" i="0" u="none" strike="noStrike">
                        <a:effectLst/>
                        <a:latin typeface="Times New Roman" panose="02020603050405020304" pitchFamily="18" charset="0"/>
                      </a:endParaRPr>
                    </a:p>
                  </a:txBody>
                  <a:tcPr marL="1124" marR="1124" marT="1124" marB="0" anchor="b"/>
                </a:tc>
                <a:tc>
                  <a:txBody>
                    <a:bodyPr/>
                    <a:lstStyle/>
                    <a:p>
                      <a:pPr algn="r" fontAlgn="b"/>
                      <a:r>
                        <a:rPr lang="ru-RU" sz="1000" u="none" strike="noStrike">
                          <a:effectLst/>
                        </a:rPr>
                        <a:t>178 132,8</a:t>
                      </a:r>
                      <a:endParaRPr lang="ru-RU" sz="1000" b="0" i="0" u="none" strike="noStrike">
                        <a:effectLst/>
                        <a:latin typeface="Times New Roman" panose="02020603050405020304" pitchFamily="18" charset="0"/>
                      </a:endParaRPr>
                    </a:p>
                  </a:txBody>
                  <a:tcPr marL="1124" marR="1124" marT="1124" marB="0" anchor="b"/>
                </a:tc>
                <a:tc>
                  <a:txBody>
                    <a:bodyPr/>
                    <a:lstStyle/>
                    <a:p>
                      <a:pPr algn="r" fontAlgn="b"/>
                      <a:r>
                        <a:rPr lang="ru-RU" sz="1000" u="none" strike="noStrike">
                          <a:effectLst/>
                        </a:rPr>
                        <a:t>130,8</a:t>
                      </a:r>
                      <a:endParaRPr lang="ru-RU" sz="1000" b="0" i="0" u="none" strike="noStrike">
                        <a:effectLst/>
                        <a:latin typeface="Times New Roman" panose="02020603050405020304" pitchFamily="18" charset="0"/>
                      </a:endParaRPr>
                    </a:p>
                  </a:txBody>
                  <a:tcPr marL="1124" marR="1124" marT="1124" marB="0" anchor="b"/>
                </a:tc>
                <a:tc>
                  <a:txBody>
                    <a:bodyPr/>
                    <a:lstStyle/>
                    <a:p>
                      <a:pPr algn="r" fontAlgn="b"/>
                      <a:r>
                        <a:rPr lang="ru-RU" sz="1000" u="none" strike="noStrike">
                          <a:effectLst/>
                        </a:rPr>
                        <a:t>98,0</a:t>
                      </a:r>
                      <a:endParaRPr lang="ru-RU" sz="1000" b="0" i="0" u="none" strike="noStrike">
                        <a:effectLst/>
                        <a:latin typeface="Times New Roman" panose="02020603050405020304" pitchFamily="18" charset="0"/>
                      </a:endParaRPr>
                    </a:p>
                  </a:txBody>
                  <a:tcPr marL="1124" marR="1124" marT="1124" marB="0" anchor="b"/>
                </a:tc>
                <a:tc>
                  <a:txBody>
                    <a:bodyPr/>
                    <a:lstStyle/>
                    <a:p>
                      <a:pPr algn="l" fontAlgn="ctr"/>
                      <a:r>
                        <a:rPr lang="ru-RU" sz="1000" u="none" strike="noStrike">
                          <a:effectLst/>
                        </a:rPr>
                        <a:t> </a:t>
                      </a:r>
                      <a:endParaRPr lang="ru-RU" sz="1000" b="0" i="0" u="none" strike="noStrike">
                        <a:effectLst/>
                        <a:latin typeface="Times New Roman" panose="02020603050405020304" pitchFamily="18" charset="0"/>
                      </a:endParaRPr>
                    </a:p>
                  </a:txBody>
                  <a:tcPr marL="1124" marR="1124" marT="1124" marB="0" anchor="ctr"/>
                </a:tc>
                <a:tc>
                  <a:txBody>
                    <a:bodyPr/>
                    <a:lstStyle/>
                    <a:p>
                      <a:pPr algn="l" fontAlgn="ctr"/>
                      <a:r>
                        <a:rPr lang="ru-RU" sz="1000" u="none" strike="noStrike" dirty="0">
                          <a:effectLst/>
                        </a:rPr>
                        <a:t> </a:t>
                      </a:r>
                      <a:endParaRPr lang="ru-RU" sz="1000" b="0" i="0" u="none" strike="noStrike" dirty="0">
                        <a:effectLst/>
                        <a:latin typeface="Times New Roman" panose="02020603050405020304" pitchFamily="18" charset="0"/>
                      </a:endParaRPr>
                    </a:p>
                  </a:txBody>
                  <a:tcPr marL="1124" marR="1124" marT="1124" marB="0" anchor="ctr"/>
                </a:tc>
              </a:tr>
              <a:tr h="107899">
                <a:tc>
                  <a:txBody>
                    <a:bodyPr/>
                    <a:lstStyle/>
                    <a:p>
                      <a:pPr algn="l" fontAlgn="b"/>
                      <a:r>
                        <a:rPr lang="ru-RU" sz="1000" u="none" strike="noStrike">
                          <a:effectLst/>
                        </a:rPr>
                        <a:t>Налог, взимаемый в связи с применением упрощенной системы налогообложения</a:t>
                      </a:r>
                      <a:endParaRPr lang="ru-RU" sz="1000" b="0" i="0" u="none" strike="noStrike">
                        <a:effectLst/>
                        <a:latin typeface="Times New Roman" panose="02020603050405020304" pitchFamily="18" charset="0"/>
                      </a:endParaRPr>
                    </a:p>
                  </a:txBody>
                  <a:tcPr marL="1124" marR="1124" marT="1124" marB="0" anchor="ctr"/>
                </a:tc>
                <a:tc>
                  <a:txBody>
                    <a:bodyPr/>
                    <a:lstStyle/>
                    <a:p>
                      <a:pPr algn="ctr" fontAlgn="b"/>
                      <a:r>
                        <a:rPr lang="ru-RU" sz="1000" u="none" strike="noStrike">
                          <a:effectLst/>
                        </a:rPr>
                        <a:t>182 1 05 01000 00 0000 110</a:t>
                      </a:r>
                      <a:endParaRPr lang="ru-RU" sz="1000" b="0" i="0" u="none" strike="noStrike">
                        <a:effectLst/>
                        <a:latin typeface="Times New Roman" panose="02020603050405020304" pitchFamily="18" charset="0"/>
                      </a:endParaRPr>
                    </a:p>
                  </a:txBody>
                  <a:tcPr marL="1124" marR="1124" marT="1124" marB="0" anchor="b"/>
                </a:tc>
                <a:tc>
                  <a:txBody>
                    <a:bodyPr/>
                    <a:lstStyle/>
                    <a:p>
                      <a:pPr algn="r" fontAlgn="b"/>
                      <a:r>
                        <a:rPr lang="ru-RU" sz="1000" u="none" strike="noStrike">
                          <a:effectLst/>
                        </a:rPr>
                        <a:t>120 000,0</a:t>
                      </a:r>
                      <a:endParaRPr lang="ru-RU" sz="1000" b="0" i="0" u="none" strike="noStrike">
                        <a:effectLst/>
                        <a:latin typeface="Times New Roman" panose="02020603050405020304" pitchFamily="18" charset="0"/>
                      </a:endParaRPr>
                    </a:p>
                  </a:txBody>
                  <a:tcPr marL="1124" marR="1124" marT="1124" marB="0" anchor="b"/>
                </a:tc>
                <a:tc>
                  <a:txBody>
                    <a:bodyPr/>
                    <a:lstStyle/>
                    <a:p>
                      <a:pPr algn="r" fontAlgn="b"/>
                      <a:r>
                        <a:rPr lang="ru-RU" sz="1000" u="none" strike="noStrike" dirty="0">
                          <a:effectLst/>
                        </a:rPr>
                        <a:t>166 500,0</a:t>
                      </a:r>
                      <a:endParaRPr lang="ru-RU" sz="1000" b="0" i="0" u="none" strike="noStrike" dirty="0">
                        <a:effectLst/>
                        <a:latin typeface="Times New Roman" panose="02020603050405020304" pitchFamily="18" charset="0"/>
                      </a:endParaRPr>
                    </a:p>
                  </a:txBody>
                  <a:tcPr marL="1124" marR="1124" marT="1124" marB="0" anchor="b"/>
                </a:tc>
                <a:tc>
                  <a:txBody>
                    <a:bodyPr/>
                    <a:lstStyle/>
                    <a:p>
                      <a:pPr algn="r" fontAlgn="b"/>
                      <a:r>
                        <a:rPr lang="ru-RU" sz="1000" u="none" strike="noStrike">
                          <a:effectLst/>
                        </a:rPr>
                        <a:t>161 564,0</a:t>
                      </a:r>
                      <a:endParaRPr lang="ru-RU" sz="1000" b="0" i="0" u="none" strike="noStrike">
                        <a:effectLst/>
                        <a:latin typeface="Times New Roman" panose="02020603050405020304" pitchFamily="18" charset="0"/>
                      </a:endParaRPr>
                    </a:p>
                  </a:txBody>
                  <a:tcPr marL="1124" marR="1124" marT="1124" marB="0" anchor="b"/>
                </a:tc>
                <a:tc>
                  <a:txBody>
                    <a:bodyPr/>
                    <a:lstStyle/>
                    <a:p>
                      <a:pPr algn="r" fontAlgn="b"/>
                      <a:r>
                        <a:rPr lang="ru-RU" sz="1000" u="none" strike="noStrike">
                          <a:effectLst/>
                        </a:rPr>
                        <a:t>134,6</a:t>
                      </a:r>
                      <a:endParaRPr lang="ru-RU" sz="1000" b="0" i="0" u="none" strike="noStrike">
                        <a:effectLst/>
                        <a:latin typeface="Times New Roman" panose="02020603050405020304" pitchFamily="18" charset="0"/>
                      </a:endParaRPr>
                    </a:p>
                  </a:txBody>
                  <a:tcPr marL="1124" marR="1124" marT="1124" marB="0" anchor="b"/>
                </a:tc>
                <a:tc>
                  <a:txBody>
                    <a:bodyPr/>
                    <a:lstStyle/>
                    <a:p>
                      <a:pPr algn="r" fontAlgn="b"/>
                      <a:r>
                        <a:rPr lang="ru-RU" sz="1000" u="none" strike="noStrike">
                          <a:effectLst/>
                        </a:rPr>
                        <a:t>97,0</a:t>
                      </a:r>
                      <a:endParaRPr lang="ru-RU" sz="1000" b="0" i="0" u="none" strike="noStrike">
                        <a:effectLst/>
                        <a:latin typeface="Times New Roman" panose="02020603050405020304" pitchFamily="18" charset="0"/>
                      </a:endParaRPr>
                    </a:p>
                  </a:txBody>
                  <a:tcPr marL="1124" marR="1124" marT="1124" marB="0" anchor="b"/>
                </a:tc>
                <a:tc>
                  <a:txBody>
                    <a:bodyPr/>
                    <a:lstStyle/>
                    <a:p>
                      <a:pPr algn="l" fontAlgn="ctr"/>
                      <a:r>
                        <a:rPr lang="ru-RU" sz="1000" u="none" strike="noStrike" dirty="0">
                          <a:effectLst/>
                        </a:rPr>
                        <a:t>Отклонение связано с отменой единого налога на вмененный доход и переходом плательщиков на упрощённую систему налогообложения</a:t>
                      </a:r>
                      <a:endParaRPr lang="ru-RU" sz="1000" b="0" i="0" u="none" strike="noStrike" dirty="0">
                        <a:effectLst/>
                        <a:latin typeface="Times New Roman" panose="02020603050405020304" pitchFamily="18" charset="0"/>
                      </a:endParaRPr>
                    </a:p>
                  </a:txBody>
                  <a:tcPr marL="1124" marR="1124" marT="1124" marB="0" anchor="ctr"/>
                </a:tc>
                <a:tc>
                  <a:txBody>
                    <a:bodyPr/>
                    <a:lstStyle/>
                    <a:p>
                      <a:pPr algn="l" fontAlgn="ctr"/>
                      <a:r>
                        <a:rPr lang="ru-RU" sz="1000" u="none" strike="noStrike" dirty="0">
                          <a:effectLst/>
                        </a:rPr>
                        <a:t> </a:t>
                      </a:r>
                      <a:endParaRPr lang="ru-RU" sz="1000" b="0" i="0" u="none" strike="noStrike" dirty="0">
                        <a:effectLst/>
                        <a:latin typeface="Times New Roman" panose="02020603050405020304" pitchFamily="18" charset="0"/>
                      </a:endParaRPr>
                    </a:p>
                  </a:txBody>
                  <a:tcPr marL="1124" marR="1124" marT="1124" marB="0" anchor="ctr"/>
                </a:tc>
              </a:tr>
              <a:tr h="47206">
                <a:tc>
                  <a:txBody>
                    <a:bodyPr/>
                    <a:lstStyle/>
                    <a:p>
                      <a:pPr algn="l" fontAlgn="ctr"/>
                      <a:r>
                        <a:rPr lang="ru-RU" sz="1000" u="none" strike="noStrike">
                          <a:effectLst/>
                        </a:rPr>
                        <a:t>Единый налог на вмененный доход для отдельных видов деятельности</a:t>
                      </a:r>
                      <a:endParaRPr lang="ru-RU" sz="1000" b="0" i="0" u="none" strike="noStrike">
                        <a:effectLst/>
                        <a:latin typeface="Times New Roman" panose="02020603050405020304" pitchFamily="18" charset="0"/>
                      </a:endParaRPr>
                    </a:p>
                  </a:txBody>
                  <a:tcPr marL="1124" marR="1124" marT="1124" marB="0" anchor="ctr"/>
                </a:tc>
                <a:tc>
                  <a:txBody>
                    <a:bodyPr/>
                    <a:lstStyle/>
                    <a:p>
                      <a:pPr algn="ctr" fontAlgn="b"/>
                      <a:r>
                        <a:rPr lang="ru-RU" sz="1000" u="none" strike="noStrike">
                          <a:effectLst/>
                        </a:rPr>
                        <a:t>182 1 05 02000 00 0000 110</a:t>
                      </a:r>
                      <a:endParaRPr lang="ru-RU" sz="1000" b="0" i="0" u="none" strike="noStrike">
                        <a:effectLst/>
                        <a:latin typeface="Times New Roman" panose="02020603050405020304" pitchFamily="18" charset="0"/>
                      </a:endParaRPr>
                    </a:p>
                  </a:txBody>
                  <a:tcPr marL="1124" marR="1124" marT="1124" marB="0" anchor="b"/>
                </a:tc>
                <a:tc>
                  <a:txBody>
                    <a:bodyPr/>
                    <a:lstStyle/>
                    <a:p>
                      <a:pPr algn="r" fontAlgn="b"/>
                      <a:r>
                        <a:rPr lang="ru-RU" sz="1000" u="none" strike="noStrike">
                          <a:effectLst/>
                        </a:rPr>
                        <a:t>13 750,0</a:t>
                      </a:r>
                      <a:endParaRPr lang="ru-RU" sz="1000" b="0" i="0" u="none" strike="noStrike">
                        <a:effectLst/>
                        <a:latin typeface="Times New Roman" panose="02020603050405020304" pitchFamily="18" charset="0"/>
                      </a:endParaRPr>
                    </a:p>
                  </a:txBody>
                  <a:tcPr marL="1124" marR="1124" marT="1124" marB="0" anchor="b"/>
                </a:tc>
                <a:tc>
                  <a:txBody>
                    <a:bodyPr/>
                    <a:lstStyle/>
                    <a:p>
                      <a:pPr algn="r" fontAlgn="b"/>
                      <a:r>
                        <a:rPr lang="ru-RU" sz="1000" u="none" strike="noStrike" dirty="0">
                          <a:effectLst/>
                        </a:rPr>
                        <a:t>7 753,3</a:t>
                      </a:r>
                      <a:endParaRPr lang="ru-RU" sz="1000" b="0" i="0" u="none" strike="noStrike" dirty="0">
                        <a:effectLst/>
                        <a:latin typeface="Times New Roman" panose="02020603050405020304" pitchFamily="18" charset="0"/>
                      </a:endParaRPr>
                    </a:p>
                  </a:txBody>
                  <a:tcPr marL="1124" marR="1124" marT="1124" marB="0" anchor="b"/>
                </a:tc>
                <a:tc>
                  <a:txBody>
                    <a:bodyPr/>
                    <a:lstStyle/>
                    <a:p>
                      <a:pPr algn="r" fontAlgn="b"/>
                      <a:r>
                        <a:rPr lang="ru-RU" sz="1000" u="none" strike="noStrike">
                          <a:effectLst/>
                        </a:rPr>
                        <a:t>7 321,4</a:t>
                      </a:r>
                      <a:endParaRPr lang="ru-RU" sz="1000" b="0" i="0" u="none" strike="noStrike">
                        <a:effectLst/>
                        <a:latin typeface="Times New Roman" panose="02020603050405020304" pitchFamily="18" charset="0"/>
                      </a:endParaRPr>
                    </a:p>
                  </a:txBody>
                  <a:tcPr marL="1124" marR="1124" marT="1124" marB="0" anchor="b"/>
                </a:tc>
                <a:tc>
                  <a:txBody>
                    <a:bodyPr/>
                    <a:lstStyle/>
                    <a:p>
                      <a:pPr algn="r" fontAlgn="b"/>
                      <a:r>
                        <a:rPr lang="ru-RU" sz="1000" u="none" strike="noStrike">
                          <a:effectLst/>
                        </a:rPr>
                        <a:t>53,2</a:t>
                      </a:r>
                      <a:endParaRPr lang="ru-RU" sz="1000" b="0" i="0" u="none" strike="noStrike">
                        <a:effectLst/>
                        <a:latin typeface="Times New Roman" panose="02020603050405020304" pitchFamily="18" charset="0"/>
                      </a:endParaRPr>
                    </a:p>
                  </a:txBody>
                  <a:tcPr marL="1124" marR="1124" marT="1124" marB="0" anchor="b"/>
                </a:tc>
                <a:tc>
                  <a:txBody>
                    <a:bodyPr/>
                    <a:lstStyle/>
                    <a:p>
                      <a:pPr algn="r" fontAlgn="b"/>
                      <a:r>
                        <a:rPr lang="ru-RU" sz="1000" u="none" strike="noStrike">
                          <a:effectLst/>
                        </a:rPr>
                        <a:t>94,4</a:t>
                      </a:r>
                      <a:endParaRPr lang="ru-RU" sz="1000" b="0" i="0" u="none" strike="noStrike">
                        <a:effectLst/>
                        <a:latin typeface="Times New Roman" panose="02020603050405020304" pitchFamily="18" charset="0"/>
                      </a:endParaRPr>
                    </a:p>
                  </a:txBody>
                  <a:tcPr marL="1124" marR="1124" marT="1124" marB="0" anchor="b"/>
                </a:tc>
                <a:tc gridSpan="2">
                  <a:txBody>
                    <a:bodyPr/>
                    <a:lstStyle/>
                    <a:p>
                      <a:pPr algn="l" fontAlgn="ctr"/>
                      <a:r>
                        <a:rPr lang="ru-RU" sz="1000" u="none" strike="noStrike" dirty="0">
                          <a:effectLst/>
                        </a:rPr>
                        <a:t>Низкий процент исполнения связан с отменой налога с 2021 года</a:t>
                      </a:r>
                      <a:endParaRPr lang="ru-RU" sz="1000" b="0" i="0" u="none" strike="noStrike" dirty="0">
                        <a:effectLst/>
                        <a:latin typeface="Times New Roman" panose="02020603050405020304" pitchFamily="18" charset="0"/>
                      </a:endParaRPr>
                    </a:p>
                  </a:txBody>
                  <a:tcPr marL="1124" marR="1124" marT="1124" marB="0" anchor="ctr"/>
                </a:tc>
                <a:tc hMerge="1">
                  <a:txBody>
                    <a:bodyPr/>
                    <a:lstStyle/>
                    <a:p>
                      <a:endParaRPr lang="ru-RU"/>
                    </a:p>
                  </a:txBody>
                  <a:tcPr/>
                </a:tc>
              </a:tr>
              <a:tr h="68561">
                <a:tc>
                  <a:txBody>
                    <a:bodyPr/>
                    <a:lstStyle/>
                    <a:p>
                      <a:pPr algn="l" fontAlgn="b"/>
                      <a:r>
                        <a:rPr lang="ru-RU" sz="1000" u="none" strike="noStrike" dirty="0">
                          <a:effectLst/>
                        </a:rPr>
                        <a:t>Единый сельскохозяйственный налог</a:t>
                      </a:r>
                      <a:endParaRPr lang="ru-RU" sz="1000" b="0" i="0" u="none" strike="noStrike" dirty="0">
                        <a:effectLst/>
                        <a:latin typeface="Times New Roman" panose="02020603050405020304" pitchFamily="18" charset="0"/>
                      </a:endParaRPr>
                    </a:p>
                  </a:txBody>
                  <a:tcPr marL="1124" marR="1124" marT="1124" marB="0" anchor="ctr"/>
                </a:tc>
                <a:tc>
                  <a:txBody>
                    <a:bodyPr/>
                    <a:lstStyle/>
                    <a:p>
                      <a:pPr algn="ctr" fontAlgn="b"/>
                      <a:r>
                        <a:rPr lang="ru-RU" sz="1000" u="none" strike="noStrike">
                          <a:effectLst/>
                        </a:rPr>
                        <a:t>182 1 05 03000 00 0000 110</a:t>
                      </a:r>
                      <a:endParaRPr lang="ru-RU" sz="1000" b="0" i="0" u="none" strike="noStrike">
                        <a:effectLst/>
                        <a:latin typeface="Times New Roman" panose="02020603050405020304" pitchFamily="18" charset="0"/>
                      </a:endParaRPr>
                    </a:p>
                  </a:txBody>
                  <a:tcPr marL="1124" marR="1124" marT="1124" marB="0" anchor="b"/>
                </a:tc>
                <a:tc>
                  <a:txBody>
                    <a:bodyPr/>
                    <a:lstStyle/>
                    <a:p>
                      <a:pPr algn="r" fontAlgn="b"/>
                      <a:r>
                        <a:rPr lang="ru-RU" sz="1000" u="none" strike="noStrike">
                          <a:effectLst/>
                        </a:rPr>
                        <a:t>310,8</a:t>
                      </a:r>
                      <a:endParaRPr lang="ru-RU" sz="1000" b="0" i="0" u="none" strike="noStrike">
                        <a:effectLst/>
                        <a:latin typeface="Times New Roman" panose="02020603050405020304" pitchFamily="18" charset="0"/>
                      </a:endParaRPr>
                    </a:p>
                  </a:txBody>
                  <a:tcPr marL="1124" marR="1124" marT="1124" marB="0" anchor="b"/>
                </a:tc>
                <a:tc>
                  <a:txBody>
                    <a:bodyPr/>
                    <a:lstStyle/>
                    <a:p>
                      <a:pPr algn="r" fontAlgn="b"/>
                      <a:r>
                        <a:rPr lang="ru-RU" sz="1000" u="none" strike="noStrike" dirty="0">
                          <a:effectLst/>
                        </a:rPr>
                        <a:t>10,8</a:t>
                      </a:r>
                      <a:endParaRPr lang="ru-RU" sz="1000" b="0" i="0" u="none" strike="noStrike" dirty="0">
                        <a:effectLst/>
                        <a:latin typeface="Times New Roman" panose="02020603050405020304" pitchFamily="18" charset="0"/>
                      </a:endParaRPr>
                    </a:p>
                  </a:txBody>
                  <a:tcPr marL="1124" marR="1124" marT="1124" marB="0" anchor="b"/>
                </a:tc>
                <a:tc>
                  <a:txBody>
                    <a:bodyPr/>
                    <a:lstStyle/>
                    <a:p>
                      <a:pPr algn="r" fontAlgn="b"/>
                      <a:r>
                        <a:rPr lang="ru-RU" sz="1000" u="none" strike="noStrike">
                          <a:effectLst/>
                        </a:rPr>
                        <a:t>-29,0</a:t>
                      </a:r>
                      <a:endParaRPr lang="ru-RU" sz="1000" b="0" i="0" u="none" strike="noStrike">
                        <a:effectLst/>
                        <a:latin typeface="Times New Roman" panose="02020603050405020304" pitchFamily="18" charset="0"/>
                      </a:endParaRPr>
                    </a:p>
                  </a:txBody>
                  <a:tcPr marL="1124" marR="1124" marT="1124" marB="0" anchor="b"/>
                </a:tc>
                <a:tc>
                  <a:txBody>
                    <a:bodyPr/>
                    <a:lstStyle/>
                    <a:p>
                      <a:pPr algn="r" fontAlgn="b"/>
                      <a:r>
                        <a:rPr lang="ru-RU" sz="1000" u="none" strike="noStrike">
                          <a:effectLst/>
                        </a:rPr>
                        <a:t>0,0</a:t>
                      </a:r>
                      <a:endParaRPr lang="ru-RU" sz="1000" b="0" i="0" u="none" strike="noStrike">
                        <a:effectLst/>
                        <a:latin typeface="Times New Roman" panose="02020603050405020304" pitchFamily="18" charset="0"/>
                      </a:endParaRPr>
                    </a:p>
                  </a:txBody>
                  <a:tcPr marL="1124" marR="1124" marT="1124" marB="0" anchor="b"/>
                </a:tc>
                <a:tc>
                  <a:txBody>
                    <a:bodyPr/>
                    <a:lstStyle/>
                    <a:p>
                      <a:pPr algn="r" fontAlgn="b"/>
                      <a:r>
                        <a:rPr lang="ru-RU" sz="1000" u="none" strike="noStrike">
                          <a:effectLst/>
                        </a:rPr>
                        <a:t>0,0</a:t>
                      </a:r>
                      <a:endParaRPr lang="ru-RU" sz="1000" b="0" i="0" u="none" strike="noStrike">
                        <a:effectLst/>
                        <a:latin typeface="Times New Roman" panose="02020603050405020304" pitchFamily="18" charset="0"/>
                      </a:endParaRPr>
                    </a:p>
                  </a:txBody>
                  <a:tcPr marL="1124" marR="1124" marT="1124" marB="0" anchor="b"/>
                </a:tc>
                <a:tc gridSpan="2">
                  <a:txBody>
                    <a:bodyPr/>
                    <a:lstStyle/>
                    <a:p>
                      <a:pPr algn="l" fontAlgn="ctr"/>
                      <a:r>
                        <a:rPr lang="ru-RU" sz="1000" u="none" strike="noStrike" dirty="0">
                          <a:effectLst/>
                        </a:rPr>
                        <a:t>Отклонение процента исполнения связано с уменьшением размера налогооблагаемой базы с 777,0 тыс. рублей до 444,0 тыс. рублей и применением налоговых вычетов на сумму -53,0 тыс. рублей</a:t>
                      </a:r>
                      <a:endParaRPr lang="ru-RU" sz="1000" b="0" i="0" u="none" strike="noStrike" dirty="0">
                        <a:effectLst/>
                        <a:latin typeface="Times New Roman" panose="02020603050405020304" pitchFamily="18" charset="0"/>
                      </a:endParaRPr>
                    </a:p>
                  </a:txBody>
                  <a:tcPr marL="1124" marR="1124" marT="1124" marB="0" anchor="ctr"/>
                </a:tc>
                <a:tc hMerge="1">
                  <a:txBody>
                    <a:bodyPr/>
                    <a:lstStyle/>
                    <a:p>
                      <a:endParaRPr lang="ru-RU"/>
                    </a:p>
                  </a:txBody>
                  <a:tcPr/>
                </a:tc>
              </a:tr>
              <a:tr h="73056">
                <a:tc>
                  <a:txBody>
                    <a:bodyPr/>
                    <a:lstStyle/>
                    <a:p>
                      <a:pPr algn="l" fontAlgn="b"/>
                      <a:r>
                        <a:rPr lang="ru-RU" sz="1000" u="none" strike="noStrike">
                          <a:effectLst/>
                        </a:rPr>
                        <a:t>Налог, взимаемый в связи с применением патентной системы налогообложения</a:t>
                      </a:r>
                      <a:endParaRPr lang="ru-RU" sz="1000" b="0" i="0" u="none" strike="noStrike">
                        <a:effectLst/>
                        <a:latin typeface="Times New Roman" panose="02020603050405020304" pitchFamily="18" charset="0"/>
                      </a:endParaRPr>
                    </a:p>
                  </a:txBody>
                  <a:tcPr marL="1124" marR="1124" marT="1124" marB="0" anchor="ctr"/>
                </a:tc>
                <a:tc>
                  <a:txBody>
                    <a:bodyPr/>
                    <a:lstStyle/>
                    <a:p>
                      <a:pPr algn="ctr" fontAlgn="b"/>
                      <a:r>
                        <a:rPr lang="ru-RU" sz="1000" u="none" strike="noStrike">
                          <a:effectLst/>
                        </a:rPr>
                        <a:t>182 1 05 04000 00 0000 110</a:t>
                      </a:r>
                      <a:endParaRPr lang="ru-RU" sz="1000" b="0" i="0" u="none" strike="noStrike">
                        <a:effectLst/>
                        <a:latin typeface="Times New Roman" panose="02020603050405020304" pitchFamily="18" charset="0"/>
                      </a:endParaRPr>
                    </a:p>
                  </a:txBody>
                  <a:tcPr marL="1124" marR="1124" marT="1124" marB="0" anchor="b"/>
                </a:tc>
                <a:tc>
                  <a:txBody>
                    <a:bodyPr/>
                    <a:lstStyle/>
                    <a:p>
                      <a:pPr algn="r" fontAlgn="b"/>
                      <a:r>
                        <a:rPr lang="ru-RU" sz="1000" u="none" strike="noStrike">
                          <a:effectLst/>
                        </a:rPr>
                        <a:t>2 091,4</a:t>
                      </a:r>
                      <a:endParaRPr lang="ru-RU" sz="1000" b="0" i="0" u="none" strike="noStrike">
                        <a:effectLst/>
                        <a:latin typeface="Times New Roman" panose="02020603050405020304" pitchFamily="18" charset="0"/>
                      </a:endParaRPr>
                    </a:p>
                  </a:txBody>
                  <a:tcPr marL="1124" marR="1124" marT="1124" marB="0" anchor="b"/>
                </a:tc>
                <a:tc>
                  <a:txBody>
                    <a:bodyPr/>
                    <a:lstStyle/>
                    <a:p>
                      <a:pPr algn="r" fontAlgn="b"/>
                      <a:r>
                        <a:rPr lang="ru-RU" sz="1000" u="none" strike="noStrike" dirty="0">
                          <a:effectLst/>
                        </a:rPr>
                        <a:t>7 500,0</a:t>
                      </a:r>
                      <a:endParaRPr lang="ru-RU" sz="1000" b="0" i="0" u="none" strike="noStrike" dirty="0">
                        <a:effectLst/>
                        <a:latin typeface="Times New Roman" panose="02020603050405020304" pitchFamily="18" charset="0"/>
                      </a:endParaRPr>
                    </a:p>
                  </a:txBody>
                  <a:tcPr marL="1124" marR="1124" marT="1124" marB="0" anchor="b"/>
                </a:tc>
                <a:tc>
                  <a:txBody>
                    <a:bodyPr/>
                    <a:lstStyle/>
                    <a:p>
                      <a:pPr algn="r" fontAlgn="b"/>
                      <a:r>
                        <a:rPr lang="ru-RU" sz="1000" u="none" strike="noStrike">
                          <a:effectLst/>
                        </a:rPr>
                        <a:t>9 276,4</a:t>
                      </a:r>
                      <a:endParaRPr lang="ru-RU" sz="1000" b="0" i="0" u="none" strike="noStrike">
                        <a:effectLst/>
                        <a:latin typeface="Times New Roman" panose="02020603050405020304" pitchFamily="18" charset="0"/>
                      </a:endParaRPr>
                    </a:p>
                  </a:txBody>
                  <a:tcPr marL="1124" marR="1124" marT="1124" marB="0" anchor="b"/>
                </a:tc>
                <a:tc>
                  <a:txBody>
                    <a:bodyPr/>
                    <a:lstStyle/>
                    <a:p>
                      <a:pPr algn="r" fontAlgn="b"/>
                      <a:r>
                        <a:rPr lang="ru-RU" sz="1000" u="none" strike="noStrike">
                          <a:effectLst/>
                        </a:rPr>
                        <a:t>св. 200</a:t>
                      </a:r>
                      <a:endParaRPr lang="ru-RU" sz="1000" b="0" i="0" u="none" strike="noStrike">
                        <a:effectLst/>
                        <a:latin typeface="Times New Roman" panose="02020603050405020304" pitchFamily="18" charset="0"/>
                      </a:endParaRPr>
                    </a:p>
                  </a:txBody>
                  <a:tcPr marL="1124" marR="1124" marT="1124" marB="0" anchor="b"/>
                </a:tc>
                <a:tc>
                  <a:txBody>
                    <a:bodyPr/>
                    <a:lstStyle/>
                    <a:p>
                      <a:pPr algn="r" fontAlgn="b"/>
                      <a:r>
                        <a:rPr lang="ru-RU" sz="1000" u="none" strike="noStrike">
                          <a:effectLst/>
                        </a:rPr>
                        <a:t>123,7</a:t>
                      </a:r>
                      <a:endParaRPr lang="ru-RU" sz="1000" b="0" i="0" u="none" strike="noStrike">
                        <a:effectLst/>
                        <a:latin typeface="Times New Roman" panose="02020603050405020304" pitchFamily="18" charset="0"/>
                      </a:endParaRPr>
                    </a:p>
                  </a:txBody>
                  <a:tcPr marL="1124" marR="1124" marT="1124" marB="0" anchor="b"/>
                </a:tc>
                <a:tc gridSpan="2">
                  <a:txBody>
                    <a:bodyPr/>
                    <a:lstStyle/>
                    <a:p>
                      <a:pPr algn="l" fontAlgn="ctr"/>
                      <a:r>
                        <a:rPr lang="ru-RU" sz="1000" u="none" strike="noStrike" dirty="0">
                          <a:effectLst/>
                        </a:rPr>
                        <a:t>Высокий процент исполнения обусловлен отменой единого налога на вмененный доход и переходом плательщиков на патентную систему налогообложения</a:t>
                      </a:r>
                      <a:endParaRPr lang="ru-RU" sz="1000" b="0" i="0" u="none" strike="noStrike" dirty="0">
                        <a:effectLst/>
                        <a:latin typeface="Times New Roman" panose="02020603050405020304" pitchFamily="18" charset="0"/>
                      </a:endParaRPr>
                    </a:p>
                  </a:txBody>
                  <a:tcPr marL="1124" marR="1124" marT="1124" marB="0" anchor="ctr"/>
                </a:tc>
                <a:tc hMerge="1">
                  <a:txBody>
                    <a:bodyPr/>
                    <a:lstStyle/>
                    <a:p>
                      <a:endParaRPr lang="ru-RU"/>
                    </a:p>
                  </a:txBody>
                  <a:tcPr/>
                </a:tc>
              </a:tr>
              <a:tr h="44283">
                <a:tc>
                  <a:txBody>
                    <a:bodyPr/>
                    <a:lstStyle/>
                    <a:p>
                      <a:pPr algn="l" fontAlgn="b"/>
                      <a:r>
                        <a:rPr lang="ru-RU" sz="1000" u="none" strike="noStrike" dirty="0">
                          <a:effectLst/>
                        </a:rPr>
                        <a:t>НАЛОГИ НА ИМУЩЕСТВО</a:t>
                      </a:r>
                      <a:endParaRPr lang="ru-RU" sz="1000" b="0" i="0" u="none" strike="noStrike" dirty="0">
                        <a:effectLst/>
                        <a:latin typeface="Times New Roman" panose="02020603050405020304" pitchFamily="18" charset="0"/>
                      </a:endParaRPr>
                    </a:p>
                  </a:txBody>
                  <a:tcPr marL="1124" marR="1124" marT="1124" marB="0" anchor="ctr"/>
                </a:tc>
                <a:tc>
                  <a:txBody>
                    <a:bodyPr/>
                    <a:lstStyle/>
                    <a:p>
                      <a:pPr algn="ctr" fontAlgn="b"/>
                      <a:r>
                        <a:rPr lang="ru-RU" sz="1000" u="none" strike="noStrike">
                          <a:effectLst/>
                        </a:rPr>
                        <a:t>182 1 06 00000 00 0000 000</a:t>
                      </a:r>
                      <a:endParaRPr lang="ru-RU" sz="1000" b="0" i="0" u="none" strike="noStrike">
                        <a:effectLst/>
                        <a:latin typeface="Times New Roman" panose="02020603050405020304" pitchFamily="18" charset="0"/>
                      </a:endParaRPr>
                    </a:p>
                  </a:txBody>
                  <a:tcPr marL="1124" marR="1124" marT="1124" marB="0" anchor="b"/>
                </a:tc>
                <a:tc>
                  <a:txBody>
                    <a:bodyPr/>
                    <a:lstStyle/>
                    <a:p>
                      <a:pPr algn="r" fontAlgn="b"/>
                      <a:r>
                        <a:rPr lang="ru-RU" sz="1000" u="none" strike="noStrike">
                          <a:effectLst/>
                        </a:rPr>
                        <a:t>87 744,0</a:t>
                      </a:r>
                      <a:endParaRPr lang="ru-RU" sz="1000" b="0" i="0" u="none" strike="noStrike">
                        <a:effectLst/>
                        <a:latin typeface="Times New Roman" panose="02020603050405020304" pitchFamily="18" charset="0"/>
                      </a:endParaRPr>
                    </a:p>
                  </a:txBody>
                  <a:tcPr marL="1124" marR="1124" marT="1124" marB="0" anchor="b"/>
                </a:tc>
                <a:tc>
                  <a:txBody>
                    <a:bodyPr/>
                    <a:lstStyle/>
                    <a:p>
                      <a:pPr algn="r" fontAlgn="b"/>
                      <a:r>
                        <a:rPr lang="ru-RU" sz="1000" u="none" strike="noStrike" dirty="0">
                          <a:effectLst/>
                        </a:rPr>
                        <a:t>94 744,0</a:t>
                      </a:r>
                      <a:endParaRPr lang="ru-RU" sz="1000" b="0" i="0" u="none" strike="noStrike" dirty="0">
                        <a:effectLst/>
                        <a:latin typeface="Times New Roman" panose="02020603050405020304" pitchFamily="18" charset="0"/>
                      </a:endParaRPr>
                    </a:p>
                  </a:txBody>
                  <a:tcPr marL="1124" marR="1124" marT="1124" marB="0" anchor="b"/>
                </a:tc>
                <a:tc>
                  <a:txBody>
                    <a:bodyPr/>
                    <a:lstStyle/>
                    <a:p>
                      <a:pPr algn="r" fontAlgn="b"/>
                      <a:r>
                        <a:rPr lang="ru-RU" sz="1000" u="none" strike="noStrike">
                          <a:effectLst/>
                        </a:rPr>
                        <a:t>97 163,3</a:t>
                      </a:r>
                      <a:endParaRPr lang="ru-RU" sz="1000" b="0" i="0" u="none" strike="noStrike">
                        <a:effectLst/>
                        <a:latin typeface="Times New Roman" panose="02020603050405020304" pitchFamily="18" charset="0"/>
                      </a:endParaRPr>
                    </a:p>
                  </a:txBody>
                  <a:tcPr marL="1124" marR="1124" marT="1124" marB="0" anchor="b"/>
                </a:tc>
                <a:tc>
                  <a:txBody>
                    <a:bodyPr/>
                    <a:lstStyle/>
                    <a:p>
                      <a:pPr algn="r" fontAlgn="b"/>
                      <a:r>
                        <a:rPr lang="ru-RU" sz="1000" u="none" strike="noStrike">
                          <a:effectLst/>
                        </a:rPr>
                        <a:t>110,7</a:t>
                      </a:r>
                      <a:endParaRPr lang="ru-RU" sz="1000" b="0" i="0" u="none" strike="noStrike">
                        <a:effectLst/>
                        <a:latin typeface="Times New Roman" panose="02020603050405020304" pitchFamily="18" charset="0"/>
                      </a:endParaRPr>
                    </a:p>
                  </a:txBody>
                  <a:tcPr marL="1124" marR="1124" marT="1124" marB="0" anchor="b"/>
                </a:tc>
                <a:tc>
                  <a:txBody>
                    <a:bodyPr/>
                    <a:lstStyle/>
                    <a:p>
                      <a:pPr algn="r" fontAlgn="b"/>
                      <a:r>
                        <a:rPr lang="ru-RU" sz="1000" u="none" strike="noStrike">
                          <a:effectLst/>
                        </a:rPr>
                        <a:t>102,6</a:t>
                      </a:r>
                      <a:endParaRPr lang="ru-RU" sz="1000" b="0" i="0" u="none" strike="noStrike">
                        <a:effectLst/>
                        <a:latin typeface="Times New Roman" panose="02020603050405020304" pitchFamily="18" charset="0"/>
                      </a:endParaRPr>
                    </a:p>
                  </a:txBody>
                  <a:tcPr marL="1124" marR="1124" marT="1124" marB="0" anchor="b"/>
                </a:tc>
                <a:tc>
                  <a:txBody>
                    <a:bodyPr/>
                    <a:lstStyle/>
                    <a:p>
                      <a:pPr algn="l" fontAlgn="ctr"/>
                      <a:r>
                        <a:rPr lang="ru-RU" sz="1000" u="none" strike="noStrike">
                          <a:effectLst/>
                        </a:rPr>
                        <a:t> </a:t>
                      </a:r>
                      <a:endParaRPr lang="ru-RU" sz="1000" b="0" i="0" u="none" strike="noStrike">
                        <a:effectLst/>
                        <a:latin typeface="Times New Roman" panose="02020603050405020304" pitchFamily="18" charset="0"/>
                      </a:endParaRPr>
                    </a:p>
                  </a:txBody>
                  <a:tcPr marL="1124" marR="1124" marT="1124" marB="0" anchor="ctr"/>
                </a:tc>
                <a:tc>
                  <a:txBody>
                    <a:bodyPr/>
                    <a:lstStyle/>
                    <a:p>
                      <a:pPr algn="l" fontAlgn="ctr"/>
                      <a:r>
                        <a:rPr lang="ru-RU" sz="1000" u="none" strike="noStrike" dirty="0">
                          <a:effectLst/>
                        </a:rPr>
                        <a:t> </a:t>
                      </a:r>
                      <a:endParaRPr lang="ru-RU" sz="1000" b="0" i="0" u="none" strike="noStrike" dirty="0">
                        <a:effectLst/>
                        <a:latin typeface="Times New Roman" panose="02020603050405020304" pitchFamily="18" charset="0"/>
                      </a:endParaRPr>
                    </a:p>
                  </a:txBody>
                  <a:tcPr marL="1124" marR="1124" marT="1124" marB="0" anchor="ctr"/>
                </a:tc>
              </a:tr>
            </a:tbl>
          </a:graphicData>
        </a:graphic>
      </p:graphicFrame>
      <p:sp>
        <p:nvSpPr>
          <p:cNvPr id="15" name="TextBox 14"/>
          <p:cNvSpPr txBox="1"/>
          <p:nvPr/>
        </p:nvSpPr>
        <p:spPr>
          <a:xfrm>
            <a:off x="10871200" y="689267"/>
            <a:ext cx="1036482" cy="369332"/>
          </a:xfrm>
          <a:prstGeom prst="rect">
            <a:avLst/>
          </a:prstGeom>
          <a:noFill/>
        </p:spPr>
        <p:txBody>
          <a:bodyPr wrap="square" rtlCol="0">
            <a:spAutoFit/>
          </a:bodyPr>
          <a:lstStyle/>
          <a:p>
            <a:pPr algn="r"/>
            <a:r>
              <a:rPr lang="ru-RU" dirty="0" smtClean="0"/>
              <a:t>(1 из 7)</a:t>
            </a:r>
            <a:endParaRPr lang="ru-RU" dirty="0"/>
          </a:p>
        </p:txBody>
      </p:sp>
    </p:spTree>
    <p:extLst>
      <p:ext uri="{BB962C8B-B14F-4D97-AF65-F5344CB8AC3E}">
        <p14:creationId xmlns:p14="http://schemas.microsoft.com/office/powerpoint/2010/main" val="106277418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3" name="Нижний колонтитул 3"/>
          <p:cNvSpPr>
            <a:spLocks noGrp="1"/>
          </p:cNvSpPr>
          <p:nvPr>
            <p:ph type="ftr" sz="quarter" idx="4294967295"/>
          </p:nvPr>
        </p:nvSpPr>
        <p:spPr>
          <a:xfrm>
            <a:off x="0" y="6437730"/>
            <a:ext cx="11760000" cy="432000"/>
          </a:xfrm>
          <a:prstGeom prst="rect">
            <a:avLst/>
          </a:prstGeom>
          <a:solidFill>
            <a:srgbClr val="404040"/>
          </a:solidFill>
          <a:ln cmpd="sng">
            <a:noFill/>
          </a:ln>
        </p:spPr>
        <p:txBody>
          <a:bodyPr anchor="ctr"/>
          <a:lstStyle/>
          <a:p>
            <a:pPr lvl="1"/>
            <a:r>
              <a:rPr lang="ru-RU" b="1" dirty="0">
                <a:gradFill>
                  <a:gsLst>
                    <a:gs pos="0">
                      <a:schemeClr val="accent1">
                        <a:lumMod val="5000"/>
                        <a:lumOff val="95000"/>
                      </a:schemeClr>
                    </a:gs>
                    <a:gs pos="74000">
                      <a:schemeClr val="accent5">
                        <a:lumMod val="25000"/>
                        <a:lumOff val="75000"/>
                      </a:schemeClr>
                    </a:gs>
                    <a:gs pos="83000">
                      <a:schemeClr val="accent5">
                        <a:lumMod val="25000"/>
                        <a:lumOff val="75000"/>
                      </a:schemeClr>
                    </a:gs>
                    <a:gs pos="100000">
                      <a:schemeClr val="accent5">
                        <a:lumMod val="50000"/>
                        <a:lumOff val="50000"/>
                      </a:schemeClr>
                    </a:gs>
                  </a:gsLst>
                  <a:lin ang="5400000" scaled="1"/>
                </a:gradFill>
              </a:rPr>
              <a:t>БЮДЖЕТ ДЛЯ ГРАЖДАН </a:t>
            </a:r>
          </a:p>
        </p:txBody>
      </p:sp>
      <p:sp>
        <p:nvSpPr>
          <p:cNvPr id="34" name="Номер слайда 5">
            <a:extLst>
              <a:ext uri="{FF2B5EF4-FFF2-40B4-BE49-F238E27FC236}">
                <a16:creationId xmlns="" xmlns:a16="http://schemas.microsoft.com/office/drawing/2014/main" id="{1C554D9F-1895-486E-BFBA-905BB2D29E08}"/>
              </a:ext>
            </a:extLst>
          </p:cNvPr>
          <p:cNvSpPr>
            <a:spLocks noGrp="1"/>
          </p:cNvSpPr>
          <p:nvPr>
            <p:ph type="sldNum" sz="quarter" idx="33"/>
          </p:nvPr>
        </p:nvSpPr>
        <p:spPr>
          <a:xfrm>
            <a:off x="11760000" y="6437730"/>
            <a:ext cx="432000" cy="432000"/>
          </a:xfrm>
        </p:spPr>
        <p:txBody>
          <a:bodyPr rtlCol="0"/>
          <a:lstStyle/>
          <a:p>
            <a:pPr rtl="0"/>
            <a:fld id="{19B51A1E-902D-48AF-9020-955120F399B6}" type="slidenum">
              <a:rPr lang="ru-RU" sz="1600" b="1" smtClean="0">
                <a:ln w="0"/>
                <a:gradFill>
                  <a:gsLst>
                    <a:gs pos="0">
                      <a:schemeClr val="accent1">
                        <a:lumMod val="5000"/>
                        <a:lumOff val="95000"/>
                      </a:schemeClr>
                    </a:gs>
                    <a:gs pos="74000">
                      <a:schemeClr val="accent5">
                        <a:lumMod val="25000"/>
                        <a:lumOff val="75000"/>
                      </a:schemeClr>
                    </a:gs>
                    <a:gs pos="83000">
                      <a:schemeClr val="accent5">
                        <a:lumMod val="25000"/>
                        <a:lumOff val="75000"/>
                      </a:schemeClr>
                    </a:gs>
                    <a:gs pos="100000">
                      <a:schemeClr val="accent5">
                        <a:lumMod val="50000"/>
                        <a:lumOff val="50000"/>
                      </a:schemeClr>
                    </a:gs>
                  </a:gsLst>
                  <a:lin ang="5400000" scaled="1"/>
                </a:gradFill>
                <a:effectLst>
                  <a:outerShdw blurRad="38100" dist="25400" dir="5400000" algn="ctr" rotWithShape="0">
                    <a:srgbClr val="6E747A">
                      <a:alpha val="43000"/>
                    </a:srgbClr>
                  </a:outerShdw>
                </a:effectLst>
              </a:rPr>
              <a:pPr rtl="0"/>
              <a:t>23</a:t>
            </a:fld>
            <a:endParaRPr lang="ru-RU" sz="1600" b="1" dirty="0">
              <a:ln w="0"/>
              <a:gradFill>
                <a:gsLst>
                  <a:gs pos="0">
                    <a:schemeClr val="accent1">
                      <a:lumMod val="5000"/>
                      <a:lumOff val="95000"/>
                    </a:schemeClr>
                  </a:gs>
                  <a:gs pos="74000">
                    <a:schemeClr val="accent5">
                      <a:lumMod val="25000"/>
                      <a:lumOff val="75000"/>
                    </a:schemeClr>
                  </a:gs>
                  <a:gs pos="83000">
                    <a:schemeClr val="accent5">
                      <a:lumMod val="25000"/>
                      <a:lumOff val="75000"/>
                    </a:schemeClr>
                  </a:gs>
                  <a:gs pos="100000">
                    <a:schemeClr val="accent5">
                      <a:lumMod val="50000"/>
                      <a:lumOff val="50000"/>
                    </a:schemeClr>
                  </a:gs>
                </a:gsLst>
                <a:lin ang="5400000" scaled="1"/>
              </a:gradFill>
              <a:effectLst>
                <a:outerShdw blurRad="38100" dist="25400" dir="5400000" algn="ctr" rotWithShape="0">
                  <a:srgbClr val="6E747A">
                    <a:alpha val="43000"/>
                  </a:srgbClr>
                </a:outerShdw>
              </a:effectLst>
            </a:endParaRPr>
          </a:p>
        </p:txBody>
      </p:sp>
      <p:sp>
        <p:nvSpPr>
          <p:cNvPr id="3" name="Заголовок 2"/>
          <p:cNvSpPr>
            <a:spLocks noGrp="1"/>
          </p:cNvSpPr>
          <p:nvPr>
            <p:ph type="title"/>
          </p:nvPr>
        </p:nvSpPr>
        <p:spPr/>
        <p:txBody>
          <a:bodyPr/>
          <a:lstStyle/>
          <a:p>
            <a:r>
              <a:rPr lang="ru-RU" sz="2000" dirty="0" smtClean="0"/>
              <a:t>Сведения о фактических поступлениях доходов по видам доходов города Пыть-Яха в сравнении с первоначально утвержденными решениями о бюджете значениями и с уточненными значениями с учетом внесенных изменений за 2021 год. тыс. рублей</a:t>
            </a:r>
            <a:endParaRPr lang="ru-RU" sz="2000" dirty="0"/>
          </a:p>
        </p:txBody>
      </p:sp>
      <p:graphicFrame>
        <p:nvGraphicFramePr>
          <p:cNvPr id="2" name="Таблица 1"/>
          <p:cNvGraphicFramePr>
            <a:graphicFrameLocks noGrp="1"/>
          </p:cNvGraphicFramePr>
          <p:nvPr>
            <p:extLst>
              <p:ext uri="{D42A27DB-BD31-4B8C-83A1-F6EECF244321}">
                <p14:modId xmlns:p14="http://schemas.microsoft.com/office/powerpoint/2010/main" val="1881433868"/>
              </p:ext>
            </p:extLst>
          </p:nvPr>
        </p:nvGraphicFramePr>
        <p:xfrm>
          <a:off x="313267" y="1084263"/>
          <a:ext cx="11607801" cy="5195088"/>
        </p:xfrm>
        <a:graphic>
          <a:graphicData uri="http://schemas.openxmlformats.org/drawingml/2006/table">
            <a:tbl>
              <a:tblPr firstRow="1" bandRow="1" bandCol="1">
                <a:tableStyleId>{5A111915-BE36-4E01-A7E5-04B1672EAD32}</a:tableStyleId>
              </a:tblPr>
              <a:tblGrid>
                <a:gridCol w="2624642"/>
                <a:gridCol w="914424"/>
                <a:gridCol w="694267"/>
                <a:gridCol w="677333"/>
                <a:gridCol w="651934"/>
                <a:gridCol w="533400"/>
                <a:gridCol w="448733"/>
                <a:gridCol w="2531534"/>
                <a:gridCol w="2531534"/>
              </a:tblGrid>
              <a:tr h="56197">
                <a:tc rowSpan="2">
                  <a:txBody>
                    <a:bodyPr/>
                    <a:lstStyle/>
                    <a:p>
                      <a:pPr algn="ctr" fontAlgn="ctr"/>
                      <a:r>
                        <a:rPr lang="ru-RU" sz="1000" u="none" strike="noStrike" dirty="0">
                          <a:effectLst/>
                        </a:rPr>
                        <a:t>НАИМЕНОВАНИЕ ДОХОДА</a:t>
                      </a:r>
                      <a:endParaRPr lang="ru-RU" sz="1000" b="0" i="0" u="none" strike="noStrike" dirty="0">
                        <a:effectLst/>
                        <a:latin typeface="Times New Roman" panose="02020603050405020304" pitchFamily="18" charset="0"/>
                      </a:endParaRPr>
                    </a:p>
                  </a:txBody>
                  <a:tcPr marL="1124" marR="1124" marT="1124" marB="0" anchor="ctr"/>
                </a:tc>
                <a:tc rowSpan="2">
                  <a:txBody>
                    <a:bodyPr/>
                    <a:lstStyle/>
                    <a:p>
                      <a:pPr algn="ctr" fontAlgn="ctr"/>
                      <a:r>
                        <a:rPr lang="ru-RU" sz="1000" u="none" strike="noStrike" dirty="0">
                          <a:effectLst/>
                        </a:rPr>
                        <a:t>КБК</a:t>
                      </a:r>
                      <a:endParaRPr lang="ru-RU" sz="1000" b="0" i="0" u="none" strike="noStrike" dirty="0">
                        <a:effectLst/>
                        <a:latin typeface="Times New Roman" panose="02020603050405020304" pitchFamily="18" charset="0"/>
                      </a:endParaRPr>
                    </a:p>
                  </a:txBody>
                  <a:tcPr marL="1124" marR="1124" marT="1124" marB="0" anchor="ctr"/>
                </a:tc>
                <a:tc rowSpan="2">
                  <a:txBody>
                    <a:bodyPr/>
                    <a:lstStyle/>
                    <a:p>
                      <a:pPr algn="ctr" fontAlgn="ctr"/>
                      <a:r>
                        <a:rPr lang="ru-RU" sz="1000" u="none" strike="noStrike" dirty="0">
                          <a:effectLst/>
                        </a:rPr>
                        <a:t>Утвержденный план на 2021 год (первоначальный)</a:t>
                      </a:r>
                      <a:endParaRPr lang="ru-RU" sz="1000" b="0" i="0" u="none" strike="noStrike" dirty="0">
                        <a:effectLst/>
                        <a:latin typeface="Times New Roman" panose="02020603050405020304" pitchFamily="18" charset="0"/>
                      </a:endParaRPr>
                    </a:p>
                  </a:txBody>
                  <a:tcPr marL="1124" marR="1124" marT="1124" marB="0" anchor="ctr"/>
                </a:tc>
                <a:tc rowSpan="2">
                  <a:txBody>
                    <a:bodyPr/>
                    <a:lstStyle/>
                    <a:p>
                      <a:pPr algn="ctr" fontAlgn="ctr"/>
                      <a:r>
                        <a:rPr lang="ru-RU" sz="1000" u="none" strike="noStrike">
                          <a:effectLst/>
                        </a:rPr>
                        <a:t>Уточненный план </a:t>
                      </a:r>
                      <a:endParaRPr lang="ru-RU" sz="1000" b="0" i="0" u="none" strike="noStrike">
                        <a:effectLst/>
                        <a:latin typeface="Times New Roman" panose="02020603050405020304" pitchFamily="18" charset="0"/>
                      </a:endParaRPr>
                    </a:p>
                  </a:txBody>
                  <a:tcPr marL="1124" marR="1124" marT="1124" marB="0" anchor="ctr"/>
                </a:tc>
                <a:tc rowSpan="2">
                  <a:txBody>
                    <a:bodyPr/>
                    <a:lstStyle/>
                    <a:p>
                      <a:pPr algn="ctr" fontAlgn="ctr"/>
                      <a:r>
                        <a:rPr lang="ru-RU" sz="1000" u="none" strike="noStrike">
                          <a:effectLst/>
                        </a:rPr>
                        <a:t>Исполнено с начала года</a:t>
                      </a:r>
                      <a:endParaRPr lang="ru-RU" sz="1000" b="0" i="0" u="none" strike="noStrike">
                        <a:effectLst/>
                        <a:latin typeface="Times New Roman" panose="02020603050405020304" pitchFamily="18" charset="0"/>
                      </a:endParaRPr>
                    </a:p>
                  </a:txBody>
                  <a:tcPr marL="1124" marR="1124" marT="1124" marB="0" anchor="ctr"/>
                </a:tc>
                <a:tc gridSpan="2">
                  <a:txBody>
                    <a:bodyPr/>
                    <a:lstStyle/>
                    <a:p>
                      <a:pPr algn="ctr" fontAlgn="b"/>
                      <a:r>
                        <a:rPr lang="ru-RU" sz="1000" u="none" strike="noStrike">
                          <a:effectLst/>
                        </a:rPr>
                        <a:t>% исполнения</a:t>
                      </a:r>
                      <a:endParaRPr lang="ru-RU" sz="1000" b="0" i="0" u="none" strike="noStrike">
                        <a:effectLst/>
                        <a:latin typeface="Times New Roman" panose="02020603050405020304" pitchFamily="18" charset="0"/>
                      </a:endParaRPr>
                    </a:p>
                  </a:txBody>
                  <a:tcPr marL="1124" marR="1124" marT="1124" marB="0" anchor="b"/>
                </a:tc>
                <a:tc hMerge="1">
                  <a:txBody>
                    <a:bodyPr/>
                    <a:lstStyle/>
                    <a:p>
                      <a:endParaRPr lang="ru-RU"/>
                    </a:p>
                  </a:txBody>
                  <a:tcPr/>
                </a:tc>
                <a:tc gridSpan="2">
                  <a:txBody>
                    <a:bodyPr/>
                    <a:lstStyle/>
                    <a:p>
                      <a:pPr algn="ctr" fontAlgn="ctr"/>
                      <a:r>
                        <a:rPr lang="ru-RU" sz="1000" u="none" strike="noStrike">
                          <a:effectLst/>
                        </a:rPr>
                        <a:t>Причины невыполнения (перевыполнения) плановых назначений (менее чем 95% и более чем 105%)</a:t>
                      </a:r>
                      <a:endParaRPr lang="ru-RU" sz="1000" b="0" i="0" u="none" strike="noStrike">
                        <a:effectLst/>
                        <a:latin typeface="Times New Roman" panose="02020603050405020304" pitchFamily="18" charset="0"/>
                      </a:endParaRPr>
                    </a:p>
                  </a:txBody>
                  <a:tcPr marL="1124" marR="1124" marT="1124" marB="0" anchor="ctr"/>
                </a:tc>
                <a:tc hMerge="1">
                  <a:txBody>
                    <a:bodyPr/>
                    <a:lstStyle/>
                    <a:p>
                      <a:endParaRPr lang="ru-RU"/>
                    </a:p>
                  </a:txBody>
                  <a:tcPr/>
                </a:tc>
              </a:tr>
              <a:tr h="73056">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algn="ctr" fontAlgn="ctr"/>
                      <a:r>
                        <a:rPr lang="ru-RU" sz="1000" u="none" strike="noStrike">
                          <a:effectLst/>
                        </a:rPr>
                        <a:t>к первоначальному плану</a:t>
                      </a:r>
                      <a:endParaRPr lang="ru-RU" sz="1000" b="0" i="0" u="none" strike="noStrike">
                        <a:effectLst/>
                        <a:latin typeface="Times New Roman" panose="02020603050405020304" pitchFamily="18" charset="0"/>
                      </a:endParaRPr>
                    </a:p>
                  </a:txBody>
                  <a:tcPr marL="1124" marR="1124" marT="1124" marB="0" anchor="ctr"/>
                </a:tc>
                <a:tc>
                  <a:txBody>
                    <a:bodyPr/>
                    <a:lstStyle/>
                    <a:p>
                      <a:pPr algn="ctr" fontAlgn="ctr"/>
                      <a:r>
                        <a:rPr lang="ru-RU" sz="1000" u="none" strike="noStrike">
                          <a:effectLst/>
                        </a:rPr>
                        <a:t> к уточненному плану</a:t>
                      </a:r>
                      <a:endParaRPr lang="ru-RU" sz="1000" b="0" i="0" u="none" strike="noStrike">
                        <a:effectLst/>
                        <a:latin typeface="Times New Roman" panose="02020603050405020304" pitchFamily="18" charset="0"/>
                      </a:endParaRPr>
                    </a:p>
                  </a:txBody>
                  <a:tcPr marL="1124" marR="1124" marT="1124" marB="0" anchor="ctr"/>
                </a:tc>
                <a:tc>
                  <a:txBody>
                    <a:bodyPr/>
                    <a:lstStyle/>
                    <a:p>
                      <a:pPr algn="ctr" fontAlgn="ctr"/>
                      <a:r>
                        <a:rPr lang="ru-RU" sz="1000" u="none" strike="noStrike" dirty="0">
                          <a:effectLst/>
                        </a:rPr>
                        <a:t>к первоначальному плану</a:t>
                      </a:r>
                      <a:endParaRPr lang="ru-RU" sz="1000" b="0" i="0" u="none" strike="noStrike" dirty="0">
                        <a:effectLst/>
                        <a:latin typeface="Times New Roman" panose="02020603050405020304" pitchFamily="18" charset="0"/>
                      </a:endParaRPr>
                    </a:p>
                  </a:txBody>
                  <a:tcPr marL="1124" marR="1124" marT="1124" marB="0" anchor="ctr"/>
                </a:tc>
                <a:tc>
                  <a:txBody>
                    <a:bodyPr/>
                    <a:lstStyle/>
                    <a:p>
                      <a:pPr algn="ctr" fontAlgn="ctr"/>
                      <a:r>
                        <a:rPr lang="ru-RU" sz="1000" u="none" strike="noStrike">
                          <a:effectLst/>
                        </a:rPr>
                        <a:t> к уточненному плану</a:t>
                      </a:r>
                      <a:endParaRPr lang="ru-RU" sz="1000" b="0" i="0" u="none" strike="noStrike">
                        <a:effectLst/>
                        <a:latin typeface="Times New Roman" panose="02020603050405020304" pitchFamily="18" charset="0"/>
                      </a:endParaRPr>
                    </a:p>
                  </a:txBody>
                  <a:tcPr marL="1124" marR="1124" marT="1124" marB="0" anchor="ctr"/>
                </a:tc>
              </a:tr>
              <a:tr h="103403">
                <a:tc>
                  <a:txBody>
                    <a:bodyPr/>
                    <a:lstStyle/>
                    <a:p>
                      <a:pPr algn="l" fontAlgn="b"/>
                      <a:r>
                        <a:rPr lang="ru-RU" sz="1000" u="none" strike="noStrike" dirty="0">
                          <a:effectLst/>
                        </a:rPr>
                        <a:t>Налог на имущество физических лиц</a:t>
                      </a:r>
                      <a:endParaRPr lang="ru-RU" sz="1000" b="0" i="0" u="none" strike="noStrike" dirty="0">
                        <a:effectLst/>
                        <a:latin typeface="Times New Roman" panose="02020603050405020304" pitchFamily="18" charset="0"/>
                      </a:endParaRPr>
                    </a:p>
                  </a:txBody>
                  <a:tcPr marL="1124" marR="1124" marT="1124" marB="0" anchor="ctr"/>
                </a:tc>
                <a:tc>
                  <a:txBody>
                    <a:bodyPr/>
                    <a:lstStyle/>
                    <a:p>
                      <a:pPr algn="ctr" fontAlgn="b"/>
                      <a:r>
                        <a:rPr lang="ru-RU" sz="1000" u="none" strike="noStrike">
                          <a:effectLst/>
                        </a:rPr>
                        <a:t>182 1 06 01000 00 0000 110</a:t>
                      </a:r>
                      <a:endParaRPr lang="ru-RU" sz="1000" b="0" i="0" u="none" strike="noStrike">
                        <a:effectLst/>
                        <a:latin typeface="Times New Roman" panose="02020603050405020304" pitchFamily="18" charset="0"/>
                      </a:endParaRPr>
                    </a:p>
                  </a:txBody>
                  <a:tcPr marL="1124" marR="1124" marT="1124" marB="0" anchor="b"/>
                </a:tc>
                <a:tc>
                  <a:txBody>
                    <a:bodyPr/>
                    <a:lstStyle/>
                    <a:p>
                      <a:pPr algn="r" fontAlgn="b"/>
                      <a:r>
                        <a:rPr lang="ru-RU" sz="1000" u="none" strike="noStrike">
                          <a:effectLst/>
                        </a:rPr>
                        <a:t>16 862,0</a:t>
                      </a:r>
                      <a:endParaRPr lang="ru-RU" sz="1000" b="0" i="0" u="none" strike="noStrike">
                        <a:effectLst/>
                        <a:latin typeface="Times New Roman" panose="02020603050405020304" pitchFamily="18" charset="0"/>
                      </a:endParaRPr>
                    </a:p>
                  </a:txBody>
                  <a:tcPr marL="1124" marR="1124" marT="1124" marB="0" anchor="b"/>
                </a:tc>
                <a:tc>
                  <a:txBody>
                    <a:bodyPr/>
                    <a:lstStyle/>
                    <a:p>
                      <a:pPr algn="r" fontAlgn="b"/>
                      <a:r>
                        <a:rPr lang="ru-RU" sz="1000" u="none" strike="noStrike" dirty="0">
                          <a:effectLst/>
                        </a:rPr>
                        <a:t>21 362,0</a:t>
                      </a:r>
                      <a:endParaRPr lang="ru-RU" sz="1000" b="0" i="0" u="none" strike="noStrike" dirty="0">
                        <a:effectLst/>
                        <a:latin typeface="Times New Roman" panose="02020603050405020304" pitchFamily="18" charset="0"/>
                      </a:endParaRPr>
                    </a:p>
                  </a:txBody>
                  <a:tcPr marL="1124" marR="1124" marT="1124" marB="0" anchor="b"/>
                </a:tc>
                <a:tc>
                  <a:txBody>
                    <a:bodyPr/>
                    <a:lstStyle/>
                    <a:p>
                      <a:pPr algn="r" fontAlgn="b"/>
                      <a:r>
                        <a:rPr lang="ru-RU" sz="1000" u="none" strike="noStrike">
                          <a:effectLst/>
                        </a:rPr>
                        <a:t>23 582,5</a:t>
                      </a:r>
                      <a:endParaRPr lang="ru-RU" sz="1000" b="0" i="0" u="none" strike="noStrike">
                        <a:effectLst/>
                        <a:latin typeface="Times New Roman" panose="02020603050405020304" pitchFamily="18" charset="0"/>
                      </a:endParaRPr>
                    </a:p>
                  </a:txBody>
                  <a:tcPr marL="1124" marR="1124" marT="1124" marB="0" anchor="b"/>
                </a:tc>
                <a:tc>
                  <a:txBody>
                    <a:bodyPr/>
                    <a:lstStyle/>
                    <a:p>
                      <a:pPr algn="r" fontAlgn="b"/>
                      <a:r>
                        <a:rPr lang="ru-RU" sz="1000" u="none" strike="noStrike">
                          <a:effectLst/>
                        </a:rPr>
                        <a:t>139,9</a:t>
                      </a:r>
                      <a:endParaRPr lang="ru-RU" sz="1000" b="0" i="0" u="none" strike="noStrike">
                        <a:effectLst/>
                        <a:latin typeface="Times New Roman" panose="02020603050405020304" pitchFamily="18" charset="0"/>
                      </a:endParaRPr>
                    </a:p>
                  </a:txBody>
                  <a:tcPr marL="1124" marR="1124" marT="1124" marB="0" anchor="b"/>
                </a:tc>
                <a:tc>
                  <a:txBody>
                    <a:bodyPr/>
                    <a:lstStyle/>
                    <a:p>
                      <a:pPr algn="r" fontAlgn="b"/>
                      <a:r>
                        <a:rPr lang="ru-RU" sz="1000" u="none" strike="noStrike">
                          <a:effectLst/>
                        </a:rPr>
                        <a:t>110,4</a:t>
                      </a:r>
                      <a:endParaRPr lang="ru-RU" sz="1000" b="0" i="0" u="none" strike="noStrike">
                        <a:effectLst/>
                        <a:latin typeface="Times New Roman" panose="02020603050405020304" pitchFamily="18" charset="0"/>
                      </a:endParaRPr>
                    </a:p>
                  </a:txBody>
                  <a:tcPr marL="1124" marR="1124" marT="1124" marB="0" anchor="b"/>
                </a:tc>
                <a:tc gridSpan="2">
                  <a:txBody>
                    <a:bodyPr/>
                    <a:lstStyle/>
                    <a:p>
                      <a:pPr algn="l" fontAlgn="ctr"/>
                      <a:r>
                        <a:rPr lang="ru-RU" sz="1000" u="none" strike="noStrike" dirty="0">
                          <a:effectLst/>
                        </a:rPr>
                        <a:t>Высокий процент исполнения обусловлен поступлением в 2021 году недоимки прошлых лет по налогу на имущество физических лиц, в также увеличением  количества объектов налогообложения, вследствие чего налогооблагаемая база по налогу на имущество физических лиц увеличилась</a:t>
                      </a:r>
                      <a:endParaRPr lang="ru-RU" sz="1000" b="0" i="0" u="none" strike="noStrike" dirty="0">
                        <a:effectLst/>
                        <a:latin typeface="Times New Roman" panose="02020603050405020304" pitchFamily="18" charset="0"/>
                      </a:endParaRPr>
                    </a:p>
                  </a:txBody>
                  <a:tcPr marL="1124" marR="1124" marT="1124" marB="0" anchor="ctr"/>
                </a:tc>
                <a:tc hMerge="1">
                  <a:txBody>
                    <a:bodyPr/>
                    <a:lstStyle/>
                    <a:p>
                      <a:endParaRPr lang="ru-RU"/>
                    </a:p>
                  </a:txBody>
                  <a:tcPr/>
                </a:tc>
              </a:tr>
              <a:tr h="44283">
                <a:tc>
                  <a:txBody>
                    <a:bodyPr/>
                    <a:lstStyle/>
                    <a:p>
                      <a:pPr algn="l" fontAlgn="b"/>
                      <a:r>
                        <a:rPr lang="ru-RU" sz="1000" u="none" strike="noStrike" dirty="0">
                          <a:effectLst/>
                        </a:rPr>
                        <a:t>Транспортный налог</a:t>
                      </a:r>
                      <a:endParaRPr lang="ru-RU" sz="1000" b="0" i="0" u="none" strike="noStrike" dirty="0">
                        <a:effectLst/>
                        <a:latin typeface="Times New Roman" panose="02020603050405020304" pitchFamily="18" charset="0"/>
                      </a:endParaRPr>
                    </a:p>
                  </a:txBody>
                  <a:tcPr marL="1124" marR="1124" marT="1124" marB="0" anchor="ctr"/>
                </a:tc>
                <a:tc>
                  <a:txBody>
                    <a:bodyPr/>
                    <a:lstStyle/>
                    <a:p>
                      <a:pPr algn="ctr" fontAlgn="b"/>
                      <a:r>
                        <a:rPr lang="ru-RU" sz="1000" u="none" strike="noStrike">
                          <a:effectLst/>
                        </a:rPr>
                        <a:t>182 1 06 04000 00 0000 110</a:t>
                      </a:r>
                      <a:endParaRPr lang="ru-RU" sz="1000" b="0" i="0" u="none" strike="noStrike">
                        <a:effectLst/>
                        <a:latin typeface="Times New Roman" panose="02020603050405020304" pitchFamily="18" charset="0"/>
                      </a:endParaRPr>
                    </a:p>
                  </a:txBody>
                  <a:tcPr marL="1124" marR="1124" marT="1124" marB="0" anchor="b"/>
                </a:tc>
                <a:tc>
                  <a:txBody>
                    <a:bodyPr/>
                    <a:lstStyle/>
                    <a:p>
                      <a:pPr algn="r" fontAlgn="b"/>
                      <a:r>
                        <a:rPr lang="ru-RU" sz="1000" u="none" strike="noStrike">
                          <a:effectLst/>
                        </a:rPr>
                        <a:t>18 100,0</a:t>
                      </a:r>
                      <a:endParaRPr lang="ru-RU" sz="1000" b="0" i="0" u="none" strike="noStrike">
                        <a:effectLst/>
                        <a:latin typeface="Times New Roman" panose="02020603050405020304" pitchFamily="18" charset="0"/>
                      </a:endParaRPr>
                    </a:p>
                  </a:txBody>
                  <a:tcPr marL="1124" marR="1124" marT="1124" marB="0" anchor="b"/>
                </a:tc>
                <a:tc>
                  <a:txBody>
                    <a:bodyPr/>
                    <a:lstStyle/>
                    <a:p>
                      <a:pPr algn="r" fontAlgn="b"/>
                      <a:r>
                        <a:rPr lang="ru-RU" sz="1000" u="none" strike="noStrike" dirty="0">
                          <a:effectLst/>
                        </a:rPr>
                        <a:t>18 100,0</a:t>
                      </a:r>
                      <a:endParaRPr lang="ru-RU" sz="1000" b="0" i="0" u="none" strike="noStrike" dirty="0">
                        <a:effectLst/>
                        <a:latin typeface="Times New Roman" panose="02020603050405020304" pitchFamily="18" charset="0"/>
                      </a:endParaRPr>
                    </a:p>
                  </a:txBody>
                  <a:tcPr marL="1124" marR="1124" marT="1124" marB="0" anchor="b"/>
                </a:tc>
                <a:tc>
                  <a:txBody>
                    <a:bodyPr/>
                    <a:lstStyle/>
                    <a:p>
                      <a:pPr algn="r" fontAlgn="b"/>
                      <a:r>
                        <a:rPr lang="ru-RU" sz="1000" u="none" strike="noStrike">
                          <a:effectLst/>
                        </a:rPr>
                        <a:t>18 626,9</a:t>
                      </a:r>
                      <a:endParaRPr lang="ru-RU" sz="1000" b="0" i="0" u="none" strike="noStrike">
                        <a:effectLst/>
                        <a:latin typeface="Times New Roman" panose="02020603050405020304" pitchFamily="18" charset="0"/>
                      </a:endParaRPr>
                    </a:p>
                  </a:txBody>
                  <a:tcPr marL="1124" marR="1124" marT="1124" marB="0" anchor="b"/>
                </a:tc>
                <a:tc>
                  <a:txBody>
                    <a:bodyPr/>
                    <a:lstStyle/>
                    <a:p>
                      <a:pPr algn="r" fontAlgn="b"/>
                      <a:r>
                        <a:rPr lang="ru-RU" sz="1000" u="none" strike="noStrike">
                          <a:effectLst/>
                        </a:rPr>
                        <a:t>102,9</a:t>
                      </a:r>
                      <a:endParaRPr lang="ru-RU" sz="1000" b="0" i="0" u="none" strike="noStrike">
                        <a:effectLst/>
                        <a:latin typeface="Times New Roman" panose="02020603050405020304" pitchFamily="18" charset="0"/>
                      </a:endParaRPr>
                    </a:p>
                  </a:txBody>
                  <a:tcPr marL="1124" marR="1124" marT="1124" marB="0" anchor="b"/>
                </a:tc>
                <a:tc>
                  <a:txBody>
                    <a:bodyPr/>
                    <a:lstStyle/>
                    <a:p>
                      <a:pPr algn="r" fontAlgn="b"/>
                      <a:r>
                        <a:rPr lang="ru-RU" sz="1000" u="none" strike="noStrike">
                          <a:effectLst/>
                        </a:rPr>
                        <a:t>102,9</a:t>
                      </a:r>
                      <a:endParaRPr lang="ru-RU" sz="1000" b="0" i="0" u="none" strike="noStrike">
                        <a:effectLst/>
                        <a:latin typeface="Times New Roman" panose="02020603050405020304" pitchFamily="18" charset="0"/>
                      </a:endParaRPr>
                    </a:p>
                  </a:txBody>
                  <a:tcPr marL="1124" marR="1124" marT="1124" marB="0" anchor="b"/>
                </a:tc>
                <a:tc>
                  <a:txBody>
                    <a:bodyPr/>
                    <a:lstStyle/>
                    <a:p>
                      <a:pPr algn="l" fontAlgn="ctr"/>
                      <a:r>
                        <a:rPr lang="ru-RU" sz="1000" u="none" strike="noStrike">
                          <a:effectLst/>
                        </a:rPr>
                        <a:t> </a:t>
                      </a:r>
                      <a:endParaRPr lang="ru-RU" sz="1000" b="0" i="0" u="none" strike="noStrike">
                        <a:effectLst/>
                        <a:latin typeface="Times New Roman" panose="02020603050405020304" pitchFamily="18" charset="0"/>
                      </a:endParaRPr>
                    </a:p>
                  </a:txBody>
                  <a:tcPr marL="1124" marR="1124" marT="1124" marB="0" anchor="ctr"/>
                </a:tc>
                <a:tc>
                  <a:txBody>
                    <a:bodyPr/>
                    <a:lstStyle/>
                    <a:p>
                      <a:pPr algn="l" fontAlgn="ctr"/>
                      <a:r>
                        <a:rPr lang="ru-RU" sz="1000" u="none" strike="noStrike" dirty="0">
                          <a:effectLst/>
                        </a:rPr>
                        <a:t> </a:t>
                      </a:r>
                      <a:endParaRPr lang="ru-RU" sz="1000" b="0" i="0" u="none" strike="noStrike" dirty="0">
                        <a:effectLst/>
                        <a:latin typeface="Times New Roman" panose="02020603050405020304" pitchFamily="18" charset="0"/>
                      </a:endParaRPr>
                    </a:p>
                  </a:txBody>
                  <a:tcPr marL="1124" marR="1124" marT="1124" marB="0" anchor="ctr"/>
                </a:tc>
              </a:tr>
              <a:tr h="44283">
                <a:tc>
                  <a:txBody>
                    <a:bodyPr/>
                    <a:lstStyle/>
                    <a:p>
                      <a:pPr algn="l" fontAlgn="b"/>
                      <a:r>
                        <a:rPr lang="ru-RU" sz="1000" u="none" strike="noStrike">
                          <a:effectLst/>
                        </a:rPr>
                        <a:t>Земельный налог</a:t>
                      </a:r>
                      <a:endParaRPr lang="ru-RU" sz="1000" b="0" i="0" u="none" strike="noStrike">
                        <a:effectLst/>
                        <a:latin typeface="Times New Roman" panose="02020603050405020304" pitchFamily="18" charset="0"/>
                      </a:endParaRPr>
                    </a:p>
                  </a:txBody>
                  <a:tcPr marL="1124" marR="1124" marT="1124" marB="0" anchor="ctr"/>
                </a:tc>
                <a:tc>
                  <a:txBody>
                    <a:bodyPr/>
                    <a:lstStyle/>
                    <a:p>
                      <a:pPr algn="ctr" fontAlgn="b"/>
                      <a:r>
                        <a:rPr lang="ru-RU" sz="1000" u="none" strike="noStrike">
                          <a:effectLst/>
                        </a:rPr>
                        <a:t>182 1 06 06000 00 0000 110</a:t>
                      </a:r>
                      <a:endParaRPr lang="ru-RU" sz="1000" b="0" i="0" u="none" strike="noStrike">
                        <a:effectLst/>
                        <a:latin typeface="Times New Roman" panose="02020603050405020304" pitchFamily="18" charset="0"/>
                      </a:endParaRPr>
                    </a:p>
                  </a:txBody>
                  <a:tcPr marL="1124" marR="1124" marT="1124" marB="0" anchor="b"/>
                </a:tc>
                <a:tc>
                  <a:txBody>
                    <a:bodyPr/>
                    <a:lstStyle/>
                    <a:p>
                      <a:pPr algn="r" fontAlgn="b"/>
                      <a:r>
                        <a:rPr lang="ru-RU" sz="1000" u="none" strike="noStrike">
                          <a:effectLst/>
                        </a:rPr>
                        <a:t>52 782,0</a:t>
                      </a:r>
                      <a:endParaRPr lang="ru-RU" sz="1000" b="0" i="0" u="none" strike="noStrike">
                        <a:effectLst/>
                        <a:latin typeface="Times New Roman" panose="02020603050405020304" pitchFamily="18" charset="0"/>
                      </a:endParaRPr>
                    </a:p>
                  </a:txBody>
                  <a:tcPr marL="1124" marR="1124" marT="1124" marB="0" anchor="b"/>
                </a:tc>
                <a:tc>
                  <a:txBody>
                    <a:bodyPr/>
                    <a:lstStyle/>
                    <a:p>
                      <a:pPr algn="r" fontAlgn="b"/>
                      <a:r>
                        <a:rPr lang="ru-RU" sz="1000" u="none" strike="noStrike" dirty="0">
                          <a:effectLst/>
                        </a:rPr>
                        <a:t>55 282,0</a:t>
                      </a:r>
                      <a:endParaRPr lang="ru-RU" sz="1000" b="0" i="0" u="none" strike="noStrike" dirty="0">
                        <a:effectLst/>
                        <a:latin typeface="Times New Roman" panose="02020603050405020304" pitchFamily="18" charset="0"/>
                      </a:endParaRPr>
                    </a:p>
                  </a:txBody>
                  <a:tcPr marL="1124" marR="1124" marT="1124" marB="0" anchor="b"/>
                </a:tc>
                <a:tc>
                  <a:txBody>
                    <a:bodyPr/>
                    <a:lstStyle/>
                    <a:p>
                      <a:pPr algn="r" fontAlgn="b"/>
                      <a:r>
                        <a:rPr lang="ru-RU" sz="1000" u="none" strike="noStrike">
                          <a:effectLst/>
                        </a:rPr>
                        <a:t>54 953,9</a:t>
                      </a:r>
                      <a:endParaRPr lang="ru-RU" sz="1000" b="0" i="0" u="none" strike="noStrike">
                        <a:effectLst/>
                        <a:latin typeface="Times New Roman" panose="02020603050405020304" pitchFamily="18" charset="0"/>
                      </a:endParaRPr>
                    </a:p>
                  </a:txBody>
                  <a:tcPr marL="1124" marR="1124" marT="1124" marB="0" anchor="b"/>
                </a:tc>
                <a:tc>
                  <a:txBody>
                    <a:bodyPr/>
                    <a:lstStyle/>
                    <a:p>
                      <a:pPr algn="r" fontAlgn="b"/>
                      <a:r>
                        <a:rPr lang="ru-RU" sz="1000" u="none" strike="noStrike">
                          <a:effectLst/>
                        </a:rPr>
                        <a:t>104,1</a:t>
                      </a:r>
                      <a:endParaRPr lang="ru-RU" sz="1000" b="0" i="0" u="none" strike="noStrike">
                        <a:effectLst/>
                        <a:latin typeface="Times New Roman" panose="02020603050405020304" pitchFamily="18" charset="0"/>
                      </a:endParaRPr>
                    </a:p>
                  </a:txBody>
                  <a:tcPr marL="1124" marR="1124" marT="1124" marB="0" anchor="b"/>
                </a:tc>
                <a:tc>
                  <a:txBody>
                    <a:bodyPr/>
                    <a:lstStyle/>
                    <a:p>
                      <a:pPr algn="r" fontAlgn="b"/>
                      <a:r>
                        <a:rPr lang="ru-RU" sz="1000" u="none" strike="noStrike">
                          <a:effectLst/>
                        </a:rPr>
                        <a:t>99,4</a:t>
                      </a:r>
                      <a:endParaRPr lang="ru-RU" sz="1000" b="0" i="0" u="none" strike="noStrike">
                        <a:effectLst/>
                        <a:latin typeface="Times New Roman" panose="02020603050405020304" pitchFamily="18" charset="0"/>
                      </a:endParaRPr>
                    </a:p>
                  </a:txBody>
                  <a:tcPr marL="1124" marR="1124" marT="1124" marB="0" anchor="b"/>
                </a:tc>
                <a:tc>
                  <a:txBody>
                    <a:bodyPr/>
                    <a:lstStyle/>
                    <a:p>
                      <a:pPr algn="l" fontAlgn="ctr"/>
                      <a:r>
                        <a:rPr lang="ru-RU" sz="1000" u="none" strike="noStrike">
                          <a:effectLst/>
                        </a:rPr>
                        <a:t> </a:t>
                      </a:r>
                      <a:endParaRPr lang="ru-RU" sz="1000" b="0" i="0" u="none" strike="noStrike">
                        <a:effectLst/>
                        <a:latin typeface="Times New Roman" panose="02020603050405020304" pitchFamily="18" charset="0"/>
                      </a:endParaRPr>
                    </a:p>
                  </a:txBody>
                  <a:tcPr marL="1124" marR="1124" marT="1124" marB="0" anchor="ctr"/>
                </a:tc>
                <a:tc>
                  <a:txBody>
                    <a:bodyPr/>
                    <a:lstStyle/>
                    <a:p>
                      <a:pPr algn="l" fontAlgn="ctr"/>
                      <a:r>
                        <a:rPr lang="ru-RU" sz="1000" u="none" strike="noStrike" dirty="0">
                          <a:effectLst/>
                        </a:rPr>
                        <a:t> </a:t>
                      </a:r>
                      <a:endParaRPr lang="ru-RU" sz="1000" b="0" i="0" u="none" strike="noStrike" dirty="0">
                        <a:effectLst/>
                        <a:latin typeface="Times New Roman" panose="02020603050405020304" pitchFamily="18" charset="0"/>
                      </a:endParaRPr>
                    </a:p>
                  </a:txBody>
                  <a:tcPr marL="1124" marR="1124" marT="1124" marB="0" anchor="ctr"/>
                </a:tc>
              </a:tr>
              <a:tr h="44283">
                <a:tc>
                  <a:txBody>
                    <a:bodyPr/>
                    <a:lstStyle/>
                    <a:p>
                      <a:pPr algn="l" fontAlgn="b"/>
                      <a:r>
                        <a:rPr lang="ru-RU" sz="1000" u="none" strike="noStrike">
                          <a:effectLst/>
                        </a:rPr>
                        <a:t>ГОСУДАРСТВЕННАЯ ПОШЛИНА</a:t>
                      </a:r>
                      <a:endParaRPr lang="ru-RU" sz="1000" b="0" i="0" u="none" strike="noStrike">
                        <a:effectLst/>
                        <a:latin typeface="Times New Roman" panose="02020603050405020304" pitchFamily="18" charset="0"/>
                      </a:endParaRPr>
                    </a:p>
                  </a:txBody>
                  <a:tcPr marL="1124" marR="1124" marT="1124" marB="0" anchor="ctr"/>
                </a:tc>
                <a:tc>
                  <a:txBody>
                    <a:bodyPr/>
                    <a:lstStyle/>
                    <a:p>
                      <a:pPr algn="ctr" fontAlgn="b"/>
                      <a:r>
                        <a:rPr lang="ru-RU" sz="1000" u="none" strike="noStrike">
                          <a:effectLst/>
                        </a:rPr>
                        <a:t>000 1 08 00000 00 0000 000</a:t>
                      </a:r>
                      <a:endParaRPr lang="ru-RU" sz="1000" b="0" i="0" u="none" strike="noStrike">
                        <a:effectLst/>
                        <a:latin typeface="Times New Roman" panose="02020603050405020304" pitchFamily="18" charset="0"/>
                      </a:endParaRPr>
                    </a:p>
                  </a:txBody>
                  <a:tcPr marL="1124" marR="1124" marT="1124" marB="0" anchor="b"/>
                </a:tc>
                <a:tc>
                  <a:txBody>
                    <a:bodyPr/>
                    <a:lstStyle/>
                    <a:p>
                      <a:pPr algn="r" fontAlgn="b"/>
                      <a:r>
                        <a:rPr lang="ru-RU" sz="1000" u="none" strike="noStrike">
                          <a:effectLst/>
                        </a:rPr>
                        <a:t>5 805,6</a:t>
                      </a:r>
                      <a:endParaRPr lang="ru-RU" sz="1000" b="0" i="0" u="none" strike="noStrike">
                        <a:effectLst/>
                        <a:latin typeface="Times New Roman" panose="02020603050405020304" pitchFamily="18" charset="0"/>
                      </a:endParaRPr>
                    </a:p>
                  </a:txBody>
                  <a:tcPr marL="1124" marR="1124" marT="1124" marB="0" anchor="b"/>
                </a:tc>
                <a:tc>
                  <a:txBody>
                    <a:bodyPr/>
                    <a:lstStyle/>
                    <a:p>
                      <a:pPr algn="r" fontAlgn="b"/>
                      <a:r>
                        <a:rPr lang="ru-RU" sz="1000" u="none" strike="noStrike" dirty="0">
                          <a:effectLst/>
                        </a:rPr>
                        <a:t>7 053,6</a:t>
                      </a:r>
                      <a:endParaRPr lang="ru-RU" sz="1000" b="0" i="0" u="none" strike="noStrike" dirty="0">
                        <a:effectLst/>
                        <a:latin typeface="Times New Roman" panose="02020603050405020304" pitchFamily="18" charset="0"/>
                      </a:endParaRPr>
                    </a:p>
                  </a:txBody>
                  <a:tcPr marL="1124" marR="1124" marT="1124" marB="0" anchor="b"/>
                </a:tc>
                <a:tc>
                  <a:txBody>
                    <a:bodyPr/>
                    <a:lstStyle/>
                    <a:p>
                      <a:pPr algn="r" fontAlgn="b"/>
                      <a:r>
                        <a:rPr lang="ru-RU" sz="1000" u="none" strike="noStrike">
                          <a:effectLst/>
                        </a:rPr>
                        <a:t>7 596,1</a:t>
                      </a:r>
                      <a:endParaRPr lang="ru-RU" sz="1000" b="0" i="0" u="none" strike="noStrike">
                        <a:effectLst/>
                        <a:latin typeface="Times New Roman" panose="02020603050405020304" pitchFamily="18" charset="0"/>
                      </a:endParaRPr>
                    </a:p>
                  </a:txBody>
                  <a:tcPr marL="1124" marR="1124" marT="1124" marB="0" anchor="b"/>
                </a:tc>
                <a:tc>
                  <a:txBody>
                    <a:bodyPr/>
                    <a:lstStyle/>
                    <a:p>
                      <a:pPr algn="r" fontAlgn="b"/>
                      <a:r>
                        <a:rPr lang="ru-RU" sz="1000" u="none" strike="noStrike">
                          <a:effectLst/>
                        </a:rPr>
                        <a:t>130,8</a:t>
                      </a:r>
                      <a:endParaRPr lang="ru-RU" sz="1000" b="0" i="0" u="none" strike="noStrike">
                        <a:effectLst/>
                        <a:latin typeface="Times New Roman" panose="02020603050405020304" pitchFamily="18" charset="0"/>
                      </a:endParaRPr>
                    </a:p>
                  </a:txBody>
                  <a:tcPr marL="1124" marR="1124" marT="1124" marB="0" anchor="b"/>
                </a:tc>
                <a:tc>
                  <a:txBody>
                    <a:bodyPr/>
                    <a:lstStyle/>
                    <a:p>
                      <a:pPr algn="r" fontAlgn="b"/>
                      <a:r>
                        <a:rPr lang="ru-RU" sz="1000" u="none" strike="noStrike">
                          <a:effectLst/>
                        </a:rPr>
                        <a:t>107,7</a:t>
                      </a:r>
                      <a:endParaRPr lang="ru-RU" sz="1000" b="0" i="0" u="none" strike="noStrike">
                        <a:effectLst/>
                        <a:latin typeface="Times New Roman" panose="02020603050405020304" pitchFamily="18" charset="0"/>
                      </a:endParaRPr>
                    </a:p>
                  </a:txBody>
                  <a:tcPr marL="1124" marR="1124" marT="1124" marB="0" anchor="b"/>
                </a:tc>
                <a:tc>
                  <a:txBody>
                    <a:bodyPr/>
                    <a:lstStyle/>
                    <a:p>
                      <a:pPr algn="l" fontAlgn="ctr"/>
                      <a:r>
                        <a:rPr lang="ru-RU" sz="1000" u="none" strike="noStrike">
                          <a:effectLst/>
                        </a:rPr>
                        <a:t> </a:t>
                      </a:r>
                      <a:endParaRPr lang="ru-RU" sz="1000" b="0" i="0" u="none" strike="noStrike">
                        <a:effectLst/>
                        <a:latin typeface="Times New Roman" panose="02020603050405020304" pitchFamily="18" charset="0"/>
                      </a:endParaRPr>
                    </a:p>
                  </a:txBody>
                  <a:tcPr marL="1124" marR="1124" marT="1124" marB="0" anchor="ctr"/>
                </a:tc>
                <a:tc>
                  <a:txBody>
                    <a:bodyPr/>
                    <a:lstStyle/>
                    <a:p>
                      <a:pPr algn="l" fontAlgn="ctr"/>
                      <a:r>
                        <a:rPr lang="ru-RU" sz="1000" u="none" strike="noStrike" dirty="0">
                          <a:effectLst/>
                        </a:rPr>
                        <a:t> </a:t>
                      </a:r>
                      <a:endParaRPr lang="ru-RU" sz="1000" b="0" i="0" u="none" strike="noStrike" dirty="0">
                        <a:effectLst/>
                        <a:latin typeface="Times New Roman" panose="02020603050405020304" pitchFamily="18" charset="0"/>
                      </a:endParaRPr>
                    </a:p>
                  </a:txBody>
                  <a:tcPr marL="1124" marR="1124" marT="1124" marB="0" anchor="ctr"/>
                </a:tc>
              </a:tr>
              <a:tr h="65863">
                <a:tc>
                  <a:txBody>
                    <a:bodyPr/>
                    <a:lstStyle/>
                    <a:p>
                      <a:pPr algn="l" fontAlgn="b"/>
                      <a:r>
                        <a:rPr lang="ru-RU" sz="1000" u="none" strike="noStrike">
                          <a:effectLst/>
                        </a:rPr>
                        <a:t>Государственная пошлина по делам, рассматриваемым в судах общей юрисдикции, мировыми судьями</a:t>
                      </a:r>
                      <a:endParaRPr lang="ru-RU" sz="1000" b="0" i="0" u="none" strike="noStrike">
                        <a:effectLst/>
                        <a:latin typeface="Times New Roman" panose="02020603050405020304" pitchFamily="18" charset="0"/>
                      </a:endParaRPr>
                    </a:p>
                  </a:txBody>
                  <a:tcPr marL="1124" marR="1124" marT="1124" marB="0" anchor="ctr"/>
                </a:tc>
                <a:tc>
                  <a:txBody>
                    <a:bodyPr/>
                    <a:lstStyle/>
                    <a:p>
                      <a:pPr algn="ctr" fontAlgn="b"/>
                      <a:r>
                        <a:rPr lang="ru-RU" sz="1000" u="none" strike="noStrike">
                          <a:effectLst/>
                        </a:rPr>
                        <a:t>182 1 08 03000 00 0000110</a:t>
                      </a:r>
                      <a:endParaRPr lang="ru-RU" sz="1000" b="0" i="0" u="none" strike="noStrike">
                        <a:effectLst/>
                        <a:latin typeface="Times New Roman" panose="02020603050405020304" pitchFamily="18" charset="0"/>
                      </a:endParaRPr>
                    </a:p>
                  </a:txBody>
                  <a:tcPr marL="1124" marR="1124" marT="1124" marB="0" anchor="b"/>
                </a:tc>
                <a:tc>
                  <a:txBody>
                    <a:bodyPr/>
                    <a:lstStyle/>
                    <a:p>
                      <a:pPr algn="r" fontAlgn="b"/>
                      <a:r>
                        <a:rPr lang="ru-RU" sz="1000" u="none" strike="noStrike">
                          <a:effectLst/>
                        </a:rPr>
                        <a:t>5 805,6</a:t>
                      </a:r>
                      <a:endParaRPr lang="ru-RU" sz="1000" b="0" i="0" u="none" strike="noStrike">
                        <a:effectLst/>
                        <a:latin typeface="Times New Roman" panose="02020603050405020304" pitchFamily="18" charset="0"/>
                      </a:endParaRPr>
                    </a:p>
                  </a:txBody>
                  <a:tcPr marL="1124" marR="1124" marT="1124" marB="0" anchor="b"/>
                </a:tc>
                <a:tc>
                  <a:txBody>
                    <a:bodyPr/>
                    <a:lstStyle/>
                    <a:p>
                      <a:pPr algn="r" fontAlgn="b"/>
                      <a:r>
                        <a:rPr lang="ru-RU" sz="1000" u="none" strike="noStrike" dirty="0">
                          <a:effectLst/>
                        </a:rPr>
                        <a:t>6 755,6</a:t>
                      </a:r>
                      <a:endParaRPr lang="ru-RU" sz="1000" b="0" i="0" u="none" strike="noStrike" dirty="0">
                        <a:effectLst/>
                        <a:latin typeface="Times New Roman" panose="02020603050405020304" pitchFamily="18" charset="0"/>
                      </a:endParaRPr>
                    </a:p>
                  </a:txBody>
                  <a:tcPr marL="1124" marR="1124" marT="1124" marB="0" anchor="b"/>
                </a:tc>
                <a:tc>
                  <a:txBody>
                    <a:bodyPr/>
                    <a:lstStyle/>
                    <a:p>
                      <a:pPr algn="r" fontAlgn="b"/>
                      <a:r>
                        <a:rPr lang="ru-RU" sz="1000" u="none" strike="noStrike">
                          <a:effectLst/>
                        </a:rPr>
                        <a:t>7 275,6</a:t>
                      </a:r>
                      <a:endParaRPr lang="ru-RU" sz="1000" b="0" i="0" u="none" strike="noStrike">
                        <a:effectLst/>
                        <a:latin typeface="Times New Roman" panose="02020603050405020304" pitchFamily="18" charset="0"/>
                      </a:endParaRPr>
                    </a:p>
                  </a:txBody>
                  <a:tcPr marL="1124" marR="1124" marT="1124" marB="0" anchor="b"/>
                </a:tc>
                <a:tc>
                  <a:txBody>
                    <a:bodyPr/>
                    <a:lstStyle/>
                    <a:p>
                      <a:pPr algn="r" fontAlgn="b"/>
                      <a:r>
                        <a:rPr lang="ru-RU" sz="1000" u="none" strike="noStrike">
                          <a:effectLst/>
                        </a:rPr>
                        <a:t>125,3</a:t>
                      </a:r>
                      <a:endParaRPr lang="ru-RU" sz="1000" b="0" i="0" u="none" strike="noStrike">
                        <a:effectLst/>
                        <a:latin typeface="Times New Roman" panose="02020603050405020304" pitchFamily="18" charset="0"/>
                      </a:endParaRPr>
                    </a:p>
                  </a:txBody>
                  <a:tcPr marL="1124" marR="1124" marT="1124" marB="0" anchor="b"/>
                </a:tc>
                <a:tc>
                  <a:txBody>
                    <a:bodyPr/>
                    <a:lstStyle/>
                    <a:p>
                      <a:pPr algn="r" fontAlgn="b"/>
                      <a:r>
                        <a:rPr lang="ru-RU" sz="1000" u="none" strike="noStrike">
                          <a:effectLst/>
                        </a:rPr>
                        <a:t>107,7</a:t>
                      </a:r>
                      <a:endParaRPr lang="ru-RU" sz="1000" b="0" i="0" u="none" strike="noStrike">
                        <a:effectLst/>
                        <a:latin typeface="Times New Roman" panose="02020603050405020304" pitchFamily="18" charset="0"/>
                      </a:endParaRPr>
                    </a:p>
                  </a:txBody>
                  <a:tcPr marL="1124" marR="1124" marT="1124" marB="0" anchor="b"/>
                </a:tc>
                <a:tc rowSpan="3" gridSpan="2">
                  <a:txBody>
                    <a:bodyPr/>
                    <a:lstStyle/>
                    <a:p>
                      <a:pPr algn="l" fontAlgn="ctr"/>
                      <a:r>
                        <a:rPr lang="ru-RU" sz="1000" u="none" strike="noStrike">
                          <a:effectLst/>
                        </a:rPr>
                        <a:t>Поступления носят заявительный характер</a:t>
                      </a:r>
                      <a:endParaRPr lang="ru-RU" sz="1000" b="0" i="0" u="none" strike="noStrike">
                        <a:effectLst/>
                        <a:latin typeface="Times New Roman" panose="02020603050405020304" pitchFamily="18" charset="0"/>
                      </a:endParaRPr>
                    </a:p>
                  </a:txBody>
                  <a:tcPr marL="1124" marR="1124" marT="1124" marB="0" anchor="ctr"/>
                </a:tc>
                <a:tc rowSpan="3" hMerge="1">
                  <a:txBody>
                    <a:bodyPr/>
                    <a:lstStyle/>
                    <a:p>
                      <a:endParaRPr lang="ru-RU"/>
                    </a:p>
                  </a:txBody>
                  <a:tcPr/>
                </a:tc>
              </a:tr>
              <a:tr h="47206">
                <a:tc>
                  <a:txBody>
                    <a:bodyPr/>
                    <a:lstStyle/>
                    <a:p>
                      <a:pPr algn="l" fontAlgn="b"/>
                      <a:r>
                        <a:rPr lang="ru-RU" sz="1000" u="none" strike="noStrike">
                          <a:effectLst/>
                        </a:rPr>
                        <a:t>Государственная пошлина за выдачу разрешения на установку рекламной конструкции</a:t>
                      </a:r>
                      <a:endParaRPr lang="ru-RU" sz="1000" b="0" i="0" u="none" strike="noStrike">
                        <a:effectLst/>
                        <a:latin typeface="Times New Roman" panose="02020603050405020304" pitchFamily="18" charset="0"/>
                      </a:endParaRPr>
                    </a:p>
                  </a:txBody>
                  <a:tcPr marL="1124" marR="1124" marT="1124" marB="0" anchor="ctr"/>
                </a:tc>
                <a:tc>
                  <a:txBody>
                    <a:bodyPr/>
                    <a:lstStyle/>
                    <a:p>
                      <a:pPr algn="ctr" fontAlgn="b"/>
                      <a:r>
                        <a:rPr lang="ru-RU" sz="1000" u="none" strike="noStrike">
                          <a:effectLst/>
                        </a:rPr>
                        <a:t>040 1 08 07150 00 0000 110</a:t>
                      </a:r>
                      <a:endParaRPr lang="ru-RU" sz="1000" b="0" i="0" u="none" strike="noStrike">
                        <a:effectLst/>
                        <a:latin typeface="Times New Roman" panose="02020603050405020304" pitchFamily="18" charset="0"/>
                      </a:endParaRPr>
                    </a:p>
                  </a:txBody>
                  <a:tcPr marL="1124" marR="1124" marT="1124" marB="0" anchor="b"/>
                </a:tc>
                <a:tc>
                  <a:txBody>
                    <a:bodyPr/>
                    <a:lstStyle/>
                    <a:p>
                      <a:pPr algn="r" fontAlgn="b"/>
                      <a:r>
                        <a:rPr lang="ru-RU" sz="1000" u="none" strike="noStrike">
                          <a:effectLst/>
                        </a:rPr>
                        <a:t>0,0</a:t>
                      </a:r>
                      <a:endParaRPr lang="ru-RU" sz="1000" b="0" i="0" u="none" strike="noStrike">
                        <a:effectLst/>
                        <a:latin typeface="Times New Roman" panose="02020603050405020304" pitchFamily="18" charset="0"/>
                      </a:endParaRPr>
                    </a:p>
                  </a:txBody>
                  <a:tcPr marL="1124" marR="1124" marT="1124" marB="0" anchor="b"/>
                </a:tc>
                <a:tc>
                  <a:txBody>
                    <a:bodyPr/>
                    <a:lstStyle/>
                    <a:p>
                      <a:pPr algn="r" fontAlgn="b"/>
                      <a:r>
                        <a:rPr lang="ru-RU" sz="1000" u="none" strike="noStrike" dirty="0">
                          <a:effectLst/>
                        </a:rPr>
                        <a:t>5,0</a:t>
                      </a:r>
                      <a:endParaRPr lang="ru-RU" sz="1000" b="0" i="0" u="none" strike="noStrike" dirty="0">
                        <a:effectLst/>
                        <a:latin typeface="Times New Roman" panose="02020603050405020304" pitchFamily="18" charset="0"/>
                      </a:endParaRPr>
                    </a:p>
                  </a:txBody>
                  <a:tcPr marL="1124" marR="1124" marT="1124" marB="0" anchor="b"/>
                </a:tc>
                <a:tc>
                  <a:txBody>
                    <a:bodyPr/>
                    <a:lstStyle/>
                    <a:p>
                      <a:pPr algn="r" fontAlgn="b"/>
                      <a:r>
                        <a:rPr lang="ru-RU" sz="1000" u="none" strike="noStrike">
                          <a:effectLst/>
                        </a:rPr>
                        <a:t>5,0</a:t>
                      </a:r>
                      <a:endParaRPr lang="ru-RU" sz="1000" b="0" i="0" u="none" strike="noStrike">
                        <a:effectLst/>
                        <a:latin typeface="Times New Roman" panose="02020603050405020304" pitchFamily="18" charset="0"/>
                      </a:endParaRPr>
                    </a:p>
                  </a:txBody>
                  <a:tcPr marL="1124" marR="1124" marT="1124" marB="0" anchor="b"/>
                </a:tc>
                <a:tc>
                  <a:txBody>
                    <a:bodyPr/>
                    <a:lstStyle/>
                    <a:p>
                      <a:pPr algn="r" fontAlgn="b"/>
                      <a:r>
                        <a:rPr lang="ru-RU" sz="1000" u="none" strike="noStrike">
                          <a:effectLst/>
                        </a:rPr>
                        <a:t>0,0</a:t>
                      </a:r>
                      <a:endParaRPr lang="ru-RU" sz="1000" b="0" i="0" u="none" strike="noStrike">
                        <a:effectLst/>
                        <a:latin typeface="Times New Roman" panose="02020603050405020304" pitchFamily="18" charset="0"/>
                      </a:endParaRPr>
                    </a:p>
                  </a:txBody>
                  <a:tcPr marL="1124" marR="1124" marT="1124" marB="0" anchor="b"/>
                </a:tc>
                <a:tc>
                  <a:txBody>
                    <a:bodyPr/>
                    <a:lstStyle/>
                    <a:p>
                      <a:pPr algn="r" fontAlgn="b"/>
                      <a:r>
                        <a:rPr lang="ru-RU" sz="1000" u="none" strike="noStrike">
                          <a:effectLst/>
                        </a:rPr>
                        <a:t>100,0</a:t>
                      </a:r>
                      <a:endParaRPr lang="ru-RU" sz="1000" b="0" i="0" u="none" strike="noStrike">
                        <a:effectLst/>
                        <a:latin typeface="Times New Roman" panose="02020603050405020304" pitchFamily="18" charset="0"/>
                      </a:endParaRPr>
                    </a:p>
                  </a:txBody>
                  <a:tcPr marL="1124" marR="1124" marT="1124" marB="0" anchor="b"/>
                </a:tc>
                <a:tc gridSpan="2" vMerge="1">
                  <a:txBody>
                    <a:bodyPr/>
                    <a:lstStyle/>
                    <a:p>
                      <a:endParaRPr lang="ru-RU"/>
                    </a:p>
                  </a:txBody>
                  <a:tcPr/>
                </a:tc>
                <a:tc hMerge="1" vMerge="1">
                  <a:txBody>
                    <a:bodyPr/>
                    <a:lstStyle/>
                    <a:p>
                      <a:endParaRPr lang="ru-RU"/>
                    </a:p>
                  </a:txBody>
                  <a:tcPr/>
                </a:tc>
              </a:tr>
              <a:tr h="109022">
                <a:tc>
                  <a:txBody>
                    <a:bodyPr/>
                    <a:lstStyle/>
                    <a:p>
                      <a:pPr algn="l" fontAlgn="b"/>
                      <a:r>
                        <a:rPr lang="ru-RU" sz="1000" u="none" strike="noStrike">
                          <a:effectLst/>
                        </a:rPr>
                        <a:t>Государственная пошлина за выдачу специального разрешения на движение по автомобильным дорогам транспортных средств, осуществляющих перевозки опасных, тяжеловесных и (или) крупногабаритных грузов</a:t>
                      </a:r>
                      <a:endParaRPr lang="ru-RU" sz="1000" b="0" i="0" u="none" strike="noStrike">
                        <a:effectLst/>
                        <a:latin typeface="Times New Roman" panose="02020603050405020304" pitchFamily="18" charset="0"/>
                      </a:endParaRPr>
                    </a:p>
                  </a:txBody>
                  <a:tcPr marL="1124" marR="1124" marT="1124" marB="0" anchor="ctr"/>
                </a:tc>
                <a:tc>
                  <a:txBody>
                    <a:bodyPr/>
                    <a:lstStyle/>
                    <a:p>
                      <a:pPr algn="ctr" fontAlgn="b"/>
                      <a:r>
                        <a:rPr lang="ru-RU" sz="1000" u="none" strike="noStrike">
                          <a:effectLst/>
                        </a:rPr>
                        <a:t>040 1 08 07170 00 0000 110</a:t>
                      </a:r>
                      <a:endParaRPr lang="ru-RU" sz="1000" b="0" i="0" u="none" strike="noStrike">
                        <a:effectLst/>
                        <a:latin typeface="Times New Roman" panose="02020603050405020304" pitchFamily="18" charset="0"/>
                      </a:endParaRPr>
                    </a:p>
                  </a:txBody>
                  <a:tcPr marL="1124" marR="1124" marT="1124" marB="0" anchor="b"/>
                </a:tc>
                <a:tc>
                  <a:txBody>
                    <a:bodyPr/>
                    <a:lstStyle/>
                    <a:p>
                      <a:pPr algn="r" fontAlgn="b"/>
                      <a:r>
                        <a:rPr lang="ru-RU" sz="1000" u="none" strike="noStrike">
                          <a:effectLst/>
                        </a:rPr>
                        <a:t>0,0</a:t>
                      </a:r>
                      <a:endParaRPr lang="ru-RU" sz="1000" b="0" i="0" u="none" strike="noStrike">
                        <a:effectLst/>
                        <a:latin typeface="Times New Roman" panose="02020603050405020304" pitchFamily="18" charset="0"/>
                      </a:endParaRPr>
                    </a:p>
                  </a:txBody>
                  <a:tcPr marL="1124" marR="1124" marT="1124" marB="0" anchor="b"/>
                </a:tc>
                <a:tc>
                  <a:txBody>
                    <a:bodyPr/>
                    <a:lstStyle/>
                    <a:p>
                      <a:pPr algn="r" fontAlgn="b"/>
                      <a:r>
                        <a:rPr lang="ru-RU" sz="1000" u="none" strike="noStrike" dirty="0">
                          <a:effectLst/>
                        </a:rPr>
                        <a:t>293,0</a:t>
                      </a:r>
                      <a:endParaRPr lang="ru-RU" sz="1000" b="0" i="0" u="none" strike="noStrike" dirty="0">
                        <a:effectLst/>
                        <a:latin typeface="Times New Roman" panose="02020603050405020304" pitchFamily="18" charset="0"/>
                      </a:endParaRPr>
                    </a:p>
                  </a:txBody>
                  <a:tcPr marL="1124" marR="1124" marT="1124" marB="0" anchor="b"/>
                </a:tc>
                <a:tc>
                  <a:txBody>
                    <a:bodyPr/>
                    <a:lstStyle/>
                    <a:p>
                      <a:pPr algn="r" fontAlgn="b"/>
                      <a:r>
                        <a:rPr lang="ru-RU" sz="1000" u="none" strike="noStrike">
                          <a:effectLst/>
                        </a:rPr>
                        <a:t>315,5</a:t>
                      </a:r>
                      <a:endParaRPr lang="ru-RU" sz="1000" b="0" i="0" u="none" strike="noStrike">
                        <a:effectLst/>
                        <a:latin typeface="Times New Roman" panose="02020603050405020304" pitchFamily="18" charset="0"/>
                      </a:endParaRPr>
                    </a:p>
                  </a:txBody>
                  <a:tcPr marL="1124" marR="1124" marT="1124" marB="0" anchor="b"/>
                </a:tc>
                <a:tc>
                  <a:txBody>
                    <a:bodyPr/>
                    <a:lstStyle/>
                    <a:p>
                      <a:pPr algn="r" fontAlgn="b"/>
                      <a:r>
                        <a:rPr lang="ru-RU" sz="1000" u="none" strike="noStrike">
                          <a:effectLst/>
                        </a:rPr>
                        <a:t>0,0</a:t>
                      </a:r>
                      <a:endParaRPr lang="ru-RU" sz="1000" b="0" i="0" u="none" strike="noStrike">
                        <a:effectLst/>
                        <a:latin typeface="Times New Roman" panose="02020603050405020304" pitchFamily="18" charset="0"/>
                      </a:endParaRPr>
                    </a:p>
                  </a:txBody>
                  <a:tcPr marL="1124" marR="1124" marT="1124" marB="0" anchor="b"/>
                </a:tc>
                <a:tc>
                  <a:txBody>
                    <a:bodyPr/>
                    <a:lstStyle/>
                    <a:p>
                      <a:pPr algn="r" fontAlgn="b"/>
                      <a:r>
                        <a:rPr lang="ru-RU" sz="1000" u="none" strike="noStrike">
                          <a:effectLst/>
                        </a:rPr>
                        <a:t>107,7</a:t>
                      </a:r>
                      <a:endParaRPr lang="ru-RU" sz="1000" b="0" i="0" u="none" strike="noStrike">
                        <a:effectLst/>
                        <a:latin typeface="Times New Roman" panose="02020603050405020304" pitchFamily="18" charset="0"/>
                      </a:endParaRPr>
                    </a:p>
                  </a:txBody>
                  <a:tcPr marL="1124" marR="1124" marT="1124" marB="0" anchor="b"/>
                </a:tc>
                <a:tc gridSpan="2" vMerge="1">
                  <a:txBody>
                    <a:bodyPr/>
                    <a:lstStyle/>
                    <a:p>
                      <a:endParaRPr lang="ru-RU"/>
                    </a:p>
                  </a:txBody>
                  <a:tcPr/>
                </a:tc>
                <a:tc hMerge="1" vMerge="1">
                  <a:txBody>
                    <a:bodyPr/>
                    <a:lstStyle/>
                    <a:p>
                      <a:endParaRPr lang="ru-RU"/>
                    </a:p>
                  </a:txBody>
                  <a:tcPr/>
                </a:tc>
              </a:tr>
              <a:tr h="70808">
                <a:tc>
                  <a:txBody>
                    <a:bodyPr/>
                    <a:lstStyle/>
                    <a:p>
                      <a:pPr algn="l" fontAlgn="b"/>
                      <a:r>
                        <a:rPr lang="ru-RU" sz="1000" u="none" strike="noStrike">
                          <a:effectLst/>
                        </a:rPr>
                        <a:t>ЗАДОЛЖЕННОСТЬ И ПЕРЕРАСЧЕТЫ ПО ОТМЕНЕННЫМ НАЛОГАМ, СБОРАМ И ИНЫМ ОБЯЗАТЕЛЬНЫМ ПЛАТЕЖАМ</a:t>
                      </a:r>
                      <a:endParaRPr lang="ru-RU" sz="1000" b="0" i="0" u="none" strike="noStrike">
                        <a:effectLst/>
                        <a:latin typeface="Times New Roman" panose="02020603050405020304" pitchFamily="18" charset="0"/>
                      </a:endParaRPr>
                    </a:p>
                  </a:txBody>
                  <a:tcPr marL="1124" marR="1124" marT="1124" marB="0" anchor="ctr"/>
                </a:tc>
                <a:tc>
                  <a:txBody>
                    <a:bodyPr/>
                    <a:lstStyle/>
                    <a:p>
                      <a:pPr algn="ctr" fontAlgn="b"/>
                      <a:r>
                        <a:rPr lang="ru-RU" sz="1000" u="none" strike="noStrike">
                          <a:effectLst/>
                        </a:rPr>
                        <a:t>000 1 09 00000 00 0000 000</a:t>
                      </a:r>
                      <a:endParaRPr lang="ru-RU" sz="1000" b="0" i="0" u="none" strike="noStrike">
                        <a:effectLst/>
                        <a:latin typeface="Times New Roman" panose="02020603050405020304" pitchFamily="18" charset="0"/>
                      </a:endParaRPr>
                    </a:p>
                  </a:txBody>
                  <a:tcPr marL="1124" marR="1124" marT="1124" marB="0" anchor="b"/>
                </a:tc>
                <a:tc>
                  <a:txBody>
                    <a:bodyPr/>
                    <a:lstStyle/>
                    <a:p>
                      <a:pPr algn="r" fontAlgn="b"/>
                      <a:r>
                        <a:rPr lang="ru-RU" sz="1000" u="none" strike="noStrike">
                          <a:effectLst/>
                        </a:rPr>
                        <a:t>0,0</a:t>
                      </a:r>
                      <a:endParaRPr lang="ru-RU" sz="1000" b="0" i="0" u="none" strike="noStrike">
                        <a:effectLst/>
                        <a:latin typeface="Times New Roman" panose="02020603050405020304" pitchFamily="18" charset="0"/>
                      </a:endParaRPr>
                    </a:p>
                  </a:txBody>
                  <a:tcPr marL="1124" marR="1124" marT="1124" marB="0" anchor="b"/>
                </a:tc>
                <a:tc>
                  <a:txBody>
                    <a:bodyPr/>
                    <a:lstStyle/>
                    <a:p>
                      <a:pPr algn="r" fontAlgn="b"/>
                      <a:r>
                        <a:rPr lang="ru-RU" sz="1000" u="none" strike="noStrike" dirty="0">
                          <a:effectLst/>
                        </a:rPr>
                        <a:t>0,0</a:t>
                      </a:r>
                      <a:endParaRPr lang="ru-RU" sz="1000" b="0" i="0" u="none" strike="noStrike" dirty="0">
                        <a:effectLst/>
                        <a:latin typeface="Times New Roman" panose="02020603050405020304" pitchFamily="18" charset="0"/>
                      </a:endParaRPr>
                    </a:p>
                  </a:txBody>
                  <a:tcPr marL="1124" marR="1124" marT="1124" marB="0" anchor="b"/>
                </a:tc>
                <a:tc>
                  <a:txBody>
                    <a:bodyPr/>
                    <a:lstStyle/>
                    <a:p>
                      <a:pPr algn="r" fontAlgn="b"/>
                      <a:r>
                        <a:rPr lang="ru-RU" sz="1000" u="none" strike="noStrike">
                          <a:effectLst/>
                        </a:rPr>
                        <a:t>0,0</a:t>
                      </a:r>
                      <a:endParaRPr lang="ru-RU" sz="1000" b="0" i="0" u="none" strike="noStrike">
                        <a:effectLst/>
                        <a:latin typeface="Times New Roman" panose="02020603050405020304" pitchFamily="18" charset="0"/>
                      </a:endParaRPr>
                    </a:p>
                  </a:txBody>
                  <a:tcPr marL="1124" marR="1124" marT="1124" marB="0" anchor="b"/>
                </a:tc>
                <a:tc>
                  <a:txBody>
                    <a:bodyPr/>
                    <a:lstStyle/>
                    <a:p>
                      <a:pPr algn="r" fontAlgn="b"/>
                      <a:r>
                        <a:rPr lang="ru-RU" sz="1000" u="none" strike="noStrike">
                          <a:effectLst/>
                        </a:rPr>
                        <a:t>0,0</a:t>
                      </a:r>
                      <a:endParaRPr lang="ru-RU" sz="1000" b="0" i="0" u="none" strike="noStrike">
                        <a:effectLst/>
                        <a:latin typeface="Times New Roman" panose="02020603050405020304" pitchFamily="18" charset="0"/>
                      </a:endParaRPr>
                    </a:p>
                  </a:txBody>
                  <a:tcPr marL="1124" marR="1124" marT="1124" marB="0" anchor="b"/>
                </a:tc>
                <a:tc>
                  <a:txBody>
                    <a:bodyPr/>
                    <a:lstStyle/>
                    <a:p>
                      <a:pPr algn="r" fontAlgn="b"/>
                      <a:r>
                        <a:rPr lang="ru-RU" sz="1000" u="none" strike="noStrike">
                          <a:effectLst/>
                        </a:rPr>
                        <a:t>0,0</a:t>
                      </a:r>
                      <a:endParaRPr lang="ru-RU" sz="1000" b="0" i="0" u="none" strike="noStrike">
                        <a:effectLst/>
                        <a:latin typeface="Times New Roman" panose="02020603050405020304" pitchFamily="18" charset="0"/>
                      </a:endParaRPr>
                    </a:p>
                  </a:txBody>
                  <a:tcPr marL="1124" marR="1124" marT="1124" marB="0" anchor="b"/>
                </a:tc>
                <a:tc>
                  <a:txBody>
                    <a:bodyPr/>
                    <a:lstStyle/>
                    <a:p>
                      <a:pPr algn="l" fontAlgn="ctr"/>
                      <a:r>
                        <a:rPr lang="ru-RU" sz="1000" u="none" strike="noStrike">
                          <a:effectLst/>
                        </a:rPr>
                        <a:t> </a:t>
                      </a:r>
                      <a:endParaRPr lang="ru-RU" sz="1000" b="0" i="0" u="none" strike="noStrike">
                        <a:effectLst/>
                        <a:latin typeface="Times New Roman" panose="02020603050405020304" pitchFamily="18" charset="0"/>
                      </a:endParaRPr>
                    </a:p>
                  </a:txBody>
                  <a:tcPr marL="1124" marR="1124" marT="1124" marB="0" anchor="ctr"/>
                </a:tc>
                <a:tc>
                  <a:txBody>
                    <a:bodyPr/>
                    <a:lstStyle/>
                    <a:p>
                      <a:pPr algn="l" fontAlgn="ctr"/>
                      <a:r>
                        <a:rPr lang="ru-RU" sz="1000" u="none" strike="noStrike">
                          <a:effectLst/>
                        </a:rPr>
                        <a:t> </a:t>
                      </a:r>
                      <a:endParaRPr lang="ru-RU" sz="1000" b="0" i="0" u="none" strike="noStrike">
                        <a:effectLst/>
                        <a:latin typeface="Times New Roman" panose="02020603050405020304" pitchFamily="18" charset="0"/>
                      </a:endParaRPr>
                    </a:p>
                  </a:txBody>
                  <a:tcPr marL="1124" marR="1124" marT="1124" marB="0" anchor="ctr"/>
                </a:tc>
              </a:tr>
              <a:tr h="0">
                <a:tc>
                  <a:txBody>
                    <a:bodyPr/>
                    <a:lstStyle/>
                    <a:p>
                      <a:pPr algn="l" fontAlgn="b"/>
                      <a:r>
                        <a:rPr lang="ru-RU" sz="1000" u="none" strike="noStrike">
                          <a:effectLst/>
                        </a:rPr>
                        <a:t>НЕНАЛОГОВЫЕ ДОХОДЫ</a:t>
                      </a:r>
                      <a:endParaRPr lang="ru-RU" sz="1000" b="0" i="0" u="none" strike="noStrike">
                        <a:effectLst/>
                        <a:latin typeface="Times New Roman" panose="02020603050405020304" pitchFamily="18" charset="0"/>
                      </a:endParaRPr>
                    </a:p>
                  </a:txBody>
                  <a:tcPr marL="1124" marR="1124" marT="1124" marB="0" anchor="ctr"/>
                </a:tc>
                <a:tc>
                  <a:txBody>
                    <a:bodyPr/>
                    <a:lstStyle/>
                    <a:p>
                      <a:pPr algn="ctr" fontAlgn="b"/>
                      <a:r>
                        <a:rPr lang="ru-RU" sz="1000" u="none" strike="noStrike">
                          <a:effectLst/>
                        </a:rPr>
                        <a:t> </a:t>
                      </a:r>
                      <a:endParaRPr lang="ru-RU" sz="1000" b="0" i="0" u="none" strike="noStrike">
                        <a:effectLst/>
                        <a:latin typeface="Times New Roman" panose="02020603050405020304" pitchFamily="18" charset="0"/>
                      </a:endParaRPr>
                    </a:p>
                  </a:txBody>
                  <a:tcPr marL="1124" marR="1124" marT="1124" marB="0" anchor="b"/>
                </a:tc>
                <a:tc>
                  <a:txBody>
                    <a:bodyPr/>
                    <a:lstStyle/>
                    <a:p>
                      <a:pPr algn="r" fontAlgn="b"/>
                      <a:r>
                        <a:rPr lang="ru-RU" sz="1000" u="none" strike="noStrike">
                          <a:effectLst/>
                        </a:rPr>
                        <a:t>215 627,2</a:t>
                      </a:r>
                      <a:endParaRPr lang="ru-RU" sz="1000" b="0" i="0" u="none" strike="noStrike">
                        <a:effectLst/>
                        <a:latin typeface="Times New Roman" panose="02020603050405020304" pitchFamily="18" charset="0"/>
                      </a:endParaRPr>
                    </a:p>
                  </a:txBody>
                  <a:tcPr marL="1124" marR="1124" marT="1124" marB="0" anchor="b"/>
                </a:tc>
                <a:tc>
                  <a:txBody>
                    <a:bodyPr/>
                    <a:lstStyle/>
                    <a:p>
                      <a:pPr algn="r" fontAlgn="b"/>
                      <a:r>
                        <a:rPr lang="ru-RU" sz="1000" u="none" strike="noStrike" dirty="0">
                          <a:effectLst/>
                        </a:rPr>
                        <a:t>264 141,6</a:t>
                      </a:r>
                      <a:endParaRPr lang="ru-RU" sz="1000" b="0" i="0" u="none" strike="noStrike" dirty="0">
                        <a:effectLst/>
                        <a:latin typeface="Times New Roman" panose="02020603050405020304" pitchFamily="18" charset="0"/>
                      </a:endParaRPr>
                    </a:p>
                  </a:txBody>
                  <a:tcPr marL="1124" marR="1124" marT="1124" marB="0" anchor="b"/>
                </a:tc>
                <a:tc>
                  <a:txBody>
                    <a:bodyPr/>
                    <a:lstStyle/>
                    <a:p>
                      <a:pPr algn="r" fontAlgn="b"/>
                      <a:r>
                        <a:rPr lang="ru-RU" sz="1000" u="none" strike="noStrike">
                          <a:effectLst/>
                        </a:rPr>
                        <a:t>273 688,0</a:t>
                      </a:r>
                      <a:endParaRPr lang="ru-RU" sz="1000" b="0" i="0" u="none" strike="noStrike">
                        <a:effectLst/>
                        <a:latin typeface="Times New Roman" panose="02020603050405020304" pitchFamily="18" charset="0"/>
                      </a:endParaRPr>
                    </a:p>
                  </a:txBody>
                  <a:tcPr marL="1124" marR="1124" marT="1124" marB="0" anchor="b"/>
                </a:tc>
                <a:tc>
                  <a:txBody>
                    <a:bodyPr/>
                    <a:lstStyle/>
                    <a:p>
                      <a:pPr algn="r" fontAlgn="b"/>
                      <a:r>
                        <a:rPr lang="ru-RU" sz="1000" u="none" strike="noStrike">
                          <a:effectLst/>
                        </a:rPr>
                        <a:t>126,9</a:t>
                      </a:r>
                      <a:endParaRPr lang="ru-RU" sz="1000" b="0" i="0" u="none" strike="noStrike">
                        <a:effectLst/>
                        <a:latin typeface="Times New Roman" panose="02020603050405020304" pitchFamily="18" charset="0"/>
                      </a:endParaRPr>
                    </a:p>
                  </a:txBody>
                  <a:tcPr marL="1124" marR="1124" marT="1124" marB="0" anchor="b"/>
                </a:tc>
                <a:tc>
                  <a:txBody>
                    <a:bodyPr/>
                    <a:lstStyle/>
                    <a:p>
                      <a:pPr algn="r" fontAlgn="b"/>
                      <a:r>
                        <a:rPr lang="ru-RU" sz="1000" u="none" strike="noStrike">
                          <a:effectLst/>
                        </a:rPr>
                        <a:t>103,6</a:t>
                      </a:r>
                      <a:endParaRPr lang="ru-RU" sz="1000" b="0" i="0" u="none" strike="noStrike">
                        <a:effectLst/>
                        <a:latin typeface="Times New Roman" panose="02020603050405020304" pitchFamily="18" charset="0"/>
                      </a:endParaRPr>
                    </a:p>
                  </a:txBody>
                  <a:tcPr marL="1124" marR="1124" marT="1124" marB="0" anchor="b"/>
                </a:tc>
                <a:tc>
                  <a:txBody>
                    <a:bodyPr/>
                    <a:lstStyle/>
                    <a:p>
                      <a:pPr algn="l" fontAlgn="ctr"/>
                      <a:r>
                        <a:rPr lang="ru-RU" sz="1000" u="none" strike="noStrike">
                          <a:effectLst/>
                        </a:rPr>
                        <a:t> </a:t>
                      </a:r>
                      <a:endParaRPr lang="ru-RU" sz="1000" b="0" i="0" u="none" strike="noStrike">
                        <a:effectLst/>
                        <a:latin typeface="Times New Roman" panose="02020603050405020304" pitchFamily="18" charset="0"/>
                      </a:endParaRPr>
                    </a:p>
                  </a:txBody>
                  <a:tcPr marL="1124" marR="1124" marT="1124" marB="0" anchor="ctr"/>
                </a:tc>
                <a:tc>
                  <a:txBody>
                    <a:bodyPr/>
                    <a:lstStyle/>
                    <a:p>
                      <a:pPr algn="l" fontAlgn="ctr"/>
                      <a:r>
                        <a:rPr lang="ru-RU" sz="1000" u="none" strike="noStrike">
                          <a:effectLst/>
                        </a:rPr>
                        <a:t> </a:t>
                      </a:r>
                      <a:endParaRPr lang="ru-RU" sz="1000" b="0" i="0" u="none" strike="noStrike">
                        <a:effectLst/>
                        <a:latin typeface="Times New Roman" panose="02020603050405020304" pitchFamily="18" charset="0"/>
                      </a:endParaRPr>
                    </a:p>
                  </a:txBody>
                  <a:tcPr marL="1124" marR="1124" marT="1124" marB="0" anchor="ctr"/>
                </a:tc>
              </a:tr>
              <a:tr h="71932">
                <a:tc>
                  <a:txBody>
                    <a:bodyPr/>
                    <a:lstStyle/>
                    <a:p>
                      <a:pPr algn="l" fontAlgn="b"/>
                      <a:r>
                        <a:rPr lang="ru-RU" sz="1000" u="none" strike="noStrike">
                          <a:effectLst/>
                        </a:rPr>
                        <a:t>ДОХОДЫ ОТ ИСПОЛЬЗОВАНИЯ ИМУЩЕСТВА, НАХОДЯЩЕГОСЯ В ГОСУДАРСТВЕННОЙ И МУНИЦИПАЛЬНОЙ СОБСТВЕННОСТИ</a:t>
                      </a:r>
                      <a:endParaRPr lang="ru-RU" sz="1000" b="0" i="0" u="none" strike="noStrike">
                        <a:effectLst/>
                        <a:latin typeface="Times New Roman" panose="02020603050405020304" pitchFamily="18" charset="0"/>
                      </a:endParaRPr>
                    </a:p>
                  </a:txBody>
                  <a:tcPr marL="1124" marR="1124" marT="1124" marB="0" anchor="ctr"/>
                </a:tc>
                <a:tc>
                  <a:txBody>
                    <a:bodyPr/>
                    <a:lstStyle/>
                    <a:p>
                      <a:pPr algn="ctr" fontAlgn="b"/>
                      <a:r>
                        <a:rPr lang="ru-RU" sz="1000" u="none" strike="noStrike" dirty="0">
                          <a:effectLst/>
                        </a:rPr>
                        <a:t>040 1 11 00000 00 0000 000</a:t>
                      </a:r>
                      <a:endParaRPr lang="ru-RU" sz="1000" b="0" i="0" u="none" strike="noStrike" dirty="0">
                        <a:effectLst/>
                        <a:latin typeface="Times New Roman" panose="02020603050405020304" pitchFamily="18" charset="0"/>
                      </a:endParaRPr>
                    </a:p>
                  </a:txBody>
                  <a:tcPr marL="1124" marR="1124" marT="1124" marB="0" anchor="b"/>
                </a:tc>
                <a:tc>
                  <a:txBody>
                    <a:bodyPr/>
                    <a:lstStyle/>
                    <a:p>
                      <a:pPr algn="r" fontAlgn="b"/>
                      <a:r>
                        <a:rPr lang="ru-RU" sz="1000" u="none" strike="noStrike">
                          <a:effectLst/>
                        </a:rPr>
                        <a:t>176 037,9</a:t>
                      </a:r>
                      <a:endParaRPr lang="ru-RU" sz="1000" b="0" i="0" u="none" strike="noStrike">
                        <a:effectLst/>
                        <a:latin typeface="Times New Roman" panose="02020603050405020304" pitchFamily="18" charset="0"/>
                      </a:endParaRPr>
                    </a:p>
                  </a:txBody>
                  <a:tcPr marL="1124" marR="1124" marT="1124" marB="0" anchor="b"/>
                </a:tc>
                <a:tc>
                  <a:txBody>
                    <a:bodyPr/>
                    <a:lstStyle/>
                    <a:p>
                      <a:pPr algn="r" fontAlgn="b"/>
                      <a:r>
                        <a:rPr lang="ru-RU" sz="1000" u="none" strike="noStrike" dirty="0">
                          <a:effectLst/>
                        </a:rPr>
                        <a:t>191 740,4</a:t>
                      </a:r>
                      <a:endParaRPr lang="ru-RU" sz="1000" b="0" i="0" u="none" strike="noStrike" dirty="0">
                        <a:effectLst/>
                        <a:latin typeface="Times New Roman" panose="02020603050405020304" pitchFamily="18" charset="0"/>
                      </a:endParaRPr>
                    </a:p>
                  </a:txBody>
                  <a:tcPr marL="1124" marR="1124" marT="1124" marB="0" anchor="b"/>
                </a:tc>
                <a:tc>
                  <a:txBody>
                    <a:bodyPr/>
                    <a:lstStyle/>
                    <a:p>
                      <a:pPr algn="r" fontAlgn="b"/>
                      <a:r>
                        <a:rPr lang="ru-RU" sz="1000" u="none" strike="noStrike">
                          <a:effectLst/>
                        </a:rPr>
                        <a:t>194 897,1</a:t>
                      </a:r>
                      <a:endParaRPr lang="ru-RU" sz="1000" b="0" i="0" u="none" strike="noStrike">
                        <a:effectLst/>
                        <a:latin typeface="Times New Roman" panose="02020603050405020304" pitchFamily="18" charset="0"/>
                      </a:endParaRPr>
                    </a:p>
                  </a:txBody>
                  <a:tcPr marL="1124" marR="1124" marT="1124" marB="0" anchor="b"/>
                </a:tc>
                <a:tc>
                  <a:txBody>
                    <a:bodyPr/>
                    <a:lstStyle/>
                    <a:p>
                      <a:pPr algn="r" fontAlgn="b"/>
                      <a:r>
                        <a:rPr lang="ru-RU" sz="1000" u="none" strike="noStrike">
                          <a:effectLst/>
                        </a:rPr>
                        <a:t>110,7</a:t>
                      </a:r>
                      <a:endParaRPr lang="ru-RU" sz="1000" b="0" i="0" u="none" strike="noStrike">
                        <a:effectLst/>
                        <a:latin typeface="Times New Roman" panose="02020603050405020304" pitchFamily="18" charset="0"/>
                      </a:endParaRPr>
                    </a:p>
                  </a:txBody>
                  <a:tcPr marL="1124" marR="1124" marT="1124" marB="0" anchor="b"/>
                </a:tc>
                <a:tc>
                  <a:txBody>
                    <a:bodyPr/>
                    <a:lstStyle/>
                    <a:p>
                      <a:pPr algn="r" fontAlgn="b"/>
                      <a:r>
                        <a:rPr lang="ru-RU" sz="1000" u="none" strike="noStrike">
                          <a:effectLst/>
                        </a:rPr>
                        <a:t>101,6</a:t>
                      </a:r>
                      <a:endParaRPr lang="ru-RU" sz="1000" b="0" i="0" u="none" strike="noStrike">
                        <a:effectLst/>
                        <a:latin typeface="Times New Roman" panose="02020603050405020304" pitchFamily="18" charset="0"/>
                      </a:endParaRPr>
                    </a:p>
                  </a:txBody>
                  <a:tcPr marL="1124" marR="1124" marT="1124" marB="0" anchor="b"/>
                </a:tc>
                <a:tc>
                  <a:txBody>
                    <a:bodyPr/>
                    <a:lstStyle/>
                    <a:p>
                      <a:pPr algn="l" fontAlgn="ctr"/>
                      <a:r>
                        <a:rPr lang="ru-RU" sz="1000" u="none" strike="noStrike">
                          <a:effectLst/>
                        </a:rPr>
                        <a:t> </a:t>
                      </a:r>
                      <a:endParaRPr lang="ru-RU" sz="1000" b="0" i="0" u="none" strike="noStrike">
                        <a:effectLst/>
                        <a:latin typeface="Times New Roman" panose="02020603050405020304" pitchFamily="18" charset="0"/>
                      </a:endParaRPr>
                    </a:p>
                  </a:txBody>
                  <a:tcPr marL="1124" marR="1124" marT="1124" marB="0" anchor="ctr"/>
                </a:tc>
                <a:tc>
                  <a:txBody>
                    <a:bodyPr/>
                    <a:lstStyle/>
                    <a:p>
                      <a:pPr algn="l" fontAlgn="ctr"/>
                      <a:r>
                        <a:rPr lang="ru-RU" sz="1000" u="none" strike="noStrike" dirty="0">
                          <a:effectLst/>
                        </a:rPr>
                        <a:t> </a:t>
                      </a:r>
                      <a:endParaRPr lang="ru-RU" sz="1000" b="0" i="0" u="none" strike="noStrike" dirty="0">
                        <a:effectLst/>
                        <a:latin typeface="Times New Roman" panose="02020603050405020304" pitchFamily="18" charset="0"/>
                      </a:endParaRPr>
                    </a:p>
                  </a:txBody>
                  <a:tcPr marL="1124" marR="1124" marT="1124" marB="0" anchor="ctr"/>
                </a:tc>
              </a:tr>
            </a:tbl>
          </a:graphicData>
        </a:graphic>
      </p:graphicFrame>
      <p:sp>
        <p:nvSpPr>
          <p:cNvPr id="6" name="TextBox 5"/>
          <p:cNvSpPr txBox="1"/>
          <p:nvPr/>
        </p:nvSpPr>
        <p:spPr>
          <a:xfrm>
            <a:off x="10871200" y="689267"/>
            <a:ext cx="1036482" cy="369332"/>
          </a:xfrm>
          <a:prstGeom prst="rect">
            <a:avLst/>
          </a:prstGeom>
          <a:noFill/>
        </p:spPr>
        <p:txBody>
          <a:bodyPr wrap="square" rtlCol="0">
            <a:spAutoFit/>
          </a:bodyPr>
          <a:lstStyle/>
          <a:p>
            <a:pPr algn="r"/>
            <a:r>
              <a:rPr lang="ru-RU" dirty="0" smtClean="0"/>
              <a:t>(2 из 7)</a:t>
            </a:r>
            <a:endParaRPr lang="ru-RU" dirty="0"/>
          </a:p>
        </p:txBody>
      </p:sp>
    </p:spTree>
    <p:extLst>
      <p:ext uri="{BB962C8B-B14F-4D97-AF65-F5344CB8AC3E}">
        <p14:creationId xmlns:p14="http://schemas.microsoft.com/office/powerpoint/2010/main" val="328371385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3" name="Нижний колонтитул 3"/>
          <p:cNvSpPr>
            <a:spLocks noGrp="1"/>
          </p:cNvSpPr>
          <p:nvPr>
            <p:ph type="ftr" sz="quarter" idx="4294967295"/>
          </p:nvPr>
        </p:nvSpPr>
        <p:spPr>
          <a:xfrm>
            <a:off x="0" y="6437730"/>
            <a:ext cx="11760000" cy="432000"/>
          </a:xfrm>
          <a:prstGeom prst="rect">
            <a:avLst/>
          </a:prstGeom>
          <a:solidFill>
            <a:srgbClr val="404040"/>
          </a:solidFill>
          <a:ln cmpd="sng">
            <a:noFill/>
          </a:ln>
        </p:spPr>
        <p:txBody>
          <a:bodyPr anchor="ctr"/>
          <a:lstStyle/>
          <a:p>
            <a:pPr lvl="1"/>
            <a:r>
              <a:rPr lang="ru-RU" b="1" dirty="0">
                <a:gradFill>
                  <a:gsLst>
                    <a:gs pos="0">
                      <a:schemeClr val="accent1">
                        <a:lumMod val="5000"/>
                        <a:lumOff val="95000"/>
                      </a:schemeClr>
                    </a:gs>
                    <a:gs pos="74000">
                      <a:schemeClr val="accent5">
                        <a:lumMod val="25000"/>
                        <a:lumOff val="75000"/>
                      </a:schemeClr>
                    </a:gs>
                    <a:gs pos="83000">
                      <a:schemeClr val="accent5">
                        <a:lumMod val="25000"/>
                        <a:lumOff val="75000"/>
                      </a:schemeClr>
                    </a:gs>
                    <a:gs pos="100000">
                      <a:schemeClr val="accent5">
                        <a:lumMod val="50000"/>
                        <a:lumOff val="50000"/>
                      </a:schemeClr>
                    </a:gs>
                  </a:gsLst>
                  <a:lin ang="5400000" scaled="1"/>
                </a:gradFill>
              </a:rPr>
              <a:t>БЮДЖЕТ ДЛЯ ГРАЖДАН </a:t>
            </a:r>
          </a:p>
        </p:txBody>
      </p:sp>
      <p:sp>
        <p:nvSpPr>
          <p:cNvPr id="34" name="Номер слайда 5">
            <a:extLst>
              <a:ext uri="{FF2B5EF4-FFF2-40B4-BE49-F238E27FC236}">
                <a16:creationId xmlns="" xmlns:a16="http://schemas.microsoft.com/office/drawing/2014/main" id="{1C554D9F-1895-486E-BFBA-905BB2D29E08}"/>
              </a:ext>
            </a:extLst>
          </p:cNvPr>
          <p:cNvSpPr>
            <a:spLocks noGrp="1"/>
          </p:cNvSpPr>
          <p:nvPr>
            <p:ph type="sldNum" sz="quarter" idx="33"/>
          </p:nvPr>
        </p:nvSpPr>
        <p:spPr>
          <a:xfrm>
            <a:off x="11760000" y="6437730"/>
            <a:ext cx="432000" cy="432000"/>
          </a:xfrm>
        </p:spPr>
        <p:txBody>
          <a:bodyPr rtlCol="0"/>
          <a:lstStyle/>
          <a:p>
            <a:pPr rtl="0"/>
            <a:fld id="{19B51A1E-902D-48AF-9020-955120F399B6}" type="slidenum">
              <a:rPr lang="ru-RU" sz="1600" b="1" smtClean="0">
                <a:ln w="0"/>
                <a:gradFill>
                  <a:gsLst>
                    <a:gs pos="0">
                      <a:schemeClr val="accent1">
                        <a:lumMod val="5000"/>
                        <a:lumOff val="95000"/>
                      </a:schemeClr>
                    </a:gs>
                    <a:gs pos="74000">
                      <a:schemeClr val="accent5">
                        <a:lumMod val="25000"/>
                        <a:lumOff val="75000"/>
                      </a:schemeClr>
                    </a:gs>
                    <a:gs pos="83000">
                      <a:schemeClr val="accent5">
                        <a:lumMod val="25000"/>
                        <a:lumOff val="75000"/>
                      </a:schemeClr>
                    </a:gs>
                    <a:gs pos="100000">
                      <a:schemeClr val="accent5">
                        <a:lumMod val="50000"/>
                        <a:lumOff val="50000"/>
                      </a:schemeClr>
                    </a:gs>
                  </a:gsLst>
                  <a:lin ang="5400000" scaled="1"/>
                </a:gradFill>
                <a:effectLst>
                  <a:outerShdw blurRad="38100" dist="25400" dir="5400000" algn="ctr" rotWithShape="0">
                    <a:srgbClr val="6E747A">
                      <a:alpha val="43000"/>
                    </a:srgbClr>
                  </a:outerShdw>
                </a:effectLst>
              </a:rPr>
              <a:pPr rtl="0"/>
              <a:t>24</a:t>
            </a:fld>
            <a:endParaRPr lang="ru-RU" sz="1600" b="1" dirty="0">
              <a:ln w="0"/>
              <a:gradFill>
                <a:gsLst>
                  <a:gs pos="0">
                    <a:schemeClr val="accent1">
                      <a:lumMod val="5000"/>
                      <a:lumOff val="95000"/>
                    </a:schemeClr>
                  </a:gs>
                  <a:gs pos="74000">
                    <a:schemeClr val="accent5">
                      <a:lumMod val="25000"/>
                      <a:lumOff val="75000"/>
                    </a:schemeClr>
                  </a:gs>
                  <a:gs pos="83000">
                    <a:schemeClr val="accent5">
                      <a:lumMod val="25000"/>
                      <a:lumOff val="75000"/>
                    </a:schemeClr>
                  </a:gs>
                  <a:gs pos="100000">
                    <a:schemeClr val="accent5">
                      <a:lumMod val="50000"/>
                      <a:lumOff val="50000"/>
                    </a:schemeClr>
                  </a:gs>
                </a:gsLst>
                <a:lin ang="5400000" scaled="1"/>
              </a:gradFill>
              <a:effectLst>
                <a:outerShdw blurRad="38100" dist="25400" dir="5400000" algn="ctr" rotWithShape="0">
                  <a:srgbClr val="6E747A">
                    <a:alpha val="43000"/>
                  </a:srgbClr>
                </a:outerShdw>
              </a:effectLst>
            </a:endParaRPr>
          </a:p>
        </p:txBody>
      </p:sp>
      <p:sp>
        <p:nvSpPr>
          <p:cNvPr id="3" name="Заголовок 2"/>
          <p:cNvSpPr>
            <a:spLocks noGrp="1"/>
          </p:cNvSpPr>
          <p:nvPr>
            <p:ph type="title"/>
          </p:nvPr>
        </p:nvSpPr>
        <p:spPr/>
        <p:txBody>
          <a:bodyPr/>
          <a:lstStyle/>
          <a:p>
            <a:r>
              <a:rPr lang="ru-RU" sz="2000" dirty="0" smtClean="0"/>
              <a:t>Сведения о фактических поступлениях доходов по видам доходов города Пыть-Яха в сравнении с первоначально утвержденными решениями о бюджете значениями и с уточненными значениями с учетом внесенных изменений за 2021 год. тыс. рублей</a:t>
            </a:r>
            <a:endParaRPr lang="ru-RU" sz="2000" dirty="0"/>
          </a:p>
        </p:txBody>
      </p:sp>
      <p:graphicFrame>
        <p:nvGraphicFramePr>
          <p:cNvPr id="2" name="Таблица 1"/>
          <p:cNvGraphicFramePr>
            <a:graphicFrameLocks noGrp="1"/>
          </p:cNvGraphicFramePr>
          <p:nvPr>
            <p:extLst>
              <p:ext uri="{D42A27DB-BD31-4B8C-83A1-F6EECF244321}">
                <p14:modId xmlns:p14="http://schemas.microsoft.com/office/powerpoint/2010/main" val="577905298"/>
              </p:ext>
            </p:extLst>
          </p:nvPr>
        </p:nvGraphicFramePr>
        <p:xfrm>
          <a:off x="313267" y="1084263"/>
          <a:ext cx="11607801" cy="5038192"/>
        </p:xfrm>
        <a:graphic>
          <a:graphicData uri="http://schemas.openxmlformats.org/drawingml/2006/table">
            <a:tbl>
              <a:tblPr firstRow="1" bandRow="1" bandCol="1">
                <a:tableStyleId>{5A111915-BE36-4E01-A7E5-04B1672EAD32}</a:tableStyleId>
              </a:tblPr>
              <a:tblGrid>
                <a:gridCol w="2624642"/>
                <a:gridCol w="914424"/>
                <a:gridCol w="694267"/>
                <a:gridCol w="677333"/>
                <a:gridCol w="651934"/>
                <a:gridCol w="533400"/>
                <a:gridCol w="448733"/>
                <a:gridCol w="2531534"/>
                <a:gridCol w="2531534"/>
              </a:tblGrid>
              <a:tr h="56197">
                <a:tc rowSpan="2">
                  <a:txBody>
                    <a:bodyPr/>
                    <a:lstStyle/>
                    <a:p>
                      <a:pPr algn="ctr" fontAlgn="ctr"/>
                      <a:r>
                        <a:rPr lang="ru-RU" sz="1000" u="none" strike="noStrike" dirty="0">
                          <a:effectLst/>
                        </a:rPr>
                        <a:t>НАИМЕНОВАНИЕ ДОХОДА</a:t>
                      </a:r>
                      <a:endParaRPr lang="ru-RU" sz="1000" b="0" i="0" u="none" strike="noStrike" dirty="0">
                        <a:effectLst/>
                        <a:latin typeface="Times New Roman" panose="02020603050405020304" pitchFamily="18" charset="0"/>
                      </a:endParaRPr>
                    </a:p>
                  </a:txBody>
                  <a:tcPr marL="1124" marR="1124" marT="1124" marB="0" anchor="ctr"/>
                </a:tc>
                <a:tc rowSpan="2">
                  <a:txBody>
                    <a:bodyPr/>
                    <a:lstStyle/>
                    <a:p>
                      <a:pPr algn="ctr" fontAlgn="ctr"/>
                      <a:r>
                        <a:rPr lang="ru-RU" sz="1000" u="none" strike="noStrike" dirty="0">
                          <a:effectLst/>
                        </a:rPr>
                        <a:t>КБК</a:t>
                      </a:r>
                      <a:endParaRPr lang="ru-RU" sz="1000" b="0" i="0" u="none" strike="noStrike" dirty="0">
                        <a:effectLst/>
                        <a:latin typeface="Times New Roman" panose="02020603050405020304" pitchFamily="18" charset="0"/>
                      </a:endParaRPr>
                    </a:p>
                  </a:txBody>
                  <a:tcPr marL="1124" marR="1124" marT="1124" marB="0" anchor="ctr"/>
                </a:tc>
                <a:tc rowSpan="2">
                  <a:txBody>
                    <a:bodyPr/>
                    <a:lstStyle/>
                    <a:p>
                      <a:pPr algn="ctr" fontAlgn="ctr"/>
                      <a:r>
                        <a:rPr lang="ru-RU" sz="1000" u="none" strike="noStrike" dirty="0">
                          <a:effectLst/>
                        </a:rPr>
                        <a:t>Утвержденный план на 2021 год (первоначальный)</a:t>
                      </a:r>
                      <a:endParaRPr lang="ru-RU" sz="1000" b="0" i="0" u="none" strike="noStrike" dirty="0">
                        <a:effectLst/>
                        <a:latin typeface="Times New Roman" panose="02020603050405020304" pitchFamily="18" charset="0"/>
                      </a:endParaRPr>
                    </a:p>
                  </a:txBody>
                  <a:tcPr marL="1124" marR="1124" marT="1124" marB="0" anchor="ctr"/>
                </a:tc>
                <a:tc rowSpan="2">
                  <a:txBody>
                    <a:bodyPr/>
                    <a:lstStyle/>
                    <a:p>
                      <a:pPr algn="ctr" fontAlgn="ctr"/>
                      <a:r>
                        <a:rPr lang="ru-RU" sz="1000" u="none" strike="noStrike">
                          <a:effectLst/>
                        </a:rPr>
                        <a:t>Уточненный план </a:t>
                      </a:r>
                      <a:endParaRPr lang="ru-RU" sz="1000" b="0" i="0" u="none" strike="noStrike">
                        <a:effectLst/>
                        <a:latin typeface="Times New Roman" panose="02020603050405020304" pitchFamily="18" charset="0"/>
                      </a:endParaRPr>
                    </a:p>
                  </a:txBody>
                  <a:tcPr marL="1124" marR="1124" marT="1124" marB="0" anchor="ctr"/>
                </a:tc>
                <a:tc rowSpan="2">
                  <a:txBody>
                    <a:bodyPr/>
                    <a:lstStyle/>
                    <a:p>
                      <a:pPr algn="ctr" fontAlgn="ctr"/>
                      <a:r>
                        <a:rPr lang="ru-RU" sz="1000" u="none" strike="noStrike">
                          <a:effectLst/>
                        </a:rPr>
                        <a:t>Исполнено с начала года</a:t>
                      </a:r>
                      <a:endParaRPr lang="ru-RU" sz="1000" b="0" i="0" u="none" strike="noStrike">
                        <a:effectLst/>
                        <a:latin typeface="Times New Roman" panose="02020603050405020304" pitchFamily="18" charset="0"/>
                      </a:endParaRPr>
                    </a:p>
                  </a:txBody>
                  <a:tcPr marL="1124" marR="1124" marT="1124" marB="0" anchor="ctr"/>
                </a:tc>
                <a:tc gridSpan="2">
                  <a:txBody>
                    <a:bodyPr/>
                    <a:lstStyle/>
                    <a:p>
                      <a:pPr algn="ctr" fontAlgn="b"/>
                      <a:r>
                        <a:rPr lang="ru-RU" sz="1000" u="none" strike="noStrike">
                          <a:effectLst/>
                        </a:rPr>
                        <a:t>% исполнения</a:t>
                      </a:r>
                      <a:endParaRPr lang="ru-RU" sz="1000" b="0" i="0" u="none" strike="noStrike">
                        <a:effectLst/>
                        <a:latin typeface="Times New Roman" panose="02020603050405020304" pitchFamily="18" charset="0"/>
                      </a:endParaRPr>
                    </a:p>
                  </a:txBody>
                  <a:tcPr marL="1124" marR="1124" marT="1124" marB="0" anchor="b"/>
                </a:tc>
                <a:tc hMerge="1">
                  <a:txBody>
                    <a:bodyPr/>
                    <a:lstStyle/>
                    <a:p>
                      <a:endParaRPr lang="ru-RU"/>
                    </a:p>
                  </a:txBody>
                  <a:tcPr/>
                </a:tc>
                <a:tc gridSpan="2">
                  <a:txBody>
                    <a:bodyPr/>
                    <a:lstStyle/>
                    <a:p>
                      <a:pPr algn="ctr" fontAlgn="ctr"/>
                      <a:r>
                        <a:rPr lang="ru-RU" sz="1000" u="none" strike="noStrike">
                          <a:effectLst/>
                        </a:rPr>
                        <a:t>Причины невыполнения (перевыполнения) плановых назначений (менее чем 95% и более чем 105%)</a:t>
                      </a:r>
                      <a:endParaRPr lang="ru-RU" sz="1000" b="0" i="0" u="none" strike="noStrike">
                        <a:effectLst/>
                        <a:latin typeface="Times New Roman" panose="02020603050405020304" pitchFamily="18" charset="0"/>
                      </a:endParaRPr>
                    </a:p>
                  </a:txBody>
                  <a:tcPr marL="1124" marR="1124" marT="1124" marB="0" anchor="ctr"/>
                </a:tc>
                <a:tc hMerge="1">
                  <a:txBody>
                    <a:bodyPr/>
                    <a:lstStyle/>
                    <a:p>
                      <a:endParaRPr lang="ru-RU"/>
                    </a:p>
                  </a:txBody>
                  <a:tcPr/>
                </a:tc>
              </a:tr>
              <a:tr h="73056">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algn="ctr" fontAlgn="ctr"/>
                      <a:r>
                        <a:rPr lang="ru-RU" sz="1000" u="none" strike="noStrike">
                          <a:effectLst/>
                        </a:rPr>
                        <a:t>к первоначальному плану</a:t>
                      </a:r>
                      <a:endParaRPr lang="ru-RU" sz="1000" b="0" i="0" u="none" strike="noStrike">
                        <a:effectLst/>
                        <a:latin typeface="Times New Roman" panose="02020603050405020304" pitchFamily="18" charset="0"/>
                      </a:endParaRPr>
                    </a:p>
                  </a:txBody>
                  <a:tcPr marL="1124" marR="1124" marT="1124" marB="0" anchor="ctr"/>
                </a:tc>
                <a:tc>
                  <a:txBody>
                    <a:bodyPr/>
                    <a:lstStyle/>
                    <a:p>
                      <a:pPr algn="ctr" fontAlgn="ctr"/>
                      <a:r>
                        <a:rPr lang="ru-RU" sz="1000" u="none" strike="noStrike">
                          <a:effectLst/>
                        </a:rPr>
                        <a:t> к уточненному плану</a:t>
                      </a:r>
                      <a:endParaRPr lang="ru-RU" sz="1000" b="0" i="0" u="none" strike="noStrike">
                        <a:effectLst/>
                        <a:latin typeface="Times New Roman" panose="02020603050405020304" pitchFamily="18" charset="0"/>
                      </a:endParaRPr>
                    </a:p>
                  </a:txBody>
                  <a:tcPr marL="1124" marR="1124" marT="1124" marB="0" anchor="ctr"/>
                </a:tc>
                <a:tc>
                  <a:txBody>
                    <a:bodyPr/>
                    <a:lstStyle/>
                    <a:p>
                      <a:pPr algn="ctr" fontAlgn="ctr"/>
                      <a:r>
                        <a:rPr lang="ru-RU" sz="1000" u="none" strike="noStrike" dirty="0">
                          <a:effectLst/>
                        </a:rPr>
                        <a:t>к первоначальному плану</a:t>
                      </a:r>
                      <a:endParaRPr lang="ru-RU" sz="1000" b="0" i="0" u="none" strike="noStrike" dirty="0">
                        <a:effectLst/>
                        <a:latin typeface="Times New Roman" panose="02020603050405020304" pitchFamily="18" charset="0"/>
                      </a:endParaRPr>
                    </a:p>
                  </a:txBody>
                  <a:tcPr marL="1124" marR="1124" marT="1124" marB="0" anchor="ctr"/>
                </a:tc>
                <a:tc>
                  <a:txBody>
                    <a:bodyPr/>
                    <a:lstStyle/>
                    <a:p>
                      <a:pPr algn="ctr" fontAlgn="ctr"/>
                      <a:r>
                        <a:rPr lang="ru-RU" sz="1000" u="none" strike="noStrike" dirty="0">
                          <a:effectLst/>
                        </a:rPr>
                        <a:t> к уточненному плану</a:t>
                      </a:r>
                      <a:endParaRPr lang="ru-RU" sz="1000" b="0" i="0" u="none" strike="noStrike" dirty="0">
                        <a:effectLst/>
                        <a:latin typeface="Times New Roman" panose="02020603050405020304" pitchFamily="18" charset="0"/>
                      </a:endParaRPr>
                    </a:p>
                  </a:txBody>
                  <a:tcPr marL="1124" marR="1124" marT="1124" marB="0" anchor="ctr"/>
                </a:tc>
              </a:tr>
              <a:tr h="152182">
                <a:tc>
                  <a:txBody>
                    <a:bodyPr/>
                    <a:lstStyle/>
                    <a:p>
                      <a:pPr algn="l" fontAlgn="b"/>
                      <a:r>
                        <a:rPr lang="ru-RU" sz="1000" u="none" strike="noStrike" dirty="0">
                          <a:effectLst/>
                        </a:rPr>
                        <a:t>Доходы, получаемые в виде арендной либо иной платы за передачу в возмездное пользование государственного и муниципального имущества (за исключением имущества бюджетных и автономных учреждений, а также имущества государственных и муниципальных унитарных предприятий, в том числе казенных)</a:t>
                      </a:r>
                      <a:endParaRPr lang="ru-RU" sz="1000" b="0" i="0" u="none" strike="noStrike" dirty="0">
                        <a:effectLst/>
                        <a:latin typeface="Times New Roman" panose="02020603050405020304" pitchFamily="18" charset="0"/>
                      </a:endParaRPr>
                    </a:p>
                  </a:txBody>
                  <a:tcPr marL="1124" marR="1124" marT="1124" marB="0" anchor="ctr"/>
                </a:tc>
                <a:tc>
                  <a:txBody>
                    <a:bodyPr/>
                    <a:lstStyle/>
                    <a:p>
                      <a:pPr algn="ctr" fontAlgn="b"/>
                      <a:r>
                        <a:rPr lang="ru-RU" sz="1000" u="none" strike="noStrike">
                          <a:effectLst/>
                        </a:rPr>
                        <a:t>040 1 11 05000 00 0000 120</a:t>
                      </a:r>
                      <a:endParaRPr lang="ru-RU" sz="1000" b="0" i="0" u="none" strike="noStrike">
                        <a:effectLst/>
                        <a:latin typeface="Times New Roman" panose="02020603050405020304" pitchFamily="18" charset="0"/>
                      </a:endParaRPr>
                    </a:p>
                  </a:txBody>
                  <a:tcPr marL="1124" marR="1124" marT="1124" marB="0" anchor="b"/>
                </a:tc>
                <a:tc>
                  <a:txBody>
                    <a:bodyPr/>
                    <a:lstStyle/>
                    <a:p>
                      <a:pPr algn="r" fontAlgn="b"/>
                      <a:r>
                        <a:rPr lang="ru-RU" sz="1000" u="none" strike="noStrike">
                          <a:effectLst/>
                        </a:rPr>
                        <a:t>175 302,9</a:t>
                      </a:r>
                      <a:endParaRPr lang="ru-RU" sz="1000" b="0" i="0" u="none" strike="noStrike">
                        <a:effectLst/>
                        <a:latin typeface="Times New Roman" panose="02020603050405020304" pitchFamily="18" charset="0"/>
                      </a:endParaRPr>
                    </a:p>
                  </a:txBody>
                  <a:tcPr marL="1124" marR="1124" marT="1124" marB="0" anchor="b"/>
                </a:tc>
                <a:tc>
                  <a:txBody>
                    <a:bodyPr/>
                    <a:lstStyle/>
                    <a:p>
                      <a:pPr algn="r" fontAlgn="b"/>
                      <a:r>
                        <a:rPr lang="ru-RU" sz="1000" u="none" strike="noStrike" dirty="0">
                          <a:effectLst/>
                        </a:rPr>
                        <a:t>189 302,9</a:t>
                      </a:r>
                      <a:endParaRPr lang="ru-RU" sz="1000" b="0" i="0" u="none" strike="noStrike" dirty="0">
                        <a:effectLst/>
                        <a:latin typeface="Times New Roman" panose="02020603050405020304" pitchFamily="18" charset="0"/>
                      </a:endParaRPr>
                    </a:p>
                  </a:txBody>
                  <a:tcPr marL="1124" marR="1124" marT="1124" marB="0" anchor="b"/>
                </a:tc>
                <a:tc>
                  <a:txBody>
                    <a:bodyPr/>
                    <a:lstStyle/>
                    <a:p>
                      <a:pPr algn="r" fontAlgn="b"/>
                      <a:r>
                        <a:rPr lang="ru-RU" sz="1000" u="none" strike="noStrike">
                          <a:effectLst/>
                        </a:rPr>
                        <a:t>192 285,3</a:t>
                      </a:r>
                      <a:endParaRPr lang="ru-RU" sz="1000" b="0" i="0" u="none" strike="noStrike">
                        <a:effectLst/>
                        <a:latin typeface="Times New Roman" panose="02020603050405020304" pitchFamily="18" charset="0"/>
                      </a:endParaRPr>
                    </a:p>
                  </a:txBody>
                  <a:tcPr marL="1124" marR="1124" marT="1124" marB="0" anchor="b"/>
                </a:tc>
                <a:tc>
                  <a:txBody>
                    <a:bodyPr/>
                    <a:lstStyle/>
                    <a:p>
                      <a:pPr algn="r" fontAlgn="b"/>
                      <a:r>
                        <a:rPr lang="ru-RU" sz="1000" u="none" strike="noStrike">
                          <a:effectLst/>
                        </a:rPr>
                        <a:t>109,7</a:t>
                      </a:r>
                      <a:endParaRPr lang="ru-RU" sz="1000" b="0" i="0" u="none" strike="noStrike">
                        <a:effectLst/>
                        <a:latin typeface="Times New Roman" panose="02020603050405020304" pitchFamily="18" charset="0"/>
                      </a:endParaRPr>
                    </a:p>
                  </a:txBody>
                  <a:tcPr marL="1124" marR="1124" marT="1124" marB="0" anchor="b"/>
                </a:tc>
                <a:tc>
                  <a:txBody>
                    <a:bodyPr/>
                    <a:lstStyle/>
                    <a:p>
                      <a:pPr algn="r" fontAlgn="b"/>
                      <a:r>
                        <a:rPr lang="ru-RU" sz="1000" u="none" strike="noStrike">
                          <a:effectLst/>
                        </a:rPr>
                        <a:t>101,6</a:t>
                      </a:r>
                      <a:endParaRPr lang="ru-RU" sz="1000" b="0" i="0" u="none" strike="noStrike">
                        <a:effectLst/>
                        <a:latin typeface="Times New Roman" panose="02020603050405020304" pitchFamily="18" charset="0"/>
                      </a:endParaRPr>
                    </a:p>
                  </a:txBody>
                  <a:tcPr marL="1124" marR="1124" marT="1124" marB="0" anchor="b"/>
                </a:tc>
                <a:tc>
                  <a:txBody>
                    <a:bodyPr/>
                    <a:lstStyle/>
                    <a:p>
                      <a:pPr algn="l" fontAlgn="ctr"/>
                      <a:r>
                        <a:rPr lang="ru-RU" sz="1000" u="none" strike="noStrike">
                          <a:effectLst/>
                        </a:rPr>
                        <a:t>Перевыполнение первоначального плана обусловлено поступлением задолженности по арендной плате земли за 2019-2020 годы и заключением договоров на аренду с  новыми арендаторами</a:t>
                      </a:r>
                      <a:endParaRPr lang="ru-RU" sz="1000" b="0" i="0" u="none" strike="noStrike">
                        <a:effectLst/>
                        <a:latin typeface="Times New Roman" panose="02020603050405020304" pitchFamily="18" charset="0"/>
                      </a:endParaRPr>
                    </a:p>
                  </a:txBody>
                  <a:tcPr marL="1124" marR="1124" marT="1124" marB="0" anchor="ctr"/>
                </a:tc>
                <a:tc>
                  <a:txBody>
                    <a:bodyPr/>
                    <a:lstStyle/>
                    <a:p>
                      <a:pPr algn="l" fontAlgn="ctr"/>
                      <a:r>
                        <a:rPr lang="ru-RU" sz="1000" u="none" strike="noStrike" dirty="0">
                          <a:effectLst/>
                        </a:rPr>
                        <a:t> </a:t>
                      </a:r>
                      <a:endParaRPr lang="ru-RU" sz="1000" b="0" i="0" u="none" strike="noStrike" dirty="0">
                        <a:effectLst/>
                        <a:latin typeface="Times New Roman" panose="02020603050405020304" pitchFamily="18" charset="0"/>
                      </a:endParaRPr>
                    </a:p>
                  </a:txBody>
                  <a:tcPr marL="1124" marR="1124" marT="1124" marB="0" anchor="ctr"/>
                </a:tc>
              </a:tr>
              <a:tr h="87443">
                <a:tc>
                  <a:txBody>
                    <a:bodyPr/>
                    <a:lstStyle/>
                    <a:p>
                      <a:pPr algn="l" fontAlgn="b"/>
                      <a:r>
                        <a:rPr lang="ru-RU" sz="1000" u="none" strike="noStrike">
                          <a:effectLst/>
                        </a:rPr>
                        <a:t>Доходы от перечисления части прибыли государственных и муниципальных унитарных предприятий, остающейся после уплаты налогов и обязательных платежей</a:t>
                      </a:r>
                      <a:endParaRPr lang="ru-RU" sz="1000" b="0" i="0" u="none" strike="noStrike">
                        <a:effectLst/>
                        <a:latin typeface="Times New Roman" panose="02020603050405020304" pitchFamily="18" charset="0"/>
                      </a:endParaRPr>
                    </a:p>
                  </a:txBody>
                  <a:tcPr marL="1124" marR="1124" marT="1124" marB="0" anchor="ctr"/>
                </a:tc>
                <a:tc>
                  <a:txBody>
                    <a:bodyPr/>
                    <a:lstStyle/>
                    <a:p>
                      <a:pPr algn="ctr" fontAlgn="b"/>
                      <a:r>
                        <a:rPr lang="ru-RU" sz="1000" u="none" strike="noStrike">
                          <a:effectLst/>
                        </a:rPr>
                        <a:t>040 1 11 07000 00 0000 120</a:t>
                      </a:r>
                      <a:endParaRPr lang="ru-RU" sz="1000" b="0" i="0" u="none" strike="noStrike">
                        <a:effectLst/>
                        <a:latin typeface="Times New Roman" panose="02020603050405020304" pitchFamily="18" charset="0"/>
                      </a:endParaRPr>
                    </a:p>
                  </a:txBody>
                  <a:tcPr marL="1124" marR="1124" marT="1124" marB="0" anchor="b"/>
                </a:tc>
                <a:tc>
                  <a:txBody>
                    <a:bodyPr/>
                    <a:lstStyle/>
                    <a:p>
                      <a:pPr algn="r" fontAlgn="b"/>
                      <a:r>
                        <a:rPr lang="ru-RU" sz="1000" u="none" strike="noStrike">
                          <a:effectLst/>
                        </a:rPr>
                        <a:t>0,0</a:t>
                      </a:r>
                      <a:endParaRPr lang="ru-RU" sz="1000" b="0" i="0" u="none" strike="noStrike">
                        <a:effectLst/>
                        <a:latin typeface="Times New Roman" panose="02020603050405020304" pitchFamily="18" charset="0"/>
                      </a:endParaRPr>
                    </a:p>
                  </a:txBody>
                  <a:tcPr marL="1124" marR="1124" marT="1124" marB="0" anchor="b"/>
                </a:tc>
                <a:tc>
                  <a:txBody>
                    <a:bodyPr/>
                    <a:lstStyle/>
                    <a:p>
                      <a:pPr algn="r" fontAlgn="b"/>
                      <a:r>
                        <a:rPr lang="ru-RU" sz="1000" u="none" strike="noStrike" dirty="0">
                          <a:effectLst/>
                        </a:rPr>
                        <a:t>12,5</a:t>
                      </a:r>
                      <a:endParaRPr lang="ru-RU" sz="1000" b="0" i="0" u="none" strike="noStrike" dirty="0">
                        <a:effectLst/>
                        <a:latin typeface="Times New Roman" panose="02020603050405020304" pitchFamily="18" charset="0"/>
                      </a:endParaRPr>
                    </a:p>
                  </a:txBody>
                  <a:tcPr marL="1124" marR="1124" marT="1124" marB="0" anchor="b"/>
                </a:tc>
                <a:tc>
                  <a:txBody>
                    <a:bodyPr/>
                    <a:lstStyle/>
                    <a:p>
                      <a:pPr algn="r" fontAlgn="b"/>
                      <a:r>
                        <a:rPr lang="ru-RU" sz="1000" u="none" strike="noStrike">
                          <a:effectLst/>
                        </a:rPr>
                        <a:t>12,4</a:t>
                      </a:r>
                      <a:endParaRPr lang="ru-RU" sz="1000" b="0" i="0" u="none" strike="noStrike">
                        <a:effectLst/>
                        <a:latin typeface="Times New Roman" panose="02020603050405020304" pitchFamily="18" charset="0"/>
                      </a:endParaRPr>
                    </a:p>
                  </a:txBody>
                  <a:tcPr marL="1124" marR="1124" marT="1124" marB="0" anchor="b"/>
                </a:tc>
                <a:tc>
                  <a:txBody>
                    <a:bodyPr/>
                    <a:lstStyle/>
                    <a:p>
                      <a:pPr algn="r" fontAlgn="b"/>
                      <a:r>
                        <a:rPr lang="ru-RU" sz="1000" u="none" strike="noStrike">
                          <a:effectLst/>
                        </a:rPr>
                        <a:t>0,0</a:t>
                      </a:r>
                      <a:endParaRPr lang="ru-RU" sz="1000" b="0" i="0" u="none" strike="noStrike">
                        <a:effectLst/>
                        <a:latin typeface="Times New Roman" panose="02020603050405020304" pitchFamily="18" charset="0"/>
                      </a:endParaRPr>
                    </a:p>
                  </a:txBody>
                  <a:tcPr marL="1124" marR="1124" marT="1124" marB="0" anchor="b"/>
                </a:tc>
                <a:tc>
                  <a:txBody>
                    <a:bodyPr/>
                    <a:lstStyle/>
                    <a:p>
                      <a:pPr algn="r" fontAlgn="b"/>
                      <a:r>
                        <a:rPr lang="ru-RU" sz="1000" u="none" strike="noStrike">
                          <a:effectLst/>
                        </a:rPr>
                        <a:t>99,3</a:t>
                      </a:r>
                      <a:endParaRPr lang="ru-RU" sz="1000" b="0" i="0" u="none" strike="noStrike">
                        <a:effectLst/>
                        <a:latin typeface="Times New Roman" panose="02020603050405020304" pitchFamily="18" charset="0"/>
                      </a:endParaRPr>
                    </a:p>
                  </a:txBody>
                  <a:tcPr marL="1124" marR="1124" marT="1124" marB="0" anchor="b"/>
                </a:tc>
                <a:tc>
                  <a:txBody>
                    <a:bodyPr/>
                    <a:lstStyle/>
                    <a:p>
                      <a:pPr algn="l" fontAlgn="ctr"/>
                      <a:r>
                        <a:rPr lang="ru-RU" sz="1000" u="none" strike="noStrike">
                          <a:effectLst/>
                        </a:rPr>
                        <a:t>По итогам финансово-хозяйственной деятельности муниципального унитарного предприятия</a:t>
                      </a:r>
                      <a:endParaRPr lang="ru-RU" sz="1000" b="0" i="0" u="none" strike="noStrike">
                        <a:effectLst/>
                        <a:latin typeface="Times New Roman" panose="02020603050405020304" pitchFamily="18" charset="0"/>
                      </a:endParaRPr>
                    </a:p>
                  </a:txBody>
                  <a:tcPr marL="1124" marR="1124" marT="1124" marB="0" anchor="ctr"/>
                </a:tc>
                <a:tc>
                  <a:txBody>
                    <a:bodyPr/>
                    <a:lstStyle/>
                    <a:p>
                      <a:pPr algn="l" fontAlgn="ctr"/>
                      <a:r>
                        <a:rPr lang="ru-RU" sz="1000" u="none" strike="noStrike">
                          <a:effectLst/>
                        </a:rPr>
                        <a:t> </a:t>
                      </a:r>
                      <a:endParaRPr lang="ru-RU" sz="1000" b="0" i="0" u="none" strike="noStrike">
                        <a:effectLst/>
                        <a:latin typeface="Times New Roman" panose="02020603050405020304" pitchFamily="18" charset="0"/>
                      </a:endParaRPr>
                    </a:p>
                  </a:txBody>
                  <a:tcPr marL="1124" marR="1124" marT="1124" marB="0" anchor="ctr"/>
                </a:tc>
              </a:tr>
              <a:tr h="152182">
                <a:tc>
                  <a:txBody>
                    <a:bodyPr/>
                    <a:lstStyle/>
                    <a:p>
                      <a:pPr algn="l" fontAlgn="b"/>
                      <a:r>
                        <a:rPr lang="ru-RU" sz="1000" u="none" strike="noStrike">
                          <a:effectLst/>
                        </a:rPr>
                        <a:t>Прочие доходы от использования имущества и прав, находящихся в государственной и муниципальной собственности (за исключением имущества бюджетных и автономных учреждений, а также имущества государственных и муниципальных унитарных предприятий, в том числе казенных)</a:t>
                      </a:r>
                      <a:endParaRPr lang="ru-RU" sz="1000" b="0" i="0" u="none" strike="noStrike">
                        <a:effectLst/>
                        <a:latin typeface="Times New Roman" panose="02020603050405020304" pitchFamily="18" charset="0"/>
                      </a:endParaRPr>
                    </a:p>
                  </a:txBody>
                  <a:tcPr marL="1124" marR="1124" marT="1124" marB="0" anchor="ctr"/>
                </a:tc>
                <a:tc>
                  <a:txBody>
                    <a:bodyPr/>
                    <a:lstStyle/>
                    <a:p>
                      <a:pPr algn="ctr" fontAlgn="b"/>
                      <a:r>
                        <a:rPr lang="ru-RU" sz="1000" u="none" strike="noStrike">
                          <a:effectLst/>
                        </a:rPr>
                        <a:t>040 1 11 09000 00 0000 120</a:t>
                      </a:r>
                      <a:endParaRPr lang="ru-RU" sz="1000" b="0" i="0" u="none" strike="noStrike">
                        <a:effectLst/>
                        <a:latin typeface="Times New Roman" panose="02020603050405020304" pitchFamily="18" charset="0"/>
                      </a:endParaRPr>
                    </a:p>
                  </a:txBody>
                  <a:tcPr marL="1124" marR="1124" marT="1124" marB="0" anchor="b"/>
                </a:tc>
                <a:tc>
                  <a:txBody>
                    <a:bodyPr/>
                    <a:lstStyle/>
                    <a:p>
                      <a:pPr algn="r" fontAlgn="b"/>
                      <a:r>
                        <a:rPr lang="ru-RU" sz="1000" u="none" strike="noStrike">
                          <a:effectLst/>
                        </a:rPr>
                        <a:t>735,0</a:t>
                      </a:r>
                      <a:endParaRPr lang="ru-RU" sz="1000" b="0" i="0" u="none" strike="noStrike">
                        <a:effectLst/>
                        <a:latin typeface="Times New Roman" panose="02020603050405020304" pitchFamily="18" charset="0"/>
                      </a:endParaRPr>
                    </a:p>
                  </a:txBody>
                  <a:tcPr marL="1124" marR="1124" marT="1124" marB="0" anchor="b"/>
                </a:tc>
                <a:tc>
                  <a:txBody>
                    <a:bodyPr/>
                    <a:lstStyle/>
                    <a:p>
                      <a:pPr algn="r" fontAlgn="b"/>
                      <a:r>
                        <a:rPr lang="ru-RU" sz="1000" u="none" strike="noStrike" dirty="0">
                          <a:effectLst/>
                        </a:rPr>
                        <a:t>2 425,0</a:t>
                      </a:r>
                      <a:endParaRPr lang="ru-RU" sz="1000" b="0" i="0" u="none" strike="noStrike" dirty="0">
                        <a:effectLst/>
                        <a:latin typeface="Times New Roman" panose="02020603050405020304" pitchFamily="18" charset="0"/>
                      </a:endParaRPr>
                    </a:p>
                  </a:txBody>
                  <a:tcPr marL="1124" marR="1124" marT="1124" marB="0" anchor="b"/>
                </a:tc>
                <a:tc>
                  <a:txBody>
                    <a:bodyPr/>
                    <a:lstStyle/>
                    <a:p>
                      <a:pPr algn="r" fontAlgn="b"/>
                      <a:r>
                        <a:rPr lang="ru-RU" sz="1000" u="none" strike="noStrike">
                          <a:effectLst/>
                        </a:rPr>
                        <a:t>2 599,4</a:t>
                      </a:r>
                      <a:endParaRPr lang="ru-RU" sz="1000" b="0" i="0" u="none" strike="noStrike">
                        <a:effectLst/>
                        <a:latin typeface="Times New Roman" panose="02020603050405020304" pitchFamily="18" charset="0"/>
                      </a:endParaRPr>
                    </a:p>
                  </a:txBody>
                  <a:tcPr marL="1124" marR="1124" marT="1124" marB="0" anchor="b"/>
                </a:tc>
                <a:tc>
                  <a:txBody>
                    <a:bodyPr/>
                    <a:lstStyle/>
                    <a:p>
                      <a:pPr algn="r" fontAlgn="b"/>
                      <a:r>
                        <a:rPr lang="ru-RU" sz="1000" u="none" strike="noStrike">
                          <a:effectLst/>
                        </a:rPr>
                        <a:t>св. 200</a:t>
                      </a:r>
                      <a:endParaRPr lang="ru-RU" sz="1000" b="0" i="0" u="none" strike="noStrike">
                        <a:effectLst/>
                        <a:latin typeface="Times New Roman" panose="02020603050405020304" pitchFamily="18" charset="0"/>
                      </a:endParaRPr>
                    </a:p>
                  </a:txBody>
                  <a:tcPr marL="1124" marR="1124" marT="1124" marB="0" anchor="b"/>
                </a:tc>
                <a:tc>
                  <a:txBody>
                    <a:bodyPr/>
                    <a:lstStyle/>
                    <a:p>
                      <a:pPr algn="r" fontAlgn="b"/>
                      <a:r>
                        <a:rPr lang="ru-RU" sz="1000" u="none" strike="noStrike">
                          <a:effectLst/>
                        </a:rPr>
                        <a:t>107,2</a:t>
                      </a:r>
                      <a:endParaRPr lang="ru-RU" sz="1000" b="0" i="0" u="none" strike="noStrike">
                        <a:effectLst/>
                        <a:latin typeface="Times New Roman" panose="02020603050405020304" pitchFamily="18" charset="0"/>
                      </a:endParaRPr>
                    </a:p>
                  </a:txBody>
                  <a:tcPr marL="1124" marR="1124" marT="1124" marB="0" anchor="b"/>
                </a:tc>
                <a:tc gridSpan="2">
                  <a:txBody>
                    <a:bodyPr/>
                    <a:lstStyle/>
                    <a:p>
                      <a:pPr algn="l" fontAlgn="ctr"/>
                      <a:r>
                        <a:rPr lang="ru-RU" sz="1000" u="none" strike="noStrike">
                          <a:effectLst/>
                        </a:rPr>
                        <a:t>Высокий процент исполнения связан с увеличением количества договоров социального найма жилых помещений </a:t>
                      </a:r>
                      <a:endParaRPr lang="ru-RU" sz="1000" b="0" i="0" u="none" strike="noStrike">
                        <a:effectLst/>
                        <a:latin typeface="Times New Roman" panose="02020603050405020304" pitchFamily="18" charset="0"/>
                      </a:endParaRPr>
                    </a:p>
                  </a:txBody>
                  <a:tcPr marL="1124" marR="1124" marT="1124" marB="0" anchor="ctr"/>
                </a:tc>
                <a:tc hMerge="1">
                  <a:txBody>
                    <a:bodyPr/>
                    <a:lstStyle/>
                    <a:p>
                      <a:endParaRPr lang="ru-RU"/>
                    </a:p>
                  </a:txBody>
                  <a:tcPr/>
                </a:tc>
              </a:tr>
              <a:tr h="47206">
                <a:tc>
                  <a:txBody>
                    <a:bodyPr/>
                    <a:lstStyle/>
                    <a:p>
                      <a:pPr algn="l" fontAlgn="b"/>
                      <a:r>
                        <a:rPr lang="ru-RU" sz="1000" u="none" strike="noStrike">
                          <a:effectLst/>
                        </a:rPr>
                        <a:t>ПЛАТЕЖИ ПРИ ПОЛЬЗОВАНИИ ПРИРОДНЫМИ РЕСУРСАМИ</a:t>
                      </a:r>
                      <a:endParaRPr lang="ru-RU" sz="1000" b="0" i="0" u="none" strike="noStrike">
                        <a:effectLst/>
                        <a:latin typeface="Times New Roman" panose="02020603050405020304" pitchFamily="18" charset="0"/>
                      </a:endParaRPr>
                    </a:p>
                  </a:txBody>
                  <a:tcPr marL="1124" marR="1124" marT="1124" marB="0" anchor="ctr"/>
                </a:tc>
                <a:tc>
                  <a:txBody>
                    <a:bodyPr/>
                    <a:lstStyle/>
                    <a:p>
                      <a:pPr algn="ctr" fontAlgn="b"/>
                      <a:r>
                        <a:rPr lang="ru-RU" sz="1000" u="none" strike="noStrike">
                          <a:effectLst/>
                        </a:rPr>
                        <a:t>048 1 12 00000 00 0000 000</a:t>
                      </a:r>
                      <a:endParaRPr lang="ru-RU" sz="1000" b="0" i="0" u="none" strike="noStrike">
                        <a:effectLst/>
                        <a:latin typeface="Times New Roman" panose="02020603050405020304" pitchFamily="18" charset="0"/>
                      </a:endParaRPr>
                    </a:p>
                  </a:txBody>
                  <a:tcPr marL="1124" marR="1124" marT="1124" marB="0" anchor="b"/>
                </a:tc>
                <a:tc>
                  <a:txBody>
                    <a:bodyPr/>
                    <a:lstStyle/>
                    <a:p>
                      <a:pPr algn="r" fontAlgn="b"/>
                      <a:r>
                        <a:rPr lang="ru-RU" sz="1000" u="none" strike="noStrike">
                          <a:effectLst/>
                        </a:rPr>
                        <a:t>1 623,4</a:t>
                      </a:r>
                      <a:endParaRPr lang="ru-RU" sz="1000" b="0" i="0" u="none" strike="noStrike">
                        <a:effectLst/>
                        <a:latin typeface="Times New Roman" panose="02020603050405020304" pitchFamily="18" charset="0"/>
                      </a:endParaRPr>
                    </a:p>
                  </a:txBody>
                  <a:tcPr marL="1124" marR="1124" marT="1124" marB="0" anchor="b"/>
                </a:tc>
                <a:tc>
                  <a:txBody>
                    <a:bodyPr/>
                    <a:lstStyle/>
                    <a:p>
                      <a:pPr algn="r" fontAlgn="b"/>
                      <a:r>
                        <a:rPr lang="ru-RU" sz="1000" u="none" strike="noStrike" dirty="0">
                          <a:effectLst/>
                        </a:rPr>
                        <a:t>1 623,4</a:t>
                      </a:r>
                      <a:endParaRPr lang="ru-RU" sz="1000" b="0" i="0" u="none" strike="noStrike" dirty="0">
                        <a:effectLst/>
                        <a:latin typeface="Times New Roman" panose="02020603050405020304" pitchFamily="18" charset="0"/>
                      </a:endParaRPr>
                    </a:p>
                  </a:txBody>
                  <a:tcPr marL="1124" marR="1124" marT="1124" marB="0" anchor="b"/>
                </a:tc>
                <a:tc>
                  <a:txBody>
                    <a:bodyPr/>
                    <a:lstStyle/>
                    <a:p>
                      <a:pPr algn="r" fontAlgn="b"/>
                      <a:r>
                        <a:rPr lang="ru-RU" sz="1000" u="none" strike="noStrike">
                          <a:effectLst/>
                        </a:rPr>
                        <a:t>997,1</a:t>
                      </a:r>
                      <a:endParaRPr lang="ru-RU" sz="1000" b="0" i="0" u="none" strike="noStrike">
                        <a:effectLst/>
                        <a:latin typeface="Times New Roman" panose="02020603050405020304" pitchFamily="18" charset="0"/>
                      </a:endParaRPr>
                    </a:p>
                  </a:txBody>
                  <a:tcPr marL="1124" marR="1124" marT="1124" marB="0" anchor="b"/>
                </a:tc>
                <a:tc>
                  <a:txBody>
                    <a:bodyPr/>
                    <a:lstStyle/>
                    <a:p>
                      <a:pPr algn="r" fontAlgn="b"/>
                      <a:r>
                        <a:rPr lang="ru-RU" sz="1000" u="none" strike="noStrike">
                          <a:effectLst/>
                        </a:rPr>
                        <a:t>61,4</a:t>
                      </a:r>
                      <a:endParaRPr lang="ru-RU" sz="1000" b="0" i="0" u="none" strike="noStrike">
                        <a:effectLst/>
                        <a:latin typeface="Times New Roman" panose="02020603050405020304" pitchFamily="18" charset="0"/>
                      </a:endParaRPr>
                    </a:p>
                  </a:txBody>
                  <a:tcPr marL="1124" marR="1124" marT="1124" marB="0" anchor="b"/>
                </a:tc>
                <a:tc>
                  <a:txBody>
                    <a:bodyPr/>
                    <a:lstStyle/>
                    <a:p>
                      <a:pPr algn="r" fontAlgn="b"/>
                      <a:r>
                        <a:rPr lang="ru-RU" sz="1000" u="none" strike="noStrike">
                          <a:effectLst/>
                        </a:rPr>
                        <a:t>61,4</a:t>
                      </a:r>
                      <a:endParaRPr lang="ru-RU" sz="1000" b="0" i="0" u="none" strike="noStrike">
                        <a:effectLst/>
                        <a:latin typeface="Times New Roman" panose="02020603050405020304" pitchFamily="18" charset="0"/>
                      </a:endParaRPr>
                    </a:p>
                  </a:txBody>
                  <a:tcPr marL="1124" marR="1124" marT="1124" marB="0" anchor="b"/>
                </a:tc>
                <a:tc>
                  <a:txBody>
                    <a:bodyPr/>
                    <a:lstStyle/>
                    <a:p>
                      <a:pPr algn="l" fontAlgn="ctr"/>
                      <a:r>
                        <a:rPr lang="ru-RU" sz="1000" u="none" strike="noStrike">
                          <a:effectLst/>
                        </a:rPr>
                        <a:t> </a:t>
                      </a:r>
                      <a:endParaRPr lang="ru-RU" sz="1000" b="0" i="0" u="none" strike="noStrike">
                        <a:effectLst/>
                        <a:latin typeface="Times New Roman" panose="02020603050405020304" pitchFamily="18" charset="0"/>
                      </a:endParaRPr>
                    </a:p>
                  </a:txBody>
                  <a:tcPr marL="1124" marR="1124" marT="1124" marB="0" anchor="ctr"/>
                </a:tc>
                <a:tc>
                  <a:txBody>
                    <a:bodyPr/>
                    <a:lstStyle/>
                    <a:p>
                      <a:pPr algn="l" fontAlgn="ctr"/>
                      <a:r>
                        <a:rPr lang="ru-RU" sz="1000" u="none" strike="noStrike">
                          <a:effectLst/>
                        </a:rPr>
                        <a:t> </a:t>
                      </a:r>
                      <a:endParaRPr lang="ru-RU" sz="1000" b="0" i="0" u="none" strike="noStrike">
                        <a:effectLst/>
                        <a:latin typeface="Times New Roman" panose="02020603050405020304" pitchFamily="18" charset="0"/>
                      </a:endParaRPr>
                    </a:p>
                  </a:txBody>
                  <a:tcPr marL="1124" marR="1124" marT="1124" marB="0" anchor="ctr"/>
                </a:tc>
              </a:tr>
              <a:tr h="59569">
                <a:tc>
                  <a:txBody>
                    <a:bodyPr/>
                    <a:lstStyle/>
                    <a:p>
                      <a:pPr algn="l" fontAlgn="b"/>
                      <a:r>
                        <a:rPr lang="ru-RU" sz="1000" u="none" strike="noStrike">
                          <a:effectLst/>
                        </a:rPr>
                        <a:t>Плата за негативное воздействие на окружающую среду</a:t>
                      </a:r>
                      <a:endParaRPr lang="ru-RU" sz="1000" b="0" i="0" u="none" strike="noStrike">
                        <a:effectLst/>
                        <a:latin typeface="Times New Roman" panose="02020603050405020304" pitchFamily="18" charset="0"/>
                      </a:endParaRPr>
                    </a:p>
                  </a:txBody>
                  <a:tcPr marL="1124" marR="1124" marT="1124" marB="0" anchor="ctr"/>
                </a:tc>
                <a:tc>
                  <a:txBody>
                    <a:bodyPr/>
                    <a:lstStyle/>
                    <a:p>
                      <a:pPr algn="ctr" fontAlgn="b"/>
                      <a:r>
                        <a:rPr lang="ru-RU" sz="1000" u="none" strike="noStrike">
                          <a:effectLst/>
                        </a:rPr>
                        <a:t>048 1 12 01000 01 0000 120</a:t>
                      </a:r>
                      <a:endParaRPr lang="ru-RU" sz="1000" b="0" i="0" u="none" strike="noStrike">
                        <a:effectLst/>
                        <a:latin typeface="Times New Roman" panose="02020603050405020304" pitchFamily="18" charset="0"/>
                      </a:endParaRPr>
                    </a:p>
                  </a:txBody>
                  <a:tcPr marL="1124" marR="1124" marT="1124" marB="0" anchor="b"/>
                </a:tc>
                <a:tc>
                  <a:txBody>
                    <a:bodyPr/>
                    <a:lstStyle/>
                    <a:p>
                      <a:pPr algn="r" fontAlgn="b"/>
                      <a:r>
                        <a:rPr lang="ru-RU" sz="1000" u="none" strike="noStrike">
                          <a:effectLst/>
                        </a:rPr>
                        <a:t>1 623,4</a:t>
                      </a:r>
                      <a:endParaRPr lang="ru-RU" sz="1000" b="0" i="0" u="none" strike="noStrike">
                        <a:effectLst/>
                        <a:latin typeface="Times New Roman" panose="02020603050405020304" pitchFamily="18" charset="0"/>
                      </a:endParaRPr>
                    </a:p>
                  </a:txBody>
                  <a:tcPr marL="1124" marR="1124" marT="1124" marB="0" anchor="b"/>
                </a:tc>
                <a:tc>
                  <a:txBody>
                    <a:bodyPr/>
                    <a:lstStyle/>
                    <a:p>
                      <a:pPr algn="r" fontAlgn="b"/>
                      <a:r>
                        <a:rPr lang="ru-RU" sz="1000" u="none" strike="noStrike" dirty="0">
                          <a:effectLst/>
                        </a:rPr>
                        <a:t>1 623,4</a:t>
                      </a:r>
                      <a:endParaRPr lang="ru-RU" sz="1000" b="0" i="0" u="none" strike="noStrike" dirty="0">
                        <a:effectLst/>
                        <a:latin typeface="Times New Roman" panose="02020603050405020304" pitchFamily="18" charset="0"/>
                      </a:endParaRPr>
                    </a:p>
                  </a:txBody>
                  <a:tcPr marL="1124" marR="1124" marT="1124" marB="0" anchor="b"/>
                </a:tc>
                <a:tc>
                  <a:txBody>
                    <a:bodyPr/>
                    <a:lstStyle/>
                    <a:p>
                      <a:pPr algn="r" fontAlgn="b"/>
                      <a:r>
                        <a:rPr lang="ru-RU" sz="1000" u="none" strike="noStrike">
                          <a:effectLst/>
                        </a:rPr>
                        <a:t>997,1</a:t>
                      </a:r>
                      <a:endParaRPr lang="ru-RU" sz="1000" b="0" i="0" u="none" strike="noStrike">
                        <a:effectLst/>
                        <a:latin typeface="Times New Roman" panose="02020603050405020304" pitchFamily="18" charset="0"/>
                      </a:endParaRPr>
                    </a:p>
                  </a:txBody>
                  <a:tcPr marL="1124" marR="1124" marT="1124" marB="0" anchor="b"/>
                </a:tc>
                <a:tc>
                  <a:txBody>
                    <a:bodyPr/>
                    <a:lstStyle/>
                    <a:p>
                      <a:pPr algn="r" fontAlgn="b"/>
                      <a:r>
                        <a:rPr lang="ru-RU" sz="1000" u="none" strike="noStrike">
                          <a:effectLst/>
                        </a:rPr>
                        <a:t>61,4</a:t>
                      </a:r>
                      <a:endParaRPr lang="ru-RU" sz="1000" b="0" i="0" u="none" strike="noStrike">
                        <a:effectLst/>
                        <a:latin typeface="Times New Roman" panose="02020603050405020304" pitchFamily="18" charset="0"/>
                      </a:endParaRPr>
                    </a:p>
                  </a:txBody>
                  <a:tcPr marL="1124" marR="1124" marT="1124" marB="0" anchor="b"/>
                </a:tc>
                <a:tc>
                  <a:txBody>
                    <a:bodyPr/>
                    <a:lstStyle/>
                    <a:p>
                      <a:pPr algn="r" fontAlgn="b"/>
                      <a:r>
                        <a:rPr lang="ru-RU" sz="1000" u="none" strike="noStrike">
                          <a:effectLst/>
                        </a:rPr>
                        <a:t>61,4</a:t>
                      </a:r>
                      <a:endParaRPr lang="ru-RU" sz="1000" b="0" i="0" u="none" strike="noStrike">
                        <a:effectLst/>
                        <a:latin typeface="Times New Roman" panose="02020603050405020304" pitchFamily="18" charset="0"/>
                      </a:endParaRPr>
                    </a:p>
                  </a:txBody>
                  <a:tcPr marL="1124" marR="1124" marT="1124" marB="0" anchor="b"/>
                </a:tc>
                <a:tc gridSpan="2">
                  <a:txBody>
                    <a:bodyPr/>
                    <a:lstStyle/>
                    <a:p>
                      <a:pPr algn="l" fontAlgn="ctr"/>
                      <a:r>
                        <a:rPr lang="ru-RU" sz="1000" u="none" strike="noStrike">
                          <a:effectLst/>
                        </a:rPr>
                        <a:t>Процент исполнения обусловлен снижением выплат за выбросы загрязняющих веществ, образующихся при сжигании на факельных установках и (или) рассеивании попутного нефтяного газа</a:t>
                      </a:r>
                      <a:endParaRPr lang="ru-RU" sz="1000" b="0" i="0" u="none" strike="noStrike">
                        <a:effectLst/>
                        <a:latin typeface="Times New Roman" panose="02020603050405020304" pitchFamily="18" charset="0"/>
                      </a:endParaRPr>
                    </a:p>
                  </a:txBody>
                  <a:tcPr marL="1124" marR="1124" marT="1124" marB="0" anchor="ctr"/>
                </a:tc>
                <a:tc hMerge="1">
                  <a:txBody>
                    <a:bodyPr/>
                    <a:lstStyle/>
                    <a:p>
                      <a:endParaRPr lang="ru-RU"/>
                    </a:p>
                  </a:txBody>
                  <a:tcPr/>
                </a:tc>
              </a:tr>
              <a:tr h="65863">
                <a:tc>
                  <a:txBody>
                    <a:bodyPr/>
                    <a:lstStyle/>
                    <a:p>
                      <a:pPr algn="l" fontAlgn="b"/>
                      <a:r>
                        <a:rPr lang="ru-RU" sz="1000" u="none" strike="noStrike" dirty="0">
                          <a:effectLst/>
                        </a:rPr>
                        <a:t>ДОХОДЫ ОТ ОКАЗАНИЯ ПЛАТНЫХ УСЛУГ (РАБОТ) И КОМПЕНСАЦИИ ЗАТРАТ ГОСУДАРСТВА</a:t>
                      </a:r>
                      <a:endParaRPr lang="ru-RU" sz="1000" b="0" i="0" u="none" strike="noStrike" dirty="0">
                        <a:effectLst/>
                        <a:latin typeface="Times New Roman" panose="02020603050405020304" pitchFamily="18" charset="0"/>
                      </a:endParaRPr>
                    </a:p>
                  </a:txBody>
                  <a:tcPr marL="1124" marR="1124" marT="1124" marB="0" anchor="ctr"/>
                </a:tc>
                <a:tc>
                  <a:txBody>
                    <a:bodyPr/>
                    <a:lstStyle/>
                    <a:p>
                      <a:pPr algn="ctr" fontAlgn="b"/>
                      <a:r>
                        <a:rPr lang="ru-RU" sz="1000" u="none" strike="noStrike">
                          <a:effectLst/>
                        </a:rPr>
                        <a:t>040 113 00000 00 0000 000</a:t>
                      </a:r>
                      <a:endParaRPr lang="ru-RU" sz="1000" b="0" i="0" u="none" strike="noStrike">
                        <a:effectLst/>
                        <a:latin typeface="Times New Roman" panose="02020603050405020304" pitchFamily="18" charset="0"/>
                      </a:endParaRPr>
                    </a:p>
                  </a:txBody>
                  <a:tcPr marL="1124" marR="1124" marT="1124" marB="0" anchor="b"/>
                </a:tc>
                <a:tc>
                  <a:txBody>
                    <a:bodyPr/>
                    <a:lstStyle/>
                    <a:p>
                      <a:pPr algn="r" fontAlgn="b"/>
                      <a:r>
                        <a:rPr lang="ru-RU" sz="1000" u="none" strike="noStrike">
                          <a:effectLst/>
                        </a:rPr>
                        <a:t>508,7</a:t>
                      </a:r>
                      <a:endParaRPr lang="ru-RU" sz="1000" b="0" i="0" u="none" strike="noStrike">
                        <a:effectLst/>
                        <a:latin typeface="Times New Roman" panose="02020603050405020304" pitchFamily="18" charset="0"/>
                      </a:endParaRPr>
                    </a:p>
                  </a:txBody>
                  <a:tcPr marL="1124" marR="1124" marT="1124" marB="0" anchor="b"/>
                </a:tc>
                <a:tc>
                  <a:txBody>
                    <a:bodyPr/>
                    <a:lstStyle/>
                    <a:p>
                      <a:pPr algn="r" fontAlgn="b"/>
                      <a:r>
                        <a:rPr lang="ru-RU" sz="1000" u="none" strike="noStrike" dirty="0">
                          <a:effectLst/>
                        </a:rPr>
                        <a:t>9 110,0</a:t>
                      </a:r>
                      <a:endParaRPr lang="ru-RU" sz="1000" b="0" i="0" u="none" strike="noStrike" dirty="0">
                        <a:effectLst/>
                        <a:latin typeface="Times New Roman" panose="02020603050405020304" pitchFamily="18" charset="0"/>
                      </a:endParaRPr>
                    </a:p>
                  </a:txBody>
                  <a:tcPr marL="1124" marR="1124" marT="1124" marB="0" anchor="b"/>
                </a:tc>
                <a:tc>
                  <a:txBody>
                    <a:bodyPr/>
                    <a:lstStyle/>
                    <a:p>
                      <a:pPr algn="r" fontAlgn="b"/>
                      <a:r>
                        <a:rPr lang="ru-RU" sz="1000" u="none" strike="noStrike">
                          <a:effectLst/>
                        </a:rPr>
                        <a:t>9 331,7</a:t>
                      </a:r>
                      <a:endParaRPr lang="ru-RU" sz="1000" b="0" i="0" u="none" strike="noStrike">
                        <a:effectLst/>
                        <a:latin typeface="Times New Roman" panose="02020603050405020304" pitchFamily="18" charset="0"/>
                      </a:endParaRPr>
                    </a:p>
                  </a:txBody>
                  <a:tcPr marL="1124" marR="1124" marT="1124" marB="0" anchor="b"/>
                </a:tc>
                <a:tc>
                  <a:txBody>
                    <a:bodyPr/>
                    <a:lstStyle/>
                    <a:p>
                      <a:pPr algn="r" fontAlgn="b"/>
                      <a:r>
                        <a:rPr lang="ru-RU" sz="1000" u="none" strike="noStrike">
                          <a:effectLst/>
                        </a:rPr>
                        <a:t>св. 200</a:t>
                      </a:r>
                      <a:endParaRPr lang="ru-RU" sz="1000" b="0" i="0" u="none" strike="noStrike">
                        <a:effectLst/>
                        <a:latin typeface="Times New Roman" panose="02020603050405020304" pitchFamily="18" charset="0"/>
                      </a:endParaRPr>
                    </a:p>
                  </a:txBody>
                  <a:tcPr marL="1124" marR="1124" marT="1124" marB="0" anchor="b"/>
                </a:tc>
                <a:tc>
                  <a:txBody>
                    <a:bodyPr/>
                    <a:lstStyle/>
                    <a:p>
                      <a:pPr algn="r" fontAlgn="b"/>
                      <a:r>
                        <a:rPr lang="ru-RU" sz="1000" u="none" strike="noStrike">
                          <a:effectLst/>
                        </a:rPr>
                        <a:t>102,4</a:t>
                      </a:r>
                      <a:endParaRPr lang="ru-RU" sz="1000" b="0" i="0" u="none" strike="noStrike">
                        <a:effectLst/>
                        <a:latin typeface="Times New Roman" panose="02020603050405020304" pitchFamily="18" charset="0"/>
                      </a:endParaRPr>
                    </a:p>
                  </a:txBody>
                  <a:tcPr marL="1124" marR="1124" marT="1124" marB="0" anchor="b"/>
                </a:tc>
                <a:tc>
                  <a:txBody>
                    <a:bodyPr/>
                    <a:lstStyle/>
                    <a:p>
                      <a:pPr algn="l" fontAlgn="ctr"/>
                      <a:r>
                        <a:rPr lang="ru-RU" sz="1000" u="none" strike="noStrike">
                          <a:effectLst/>
                        </a:rPr>
                        <a:t> </a:t>
                      </a:r>
                      <a:endParaRPr lang="ru-RU" sz="1000" b="0" i="0" u="none" strike="noStrike">
                        <a:effectLst/>
                        <a:latin typeface="Times New Roman" panose="02020603050405020304" pitchFamily="18" charset="0"/>
                      </a:endParaRPr>
                    </a:p>
                  </a:txBody>
                  <a:tcPr marL="1124" marR="1124" marT="1124" marB="0" anchor="ctr"/>
                </a:tc>
                <a:tc>
                  <a:txBody>
                    <a:bodyPr/>
                    <a:lstStyle/>
                    <a:p>
                      <a:pPr algn="l" fontAlgn="ctr"/>
                      <a:r>
                        <a:rPr lang="ru-RU" sz="1000" u="none" strike="noStrike" dirty="0">
                          <a:effectLst/>
                        </a:rPr>
                        <a:t> </a:t>
                      </a:r>
                      <a:endParaRPr lang="ru-RU" sz="1000" b="0" i="0" u="none" strike="noStrike" dirty="0">
                        <a:effectLst/>
                        <a:latin typeface="Times New Roman" panose="02020603050405020304" pitchFamily="18" charset="0"/>
                      </a:endParaRPr>
                    </a:p>
                  </a:txBody>
                  <a:tcPr marL="1124" marR="1124" marT="1124" marB="0" anchor="ctr"/>
                </a:tc>
              </a:tr>
            </a:tbl>
          </a:graphicData>
        </a:graphic>
      </p:graphicFrame>
      <p:sp>
        <p:nvSpPr>
          <p:cNvPr id="6" name="TextBox 5"/>
          <p:cNvSpPr txBox="1"/>
          <p:nvPr/>
        </p:nvSpPr>
        <p:spPr>
          <a:xfrm>
            <a:off x="10871200" y="689267"/>
            <a:ext cx="1036482" cy="369332"/>
          </a:xfrm>
          <a:prstGeom prst="rect">
            <a:avLst/>
          </a:prstGeom>
          <a:noFill/>
        </p:spPr>
        <p:txBody>
          <a:bodyPr wrap="square" rtlCol="0">
            <a:spAutoFit/>
          </a:bodyPr>
          <a:lstStyle/>
          <a:p>
            <a:pPr algn="r"/>
            <a:r>
              <a:rPr lang="ru-RU" dirty="0" smtClean="0"/>
              <a:t>(3 из 7)</a:t>
            </a:r>
            <a:endParaRPr lang="ru-RU" dirty="0"/>
          </a:p>
        </p:txBody>
      </p:sp>
    </p:spTree>
    <p:extLst>
      <p:ext uri="{BB962C8B-B14F-4D97-AF65-F5344CB8AC3E}">
        <p14:creationId xmlns:p14="http://schemas.microsoft.com/office/powerpoint/2010/main" val="155024799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3" name="Нижний колонтитул 3"/>
          <p:cNvSpPr>
            <a:spLocks noGrp="1"/>
          </p:cNvSpPr>
          <p:nvPr>
            <p:ph type="ftr" sz="quarter" idx="4294967295"/>
          </p:nvPr>
        </p:nvSpPr>
        <p:spPr>
          <a:xfrm>
            <a:off x="0" y="6437730"/>
            <a:ext cx="11760000" cy="432000"/>
          </a:xfrm>
          <a:prstGeom prst="rect">
            <a:avLst/>
          </a:prstGeom>
          <a:solidFill>
            <a:srgbClr val="404040"/>
          </a:solidFill>
          <a:ln cmpd="sng">
            <a:noFill/>
          </a:ln>
        </p:spPr>
        <p:txBody>
          <a:bodyPr anchor="ctr"/>
          <a:lstStyle/>
          <a:p>
            <a:pPr lvl="1"/>
            <a:r>
              <a:rPr lang="ru-RU" b="1" dirty="0">
                <a:gradFill>
                  <a:gsLst>
                    <a:gs pos="0">
                      <a:schemeClr val="accent1">
                        <a:lumMod val="5000"/>
                        <a:lumOff val="95000"/>
                      </a:schemeClr>
                    </a:gs>
                    <a:gs pos="74000">
                      <a:schemeClr val="accent5">
                        <a:lumMod val="25000"/>
                        <a:lumOff val="75000"/>
                      </a:schemeClr>
                    </a:gs>
                    <a:gs pos="83000">
                      <a:schemeClr val="accent5">
                        <a:lumMod val="25000"/>
                        <a:lumOff val="75000"/>
                      </a:schemeClr>
                    </a:gs>
                    <a:gs pos="100000">
                      <a:schemeClr val="accent5">
                        <a:lumMod val="50000"/>
                        <a:lumOff val="50000"/>
                      </a:schemeClr>
                    </a:gs>
                  </a:gsLst>
                  <a:lin ang="5400000" scaled="1"/>
                </a:gradFill>
              </a:rPr>
              <a:t>БЮДЖЕТ ДЛЯ ГРАЖДАН </a:t>
            </a:r>
          </a:p>
        </p:txBody>
      </p:sp>
      <p:sp>
        <p:nvSpPr>
          <p:cNvPr id="34" name="Номер слайда 5">
            <a:extLst>
              <a:ext uri="{FF2B5EF4-FFF2-40B4-BE49-F238E27FC236}">
                <a16:creationId xmlns="" xmlns:a16="http://schemas.microsoft.com/office/drawing/2014/main" id="{1C554D9F-1895-486E-BFBA-905BB2D29E08}"/>
              </a:ext>
            </a:extLst>
          </p:cNvPr>
          <p:cNvSpPr>
            <a:spLocks noGrp="1"/>
          </p:cNvSpPr>
          <p:nvPr>
            <p:ph type="sldNum" sz="quarter" idx="33"/>
          </p:nvPr>
        </p:nvSpPr>
        <p:spPr>
          <a:xfrm>
            <a:off x="11760000" y="6437730"/>
            <a:ext cx="432000" cy="432000"/>
          </a:xfrm>
        </p:spPr>
        <p:txBody>
          <a:bodyPr rtlCol="0"/>
          <a:lstStyle/>
          <a:p>
            <a:pPr rtl="0"/>
            <a:fld id="{19B51A1E-902D-48AF-9020-955120F399B6}" type="slidenum">
              <a:rPr lang="ru-RU" sz="1600" b="1" smtClean="0">
                <a:ln w="0"/>
                <a:gradFill>
                  <a:gsLst>
                    <a:gs pos="0">
                      <a:schemeClr val="accent1">
                        <a:lumMod val="5000"/>
                        <a:lumOff val="95000"/>
                      </a:schemeClr>
                    </a:gs>
                    <a:gs pos="74000">
                      <a:schemeClr val="accent5">
                        <a:lumMod val="25000"/>
                        <a:lumOff val="75000"/>
                      </a:schemeClr>
                    </a:gs>
                    <a:gs pos="83000">
                      <a:schemeClr val="accent5">
                        <a:lumMod val="25000"/>
                        <a:lumOff val="75000"/>
                      </a:schemeClr>
                    </a:gs>
                    <a:gs pos="100000">
                      <a:schemeClr val="accent5">
                        <a:lumMod val="50000"/>
                        <a:lumOff val="50000"/>
                      </a:schemeClr>
                    </a:gs>
                  </a:gsLst>
                  <a:lin ang="5400000" scaled="1"/>
                </a:gradFill>
                <a:effectLst>
                  <a:outerShdw blurRad="38100" dist="25400" dir="5400000" algn="ctr" rotWithShape="0">
                    <a:srgbClr val="6E747A">
                      <a:alpha val="43000"/>
                    </a:srgbClr>
                  </a:outerShdw>
                </a:effectLst>
              </a:rPr>
              <a:pPr rtl="0"/>
              <a:t>25</a:t>
            </a:fld>
            <a:endParaRPr lang="ru-RU" sz="1600" b="1" dirty="0">
              <a:ln w="0"/>
              <a:gradFill>
                <a:gsLst>
                  <a:gs pos="0">
                    <a:schemeClr val="accent1">
                      <a:lumMod val="5000"/>
                      <a:lumOff val="95000"/>
                    </a:schemeClr>
                  </a:gs>
                  <a:gs pos="74000">
                    <a:schemeClr val="accent5">
                      <a:lumMod val="25000"/>
                      <a:lumOff val="75000"/>
                    </a:schemeClr>
                  </a:gs>
                  <a:gs pos="83000">
                    <a:schemeClr val="accent5">
                      <a:lumMod val="25000"/>
                      <a:lumOff val="75000"/>
                    </a:schemeClr>
                  </a:gs>
                  <a:gs pos="100000">
                    <a:schemeClr val="accent5">
                      <a:lumMod val="50000"/>
                      <a:lumOff val="50000"/>
                    </a:schemeClr>
                  </a:gs>
                </a:gsLst>
                <a:lin ang="5400000" scaled="1"/>
              </a:gradFill>
              <a:effectLst>
                <a:outerShdw blurRad="38100" dist="25400" dir="5400000" algn="ctr" rotWithShape="0">
                  <a:srgbClr val="6E747A">
                    <a:alpha val="43000"/>
                  </a:srgbClr>
                </a:outerShdw>
              </a:effectLst>
            </a:endParaRPr>
          </a:p>
        </p:txBody>
      </p:sp>
      <p:sp>
        <p:nvSpPr>
          <p:cNvPr id="3" name="Заголовок 2"/>
          <p:cNvSpPr>
            <a:spLocks noGrp="1"/>
          </p:cNvSpPr>
          <p:nvPr>
            <p:ph type="title"/>
          </p:nvPr>
        </p:nvSpPr>
        <p:spPr/>
        <p:txBody>
          <a:bodyPr/>
          <a:lstStyle/>
          <a:p>
            <a:r>
              <a:rPr lang="ru-RU" sz="2000" dirty="0" smtClean="0"/>
              <a:t>Сведения о фактических поступлениях доходов по видам доходов города Пыть-Яха в сравнении с первоначально утвержденными решениями о бюджете значениями и с уточненными значениями с учетом внесенных изменений за 2021 год. тыс. рублей</a:t>
            </a:r>
            <a:endParaRPr lang="ru-RU" sz="2000" dirty="0"/>
          </a:p>
        </p:txBody>
      </p:sp>
      <p:graphicFrame>
        <p:nvGraphicFramePr>
          <p:cNvPr id="2" name="Таблица 1"/>
          <p:cNvGraphicFramePr>
            <a:graphicFrameLocks noGrp="1"/>
          </p:cNvGraphicFramePr>
          <p:nvPr>
            <p:extLst>
              <p:ext uri="{D42A27DB-BD31-4B8C-83A1-F6EECF244321}">
                <p14:modId xmlns:p14="http://schemas.microsoft.com/office/powerpoint/2010/main" val="3919656227"/>
              </p:ext>
            </p:extLst>
          </p:nvPr>
        </p:nvGraphicFramePr>
        <p:xfrm>
          <a:off x="313267" y="1084263"/>
          <a:ext cx="11607801" cy="4734516"/>
        </p:xfrm>
        <a:graphic>
          <a:graphicData uri="http://schemas.openxmlformats.org/drawingml/2006/table">
            <a:tbl>
              <a:tblPr firstRow="1" bandRow="1" bandCol="1">
                <a:tableStyleId>{5A111915-BE36-4E01-A7E5-04B1672EAD32}</a:tableStyleId>
              </a:tblPr>
              <a:tblGrid>
                <a:gridCol w="2624642"/>
                <a:gridCol w="914424"/>
                <a:gridCol w="694267"/>
                <a:gridCol w="677333"/>
                <a:gridCol w="651934"/>
                <a:gridCol w="533400"/>
                <a:gridCol w="448733"/>
                <a:gridCol w="2531534"/>
                <a:gridCol w="2531534"/>
              </a:tblGrid>
              <a:tr h="56197">
                <a:tc rowSpan="2">
                  <a:txBody>
                    <a:bodyPr/>
                    <a:lstStyle/>
                    <a:p>
                      <a:pPr algn="ctr" fontAlgn="ctr"/>
                      <a:r>
                        <a:rPr lang="ru-RU" sz="1000" u="none" strike="noStrike" dirty="0">
                          <a:effectLst/>
                        </a:rPr>
                        <a:t>НАИМЕНОВАНИЕ ДОХОДА</a:t>
                      </a:r>
                      <a:endParaRPr lang="ru-RU" sz="1000" b="0" i="0" u="none" strike="noStrike" dirty="0">
                        <a:effectLst/>
                        <a:latin typeface="Times New Roman" panose="02020603050405020304" pitchFamily="18" charset="0"/>
                      </a:endParaRPr>
                    </a:p>
                  </a:txBody>
                  <a:tcPr marL="1124" marR="1124" marT="1124" marB="0" anchor="ctr"/>
                </a:tc>
                <a:tc rowSpan="2">
                  <a:txBody>
                    <a:bodyPr/>
                    <a:lstStyle/>
                    <a:p>
                      <a:pPr algn="ctr" fontAlgn="ctr"/>
                      <a:r>
                        <a:rPr lang="ru-RU" sz="1000" u="none" strike="noStrike" dirty="0">
                          <a:effectLst/>
                        </a:rPr>
                        <a:t>КБК</a:t>
                      </a:r>
                      <a:endParaRPr lang="ru-RU" sz="1000" b="0" i="0" u="none" strike="noStrike" dirty="0">
                        <a:effectLst/>
                        <a:latin typeface="Times New Roman" panose="02020603050405020304" pitchFamily="18" charset="0"/>
                      </a:endParaRPr>
                    </a:p>
                  </a:txBody>
                  <a:tcPr marL="1124" marR="1124" marT="1124" marB="0" anchor="ctr"/>
                </a:tc>
                <a:tc rowSpan="2">
                  <a:txBody>
                    <a:bodyPr/>
                    <a:lstStyle/>
                    <a:p>
                      <a:pPr algn="ctr" fontAlgn="ctr"/>
                      <a:r>
                        <a:rPr lang="ru-RU" sz="1000" u="none" strike="noStrike" dirty="0">
                          <a:effectLst/>
                        </a:rPr>
                        <a:t>Утвержденный план на 2021 год (первоначальный)</a:t>
                      </a:r>
                      <a:endParaRPr lang="ru-RU" sz="1000" b="0" i="0" u="none" strike="noStrike" dirty="0">
                        <a:effectLst/>
                        <a:latin typeface="Times New Roman" panose="02020603050405020304" pitchFamily="18" charset="0"/>
                      </a:endParaRPr>
                    </a:p>
                  </a:txBody>
                  <a:tcPr marL="1124" marR="1124" marT="1124" marB="0" anchor="ctr"/>
                </a:tc>
                <a:tc rowSpan="2">
                  <a:txBody>
                    <a:bodyPr/>
                    <a:lstStyle/>
                    <a:p>
                      <a:pPr algn="ctr" fontAlgn="ctr"/>
                      <a:r>
                        <a:rPr lang="ru-RU" sz="1000" u="none" strike="noStrike">
                          <a:effectLst/>
                        </a:rPr>
                        <a:t>Уточненный план </a:t>
                      </a:r>
                      <a:endParaRPr lang="ru-RU" sz="1000" b="0" i="0" u="none" strike="noStrike">
                        <a:effectLst/>
                        <a:latin typeface="Times New Roman" panose="02020603050405020304" pitchFamily="18" charset="0"/>
                      </a:endParaRPr>
                    </a:p>
                  </a:txBody>
                  <a:tcPr marL="1124" marR="1124" marT="1124" marB="0" anchor="ctr"/>
                </a:tc>
                <a:tc rowSpan="2">
                  <a:txBody>
                    <a:bodyPr/>
                    <a:lstStyle/>
                    <a:p>
                      <a:pPr algn="ctr" fontAlgn="ctr"/>
                      <a:r>
                        <a:rPr lang="ru-RU" sz="1000" u="none" strike="noStrike">
                          <a:effectLst/>
                        </a:rPr>
                        <a:t>Исполнено с начала года</a:t>
                      </a:r>
                      <a:endParaRPr lang="ru-RU" sz="1000" b="0" i="0" u="none" strike="noStrike">
                        <a:effectLst/>
                        <a:latin typeface="Times New Roman" panose="02020603050405020304" pitchFamily="18" charset="0"/>
                      </a:endParaRPr>
                    </a:p>
                  </a:txBody>
                  <a:tcPr marL="1124" marR="1124" marT="1124" marB="0" anchor="ctr"/>
                </a:tc>
                <a:tc gridSpan="2">
                  <a:txBody>
                    <a:bodyPr/>
                    <a:lstStyle/>
                    <a:p>
                      <a:pPr algn="ctr" fontAlgn="b"/>
                      <a:r>
                        <a:rPr lang="ru-RU" sz="1000" u="none" strike="noStrike">
                          <a:effectLst/>
                        </a:rPr>
                        <a:t>% исполнения</a:t>
                      </a:r>
                      <a:endParaRPr lang="ru-RU" sz="1000" b="0" i="0" u="none" strike="noStrike">
                        <a:effectLst/>
                        <a:latin typeface="Times New Roman" panose="02020603050405020304" pitchFamily="18" charset="0"/>
                      </a:endParaRPr>
                    </a:p>
                  </a:txBody>
                  <a:tcPr marL="1124" marR="1124" marT="1124" marB="0" anchor="b"/>
                </a:tc>
                <a:tc hMerge="1">
                  <a:txBody>
                    <a:bodyPr/>
                    <a:lstStyle/>
                    <a:p>
                      <a:endParaRPr lang="ru-RU"/>
                    </a:p>
                  </a:txBody>
                  <a:tcPr/>
                </a:tc>
                <a:tc gridSpan="2">
                  <a:txBody>
                    <a:bodyPr/>
                    <a:lstStyle/>
                    <a:p>
                      <a:pPr algn="ctr" fontAlgn="ctr"/>
                      <a:r>
                        <a:rPr lang="ru-RU" sz="1000" u="none" strike="noStrike">
                          <a:effectLst/>
                        </a:rPr>
                        <a:t>Причины невыполнения (перевыполнения) плановых назначений (менее чем 95% и более чем 105%)</a:t>
                      </a:r>
                      <a:endParaRPr lang="ru-RU" sz="1000" b="0" i="0" u="none" strike="noStrike">
                        <a:effectLst/>
                        <a:latin typeface="Times New Roman" panose="02020603050405020304" pitchFamily="18" charset="0"/>
                      </a:endParaRPr>
                    </a:p>
                  </a:txBody>
                  <a:tcPr marL="1124" marR="1124" marT="1124" marB="0" anchor="ctr"/>
                </a:tc>
                <a:tc hMerge="1">
                  <a:txBody>
                    <a:bodyPr/>
                    <a:lstStyle/>
                    <a:p>
                      <a:endParaRPr lang="ru-RU"/>
                    </a:p>
                  </a:txBody>
                  <a:tcPr/>
                </a:tc>
              </a:tr>
              <a:tr h="73056">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algn="ctr" fontAlgn="ctr"/>
                      <a:r>
                        <a:rPr lang="ru-RU" sz="1000" u="none" strike="noStrike">
                          <a:effectLst/>
                        </a:rPr>
                        <a:t>к первоначальному плану</a:t>
                      </a:r>
                      <a:endParaRPr lang="ru-RU" sz="1000" b="0" i="0" u="none" strike="noStrike">
                        <a:effectLst/>
                        <a:latin typeface="Times New Roman" panose="02020603050405020304" pitchFamily="18" charset="0"/>
                      </a:endParaRPr>
                    </a:p>
                  </a:txBody>
                  <a:tcPr marL="1124" marR="1124" marT="1124" marB="0" anchor="ctr"/>
                </a:tc>
                <a:tc>
                  <a:txBody>
                    <a:bodyPr/>
                    <a:lstStyle/>
                    <a:p>
                      <a:pPr algn="ctr" fontAlgn="ctr"/>
                      <a:r>
                        <a:rPr lang="ru-RU" sz="1000" u="none" strike="noStrike">
                          <a:effectLst/>
                        </a:rPr>
                        <a:t> к уточненному плану</a:t>
                      </a:r>
                      <a:endParaRPr lang="ru-RU" sz="1000" b="0" i="0" u="none" strike="noStrike">
                        <a:effectLst/>
                        <a:latin typeface="Times New Roman" panose="02020603050405020304" pitchFamily="18" charset="0"/>
                      </a:endParaRPr>
                    </a:p>
                  </a:txBody>
                  <a:tcPr marL="1124" marR="1124" marT="1124" marB="0" anchor="ctr"/>
                </a:tc>
                <a:tc>
                  <a:txBody>
                    <a:bodyPr/>
                    <a:lstStyle/>
                    <a:p>
                      <a:pPr algn="ctr" fontAlgn="ctr"/>
                      <a:r>
                        <a:rPr lang="ru-RU" sz="1000" u="none" strike="noStrike" dirty="0">
                          <a:effectLst/>
                        </a:rPr>
                        <a:t>к первоначальному плану</a:t>
                      </a:r>
                      <a:endParaRPr lang="ru-RU" sz="1000" b="0" i="0" u="none" strike="noStrike" dirty="0">
                        <a:effectLst/>
                        <a:latin typeface="Times New Roman" panose="02020603050405020304" pitchFamily="18" charset="0"/>
                      </a:endParaRPr>
                    </a:p>
                  </a:txBody>
                  <a:tcPr marL="1124" marR="1124" marT="1124" marB="0" anchor="ctr"/>
                </a:tc>
                <a:tc>
                  <a:txBody>
                    <a:bodyPr/>
                    <a:lstStyle/>
                    <a:p>
                      <a:pPr algn="ctr" fontAlgn="ctr"/>
                      <a:r>
                        <a:rPr lang="ru-RU" sz="1000" u="none" strike="noStrike">
                          <a:effectLst/>
                        </a:rPr>
                        <a:t> к уточненному плану</a:t>
                      </a:r>
                      <a:endParaRPr lang="ru-RU" sz="1000" b="0" i="0" u="none" strike="noStrike">
                        <a:effectLst/>
                        <a:latin typeface="Times New Roman" panose="02020603050405020304" pitchFamily="18" charset="0"/>
                      </a:endParaRPr>
                    </a:p>
                  </a:txBody>
                  <a:tcPr marL="1124" marR="1124" marT="1124" marB="0" anchor="ctr"/>
                </a:tc>
              </a:tr>
              <a:tr h="153980">
                <a:tc>
                  <a:txBody>
                    <a:bodyPr/>
                    <a:lstStyle/>
                    <a:p>
                      <a:pPr algn="l" fontAlgn="b"/>
                      <a:r>
                        <a:rPr lang="ru-RU" sz="1000" u="none" strike="noStrike" dirty="0">
                          <a:effectLst/>
                        </a:rPr>
                        <a:t>Прочие доходы от компенсации затрат государства</a:t>
                      </a:r>
                      <a:endParaRPr lang="ru-RU" sz="1000" b="0" i="0" u="none" strike="noStrike" dirty="0">
                        <a:effectLst/>
                        <a:latin typeface="Times New Roman" panose="02020603050405020304" pitchFamily="18" charset="0"/>
                      </a:endParaRPr>
                    </a:p>
                  </a:txBody>
                  <a:tcPr marL="1124" marR="1124" marT="1124" marB="0" anchor="ctr"/>
                </a:tc>
                <a:tc>
                  <a:txBody>
                    <a:bodyPr/>
                    <a:lstStyle/>
                    <a:p>
                      <a:pPr algn="ctr" fontAlgn="b"/>
                      <a:r>
                        <a:rPr lang="ru-RU" sz="1000" u="none" strike="noStrike">
                          <a:effectLst/>
                        </a:rPr>
                        <a:t>040 1 13 02990 00 0000 130</a:t>
                      </a:r>
                      <a:endParaRPr lang="ru-RU" sz="1000" b="0" i="0" u="none" strike="noStrike">
                        <a:effectLst/>
                        <a:latin typeface="Times New Roman" panose="02020603050405020304" pitchFamily="18" charset="0"/>
                      </a:endParaRPr>
                    </a:p>
                  </a:txBody>
                  <a:tcPr marL="1124" marR="1124" marT="1124" marB="0" anchor="b"/>
                </a:tc>
                <a:tc>
                  <a:txBody>
                    <a:bodyPr/>
                    <a:lstStyle/>
                    <a:p>
                      <a:pPr algn="r" fontAlgn="b"/>
                      <a:r>
                        <a:rPr lang="ru-RU" sz="1000" u="none" strike="noStrike">
                          <a:effectLst/>
                        </a:rPr>
                        <a:t>508,7</a:t>
                      </a:r>
                      <a:endParaRPr lang="ru-RU" sz="1000" b="0" i="0" u="none" strike="noStrike">
                        <a:effectLst/>
                        <a:latin typeface="Times New Roman" panose="02020603050405020304" pitchFamily="18" charset="0"/>
                      </a:endParaRPr>
                    </a:p>
                  </a:txBody>
                  <a:tcPr marL="1124" marR="1124" marT="1124" marB="0" anchor="b"/>
                </a:tc>
                <a:tc>
                  <a:txBody>
                    <a:bodyPr/>
                    <a:lstStyle/>
                    <a:p>
                      <a:pPr algn="r" fontAlgn="b"/>
                      <a:r>
                        <a:rPr lang="ru-RU" sz="1000" u="none" strike="noStrike" dirty="0">
                          <a:effectLst/>
                        </a:rPr>
                        <a:t>9 110,0</a:t>
                      </a:r>
                      <a:endParaRPr lang="ru-RU" sz="1000" b="0" i="0" u="none" strike="noStrike" dirty="0">
                        <a:effectLst/>
                        <a:latin typeface="Times New Roman" panose="02020603050405020304" pitchFamily="18" charset="0"/>
                      </a:endParaRPr>
                    </a:p>
                  </a:txBody>
                  <a:tcPr marL="1124" marR="1124" marT="1124" marB="0" anchor="b"/>
                </a:tc>
                <a:tc>
                  <a:txBody>
                    <a:bodyPr/>
                    <a:lstStyle/>
                    <a:p>
                      <a:pPr algn="r" fontAlgn="b"/>
                      <a:r>
                        <a:rPr lang="ru-RU" sz="1000" u="none" strike="noStrike">
                          <a:effectLst/>
                        </a:rPr>
                        <a:t>9 331,7</a:t>
                      </a:r>
                      <a:endParaRPr lang="ru-RU" sz="1000" b="0" i="0" u="none" strike="noStrike">
                        <a:effectLst/>
                        <a:latin typeface="Times New Roman" panose="02020603050405020304" pitchFamily="18" charset="0"/>
                      </a:endParaRPr>
                    </a:p>
                  </a:txBody>
                  <a:tcPr marL="1124" marR="1124" marT="1124" marB="0" anchor="b"/>
                </a:tc>
                <a:tc>
                  <a:txBody>
                    <a:bodyPr/>
                    <a:lstStyle/>
                    <a:p>
                      <a:pPr algn="r" fontAlgn="b"/>
                      <a:r>
                        <a:rPr lang="ru-RU" sz="1000" u="none" strike="noStrike">
                          <a:effectLst/>
                        </a:rPr>
                        <a:t>св. 200</a:t>
                      </a:r>
                      <a:endParaRPr lang="ru-RU" sz="1000" b="0" i="0" u="none" strike="noStrike">
                        <a:effectLst/>
                        <a:latin typeface="Times New Roman" panose="02020603050405020304" pitchFamily="18" charset="0"/>
                      </a:endParaRPr>
                    </a:p>
                  </a:txBody>
                  <a:tcPr marL="1124" marR="1124" marT="1124" marB="0" anchor="b"/>
                </a:tc>
                <a:tc>
                  <a:txBody>
                    <a:bodyPr/>
                    <a:lstStyle/>
                    <a:p>
                      <a:pPr algn="r" fontAlgn="b"/>
                      <a:r>
                        <a:rPr lang="ru-RU" sz="1000" u="none" strike="noStrike">
                          <a:effectLst/>
                        </a:rPr>
                        <a:t>102,4</a:t>
                      </a:r>
                      <a:endParaRPr lang="ru-RU" sz="1000" b="0" i="0" u="none" strike="noStrike">
                        <a:effectLst/>
                        <a:latin typeface="Times New Roman" panose="02020603050405020304" pitchFamily="18" charset="0"/>
                      </a:endParaRPr>
                    </a:p>
                  </a:txBody>
                  <a:tcPr marL="1124" marR="1124" marT="1124" marB="0" anchor="b"/>
                </a:tc>
                <a:tc>
                  <a:txBody>
                    <a:bodyPr/>
                    <a:lstStyle/>
                    <a:p>
                      <a:pPr algn="l" fontAlgn="ctr"/>
                      <a:r>
                        <a:rPr lang="ru-RU" sz="1000" u="none" strike="noStrike">
                          <a:effectLst/>
                        </a:rPr>
                        <a:t>Высокий процент исполнения связан с зачислением возврата субсидии по решению суда  от ООО "СП "Лифттехсервис", а также возвратов  неиспользованной суммы субсидий за 2020 год общественными организациями города</a:t>
                      </a:r>
                      <a:endParaRPr lang="ru-RU" sz="1000" b="0" i="0" u="none" strike="noStrike">
                        <a:effectLst/>
                        <a:latin typeface="Times New Roman" panose="02020603050405020304" pitchFamily="18" charset="0"/>
                      </a:endParaRPr>
                    </a:p>
                  </a:txBody>
                  <a:tcPr marL="1124" marR="1124" marT="1124" marB="0" anchor="ctr"/>
                </a:tc>
                <a:tc>
                  <a:txBody>
                    <a:bodyPr/>
                    <a:lstStyle/>
                    <a:p>
                      <a:pPr algn="l" fontAlgn="ctr"/>
                      <a:r>
                        <a:rPr lang="ru-RU" sz="1000" u="none" strike="noStrike" dirty="0">
                          <a:effectLst/>
                        </a:rPr>
                        <a:t> </a:t>
                      </a:r>
                      <a:endParaRPr lang="ru-RU" sz="1000" b="0" i="0" u="none" strike="noStrike" dirty="0">
                        <a:effectLst/>
                        <a:latin typeface="Times New Roman" panose="02020603050405020304" pitchFamily="18" charset="0"/>
                      </a:endParaRPr>
                    </a:p>
                  </a:txBody>
                  <a:tcPr marL="1124" marR="1124" marT="1124" marB="0" anchor="ctr"/>
                </a:tc>
              </a:tr>
              <a:tr h="48629">
                <a:tc>
                  <a:txBody>
                    <a:bodyPr/>
                    <a:lstStyle/>
                    <a:p>
                      <a:pPr algn="l" fontAlgn="b"/>
                      <a:r>
                        <a:rPr lang="ru-RU" sz="1000" u="none" strike="noStrike" dirty="0">
                          <a:effectLst/>
                        </a:rPr>
                        <a:t>ДОХОДЫ ОТ ПРОДАЖИ МАТЕРИАЛЬНЫХ И НЕМАТЕРИАЛЬНЫХ АКТИВОВ</a:t>
                      </a:r>
                      <a:endParaRPr lang="ru-RU" sz="1000" b="0" i="0" u="none" strike="noStrike" dirty="0">
                        <a:effectLst/>
                        <a:latin typeface="Times New Roman" panose="02020603050405020304" pitchFamily="18" charset="0"/>
                      </a:endParaRPr>
                    </a:p>
                  </a:txBody>
                  <a:tcPr marL="1124" marR="1124" marT="1124" marB="0" anchor="ctr"/>
                </a:tc>
                <a:tc>
                  <a:txBody>
                    <a:bodyPr/>
                    <a:lstStyle/>
                    <a:p>
                      <a:pPr algn="ctr" fontAlgn="b"/>
                      <a:r>
                        <a:rPr lang="ru-RU" sz="1000" u="none" strike="noStrike">
                          <a:effectLst/>
                        </a:rPr>
                        <a:t>040 1 14 00000 00 0000 000</a:t>
                      </a:r>
                      <a:endParaRPr lang="ru-RU" sz="1000" b="0" i="0" u="none" strike="noStrike">
                        <a:effectLst/>
                        <a:latin typeface="Times New Roman" panose="02020603050405020304" pitchFamily="18" charset="0"/>
                      </a:endParaRPr>
                    </a:p>
                  </a:txBody>
                  <a:tcPr marL="1124" marR="1124" marT="1124" marB="0" anchor="b"/>
                </a:tc>
                <a:tc>
                  <a:txBody>
                    <a:bodyPr/>
                    <a:lstStyle/>
                    <a:p>
                      <a:pPr algn="r" fontAlgn="b"/>
                      <a:r>
                        <a:rPr lang="ru-RU" sz="1000" u="none" strike="noStrike">
                          <a:effectLst/>
                        </a:rPr>
                        <a:t>36 903,4</a:t>
                      </a:r>
                      <a:endParaRPr lang="ru-RU" sz="1000" b="0" i="0" u="none" strike="noStrike">
                        <a:effectLst/>
                        <a:latin typeface="Times New Roman" panose="02020603050405020304" pitchFamily="18" charset="0"/>
                      </a:endParaRPr>
                    </a:p>
                  </a:txBody>
                  <a:tcPr marL="1124" marR="1124" marT="1124" marB="0" anchor="b"/>
                </a:tc>
                <a:tc>
                  <a:txBody>
                    <a:bodyPr/>
                    <a:lstStyle/>
                    <a:p>
                      <a:pPr algn="r" fontAlgn="b"/>
                      <a:r>
                        <a:rPr lang="ru-RU" sz="1000" u="none" strike="noStrike" dirty="0">
                          <a:effectLst/>
                        </a:rPr>
                        <a:t>37 755,4</a:t>
                      </a:r>
                      <a:endParaRPr lang="ru-RU" sz="1000" b="0" i="0" u="none" strike="noStrike" dirty="0">
                        <a:effectLst/>
                        <a:latin typeface="Times New Roman" panose="02020603050405020304" pitchFamily="18" charset="0"/>
                      </a:endParaRPr>
                    </a:p>
                  </a:txBody>
                  <a:tcPr marL="1124" marR="1124" marT="1124" marB="0" anchor="b"/>
                </a:tc>
                <a:tc>
                  <a:txBody>
                    <a:bodyPr/>
                    <a:lstStyle/>
                    <a:p>
                      <a:pPr algn="r" fontAlgn="b"/>
                      <a:r>
                        <a:rPr lang="ru-RU" sz="1000" u="none" strike="noStrike">
                          <a:effectLst/>
                        </a:rPr>
                        <a:t>43 005,4</a:t>
                      </a:r>
                      <a:endParaRPr lang="ru-RU" sz="1000" b="0" i="0" u="none" strike="noStrike">
                        <a:effectLst/>
                        <a:latin typeface="Times New Roman" panose="02020603050405020304" pitchFamily="18" charset="0"/>
                      </a:endParaRPr>
                    </a:p>
                  </a:txBody>
                  <a:tcPr marL="1124" marR="1124" marT="1124" marB="0" anchor="b"/>
                </a:tc>
                <a:tc>
                  <a:txBody>
                    <a:bodyPr/>
                    <a:lstStyle/>
                    <a:p>
                      <a:pPr algn="r" fontAlgn="b"/>
                      <a:r>
                        <a:rPr lang="ru-RU" sz="1000" u="none" strike="noStrike">
                          <a:effectLst/>
                        </a:rPr>
                        <a:t>116,5</a:t>
                      </a:r>
                      <a:endParaRPr lang="ru-RU" sz="1000" b="0" i="0" u="none" strike="noStrike">
                        <a:effectLst/>
                        <a:latin typeface="Times New Roman" panose="02020603050405020304" pitchFamily="18" charset="0"/>
                      </a:endParaRPr>
                    </a:p>
                  </a:txBody>
                  <a:tcPr marL="1124" marR="1124" marT="1124" marB="0" anchor="b"/>
                </a:tc>
                <a:tc>
                  <a:txBody>
                    <a:bodyPr/>
                    <a:lstStyle/>
                    <a:p>
                      <a:pPr algn="r" fontAlgn="b"/>
                      <a:r>
                        <a:rPr lang="ru-RU" sz="1000" u="none" strike="noStrike">
                          <a:effectLst/>
                        </a:rPr>
                        <a:t>113,9</a:t>
                      </a:r>
                      <a:endParaRPr lang="ru-RU" sz="1000" b="0" i="0" u="none" strike="noStrike">
                        <a:effectLst/>
                        <a:latin typeface="Times New Roman" panose="02020603050405020304" pitchFamily="18" charset="0"/>
                      </a:endParaRPr>
                    </a:p>
                  </a:txBody>
                  <a:tcPr marL="1124" marR="1124" marT="1124" marB="0" anchor="b"/>
                </a:tc>
                <a:tc>
                  <a:txBody>
                    <a:bodyPr/>
                    <a:lstStyle/>
                    <a:p>
                      <a:pPr algn="l" fontAlgn="ctr"/>
                      <a:r>
                        <a:rPr lang="ru-RU" sz="1000" u="none" strike="noStrike">
                          <a:effectLst/>
                        </a:rPr>
                        <a:t> </a:t>
                      </a:r>
                      <a:endParaRPr lang="ru-RU" sz="1000" b="0" i="0" u="none" strike="noStrike">
                        <a:effectLst/>
                        <a:latin typeface="Times New Roman" panose="02020603050405020304" pitchFamily="18" charset="0"/>
                      </a:endParaRPr>
                    </a:p>
                  </a:txBody>
                  <a:tcPr marL="1124" marR="1124" marT="1124" marB="0" anchor="ctr"/>
                </a:tc>
                <a:tc>
                  <a:txBody>
                    <a:bodyPr/>
                    <a:lstStyle/>
                    <a:p>
                      <a:pPr algn="l" fontAlgn="ctr"/>
                      <a:r>
                        <a:rPr lang="ru-RU" sz="1000" u="none" strike="noStrike">
                          <a:effectLst/>
                        </a:rPr>
                        <a:t> </a:t>
                      </a:r>
                      <a:endParaRPr lang="ru-RU" sz="1000" b="0" i="0" u="none" strike="noStrike">
                        <a:effectLst/>
                        <a:latin typeface="Times New Roman" panose="02020603050405020304" pitchFamily="18" charset="0"/>
                      </a:endParaRPr>
                    </a:p>
                  </a:txBody>
                  <a:tcPr marL="1124" marR="1124" marT="1124" marB="0" anchor="ctr"/>
                </a:tc>
              </a:tr>
              <a:tr h="44283">
                <a:tc>
                  <a:txBody>
                    <a:bodyPr/>
                    <a:lstStyle/>
                    <a:p>
                      <a:pPr algn="l" fontAlgn="b"/>
                      <a:r>
                        <a:rPr lang="ru-RU" sz="1000" u="none" strike="noStrike">
                          <a:effectLst/>
                        </a:rPr>
                        <a:t>Доходы от продажи квартир </a:t>
                      </a:r>
                      <a:endParaRPr lang="ru-RU" sz="1000" b="0" i="0" u="none" strike="noStrike">
                        <a:effectLst/>
                        <a:latin typeface="Times New Roman" panose="02020603050405020304" pitchFamily="18" charset="0"/>
                      </a:endParaRPr>
                    </a:p>
                  </a:txBody>
                  <a:tcPr marL="1124" marR="1124" marT="1124" marB="0" anchor="ctr"/>
                </a:tc>
                <a:tc>
                  <a:txBody>
                    <a:bodyPr/>
                    <a:lstStyle/>
                    <a:p>
                      <a:pPr algn="ctr" fontAlgn="b"/>
                      <a:r>
                        <a:rPr lang="ru-RU" sz="1000" u="none" strike="noStrike" dirty="0">
                          <a:effectLst/>
                        </a:rPr>
                        <a:t>040 1 14 01000 00 0000 410</a:t>
                      </a:r>
                      <a:endParaRPr lang="ru-RU" sz="1000" b="0" i="0" u="none" strike="noStrike" dirty="0">
                        <a:effectLst/>
                        <a:latin typeface="Times New Roman" panose="02020603050405020304" pitchFamily="18" charset="0"/>
                      </a:endParaRPr>
                    </a:p>
                  </a:txBody>
                  <a:tcPr marL="1124" marR="1124" marT="1124" marB="0" anchor="b"/>
                </a:tc>
                <a:tc>
                  <a:txBody>
                    <a:bodyPr/>
                    <a:lstStyle/>
                    <a:p>
                      <a:pPr algn="r" fontAlgn="b"/>
                      <a:r>
                        <a:rPr lang="ru-RU" sz="1000" u="none" strike="noStrike">
                          <a:effectLst/>
                        </a:rPr>
                        <a:t>32 103,4</a:t>
                      </a:r>
                      <a:endParaRPr lang="ru-RU" sz="1000" b="0" i="0" u="none" strike="noStrike">
                        <a:effectLst/>
                        <a:latin typeface="Times New Roman" panose="02020603050405020304" pitchFamily="18" charset="0"/>
                      </a:endParaRPr>
                    </a:p>
                  </a:txBody>
                  <a:tcPr marL="1124" marR="1124" marT="1124" marB="0" anchor="b"/>
                </a:tc>
                <a:tc>
                  <a:txBody>
                    <a:bodyPr/>
                    <a:lstStyle/>
                    <a:p>
                      <a:pPr algn="r" fontAlgn="b"/>
                      <a:r>
                        <a:rPr lang="ru-RU" sz="1000" u="none" strike="noStrike" dirty="0">
                          <a:effectLst/>
                        </a:rPr>
                        <a:t>32 103,4</a:t>
                      </a:r>
                      <a:endParaRPr lang="ru-RU" sz="1000" b="0" i="0" u="none" strike="noStrike" dirty="0">
                        <a:effectLst/>
                        <a:latin typeface="Times New Roman" panose="02020603050405020304" pitchFamily="18" charset="0"/>
                      </a:endParaRPr>
                    </a:p>
                  </a:txBody>
                  <a:tcPr marL="1124" marR="1124" marT="1124" marB="0" anchor="b"/>
                </a:tc>
                <a:tc>
                  <a:txBody>
                    <a:bodyPr/>
                    <a:lstStyle/>
                    <a:p>
                      <a:pPr algn="r" fontAlgn="b"/>
                      <a:r>
                        <a:rPr lang="ru-RU" sz="1000" u="none" strike="noStrike">
                          <a:effectLst/>
                        </a:rPr>
                        <a:t>32 987,7</a:t>
                      </a:r>
                      <a:endParaRPr lang="ru-RU" sz="1000" b="0" i="0" u="none" strike="noStrike">
                        <a:effectLst/>
                        <a:latin typeface="Times New Roman" panose="02020603050405020304" pitchFamily="18" charset="0"/>
                      </a:endParaRPr>
                    </a:p>
                  </a:txBody>
                  <a:tcPr marL="1124" marR="1124" marT="1124" marB="0" anchor="b"/>
                </a:tc>
                <a:tc>
                  <a:txBody>
                    <a:bodyPr/>
                    <a:lstStyle/>
                    <a:p>
                      <a:pPr algn="r" fontAlgn="b"/>
                      <a:r>
                        <a:rPr lang="ru-RU" sz="1000" u="none" strike="noStrike">
                          <a:effectLst/>
                        </a:rPr>
                        <a:t>102,8</a:t>
                      </a:r>
                      <a:endParaRPr lang="ru-RU" sz="1000" b="0" i="0" u="none" strike="noStrike">
                        <a:effectLst/>
                        <a:latin typeface="Times New Roman" panose="02020603050405020304" pitchFamily="18" charset="0"/>
                      </a:endParaRPr>
                    </a:p>
                  </a:txBody>
                  <a:tcPr marL="1124" marR="1124" marT="1124" marB="0" anchor="b"/>
                </a:tc>
                <a:tc>
                  <a:txBody>
                    <a:bodyPr/>
                    <a:lstStyle/>
                    <a:p>
                      <a:pPr algn="r" fontAlgn="b"/>
                      <a:r>
                        <a:rPr lang="ru-RU" sz="1000" u="none" strike="noStrike">
                          <a:effectLst/>
                        </a:rPr>
                        <a:t>102,8</a:t>
                      </a:r>
                      <a:endParaRPr lang="ru-RU" sz="1000" b="0" i="0" u="none" strike="noStrike">
                        <a:effectLst/>
                        <a:latin typeface="Times New Roman" panose="02020603050405020304" pitchFamily="18" charset="0"/>
                      </a:endParaRPr>
                    </a:p>
                  </a:txBody>
                  <a:tcPr marL="1124" marR="1124" marT="1124" marB="0" anchor="b"/>
                </a:tc>
                <a:tc>
                  <a:txBody>
                    <a:bodyPr/>
                    <a:lstStyle/>
                    <a:p>
                      <a:pPr algn="l" fontAlgn="ctr"/>
                      <a:r>
                        <a:rPr lang="ru-RU" sz="1000" u="none" strike="noStrike">
                          <a:effectLst/>
                        </a:rPr>
                        <a:t> </a:t>
                      </a:r>
                      <a:endParaRPr lang="ru-RU" sz="1000" b="0" i="0" u="none" strike="noStrike">
                        <a:effectLst/>
                        <a:latin typeface="Times New Roman" panose="02020603050405020304" pitchFamily="18" charset="0"/>
                      </a:endParaRPr>
                    </a:p>
                  </a:txBody>
                  <a:tcPr marL="1124" marR="1124" marT="1124" marB="0" anchor="ctr"/>
                </a:tc>
                <a:tc>
                  <a:txBody>
                    <a:bodyPr/>
                    <a:lstStyle/>
                    <a:p>
                      <a:pPr algn="l" fontAlgn="ctr"/>
                      <a:r>
                        <a:rPr lang="ru-RU" sz="1000" u="none" strike="noStrike">
                          <a:effectLst/>
                        </a:rPr>
                        <a:t> </a:t>
                      </a:r>
                      <a:endParaRPr lang="ru-RU" sz="1000" b="0" i="0" u="none" strike="noStrike">
                        <a:effectLst/>
                        <a:latin typeface="Times New Roman" panose="02020603050405020304" pitchFamily="18" charset="0"/>
                      </a:endParaRPr>
                    </a:p>
                  </a:txBody>
                  <a:tcPr marL="1124" marR="1124" marT="1124" marB="0" anchor="ctr"/>
                </a:tc>
              </a:tr>
              <a:tr h="146113">
                <a:tc>
                  <a:txBody>
                    <a:bodyPr/>
                    <a:lstStyle/>
                    <a:p>
                      <a:pPr algn="l" fontAlgn="b"/>
                      <a:r>
                        <a:rPr lang="ru-RU" sz="1000" u="none" strike="noStrike">
                          <a:effectLst/>
                        </a:rPr>
                        <a:t>Доходы от реализации имущества, находящегося в государственной и муниципальной собственности (за исключением движимого имущества бюджетных и автономных учреждений, а также имущества государственных и муниципальных унитарных предприятий, в том числе казенных)</a:t>
                      </a:r>
                      <a:endParaRPr lang="ru-RU" sz="1000" b="0" i="0" u="none" strike="noStrike">
                        <a:effectLst/>
                        <a:latin typeface="Times New Roman" panose="02020603050405020304" pitchFamily="18" charset="0"/>
                      </a:endParaRPr>
                    </a:p>
                  </a:txBody>
                  <a:tcPr marL="1124" marR="1124" marT="1124" marB="0" anchor="ctr"/>
                </a:tc>
                <a:tc>
                  <a:txBody>
                    <a:bodyPr/>
                    <a:lstStyle/>
                    <a:p>
                      <a:pPr algn="ctr" fontAlgn="b"/>
                      <a:r>
                        <a:rPr lang="ru-RU" sz="1000" u="none" strike="noStrike" dirty="0">
                          <a:effectLst/>
                        </a:rPr>
                        <a:t>040 1 14 02000 00 0000 410</a:t>
                      </a:r>
                      <a:endParaRPr lang="ru-RU" sz="1000" b="0" i="0" u="none" strike="noStrike" dirty="0">
                        <a:effectLst/>
                        <a:latin typeface="Times New Roman" panose="02020603050405020304" pitchFamily="18" charset="0"/>
                      </a:endParaRPr>
                    </a:p>
                  </a:txBody>
                  <a:tcPr marL="1124" marR="1124" marT="1124" marB="0" anchor="b"/>
                </a:tc>
                <a:tc>
                  <a:txBody>
                    <a:bodyPr/>
                    <a:lstStyle/>
                    <a:p>
                      <a:pPr algn="r" fontAlgn="b"/>
                      <a:r>
                        <a:rPr lang="ru-RU" sz="1000" u="none" strike="noStrike" dirty="0">
                          <a:effectLst/>
                        </a:rPr>
                        <a:t>3 800,0</a:t>
                      </a:r>
                      <a:endParaRPr lang="ru-RU" sz="1000" b="0" i="0" u="none" strike="noStrike" dirty="0">
                        <a:effectLst/>
                        <a:latin typeface="Times New Roman" panose="02020603050405020304" pitchFamily="18" charset="0"/>
                      </a:endParaRPr>
                    </a:p>
                  </a:txBody>
                  <a:tcPr marL="1124" marR="1124" marT="1124" marB="0" anchor="b"/>
                </a:tc>
                <a:tc>
                  <a:txBody>
                    <a:bodyPr/>
                    <a:lstStyle/>
                    <a:p>
                      <a:pPr algn="r" fontAlgn="b"/>
                      <a:r>
                        <a:rPr lang="ru-RU" sz="1000" u="none" strike="noStrike" dirty="0">
                          <a:effectLst/>
                        </a:rPr>
                        <a:t>3 800,0</a:t>
                      </a:r>
                      <a:endParaRPr lang="ru-RU" sz="1000" b="0" i="0" u="none" strike="noStrike" dirty="0">
                        <a:effectLst/>
                        <a:latin typeface="Times New Roman" panose="02020603050405020304" pitchFamily="18" charset="0"/>
                      </a:endParaRPr>
                    </a:p>
                  </a:txBody>
                  <a:tcPr marL="1124" marR="1124" marT="1124" marB="0" anchor="b"/>
                </a:tc>
                <a:tc>
                  <a:txBody>
                    <a:bodyPr/>
                    <a:lstStyle/>
                    <a:p>
                      <a:pPr algn="r" fontAlgn="b"/>
                      <a:r>
                        <a:rPr lang="ru-RU" sz="1000" u="none" strike="noStrike">
                          <a:effectLst/>
                        </a:rPr>
                        <a:t>3 584,2</a:t>
                      </a:r>
                      <a:endParaRPr lang="ru-RU" sz="1000" b="0" i="0" u="none" strike="noStrike">
                        <a:effectLst/>
                        <a:latin typeface="Times New Roman" panose="02020603050405020304" pitchFamily="18" charset="0"/>
                      </a:endParaRPr>
                    </a:p>
                  </a:txBody>
                  <a:tcPr marL="1124" marR="1124" marT="1124" marB="0" anchor="b"/>
                </a:tc>
                <a:tc>
                  <a:txBody>
                    <a:bodyPr/>
                    <a:lstStyle/>
                    <a:p>
                      <a:pPr algn="r" fontAlgn="b"/>
                      <a:r>
                        <a:rPr lang="ru-RU" sz="1000" u="none" strike="noStrike">
                          <a:effectLst/>
                        </a:rPr>
                        <a:t>94,3</a:t>
                      </a:r>
                      <a:endParaRPr lang="ru-RU" sz="1000" b="0" i="0" u="none" strike="noStrike">
                        <a:effectLst/>
                        <a:latin typeface="Times New Roman" panose="02020603050405020304" pitchFamily="18" charset="0"/>
                      </a:endParaRPr>
                    </a:p>
                  </a:txBody>
                  <a:tcPr marL="1124" marR="1124" marT="1124" marB="0" anchor="b"/>
                </a:tc>
                <a:tc>
                  <a:txBody>
                    <a:bodyPr/>
                    <a:lstStyle/>
                    <a:p>
                      <a:pPr algn="r" fontAlgn="b"/>
                      <a:r>
                        <a:rPr lang="ru-RU" sz="1000" u="none" strike="noStrike">
                          <a:effectLst/>
                        </a:rPr>
                        <a:t>94,3</a:t>
                      </a:r>
                      <a:endParaRPr lang="ru-RU" sz="1000" b="0" i="0" u="none" strike="noStrike">
                        <a:effectLst/>
                        <a:latin typeface="Times New Roman" panose="02020603050405020304" pitchFamily="18" charset="0"/>
                      </a:endParaRPr>
                    </a:p>
                  </a:txBody>
                  <a:tcPr marL="1124" marR="1124" marT="1124" marB="0" anchor="b"/>
                </a:tc>
                <a:tc gridSpan="2">
                  <a:txBody>
                    <a:bodyPr/>
                    <a:lstStyle/>
                    <a:p>
                      <a:pPr algn="l" fontAlgn="ctr"/>
                      <a:r>
                        <a:rPr lang="ru-RU" sz="1000" u="none" strike="noStrike">
                          <a:effectLst/>
                        </a:rPr>
                        <a:t>Прогнозный план приватизации на 2021 год утверждён решениями Думы города Пыть-Яха от 28.05.2021 № 394 и от 30.07.2021 года № 414, в которых утверждены условия и объекты приватизации в 2021 году. 28.09.2021, 15.11.2021 и 27.12.2021 года проводились аукционы по продаже 2-х объектов, включённых в план приватизации на 2021 год. В виду отсутствия заявок они были признаны не состоявшимися.</a:t>
                      </a:r>
                      <a:endParaRPr lang="ru-RU" sz="1000" b="0" i="0" u="none" strike="noStrike">
                        <a:effectLst/>
                        <a:latin typeface="Times New Roman" panose="02020603050405020304" pitchFamily="18" charset="0"/>
                      </a:endParaRPr>
                    </a:p>
                  </a:txBody>
                  <a:tcPr marL="1124" marR="1124" marT="1124" marB="0" anchor="ctr"/>
                </a:tc>
                <a:tc hMerge="1">
                  <a:txBody>
                    <a:bodyPr/>
                    <a:lstStyle/>
                    <a:p>
                      <a:endParaRPr lang="ru-RU"/>
                    </a:p>
                  </a:txBody>
                  <a:tcPr/>
                </a:tc>
              </a:tr>
              <a:tr h="65863">
                <a:tc>
                  <a:txBody>
                    <a:bodyPr/>
                    <a:lstStyle/>
                    <a:p>
                      <a:pPr algn="l" fontAlgn="b"/>
                      <a:r>
                        <a:rPr lang="ru-RU" sz="1000" u="none" strike="noStrike">
                          <a:effectLst/>
                        </a:rPr>
                        <a:t>Доходы от продажи земельных участков, находящихся в государственной и муниципальной собственности</a:t>
                      </a:r>
                      <a:endParaRPr lang="ru-RU" sz="1000" b="0" i="0" u="none" strike="noStrike">
                        <a:effectLst/>
                        <a:latin typeface="Times New Roman" panose="02020603050405020304" pitchFamily="18" charset="0"/>
                      </a:endParaRPr>
                    </a:p>
                  </a:txBody>
                  <a:tcPr marL="1124" marR="1124" marT="1124" marB="0" anchor="ctr"/>
                </a:tc>
                <a:tc>
                  <a:txBody>
                    <a:bodyPr/>
                    <a:lstStyle/>
                    <a:p>
                      <a:pPr algn="ctr" fontAlgn="b"/>
                      <a:r>
                        <a:rPr lang="ru-RU" sz="1000" u="none" strike="noStrike">
                          <a:effectLst/>
                        </a:rPr>
                        <a:t>040 1 14 06000 00 0000 430</a:t>
                      </a:r>
                      <a:endParaRPr lang="ru-RU" sz="1000" b="0" i="0" u="none" strike="noStrike">
                        <a:effectLst/>
                        <a:latin typeface="Times New Roman" panose="02020603050405020304" pitchFamily="18" charset="0"/>
                      </a:endParaRPr>
                    </a:p>
                  </a:txBody>
                  <a:tcPr marL="1124" marR="1124" marT="1124" marB="0" anchor="b"/>
                </a:tc>
                <a:tc>
                  <a:txBody>
                    <a:bodyPr/>
                    <a:lstStyle/>
                    <a:p>
                      <a:pPr algn="r" fontAlgn="b"/>
                      <a:r>
                        <a:rPr lang="ru-RU" sz="1000" u="none" strike="noStrike">
                          <a:effectLst/>
                        </a:rPr>
                        <a:t>1 000,0</a:t>
                      </a:r>
                      <a:endParaRPr lang="ru-RU" sz="1000" b="0" i="0" u="none" strike="noStrike">
                        <a:effectLst/>
                        <a:latin typeface="Times New Roman" panose="02020603050405020304" pitchFamily="18" charset="0"/>
                      </a:endParaRPr>
                    </a:p>
                  </a:txBody>
                  <a:tcPr marL="1124" marR="1124" marT="1124" marB="0" anchor="b"/>
                </a:tc>
                <a:tc>
                  <a:txBody>
                    <a:bodyPr/>
                    <a:lstStyle/>
                    <a:p>
                      <a:pPr algn="r" fontAlgn="b"/>
                      <a:r>
                        <a:rPr lang="ru-RU" sz="1000" u="none" strike="noStrike" dirty="0">
                          <a:effectLst/>
                        </a:rPr>
                        <a:t>1 852,0</a:t>
                      </a:r>
                      <a:endParaRPr lang="ru-RU" sz="1000" b="0" i="0" u="none" strike="noStrike" dirty="0">
                        <a:effectLst/>
                        <a:latin typeface="Times New Roman" panose="02020603050405020304" pitchFamily="18" charset="0"/>
                      </a:endParaRPr>
                    </a:p>
                  </a:txBody>
                  <a:tcPr marL="1124" marR="1124" marT="1124" marB="0" anchor="b"/>
                </a:tc>
                <a:tc>
                  <a:txBody>
                    <a:bodyPr/>
                    <a:lstStyle/>
                    <a:p>
                      <a:pPr algn="r" fontAlgn="b"/>
                      <a:r>
                        <a:rPr lang="ru-RU" sz="1000" u="none" strike="noStrike">
                          <a:effectLst/>
                        </a:rPr>
                        <a:t>6 433,5</a:t>
                      </a:r>
                      <a:endParaRPr lang="ru-RU" sz="1000" b="0" i="0" u="none" strike="noStrike">
                        <a:effectLst/>
                        <a:latin typeface="Times New Roman" panose="02020603050405020304" pitchFamily="18" charset="0"/>
                      </a:endParaRPr>
                    </a:p>
                  </a:txBody>
                  <a:tcPr marL="1124" marR="1124" marT="1124" marB="0" anchor="b"/>
                </a:tc>
                <a:tc>
                  <a:txBody>
                    <a:bodyPr/>
                    <a:lstStyle/>
                    <a:p>
                      <a:pPr algn="r" fontAlgn="b"/>
                      <a:r>
                        <a:rPr lang="ru-RU" sz="1000" u="none" strike="noStrike" dirty="0">
                          <a:effectLst/>
                        </a:rPr>
                        <a:t>св. 200</a:t>
                      </a:r>
                      <a:endParaRPr lang="ru-RU" sz="1000" b="0" i="0" u="none" strike="noStrike" dirty="0">
                        <a:effectLst/>
                        <a:latin typeface="Times New Roman" panose="02020603050405020304" pitchFamily="18" charset="0"/>
                      </a:endParaRPr>
                    </a:p>
                  </a:txBody>
                  <a:tcPr marL="1124" marR="1124" marT="1124" marB="0" anchor="b"/>
                </a:tc>
                <a:tc>
                  <a:txBody>
                    <a:bodyPr/>
                    <a:lstStyle/>
                    <a:p>
                      <a:pPr algn="r" fontAlgn="b"/>
                      <a:r>
                        <a:rPr lang="ru-RU" sz="1000" u="none" strike="noStrike" dirty="0">
                          <a:effectLst/>
                        </a:rPr>
                        <a:t>св. 200</a:t>
                      </a:r>
                      <a:endParaRPr lang="ru-RU" sz="1000" b="0" i="0" u="none" strike="noStrike" dirty="0">
                        <a:effectLst/>
                        <a:latin typeface="Times New Roman" panose="02020603050405020304" pitchFamily="18" charset="0"/>
                      </a:endParaRPr>
                    </a:p>
                  </a:txBody>
                  <a:tcPr marL="1124" marR="1124" marT="1124" marB="0" anchor="b"/>
                </a:tc>
                <a:tc gridSpan="2">
                  <a:txBody>
                    <a:bodyPr/>
                    <a:lstStyle/>
                    <a:p>
                      <a:pPr algn="l" fontAlgn="ctr"/>
                      <a:r>
                        <a:rPr lang="ru-RU" sz="1000" u="none" strike="noStrike" dirty="0">
                          <a:effectLst/>
                        </a:rPr>
                        <a:t>Поступления носят заявительный характер (оплата проводилась в соответствии с заключёнными договорами купли-продажи)</a:t>
                      </a:r>
                      <a:endParaRPr lang="ru-RU" sz="1000" b="0" i="0" u="none" strike="noStrike" dirty="0">
                        <a:effectLst/>
                        <a:latin typeface="Times New Roman" panose="02020603050405020304" pitchFamily="18" charset="0"/>
                      </a:endParaRPr>
                    </a:p>
                  </a:txBody>
                  <a:tcPr marL="1124" marR="1124" marT="1124" marB="0" anchor="ctr"/>
                </a:tc>
                <a:tc hMerge="1">
                  <a:txBody>
                    <a:bodyPr/>
                    <a:lstStyle/>
                    <a:p>
                      <a:endParaRPr lang="ru-RU"/>
                    </a:p>
                  </a:txBody>
                  <a:tcPr/>
                </a:tc>
              </a:tr>
              <a:tr h="44283">
                <a:tc>
                  <a:txBody>
                    <a:bodyPr/>
                    <a:lstStyle/>
                    <a:p>
                      <a:pPr algn="l" fontAlgn="b"/>
                      <a:r>
                        <a:rPr lang="ru-RU" sz="1000" u="none" strike="noStrike">
                          <a:effectLst/>
                        </a:rPr>
                        <a:t>ШТРАФЫ, САНКЦИИ, ВОЗМЕЩЕНИЕ УЩЕРБА</a:t>
                      </a:r>
                      <a:endParaRPr lang="ru-RU" sz="1000" b="0" i="0" u="none" strike="noStrike">
                        <a:effectLst/>
                        <a:latin typeface="Times New Roman" panose="02020603050405020304" pitchFamily="18" charset="0"/>
                      </a:endParaRPr>
                    </a:p>
                  </a:txBody>
                  <a:tcPr marL="1124" marR="1124" marT="1124" marB="0" anchor="ctr"/>
                </a:tc>
                <a:tc>
                  <a:txBody>
                    <a:bodyPr/>
                    <a:lstStyle/>
                    <a:p>
                      <a:pPr algn="ctr" fontAlgn="b"/>
                      <a:r>
                        <a:rPr lang="ru-RU" sz="1000" u="none" strike="noStrike">
                          <a:effectLst/>
                        </a:rPr>
                        <a:t>000 1 16 00000 00 0000 000</a:t>
                      </a:r>
                      <a:endParaRPr lang="ru-RU" sz="1000" b="0" i="0" u="none" strike="noStrike">
                        <a:effectLst/>
                        <a:latin typeface="Times New Roman" panose="02020603050405020304" pitchFamily="18" charset="0"/>
                      </a:endParaRPr>
                    </a:p>
                  </a:txBody>
                  <a:tcPr marL="1124" marR="1124" marT="1124" marB="0" anchor="b"/>
                </a:tc>
                <a:tc>
                  <a:txBody>
                    <a:bodyPr/>
                    <a:lstStyle/>
                    <a:p>
                      <a:pPr algn="r" fontAlgn="b"/>
                      <a:r>
                        <a:rPr lang="ru-RU" sz="1000" u="none" strike="noStrike">
                          <a:effectLst/>
                        </a:rPr>
                        <a:t>553,7</a:t>
                      </a:r>
                      <a:endParaRPr lang="ru-RU" sz="1000" b="0" i="0" u="none" strike="noStrike">
                        <a:effectLst/>
                        <a:latin typeface="Times New Roman" panose="02020603050405020304" pitchFamily="18" charset="0"/>
                      </a:endParaRPr>
                    </a:p>
                  </a:txBody>
                  <a:tcPr marL="1124" marR="1124" marT="1124" marB="0" anchor="b"/>
                </a:tc>
                <a:tc>
                  <a:txBody>
                    <a:bodyPr/>
                    <a:lstStyle/>
                    <a:p>
                      <a:pPr algn="r" fontAlgn="b"/>
                      <a:r>
                        <a:rPr lang="ru-RU" sz="1000" u="none" strike="noStrike">
                          <a:effectLst/>
                        </a:rPr>
                        <a:t>22 953,8</a:t>
                      </a:r>
                      <a:endParaRPr lang="ru-RU" sz="1000" b="0" i="0" u="none" strike="noStrike">
                        <a:effectLst/>
                        <a:latin typeface="Times New Roman" panose="02020603050405020304" pitchFamily="18" charset="0"/>
                      </a:endParaRPr>
                    </a:p>
                  </a:txBody>
                  <a:tcPr marL="1124" marR="1124" marT="1124" marB="0" anchor="b"/>
                </a:tc>
                <a:tc>
                  <a:txBody>
                    <a:bodyPr/>
                    <a:lstStyle/>
                    <a:p>
                      <a:pPr algn="r" fontAlgn="b"/>
                      <a:r>
                        <a:rPr lang="ru-RU" sz="1000" u="none" strike="noStrike">
                          <a:effectLst/>
                        </a:rPr>
                        <a:t>24 481,2</a:t>
                      </a:r>
                      <a:endParaRPr lang="ru-RU" sz="1000" b="0" i="0" u="none" strike="noStrike">
                        <a:effectLst/>
                        <a:latin typeface="Times New Roman" panose="02020603050405020304" pitchFamily="18" charset="0"/>
                      </a:endParaRPr>
                    </a:p>
                  </a:txBody>
                  <a:tcPr marL="1124" marR="1124" marT="1124" marB="0" anchor="b"/>
                </a:tc>
                <a:tc>
                  <a:txBody>
                    <a:bodyPr/>
                    <a:lstStyle/>
                    <a:p>
                      <a:pPr algn="r" fontAlgn="b"/>
                      <a:r>
                        <a:rPr lang="ru-RU" sz="1000" u="none" strike="noStrike">
                          <a:effectLst/>
                        </a:rPr>
                        <a:t>св. 200</a:t>
                      </a:r>
                      <a:endParaRPr lang="ru-RU" sz="1000" b="0" i="0" u="none" strike="noStrike">
                        <a:effectLst/>
                        <a:latin typeface="Times New Roman" panose="02020603050405020304" pitchFamily="18" charset="0"/>
                      </a:endParaRPr>
                    </a:p>
                  </a:txBody>
                  <a:tcPr marL="1124" marR="1124" marT="1124" marB="0" anchor="b"/>
                </a:tc>
                <a:tc>
                  <a:txBody>
                    <a:bodyPr/>
                    <a:lstStyle/>
                    <a:p>
                      <a:pPr algn="r" fontAlgn="b"/>
                      <a:r>
                        <a:rPr lang="ru-RU" sz="1000" u="none" strike="noStrike">
                          <a:effectLst/>
                        </a:rPr>
                        <a:t>106,7</a:t>
                      </a:r>
                      <a:endParaRPr lang="ru-RU" sz="1000" b="0" i="0" u="none" strike="noStrike">
                        <a:effectLst/>
                        <a:latin typeface="Times New Roman" panose="02020603050405020304" pitchFamily="18" charset="0"/>
                      </a:endParaRPr>
                    </a:p>
                  </a:txBody>
                  <a:tcPr marL="1124" marR="1124" marT="1124" marB="0" anchor="b"/>
                </a:tc>
                <a:tc>
                  <a:txBody>
                    <a:bodyPr/>
                    <a:lstStyle/>
                    <a:p>
                      <a:pPr algn="l" fontAlgn="ctr"/>
                      <a:r>
                        <a:rPr lang="ru-RU" sz="1000" u="none" strike="noStrike" dirty="0">
                          <a:effectLst/>
                        </a:rPr>
                        <a:t> </a:t>
                      </a:r>
                      <a:endParaRPr lang="ru-RU" sz="1000" b="0" i="0" u="none" strike="noStrike" dirty="0">
                        <a:effectLst/>
                        <a:latin typeface="Times New Roman" panose="02020603050405020304" pitchFamily="18" charset="0"/>
                      </a:endParaRPr>
                    </a:p>
                  </a:txBody>
                  <a:tcPr marL="1124" marR="1124" marT="1124" marB="0" anchor="ctr"/>
                </a:tc>
                <a:tc>
                  <a:txBody>
                    <a:bodyPr/>
                    <a:lstStyle/>
                    <a:p>
                      <a:pPr algn="l" fontAlgn="ctr"/>
                      <a:r>
                        <a:rPr lang="ru-RU" sz="1000" u="none" strike="noStrike" dirty="0">
                          <a:effectLst/>
                        </a:rPr>
                        <a:t> </a:t>
                      </a:r>
                      <a:endParaRPr lang="ru-RU" sz="1000" b="0" i="0" u="none" strike="noStrike" dirty="0">
                        <a:effectLst/>
                        <a:latin typeface="Times New Roman" panose="02020603050405020304" pitchFamily="18" charset="0"/>
                      </a:endParaRPr>
                    </a:p>
                  </a:txBody>
                  <a:tcPr marL="1124" marR="1124" marT="1124" marB="0" anchor="ctr"/>
                </a:tc>
              </a:tr>
              <a:tr h="79800">
                <a:tc>
                  <a:txBody>
                    <a:bodyPr/>
                    <a:lstStyle/>
                    <a:p>
                      <a:pPr algn="l" fontAlgn="b"/>
                      <a:r>
                        <a:rPr lang="ru-RU" sz="1000" u="none" strike="noStrike">
                          <a:effectLst/>
                        </a:rPr>
                        <a:t>Административные штрафы, установленные Кодексом Российской Федерации об административных правонарушениях</a:t>
                      </a:r>
                      <a:endParaRPr lang="ru-RU" sz="1000" b="0" i="0" u="none" strike="noStrike">
                        <a:effectLst/>
                        <a:latin typeface="Times New Roman" panose="02020603050405020304" pitchFamily="18" charset="0"/>
                      </a:endParaRPr>
                    </a:p>
                  </a:txBody>
                  <a:tcPr marL="1124" marR="1124" marT="1124" marB="0" anchor="ctr"/>
                </a:tc>
                <a:tc>
                  <a:txBody>
                    <a:bodyPr/>
                    <a:lstStyle/>
                    <a:p>
                      <a:pPr algn="ctr" fontAlgn="b"/>
                      <a:r>
                        <a:rPr lang="ru-RU" sz="1000" u="none" strike="noStrike">
                          <a:effectLst/>
                        </a:rPr>
                        <a:t>000 1 16 01000 00 0000 140</a:t>
                      </a:r>
                      <a:endParaRPr lang="ru-RU" sz="1000" b="0" i="0" u="none" strike="noStrike">
                        <a:effectLst/>
                        <a:latin typeface="Times New Roman" panose="02020603050405020304" pitchFamily="18" charset="0"/>
                      </a:endParaRPr>
                    </a:p>
                  </a:txBody>
                  <a:tcPr marL="1124" marR="1124" marT="1124" marB="0" anchor="b"/>
                </a:tc>
                <a:tc>
                  <a:txBody>
                    <a:bodyPr/>
                    <a:lstStyle/>
                    <a:p>
                      <a:pPr algn="r" fontAlgn="b"/>
                      <a:r>
                        <a:rPr lang="ru-RU" sz="1000" u="none" strike="noStrike">
                          <a:effectLst/>
                        </a:rPr>
                        <a:t>462,4</a:t>
                      </a:r>
                      <a:endParaRPr lang="ru-RU" sz="1000" b="0" i="0" u="none" strike="noStrike">
                        <a:effectLst/>
                        <a:latin typeface="Times New Roman" panose="02020603050405020304" pitchFamily="18" charset="0"/>
                      </a:endParaRPr>
                    </a:p>
                  </a:txBody>
                  <a:tcPr marL="1124" marR="1124" marT="1124" marB="0" anchor="b"/>
                </a:tc>
                <a:tc>
                  <a:txBody>
                    <a:bodyPr/>
                    <a:lstStyle/>
                    <a:p>
                      <a:pPr algn="r" fontAlgn="b"/>
                      <a:r>
                        <a:rPr lang="ru-RU" sz="1000" u="none" strike="noStrike">
                          <a:effectLst/>
                        </a:rPr>
                        <a:t>4 017,5</a:t>
                      </a:r>
                      <a:endParaRPr lang="ru-RU" sz="1000" b="0" i="0" u="none" strike="noStrike">
                        <a:effectLst/>
                        <a:latin typeface="Times New Roman" panose="02020603050405020304" pitchFamily="18" charset="0"/>
                      </a:endParaRPr>
                    </a:p>
                  </a:txBody>
                  <a:tcPr marL="1124" marR="1124" marT="1124" marB="0" anchor="b"/>
                </a:tc>
                <a:tc>
                  <a:txBody>
                    <a:bodyPr/>
                    <a:lstStyle/>
                    <a:p>
                      <a:pPr algn="r" fontAlgn="b"/>
                      <a:r>
                        <a:rPr lang="ru-RU" sz="1000" u="none" strike="noStrike" dirty="0">
                          <a:effectLst/>
                        </a:rPr>
                        <a:t>4 325,6</a:t>
                      </a:r>
                      <a:endParaRPr lang="ru-RU" sz="1000" b="0" i="0" u="none" strike="noStrike" dirty="0">
                        <a:effectLst/>
                        <a:latin typeface="Times New Roman" panose="02020603050405020304" pitchFamily="18" charset="0"/>
                      </a:endParaRPr>
                    </a:p>
                  </a:txBody>
                  <a:tcPr marL="1124" marR="1124" marT="1124" marB="0" anchor="b"/>
                </a:tc>
                <a:tc>
                  <a:txBody>
                    <a:bodyPr/>
                    <a:lstStyle/>
                    <a:p>
                      <a:pPr algn="r" fontAlgn="b"/>
                      <a:r>
                        <a:rPr lang="ru-RU" sz="1000" u="none" strike="noStrike">
                          <a:effectLst/>
                        </a:rPr>
                        <a:t>св. 200</a:t>
                      </a:r>
                      <a:endParaRPr lang="ru-RU" sz="1000" b="0" i="0" u="none" strike="noStrike">
                        <a:effectLst/>
                        <a:latin typeface="Times New Roman" panose="02020603050405020304" pitchFamily="18" charset="0"/>
                      </a:endParaRPr>
                    </a:p>
                  </a:txBody>
                  <a:tcPr marL="1124" marR="1124" marT="1124" marB="0" anchor="b"/>
                </a:tc>
                <a:tc>
                  <a:txBody>
                    <a:bodyPr/>
                    <a:lstStyle/>
                    <a:p>
                      <a:pPr algn="r" fontAlgn="b"/>
                      <a:r>
                        <a:rPr lang="ru-RU" sz="1000" u="none" strike="noStrike">
                          <a:effectLst/>
                        </a:rPr>
                        <a:t>107,7</a:t>
                      </a:r>
                      <a:endParaRPr lang="ru-RU" sz="1000" b="0" i="0" u="none" strike="noStrike">
                        <a:effectLst/>
                        <a:latin typeface="Times New Roman" panose="02020603050405020304" pitchFamily="18" charset="0"/>
                      </a:endParaRPr>
                    </a:p>
                  </a:txBody>
                  <a:tcPr marL="1124" marR="1124" marT="1124" marB="0" anchor="b"/>
                </a:tc>
                <a:tc gridSpan="2">
                  <a:txBody>
                    <a:bodyPr/>
                    <a:lstStyle/>
                    <a:p>
                      <a:pPr algn="l" fontAlgn="ctr"/>
                      <a:r>
                        <a:rPr lang="ru-RU" sz="1000" u="none" strike="noStrike" dirty="0">
                          <a:effectLst/>
                        </a:rPr>
                        <a:t>Высокий процент исполнения связан с поступлением взысканий от Специализированного ОСП по важным исполнительным производствам УФССП России по ХМАО-Югре</a:t>
                      </a:r>
                      <a:endParaRPr lang="ru-RU" sz="1000" b="0" i="0" u="none" strike="noStrike" dirty="0">
                        <a:effectLst/>
                        <a:latin typeface="Times New Roman" panose="02020603050405020304" pitchFamily="18" charset="0"/>
                      </a:endParaRPr>
                    </a:p>
                  </a:txBody>
                  <a:tcPr marL="1124" marR="1124" marT="1124" marB="0" anchor="ctr"/>
                </a:tc>
                <a:tc hMerge="1">
                  <a:txBody>
                    <a:bodyPr/>
                    <a:lstStyle/>
                    <a:p>
                      <a:endParaRPr lang="ru-RU"/>
                    </a:p>
                  </a:txBody>
                  <a:tcPr/>
                </a:tc>
              </a:tr>
            </a:tbl>
          </a:graphicData>
        </a:graphic>
      </p:graphicFrame>
      <p:sp>
        <p:nvSpPr>
          <p:cNvPr id="6" name="TextBox 5"/>
          <p:cNvSpPr txBox="1"/>
          <p:nvPr/>
        </p:nvSpPr>
        <p:spPr>
          <a:xfrm>
            <a:off x="10871200" y="689267"/>
            <a:ext cx="1036482" cy="369332"/>
          </a:xfrm>
          <a:prstGeom prst="rect">
            <a:avLst/>
          </a:prstGeom>
          <a:noFill/>
        </p:spPr>
        <p:txBody>
          <a:bodyPr wrap="square" rtlCol="0">
            <a:spAutoFit/>
          </a:bodyPr>
          <a:lstStyle/>
          <a:p>
            <a:pPr algn="r"/>
            <a:r>
              <a:rPr lang="ru-RU" dirty="0" smtClean="0"/>
              <a:t>(4 из 7)</a:t>
            </a:r>
            <a:endParaRPr lang="ru-RU" dirty="0"/>
          </a:p>
        </p:txBody>
      </p:sp>
    </p:spTree>
    <p:extLst>
      <p:ext uri="{BB962C8B-B14F-4D97-AF65-F5344CB8AC3E}">
        <p14:creationId xmlns:p14="http://schemas.microsoft.com/office/powerpoint/2010/main" val="87096294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3" name="Нижний колонтитул 3"/>
          <p:cNvSpPr>
            <a:spLocks noGrp="1"/>
          </p:cNvSpPr>
          <p:nvPr>
            <p:ph type="ftr" sz="quarter" idx="4294967295"/>
          </p:nvPr>
        </p:nvSpPr>
        <p:spPr>
          <a:xfrm>
            <a:off x="0" y="6437730"/>
            <a:ext cx="11760000" cy="432000"/>
          </a:xfrm>
          <a:prstGeom prst="rect">
            <a:avLst/>
          </a:prstGeom>
          <a:solidFill>
            <a:srgbClr val="404040"/>
          </a:solidFill>
          <a:ln cmpd="sng">
            <a:noFill/>
          </a:ln>
        </p:spPr>
        <p:txBody>
          <a:bodyPr anchor="ctr"/>
          <a:lstStyle/>
          <a:p>
            <a:pPr lvl="1"/>
            <a:r>
              <a:rPr lang="ru-RU" b="1" dirty="0">
                <a:gradFill>
                  <a:gsLst>
                    <a:gs pos="0">
                      <a:schemeClr val="accent1">
                        <a:lumMod val="5000"/>
                        <a:lumOff val="95000"/>
                      </a:schemeClr>
                    </a:gs>
                    <a:gs pos="74000">
                      <a:schemeClr val="accent5">
                        <a:lumMod val="25000"/>
                        <a:lumOff val="75000"/>
                      </a:schemeClr>
                    </a:gs>
                    <a:gs pos="83000">
                      <a:schemeClr val="accent5">
                        <a:lumMod val="25000"/>
                        <a:lumOff val="75000"/>
                      </a:schemeClr>
                    </a:gs>
                    <a:gs pos="100000">
                      <a:schemeClr val="accent5">
                        <a:lumMod val="50000"/>
                        <a:lumOff val="50000"/>
                      </a:schemeClr>
                    </a:gs>
                  </a:gsLst>
                  <a:lin ang="5400000" scaled="1"/>
                </a:gradFill>
              </a:rPr>
              <a:t>БЮДЖЕТ ДЛЯ ГРАЖДАН </a:t>
            </a:r>
          </a:p>
        </p:txBody>
      </p:sp>
      <p:sp>
        <p:nvSpPr>
          <p:cNvPr id="34" name="Номер слайда 5">
            <a:extLst>
              <a:ext uri="{FF2B5EF4-FFF2-40B4-BE49-F238E27FC236}">
                <a16:creationId xmlns="" xmlns:a16="http://schemas.microsoft.com/office/drawing/2014/main" id="{1C554D9F-1895-486E-BFBA-905BB2D29E08}"/>
              </a:ext>
            </a:extLst>
          </p:cNvPr>
          <p:cNvSpPr>
            <a:spLocks noGrp="1"/>
          </p:cNvSpPr>
          <p:nvPr>
            <p:ph type="sldNum" sz="quarter" idx="33"/>
          </p:nvPr>
        </p:nvSpPr>
        <p:spPr>
          <a:xfrm>
            <a:off x="11760000" y="6437730"/>
            <a:ext cx="432000" cy="432000"/>
          </a:xfrm>
        </p:spPr>
        <p:txBody>
          <a:bodyPr rtlCol="0"/>
          <a:lstStyle/>
          <a:p>
            <a:pPr rtl="0"/>
            <a:fld id="{19B51A1E-902D-48AF-9020-955120F399B6}" type="slidenum">
              <a:rPr lang="ru-RU" sz="1600" b="1" smtClean="0">
                <a:ln w="0"/>
                <a:gradFill>
                  <a:gsLst>
                    <a:gs pos="0">
                      <a:schemeClr val="accent1">
                        <a:lumMod val="5000"/>
                        <a:lumOff val="95000"/>
                      </a:schemeClr>
                    </a:gs>
                    <a:gs pos="74000">
                      <a:schemeClr val="accent5">
                        <a:lumMod val="25000"/>
                        <a:lumOff val="75000"/>
                      </a:schemeClr>
                    </a:gs>
                    <a:gs pos="83000">
                      <a:schemeClr val="accent5">
                        <a:lumMod val="25000"/>
                        <a:lumOff val="75000"/>
                      </a:schemeClr>
                    </a:gs>
                    <a:gs pos="100000">
                      <a:schemeClr val="accent5">
                        <a:lumMod val="50000"/>
                        <a:lumOff val="50000"/>
                      </a:schemeClr>
                    </a:gs>
                  </a:gsLst>
                  <a:lin ang="5400000" scaled="1"/>
                </a:gradFill>
                <a:effectLst>
                  <a:outerShdw blurRad="38100" dist="25400" dir="5400000" algn="ctr" rotWithShape="0">
                    <a:srgbClr val="6E747A">
                      <a:alpha val="43000"/>
                    </a:srgbClr>
                  </a:outerShdw>
                </a:effectLst>
              </a:rPr>
              <a:pPr rtl="0"/>
              <a:t>26</a:t>
            </a:fld>
            <a:endParaRPr lang="ru-RU" sz="1600" b="1" dirty="0">
              <a:ln w="0"/>
              <a:gradFill>
                <a:gsLst>
                  <a:gs pos="0">
                    <a:schemeClr val="accent1">
                      <a:lumMod val="5000"/>
                      <a:lumOff val="95000"/>
                    </a:schemeClr>
                  </a:gs>
                  <a:gs pos="74000">
                    <a:schemeClr val="accent5">
                      <a:lumMod val="25000"/>
                      <a:lumOff val="75000"/>
                    </a:schemeClr>
                  </a:gs>
                  <a:gs pos="83000">
                    <a:schemeClr val="accent5">
                      <a:lumMod val="25000"/>
                      <a:lumOff val="75000"/>
                    </a:schemeClr>
                  </a:gs>
                  <a:gs pos="100000">
                    <a:schemeClr val="accent5">
                      <a:lumMod val="50000"/>
                      <a:lumOff val="50000"/>
                    </a:schemeClr>
                  </a:gs>
                </a:gsLst>
                <a:lin ang="5400000" scaled="1"/>
              </a:gradFill>
              <a:effectLst>
                <a:outerShdw blurRad="38100" dist="25400" dir="5400000" algn="ctr" rotWithShape="0">
                  <a:srgbClr val="6E747A">
                    <a:alpha val="43000"/>
                  </a:srgbClr>
                </a:outerShdw>
              </a:effectLst>
            </a:endParaRPr>
          </a:p>
        </p:txBody>
      </p:sp>
      <p:sp>
        <p:nvSpPr>
          <p:cNvPr id="3" name="Заголовок 2"/>
          <p:cNvSpPr>
            <a:spLocks noGrp="1"/>
          </p:cNvSpPr>
          <p:nvPr>
            <p:ph type="title"/>
          </p:nvPr>
        </p:nvSpPr>
        <p:spPr/>
        <p:txBody>
          <a:bodyPr/>
          <a:lstStyle/>
          <a:p>
            <a:r>
              <a:rPr lang="ru-RU" sz="2000" dirty="0" smtClean="0"/>
              <a:t>Сведения о фактических поступлениях доходов по видам доходов города Пыть-Яха в сравнении с первоначально утвержденными решениями о бюджете значениями и с уточненными значениями с учетом внесенных изменений за 2021 год. тыс. рублей</a:t>
            </a:r>
            <a:endParaRPr lang="ru-RU" sz="2000" dirty="0"/>
          </a:p>
        </p:txBody>
      </p:sp>
      <p:graphicFrame>
        <p:nvGraphicFramePr>
          <p:cNvPr id="2" name="Таблица 1"/>
          <p:cNvGraphicFramePr>
            <a:graphicFrameLocks noGrp="1"/>
          </p:cNvGraphicFramePr>
          <p:nvPr>
            <p:extLst>
              <p:ext uri="{D42A27DB-BD31-4B8C-83A1-F6EECF244321}">
                <p14:modId xmlns:p14="http://schemas.microsoft.com/office/powerpoint/2010/main" val="2899924049"/>
              </p:ext>
            </p:extLst>
          </p:nvPr>
        </p:nvGraphicFramePr>
        <p:xfrm>
          <a:off x="313267" y="1084263"/>
          <a:ext cx="11607801" cy="4577620"/>
        </p:xfrm>
        <a:graphic>
          <a:graphicData uri="http://schemas.openxmlformats.org/drawingml/2006/table">
            <a:tbl>
              <a:tblPr firstRow="1" bandRow="1" bandCol="1">
                <a:tableStyleId>{5A111915-BE36-4E01-A7E5-04B1672EAD32}</a:tableStyleId>
              </a:tblPr>
              <a:tblGrid>
                <a:gridCol w="2624642"/>
                <a:gridCol w="914424"/>
                <a:gridCol w="694267"/>
                <a:gridCol w="677333"/>
                <a:gridCol w="651934"/>
                <a:gridCol w="533400"/>
                <a:gridCol w="448733"/>
                <a:gridCol w="2531534"/>
                <a:gridCol w="2531534"/>
              </a:tblGrid>
              <a:tr h="56197">
                <a:tc rowSpan="2">
                  <a:txBody>
                    <a:bodyPr/>
                    <a:lstStyle/>
                    <a:p>
                      <a:pPr algn="ctr" fontAlgn="ctr"/>
                      <a:r>
                        <a:rPr lang="ru-RU" sz="1000" u="none" strike="noStrike" dirty="0">
                          <a:effectLst/>
                        </a:rPr>
                        <a:t>НАИМЕНОВАНИЕ ДОХОДА</a:t>
                      </a:r>
                      <a:endParaRPr lang="ru-RU" sz="1000" b="0" i="0" u="none" strike="noStrike" dirty="0">
                        <a:effectLst/>
                        <a:latin typeface="Times New Roman" panose="02020603050405020304" pitchFamily="18" charset="0"/>
                      </a:endParaRPr>
                    </a:p>
                  </a:txBody>
                  <a:tcPr marL="1124" marR="1124" marT="1124" marB="0" anchor="ctr"/>
                </a:tc>
                <a:tc rowSpan="2">
                  <a:txBody>
                    <a:bodyPr/>
                    <a:lstStyle/>
                    <a:p>
                      <a:pPr algn="ctr" fontAlgn="ctr"/>
                      <a:r>
                        <a:rPr lang="ru-RU" sz="1000" u="none" strike="noStrike" dirty="0">
                          <a:effectLst/>
                        </a:rPr>
                        <a:t>КБК</a:t>
                      </a:r>
                      <a:endParaRPr lang="ru-RU" sz="1000" b="0" i="0" u="none" strike="noStrike" dirty="0">
                        <a:effectLst/>
                        <a:latin typeface="Times New Roman" panose="02020603050405020304" pitchFamily="18" charset="0"/>
                      </a:endParaRPr>
                    </a:p>
                  </a:txBody>
                  <a:tcPr marL="1124" marR="1124" marT="1124" marB="0" anchor="ctr"/>
                </a:tc>
                <a:tc rowSpan="2">
                  <a:txBody>
                    <a:bodyPr/>
                    <a:lstStyle/>
                    <a:p>
                      <a:pPr algn="ctr" fontAlgn="ctr"/>
                      <a:r>
                        <a:rPr lang="ru-RU" sz="1000" u="none" strike="noStrike" dirty="0">
                          <a:effectLst/>
                        </a:rPr>
                        <a:t>Утвержденный план на 2021 год (первоначальный)</a:t>
                      </a:r>
                      <a:endParaRPr lang="ru-RU" sz="1000" b="0" i="0" u="none" strike="noStrike" dirty="0">
                        <a:effectLst/>
                        <a:latin typeface="Times New Roman" panose="02020603050405020304" pitchFamily="18" charset="0"/>
                      </a:endParaRPr>
                    </a:p>
                  </a:txBody>
                  <a:tcPr marL="1124" marR="1124" marT="1124" marB="0" anchor="ctr"/>
                </a:tc>
                <a:tc rowSpan="2">
                  <a:txBody>
                    <a:bodyPr/>
                    <a:lstStyle/>
                    <a:p>
                      <a:pPr algn="ctr" fontAlgn="ctr"/>
                      <a:r>
                        <a:rPr lang="ru-RU" sz="1000" u="none" strike="noStrike">
                          <a:effectLst/>
                        </a:rPr>
                        <a:t>Уточненный план </a:t>
                      </a:r>
                      <a:endParaRPr lang="ru-RU" sz="1000" b="0" i="0" u="none" strike="noStrike">
                        <a:effectLst/>
                        <a:latin typeface="Times New Roman" panose="02020603050405020304" pitchFamily="18" charset="0"/>
                      </a:endParaRPr>
                    </a:p>
                  </a:txBody>
                  <a:tcPr marL="1124" marR="1124" marT="1124" marB="0" anchor="ctr"/>
                </a:tc>
                <a:tc rowSpan="2">
                  <a:txBody>
                    <a:bodyPr/>
                    <a:lstStyle/>
                    <a:p>
                      <a:pPr algn="ctr" fontAlgn="ctr"/>
                      <a:r>
                        <a:rPr lang="ru-RU" sz="1000" u="none" strike="noStrike">
                          <a:effectLst/>
                        </a:rPr>
                        <a:t>Исполнено с начала года</a:t>
                      </a:r>
                      <a:endParaRPr lang="ru-RU" sz="1000" b="0" i="0" u="none" strike="noStrike">
                        <a:effectLst/>
                        <a:latin typeface="Times New Roman" panose="02020603050405020304" pitchFamily="18" charset="0"/>
                      </a:endParaRPr>
                    </a:p>
                  </a:txBody>
                  <a:tcPr marL="1124" marR="1124" marT="1124" marB="0" anchor="ctr"/>
                </a:tc>
                <a:tc gridSpan="2">
                  <a:txBody>
                    <a:bodyPr/>
                    <a:lstStyle/>
                    <a:p>
                      <a:pPr algn="ctr" fontAlgn="b"/>
                      <a:r>
                        <a:rPr lang="ru-RU" sz="1000" u="none" strike="noStrike">
                          <a:effectLst/>
                        </a:rPr>
                        <a:t>% исполнения</a:t>
                      </a:r>
                      <a:endParaRPr lang="ru-RU" sz="1000" b="0" i="0" u="none" strike="noStrike">
                        <a:effectLst/>
                        <a:latin typeface="Times New Roman" panose="02020603050405020304" pitchFamily="18" charset="0"/>
                      </a:endParaRPr>
                    </a:p>
                  </a:txBody>
                  <a:tcPr marL="1124" marR="1124" marT="1124" marB="0" anchor="b"/>
                </a:tc>
                <a:tc hMerge="1">
                  <a:txBody>
                    <a:bodyPr/>
                    <a:lstStyle/>
                    <a:p>
                      <a:endParaRPr lang="ru-RU"/>
                    </a:p>
                  </a:txBody>
                  <a:tcPr/>
                </a:tc>
                <a:tc gridSpan="2">
                  <a:txBody>
                    <a:bodyPr/>
                    <a:lstStyle/>
                    <a:p>
                      <a:pPr algn="ctr" fontAlgn="ctr"/>
                      <a:r>
                        <a:rPr lang="ru-RU" sz="1000" u="none" strike="noStrike">
                          <a:effectLst/>
                        </a:rPr>
                        <a:t>Причины невыполнения (перевыполнения) плановых назначений (менее чем 95% и более чем 105%)</a:t>
                      </a:r>
                      <a:endParaRPr lang="ru-RU" sz="1000" b="0" i="0" u="none" strike="noStrike">
                        <a:effectLst/>
                        <a:latin typeface="Times New Roman" panose="02020603050405020304" pitchFamily="18" charset="0"/>
                      </a:endParaRPr>
                    </a:p>
                  </a:txBody>
                  <a:tcPr marL="1124" marR="1124" marT="1124" marB="0" anchor="ctr"/>
                </a:tc>
                <a:tc hMerge="1">
                  <a:txBody>
                    <a:bodyPr/>
                    <a:lstStyle/>
                    <a:p>
                      <a:endParaRPr lang="ru-RU"/>
                    </a:p>
                  </a:txBody>
                  <a:tcPr/>
                </a:tc>
              </a:tr>
              <a:tr h="73056">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algn="ctr" fontAlgn="ctr"/>
                      <a:r>
                        <a:rPr lang="ru-RU" sz="1000" u="none" strike="noStrike">
                          <a:effectLst/>
                        </a:rPr>
                        <a:t>к первоначальному плану</a:t>
                      </a:r>
                      <a:endParaRPr lang="ru-RU" sz="1000" b="0" i="0" u="none" strike="noStrike">
                        <a:effectLst/>
                        <a:latin typeface="Times New Roman" panose="02020603050405020304" pitchFamily="18" charset="0"/>
                      </a:endParaRPr>
                    </a:p>
                  </a:txBody>
                  <a:tcPr marL="1124" marR="1124" marT="1124" marB="0" anchor="ctr"/>
                </a:tc>
                <a:tc>
                  <a:txBody>
                    <a:bodyPr/>
                    <a:lstStyle/>
                    <a:p>
                      <a:pPr algn="ctr" fontAlgn="ctr"/>
                      <a:r>
                        <a:rPr lang="ru-RU" sz="1000" u="none" strike="noStrike">
                          <a:effectLst/>
                        </a:rPr>
                        <a:t> к уточненному плану</a:t>
                      </a:r>
                      <a:endParaRPr lang="ru-RU" sz="1000" b="0" i="0" u="none" strike="noStrike">
                        <a:effectLst/>
                        <a:latin typeface="Times New Roman" panose="02020603050405020304" pitchFamily="18" charset="0"/>
                      </a:endParaRPr>
                    </a:p>
                  </a:txBody>
                  <a:tcPr marL="1124" marR="1124" marT="1124" marB="0" anchor="ctr"/>
                </a:tc>
                <a:tc>
                  <a:txBody>
                    <a:bodyPr/>
                    <a:lstStyle/>
                    <a:p>
                      <a:pPr algn="ctr" fontAlgn="ctr"/>
                      <a:r>
                        <a:rPr lang="ru-RU" sz="1000" u="none" strike="noStrike" dirty="0">
                          <a:effectLst/>
                        </a:rPr>
                        <a:t>к первоначальному плану</a:t>
                      </a:r>
                      <a:endParaRPr lang="ru-RU" sz="1000" b="0" i="0" u="none" strike="noStrike" dirty="0">
                        <a:effectLst/>
                        <a:latin typeface="Times New Roman" panose="02020603050405020304" pitchFamily="18" charset="0"/>
                      </a:endParaRPr>
                    </a:p>
                  </a:txBody>
                  <a:tcPr marL="1124" marR="1124" marT="1124" marB="0" anchor="ctr"/>
                </a:tc>
                <a:tc>
                  <a:txBody>
                    <a:bodyPr/>
                    <a:lstStyle/>
                    <a:p>
                      <a:pPr algn="ctr" fontAlgn="ctr"/>
                      <a:r>
                        <a:rPr lang="ru-RU" sz="1000" u="none" strike="noStrike">
                          <a:effectLst/>
                        </a:rPr>
                        <a:t> к уточненному плану</a:t>
                      </a:r>
                      <a:endParaRPr lang="ru-RU" sz="1000" b="0" i="0" u="none" strike="noStrike">
                        <a:effectLst/>
                        <a:latin typeface="Times New Roman" panose="02020603050405020304" pitchFamily="18" charset="0"/>
                      </a:endParaRPr>
                    </a:p>
                  </a:txBody>
                  <a:tcPr marL="1124" marR="1124" marT="1124" marB="0" anchor="ctr"/>
                </a:tc>
              </a:tr>
              <a:tr h="274242">
                <a:tc>
                  <a:txBody>
                    <a:bodyPr/>
                    <a:lstStyle/>
                    <a:p>
                      <a:pPr algn="l" fontAlgn="b"/>
                      <a:r>
                        <a:rPr lang="ru-RU" sz="1000" u="none" strike="noStrike" dirty="0">
                          <a:effectLst/>
                        </a:rPr>
                        <a:t>Административные штрафы, установленные законами субъектов Российской Федерации об административных правонарушениях</a:t>
                      </a:r>
                      <a:endParaRPr lang="ru-RU" sz="1000" b="0" i="0" u="none" strike="noStrike" dirty="0">
                        <a:effectLst/>
                        <a:latin typeface="Times New Roman" panose="02020603050405020304" pitchFamily="18" charset="0"/>
                      </a:endParaRPr>
                    </a:p>
                  </a:txBody>
                  <a:tcPr marL="1124" marR="1124" marT="1124" marB="0" anchor="ctr"/>
                </a:tc>
                <a:tc>
                  <a:txBody>
                    <a:bodyPr/>
                    <a:lstStyle/>
                    <a:p>
                      <a:pPr algn="ctr" fontAlgn="b"/>
                      <a:r>
                        <a:rPr lang="ru-RU" sz="1000" u="none" strike="noStrike">
                          <a:effectLst/>
                        </a:rPr>
                        <a:t>000 1 16 02000 00 0000 140</a:t>
                      </a:r>
                      <a:endParaRPr lang="ru-RU" sz="1000" b="0" i="0" u="none" strike="noStrike">
                        <a:effectLst/>
                        <a:latin typeface="Times New Roman" panose="02020603050405020304" pitchFamily="18" charset="0"/>
                      </a:endParaRPr>
                    </a:p>
                  </a:txBody>
                  <a:tcPr marL="1124" marR="1124" marT="1124" marB="0" anchor="b"/>
                </a:tc>
                <a:tc>
                  <a:txBody>
                    <a:bodyPr/>
                    <a:lstStyle/>
                    <a:p>
                      <a:pPr algn="r" fontAlgn="b"/>
                      <a:r>
                        <a:rPr lang="ru-RU" sz="1000" u="none" strike="noStrike">
                          <a:effectLst/>
                        </a:rPr>
                        <a:t>91,3</a:t>
                      </a:r>
                      <a:endParaRPr lang="ru-RU" sz="1000" b="0" i="0" u="none" strike="noStrike">
                        <a:effectLst/>
                        <a:latin typeface="Times New Roman" panose="02020603050405020304" pitchFamily="18" charset="0"/>
                      </a:endParaRPr>
                    </a:p>
                  </a:txBody>
                  <a:tcPr marL="1124" marR="1124" marT="1124" marB="0" anchor="b"/>
                </a:tc>
                <a:tc>
                  <a:txBody>
                    <a:bodyPr/>
                    <a:lstStyle/>
                    <a:p>
                      <a:pPr algn="r" fontAlgn="b"/>
                      <a:r>
                        <a:rPr lang="ru-RU" sz="1000" u="none" strike="noStrike">
                          <a:effectLst/>
                        </a:rPr>
                        <a:t>163,6</a:t>
                      </a:r>
                      <a:endParaRPr lang="ru-RU" sz="1000" b="0" i="0" u="none" strike="noStrike">
                        <a:effectLst/>
                        <a:latin typeface="Times New Roman" panose="02020603050405020304" pitchFamily="18" charset="0"/>
                      </a:endParaRPr>
                    </a:p>
                  </a:txBody>
                  <a:tcPr marL="1124" marR="1124" marT="1124" marB="0" anchor="b"/>
                </a:tc>
                <a:tc>
                  <a:txBody>
                    <a:bodyPr/>
                    <a:lstStyle/>
                    <a:p>
                      <a:pPr algn="r" fontAlgn="b"/>
                      <a:r>
                        <a:rPr lang="ru-RU" sz="1000" u="none" strike="noStrike">
                          <a:effectLst/>
                        </a:rPr>
                        <a:t>165,8</a:t>
                      </a:r>
                      <a:endParaRPr lang="ru-RU" sz="1000" b="0" i="0" u="none" strike="noStrike">
                        <a:effectLst/>
                        <a:latin typeface="Times New Roman" panose="02020603050405020304" pitchFamily="18" charset="0"/>
                      </a:endParaRPr>
                    </a:p>
                  </a:txBody>
                  <a:tcPr marL="1124" marR="1124" marT="1124" marB="0" anchor="b"/>
                </a:tc>
                <a:tc>
                  <a:txBody>
                    <a:bodyPr/>
                    <a:lstStyle/>
                    <a:p>
                      <a:pPr algn="r" fontAlgn="b"/>
                      <a:r>
                        <a:rPr lang="ru-RU" sz="1000" u="none" strike="noStrike">
                          <a:effectLst/>
                        </a:rPr>
                        <a:t>181,6</a:t>
                      </a:r>
                      <a:endParaRPr lang="ru-RU" sz="1000" b="0" i="0" u="none" strike="noStrike">
                        <a:effectLst/>
                        <a:latin typeface="Times New Roman" panose="02020603050405020304" pitchFamily="18" charset="0"/>
                      </a:endParaRPr>
                    </a:p>
                  </a:txBody>
                  <a:tcPr marL="1124" marR="1124" marT="1124" marB="0" anchor="b"/>
                </a:tc>
                <a:tc>
                  <a:txBody>
                    <a:bodyPr/>
                    <a:lstStyle/>
                    <a:p>
                      <a:pPr algn="r" fontAlgn="b"/>
                      <a:r>
                        <a:rPr lang="ru-RU" sz="1000" u="none" strike="noStrike">
                          <a:effectLst/>
                        </a:rPr>
                        <a:t>101,4</a:t>
                      </a:r>
                      <a:endParaRPr lang="ru-RU" sz="1000" b="0" i="0" u="none" strike="noStrike">
                        <a:effectLst/>
                        <a:latin typeface="Times New Roman" panose="02020603050405020304" pitchFamily="18" charset="0"/>
                      </a:endParaRPr>
                    </a:p>
                  </a:txBody>
                  <a:tcPr marL="1124" marR="1124" marT="1124" marB="0" anchor="b"/>
                </a:tc>
                <a:tc>
                  <a:txBody>
                    <a:bodyPr/>
                    <a:lstStyle/>
                    <a:p>
                      <a:pPr algn="l" fontAlgn="ctr"/>
                      <a:r>
                        <a:rPr lang="ru-RU" sz="1000" u="none" strike="noStrike">
                          <a:effectLst/>
                        </a:rPr>
                        <a:t>Поступления доходов запланированы в соответствии с предоставленной информацией по проекту бюджета на 2021-2023 годы Департаментом внутренней политики ХМАО- Югры. Фактические поступления превысили план  в связи с активной работой административной комиссией по применению административного законодательства и наложения штрафных санкций </a:t>
                      </a:r>
                      <a:endParaRPr lang="ru-RU" sz="1000" b="0" i="0" u="none" strike="noStrike">
                        <a:effectLst/>
                        <a:latin typeface="Times New Roman" panose="02020603050405020304" pitchFamily="18" charset="0"/>
                      </a:endParaRPr>
                    </a:p>
                  </a:txBody>
                  <a:tcPr marL="1124" marR="1124" marT="1124" marB="0" anchor="ctr"/>
                </a:tc>
                <a:tc>
                  <a:txBody>
                    <a:bodyPr/>
                    <a:lstStyle/>
                    <a:p>
                      <a:pPr algn="l" fontAlgn="ctr"/>
                      <a:r>
                        <a:rPr lang="ru-RU" sz="1000" u="none" strike="noStrike" dirty="0">
                          <a:effectLst/>
                        </a:rPr>
                        <a:t> </a:t>
                      </a:r>
                      <a:endParaRPr lang="ru-RU" sz="1000" b="0" i="0" u="none" strike="noStrike" dirty="0">
                        <a:effectLst/>
                        <a:latin typeface="Times New Roman" panose="02020603050405020304" pitchFamily="18" charset="0"/>
                      </a:endParaRPr>
                    </a:p>
                  </a:txBody>
                  <a:tcPr marL="1124" marR="1124" marT="1124" marB="0" anchor="ctr"/>
                </a:tc>
              </a:tr>
              <a:tr h="195341">
                <a:tc>
                  <a:txBody>
                    <a:bodyPr/>
                    <a:lstStyle/>
                    <a:p>
                      <a:pPr algn="l" fontAlgn="b"/>
                      <a:r>
                        <a:rPr lang="ru-RU" sz="1000" u="none" strike="noStrike" dirty="0">
                          <a:effectLst/>
                        </a:rPr>
                        <a:t>Штрафы, неустойки, пени, уплаченные в соответствии с законом или договором в случае неисполнения или ненадлежащего исполнения обязательств перед государственным (муниципальным) органом, органом управления государственным внебюджетным фондом, казенным учреждением, Центральным банком Российской Федерации, иной организацией, действующей от имени Российской Федерации</a:t>
                      </a:r>
                      <a:endParaRPr lang="ru-RU" sz="1000" b="0" i="0" u="none" strike="noStrike" dirty="0">
                        <a:effectLst/>
                        <a:latin typeface="Times New Roman" panose="02020603050405020304" pitchFamily="18" charset="0"/>
                      </a:endParaRPr>
                    </a:p>
                  </a:txBody>
                  <a:tcPr marL="1124" marR="1124" marT="1124" marB="0" anchor="ctr"/>
                </a:tc>
                <a:tc>
                  <a:txBody>
                    <a:bodyPr/>
                    <a:lstStyle/>
                    <a:p>
                      <a:pPr algn="ctr" fontAlgn="b"/>
                      <a:r>
                        <a:rPr lang="ru-RU" sz="1000" u="none" strike="noStrike" dirty="0">
                          <a:effectLst/>
                        </a:rPr>
                        <a:t>000 1 16 07000 00 0000 140</a:t>
                      </a:r>
                      <a:endParaRPr lang="ru-RU" sz="1000" b="0" i="0" u="none" strike="noStrike" dirty="0">
                        <a:effectLst/>
                        <a:latin typeface="Times New Roman" panose="02020603050405020304" pitchFamily="18" charset="0"/>
                      </a:endParaRPr>
                    </a:p>
                  </a:txBody>
                  <a:tcPr marL="1124" marR="1124" marT="1124" marB="0" anchor="b"/>
                </a:tc>
                <a:tc>
                  <a:txBody>
                    <a:bodyPr/>
                    <a:lstStyle/>
                    <a:p>
                      <a:pPr algn="r" fontAlgn="b"/>
                      <a:r>
                        <a:rPr lang="ru-RU" sz="1000" u="none" strike="noStrike" dirty="0">
                          <a:effectLst/>
                        </a:rPr>
                        <a:t>0,0</a:t>
                      </a:r>
                      <a:endParaRPr lang="ru-RU" sz="1000" b="0" i="0" u="none" strike="noStrike" dirty="0">
                        <a:effectLst/>
                        <a:latin typeface="Times New Roman" panose="02020603050405020304" pitchFamily="18" charset="0"/>
                      </a:endParaRPr>
                    </a:p>
                  </a:txBody>
                  <a:tcPr marL="1124" marR="1124" marT="1124" marB="0" anchor="b"/>
                </a:tc>
                <a:tc>
                  <a:txBody>
                    <a:bodyPr/>
                    <a:lstStyle/>
                    <a:p>
                      <a:pPr algn="r" fontAlgn="b"/>
                      <a:r>
                        <a:rPr lang="ru-RU" sz="1000" u="none" strike="noStrike" dirty="0">
                          <a:effectLst/>
                        </a:rPr>
                        <a:t>3 399,5</a:t>
                      </a:r>
                      <a:endParaRPr lang="ru-RU" sz="1000" b="0" i="0" u="none" strike="noStrike" dirty="0">
                        <a:effectLst/>
                        <a:latin typeface="Times New Roman" panose="02020603050405020304" pitchFamily="18" charset="0"/>
                      </a:endParaRPr>
                    </a:p>
                  </a:txBody>
                  <a:tcPr marL="1124" marR="1124" marT="1124" marB="0" anchor="b"/>
                </a:tc>
                <a:tc>
                  <a:txBody>
                    <a:bodyPr/>
                    <a:lstStyle/>
                    <a:p>
                      <a:pPr algn="r" fontAlgn="b"/>
                      <a:r>
                        <a:rPr lang="ru-RU" sz="1000" u="none" strike="noStrike">
                          <a:effectLst/>
                        </a:rPr>
                        <a:t>4 267,7</a:t>
                      </a:r>
                      <a:endParaRPr lang="ru-RU" sz="1000" b="0" i="0" u="none" strike="noStrike">
                        <a:effectLst/>
                        <a:latin typeface="Times New Roman" panose="02020603050405020304" pitchFamily="18" charset="0"/>
                      </a:endParaRPr>
                    </a:p>
                  </a:txBody>
                  <a:tcPr marL="1124" marR="1124" marT="1124" marB="0" anchor="b"/>
                </a:tc>
                <a:tc>
                  <a:txBody>
                    <a:bodyPr/>
                    <a:lstStyle/>
                    <a:p>
                      <a:pPr algn="r" fontAlgn="b"/>
                      <a:r>
                        <a:rPr lang="ru-RU" sz="1000" u="none" strike="noStrike" dirty="0">
                          <a:effectLst/>
                        </a:rPr>
                        <a:t>0,0</a:t>
                      </a:r>
                      <a:endParaRPr lang="ru-RU" sz="1000" b="0" i="0" u="none" strike="noStrike" dirty="0">
                        <a:effectLst/>
                        <a:latin typeface="Times New Roman" panose="02020603050405020304" pitchFamily="18" charset="0"/>
                      </a:endParaRPr>
                    </a:p>
                  </a:txBody>
                  <a:tcPr marL="1124" marR="1124" marT="1124" marB="0" anchor="b"/>
                </a:tc>
                <a:tc>
                  <a:txBody>
                    <a:bodyPr/>
                    <a:lstStyle/>
                    <a:p>
                      <a:pPr algn="r" fontAlgn="b"/>
                      <a:r>
                        <a:rPr lang="ru-RU" sz="1000" u="none" strike="noStrike">
                          <a:effectLst/>
                        </a:rPr>
                        <a:t>125,5</a:t>
                      </a:r>
                      <a:endParaRPr lang="ru-RU" sz="1000" b="0" i="0" u="none" strike="noStrike">
                        <a:effectLst/>
                        <a:latin typeface="Times New Roman" panose="02020603050405020304" pitchFamily="18" charset="0"/>
                      </a:endParaRPr>
                    </a:p>
                  </a:txBody>
                  <a:tcPr marL="1124" marR="1124" marT="1124" marB="0" anchor="b"/>
                </a:tc>
                <a:tc gridSpan="2">
                  <a:txBody>
                    <a:bodyPr/>
                    <a:lstStyle/>
                    <a:p>
                      <a:pPr algn="l" fontAlgn="ctr"/>
                      <a:r>
                        <a:rPr lang="ru-RU" sz="1000" u="none" strike="noStrike" dirty="0">
                          <a:effectLst/>
                        </a:rPr>
                        <a:t>Высокий процент исполнения связан с поступлениями оплаты пени и неустоек по претензиям предъявленным вследствие ненадлежащего  исполнения условий муниципальных контрактов</a:t>
                      </a:r>
                      <a:endParaRPr lang="ru-RU" sz="1000" b="0" i="0" u="none" strike="noStrike" dirty="0">
                        <a:effectLst/>
                        <a:latin typeface="Times New Roman" panose="02020603050405020304" pitchFamily="18" charset="0"/>
                      </a:endParaRPr>
                    </a:p>
                  </a:txBody>
                  <a:tcPr marL="1124" marR="1124" marT="1124" marB="0" anchor="ctr"/>
                </a:tc>
                <a:tc hMerge="1">
                  <a:txBody>
                    <a:bodyPr/>
                    <a:lstStyle/>
                    <a:p>
                      <a:endParaRPr lang="ru-RU"/>
                    </a:p>
                  </a:txBody>
                  <a:tcPr/>
                </a:tc>
              </a:tr>
              <a:tr h="94411">
                <a:tc>
                  <a:txBody>
                    <a:bodyPr/>
                    <a:lstStyle/>
                    <a:p>
                      <a:pPr algn="l" fontAlgn="b"/>
                      <a:r>
                        <a:rPr lang="ru-RU" sz="1000" u="none" strike="noStrike">
                          <a:effectLst/>
                        </a:rPr>
                        <a:t>Платежи в целях возмещения причиненного ущерба (убытков)</a:t>
                      </a:r>
                      <a:endParaRPr lang="ru-RU" sz="1000" b="0" i="0" u="none" strike="noStrike">
                        <a:effectLst/>
                        <a:latin typeface="Times New Roman" panose="02020603050405020304" pitchFamily="18" charset="0"/>
                      </a:endParaRPr>
                    </a:p>
                  </a:txBody>
                  <a:tcPr marL="1124" marR="1124" marT="1124" marB="0" anchor="ctr"/>
                </a:tc>
                <a:tc>
                  <a:txBody>
                    <a:bodyPr/>
                    <a:lstStyle/>
                    <a:p>
                      <a:pPr algn="ctr" fontAlgn="b"/>
                      <a:r>
                        <a:rPr lang="ru-RU" sz="1000" u="none" strike="noStrike">
                          <a:effectLst/>
                        </a:rPr>
                        <a:t>000 1 16 10000 00 0000 140</a:t>
                      </a:r>
                      <a:endParaRPr lang="ru-RU" sz="1000" b="0" i="0" u="none" strike="noStrike">
                        <a:effectLst/>
                        <a:latin typeface="Times New Roman" panose="02020603050405020304" pitchFamily="18" charset="0"/>
                      </a:endParaRPr>
                    </a:p>
                  </a:txBody>
                  <a:tcPr marL="1124" marR="1124" marT="1124" marB="0" anchor="b"/>
                </a:tc>
                <a:tc>
                  <a:txBody>
                    <a:bodyPr/>
                    <a:lstStyle/>
                    <a:p>
                      <a:pPr algn="r" fontAlgn="b"/>
                      <a:r>
                        <a:rPr lang="ru-RU" sz="1000" u="none" strike="noStrike">
                          <a:effectLst/>
                        </a:rPr>
                        <a:t>0,0</a:t>
                      </a:r>
                      <a:endParaRPr lang="ru-RU" sz="1000" b="0" i="0" u="none" strike="noStrike">
                        <a:effectLst/>
                        <a:latin typeface="Times New Roman" panose="02020603050405020304" pitchFamily="18" charset="0"/>
                      </a:endParaRPr>
                    </a:p>
                  </a:txBody>
                  <a:tcPr marL="1124" marR="1124" marT="1124" marB="0" anchor="b"/>
                </a:tc>
                <a:tc>
                  <a:txBody>
                    <a:bodyPr/>
                    <a:lstStyle/>
                    <a:p>
                      <a:pPr algn="r" fontAlgn="b"/>
                      <a:r>
                        <a:rPr lang="ru-RU" sz="1000" u="none" strike="noStrike">
                          <a:effectLst/>
                        </a:rPr>
                        <a:t>115,4</a:t>
                      </a:r>
                      <a:endParaRPr lang="ru-RU" sz="1000" b="0" i="0" u="none" strike="noStrike">
                        <a:effectLst/>
                        <a:latin typeface="Times New Roman" panose="02020603050405020304" pitchFamily="18" charset="0"/>
                      </a:endParaRPr>
                    </a:p>
                  </a:txBody>
                  <a:tcPr marL="1124" marR="1124" marT="1124" marB="0" anchor="b"/>
                </a:tc>
                <a:tc>
                  <a:txBody>
                    <a:bodyPr/>
                    <a:lstStyle/>
                    <a:p>
                      <a:pPr algn="r" fontAlgn="b"/>
                      <a:r>
                        <a:rPr lang="ru-RU" sz="1000" u="none" strike="noStrike">
                          <a:effectLst/>
                        </a:rPr>
                        <a:t>103,2</a:t>
                      </a:r>
                      <a:endParaRPr lang="ru-RU" sz="1000" b="0" i="0" u="none" strike="noStrike">
                        <a:effectLst/>
                        <a:latin typeface="Times New Roman" panose="02020603050405020304" pitchFamily="18" charset="0"/>
                      </a:endParaRPr>
                    </a:p>
                  </a:txBody>
                  <a:tcPr marL="1124" marR="1124" marT="1124" marB="0" anchor="b"/>
                </a:tc>
                <a:tc>
                  <a:txBody>
                    <a:bodyPr/>
                    <a:lstStyle/>
                    <a:p>
                      <a:pPr algn="r" fontAlgn="b"/>
                      <a:r>
                        <a:rPr lang="ru-RU" sz="1000" u="none" strike="noStrike">
                          <a:effectLst/>
                        </a:rPr>
                        <a:t>0,0</a:t>
                      </a:r>
                      <a:endParaRPr lang="ru-RU" sz="1000" b="0" i="0" u="none" strike="noStrike">
                        <a:effectLst/>
                        <a:latin typeface="Times New Roman" panose="02020603050405020304" pitchFamily="18" charset="0"/>
                      </a:endParaRPr>
                    </a:p>
                  </a:txBody>
                  <a:tcPr marL="1124" marR="1124" marT="1124" marB="0" anchor="b"/>
                </a:tc>
                <a:tc>
                  <a:txBody>
                    <a:bodyPr/>
                    <a:lstStyle/>
                    <a:p>
                      <a:pPr algn="r" fontAlgn="b"/>
                      <a:r>
                        <a:rPr lang="ru-RU" sz="1000" u="none" strike="noStrike">
                          <a:effectLst/>
                        </a:rPr>
                        <a:t>89,4</a:t>
                      </a:r>
                      <a:endParaRPr lang="ru-RU" sz="1000" b="0" i="0" u="none" strike="noStrike">
                        <a:effectLst/>
                        <a:latin typeface="Times New Roman" panose="02020603050405020304" pitchFamily="18" charset="0"/>
                      </a:endParaRPr>
                    </a:p>
                  </a:txBody>
                  <a:tcPr marL="1124" marR="1124" marT="1124" marB="0" anchor="b"/>
                </a:tc>
                <a:tc gridSpan="2">
                  <a:txBody>
                    <a:bodyPr/>
                    <a:lstStyle/>
                    <a:p>
                      <a:pPr algn="l" fontAlgn="ctr"/>
                      <a:r>
                        <a:rPr lang="ru-RU" sz="1000" u="none" strike="noStrike" dirty="0">
                          <a:effectLst/>
                        </a:rPr>
                        <a:t>Доходы от денежных взысканий (штрафов), поступающие в счет погашения задолженности, образовавшейся до 1 января 2020 года, подлежащие зачислению в бюджет муниципального образования по нормативам, действующим до 1 января 2020 года. В ходе исполнения бюджета УФК по ХМАО-Югре были произведены возвраты.</a:t>
                      </a:r>
                      <a:endParaRPr lang="ru-RU" sz="1000" b="0" i="0" u="none" strike="noStrike" dirty="0">
                        <a:effectLst/>
                        <a:latin typeface="Times New Roman" panose="02020603050405020304" pitchFamily="18" charset="0"/>
                      </a:endParaRPr>
                    </a:p>
                  </a:txBody>
                  <a:tcPr marL="1124" marR="1124" marT="1124" marB="0" anchor="ctr"/>
                </a:tc>
                <a:tc hMerge="1">
                  <a:txBody>
                    <a:bodyPr/>
                    <a:lstStyle/>
                    <a:p>
                      <a:endParaRPr lang="ru-RU"/>
                    </a:p>
                  </a:txBody>
                  <a:tcPr/>
                </a:tc>
              </a:tr>
            </a:tbl>
          </a:graphicData>
        </a:graphic>
      </p:graphicFrame>
      <p:sp>
        <p:nvSpPr>
          <p:cNvPr id="6" name="TextBox 5"/>
          <p:cNvSpPr txBox="1"/>
          <p:nvPr/>
        </p:nvSpPr>
        <p:spPr>
          <a:xfrm>
            <a:off x="10871200" y="689267"/>
            <a:ext cx="1036482" cy="369332"/>
          </a:xfrm>
          <a:prstGeom prst="rect">
            <a:avLst/>
          </a:prstGeom>
          <a:noFill/>
        </p:spPr>
        <p:txBody>
          <a:bodyPr wrap="square" rtlCol="0">
            <a:spAutoFit/>
          </a:bodyPr>
          <a:lstStyle/>
          <a:p>
            <a:pPr algn="r"/>
            <a:r>
              <a:rPr lang="ru-RU" dirty="0" smtClean="0"/>
              <a:t>(5 из 7)</a:t>
            </a:r>
            <a:endParaRPr lang="ru-RU" dirty="0"/>
          </a:p>
        </p:txBody>
      </p:sp>
    </p:spTree>
    <p:extLst>
      <p:ext uri="{BB962C8B-B14F-4D97-AF65-F5344CB8AC3E}">
        <p14:creationId xmlns:p14="http://schemas.microsoft.com/office/powerpoint/2010/main" val="206758902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3" name="Нижний колонтитул 3"/>
          <p:cNvSpPr>
            <a:spLocks noGrp="1"/>
          </p:cNvSpPr>
          <p:nvPr>
            <p:ph type="ftr" sz="quarter" idx="4294967295"/>
          </p:nvPr>
        </p:nvSpPr>
        <p:spPr>
          <a:xfrm>
            <a:off x="0" y="6437730"/>
            <a:ext cx="11760000" cy="432000"/>
          </a:xfrm>
          <a:prstGeom prst="rect">
            <a:avLst/>
          </a:prstGeom>
          <a:solidFill>
            <a:srgbClr val="404040"/>
          </a:solidFill>
          <a:ln cmpd="sng">
            <a:noFill/>
          </a:ln>
        </p:spPr>
        <p:txBody>
          <a:bodyPr anchor="ctr"/>
          <a:lstStyle/>
          <a:p>
            <a:pPr lvl="1"/>
            <a:r>
              <a:rPr lang="ru-RU" b="1" dirty="0">
                <a:gradFill>
                  <a:gsLst>
                    <a:gs pos="0">
                      <a:schemeClr val="accent1">
                        <a:lumMod val="5000"/>
                        <a:lumOff val="95000"/>
                      </a:schemeClr>
                    </a:gs>
                    <a:gs pos="74000">
                      <a:schemeClr val="accent5">
                        <a:lumMod val="25000"/>
                        <a:lumOff val="75000"/>
                      </a:schemeClr>
                    </a:gs>
                    <a:gs pos="83000">
                      <a:schemeClr val="accent5">
                        <a:lumMod val="25000"/>
                        <a:lumOff val="75000"/>
                      </a:schemeClr>
                    </a:gs>
                    <a:gs pos="100000">
                      <a:schemeClr val="accent5">
                        <a:lumMod val="50000"/>
                        <a:lumOff val="50000"/>
                      </a:schemeClr>
                    </a:gs>
                  </a:gsLst>
                  <a:lin ang="5400000" scaled="1"/>
                </a:gradFill>
              </a:rPr>
              <a:t>БЮДЖЕТ ДЛЯ ГРАЖДАН </a:t>
            </a:r>
          </a:p>
        </p:txBody>
      </p:sp>
      <p:sp>
        <p:nvSpPr>
          <p:cNvPr id="34" name="Номер слайда 5">
            <a:extLst>
              <a:ext uri="{FF2B5EF4-FFF2-40B4-BE49-F238E27FC236}">
                <a16:creationId xmlns="" xmlns:a16="http://schemas.microsoft.com/office/drawing/2014/main" id="{1C554D9F-1895-486E-BFBA-905BB2D29E08}"/>
              </a:ext>
            </a:extLst>
          </p:cNvPr>
          <p:cNvSpPr>
            <a:spLocks noGrp="1"/>
          </p:cNvSpPr>
          <p:nvPr>
            <p:ph type="sldNum" sz="quarter" idx="33"/>
          </p:nvPr>
        </p:nvSpPr>
        <p:spPr>
          <a:xfrm>
            <a:off x="11760000" y="6437730"/>
            <a:ext cx="432000" cy="432000"/>
          </a:xfrm>
        </p:spPr>
        <p:txBody>
          <a:bodyPr rtlCol="0"/>
          <a:lstStyle/>
          <a:p>
            <a:pPr rtl="0"/>
            <a:fld id="{19B51A1E-902D-48AF-9020-955120F399B6}" type="slidenum">
              <a:rPr lang="ru-RU" sz="1600" b="1" smtClean="0">
                <a:ln w="0"/>
                <a:gradFill>
                  <a:gsLst>
                    <a:gs pos="0">
                      <a:schemeClr val="accent1">
                        <a:lumMod val="5000"/>
                        <a:lumOff val="95000"/>
                      </a:schemeClr>
                    </a:gs>
                    <a:gs pos="74000">
                      <a:schemeClr val="accent5">
                        <a:lumMod val="25000"/>
                        <a:lumOff val="75000"/>
                      </a:schemeClr>
                    </a:gs>
                    <a:gs pos="83000">
                      <a:schemeClr val="accent5">
                        <a:lumMod val="25000"/>
                        <a:lumOff val="75000"/>
                      </a:schemeClr>
                    </a:gs>
                    <a:gs pos="100000">
                      <a:schemeClr val="accent5">
                        <a:lumMod val="50000"/>
                        <a:lumOff val="50000"/>
                      </a:schemeClr>
                    </a:gs>
                  </a:gsLst>
                  <a:lin ang="5400000" scaled="1"/>
                </a:gradFill>
                <a:effectLst>
                  <a:outerShdw blurRad="38100" dist="25400" dir="5400000" algn="ctr" rotWithShape="0">
                    <a:srgbClr val="6E747A">
                      <a:alpha val="43000"/>
                    </a:srgbClr>
                  </a:outerShdw>
                </a:effectLst>
              </a:rPr>
              <a:pPr rtl="0"/>
              <a:t>27</a:t>
            </a:fld>
            <a:endParaRPr lang="ru-RU" sz="1600" b="1" dirty="0">
              <a:ln w="0"/>
              <a:gradFill>
                <a:gsLst>
                  <a:gs pos="0">
                    <a:schemeClr val="accent1">
                      <a:lumMod val="5000"/>
                      <a:lumOff val="95000"/>
                    </a:schemeClr>
                  </a:gs>
                  <a:gs pos="74000">
                    <a:schemeClr val="accent5">
                      <a:lumMod val="25000"/>
                      <a:lumOff val="75000"/>
                    </a:schemeClr>
                  </a:gs>
                  <a:gs pos="83000">
                    <a:schemeClr val="accent5">
                      <a:lumMod val="25000"/>
                      <a:lumOff val="75000"/>
                    </a:schemeClr>
                  </a:gs>
                  <a:gs pos="100000">
                    <a:schemeClr val="accent5">
                      <a:lumMod val="50000"/>
                      <a:lumOff val="50000"/>
                    </a:schemeClr>
                  </a:gs>
                </a:gsLst>
                <a:lin ang="5400000" scaled="1"/>
              </a:gradFill>
              <a:effectLst>
                <a:outerShdw blurRad="38100" dist="25400" dir="5400000" algn="ctr" rotWithShape="0">
                  <a:srgbClr val="6E747A">
                    <a:alpha val="43000"/>
                  </a:srgbClr>
                </a:outerShdw>
              </a:effectLst>
            </a:endParaRPr>
          </a:p>
        </p:txBody>
      </p:sp>
      <p:sp>
        <p:nvSpPr>
          <p:cNvPr id="3" name="Заголовок 2"/>
          <p:cNvSpPr>
            <a:spLocks noGrp="1"/>
          </p:cNvSpPr>
          <p:nvPr>
            <p:ph type="title"/>
          </p:nvPr>
        </p:nvSpPr>
        <p:spPr/>
        <p:txBody>
          <a:bodyPr/>
          <a:lstStyle/>
          <a:p>
            <a:r>
              <a:rPr lang="ru-RU" sz="2000" dirty="0" smtClean="0"/>
              <a:t>Сведения о фактических поступлениях доходов по видам доходов города Пыть-Яха в сравнении с первоначально утвержденными решениями о бюджете значениями и с уточненными значениями с учетом внесенных изменений за 2021 год. тыс. рублей</a:t>
            </a:r>
            <a:endParaRPr lang="ru-RU" sz="2000" dirty="0"/>
          </a:p>
        </p:txBody>
      </p:sp>
      <p:graphicFrame>
        <p:nvGraphicFramePr>
          <p:cNvPr id="2" name="Таблица 1"/>
          <p:cNvGraphicFramePr>
            <a:graphicFrameLocks noGrp="1"/>
          </p:cNvGraphicFramePr>
          <p:nvPr>
            <p:extLst>
              <p:ext uri="{D42A27DB-BD31-4B8C-83A1-F6EECF244321}">
                <p14:modId xmlns:p14="http://schemas.microsoft.com/office/powerpoint/2010/main" val="1738176806"/>
              </p:ext>
            </p:extLst>
          </p:nvPr>
        </p:nvGraphicFramePr>
        <p:xfrm>
          <a:off x="313267" y="1084263"/>
          <a:ext cx="11607801" cy="4885792"/>
        </p:xfrm>
        <a:graphic>
          <a:graphicData uri="http://schemas.openxmlformats.org/drawingml/2006/table">
            <a:tbl>
              <a:tblPr firstRow="1" bandRow="1" bandCol="1">
                <a:tableStyleId>{5A111915-BE36-4E01-A7E5-04B1672EAD32}</a:tableStyleId>
              </a:tblPr>
              <a:tblGrid>
                <a:gridCol w="2624642"/>
                <a:gridCol w="914424"/>
                <a:gridCol w="694267"/>
                <a:gridCol w="677333"/>
                <a:gridCol w="651934"/>
                <a:gridCol w="533400"/>
                <a:gridCol w="448733"/>
                <a:gridCol w="2531534"/>
                <a:gridCol w="2531534"/>
              </a:tblGrid>
              <a:tr h="56197">
                <a:tc rowSpan="2">
                  <a:txBody>
                    <a:bodyPr/>
                    <a:lstStyle/>
                    <a:p>
                      <a:pPr algn="ctr" fontAlgn="ctr"/>
                      <a:r>
                        <a:rPr lang="ru-RU" sz="1000" u="none" strike="noStrike" dirty="0">
                          <a:effectLst/>
                        </a:rPr>
                        <a:t>НАИМЕНОВАНИЕ ДОХОДА</a:t>
                      </a:r>
                      <a:endParaRPr lang="ru-RU" sz="1000" b="0" i="0" u="none" strike="noStrike" dirty="0">
                        <a:effectLst/>
                        <a:latin typeface="Times New Roman" panose="02020603050405020304" pitchFamily="18" charset="0"/>
                      </a:endParaRPr>
                    </a:p>
                  </a:txBody>
                  <a:tcPr marL="1124" marR="1124" marT="1124" marB="0" anchor="ctr"/>
                </a:tc>
                <a:tc rowSpan="2">
                  <a:txBody>
                    <a:bodyPr/>
                    <a:lstStyle/>
                    <a:p>
                      <a:pPr algn="ctr" fontAlgn="ctr"/>
                      <a:r>
                        <a:rPr lang="ru-RU" sz="1000" u="none" strike="noStrike" dirty="0">
                          <a:effectLst/>
                        </a:rPr>
                        <a:t>КБК</a:t>
                      </a:r>
                      <a:endParaRPr lang="ru-RU" sz="1000" b="0" i="0" u="none" strike="noStrike" dirty="0">
                        <a:effectLst/>
                        <a:latin typeface="Times New Roman" panose="02020603050405020304" pitchFamily="18" charset="0"/>
                      </a:endParaRPr>
                    </a:p>
                  </a:txBody>
                  <a:tcPr marL="1124" marR="1124" marT="1124" marB="0" anchor="ctr"/>
                </a:tc>
                <a:tc rowSpan="2">
                  <a:txBody>
                    <a:bodyPr/>
                    <a:lstStyle/>
                    <a:p>
                      <a:pPr algn="ctr" fontAlgn="ctr"/>
                      <a:r>
                        <a:rPr lang="ru-RU" sz="1000" u="none" strike="noStrike" dirty="0">
                          <a:effectLst/>
                        </a:rPr>
                        <a:t>Утвержденный план на 2021 год (первоначальный)</a:t>
                      </a:r>
                      <a:endParaRPr lang="ru-RU" sz="1000" b="0" i="0" u="none" strike="noStrike" dirty="0">
                        <a:effectLst/>
                        <a:latin typeface="Times New Roman" panose="02020603050405020304" pitchFamily="18" charset="0"/>
                      </a:endParaRPr>
                    </a:p>
                  </a:txBody>
                  <a:tcPr marL="1124" marR="1124" marT="1124" marB="0" anchor="ctr"/>
                </a:tc>
                <a:tc rowSpan="2">
                  <a:txBody>
                    <a:bodyPr/>
                    <a:lstStyle/>
                    <a:p>
                      <a:pPr algn="ctr" fontAlgn="ctr"/>
                      <a:r>
                        <a:rPr lang="ru-RU" sz="1000" u="none" strike="noStrike">
                          <a:effectLst/>
                        </a:rPr>
                        <a:t>Уточненный план </a:t>
                      </a:r>
                      <a:endParaRPr lang="ru-RU" sz="1000" b="0" i="0" u="none" strike="noStrike">
                        <a:effectLst/>
                        <a:latin typeface="Times New Roman" panose="02020603050405020304" pitchFamily="18" charset="0"/>
                      </a:endParaRPr>
                    </a:p>
                  </a:txBody>
                  <a:tcPr marL="1124" marR="1124" marT="1124" marB="0" anchor="ctr"/>
                </a:tc>
                <a:tc rowSpan="2">
                  <a:txBody>
                    <a:bodyPr/>
                    <a:lstStyle/>
                    <a:p>
                      <a:pPr algn="ctr" fontAlgn="ctr"/>
                      <a:r>
                        <a:rPr lang="ru-RU" sz="1000" u="none" strike="noStrike">
                          <a:effectLst/>
                        </a:rPr>
                        <a:t>Исполнено с начала года</a:t>
                      </a:r>
                      <a:endParaRPr lang="ru-RU" sz="1000" b="0" i="0" u="none" strike="noStrike">
                        <a:effectLst/>
                        <a:latin typeface="Times New Roman" panose="02020603050405020304" pitchFamily="18" charset="0"/>
                      </a:endParaRPr>
                    </a:p>
                  </a:txBody>
                  <a:tcPr marL="1124" marR="1124" marT="1124" marB="0" anchor="ctr"/>
                </a:tc>
                <a:tc gridSpan="2">
                  <a:txBody>
                    <a:bodyPr/>
                    <a:lstStyle/>
                    <a:p>
                      <a:pPr algn="ctr" fontAlgn="b"/>
                      <a:r>
                        <a:rPr lang="ru-RU" sz="1000" u="none" strike="noStrike">
                          <a:effectLst/>
                        </a:rPr>
                        <a:t>% исполнения</a:t>
                      </a:r>
                      <a:endParaRPr lang="ru-RU" sz="1000" b="0" i="0" u="none" strike="noStrike">
                        <a:effectLst/>
                        <a:latin typeface="Times New Roman" panose="02020603050405020304" pitchFamily="18" charset="0"/>
                      </a:endParaRPr>
                    </a:p>
                  </a:txBody>
                  <a:tcPr marL="1124" marR="1124" marT="1124" marB="0" anchor="b"/>
                </a:tc>
                <a:tc hMerge="1">
                  <a:txBody>
                    <a:bodyPr/>
                    <a:lstStyle/>
                    <a:p>
                      <a:endParaRPr lang="ru-RU"/>
                    </a:p>
                  </a:txBody>
                  <a:tcPr/>
                </a:tc>
                <a:tc gridSpan="2">
                  <a:txBody>
                    <a:bodyPr/>
                    <a:lstStyle/>
                    <a:p>
                      <a:pPr algn="ctr" fontAlgn="ctr"/>
                      <a:r>
                        <a:rPr lang="ru-RU" sz="1000" u="none" strike="noStrike">
                          <a:effectLst/>
                        </a:rPr>
                        <a:t>Причины невыполнения (перевыполнения) плановых назначений (менее чем 95% и более чем 105%)</a:t>
                      </a:r>
                      <a:endParaRPr lang="ru-RU" sz="1000" b="0" i="0" u="none" strike="noStrike">
                        <a:effectLst/>
                        <a:latin typeface="Times New Roman" panose="02020603050405020304" pitchFamily="18" charset="0"/>
                      </a:endParaRPr>
                    </a:p>
                  </a:txBody>
                  <a:tcPr marL="1124" marR="1124" marT="1124" marB="0" anchor="ctr"/>
                </a:tc>
                <a:tc hMerge="1">
                  <a:txBody>
                    <a:bodyPr/>
                    <a:lstStyle/>
                    <a:p>
                      <a:endParaRPr lang="ru-RU"/>
                    </a:p>
                  </a:txBody>
                  <a:tcPr/>
                </a:tc>
              </a:tr>
              <a:tr h="73056">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algn="ctr" fontAlgn="ctr"/>
                      <a:r>
                        <a:rPr lang="ru-RU" sz="1000" u="none" strike="noStrike">
                          <a:effectLst/>
                        </a:rPr>
                        <a:t>к первоначальному плану</a:t>
                      </a:r>
                      <a:endParaRPr lang="ru-RU" sz="1000" b="0" i="0" u="none" strike="noStrike">
                        <a:effectLst/>
                        <a:latin typeface="Times New Roman" panose="02020603050405020304" pitchFamily="18" charset="0"/>
                      </a:endParaRPr>
                    </a:p>
                  </a:txBody>
                  <a:tcPr marL="1124" marR="1124" marT="1124" marB="0" anchor="ctr"/>
                </a:tc>
                <a:tc>
                  <a:txBody>
                    <a:bodyPr/>
                    <a:lstStyle/>
                    <a:p>
                      <a:pPr algn="ctr" fontAlgn="ctr"/>
                      <a:r>
                        <a:rPr lang="ru-RU" sz="1000" u="none" strike="noStrike">
                          <a:effectLst/>
                        </a:rPr>
                        <a:t> к уточненному плану</a:t>
                      </a:r>
                      <a:endParaRPr lang="ru-RU" sz="1000" b="0" i="0" u="none" strike="noStrike">
                        <a:effectLst/>
                        <a:latin typeface="Times New Roman" panose="02020603050405020304" pitchFamily="18" charset="0"/>
                      </a:endParaRPr>
                    </a:p>
                  </a:txBody>
                  <a:tcPr marL="1124" marR="1124" marT="1124" marB="0" anchor="ctr"/>
                </a:tc>
                <a:tc>
                  <a:txBody>
                    <a:bodyPr/>
                    <a:lstStyle/>
                    <a:p>
                      <a:pPr algn="ctr" fontAlgn="ctr"/>
                      <a:r>
                        <a:rPr lang="ru-RU" sz="1000" u="none" strike="noStrike" dirty="0">
                          <a:effectLst/>
                        </a:rPr>
                        <a:t>к первоначальному плану</a:t>
                      </a:r>
                      <a:endParaRPr lang="ru-RU" sz="1000" b="0" i="0" u="none" strike="noStrike" dirty="0">
                        <a:effectLst/>
                        <a:latin typeface="Times New Roman" panose="02020603050405020304" pitchFamily="18" charset="0"/>
                      </a:endParaRPr>
                    </a:p>
                  </a:txBody>
                  <a:tcPr marL="1124" marR="1124" marT="1124" marB="0" anchor="ctr"/>
                </a:tc>
                <a:tc>
                  <a:txBody>
                    <a:bodyPr/>
                    <a:lstStyle/>
                    <a:p>
                      <a:pPr algn="ctr" fontAlgn="ctr"/>
                      <a:r>
                        <a:rPr lang="ru-RU" sz="1000" u="none" strike="noStrike">
                          <a:effectLst/>
                        </a:rPr>
                        <a:t> к уточненному плану</a:t>
                      </a:r>
                      <a:endParaRPr lang="ru-RU" sz="1000" b="0" i="0" u="none" strike="noStrike">
                        <a:effectLst/>
                        <a:latin typeface="Times New Roman" panose="02020603050405020304" pitchFamily="18" charset="0"/>
                      </a:endParaRPr>
                    </a:p>
                  </a:txBody>
                  <a:tcPr marL="1124" marR="1124" marT="1124" marB="0" anchor="ctr"/>
                </a:tc>
              </a:tr>
              <a:tr h="231532">
                <a:tc>
                  <a:txBody>
                    <a:bodyPr/>
                    <a:lstStyle/>
                    <a:p>
                      <a:pPr algn="l" fontAlgn="b"/>
                      <a:r>
                        <a:rPr lang="ru-RU" sz="1000" u="none" strike="noStrike" dirty="0">
                          <a:effectLst/>
                        </a:rPr>
                        <a:t>Платежи, уплачиваемые в целях возмещения вреда</a:t>
                      </a:r>
                      <a:endParaRPr lang="ru-RU" sz="1000" b="0" i="0" u="none" strike="noStrike" dirty="0">
                        <a:effectLst/>
                        <a:latin typeface="Times New Roman" panose="02020603050405020304" pitchFamily="18" charset="0"/>
                      </a:endParaRPr>
                    </a:p>
                  </a:txBody>
                  <a:tcPr marL="1124" marR="1124" marT="1124" marB="0" anchor="ctr"/>
                </a:tc>
                <a:tc>
                  <a:txBody>
                    <a:bodyPr/>
                    <a:lstStyle/>
                    <a:p>
                      <a:pPr algn="ctr" fontAlgn="b"/>
                      <a:r>
                        <a:rPr lang="ru-RU" sz="1000" u="none" strike="noStrike">
                          <a:effectLst/>
                        </a:rPr>
                        <a:t>000 1 16 11000 00 0000 140</a:t>
                      </a:r>
                      <a:endParaRPr lang="ru-RU" sz="1000" b="0" i="0" u="none" strike="noStrike">
                        <a:effectLst/>
                        <a:latin typeface="Times New Roman" panose="02020603050405020304" pitchFamily="18" charset="0"/>
                      </a:endParaRPr>
                    </a:p>
                  </a:txBody>
                  <a:tcPr marL="1124" marR="1124" marT="1124" marB="0" anchor="b"/>
                </a:tc>
                <a:tc>
                  <a:txBody>
                    <a:bodyPr/>
                    <a:lstStyle/>
                    <a:p>
                      <a:pPr algn="r" fontAlgn="b"/>
                      <a:r>
                        <a:rPr lang="ru-RU" sz="1000" u="none" strike="noStrike">
                          <a:effectLst/>
                        </a:rPr>
                        <a:t>0,0</a:t>
                      </a:r>
                      <a:endParaRPr lang="ru-RU" sz="1000" b="0" i="0" u="none" strike="noStrike">
                        <a:effectLst/>
                        <a:latin typeface="Times New Roman" panose="02020603050405020304" pitchFamily="18" charset="0"/>
                      </a:endParaRPr>
                    </a:p>
                  </a:txBody>
                  <a:tcPr marL="1124" marR="1124" marT="1124" marB="0" anchor="b"/>
                </a:tc>
                <a:tc>
                  <a:txBody>
                    <a:bodyPr/>
                    <a:lstStyle/>
                    <a:p>
                      <a:pPr algn="r" fontAlgn="b"/>
                      <a:r>
                        <a:rPr lang="ru-RU" sz="1000" u="none" strike="noStrike">
                          <a:effectLst/>
                        </a:rPr>
                        <a:t>15 257,9</a:t>
                      </a:r>
                      <a:endParaRPr lang="ru-RU" sz="1000" b="0" i="0" u="none" strike="noStrike">
                        <a:effectLst/>
                        <a:latin typeface="Times New Roman" panose="02020603050405020304" pitchFamily="18" charset="0"/>
                      </a:endParaRPr>
                    </a:p>
                  </a:txBody>
                  <a:tcPr marL="1124" marR="1124" marT="1124" marB="0" anchor="b"/>
                </a:tc>
                <a:tc>
                  <a:txBody>
                    <a:bodyPr/>
                    <a:lstStyle/>
                    <a:p>
                      <a:pPr algn="r" fontAlgn="b"/>
                      <a:r>
                        <a:rPr lang="ru-RU" sz="1000" u="none" strike="noStrike">
                          <a:effectLst/>
                        </a:rPr>
                        <a:t>15 618,8</a:t>
                      </a:r>
                      <a:endParaRPr lang="ru-RU" sz="1000" b="0" i="0" u="none" strike="noStrike">
                        <a:effectLst/>
                        <a:latin typeface="Times New Roman" panose="02020603050405020304" pitchFamily="18" charset="0"/>
                      </a:endParaRPr>
                    </a:p>
                  </a:txBody>
                  <a:tcPr marL="1124" marR="1124" marT="1124" marB="0" anchor="b"/>
                </a:tc>
                <a:tc>
                  <a:txBody>
                    <a:bodyPr/>
                    <a:lstStyle/>
                    <a:p>
                      <a:pPr algn="r" fontAlgn="b"/>
                      <a:r>
                        <a:rPr lang="ru-RU" sz="1000" u="none" strike="noStrike">
                          <a:effectLst/>
                        </a:rPr>
                        <a:t>0,0</a:t>
                      </a:r>
                      <a:endParaRPr lang="ru-RU" sz="1000" b="0" i="0" u="none" strike="noStrike">
                        <a:effectLst/>
                        <a:latin typeface="Times New Roman" panose="02020603050405020304" pitchFamily="18" charset="0"/>
                      </a:endParaRPr>
                    </a:p>
                  </a:txBody>
                  <a:tcPr marL="1124" marR="1124" marT="1124" marB="0" anchor="b"/>
                </a:tc>
                <a:tc>
                  <a:txBody>
                    <a:bodyPr/>
                    <a:lstStyle/>
                    <a:p>
                      <a:pPr algn="r" fontAlgn="b"/>
                      <a:r>
                        <a:rPr lang="ru-RU" sz="1000" u="none" strike="noStrike">
                          <a:effectLst/>
                        </a:rPr>
                        <a:t>102,4</a:t>
                      </a:r>
                      <a:endParaRPr lang="ru-RU" sz="1000" b="0" i="0" u="none" strike="noStrike">
                        <a:effectLst/>
                        <a:latin typeface="Times New Roman" panose="02020603050405020304" pitchFamily="18" charset="0"/>
                      </a:endParaRPr>
                    </a:p>
                  </a:txBody>
                  <a:tcPr marL="1124" marR="1124" marT="1124" marB="0" anchor="b"/>
                </a:tc>
                <a:tc>
                  <a:txBody>
                    <a:bodyPr/>
                    <a:lstStyle/>
                    <a:p>
                      <a:pPr algn="l" fontAlgn="ctr"/>
                      <a:r>
                        <a:rPr lang="ru-RU" sz="1000" u="none" strike="noStrike">
                          <a:effectLst/>
                        </a:rPr>
                        <a:t>Высокий процент исполнения связан с поступлениями платежей, уплачиваемых в целях возмещения вреда, причиняемого автомобильным дорогам местного значения транспортными средствами, осуществляющими перевозки тяжеловесных и (или) крупногабаритных грузов и по главе 8 Кодекса Российской Федерации об административных правонарушениях</a:t>
                      </a:r>
                      <a:endParaRPr lang="ru-RU" sz="1000" b="0" i="0" u="none" strike="noStrike">
                        <a:effectLst/>
                        <a:latin typeface="Times New Roman" panose="02020603050405020304" pitchFamily="18" charset="0"/>
                      </a:endParaRPr>
                    </a:p>
                  </a:txBody>
                  <a:tcPr marL="1124" marR="1124" marT="1124" marB="0" anchor="ctr"/>
                </a:tc>
                <a:tc>
                  <a:txBody>
                    <a:bodyPr/>
                    <a:lstStyle/>
                    <a:p>
                      <a:pPr algn="l" fontAlgn="ctr"/>
                      <a:r>
                        <a:rPr lang="ru-RU" sz="1000" u="none" strike="noStrike" dirty="0">
                          <a:effectLst/>
                        </a:rPr>
                        <a:t> </a:t>
                      </a:r>
                      <a:endParaRPr lang="ru-RU" sz="1000" b="0" i="0" u="none" strike="noStrike" dirty="0">
                        <a:effectLst/>
                        <a:latin typeface="Times New Roman" panose="02020603050405020304" pitchFamily="18" charset="0"/>
                      </a:endParaRPr>
                    </a:p>
                  </a:txBody>
                  <a:tcPr marL="1124" marR="1124" marT="1124" marB="0" anchor="ctr"/>
                </a:tc>
              </a:tr>
              <a:tr h="44283">
                <a:tc>
                  <a:txBody>
                    <a:bodyPr/>
                    <a:lstStyle/>
                    <a:p>
                      <a:pPr algn="l" fontAlgn="b"/>
                      <a:r>
                        <a:rPr lang="ru-RU" sz="1000" u="none" strike="noStrike" dirty="0">
                          <a:effectLst/>
                        </a:rPr>
                        <a:t>ПРОЧИЕ НЕНАЛОГОВЫЕ ДОХОДЫ</a:t>
                      </a:r>
                      <a:endParaRPr lang="ru-RU" sz="1000" b="0" i="0" u="none" strike="noStrike" dirty="0">
                        <a:effectLst/>
                        <a:latin typeface="Times New Roman" panose="02020603050405020304" pitchFamily="18" charset="0"/>
                      </a:endParaRPr>
                    </a:p>
                  </a:txBody>
                  <a:tcPr marL="1124" marR="1124" marT="1124" marB="0" anchor="ctr"/>
                </a:tc>
                <a:tc>
                  <a:txBody>
                    <a:bodyPr/>
                    <a:lstStyle/>
                    <a:p>
                      <a:pPr algn="ctr" fontAlgn="b"/>
                      <a:r>
                        <a:rPr lang="ru-RU" sz="1000" u="none" strike="noStrike">
                          <a:effectLst/>
                        </a:rPr>
                        <a:t>000 1 17 00000 00 0000 000</a:t>
                      </a:r>
                      <a:endParaRPr lang="ru-RU" sz="1000" b="0" i="0" u="none" strike="noStrike">
                        <a:effectLst/>
                        <a:latin typeface="Times New Roman" panose="02020603050405020304" pitchFamily="18" charset="0"/>
                      </a:endParaRPr>
                    </a:p>
                  </a:txBody>
                  <a:tcPr marL="1124" marR="1124" marT="1124" marB="0" anchor="b"/>
                </a:tc>
                <a:tc>
                  <a:txBody>
                    <a:bodyPr/>
                    <a:lstStyle/>
                    <a:p>
                      <a:pPr algn="r" fontAlgn="b"/>
                      <a:r>
                        <a:rPr lang="ru-RU" sz="1000" u="none" strike="noStrike">
                          <a:effectLst/>
                        </a:rPr>
                        <a:t>0,0</a:t>
                      </a:r>
                      <a:endParaRPr lang="ru-RU" sz="1000" b="0" i="0" u="none" strike="noStrike">
                        <a:effectLst/>
                        <a:latin typeface="Times New Roman" panose="02020603050405020304" pitchFamily="18" charset="0"/>
                      </a:endParaRPr>
                    </a:p>
                  </a:txBody>
                  <a:tcPr marL="1124" marR="1124" marT="1124" marB="0" anchor="b"/>
                </a:tc>
                <a:tc>
                  <a:txBody>
                    <a:bodyPr/>
                    <a:lstStyle/>
                    <a:p>
                      <a:pPr algn="r" fontAlgn="b"/>
                      <a:r>
                        <a:rPr lang="ru-RU" sz="1000" u="none" strike="noStrike">
                          <a:effectLst/>
                        </a:rPr>
                        <a:t>958,5</a:t>
                      </a:r>
                      <a:endParaRPr lang="ru-RU" sz="1000" b="0" i="0" u="none" strike="noStrike">
                        <a:effectLst/>
                        <a:latin typeface="Times New Roman" panose="02020603050405020304" pitchFamily="18" charset="0"/>
                      </a:endParaRPr>
                    </a:p>
                  </a:txBody>
                  <a:tcPr marL="1124" marR="1124" marT="1124" marB="0" anchor="b"/>
                </a:tc>
                <a:tc>
                  <a:txBody>
                    <a:bodyPr/>
                    <a:lstStyle/>
                    <a:p>
                      <a:pPr algn="r" fontAlgn="b"/>
                      <a:r>
                        <a:rPr lang="ru-RU" sz="1000" u="none" strike="noStrike">
                          <a:effectLst/>
                        </a:rPr>
                        <a:t>975,4</a:t>
                      </a:r>
                      <a:endParaRPr lang="ru-RU" sz="1000" b="0" i="0" u="none" strike="noStrike">
                        <a:effectLst/>
                        <a:latin typeface="Times New Roman" panose="02020603050405020304" pitchFamily="18" charset="0"/>
                      </a:endParaRPr>
                    </a:p>
                  </a:txBody>
                  <a:tcPr marL="1124" marR="1124" marT="1124" marB="0" anchor="b"/>
                </a:tc>
                <a:tc>
                  <a:txBody>
                    <a:bodyPr/>
                    <a:lstStyle/>
                    <a:p>
                      <a:pPr algn="r" fontAlgn="b"/>
                      <a:r>
                        <a:rPr lang="ru-RU" sz="1000" u="none" strike="noStrike">
                          <a:effectLst/>
                        </a:rPr>
                        <a:t>0,0</a:t>
                      </a:r>
                      <a:endParaRPr lang="ru-RU" sz="1000" b="0" i="0" u="none" strike="noStrike">
                        <a:effectLst/>
                        <a:latin typeface="Times New Roman" panose="02020603050405020304" pitchFamily="18" charset="0"/>
                      </a:endParaRPr>
                    </a:p>
                  </a:txBody>
                  <a:tcPr marL="1124" marR="1124" marT="1124" marB="0" anchor="b"/>
                </a:tc>
                <a:tc>
                  <a:txBody>
                    <a:bodyPr/>
                    <a:lstStyle/>
                    <a:p>
                      <a:pPr algn="r" fontAlgn="b"/>
                      <a:r>
                        <a:rPr lang="ru-RU" sz="1000" u="none" strike="noStrike">
                          <a:effectLst/>
                        </a:rPr>
                        <a:t>101,8</a:t>
                      </a:r>
                      <a:endParaRPr lang="ru-RU" sz="1000" b="0" i="0" u="none" strike="noStrike">
                        <a:effectLst/>
                        <a:latin typeface="Times New Roman" panose="02020603050405020304" pitchFamily="18" charset="0"/>
                      </a:endParaRPr>
                    </a:p>
                  </a:txBody>
                  <a:tcPr marL="1124" marR="1124" marT="1124" marB="0" anchor="b"/>
                </a:tc>
                <a:tc>
                  <a:txBody>
                    <a:bodyPr/>
                    <a:lstStyle/>
                    <a:p>
                      <a:pPr algn="l" fontAlgn="ctr"/>
                      <a:r>
                        <a:rPr lang="ru-RU" sz="1000" u="none" strike="noStrike">
                          <a:effectLst/>
                        </a:rPr>
                        <a:t> </a:t>
                      </a:r>
                      <a:endParaRPr lang="ru-RU" sz="1000" b="0" i="0" u="none" strike="noStrike">
                        <a:effectLst/>
                        <a:latin typeface="Times New Roman" panose="02020603050405020304" pitchFamily="18" charset="0"/>
                      </a:endParaRPr>
                    </a:p>
                  </a:txBody>
                  <a:tcPr marL="1124" marR="1124" marT="1124" marB="0" anchor="ctr"/>
                </a:tc>
                <a:tc>
                  <a:txBody>
                    <a:bodyPr/>
                    <a:lstStyle/>
                    <a:p>
                      <a:pPr algn="l" fontAlgn="ctr"/>
                      <a:r>
                        <a:rPr lang="ru-RU" sz="1000" u="none" strike="noStrike">
                          <a:effectLst/>
                        </a:rPr>
                        <a:t> </a:t>
                      </a:r>
                      <a:endParaRPr lang="ru-RU" sz="1000" b="0" i="0" u="none" strike="noStrike">
                        <a:effectLst/>
                        <a:latin typeface="Times New Roman" panose="02020603050405020304" pitchFamily="18" charset="0"/>
                      </a:endParaRPr>
                    </a:p>
                  </a:txBody>
                  <a:tcPr marL="1124" marR="1124" marT="1124" marB="0" anchor="ctr"/>
                </a:tc>
              </a:tr>
              <a:tr h="156228">
                <a:tc>
                  <a:txBody>
                    <a:bodyPr/>
                    <a:lstStyle/>
                    <a:p>
                      <a:pPr algn="l" fontAlgn="b"/>
                      <a:r>
                        <a:rPr lang="ru-RU" sz="1000" u="none" strike="noStrike">
                          <a:effectLst/>
                        </a:rPr>
                        <a:t>Невыясненные поступления</a:t>
                      </a:r>
                      <a:endParaRPr lang="ru-RU" sz="1000" b="0" i="0" u="none" strike="noStrike">
                        <a:effectLst/>
                        <a:latin typeface="Times New Roman" panose="02020603050405020304" pitchFamily="18" charset="0"/>
                      </a:endParaRPr>
                    </a:p>
                  </a:txBody>
                  <a:tcPr marL="1124" marR="1124" marT="1124" marB="0" anchor="ctr"/>
                </a:tc>
                <a:tc>
                  <a:txBody>
                    <a:bodyPr/>
                    <a:lstStyle/>
                    <a:p>
                      <a:pPr algn="ctr" fontAlgn="b"/>
                      <a:r>
                        <a:rPr lang="ru-RU" sz="1000" u="none" strike="noStrike">
                          <a:effectLst/>
                        </a:rPr>
                        <a:t>040 1 17 01000 00 0000 180</a:t>
                      </a:r>
                      <a:endParaRPr lang="ru-RU" sz="1000" b="0" i="0" u="none" strike="noStrike">
                        <a:effectLst/>
                        <a:latin typeface="Times New Roman" panose="02020603050405020304" pitchFamily="18" charset="0"/>
                      </a:endParaRPr>
                    </a:p>
                  </a:txBody>
                  <a:tcPr marL="1124" marR="1124" marT="1124" marB="0" anchor="b"/>
                </a:tc>
                <a:tc>
                  <a:txBody>
                    <a:bodyPr/>
                    <a:lstStyle/>
                    <a:p>
                      <a:pPr algn="r" fontAlgn="b"/>
                      <a:r>
                        <a:rPr lang="ru-RU" sz="1000" u="none" strike="noStrike" dirty="0">
                          <a:effectLst/>
                        </a:rPr>
                        <a:t>0,0</a:t>
                      </a:r>
                      <a:endParaRPr lang="ru-RU" sz="1000" b="0" i="0" u="none" strike="noStrike" dirty="0">
                        <a:effectLst/>
                        <a:latin typeface="Times New Roman" panose="02020603050405020304" pitchFamily="18" charset="0"/>
                      </a:endParaRPr>
                    </a:p>
                  </a:txBody>
                  <a:tcPr marL="1124" marR="1124" marT="1124" marB="0" anchor="b"/>
                </a:tc>
                <a:tc>
                  <a:txBody>
                    <a:bodyPr/>
                    <a:lstStyle/>
                    <a:p>
                      <a:pPr algn="r" fontAlgn="b"/>
                      <a:r>
                        <a:rPr lang="ru-RU" sz="1000" u="none" strike="noStrike">
                          <a:effectLst/>
                        </a:rPr>
                        <a:t>0,0</a:t>
                      </a:r>
                      <a:endParaRPr lang="ru-RU" sz="1000" b="0" i="0" u="none" strike="noStrike">
                        <a:effectLst/>
                        <a:latin typeface="Times New Roman" panose="02020603050405020304" pitchFamily="18" charset="0"/>
                      </a:endParaRPr>
                    </a:p>
                  </a:txBody>
                  <a:tcPr marL="1124" marR="1124" marT="1124" marB="0" anchor="b"/>
                </a:tc>
                <a:tc>
                  <a:txBody>
                    <a:bodyPr/>
                    <a:lstStyle/>
                    <a:p>
                      <a:pPr algn="r" fontAlgn="b"/>
                      <a:r>
                        <a:rPr lang="ru-RU" sz="1000" u="none" strike="noStrike">
                          <a:effectLst/>
                        </a:rPr>
                        <a:t>9,5</a:t>
                      </a:r>
                      <a:endParaRPr lang="ru-RU" sz="1000" b="0" i="0" u="none" strike="noStrike">
                        <a:effectLst/>
                        <a:latin typeface="Times New Roman" panose="02020603050405020304" pitchFamily="18" charset="0"/>
                      </a:endParaRPr>
                    </a:p>
                  </a:txBody>
                  <a:tcPr marL="1124" marR="1124" marT="1124" marB="0" anchor="b"/>
                </a:tc>
                <a:tc>
                  <a:txBody>
                    <a:bodyPr/>
                    <a:lstStyle/>
                    <a:p>
                      <a:pPr algn="r" fontAlgn="b"/>
                      <a:r>
                        <a:rPr lang="ru-RU" sz="1000" u="none" strike="noStrike">
                          <a:effectLst/>
                        </a:rPr>
                        <a:t>0,0</a:t>
                      </a:r>
                      <a:endParaRPr lang="ru-RU" sz="1000" b="0" i="0" u="none" strike="noStrike">
                        <a:effectLst/>
                        <a:latin typeface="Times New Roman" panose="02020603050405020304" pitchFamily="18" charset="0"/>
                      </a:endParaRPr>
                    </a:p>
                  </a:txBody>
                  <a:tcPr marL="1124" marR="1124" marT="1124" marB="0" anchor="b"/>
                </a:tc>
                <a:tc>
                  <a:txBody>
                    <a:bodyPr/>
                    <a:lstStyle/>
                    <a:p>
                      <a:pPr algn="r" fontAlgn="b"/>
                      <a:r>
                        <a:rPr lang="ru-RU" sz="1000" u="none" strike="noStrike">
                          <a:effectLst/>
                        </a:rPr>
                        <a:t>0,0</a:t>
                      </a:r>
                      <a:endParaRPr lang="ru-RU" sz="1000" b="0" i="0" u="none" strike="noStrike">
                        <a:effectLst/>
                        <a:latin typeface="Times New Roman" panose="02020603050405020304" pitchFamily="18" charset="0"/>
                      </a:endParaRPr>
                    </a:p>
                  </a:txBody>
                  <a:tcPr marL="1124" marR="1124" marT="1124" marB="0" anchor="b"/>
                </a:tc>
                <a:tc gridSpan="2">
                  <a:txBody>
                    <a:bodyPr/>
                    <a:lstStyle/>
                    <a:p>
                      <a:pPr algn="l" fontAlgn="ctr"/>
                      <a:r>
                        <a:rPr lang="ru-RU" sz="1000" u="none" strike="noStrike">
                          <a:effectLst/>
                        </a:rPr>
                        <a:t>Невыясненные поступления на 01.01.2022 года составили           9 511,72, из них: - 1 425,53 рублей уточнены 26.01.2021 уведомление № 1, которые поступили 31.12.2020 года;            10 937,25 рублей, поступили 29.12.2021 года, к уточнению в УФК по ХМАО-Югре не приняты в соответствии с утверждённым графиком совершения операций согласно которому уточнение невыясненных поступлений предоставляется администраторами доходов бюджета до 28.12.2021 года (письмо УФК ХМАО-Югры от 26.11.2021 № 87-04-22/04-4851)</a:t>
                      </a:r>
                      <a:endParaRPr lang="ru-RU" sz="1000" b="0" i="0" u="none" strike="noStrike">
                        <a:effectLst/>
                        <a:latin typeface="Times New Roman" panose="02020603050405020304" pitchFamily="18" charset="0"/>
                      </a:endParaRPr>
                    </a:p>
                  </a:txBody>
                  <a:tcPr marL="1124" marR="1124" marT="1124" marB="0" anchor="ctr"/>
                </a:tc>
                <a:tc hMerge="1">
                  <a:txBody>
                    <a:bodyPr/>
                    <a:lstStyle/>
                    <a:p>
                      <a:endParaRPr lang="ru-RU"/>
                    </a:p>
                  </a:txBody>
                  <a:tcPr/>
                </a:tc>
              </a:tr>
              <a:tr h="103403">
                <a:tc>
                  <a:txBody>
                    <a:bodyPr/>
                    <a:lstStyle/>
                    <a:p>
                      <a:pPr algn="l" fontAlgn="b"/>
                      <a:r>
                        <a:rPr lang="ru-RU" sz="1000" u="none" strike="noStrike">
                          <a:effectLst/>
                        </a:rPr>
                        <a:t>Прочие неналоговые доходы</a:t>
                      </a:r>
                      <a:endParaRPr lang="ru-RU" sz="1000" b="0" i="0" u="none" strike="noStrike">
                        <a:effectLst/>
                        <a:latin typeface="Times New Roman" panose="02020603050405020304" pitchFamily="18" charset="0"/>
                      </a:endParaRPr>
                    </a:p>
                  </a:txBody>
                  <a:tcPr marL="1124" marR="1124" marT="1124" marB="0" anchor="ctr"/>
                </a:tc>
                <a:tc>
                  <a:txBody>
                    <a:bodyPr/>
                    <a:lstStyle/>
                    <a:p>
                      <a:pPr algn="ctr" fontAlgn="b"/>
                      <a:r>
                        <a:rPr lang="ru-RU" sz="1000" u="none" strike="noStrike">
                          <a:effectLst/>
                        </a:rPr>
                        <a:t>040 1 17 05000 00 0000 180</a:t>
                      </a:r>
                      <a:endParaRPr lang="ru-RU" sz="1000" b="0" i="0" u="none" strike="noStrike">
                        <a:effectLst/>
                        <a:latin typeface="Times New Roman" panose="02020603050405020304" pitchFamily="18" charset="0"/>
                      </a:endParaRPr>
                    </a:p>
                  </a:txBody>
                  <a:tcPr marL="1124" marR="1124" marT="1124" marB="0" anchor="b"/>
                </a:tc>
                <a:tc>
                  <a:txBody>
                    <a:bodyPr/>
                    <a:lstStyle/>
                    <a:p>
                      <a:pPr algn="r" fontAlgn="b"/>
                      <a:r>
                        <a:rPr lang="ru-RU" sz="1000" u="none" strike="noStrike">
                          <a:effectLst/>
                        </a:rPr>
                        <a:t>0,0</a:t>
                      </a:r>
                      <a:endParaRPr lang="ru-RU" sz="1000" b="0" i="0" u="none" strike="noStrike">
                        <a:effectLst/>
                        <a:latin typeface="Times New Roman" panose="02020603050405020304" pitchFamily="18" charset="0"/>
                      </a:endParaRPr>
                    </a:p>
                  </a:txBody>
                  <a:tcPr marL="1124" marR="1124" marT="1124" marB="0" anchor="b"/>
                </a:tc>
                <a:tc>
                  <a:txBody>
                    <a:bodyPr/>
                    <a:lstStyle/>
                    <a:p>
                      <a:pPr algn="r" fontAlgn="b"/>
                      <a:r>
                        <a:rPr lang="ru-RU" sz="1000" u="none" strike="noStrike">
                          <a:effectLst/>
                        </a:rPr>
                        <a:t>288,3</a:t>
                      </a:r>
                      <a:endParaRPr lang="ru-RU" sz="1000" b="0" i="0" u="none" strike="noStrike">
                        <a:effectLst/>
                        <a:latin typeface="Times New Roman" panose="02020603050405020304" pitchFamily="18" charset="0"/>
                      </a:endParaRPr>
                    </a:p>
                  </a:txBody>
                  <a:tcPr marL="1124" marR="1124" marT="1124" marB="0" anchor="b"/>
                </a:tc>
                <a:tc>
                  <a:txBody>
                    <a:bodyPr/>
                    <a:lstStyle/>
                    <a:p>
                      <a:pPr algn="r" fontAlgn="b"/>
                      <a:r>
                        <a:rPr lang="ru-RU" sz="1000" u="none" strike="noStrike">
                          <a:effectLst/>
                        </a:rPr>
                        <a:t>295,7</a:t>
                      </a:r>
                      <a:endParaRPr lang="ru-RU" sz="1000" b="0" i="0" u="none" strike="noStrike">
                        <a:effectLst/>
                        <a:latin typeface="Times New Roman" panose="02020603050405020304" pitchFamily="18" charset="0"/>
                      </a:endParaRPr>
                    </a:p>
                  </a:txBody>
                  <a:tcPr marL="1124" marR="1124" marT="1124" marB="0" anchor="b"/>
                </a:tc>
                <a:tc>
                  <a:txBody>
                    <a:bodyPr/>
                    <a:lstStyle/>
                    <a:p>
                      <a:pPr algn="r" fontAlgn="b"/>
                      <a:r>
                        <a:rPr lang="ru-RU" sz="1000" u="none" strike="noStrike">
                          <a:effectLst/>
                        </a:rPr>
                        <a:t>0,0</a:t>
                      </a:r>
                      <a:endParaRPr lang="ru-RU" sz="1000" b="0" i="0" u="none" strike="noStrike">
                        <a:effectLst/>
                        <a:latin typeface="Times New Roman" panose="02020603050405020304" pitchFamily="18" charset="0"/>
                      </a:endParaRPr>
                    </a:p>
                  </a:txBody>
                  <a:tcPr marL="1124" marR="1124" marT="1124" marB="0" anchor="b"/>
                </a:tc>
                <a:tc>
                  <a:txBody>
                    <a:bodyPr/>
                    <a:lstStyle/>
                    <a:p>
                      <a:pPr algn="r" fontAlgn="b"/>
                      <a:r>
                        <a:rPr lang="ru-RU" sz="1000" u="none" strike="noStrike">
                          <a:effectLst/>
                        </a:rPr>
                        <a:t>102,6</a:t>
                      </a:r>
                      <a:endParaRPr lang="ru-RU" sz="1000" b="0" i="0" u="none" strike="noStrike">
                        <a:effectLst/>
                        <a:latin typeface="Times New Roman" panose="02020603050405020304" pitchFamily="18" charset="0"/>
                      </a:endParaRPr>
                    </a:p>
                  </a:txBody>
                  <a:tcPr marL="1124" marR="1124" marT="1124" marB="0" anchor="b"/>
                </a:tc>
                <a:tc>
                  <a:txBody>
                    <a:bodyPr/>
                    <a:lstStyle/>
                    <a:p>
                      <a:pPr algn="l" fontAlgn="ctr"/>
                      <a:r>
                        <a:rPr lang="ru-RU" sz="1000" u="none" strike="noStrike">
                          <a:effectLst/>
                        </a:rPr>
                        <a:t>Перевод платежей за долевое строительство жилья, аренду земли, которые поступили в декабре 2021 года и будут уточнены в январе 2022 года</a:t>
                      </a:r>
                      <a:endParaRPr lang="ru-RU" sz="1000" b="0" i="0" u="none" strike="noStrike">
                        <a:effectLst/>
                        <a:latin typeface="Times New Roman" panose="02020603050405020304" pitchFamily="18" charset="0"/>
                      </a:endParaRPr>
                    </a:p>
                  </a:txBody>
                  <a:tcPr marL="1124" marR="1124" marT="1124" marB="0" anchor="ctr"/>
                </a:tc>
                <a:tc>
                  <a:txBody>
                    <a:bodyPr/>
                    <a:lstStyle/>
                    <a:p>
                      <a:pPr algn="l" fontAlgn="ctr"/>
                      <a:r>
                        <a:rPr lang="ru-RU" sz="1000" u="none" strike="noStrike">
                          <a:effectLst/>
                        </a:rPr>
                        <a:t> </a:t>
                      </a:r>
                      <a:endParaRPr lang="ru-RU" sz="1000" b="0" i="0" u="none" strike="noStrike">
                        <a:effectLst/>
                        <a:latin typeface="Times New Roman" panose="02020603050405020304" pitchFamily="18" charset="0"/>
                      </a:endParaRPr>
                    </a:p>
                  </a:txBody>
                  <a:tcPr marL="1124" marR="1124" marT="1124" marB="0" anchor="ctr"/>
                </a:tc>
              </a:tr>
              <a:tr h="79800">
                <a:tc>
                  <a:txBody>
                    <a:bodyPr/>
                    <a:lstStyle/>
                    <a:p>
                      <a:pPr algn="l" fontAlgn="b"/>
                      <a:r>
                        <a:rPr lang="ru-RU" sz="1000" u="none" strike="noStrike">
                          <a:effectLst/>
                        </a:rPr>
                        <a:t>Инициативные платежи</a:t>
                      </a:r>
                      <a:endParaRPr lang="ru-RU" sz="1000" b="0" i="0" u="none" strike="noStrike">
                        <a:effectLst/>
                        <a:latin typeface="Times New Roman" panose="02020603050405020304" pitchFamily="18" charset="0"/>
                      </a:endParaRPr>
                    </a:p>
                  </a:txBody>
                  <a:tcPr marL="1124" marR="1124" marT="1124" marB="0" anchor="ctr"/>
                </a:tc>
                <a:tc>
                  <a:txBody>
                    <a:bodyPr/>
                    <a:lstStyle/>
                    <a:p>
                      <a:pPr algn="ctr" fontAlgn="b"/>
                      <a:r>
                        <a:rPr lang="ru-RU" sz="1000" u="none" strike="noStrike">
                          <a:effectLst/>
                        </a:rPr>
                        <a:t>040 1 17 10000 00 0000 150</a:t>
                      </a:r>
                      <a:endParaRPr lang="ru-RU" sz="1000" b="0" i="0" u="none" strike="noStrike">
                        <a:effectLst/>
                        <a:latin typeface="Times New Roman" panose="02020603050405020304" pitchFamily="18" charset="0"/>
                      </a:endParaRPr>
                    </a:p>
                  </a:txBody>
                  <a:tcPr marL="1124" marR="1124" marT="1124" marB="0" anchor="b"/>
                </a:tc>
                <a:tc>
                  <a:txBody>
                    <a:bodyPr/>
                    <a:lstStyle/>
                    <a:p>
                      <a:pPr algn="r" fontAlgn="b"/>
                      <a:r>
                        <a:rPr lang="ru-RU" sz="1000" u="none" strike="noStrike">
                          <a:effectLst/>
                        </a:rPr>
                        <a:t>0,0</a:t>
                      </a:r>
                      <a:endParaRPr lang="ru-RU" sz="1000" b="0" i="0" u="none" strike="noStrike">
                        <a:effectLst/>
                        <a:latin typeface="Times New Roman" panose="02020603050405020304" pitchFamily="18" charset="0"/>
                      </a:endParaRPr>
                    </a:p>
                  </a:txBody>
                  <a:tcPr marL="1124" marR="1124" marT="1124" marB="0" anchor="b"/>
                </a:tc>
                <a:tc>
                  <a:txBody>
                    <a:bodyPr/>
                    <a:lstStyle/>
                    <a:p>
                      <a:pPr algn="r" fontAlgn="b"/>
                      <a:r>
                        <a:rPr lang="ru-RU" sz="1000" u="none" strike="noStrike">
                          <a:effectLst/>
                        </a:rPr>
                        <a:t>670,2</a:t>
                      </a:r>
                      <a:endParaRPr lang="ru-RU" sz="1000" b="0" i="0" u="none" strike="noStrike">
                        <a:effectLst/>
                        <a:latin typeface="Times New Roman" panose="02020603050405020304" pitchFamily="18" charset="0"/>
                      </a:endParaRPr>
                    </a:p>
                  </a:txBody>
                  <a:tcPr marL="1124" marR="1124" marT="1124" marB="0" anchor="b"/>
                </a:tc>
                <a:tc>
                  <a:txBody>
                    <a:bodyPr/>
                    <a:lstStyle/>
                    <a:p>
                      <a:pPr algn="r" fontAlgn="b"/>
                      <a:r>
                        <a:rPr lang="ru-RU" sz="1000" u="none" strike="noStrike">
                          <a:effectLst/>
                        </a:rPr>
                        <a:t>670,2</a:t>
                      </a:r>
                      <a:endParaRPr lang="ru-RU" sz="1000" b="0" i="0" u="none" strike="noStrike">
                        <a:effectLst/>
                        <a:latin typeface="Times New Roman" panose="02020603050405020304" pitchFamily="18" charset="0"/>
                      </a:endParaRPr>
                    </a:p>
                  </a:txBody>
                  <a:tcPr marL="1124" marR="1124" marT="1124" marB="0" anchor="b"/>
                </a:tc>
                <a:tc>
                  <a:txBody>
                    <a:bodyPr/>
                    <a:lstStyle/>
                    <a:p>
                      <a:pPr algn="r" fontAlgn="b"/>
                      <a:r>
                        <a:rPr lang="ru-RU" sz="1000" u="none" strike="noStrike">
                          <a:effectLst/>
                        </a:rPr>
                        <a:t>0,0</a:t>
                      </a:r>
                      <a:endParaRPr lang="ru-RU" sz="1000" b="0" i="0" u="none" strike="noStrike">
                        <a:effectLst/>
                        <a:latin typeface="Times New Roman" panose="02020603050405020304" pitchFamily="18" charset="0"/>
                      </a:endParaRPr>
                    </a:p>
                  </a:txBody>
                  <a:tcPr marL="1124" marR="1124" marT="1124" marB="0" anchor="b"/>
                </a:tc>
                <a:tc>
                  <a:txBody>
                    <a:bodyPr/>
                    <a:lstStyle/>
                    <a:p>
                      <a:pPr algn="r" fontAlgn="b"/>
                      <a:r>
                        <a:rPr lang="ru-RU" sz="1000" u="none" strike="noStrike">
                          <a:effectLst/>
                        </a:rPr>
                        <a:t>100,0</a:t>
                      </a:r>
                      <a:endParaRPr lang="ru-RU" sz="1000" b="0" i="0" u="none" strike="noStrike">
                        <a:effectLst/>
                        <a:latin typeface="Times New Roman" panose="02020603050405020304" pitchFamily="18" charset="0"/>
                      </a:endParaRPr>
                    </a:p>
                  </a:txBody>
                  <a:tcPr marL="1124" marR="1124" marT="1124" marB="0" anchor="b"/>
                </a:tc>
                <a:tc>
                  <a:txBody>
                    <a:bodyPr/>
                    <a:lstStyle/>
                    <a:p>
                      <a:pPr algn="l" fontAlgn="ctr"/>
                      <a:r>
                        <a:rPr lang="ru-RU" sz="1000" u="none" strike="noStrike">
                          <a:effectLst/>
                        </a:rPr>
                        <a:t>Зачисление в доход бюджета инициативных платежей (проект "Топиарный парк "НОЕВ КОВЧЕГ" второй этап)</a:t>
                      </a:r>
                      <a:endParaRPr lang="ru-RU" sz="1000" b="0" i="0" u="none" strike="noStrike">
                        <a:effectLst/>
                        <a:latin typeface="Times New Roman" panose="02020603050405020304" pitchFamily="18" charset="0"/>
                      </a:endParaRPr>
                    </a:p>
                  </a:txBody>
                  <a:tcPr marL="1124" marR="1124" marT="1124" marB="0" anchor="ctr"/>
                </a:tc>
                <a:tc>
                  <a:txBody>
                    <a:bodyPr/>
                    <a:lstStyle/>
                    <a:p>
                      <a:pPr algn="l" fontAlgn="ctr"/>
                      <a:r>
                        <a:rPr lang="ru-RU" sz="1000" u="none" strike="noStrike">
                          <a:effectLst/>
                        </a:rPr>
                        <a:t> </a:t>
                      </a:r>
                      <a:endParaRPr lang="ru-RU" sz="1000" b="0" i="0" u="none" strike="noStrike">
                        <a:effectLst/>
                        <a:latin typeface="Times New Roman" panose="02020603050405020304" pitchFamily="18" charset="0"/>
                      </a:endParaRPr>
                    </a:p>
                  </a:txBody>
                  <a:tcPr marL="1124" marR="1124" marT="1124" marB="0" anchor="ctr"/>
                </a:tc>
              </a:tr>
              <a:tr h="44283">
                <a:tc>
                  <a:txBody>
                    <a:bodyPr/>
                    <a:lstStyle/>
                    <a:p>
                      <a:pPr algn="l" fontAlgn="b"/>
                      <a:r>
                        <a:rPr lang="ru-RU" sz="1000" u="none" strike="noStrike">
                          <a:effectLst/>
                        </a:rPr>
                        <a:t>БЕЗВОЗМЕЗДНЫЕ ПОСТУПЛЕНИЯ </a:t>
                      </a:r>
                      <a:endParaRPr lang="ru-RU" sz="1000" b="0" i="0" u="none" strike="noStrike">
                        <a:effectLst/>
                        <a:latin typeface="Times New Roman" panose="02020603050405020304" pitchFamily="18" charset="0"/>
                      </a:endParaRPr>
                    </a:p>
                  </a:txBody>
                  <a:tcPr marL="1124" marR="1124" marT="1124" marB="0" anchor="ctr"/>
                </a:tc>
                <a:tc>
                  <a:txBody>
                    <a:bodyPr/>
                    <a:lstStyle/>
                    <a:p>
                      <a:pPr algn="ctr" fontAlgn="b"/>
                      <a:r>
                        <a:rPr lang="ru-RU" sz="1000" u="none" strike="noStrike">
                          <a:effectLst/>
                        </a:rPr>
                        <a:t>040 2 00 00000 00 0000 000</a:t>
                      </a:r>
                      <a:endParaRPr lang="ru-RU" sz="1000" b="0" i="0" u="none" strike="noStrike">
                        <a:effectLst/>
                        <a:latin typeface="Times New Roman" panose="02020603050405020304" pitchFamily="18" charset="0"/>
                      </a:endParaRPr>
                    </a:p>
                  </a:txBody>
                  <a:tcPr marL="1124" marR="1124" marT="1124" marB="0" anchor="b"/>
                </a:tc>
                <a:tc>
                  <a:txBody>
                    <a:bodyPr/>
                    <a:lstStyle/>
                    <a:p>
                      <a:pPr algn="r" fontAlgn="b"/>
                      <a:r>
                        <a:rPr lang="ru-RU" sz="1000" u="none" strike="noStrike">
                          <a:effectLst/>
                        </a:rPr>
                        <a:t>2 543 465,6</a:t>
                      </a:r>
                      <a:endParaRPr lang="ru-RU" sz="1000" b="0" i="0" u="none" strike="noStrike">
                        <a:effectLst/>
                        <a:latin typeface="Times New Roman" panose="02020603050405020304" pitchFamily="18" charset="0"/>
                      </a:endParaRPr>
                    </a:p>
                  </a:txBody>
                  <a:tcPr marL="1124" marR="1124" marT="1124" marB="0" anchor="b"/>
                </a:tc>
                <a:tc>
                  <a:txBody>
                    <a:bodyPr/>
                    <a:lstStyle/>
                    <a:p>
                      <a:pPr algn="r" fontAlgn="b"/>
                      <a:r>
                        <a:rPr lang="ru-RU" sz="1000" u="none" strike="noStrike">
                          <a:effectLst/>
                        </a:rPr>
                        <a:t>2 731 975,9</a:t>
                      </a:r>
                      <a:endParaRPr lang="ru-RU" sz="1000" b="0" i="0" u="none" strike="noStrike">
                        <a:effectLst/>
                        <a:latin typeface="Times New Roman" panose="02020603050405020304" pitchFamily="18" charset="0"/>
                      </a:endParaRPr>
                    </a:p>
                  </a:txBody>
                  <a:tcPr marL="1124" marR="1124" marT="1124" marB="0" anchor="b"/>
                </a:tc>
                <a:tc>
                  <a:txBody>
                    <a:bodyPr/>
                    <a:lstStyle/>
                    <a:p>
                      <a:pPr algn="r" fontAlgn="b"/>
                      <a:r>
                        <a:rPr lang="ru-RU" sz="1000" u="none" strike="noStrike">
                          <a:effectLst/>
                        </a:rPr>
                        <a:t>2 714 358,5</a:t>
                      </a:r>
                      <a:endParaRPr lang="ru-RU" sz="1000" b="0" i="0" u="none" strike="noStrike">
                        <a:effectLst/>
                        <a:latin typeface="Times New Roman" panose="02020603050405020304" pitchFamily="18" charset="0"/>
                      </a:endParaRPr>
                    </a:p>
                  </a:txBody>
                  <a:tcPr marL="1124" marR="1124" marT="1124" marB="0" anchor="b"/>
                </a:tc>
                <a:tc>
                  <a:txBody>
                    <a:bodyPr/>
                    <a:lstStyle/>
                    <a:p>
                      <a:pPr algn="r" fontAlgn="b"/>
                      <a:r>
                        <a:rPr lang="ru-RU" sz="1000" u="none" strike="noStrike">
                          <a:effectLst/>
                        </a:rPr>
                        <a:t>106,7</a:t>
                      </a:r>
                      <a:endParaRPr lang="ru-RU" sz="1000" b="0" i="0" u="none" strike="noStrike">
                        <a:effectLst/>
                        <a:latin typeface="Times New Roman" panose="02020603050405020304" pitchFamily="18" charset="0"/>
                      </a:endParaRPr>
                    </a:p>
                  </a:txBody>
                  <a:tcPr marL="1124" marR="1124" marT="1124" marB="0" anchor="b"/>
                </a:tc>
                <a:tc>
                  <a:txBody>
                    <a:bodyPr/>
                    <a:lstStyle/>
                    <a:p>
                      <a:pPr algn="r" fontAlgn="b"/>
                      <a:r>
                        <a:rPr lang="ru-RU" sz="1000" u="none" strike="noStrike">
                          <a:effectLst/>
                        </a:rPr>
                        <a:t>99,4</a:t>
                      </a:r>
                      <a:endParaRPr lang="ru-RU" sz="1000" b="0" i="0" u="none" strike="noStrike">
                        <a:effectLst/>
                        <a:latin typeface="Times New Roman" panose="02020603050405020304" pitchFamily="18" charset="0"/>
                      </a:endParaRPr>
                    </a:p>
                  </a:txBody>
                  <a:tcPr marL="1124" marR="1124" marT="1124" marB="0" anchor="b"/>
                </a:tc>
                <a:tc>
                  <a:txBody>
                    <a:bodyPr/>
                    <a:lstStyle/>
                    <a:p>
                      <a:pPr algn="l" fontAlgn="ctr"/>
                      <a:r>
                        <a:rPr lang="ru-RU" sz="1000" u="none" strike="noStrike" dirty="0">
                          <a:effectLst/>
                        </a:rPr>
                        <a:t> </a:t>
                      </a:r>
                      <a:endParaRPr lang="ru-RU" sz="1000" b="0" i="0" u="none" strike="noStrike" dirty="0">
                        <a:effectLst/>
                        <a:latin typeface="Times New Roman" panose="02020603050405020304" pitchFamily="18" charset="0"/>
                      </a:endParaRPr>
                    </a:p>
                  </a:txBody>
                  <a:tcPr marL="1124" marR="1124" marT="1124" marB="0" anchor="ctr"/>
                </a:tc>
                <a:tc>
                  <a:txBody>
                    <a:bodyPr/>
                    <a:lstStyle/>
                    <a:p>
                      <a:pPr algn="l" fontAlgn="ctr"/>
                      <a:r>
                        <a:rPr lang="ru-RU" sz="1000" u="none" strike="noStrike" dirty="0">
                          <a:effectLst/>
                        </a:rPr>
                        <a:t> </a:t>
                      </a:r>
                      <a:endParaRPr lang="ru-RU" sz="1000" b="0" i="0" u="none" strike="noStrike" dirty="0">
                        <a:effectLst/>
                        <a:latin typeface="Times New Roman" panose="02020603050405020304" pitchFamily="18" charset="0"/>
                      </a:endParaRPr>
                    </a:p>
                  </a:txBody>
                  <a:tcPr marL="1124" marR="1124" marT="1124" marB="0" anchor="ctr"/>
                </a:tc>
              </a:tr>
            </a:tbl>
          </a:graphicData>
        </a:graphic>
      </p:graphicFrame>
      <p:sp>
        <p:nvSpPr>
          <p:cNvPr id="6" name="TextBox 5"/>
          <p:cNvSpPr txBox="1"/>
          <p:nvPr/>
        </p:nvSpPr>
        <p:spPr>
          <a:xfrm>
            <a:off x="10871200" y="689267"/>
            <a:ext cx="1036482" cy="369332"/>
          </a:xfrm>
          <a:prstGeom prst="rect">
            <a:avLst/>
          </a:prstGeom>
          <a:noFill/>
        </p:spPr>
        <p:txBody>
          <a:bodyPr wrap="square" rtlCol="0">
            <a:spAutoFit/>
          </a:bodyPr>
          <a:lstStyle/>
          <a:p>
            <a:pPr algn="r"/>
            <a:r>
              <a:rPr lang="ru-RU" dirty="0" smtClean="0"/>
              <a:t>(6 из 7)</a:t>
            </a:r>
            <a:endParaRPr lang="ru-RU" dirty="0"/>
          </a:p>
        </p:txBody>
      </p:sp>
    </p:spTree>
    <p:extLst>
      <p:ext uri="{BB962C8B-B14F-4D97-AF65-F5344CB8AC3E}">
        <p14:creationId xmlns:p14="http://schemas.microsoft.com/office/powerpoint/2010/main" val="195411007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3" name="Нижний колонтитул 3"/>
          <p:cNvSpPr>
            <a:spLocks noGrp="1"/>
          </p:cNvSpPr>
          <p:nvPr>
            <p:ph type="ftr" sz="quarter" idx="4294967295"/>
          </p:nvPr>
        </p:nvSpPr>
        <p:spPr>
          <a:xfrm>
            <a:off x="0" y="6437730"/>
            <a:ext cx="11760000" cy="432000"/>
          </a:xfrm>
          <a:prstGeom prst="rect">
            <a:avLst/>
          </a:prstGeom>
          <a:solidFill>
            <a:srgbClr val="404040"/>
          </a:solidFill>
          <a:ln cmpd="sng">
            <a:noFill/>
          </a:ln>
        </p:spPr>
        <p:txBody>
          <a:bodyPr anchor="ctr"/>
          <a:lstStyle/>
          <a:p>
            <a:pPr lvl="1"/>
            <a:r>
              <a:rPr lang="ru-RU" b="1" dirty="0">
                <a:gradFill>
                  <a:gsLst>
                    <a:gs pos="0">
                      <a:schemeClr val="accent1">
                        <a:lumMod val="5000"/>
                        <a:lumOff val="95000"/>
                      </a:schemeClr>
                    </a:gs>
                    <a:gs pos="74000">
                      <a:schemeClr val="accent5">
                        <a:lumMod val="25000"/>
                        <a:lumOff val="75000"/>
                      </a:schemeClr>
                    </a:gs>
                    <a:gs pos="83000">
                      <a:schemeClr val="accent5">
                        <a:lumMod val="25000"/>
                        <a:lumOff val="75000"/>
                      </a:schemeClr>
                    </a:gs>
                    <a:gs pos="100000">
                      <a:schemeClr val="accent5">
                        <a:lumMod val="50000"/>
                        <a:lumOff val="50000"/>
                      </a:schemeClr>
                    </a:gs>
                  </a:gsLst>
                  <a:lin ang="5400000" scaled="1"/>
                </a:gradFill>
              </a:rPr>
              <a:t>БЮДЖЕТ ДЛЯ ГРАЖДАН </a:t>
            </a:r>
          </a:p>
        </p:txBody>
      </p:sp>
      <p:sp>
        <p:nvSpPr>
          <p:cNvPr id="34" name="Номер слайда 5">
            <a:extLst>
              <a:ext uri="{FF2B5EF4-FFF2-40B4-BE49-F238E27FC236}">
                <a16:creationId xmlns="" xmlns:a16="http://schemas.microsoft.com/office/drawing/2014/main" id="{1C554D9F-1895-486E-BFBA-905BB2D29E08}"/>
              </a:ext>
            </a:extLst>
          </p:cNvPr>
          <p:cNvSpPr>
            <a:spLocks noGrp="1"/>
          </p:cNvSpPr>
          <p:nvPr>
            <p:ph type="sldNum" sz="quarter" idx="33"/>
          </p:nvPr>
        </p:nvSpPr>
        <p:spPr>
          <a:xfrm>
            <a:off x="11760000" y="6437730"/>
            <a:ext cx="432000" cy="432000"/>
          </a:xfrm>
        </p:spPr>
        <p:txBody>
          <a:bodyPr rtlCol="0"/>
          <a:lstStyle/>
          <a:p>
            <a:pPr rtl="0"/>
            <a:fld id="{19B51A1E-902D-48AF-9020-955120F399B6}" type="slidenum">
              <a:rPr lang="ru-RU" sz="1600" b="1" smtClean="0">
                <a:ln w="0"/>
                <a:gradFill>
                  <a:gsLst>
                    <a:gs pos="0">
                      <a:schemeClr val="accent1">
                        <a:lumMod val="5000"/>
                        <a:lumOff val="95000"/>
                      </a:schemeClr>
                    </a:gs>
                    <a:gs pos="74000">
                      <a:schemeClr val="accent5">
                        <a:lumMod val="25000"/>
                        <a:lumOff val="75000"/>
                      </a:schemeClr>
                    </a:gs>
                    <a:gs pos="83000">
                      <a:schemeClr val="accent5">
                        <a:lumMod val="25000"/>
                        <a:lumOff val="75000"/>
                      </a:schemeClr>
                    </a:gs>
                    <a:gs pos="100000">
                      <a:schemeClr val="accent5">
                        <a:lumMod val="50000"/>
                        <a:lumOff val="50000"/>
                      </a:schemeClr>
                    </a:gs>
                  </a:gsLst>
                  <a:lin ang="5400000" scaled="1"/>
                </a:gradFill>
                <a:effectLst>
                  <a:outerShdw blurRad="38100" dist="25400" dir="5400000" algn="ctr" rotWithShape="0">
                    <a:srgbClr val="6E747A">
                      <a:alpha val="43000"/>
                    </a:srgbClr>
                  </a:outerShdw>
                </a:effectLst>
              </a:rPr>
              <a:pPr rtl="0"/>
              <a:t>28</a:t>
            </a:fld>
            <a:endParaRPr lang="ru-RU" sz="1600" b="1" dirty="0">
              <a:ln w="0"/>
              <a:gradFill>
                <a:gsLst>
                  <a:gs pos="0">
                    <a:schemeClr val="accent1">
                      <a:lumMod val="5000"/>
                      <a:lumOff val="95000"/>
                    </a:schemeClr>
                  </a:gs>
                  <a:gs pos="74000">
                    <a:schemeClr val="accent5">
                      <a:lumMod val="25000"/>
                      <a:lumOff val="75000"/>
                    </a:schemeClr>
                  </a:gs>
                  <a:gs pos="83000">
                    <a:schemeClr val="accent5">
                      <a:lumMod val="25000"/>
                      <a:lumOff val="75000"/>
                    </a:schemeClr>
                  </a:gs>
                  <a:gs pos="100000">
                    <a:schemeClr val="accent5">
                      <a:lumMod val="50000"/>
                      <a:lumOff val="50000"/>
                    </a:schemeClr>
                  </a:gs>
                </a:gsLst>
                <a:lin ang="5400000" scaled="1"/>
              </a:gradFill>
              <a:effectLst>
                <a:outerShdw blurRad="38100" dist="25400" dir="5400000" algn="ctr" rotWithShape="0">
                  <a:srgbClr val="6E747A">
                    <a:alpha val="43000"/>
                  </a:srgbClr>
                </a:outerShdw>
              </a:effectLst>
            </a:endParaRPr>
          </a:p>
        </p:txBody>
      </p:sp>
      <p:sp>
        <p:nvSpPr>
          <p:cNvPr id="3" name="Заголовок 2"/>
          <p:cNvSpPr>
            <a:spLocks noGrp="1"/>
          </p:cNvSpPr>
          <p:nvPr>
            <p:ph type="title"/>
          </p:nvPr>
        </p:nvSpPr>
        <p:spPr/>
        <p:txBody>
          <a:bodyPr/>
          <a:lstStyle/>
          <a:p>
            <a:r>
              <a:rPr lang="ru-RU" sz="2000" dirty="0" smtClean="0"/>
              <a:t>Сведения о фактических поступлениях доходов по видам доходов города Пыть-Яха в сравнении с первоначально утвержденными решениями о бюджете значениями и с уточненными значениями с учетом внесенных изменений за 2021 год. тыс. рублей</a:t>
            </a:r>
            <a:endParaRPr lang="ru-RU" sz="2000" dirty="0"/>
          </a:p>
        </p:txBody>
      </p:sp>
      <p:graphicFrame>
        <p:nvGraphicFramePr>
          <p:cNvPr id="2" name="Таблица 1"/>
          <p:cNvGraphicFramePr>
            <a:graphicFrameLocks noGrp="1"/>
          </p:cNvGraphicFramePr>
          <p:nvPr>
            <p:extLst>
              <p:ext uri="{D42A27DB-BD31-4B8C-83A1-F6EECF244321}">
                <p14:modId xmlns:p14="http://schemas.microsoft.com/office/powerpoint/2010/main" val="1899902696"/>
              </p:ext>
            </p:extLst>
          </p:nvPr>
        </p:nvGraphicFramePr>
        <p:xfrm>
          <a:off x="313267" y="1084263"/>
          <a:ext cx="11607801" cy="5192840"/>
        </p:xfrm>
        <a:graphic>
          <a:graphicData uri="http://schemas.openxmlformats.org/drawingml/2006/table">
            <a:tbl>
              <a:tblPr firstRow="1" lastRow="1" bandRow="1" bandCol="1">
                <a:tableStyleId>{5A111915-BE36-4E01-A7E5-04B1672EAD32}</a:tableStyleId>
              </a:tblPr>
              <a:tblGrid>
                <a:gridCol w="2624642"/>
                <a:gridCol w="914424"/>
                <a:gridCol w="694267"/>
                <a:gridCol w="677333"/>
                <a:gridCol w="651934"/>
                <a:gridCol w="533400"/>
                <a:gridCol w="448733"/>
                <a:gridCol w="3877733"/>
                <a:gridCol w="1185335"/>
              </a:tblGrid>
              <a:tr h="56197">
                <a:tc rowSpan="2">
                  <a:txBody>
                    <a:bodyPr/>
                    <a:lstStyle/>
                    <a:p>
                      <a:pPr algn="ctr" fontAlgn="ctr"/>
                      <a:r>
                        <a:rPr lang="ru-RU" sz="1000" u="none" strike="noStrike" dirty="0">
                          <a:effectLst/>
                        </a:rPr>
                        <a:t>НАИМЕНОВАНИЕ ДОХОДА</a:t>
                      </a:r>
                      <a:endParaRPr lang="ru-RU" sz="1000" b="0" i="0" u="none" strike="noStrike" dirty="0">
                        <a:effectLst/>
                        <a:latin typeface="Times New Roman" panose="02020603050405020304" pitchFamily="18" charset="0"/>
                      </a:endParaRPr>
                    </a:p>
                  </a:txBody>
                  <a:tcPr marL="1124" marR="1124" marT="1124" marB="0" anchor="ctr"/>
                </a:tc>
                <a:tc rowSpan="2">
                  <a:txBody>
                    <a:bodyPr/>
                    <a:lstStyle/>
                    <a:p>
                      <a:pPr algn="ctr" fontAlgn="ctr"/>
                      <a:r>
                        <a:rPr lang="ru-RU" sz="1000" u="none" strike="noStrike" dirty="0">
                          <a:effectLst/>
                        </a:rPr>
                        <a:t>КБК</a:t>
                      </a:r>
                      <a:endParaRPr lang="ru-RU" sz="1000" b="0" i="0" u="none" strike="noStrike" dirty="0">
                        <a:effectLst/>
                        <a:latin typeface="Times New Roman" panose="02020603050405020304" pitchFamily="18" charset="0"/>
                      </a:endParaRPr>
                    </a:p>
                  </a:txBody>
                  <a:tcPr marL="1124" marR="1124" marT="1124" marB="0" anchor="ctr"/>
                </a:tc>
                <a:tc rowSpan="2">
                  <a:txBody>
                    <a:bodyPr/>
                    <a:lstStyle/>
                    <a:p>
                      <a:pPr algn="ctr" fontAlgn="ctr"/>
                      <a:r>
                        <a:rPr lang="ru-RU" sz="1000" u="none" strike="noStrike" dirty="0">
                          <a:effectLst/>
                        </a:rPr>
                        <a:t>Утвержденный план на 2021 год (первоначальный)</a:t>
                      </a:r>
                      <a:endParaRPr lang="ru-RU" sz="1000" b="0" i="0" u="none" strike="noStrike" dirty="0">
                        <a:effectLst/>
                        <a:latin typeface="Times New Roman" panose="02020603050405020304" pitchFamily="18" charset="0"/>
                      </a:endParaRPr>
                    </a:p>
                  </a:txBody>
                  <a:tcPr marL="1124" marR="1124" marT="1124" marB="0" anchor="ctr"/>
                </a:tc>
                <a:tc rowSpan="2">
                  <a:txBody>
                    <a:bodyPr/>
                    <a:lstStyle/>
                    <a:p>
                      <a:pPr algn="ctr" fontAlgn="ctr"/>
                      <a:r>
                        <a:rPr lang="ru-RU" sz="1000" u="none" strike="noStrike">
                          <a:effectLst/>
                        </a:rPr>
                        <a:t>Уточненный план </a:t>
                      </a:r>
                      <a:endParaRPr lang="ru-RU" sz="1000" b="0" i="0" u="none" strike="noStrike">
                        <a:effectLst/>
                        <a:latin typeface="Times New Roman" panose="02020603050405020304" pitchFamily="18" charset="0"/>
                      </a:endParaRPr>
                    </a:p>
                  </a:txBody>
                  <a:tcPr marL="1124" marR="1124" marT="1124" marB="0" anchor="ctr"/>
                </a:tc>
                <a:tc rowSpan="2">
                  <a:txBody>
                    <a:bodyPr/>
                    <a:lstStyle/>
                    <a:p>
                      <a:pPr algn="ctr" fontAlgn="ctr"/>
                      <a:r>
                        <a:rPr lang="ru-RU" sz="1000" u="none" strike="noStrike">
                          <a:effectLst/>
                        </a:rPr>
                        <a:t>Исполнено с начала года</a:t>
                      </a:r>
                      <a:endParaRPr lang="ru-RU" sz="1000" b="0" i="0" u="none" strike="noStrike">
                        <a:effectLst/>
                        <a:latin typeface="Times New Roman" panose="02020603050405020304" pitchFamily="18" charset="0"/>
                      </a:endParaRPr>
                    </a:p>
                  </a:txBody>
                  <a:tcPr marL="1124" marR="1124" marT="1124" marB="0" anchor="ctr"/>
                </a:tc>
                <a:tc gridSpan="2">
                  <a:txBody>
                    <a:bodyPr/>
                    <a:lstStyle/>
                    <a:p>
                      <a:pPr algn="ctr" fontAlgn="b"/>
                      <a:r>
                        <a:rPr lang="ru-RU" sz="1000" u="none" strike="noStrike">
                          <a:effectLst/>
                        </a:rPr>
                        <a:t>% исполнения</a:t>
                      </a:r>
                      <a:endParaRPr lang="ru-RU" sz="1000" b="0" i="0" u="none" strike="noStrike">
                        <a:effectLst/>
                        <a:latin typeface="Times New Roman" panose="02020603050405020304" pitchFamily="18" charset="0"/>
                      </a:endParaRPr>
                    </a:p>
                  </a:txBody>
                  <a:tcPr marL="1124" marR="1124" marT="1124" marB="0" anchor="b"/>
                </a:tc>
                <a:tc hMerge="1">
                  <a:txBody>
                    <a:bodyPr/>
                    <a:lstStyle/>
                    <a:p>
                      <a:endParaRPr lang="ru-RU"/>
                    </a:p>
                  </a:txBody>
                  <a:tcPr/>
                </a:tc>
                <a:tc gridSpan="2">
                  <a:txBody>
                    <a:bodyPr/>
                    <a:lstStyle/>
                    <a:p>
                      <a:pPr algn="ctr" fontAlgn="ctr"/>
                      <a:r>
                        <a:rPr lang="ru-RU" sz="1000" u="none" strike="noStrike">
                          <a:effectLst/>
                        </a:rPr>
                        <a:t>Причины невыполнения (перевыполнения) плановых назначений (менее чем 95% и более чем 105%)</a:t>
                      </a:r>
                      <a:endParaRPr lang="ru-RU" sz="1000" b="0" i="0" u="none" strike="noStrike">
                        <a:effectLst/>
                        <a:latin typeface="Times New Roman" panose="02020603050405020304" pitchFamily="18" charset="0"/>
                      </a:endParaRPr>
                    </a:p>
                  </a:txBody>
                  <a:tcPr marL="1124" marR="1124" marT="1124" marB="0" anchor="ctr"/>
                </a:tc>
                <a:tc hMerge="1">
                  <a:txBody>
                    <a:bodyPr/>
                    <a:lstStyle/>
                    <a:p>
                      <a:endParaRPr lang="ru-RU"/>
                    </a:p>
                  </a:txBody>
                  <a:tcPr/>
                </a:tc>
              </a:tr>
              <a:tr h="73056">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algn="ctr" fontAlgn="ctr"/>
                      <a:r>
                        <a:rPr lang="ru-RU" sz="1000" u="none" strike="noStrike">
                          <a:effectLst/>
                        </a:rPr>
                        <a:t>к первоначальному плану</a:t>
                      </a:r>
                      <a:endParaRPr lang="ru-RU" sz="1000" b="0" i="0" u="none" strike="noStrike">
                        <a:effectLst/>
                        <a:latin typeface="Times New Roman" panose="02020603050405020304" pitchFamily="18" charset="0"/>
                      </a:endParaRPr>
                    </a:p>
                  </a:txBody>
                  <a:tcPr marL="1124" marR="1124" marT="1124" marB="0" anchor="ctr"/>
                </a:tc>
                <a:tc>
                  <a:txBody>
                    <a:bodyPr/>
                    <a:lstStyle/>
                    <a:p>
                      <a:pPr algn="ctr" fontAlgn="ctr"/>
                      <a:r>
                        <a:rPr lang="ru-RU" sz="1000" u="none" strike="noStrike">
                          <a:effectLst/>
                        </a:rPr>
                        <a:t> к уточненному плану</a:t>
                      </a:r>
                      <a:endParaRPr lang="ru-RU" sz="1000" b="0" i="0" u="none" strike="noStrike">
                        <a:effectLst/>
                        <a:latin typeface="Times New Roman" panose="02020603050405020304" pitchFamily="18" charset="0"/>
                      </a:endParaRPr>
                    </a:p>
                  </a:txBody>
                  <a:tcPr marL="1124" marR="1124" marT="1124" marB="0" anchor="ctr"/>
                </a:tc>
                <a:tc>
                  <a:txBody>
                    <a:bodyPr/>
                    <a:lstStyle/>
                    <a:p>
                      <a:pPr algn="ctr" fontAlgn="ctr"/>
                      <a:r>
                        <a:rPr lang="ru-RU" sz="1000" u="none" strike="noStrike" dirty="0">
                          <a:effectLst/>
                        </a:rPr>
                        <a:t>к первоначальному плану</a:t>
                      </a:r>
                      <a:endParaRPr lang="ru-RU" sz="1000" b="0" i="0" u="none" strike="noStrike" dirty="0">
                        <a:effectLst/>
                        <a:latin typeface="Times New Roman" panose="02020603050405020304" pitchFamily="18" charset="0"/>
                      </a:endParaRPr>
                    </a:p>
                  </a:txBody>
                  <a:tcPr marL="1124" marR="1124" marT="1124" marB="0" anchor="ctr"/>
                </a:tc>
                <a:tc>
                  <a:txBody>
                    <a:bodyPr/>
                    <a:lstStyle/>
                    <a:p>
                      <a:pPr algn="ctr" fontAlgn="ctr"/>
                      <a:r>
                        <a:rPr lang="ru-RU" sz="1000" u="none" strike="noStrike">
                          <a:effectLst/>
                        </a:rPr>
                        <a:t> к уточненному плану</a:t>
                      </a:r>
                      <a:endParaRPr lang="ru-RU" sz="1000" b="0" i="0" u="none" strike="noStrike">
                        <a:effectLst/>
                        <a:latin typeface="Times New Roman" panose="02020603050405020304" pitchFamily="18" charset="0"/>
                      </a:endParaRPr>
                    </a:p>
                  </a:txBody>
                  <a:tcPr marL="1124" marR="1124" marT="1124" marB="0" anchor="ctr"/>
                </a:tc>
              </a:tr>
              <a:tr h="77552">
                <a:tc>
                  <a:txBody>
                    <a:bodyPr/>
                    <a:lstStyle/>
                    <a:p>
                      <a:pPr algn="l" fontAlgn="b"/>
                      <a:r>
                        <a:rPr lang="ru-RU" sz="1000" u="none" strike="noStrike" dirty="0">
                          <a:effectLst/>
                        </a:rPr>
                        <a:t>БЕЗВОЗМЕЗДНЫЕ ПОСТУПЛЕНИЯ ОТ ДРУГИХ БЮДЖЕТОВ БЮДЖЕТНОЙ СИСТЕМЫ РОССИЙСКОЙ ФЕДЕРАЦИИ</a:t>
                      </a:r>
                      <a:endParaRPr lang="ru-RU" sz="1000" b="0" i="0" u="none" strike="noStrike" dirty="0">
                        <a:effectLst/>
                        <a:latin typeface="Times New Roman" panose="02020603050405020304" pitchFamily="18" charset="0"/>
                      </a:endParaRPr>
                    </a:p>
                  </a:txBody>
                  <a:tcPr marL="1124" marR="1124" marT="1124" marB="0" anchor="ctr"/>
                </a:tc>
                <a:tc>
                  <a:txBody>
                    <a:bodyPr/>
                    <a:lstStyle/>
                    <a:p>
                      <a:pPr algn="ctr" fontAlgn="b"/>
                      <a:r>
                        <a:rPr lang="ru-RU" sz="1000" u="none" strike="noStrike">
                          <a:effectLst/>
                        </a:rPr>
                        <a:t>040 2 02 00000 00 0000 000</a:t>
                      </a:r>
                      <a:endParaRPr lang="ru-RU" sz="1000" b="0" i="0" u="none" strike="noStrike">
                        <a:effectLst/>
                        <a:latin typeface="Times New Roman" panose="02020603050405020304" pitchFamily="18" charset="0"/>
                      </a:endParaRPr>
                    </a:p>
                  </a:txBody>
                  <a:tcPr marL="1124" marR="1124" marT="1124" marB="0" anchor="b"/>
                </a:tc>
                <a:tc>
                  <a:txBody>
                    <a:bodyPr/>
                    <a:lstStyle/>
                    <a:p>
                      <a:pPr algn="r" fontAlgn="b"/>
                      <a:r>
                        <a:rPr lang="ru-RU" sz="1000" u="none" strike="noStrike">
                          <a:effectLst/>
                        </a:rPr>
                        <a:t>2 543 465,6</a:t>
                      </a:r>
                      <a:endParaRPr lang="ru-RU" sz="1000" b="0" i="0" u="none" strike="noStrike">
                        <a:effectLst/>
                        <a:latin typeface="Times New Roman" panose="02020603050405020304" pitchFamily="18" charset="0"/>
                      </a:endParaRPr>
                    </a:p>
                  </a:txBody>
                  <a:tcPr marL="1124" marR="1124" marT="1124" marB="0" anchor="b"/>
                </a:tc>
                <a:tc>
                  <a:txBody>
                    <a:bodyPr/>
                    <a:lstStyle/>
                    <a:p>
                      <a:pPr algn="r" fontAlgn="b"/>
                      <a:r>
                        <a:rPr lang="ru-RU" sz="1000" u="none" strike="noStrike">
                          <a:effectLst/>
                        </a:rPr>
                        <a:t>2 637 743,3</a:t>
                      </a:r>
                      <a:endParaRPr lang="ru-RU" sz="1000" b="0" i="0" u="none" strike="noStrike">
                        <a:effectLst/>
                        <a:latin typeface="Times New Roman" panose="02020603050405020304" pitchFamily="18" charset="0"/>
                      </a:endParaRPr>
                    </a:p>
                  </a:txBody>
                  <a:tcPr marL="1124" marR="1124" marT="1124" marB="0" anchor="b"/>
                </a:tc>
                <a:tc>
                  <a:txBody>
                    <a:bodyPr/>
                    <a:lstStyle/>
                    <a:p>
                      <a:pPr algn="r" fontAlgn="b"/>
                      <a:r>
                        <a:rPr lang="ru-RU" sz="1000" u="none" strike="noStrike">
                          <a:effectLst/>
                        </a:rPr>
                        <a:t>2 620 279,1</a:t>
                      </a:r>
                      <a:endParaRPr lang="ru-RU" sz="1000" b="0" i="0" u="none" strike="noStrike">
                        <a:effectLst/>
                        <a:latin typeface="Times New Roman" panose="02020603050405020304" pitchFamily="18" charset="0"/>
                      </a:endParaRPr>
                    </a:p>
                  </a:txBody>
                  <a:tcPr marL="1124" marR="1124" marT="1124" marB="0" anchor="b"/>
                </a:tc>
                <a:tc>
                  <a:txBody>
                    <a:bodyPr/>
                    <a:lstStyle/>
                    <a:p>
                      <a:pPr algn="r" fontAlgn="b"/>
                      <a:r>
                        <a:rPr lang="ru-RU" sz="1000" u="none" strike="noStrike">
                          <a:effectLst/>
                        </a:rPr>
                        <a:t>103,0</a:t>
                      </a:r>
                      <a:endParaRPr lang="ru-RU" sz="1000" b="0" i="0" u="none" strike="noStrike">
                        <a:effectLst/>
                        <a:latin typeface="Times New Roman" panose="02020603050405020304" pitchFamily="18" charset="0"/>
                      </a:endParaRPr>
                    </a:p>
                  </a:txBody>
                  <a:tcPr marL="1124" marR="1124" marT="1124" marB="0" anchor="b"/>
                </a:tc>
                <a:tc>
                  <a:txBody>
                    <a:bodyPr/>
                    <a:lstStyle/>
                    <a:p>
                      <a:pPr algn="r" fontAlgn="b"/>
                      <a:r>
                        <a:rPr lang="ru-RU" sz="1000" u="none" strike="noStrike">
                          <a:effectLst/>
                        </a:rPr>
                        <a:t>99,3</a:t>
                      </a:r>
                      <a:endParaRPr lang="ru-RU" sz="1000" b="0" i="0" u="none" strike="noStrike">
                        <a:effectLst/>
                        <a:latin typeface="Times New Roman" panose="02020603050405020304" pitchFamily="18" charset="0"/>
                      </a:endParaRPr>
                    </a:p>
                  </a:txBody>
                  <a:tcPr marL="1124" marR="1124" marT="1124" marB="0" anchor="b"/>
                </a:tc>
                <a:tc>
                  <a:txBody>
                    <a:bodyPr/>
                    <a:lstStyle/>
                    <a:p>
                      <a:pPr algn="l" fontAlgn="ctr"/>
                      <a:r>
                        <a:rPr lang="ru-RU" sz="1000" u="none" strike="noStrike" dirty="0">
                          <a:effectLst/>
                        </a:rPr>
                        <a:t> </a:t>
                      </a:r>
                      <a:endParaRPr lang="ru-RU" sz="1000" b="0" i="0" u="none" strike="noStrike" dirty="0">
                        <a:effectLst/>
                        <a:latin typeface="Times New Roman" panose="02020603050405020304" pitchFamily="18" charset="0"/>
                      </a:endParaRPr>
                    </a:p>
                  </a:txBody>
                  <a:tcPr marL="1124" marR="1124" marT="1124" marB="0" anchor="ctr"/>
                </a:tc>
                <a:tc>
                  <a:txBody>
                    <a:bodyPr/>
                    <a:lstStyle/>
                    <a:p>
                      <a:pPr algn="l" fontAlgn="ctr"/>
                      <a:r>
                        <a:rPr lang="ru-RU" sz="1000" u="none" strike="noStrike" dirty="0">
                          <a:effectLst/>
                        </a:rPr>
                        <a:t> </a:t>
                      </a:r>
                      <a:endParaRPr lang="ru-RU" sz="1000" b="0" i="0" u="none" strike="noStrike" dirty="0">
                        <a:effectLst/>
                        <a:latin typeface="Times New Roman" panose="02020603050405020304" pitchFamily="18" charset="0"/>
                      </a:endParaRPr>
                    </a:p>
                  </a:txBody>
                  <a:tcPr marL="1124" marR="1124" marT="1124" marB="0" anchor="ctr"/>
                </a:tc>
              </a:tr>
              <a:tr h="210177">
                <a:tc>
                  <a:txBody>
                    <a:bodyPr/>
                    <a:lstStyle/>
                    <a:p>
                      <a:pPr algn="l" fontAlgn="b"/>
                      <a:r>
                        <a:rPr lang="ru-RU" sz="1000" u="none" strike="noStrike" dirty="0">
                          <a:effectLst/>
                        </a:rPr>
                        <a:t>Дотации бюджетам субъектов Российской Федерации и муниципальных образований</a:t>
                      </a:r>
                      <a:endParaRPr lang="ru-RU" sz="1000" b="0" i="0" u="none" strike="noStrike" dirty="0">
                        <a:effectLst/>
                        <a:latin typeface="Times New Roman" panose="02020603050405020304" pitchFamily="18" charset="0"/>
                      </a:endParaRPr>
                    </a:p>
                  </a:txBody>
                  <a:tcPr marL="1124" marR="1124" marT="1124" marB="0" anchor="ctr"/>
                </a:tc>
                <a:tc>
                  <a:txBody>
                    <a:bodyPr/>
                    <a:lstStyle/>
                    <a:p>
                      <a:pPr algn="ctr" fontAlgn="b"/>
                      <a:r>
                        <a:rPr lang="ru-RU" sz="1000" u="none" strike="noStrike">
                          <a:effectLst/>
                        </a:rPr>
                        <a:t>040 2 02 10000 00 0000 150</a:t>
                      </a:r>
                      <a:endParaRPr lang="ru-RU" sz="1000" b="0" i="0" u="none" strike="noStrike">
                        <a:effectLst/>
                        <a:latin typeface="Times New Roman" panose="02020603050405020304" pitchFamily="18" charset="0"/>
                      </a:endParaRPr>
                    </a:p>
                  </a:txBody>
                  <a:tcPr marL="1124" marR="1124" marT="1124" marB="0" anchor="b"/>
                </a:tc>
                <a:tc>
                  <a:txBody>
                    <a:bodyPr/>
                    <a:lstStyle/>
                    <a:p>
                      <a:pPr algn="r" fontAlgn="b"/>
                      <a:r>
                        <a:rPr lang="ru-RU" sz="1000" u="none" strike="noStrike" dirty="0">
                          <a:effectLst/>
                        </a:rPr>
                        <a:t>347 009,9</a:t>
                      </a:r>
                      <a:endParaRPr lang="ru-RU" sz="1000" b="0" i="0" u="none" strike="noStrike" dirty="0">
                        <a:effectLst/>
                        <a:latin typeface="Times New Roman" panose="02020603050405020304" pitchFamily="18" charset="0"/>
                      </a:endParaRPr>
                    </a:p>
                  </a:txBody>
                  <a:tcPr marL="1124" marR="1124" marT="1124" marB="0" anchor="b"/>
                </a:tc>
                <a:tc>
                  <a:txBody>
                    <a:bodyPr/>
                    <a:lstStyle/>
                    <a:p>
                      <a:pPr algn="r" fontAlgn="b"/>
                      <a:r>
                        <a:rPr lang="ru-RU" sz="1000" u="none" strike="noStrike">
                          <a:effectLst/>
                        </a:rPr>
                        <a:t>394 013,4</a:t>
                      </a:r>
                      <a:endParaRPr lang="ru-RU" sz="1000" b="0" i="0" u="none" strike="noStrike">
                        <a:effectLst/>
                        <a:latin typeface="Times New Roman" panose="02020603050405020304" pitchFamily="18" charset="0"/>
                      </a:endParaRPr>
                    </a:p>
                  </a:txBody>
                  <a:tcPr marL="1124" marR="1124" marT="1124" marB="0" anchor="b"/>
                </a:tc>
                <a:tc>
                  <a:txBody>
                    <a:bodyPr/>
                    <a:lstStyle/>
                    <a:p>
                      <a:pPr algn="r" fontAlgn="b"/>
                      <a:r>
                        <a:rPr lang="ru-RU" sz="1000" u="none" strike="noStrike" dirty="0">
                          <a:effectLst/>
                        </a:rPr>
                        <a:t>394 013,4</a:t>
                      </a:r>
                      <a:endParaRPr lang="ru-RU" sz="1000" b="0" i="0" u="none" strike="noStrike" dirty="0">
                        <a:effectLst/>
                        <a:latin typeface="Times New Roman" panose="02020603050405020304" pitchFamily="18" charset="0"/>
                      </a:endParaRPr>
                    </a:p>
                  </a:txBody>
                  <a:tcPr marL="1124" marR="1124" marT="1124" marB="0" anchor="b"/>
                </a:tc>
                <a:tc>
                  <a:txBody>
                    <a:bodyPr/>
                    <a:lstStyle/>
                    <a:p>
                      <a:pPr algn="r" fontAlgn="b"/>
                      <a:r>
                        <a:rPr lang="ru-RU" sz="1000" u="none" strike="noStrike">
                          <a:effectLst/>
                        </a:rPr>
                        <a:t>113,5</a:t>
                      </a:r>
                      <a:endParaRPr lang="ru-RU" sz="1000" b="0" i="0" u="none" strike="noStrike">
                        <a:effectLst/>
                        <a:latin typeface="Times New Roman" panose="02020603050405020304" pitchFamily="18" charset="0"/>
                      </a:endParaRPr>
                    </a:p>
                  </a:txBody>
                  <a:tcPr marL="1124" marR="1124" marT="1124" marB="0" anchor="b"/>
                </a:tc>
                <a:tc>
                  <a:txBody>
                    <a:bodyPr/>
                    <a:lstStyle/>
                    <a:p>
                      <a:pPr algn="r" fontAlgn="b"/>
                      <a:r>
                        <a:rPr lang="ru-RU" sz="1000" u="none" strike="noStrike">
                          <a:effectLst/>
                        </a:rPr>
                        <a:t>100,0</a:t>
                      </a:r>
                      <a:endParaRPr lang="ru-RU" sz="1000" b="0" i="0" u="none" strike="noStrike">
                        <a:effectLst/>
                        <a:latin typeface="Times New Roman" panose="02020603050405020304" pitchFamily="18" charset="0"/>
                      </a:endParaRPr>
                    </a:p>
                  </a:txBody>
                  <a:tcPr marL="1124" marR="1124" marT="1124" marB="0" anchor="b"/>
                </a:tc>
                <a:tc>
                  <a:txBody>
                    <a:bodyPr/>
                    <a:lstStyle/>
                    <a:p>
                      <a:pPr algn="l" fontAlgn="ctr"/>
                      <a:r>
                        <a:rPr lang="ru-RU" sz="1000" u="none" strike="noStrike" dirty="0">
                          <a:effectLst/>
                        </a:rPr>
                        <a:t>Поступление дотации для поощрения  достижения наилучших значений показателей </a:t>
                      </a:r>
                      <a:r>
                        <a:rPr lang="ru-RU" sz="1000" u="none" strike="noStrike" dirty="0" err="1">
                          <a:effectLst/>
                        </a:rPr>
                        <a:t>деят-ти</a:t>
                      </a:r>
                      <a:r>
                        <a:rPr lang="ru-RU" sz="1000" u="none" strike="noStrike" dirty="0">
                          <a:effectLst/>
                        </a:rPr>
                        <a:t> ОМС, стимулирования роста налогового потенциала и качества планирования доходов  (РП от 02.07.2021 № 240-рп) и дотации в целях стимулирования роста налогового потенциала и качества планирования доходов </a:t>
                      </a:r>
                      <a:br>
                        <a:rPr lang="ru-RU" sz="1000" u="none" strike="noStrike" dirty="0">
                          <a:effectLst/>
                        </a:rPr>
                      </a:br>
                      <a:r>
                        <a:rPr lang="ru-RU" sz="1000" u="none" strike="noStrike" dirty="0">
                          <a:effectLst/>
                        </a:rPr>
                        <a:t>(Пост-е Прав-</a:t>
                      </a:r>
                      <a:r>
                        <a:rPr lang="ru-RU" sz="1000" u="none" strike="noStrike" dirty="0" err="1">
                          <a:effectLst/>
                        </a:rPr>
                        <a:t>ва</a:t>
                      </a:r>
                      <a:r>
                        <a:rPr lang="ru-RU" sz="1000" u="none" strike="noStrike" dirty="0">
                          <a:effectLst/>
                        </a:rPr>
                        <a:t> ХМАО-Югры от 16.07.2021 №267-п)</a:t>
                      </a:r>
                      <a:endParaRPr lang="ru-RU" sz="1000" b="0" i="0" u="none" strike="noStrike" dirty="0">
                        <a:effectLst/>
                        <a:latin typeface="Times New Roman" panose="02020603050405020304" pitchFamily="18" charset="0"/>
                      </a:endParaRPr>
                    </a:p>
                  </a:txBody>
                  <a:tcPr marL="1124" marR="1124" marT="1124" marB="0" anchor="ctr"/>
                </a:tc>
                <a:tc>
                  <a:txBody>
                    <a:bodyPr/>
                    <a:lstStyle/>
                    <a:p>
                      <a:pPr algn="l" fontAlgn="ctr"/>
                      <a:r>
                        <a:rPr lang="ru-RU" sz="1000" u="none" strike="noStrike" dirty="0">
                          <a:effectLst/>
                        </a:rPr>
                        <a:t> </a:t>
                      </a:r>
                      <a:endParaRPr lang="ru-RU" sz="1000" b="0" i="0" u="none" strike="noStrike" dirty="0">
                        <a:effectLst/>
                        <a:latin typeface="Times New Roman" panose="02020603050405020304" pitchFamily="18" charset="0"/>
                      </a:endParaRPr>
                    </a:p>
                  </a:txBody>
                  <a:tcPr marL="1124" marR="1124" marT="1124" marB="0" anchor="ctr"/>
                </a:tc>
              </a:tr>
              <a:tr h="144989">
                <a:tc>
                  <a:txBody>
                    <a:bodyPr/>
                    <a:lstStyle/>
                    <a:p>
                      <a:pPr algn="l" fontAlgn="b"/>
                      <a:r>
                        <a:rPr lang="ru-RU" sz="1000" u="none" strike="noStrike">
                          <a:effectLst/>
                        </a:rPr>
                        <a:t>Субсидии бюджетам бюджетной системы Российской Федерации (межбюджетные субсидии)</a:t>
                      </a:r>
                      <a:endParaRPr lang="ru-RU" sz="1000" b="0" i="0" u="none" strike="noStrike">
                        <a:effectLst/>
                        <a:latin typeface="Times New Roman" panose="02020603050405020304" pitchFamily="18" charset="0"/>
                      </a:endParaRPr>
                    </a:p>
                  </a:txBody>
                  <a:tcPr marL="1124" marR="1124" marT="1124" marB="0" anchor="ctr"/>
                </a:tc>
                <a:tc>
                  <a:txBody>
                    <a:bodyPr/>
                    <a:lstStyle/>
                    <a:p>
                      <a:pPr algn="ctr" fontAlgn="b"/>
                      <a:r>
                        <a:rPr lang="ru-RU" sz="1000" u="none" strike="noStrike">
                          <a:effectLst/>
                        </a:rPr>
                        <a:t>040 2 02 20000 00 0000 150</a:t>
                      </a:r>
                      <a:endParaRPr lang="ru-RU" sz="1000" b="0" i="0" u="none" strike="noStrike">
                        <a:effectLst/>
                        <a:latin typeface="Times New Roman" panose="02020603050405020304" pitchFamily="18" charset="0"/>
                      </a:endParaRPr>
                    </a:p>
                  </a:txBody>
                  <a:tcPr marL="1124" marR="1124" marT="1124" marB="0" anchor="b"/>
                </a:tc>
                <a:tc>
                  <a:txBody>
                    <a:bodyPr/>
                    <a:lstStyle/>
                    <a:p>
                      <a:pPr algn="r" fontAlgn="b"/>
                      <a:r>
                        <a:rPr lang="ru-RU" sz="1000" u="none" strike="noStrike">
                          <a:effectLst/>
                        </a:rPr>
                        <a:t>728 975,1</a:t>
                      </a:r>
                      <a:endParaRPr lang="ru-RU" sz="1000" b="0" i="0" u="none" strike="noStrike">
                        <a:effectLst/>
                        <a:latin typeface="Times New Roman" panose="02020603050405020304" pitchFamily="18" charset="0"/>
                      </a:endParaRPr>
                    </a:p>
                  </a:txBody>
                  <a:tcPr marL="1124" marR="1124" marT="1124" marB="0" anchor="b"/>
                </a:tc>
                <a:tc>
                  <a:txBody>
                    <a:bodyPr/>
                    <a:lstStyle/>
                    <a:p>
                      <a:pPr algn="r" fontAlgn="b"/>
                      <a:r>
                        <a:rPr lang="ru-RU" sz="1000" u="none" strike="noStrike" dirty="0">
                          <a:effectLst/>
                        </a:rPr>
                        <a:t>581 557,9</a:t>
                      </a:r>
                      <a:endParaRPr lang="ru-RU" sz="1000" b="0" i="0" u="none" strike="noStrike" dirty="0">
                        <a:effectLst/>
                        <a:latin typeface="Times New Roman" panose="02020603050405020304" pitchFamily="18" charset="0"/>
                      </a:endParaRPr>
                    </a:p>
                  </a:txBody>
                  <a:tcPr marL="1124" marR="1124" marT="1124" marB="0" anchor="b"/>
                </a:tc>
                <a:tc>
                  <a:txBody>
                    <a:bodyPr/>
                    <a:lstStyle/>
                    <a:p>
                      <a:pPr algn="r" fontAlgn="b"/>
                      <a:r>
                        <a:rPr lang="ru-RU" sz="1000" u="none" strike="noStrike" dirty="0">
                          <a:effectLst/>
                        </a:rPr>
                        <a:t>569 736,9</a:t>
                      </a:r>
                      <a:endParaRPr lang="ru-RU" sz="1000" b="0" i="0" u="none" strike="noStrike" dirty="0">
                        <a:effectLst/>
                        <a:latin typeface="Times New Roman" panose="02020603050405020304" pitchFamily="18" charset="0"/>
                      </a:endParaRPr>
                    </a:p>
                  </a:txBody>
                  <a:tcPr marL="1124" marR="1124" marT="1124" marB="0" anchor="b"/>
                </a:tc>
                <a:tc>
                  <a:txBody>
                    <a:bodyPr/>
                    <a:lstStyle/>
                    <a:p>
                      <a:pPr algn="r" fontAlgn="b"/>
                      <a:r>
                        <a:rPr lang="ru-RU" sz="1000" u="none" strike="noStrike">
                          <a:effectLst/>
                        </a:rPr>
                        <a:t>78,2</a:t>
                      </a:r>
                      <a:endParaRPr lang="ru-RU" sz="1000" b="0" i="0" u="none" strike="noStrike">
                        <a:effectLst/>
                        <a:latin typeface="Times New Roman" panose="02020603050405020304" pitchFamily="18" charset="0"/>
                      </a:endParaRPr>
                    </a:p>
                  </a:txBody>
                  <a:tcPr marL="1124" marR="1124" marT="1124" marB="0" anchor="b"/>
                </a:tc>
                <a:tc>
                  <a:txBody>
                    <a:bodyPr/>
                    <a:lstStyle/>
                    <a:p>
                      <a:pPr algn="r" fontAlgn="b"/>
                      <a:r>
                        <a:rPr lang="ru-RU" sz="1000" u="none" strike="noStrike">
                          <a:effectLst/>
                        </a:rPr>
                        <a:t>98,0</a:t>
                      </a:r>
                      <a:endParaRPr lang="ru-RU" sz="1000" b="0" i="0" u="none" strike="noStrike">
                        <a:effectLst/>
                        <a:latin typeface="Times New Roman" panose="02020603050405020304" pitchFamily="18" charset="0"/>
                      </a:endParaRPr>
                    </a:p>
                  </a:txBody>
                  <a:tcPr marL="1124" marR="1124" marT="1124" marB="0" anchor="b"/>
                </a:tc>
                <a:tc>
                  <a:txBody>
                    <a:bodyPr/>
                    <a:lstStyle/>
                    <a:p>
                      <a:pPr algn="l" fontAlgn="ctr"/>
                      <a:r>
                        <a:rPr lang="ru-RU" sz="1000" u="none" strike="noStrike">
                          <a:effectLst/>
                        </a:rPr>
                        <a:t>Сокращние планрвых субсидий на мероприятия по переселению граждан из не предназначенных для проживания строений, созданных в период промышленного освоения Сибири и Дальнего Востока (уведомление от 11.10.2021 № 480/10/298,300)</a:t>
                      </a:r>
                      <a:endParaRPr lang="ru-RU" sz="1000" b="0" i="0" u="none" strike="noStrike">
                        <a:effectLst/>
                        <a:latin typeface="Times New Roman" panose="02020603050405020304" pitchFamily="18" charset="0"/>
                      </a:endParaRPr>
                    </a:p>
                  </a:txBody>
                  <a:tcPr marL="1124" marR="1124" marT="1124" marB="0" anchor="ctr"/>
                </a:tc>
                <a:tc>
                  <a:txBody>
                    <a:bodyPr/>
                    <a:lstStyle/>
                    <a:p>
                      <a:pPr algn="l" fontAlgn="ctr"/>
                      <a:r>
                        <a:rPr lang="ru-RU" sz="1000" u="none" strike="noStrike" dirty="0">
                          <a:effectLst/>
                        </a:rPr>
                        <a:t> </a:t>
                      </a:r>
                      <a:endParaRPr lang="ru-RU" sz="1000" b="0" i="0" u="none" strike="noStrike" dirty="0">
                        <a:effectLst/>
                        <a:latin typeface="Times New Roman" panose="02020603050405020304" pitchFamily="18" charset="0"/>
                      </a:endParaRPr>
                    </a:p>
                  </a:txBody>
                  <a:tcPr marL="1124" marR="1124" marT="1124" marB="0" anchor="ctr"/>
                </a:tc>
              </a:tr>
              <a:tr h="47206">
                <a:tc>
                  <a:txBody>
                    <a:bodyPr/>
                    <a:lstStyle/>
                    <a:p>
                      <a:pPr algn="l" fontAlgn="b"/>
                      <a:r>
                        <a:rPr lang="ru-RU" sz="1000" u="none" strike="noStrike">
                          <a:effectLst/>
                        </a:rPr>
                        <a:t>Субвенции бюджетам субъектов Российской Федерации и муниципальных образований</a:t>
                      </a:r>
                      <a:endParaRPr lang="ru-RU" sz="1000" b="0" i="0" u="none" strike="noStrike">
                        <a:effectLst/>
                        <a:latin typeface="Times New Roman" panose="02020603050405020304" pitchFamily="18" charset="0"/>
                      </a:endParaRPr>
                    </a:p>
                  </a:txBody>
                  <a:tcPr marL="1124" marR="1124" marT="1124" marB="0" anchor="ctr"/>
                </a:tc>
                <a:tc>
                  <a:txBody>
                    <a:bodyPr/>
                    <a:lstStyle/>
                    <a:p>
                      <a:pPr algn="ctr" fontAlgn="b"/>
                      <a:r>
                        <a:rPr lang="ru-RU" sz="1000" u="none" strike="noStrike" dirty="0">
                          <a:effectLst/>
                        </a:rPr>
                        <a:t>040 2 02 30000 00 0000 150</a:t>
                      </a:r>
                      <a:endParaRPr lang="ru-RU" sz="1000" b="0" i="0" u="none" strike="noStrike" dirty="0">
                        <a:effectLst/>
                        <a:latin typeface="Times New Roman" panose="02020603050405020304" pitchFamily="18" charset="0"/>
                      </a:endParaRPr>
                    </a:p>
                  </a:txBody>
                  <a:tcPr marL="1124" marR="1124" marT="1124" marB="0" anchor="b"/>
                </a:tc>
                <a:tc>
                  <a:txBody>
                    <a:bodyPr/>
                    <a:lstStyle/>
                    <a:p>
                      <a:pPr algn="r" fontAlgn="b"/>
                      <a:r>
                        <a:rPr lang="ru-RU" sz="1000" u="none" strike="noStrike">
                          <a:effectLst/>
                        </a:rPr>
                        <a:t>1 466 150,6</a:t>
                      </a:r>
                      <a:endParaRPr lang="ru-RU" sz="1000" b="0" i="0" u="none" strike="noStrike">
                        <a:effectLst/>
                        <a:latin typeface="Times New Roman" panose="02020603050405020304" pitchFamily="18" charset="0"/>
                      </a:endParaRPr>
                    </a:p>
                  </a:txBody>
                  <a:tcPr marL="1124" marR="1124" marT="1124" marB="0" anchor="b"/>
                </a:tc>
                <a:tc>
                  <a:txBody>
                    <a:bodyPr/>
                    <a:lstStyle/>
                    <a:p>
                      <a:pPr algn="r" fontAlgn="b"/>
                      <a:r>
                        <a:rPr lang="ru-RU" sz="1000" u="none" strike="noStrike">
                          <a:effectLst/>
                        </a:rPr>
                        <a:t>1 441 381,9</a:t>
                      </a:r>
                      <a:endParaRPr lang="ru-RU" sz="1000" b="0" i="0" u="none" strike="noStrike">
                        <a:effectLst/>
                        <a:latin typeface="Times New Roman" panose="02020603050405020304" pitchFamily="18" charset="0"/>
                      </a:endParaRPr>
                    </a:p>
                  </a:txBody>
                  <a:tcPr marL="1124" marR="1124" marT="1124" marB="0" anchor="b"/>
                </a:tc>
                <a:tc>
                  <a:txBody>
                    <a:bodyPr/>
                    <a:lstStyle/>
                    <a:p>
                      <a:pPr algn="r" fontAlgn="b"/>
                      <a:r>
                        <a:rPr lang="ru-RU" sz="1000" u="none" strike="noStrike">
                          <a:effectLst/>
                        </a:rPr>
                        <a:t>1 436 101,6</a:t>
                      </a:r>
                      <a:endParaRPr lang="ru-RU" sz="1000" b="0" i="0" u="none" strike="noStrike">
                        <a:effectLst/>
                        <a:latin typeface="Times New Roman" panose="02020603050405020304" pitchFamily="18" charset="0"/>
                      </a:endParaRPr>
                    </a:p>
                  </a:txBody>
                  <a:tcPr marL="1124" marR="1124" marT="1124" marB="0" anchor="b"/>
                </a:tc>
                <a:tc>
                  <a:txBody>
                    <a:bodyPr/>
                    <a:lstStyle/>
                    <a:p>
                      <a:pPr algn="r" fontAlgn="b"/>
                      <a:r>
                        <a:rPr lang="ru-RU" sz="1000" u="none" strike="noStrike">
                          <a:effectLst/>
                        </a:rPr>
                        <a:t>98,0</a:t>
                      </a:r>
                      <a:endParaRPr lang="ru-RU" sz="1000" b="0" i="0" u="none" strike="noStrike">
                        <a:effectLst/>
                        <a:latin typeface="Times New Roman" panose="02020603050405020304" pitchFamily="18" charset="0"/>
                      </a:endParaRPr>
                    </a:p>
                  </a:txBody>
                  <a:tcPr marL="1124" marR="1124" marT="1124" marB="0" anchor="b"/>
                </a:tc>
                <a:tc>
                  <a:txBody>
                    <a:bodyPr/>
                    <a:lstStyle/>
                    <a:p>
                      <a:pPr algn="r" fontAlgn="b"/>
                      <a:r>
                        <a:rPr lang="ru-RU" sz="1000" u="none" strike="noStrike">
                          <a:effectLst/>
                        </a:rPr>
                        <a:t>99,6</a:t>
                      </a:r>
                      <a:endParaRPr lang="ru-RU" sz="1000" b="0" i="0" u="none" strike="noStrike">
                        <a:effectLst/>
                        <a:latin typeface="Times New Roman" panose="02020603050405020304" pitchFamily="18" charset="0"/>
                      </a:endParaRPr>
                    </a:p>
                  </a:txBody>
                  <a:tcPr marL="1124" marR="1124" marT="1124" marB="0" anchor="b"/>
                </a:tc>
                <a:tc>
                  <a:txBody>
                    <a:bodyPr/>
                    <a:lstStyle/>
                    <a:p>
                      <a:pPr algn="l" fontAlgn="ctr"/>
                      <a:r>
                        <a:rPr lang="ru-RU" sz="1000" u="none" strike="noStrike">
                          <a:effectLst/>
                        </a:rPr>
                        <a:t> </a:t>
                      </a:r>
                      <a:endParaRPr lang="ru-RU" sz="1000" b="0" i="0" u="none" strike="noStrike">
                        <a:effectLst/>
                        <a:latin typeface="Times New Roman" panose="02020603050405020304" pitchFamily="18" charset="0"/>
                      </a:endParaRPr>
                    </a:p>
                  </a:txBody>
                  <a:tcPr marL="1124" marR="1124" marT="1124" marB="0" anchor="ctr"/>
                </a:tc>
                <a:tc>
                  <a:txBody>
                    <a:bodyPr/>
                    <a:lstStyle/>
                    <a:p>
                      <a:pPr algn="l" fontAlgn="ctr"/>
                      <a:r>
                        <a:rPr lang="ru-RU" sz="1000" u="none" strike="noStrike" dirty="0">
                          <a:effectLst/>
                        </a:rPr>
                        <a:t> </a:t>
                      </a:r>
                      <a:endParaRPr lang="ru-RU" sz="1000" b="0" i="0" u="none" strike="noStrike" dirty="0">
                        <a:effectLst/>
                        <a:latin typeface="Times New Roman" panose="02020603050405020304" pitchFamily="18" charset="0"/>
                      </a:endParaRPr>
                    </a:p>
                  </a:txBody>
                  <a:tcPr marL="1124" marR="1124" marT="1124" marB="0" anchor="ctr"/>
                </a:tc>
              </a:tr>
              <a:tr h="180955">
                <a:tc>
                  <a:txBody>
                    <a:bodyPr/>
                    <a:lstStyle/>
                    <a:p>
                      <a:pPr algn="l" fontAlgn="b"/>
                      <a:r>
                        <a:rPr lang="ru-RU" sz="1000" u="none" strike="noStrike">
                          <a:effectLst/>
                        </a:rPr>
                        <a:t>Иные межбюджетные трансферты</a:t>
                      </a:r>
                      <a:endParaRPr lang="ru-RU" sz="1000" b="0" i="0" u="none" strike="noStrike">
                        <a:effectLst/>
                        <a:latin typeface="Times New Roman" panose="02020603050405020304" pitchFamily="18" charset="0"/>
                      </a:endParaRPr>
                    </a:p>
                  </a:txBody>
                  <a:tcPr marL="1124" marR="1124" marT="1124" marB="0" anchor="ctr"/>
                </a:tc>
                <a:tc>
                  <a:txBody>
                    <a:bodyPr/>
                    <a:lstStyle/>
                    <a:p>
                      <a:pPr algn="ctr" fontAlgn="b"/>
                      <a:r>
                        <a:rPr lang="ru-RU" sz="1000" u="none" strike="noStrike">
                          <a:effectLst/>
                        </a:rPr>
                        <a:t>040 2 02 40000 00 0000 150</a:t>
                      </a:r>
                      <a:endParaRPr lang="ru-RU" sz="1000" b="0" i="0" u="none" strike="noStrike">
                        <a:effectLst/>
                        <a:latin typeface="Times New Roman" panose="02020603050405020304" pitchFamily="18" charset="0"/>
                      </a:endParaRPr>
                    </a:p>
                  </a:txBody>
                  <a:tcPr marL="1124" marR="1124" marT="1124" marB="0" anchor="b"/>
                </a:tc>
                <a:tc>
                  <a:txBody>
                    <a:bodyPr/>
                    <a:lstStyle/>
                    <a:p>
                      <a:pPr algn="r" fontAlgn="b"/>
                      <a:r>
                        <a:rPr lang="ru-RU" sz="1000" u="none" strike="noStrike">
                          <a:effectLst/>
                        </a:rPr>
                        <a:t>1 330,0</a:t>
                      </a:r>
                      <a:endParaRPr lang="ru-RU" sz="1000" b="0" i="0" u="none" strike="noStrike">
                        <a:effectLst/>
                        <a:latin typeface="Times New Roman" panose="02020603050405020304" pitchFamily="18" charset="0"/>
                      </a:endParaRPr>
                    </a:p>
                  </a:txBody>
                  <a:tcPr marL="1124" marR="1124" marT="1124" marB="0" anchor="b"/>
                </a:tc>
                <a:tc>
                  <a:txBody>
                    <a:bodyPr/>
                    <a:lstStyle/>
                    <a:p>
                      <a:pPr algn="r" fontAlgn="b"/>
                      <a:r>
                        <a:rPr lang="ru-RU" sz="1000" u="none" strike="noStrike">
                          <a:effectLst/>
                        </a:rPr>
                        <a:t>220 790,0</a:t>
                      </a:r>
                      <a:endParaRPr lang="ru-RU" sz="1000" b="0" i="0" u="none" strike="noStrike">
                        <a:effectLst/>
                        <a:latin typeface="Times New Roman" panose="02020603050405020304" pitchFamily="18" charset="0"/>
                      </a:endParaRPr>
                    </a:p>
                  </a:txBody>
                  <a:tcPr marL="1124" marR="1124" marT="1124" marB="0" anchor="b"/>
                </a:tc>
                <a:tc>
                  <a:txBody>
                    <a:bodyPr/>
                    <a:lstStyle/>
                    <a:p>
                      <a:pPr algn="r" fontAlgn="b"/>
                      <a:r>
                        <a:rPr lang="ru-RU" sz="1000" u="none" strike="noStrike">
                          <a:effectLst/>
                        </a:rPr>
                        <a:t>220 427,2</a:t>
                      </a:r>
                      <a:endParaRPr lang="ru-RU" sz="1000" b="0" i="0" u="none" strike="noStrike">
                        <a:effectLst/>
                        <a:latin typeface="Times New Roman" panose="02020603050405020304" pitchFamily="18" charset="0"/>
                      </a:endParaRPr>
                    </a:p>
                  </a:txBody>
                  <a:tcPr marL="1124" marR="1124" marT="1124" marB="0" anchor="b"/>
                </a:tc>
                <a:tc>
                  <a:txBody>
                    <a:bodyPr/>
                    <a:lstStyle/>
                    <a:p>
                      <a:pPr algn="r" fontAlgn="b"/>
                      <a:r>
                        <a:rPr lang="ru-RU" sz="1000" u="none" strike="noStrike">
                          <a:effectLst/>
                        </a:rPr>
                        <a:t>св. 200</a:t>
                      </a:r>
                      <a:endParaRPr lang="ru-RU" sz="1000" b="0" i="0" u="none" strike="noStrike">
                        <a:effectLst/>
                        <a:latin typeface="Times New Roman" panose="02020603050405020304" pitchFamily="18" charset="0"/>
                      </a:endParaRPr>
                    </a:p>
                  </a:txBody>
                  <a:tcPr marL="1124" marR="1124" marT="1124" marB="0" anchor="b"/>
                </a:tc>
                <a:tc>
                  <a:txBody>
                    <a:bodyPr/>
                    <a:lstStyle/>
                    <a:p>
                      <a:pPr algn="r" fontAlgn="b"/>
                      <a:r>
                        <a:rPr lang="ru-RU" sz="1000" u="none" strike="noStrike">
                          <a:effectLst/>
                        </a:rPr>
                        <a:t>99,8</a:t>
                      </a:r>
                      <a:endParaRPr lang="ru-RU" sz="1000" b="0" i="0" u="none" strike="noStrike">
                        <a:effectLst/>
                        <a:latin typeface="Times New Roman" panose="02020603050405020304" pitchFamily="18" charset="0"/>
                      </a:endParaRPr>
                    </a:p>
                  </a:txBody>
                  <a:tcPr marL="1124" marR="1124" marT="1124" marB="0" anchor="b"/>
                </a:tc>
                <a:tc>
                  <a:txBody>
                    <a:bodyPr/>
                    <a:lstStyle/>
                    <a:p>
                      <a:pPr algn="l" fontAlgn="ctr"/>
                      <a:r>
                        <a:rPr lang="ru-RU" sz="1000" u="none" strike="noStrike" dirty="0">
                          <a:effectLst/>
                        </a:rPr>
                        <a:t>Поступление средств из  резервного фонда Правительства ХМАО-Югры  на основании </a:t>
                      </a:r>
                      <a:r>
                        <a:rPr lang="ru-RU" sz="1000" u="none" strike="noStrike" dirty="0" smtClean="0">
                          <a:effectLst/>
                        </a:rPr>
                        <a:t>постановления </a:t>
                      </a:r>
                      <a:r>
                        <a:rPr lang="ru-RU" sz="1000" u="none" strike="noStrike" dirty="0">
                          <a:effectLst/>
                        </a:rPr>
                        <a:t>Правительства от 26.11.2021 № 521-п в целях оплаты задолженности организаций коммунального комплекса за потребленные топливно-энергетические ресурсы перед гарантирующими поставщиками</a:t>
                      </a:r>
                      <a:endParaRPr lang="ru-RU" sz="1000" b="0" i="0" u="none" strike="noStrike" dirty="0">
                        <a:effectLst/>
                        <a:latin typeface="Times New Roman" panose="02020603050405020304" pitchFamily="18" charset="0"/>
                      </a:endParaRPr>
                    </a:p>
                  </a:txBody>
                  <a:tcPr marL="1124" marR="1124" marT="1124" marB="0" anchor="ctr"/>
                </a:tc>
                <a:tc>
                  <a:txBody>
                    <a:bodyPr/>
                    <a:lstStyle/>
                    <a:p>
                      <a:pPr algn="l" fontAlgn="ctr"/>
                      <a:r>
                        <a:rPr lang="ru-RU" sz="1000" u="none" strike="noStrike" dirty="0">
                          <a:effectLst/>
                        </a:rPr>
                        <a:t> </a:t>
                      </a:r>
                      <a:endParaRPr lang="ru-RU" sz="1000" b="0" i="0" u="none" strike="noStrike" dirty="0">
                        <a:effectLst/>
                        <a:latin typeface="Times New Roman" panose="02020603050405020304" pitchFamily="18" charset="0"/>
                      </a:endParaRPr>
                    </a:p>
                  </a:txBody>
                  <a:tcPr marL="1124" marR="1124" marT="1124" marB="0" anchor="ctr"/>
                </a:tc>
              </a:tr>
              <a:tr h="97783">
                <a:tc>
                  <a:txBody>
                    <a:bodyPr/>
                    <a:lstStyle/>
                    <a:p>
                      <a:pPr algn="l" fontAlgn="t"/>
                      <a:r>
                        <a:rPr lang="ru-RU" sz="1000" u="none" strike="noStrike">
                          <a:effectLst/>
                        </a:rPr>
                        <a:t>Прочие безвозмездные поступления в бюджеты городских округов</a:t>
                      </a:r>
                      <a:endParaRPr lang="ru-RU" sz="1000" b="0" i="0" u="none" strike="noStrike">
                        <a:effectLst/>
                        <a:latin typeface="Times New Roman" panose="02020603050405020304" pitchFamily="18" charset="0"/>
                      </a:endParaRPr>
                    </a:p>
                  </a:txBody>
                  <a:tcPr marL="1124" marR="1124" marT="1124" marB="0" anchor="ctr"/>
                </a:tc>
                <a:tc>
                  <a:txBody>
                    <a:bodyPr/>
                    <a:lstStyle/>
                    <a:p>
                      <a:pPr algn="ctr" fontAlgn="b"/>
                      <a:r>
                        <a:rPr lang="ru-RU" sz="1000" u="none" strike="noStrike">
                          <a:effectLst/>
                        </a:rPr>
                        <a:t>040 2 07 04050 04 0000 150</a:t>
                      </a:r>
                      <a:endParaRPr lang="ru-RU" sz="1000" b="0" i="0" u="none" strike="noStrike">
                        <a:effectLst/>
                        <a:latin typeface="Times New Roman" panose="02020603050405020304" pitchFamily="18" charset="0"/>
                      </a:endParaRPr>
                    </a:p>
                  </a:txBody>
                  <a:tcPr marL="1124" marR="1124" marT="1124" marB="0" anchor="b"/>
                </a:tc>
                <a:tc>
                  <a:txBody>
                    <a:bodyPr/>
                    <a:lstStyle/>
                    <a:p>
                      <a:pPr algn="r" fontAlgn="b"/>
                      <a:r>
                        <a:rPr lang="ru-RU" sz="1000" u="none" strike="noStrike">
                          <a:effectLst/>
                        </a:rPr>
                        <a:t>0,0</a:t>
                      </a:r>
                      <a:endParaRPr lang="ru-RU" sz="1000" b="0" i="0" u="none" strike="noStrike">
                        <a:effectLst/>
                        <a:latin typeface="Times New Roman" panose="02020603050405020304" pitchFamily="18" charset="0"/>
                      </a:endParaRPr>
                    </a:p>
                  </a:txBody>
                  <a:tcPr marL="1124" marR="1124" marT="1124" marB="0" anchor="b"/>
                </a:tc>
                <a:tc>
                  <a:txBody>
                    <a:bodyPr/>
                    <a:lstStyle/>
                    <a:p>
                      <a:pPr algn="r" fontAlgn="b"/>
                      <a:r>
                        <a:rPr lang="ru-RU" sz="1000" u="none" strike="noStrike">
                          <a:effectLst/>
                        </a:rPr>
                        <a:t>156 350,0</a:t>
                      </a:r>
                      <a:endParaRPr lang="ru-RU" sz="1000" b="0" i="0" u="none" strike="noStrike">
                        <a:effectLst/>
                        <a:latin typeface="Times New Roman" panose="02020603050405020304" pitchFamily="18" charset="0"/>
                      </a:endParaRPr>
                    </a:p>
                  </a:txBody>
                  <a:tcPr marL="1124" marR="1124" marT="1124" marB="0" anchor="b"/>
                </a:tc>
                <a:tc>
                  <a:txBody>
                    <a:bodyPr/>
                    <a:lstStyle/>
                    <a:p>
                      <a:pPr algn="r" fontAlgn="b"/>
                      <a:r>
                        <a:rPr lang="ru-RU" sz="1000" u="none" strike="noStrike">
                          <a:effectLst/>
                        </a:rPr>
                        <a:t>156 350,0</a:t>
                      </a:r>
                      <a:endParaRPr lang="ru-RU" sz="1000" b="0" i="0" u="none" strike="noStrike">
                        <a:effectLst/>
                        <a:latin typeface="Times New Roman" panose="02020603050405020304" pitchFamily="18" charset="0"/>
                      </a:endParaRPr>
                    </a:p>
                  </a:txBody>
                  <a:tcPr marL="1124" marR="1124" marT="1124" marB="0" anchor="b"/>
                </a:tc>
                <a:tc>
                  <a:txBody>
                    <a:bodyPr/>
                    <a:lstStyle/>
                    <a:p>
                      <a:pPr algn="r" fontAlgn="b"/>
                      <a:r>
                        <a:rPr lang="ru-RU" sz="1000" u="none" strike="noStrike">
                          <a:effectLst/>
                        </a:rPr>
                        <a:t>0,0</a:t>
                      </a:r>
                      <a:endParaRPr lang="ru-RU" sz="1000" b="0" i="0" u="none" strike="noStrike">
                        <a:effectLst/>
                        <a:latin typeface="Times New Roman" panose="02020603050405020304" pitchFamily="18" charset="0"/>
                      </a:endParaRPr>
                    </a:p>
                  </a:txBody>
                  <a:tcPr marL="1124" marR="1124" marT="1124" marB="0" anchor="b"/>
                </a:tc>
                <a:tc>
                  <a:txBody>
                    <a:bodyPr/>
                    <a:lstStyle/>
                    <a:p>
                      <a:pPr algn="r" fontAlgn="b"/>
                      <a:r>
                        <a:rPr lang="ru-RU" sz="1000" u="none" strike="noStrike">
                          <a:effectLst/>
                        </a:rPr>
                        <a:t>100,0</a:t>
                      </a:r>
                      <a:endParaRPr lang="ru-RU" sz="1000" b="0" i="0" u="none" strike="noStrike">
                        <a:effectLst/>
                        <a:latin typeface="Times New Roman" panose="02020603050405020304" pitchFamily="18" charset="0"/>
                      </a:endParaRPr>
                    </a:p>
                  </a:txBody>
                  <a:tcPr marL="1124" marR="1124" marT="1124" marB="0" anchor="b"/>
                </a:tc>
                <a:tc>
                  <a:txBody>
                    <a:bodyPr/>
                    <a:lstStyle/>
                    <a:p>
                      <a:pPr algn="l" fontAlgn="ctr"/>
                      <a:r>
                        <a:rPr lang="ru-RU" sz="1000" u="none" strike="noStrike">
                          <a:effectLst/>
                        </a:rPr>
                        <a:t>Поступление средств связано с заключением договора целевого пожертвования с ООО "РН-Юганскнефтегаз" от 29.12.2021 №2142021/3392 Д</a:t>
                      </a:r>
                      <a:endParaRPr lang="ru-RU" sz="1000" b="0" i="0" u="none" strike="noStrike">
                        <a:effectLst/>
                        <a:latin typeface="Times New Roman" panose="02020603050405020304" pitchFamily="18" charset="0"/>
                      </a:endParaRPr>
                    </a:p>
                  </a:txBody>
                  <a:tcPr marL="1124" marR="1124" marT="1124" marB="0" anchor="ctr"/>
                </a:tc>
                <a:tc>
                  <a:txBody>
                    <a:bodyPr/>
                    <a:lstStyle/>
                    <a:p>
                      <a:pPr algn="l" fontAlgn="ctr"/>
                      <a:r>
                        <a:rPr lang="ru-RU" sz="1000" u="none" strike="noStrike" dirty="0">
                          <a:effectLst/>
                        </a:rPr>
                        <a:t> </a:t>
                      </a:r>
                      <a:endParaRPr lang="ru-RU" sz="1000" b="0" i="0" u="none" strike="noStrike" dirty="0">
                        <a:effectLst/>
                        <a:latin typeface="Times New Roman" panose="02020603050405020304" pitchFamily="18" charset="0"/>
                      </a:endParaRPr>
                    </a:p>
                  </a:txBody>
                  <a:tcPr marL="1124" marR="1124" marT="1124" marB="0" anchor="ctr"/>
                </a:tc>
              </a:tr>
              <a:tr h="94411">
                <a:tc>
                  <a:txBody>
                    <a:bodyPr/>
                    <a:lstStyle/>
                    <a:p>
                      <a:pPr algn="l" fontAlgn="t"/>
                      <a:r>
                        <a:rPr lang="ru-RU" sz="1000" u="none" strike="noStrike" dirty="0">
                          <a:effectLst/>
                        </a:rPr>
                        <a:t>ВОЗВРАТ ОСТАТКОВ СУБСИДИЙ, СУБВЕНЦИЙ И ИНЫХ МЕЖБЮДЖЕТНЫХ ТРАНСФЕРТОВ, ИМЕЮЩИХ ЦЕЛЕВОЕ НАЗНАЧЕНИЕ, ПРОШЛЫХ ЛЕТ</a:t>
                      </a:r>
                      <a:endParaRPr lang="ru-RU" sz="1000" b="0" i="0" u="none" strike="noStrike" dirty="0">
                        <a:effectLst/>
                        <a:latin typeface="Times New Roman" panose="02020603050405020304" pitchFamily="18" charset="0"/>
                      </a:endParaRPr>
                    </a:p>
                  </a:txBody>
                  <a:tcPr marL="1124" marR="1124" marT="1124" marB="0" anchor="ctr"/>
                </a:tc>
                <a:tc>
                  <a:txBody>
                    <a:bodyPr/>
                    <a:lstStyle/>
                    <a:p>
                      <a:pPr algn="ctr" fontAlgn="b"/>
                      <a:r>
                        <a:rPr lang="ru-RU" sz="1000" u="none" strike="noStrike">
                          <a:effectLst/>
                        </a:rPr>
                        <a:t>040 2 19 00000 00 0000 000</a:t>
                      </a:r>
                      <a:endParaRPr lang="ru-RU" sz="1000" b="0" i="0" u="none" strike="noStrike">
                        <a:effectLst/>
                        <a:latin typeface="Times New Roman" panose="02020603050405020304" pitchFamily="18" charset="0"/>
                      </a:endParaRPr>
                    </a:p>
                  </a:txBody>
                  <a:tcPr marL="1124" marR="1124" marT="1124" marB="0" anchor="b"/>
                </a:tc>
                <a:tc>
                  <a:txBody>
                    <a:bodyPr/>
                    <a:lstStyle/>
                    <a:p>
                      <a:pPr algn="r" fontAlgn="b"/>
                      <a:r>
                        <a:rPr lang="ru-RU" sz="1000" u="none" strike="noStrike">
                          <a:effectLst/>
                        </a:rPr>
                        <a:t>0,0</a:t>
                      </a:r>
                      <a:endParaRPr lang="ru-RU" sz="1000" b="0" i="0" u="none" strike="noStrike">
                        <a:effectLst/>
                        <a:latin typeface="Times New Roman" panose="02020603050405020304" pitchFamily="18" charset="0"/>
                      </a:endParaRPr>
                    </a:p>
                  </a:txBody>
                  <a:tcPr marL="1124" marR="1124" marT="1124" marB="0" anchor="b"/>
                </a:tc>
                <a:tc>
                  <a:txBody>
                    <a:bodyPr/>
                    <a:lstStyle/>
                    <a:p>
                      <a:pPr algn="r" fontAlgn="b"/>
                      <a:r>
                        <a:rPr lang="ru-RU" sz="1000" u="none" strike="noStrike">
                          <a:effectLst/>
                        </a:rPr>
                        <a:t>-62 117,4</a:t>
                      </a:r>
                      <a:endParaRPr lang="ru-RU" sz="1000" b="0" i="0" u="none" strike="noStrike">
                        <a:effectLst/>
                        <a:latin typeface="Times New Roman" panose="02020603050405020304" pitchFamily="18" charset="0"/>
                      </a:endParaRPr>
                    </a:p>
                  </a:txBody>
                  <a:tcPr marL="1124" marR="1124" marT="1124" marB="0" anchor="b"/>
                </a:tc>
                <a:tc>
                  <a:txBody>
                    <a:bodyPr/>
                    <a:lstStyle/>
                    <a:p>
                      <a:pPr algn="r" fontAlgn="b"/>
                      <a:r>
                        <a:rPr lang="ru-RU" sz="1000" u="none" strike="noStrike">
                          <a:effectLst/>
                        </a:rPr>
                        <a:t>-62 270,6</a:t>
                      </a:r>
                      <a:endParaRPr lang="ru-RU" sz="1000" b="0" i="0" u="none" strike="noStrike">
                        <a:effectLst/>
                        <a:latin typeface="Times New Roman" panose="02020603050405020304" pitchFamily="18" charset="0"/>
                      </a:endParaRPr>
                    </a:p>
                  </a:txBody>
                  <a:tcPr marL="1124" marR="1124" marT="1124" marB="0" anchor="b"/>
                </a:tc>
                <a:tc>
                  <a:txBody>
                    <a:bodyPr/>
                    <a:lstStyle/>
                    <a:p>
                      <a:pPr algn="r" fontAlgn="b"/>
                      <a:r>
                        <a:rPr lang="ru-RU" sz="1000" u="none" strike="noStrike">
                          <a:effectLst/>
                        </a:rPr>
                        <a:t>0,0</a:t>
                      </a:r>
                      <a:endParaRPr lang="ru-RU" sz="1000" b="0" i="0" u="none" strike="noStrike">
                        <a:effectLst/>
                        <a:latin typeface="Times New Roman" panose="02020603050405020304" pitchFamily="18" charset="0"/>
                      </a:endParaRPr>
                    </a:p>
                  </a:txBody>
                  <a:tcPr marL="1124" marR="1124" marT="1124" marB="0" anchor="b"/>
                </a:tc>
                <a:tc>
                  <a:txBody>
                    <a:bodyPr/>
                    <a:lstStyle/>
                    <a:p>
                      <a:pPr algn="r" fontAlgn="b"/>
                      <a:r>
                        <a:rPr lang="ru-RU" sz="1000" u="none" strike="noStrike">
                          <a:effectLst/>
                        </a:rPr>
                        <a:t>100,2</a:t>
                      </a:r>
                      <a:endParaRPr lang="ru-RU" sz="1000" b="0" i="0" u="none" strike="noStrike">
                        <a:effectLst/>
                        <a:latin typeface="Times New Roman" panose="02020603050405020304" pitchFamily="18" charset="0"/>
                      </a:endParaRPr>
                    </a:p>
                  </a:txBody>
                  <a:tcPr marL="1124" marR="1124" marT="1124" marB="0" anchor="b"/>
                </a:tc>
                <a:tc>
                  <a:txBody>
                    <a:bodyPr/>
                    <a:lstStyle/>
                    <a:p>
                      <a:pPr algn="l" fontAlgn="ctr"/>
                      <a:r>
                        <a:rPr lang="ru-RU" sz="1000" u="none" strike="noStrike">
                          <a:effectLst/>
                        </a:rPr>
                        <a:t>Возврат остатков субсидий, субвенций прошлых лет в бюджет автономного округа</a:t>
                      </a:r>
                      <a:endParaRPr lang="ru-RU" sz="1000" b="0" i="0" u="none" strike="noStrike">
                        <a:effectLst/>
                        <a:latin typeface="Times New Roman" panose="02020603050405020304" pitchFamily="18" charset="0"/>
                      </a:endParaRPr>
                    </a:p>
                  </a:txBody>
                  <a:tcPr marL="1124" marR="1124" marT="1124" marB="0" anchor="ctr"/>
                </a:tc>
                <a:tc>
                  <a:txBody>
                    <a:bodyPr/>
                    <a:lstStyle/>
                    <a:p>
                      <a:pPr algn="l" fontAlgn="ctr"/>
                      <a:r>
                        <a:rPr lang="ru-RU" sz="1000" u="none" strike="noStrike" dirty="0">
                          <a:effectLst/>
                        </a:rPr>
                        <a:t> </a:t>
                      </a:r>
                      <a:endParaRPr lang="ru-RU" sz="1000" b="0" i="0" u="none" strike="noStrike" dirty="0">
                        <a:effectLst/>
                        <a:latin typeface="Times New Roman" panose="02020603050405020304" pitchFamily="18" charset="0"/>
                      </a:endParaRPr>
                    </a:p>
                  </a:txBody>
                  <a:tcPr marL="1124" marR="1124" marT="1124" marB="0" anchor="ctr"/>
                </a:tc>
              </a:tr>
              <a:tr h="0">
                <a:tc>
                  <a:txBody>
                    <a:bodyPr/>
                    <a:lstStyle/>
                    <a:p>
                      <a:pPr algn="l" fontAlgn="b"/>
                      <a:r>
                        <a:rPr lang="ru-RU" sz="1000" u="none" strike="noStrike" dirty="0">
                          <a:effectLst/>
                        </a:rPr>
                        <a:t>ВСЕГО ДОХОДОВ </a:t>
                      </a:r>
                      <a:endParaRPr lang="ru-RU" sz="1000" b="0" i="0" u="none" strike="noStrike" dirty="0">
                        <a:effectLst/>
                        <a:latin typeface="Times New Roman" panose="02020603050405020304" pitchFamily="18" charset="0"/>
                      </a:endParaRPr>
                    </a:p>
                  </a:txBody>
                  <a:tcPr marL="1124" marR="1124" marT="1124" marB="0" anchor="ctr"/>
                </a:tc>
                <a:tc>
                  <a:txBody>
                    <a:bodyPr/>
                    <a:lstStyle/>
                    <a:p>
                      <a:pPr algn="ctr" fontAlgn="b"/>
                      <a:r>
                        <a:rPr lang="ru-RU" sz="1000" u="none" strike="noStrike">
                          <a:effectLst/>
                        </a:rPr>
                        <a:t> </a:t>
                      </a:r>
                      <a:endParaRPr lang="ru-RU" sz="1000" b="0" i="0" u="none" strike="noStrike">
                        <a:effectLst/>
                        <a:latin typeface="Times New Roman" panose="02020603050405020304" pitchFamily="18" charset="0"/>
                      </a:endParaRPr>
                    </a:p>
                  </a:txBody>
                  <a:tcPr marL="1124" marR="1124" marT="1124" marB="0" anchor="b"/>
                </a:tc>
                <a:tc>
                  <a:txBody>
                    <a:bodyPr/>
                    <a:lstStyle/>
                    <a:p>
                      <a:pPr algn="r" fontAlgn="b"/>
                      <a:r>
                        <a:rPr lang="ru-RU" sz="1000" u="none" strike="noStrike">
                          <a:effectLst/>
                        </a:rPr>
                        <a:t>3 820 527,6</a:t>
                      </a:r>
                      <a:endParaRPr lang="ru-RU" sz="1000" b="0" i="0" u="none" strike="noStrike">
                        <a:effectLst/>
                        <a:latin typeface="Times New Roman" panose="02020603050405020304" pitchFamily="18" charset="0"/>
                      </a:endParaRPr>
                    </a:p>
                  </a:txBody>
                  <a:tcPr marL="1124" marR="1124" marT="1124" marB="0" anchor="b"/>
                </a:tc>
                <a:tc>
                  <a:txBody>
                    <a:bodyPr/>
                    <a:lstStyle/>
                    <a:p>
                      <a:pPr algn="r" fontAlgn="b"/>
                      <a:r>
                        <a:rPr lang="ru-RU" sz="1000" u="none" strike="noStrike">
                          <a:effectLst/>
                        </a:rPr>
                        <a:t>4 150 112,1</a:t>
                      </a:r>
                      <a:endParaRPr lang="ru-RU" sz="1000" b="0" i="0" u="none" strike="noStrike">
                        <a:effectLst/>
                        <a:latin typeface="Times New Roman" panose="02020603050405020304" pitchFamily="18" charset="0"/>
                      </a:endParaRPr>
                    </a:p>
                  </a:txBody>
                  <a:tcPr marL="1124" marR="1124" marT="1124" marB="0" anchor="b"/>
                </a:tc>
                <a:tc>
                  <a:txBody>
                    <a:bodyPr/>
                    <a:lstStyle/>
                    <a:p>
                      <a:pPr algn="r" fontAlgn="b"/>
                      <a:r>
                        <a:rPr lang="ru-RU" sz="1000" u="none" strike="noStrike">
                          <a:effectLst/>
                        </a:rPr>
                        <a:t>4 132 963,2</a:t>
                      </a:r>
                      <a:endParaRPr lang="ru-RU" sz="1000" b="0" i="0" u="none" strike="noStrike">
                        <a:effectLst/>
                        <a:latin typeface="Times New Roman" panose="02020603050405020304" pitchFamily="18" charset="0"/>
                      </a:endParaRPr>
                    </a:p>
                  </a:txBody>
                  <a:tcPr marL="1124" marR="1124" marT="1124" marB="0" anchor="b"/>
                </a:tc>
                <a:tc>
                  <a:txBody>
                    <a:bodyPr/>
                    <a:lstStyle/>
                    <a:p>
                      <a:pPr algn="r" fontAlgn="b"/>
                      <a:r>
                        <a:rPr lang="ru-RU" sz="1000" u="none" strike="noStrike">
                          <a:effectLst/>
                        </a:rPr>
                        <a:t>108,2</a:t>
                      </a:r>
                      <a:endParaRPr lang="ru-RU" sz="1000" b="0" i="0" u="none" strike="noStrike">
                        <a:effectLst/>
                        <a:latin typeface="Times New Roman" panose="02020603050405020304" pitchFamily="18" charset="0"/>
                      </a:endParaRPr>
                    </a:p>
                  </a:txBody>
                  <a:tcPr marL="1124" marR="1124" marT="1124" marB="0" anchor="b"/>
                </a:tc>
                <a:tc>
                  <a:txBody>
                    <a:bodyPr/>
                    <a:lstStyle/>
                    <a:p>
                      <a:pPr algn="r" fontAlgn="b"/>
                      <a:r>
                        <a:rPr lang="ru-RU" sz="1000" u="none" strike="noStrike">
                          <a:effectLst/>
                        </a:rPr>
                        <a:t>99,6</a:t>
                      </a:r>
                      <a:endParaRPr lang="ru-RU" sz="1000" b="0" i="0" u="none" strike="noStrike">
                        <a:effectLst/>
                        <a:latin typeface="Times New Roman" panose="02020603050405020304" pitchFamily="18" charset="0"/>
                      </a:endParaRPr>
                    </a:p>
                  </a:txBody>
                  <a:tcPr marL="1124" marR="1124" marT="1124" marB="0" anchor="b"/>
                </a:tc>
                <a:tc>
                  <a:txBody>
                    <a:bodyPr/>
                    <a:lstStyle/>
                    <a:p>
                      <a:pPr algn="ctr" fontAlgn="ctr"/>
                      <a:r>
                        <a:rPr lang="ru-RU" sz="1000" u="none" strike="noStrike">
                          <a:effectLst/>
                        </a:rPr>
                        <a:t> </a:t>
                      </a:r>
                      <a:endParaRPr lang="ru-RU" sz="1000" b="0" i="0" u="none" strike="noStrike">
                        <a:effectLst/>
                        <a:latin typeface="Times New Roman" panose="02020603050405020304" pitchFamily="18" charset="0"/>
                      </a:endParaRPr>
                    </a:p>
                  </a:txBody>
                  <a:tcPr marL="1124" marR="1124" marT="1124" marB="0" anchor="ctr"/>
                </a:tc>
                <a:tc>
                  <a:txBody>
                    <a:bodyPr/>
                    <a:lstStyle/>
                    <a:p>
                      <a:pPr algn="ctr" fontAlgn="ctr"/>
                      <a:r>
                        <a:rPr lang="ru-RU" sz="1000" u="none" strike="noStrike" dirty="0">
                          <a:effectLst/>
                        </a:rPr>
                        <a:t> </a:t>
                      </a:r>
                      <a:endParaRPr lang="ru-RU" sz="1000" b="0" i="0" u="none" strike="noStrike" dirty="0">
                        <a:effectLst/>
                        <a:latin typeface="Times New Roman" panose="02020603050405020304" pitchFamily="18" charset="0"/>
                      </a:endParaRPr>
                    </a:p>
                  </a:txBody>
                  <a:tcPr marL="1124" marR="1124" marT="1124" marB="0" anchor="ctr"/>
                </a:tc>
              </a:tr>
            </a:tbl>
          </a:graphicData>
        </a:graphic>
      </p:graphicFrame>
      <p:sp>
        <p:nvSpPr>
          <p:cNvPr id="6" name="TextBox 5"/>
          <p:cNvSpPr txBox="1"/>
          <p:nvPr/>
        </p:nvSpPr>
        <p:spPr>
          <a:xfrm>
            <a:off x="10871200" y="689267"/>
            <a:ext cx="1036482" cy="369332"/>
          </a:xfrm>
          <a:prstGeom prst="rect">
            <a:avLst/>
          </a:prstGeom>
          <a:noFill/>
        </p:spPr>
        <p:txBody>
          <a:bodyPr wrap="square" rtlCol="0">
            <a:spAutoFit/>
          </a:bodyPr>
          <a:lstStyle/>
          <a:p>
            <a:pPr algn="r"/>
            <a:r>
              <a:rPr lang="ru-RU" dirty="0" smtClean="0"/>
              <a:t>(7 из 7)</a:t>
            </a:r>
            <a:endParaRPr lang="ru-RU" dirty="0"/>
          </a:p>
        </p:txBody>
      </p:sp>
    </p:spTree>
    <p:extLst>
      <p:ext uri="{BB962C8B-B14F-4D97-AF65-F5344CB8AC3E}">
        <p14:creationId xmlns:p14="http://schemas.microsoft.com/office/powerpoint/2010/main" val="415823763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3" name="Нижний колонтитул 3"/>
          <p:cNvSpPr>
            <a:spLocks noGrp="1"/>
          </p:cNvSpPr>
          <p:nvPr>
            <p:ph type="ftr" sz="quarter" idx="4294967295"/>
          </p:nvPr>
        </p:nvSpPr>
        <p:spPr>
          <a:xfrm>
            <a:off x="0" y="6437730"/>
            <a:ext cx="11760000" cy="432000"/>
          </a:xfrm>
          <a:prstGeom prst="rect">
            <a:avLst/>
          </a:prstGeom>
          <a:solidFill>
            <a:srgbClr val="404040"/>
          </a:solidFill>
          <a:ln cmpd="sng">
            <a:noFill/>
          </a:ln>
        </p:spPr>
        <p:txBody>
          <a:bodyPr anchor="ctr"/>
          <a:lstStyle/>
          <a:p>
            <a:pPr lvl="1"/>
            <a:r>
              <a:rPr lang="ru-RU" b="1" dirty="0">
                <a:gradFill>
                  <a:gsLst>
                    <a:gs pos="0">
                      <a:schemeClr val="accent1">
                        <a:lumMod val="5000"/>
                        <a:lumOff val="95000"/>
                      </a:schemeClr>
                    </a:gs>
                    <a:gs pos="74000">
                      <a:schemeClr val="accent5">
                        <a:lumMod val="25000"/>
                        <a:lumOff val="75000"/>
                      </a:schemeClr>
                    </a:gs>
                    <a:gs pos="83000">
                      <a:schemeClr val="accent5">
                        <a:lumMod val="25000"/>
                        <a:lumOff val="75000"/>
                      </a:schemeClr>
                    </a:gs>
                    <a:gs pos="100000">
                      <a:schemeClr val="accent5">
                        <a:lumMod val="50000"/>
                        <a:lumOff val="50000"/>
                      </a:schemeClr>
                    </a:gs>
                  </a:gsLst>
                  <a:lin ang="5400000" scaled="1"/>
                </a:gradFill>
              </a:rPr>
              <a:t>БЮДЖЕТ ДЛЯ ГРАЖДАН </a:t>
            </a:r>
          </a:p>
        </p:txBody>
      </p:sp>
      <p:sp>
        <p:nvSpPr>
          <p:cNvPr id="34" name="Номер слайда 5">
            <a:extLst>
              <a:ext uri="{FF2B5EF4-FFF2-40B4-BE49-F238E27FC236}">
                <a16:creationId xmlns="" xmlns:a16="http://schemas.microsoft.com/office/drawing/2014/main" id="{1C554D9F-1895-486E-BFBA-905BB2D29E08}"/>
              </a:ext>
            </a:extLst>
          </p:cNvPr>
          <p:cNvSpPr>
            <a:spLocks noGrp="1"/>
          </p:cNvSpPr>
          <p:nvPr>
            <p:ph type="sldNum" sz="quarter" idx="33"/>
          </p:nvPr>
        </p:nvSpPr>
        <p:spPr>
          <a:xfrm>
            <a:off x="11760000" y="6437730"/>
            <a:ext cx="432000" cy="432000"/>
          </a:xfrm>
        </p:spPr>
        <p:txBody>
          <a:bodyPr rtlCol="0"/>
          <a:lstStyle/>
          <a:p>
            <a:pPr rtl="0"/>
            <a:fld id="{19B51A1E-902D-48AF-9020-955120F399B6}" type="slidenum">
              <a:rPr lang="ru-RU" sz="1600" b="1" smtClean="0">
                <a:ln w="0"/>
                <a:gradFill>
                  <a:gsLst>
                    <a:gs pos="0">
                      <a:schemeClr val="accent1">
                        <a:lumMod val="5000"/>
                        <a:lumOff val="95000"/>
                      </a:schemeClr>
                    </a:gs>
                    <a:gs pos="74000">
                      <a:schemeClr val="accent5">
                        <a:lumMod val="25000"/>
                        <a:lumOff val="75000"/>
                      </a:schemeClr>
                    </a:gs>
                    <a:gs pos="83000">
                      <a:schemeClr val="accent5">
                        <a:lumMod val="25000"/>
                        <a:lumOff val="75000"/>
                      </a:schemeClr>
                    </a:gs>
                    <a:gs pos="100000">
                      <a:schemeClr val="accent5">
                        <a:lumMod val="50000"/>
                        <a:lumOff val="50000"/>
                      </a:schemeClr>
                    </a:gs>
                  </a:gsLst>
                  <a:lin ang="5400000" scaled="1"/>
                </a:gradFill>
                <a:effectLst>
                  <a:outerShdw blurRad="38100" dist="25400" dir="5400000" algn="ctr" rotWithShape="0">
                    <a:srgbClr val="6E747A">
                      <a:alpha val="43000"/>
                    </a:srgbClr>
                  </a:outerShdw>
                </a:effectLst>
              </a:rPr>
              <a:pPr rtl="0"/>
              <a:t>29</a:t>
            </a:fld>
            <a:endParaRPr lang="ru-RU" sz="1600" b="1" dirty="0">
              <a:ln w="0"/>
              <a:gradFill>
                <a:gsLst>
                  <a:gs pos="0">
                    <a:schemeClr val="accent1">
                      <a:lumMod val="5000"/>
                      <a:lumOff val="95000"/>
                    </a:schemeClr>
                  </a:gs>
                  <a:gs pos="74000">
                    <a:schemeClr val="accent5">
                      <a:lumMod val="25000"/>
                      <a:lumOff val="75000"/>
                    </a:schemeClr>
                  </a:gs>
                  <a:gs pos="83000">
                    <a:schemeClr val="accent5">
                      <a:lumMod val="25000"/>
                      <a:lumOff val="75000"/>
                    </a:schemeClr>
                  </a:gs>
                  <a:gs pos="100000">
                    <a:schemeClr val="accent5">
                      <a:lumMod val="50000"/>
                      <a:lumOff val="50000"/>
                    </a:schemeClr>
                  </a:gs>
                </a:gsLst>
                <a:lin ang="5400000" scaled="1"/>
              </a:gradFill>
              <a:effectLst>
                <a:outerShdw blurRad="38100" dist="25400" dir="5400000" algn="ctr" rotWithShape="0">
                  <a:srgbClr val="6E747A">
                    <a:alpha val="43000"/>
                  </a:srgbClr>
                </a:outerShdw>
              </a:effectLst>
            </a:endParaRPr>
          </a:p>
        </p:txBody>
      </p:sp>
      <p:sp>
        <p:nvSpPr>
          <p:cNvPr id="3" name="Заголовок 2"/>
          <p:cNvSpPr>
            <a:spLocks noGrp="1"/>
          </p:cNvSpPr>
          <p:nvPr>
            <p:ph type="title"/>
          </p:nvPr>
        </p:nvSpPr>
        <p:spPr/>
        <p:txBody>
          <a:bodyPr/>
          <a:lstStyle/>
          <a:p>
            <a:r>
              <a:rPr lang="ru-RU" dirty="0"/>
              <a:t>Результаты работы по увеличению доходной части </a:t>
            </a:r>
            <a:r>
              <a:rPr lang="ru-RU" dirty="0" smtClean="0"/>
              <a:t/>
            </a:r>
            <a:br>
              <a:rPr lang="ru-RU" dirty="0" smtClean="0"/>
            </a:br>
            <a:r>
              <a:rPr lang="ru-RU" dirty="0" smtClean="0"/>
              <a:t>бюджета </a:t>
            </a:r>
            <a:r>
              <a:rPr lang="ru-RU" dirty="0"/>
              <a:t>города за 2021 год</a:t>
            </a:r>
          </a:p>
        </p:txBody>
      </p:sp>
      <p:sp>
        <p:nvSpPr>
          <p:cNvPr id="9" name="object 3"/>
          <p:cNvSpPr/>
          <p:nvPr/>
        </p:nvSpPr>
        <p:spPr>
          <a:xfrm>
            <a:off x="391995" y="1319783"/>
            <a:ext cx="3286506" cy="3416808"/>
          </a:xfrm>
          <a:prstGeom prst="rect">
            <a:avLst/>
          </a:prstGeom>
          <a:blipFill>
            <a:blip r:embed="rId3" cstate="email">
              <a:extLst>
                <a:ext uri="{28A0092B-C50C-407E-A947-70E740481C1C}">
                  <a14:useLocalDpi xmlns:a14="http://schemas.microsoft.com/office/drawing/2010/main"/>
                </a:ext>
              </a:extLst>
            </a:blip>
            <a:stretch>
              <a:fillRect/>
            </a:stretch>
          </a:blipFill>
        </p:spPr>
        <p:txBody>
          <a:bodyPr wrap="square" lIns="0" tIns="0" rIns="0" bIns="0" rtlCol="0">
            <a:spAutoFit/>
          </a:bodyPr>
          <a:lstStyle/>
          <a:p>
            <a:endParaRPr/>
          </a:p>
        </p:txBody>
      </p:sp>
      <p:sp>
        <p:nvSpPr>
          <p:cNvPr id="10" name="object 4"/>
          <p:cNvSpPr txBox="1"/>
          <p:nvPr/>
        </p:nvSpPr>
        <p:spPr>
          <a:xfrm>
            <a:off x="539660" y="1909932"/>
            <a:ext cx="2948940" cy="2236510"/>
          </a:xfrm>
          <a:prstGeom prst="rect">
            <a:avLst/>
          </a:prstGeom>
        </p:spPr>
        <p:txBody>
          <a:bodyPr vert="horz" wrap="square" lIns="0" tIns="0" rIns="0" bIns="0" rtlCol="0">
            <a:spAutoFit/>
          </a:bodyPr>
          <a:lstStyle/>
          <a:p>
            <a:pPr marL="1270" algn="ctr">
              <a:lnSpc>
                <a:spcPct val="100000"/>
              </a:lnSpc>
            </a:pPr>
            <a:r>
              <a:rPr sz="2400" b="1" i="1" spc="-20" dirty="0">
                <a:solidFill>
                  <a:srgbClr val="244060"/>
                </a:solidFill>
                <a:cs typeface="Times New Roman"/>
              </a:rPr>
              <a:t>Доп</a:t>
            </a:r>
            <a:r>
              <a:rPr sz="2400" b="1" i="1" spc="-80" dirty="0">
                <a:solidFill>
                  <a:srgbClr val="244060"/>
                </a:solidFill>
                <a:cs typeface="Times New Roman"/>
              </a:rPr>
              <a:t>о</a:t>
            </a:r>
            <a:r>
              <a:rPr sz="2400" b="1" i="1" spc="-20" dirty="0">
                <a:solidFill>
                  <a:srgbClr val="244060"/>
                </a:solidFill>
                <a:cs typeface="Times New Roman"/>
              </a:rPr>
              <a:t>лни</a:t>
            </a:r>
            <a:r>
              <a:rPr sz="2400" b="1" i="1" spc="-65" dirty="0">
                <a:solidFill>
                  <a:srgbClr val="244060"/>
                </a:solidFill>
                <a:cs typeface="Times New Roman"/>
              </a:rPr>
              <a:t>т</a:t>
            </a:r>
            <a:r>
              <a:rPr sz="2400" b="1" i="1" spc="-95" dirty="0">
                <a:solidFill>
                  <a:srgbClr val="244060"/>
                </a:solidFill>
                <a:cs typeface="Times New Roman"/>
              </a:rPr>
              <a:t>е</a:t>
            </a:r>
            <a:r>
              <a:rPr sz="2400" b="1" i="1" spc="-15" dirty="0">
                <a:solidFill>
                  <a:srgbClr val="244060"/>
                </a:solidFill>
                <a:cs typeface="Times New Roman"/>
              </a:rPr>
              <a:t>льно</a:t>
            </a:r>
            <a:endParaRPr sz="2400" dirty="0">
              <a:cs typeface="Times New Roman"/>
            </a:endParaRPr>
          </a:p>
          <a:p>
            <a:pPr algn="ctr">
              <a:lnSpc>
                <a:spcPct val="100000"/>
              </a:lnSpc>
            </a:pPr>
            <a:r>
              <a:rPr sz="2400" b="1" i="1" spc="-20" dirty="0">
                <a:solidFill>
                  <a:srgbClr val="244060"/>
                </a:solidFill>
                <a:cs typeface="Times New Roman"/>
              </a:rPr>
              <a:t>п</a:t>
            </a:r>
            <a:r>
              <a:rPr sz="2400" b="1" i="1" spc="-10" dirty="0">
                <a:solidFill>
                  <a:srgbClr val="244060"/>
                </a:solidFill>
                <a:cs typeface="Times New Roman"/>
              </a:rPr>
              <a:t>р</a:t>
            </a:r>
            <a:r>
              <a:rPr sz="2400" b="1" i="1" spc="-15" dirty="0">
                <a:solidFill>
                  <a:srgbClr val="244060"/>
                </a:solidFill>
                <a:cs typeface="Times New Roman"/>
              </a:rPr>
              <a:t>ив</a:t>
            </a:r>
            <a:r>
              <a:rPr sz="2400" b="1" i="1" spc="-10" dirty="0">
                <a:solidFill>
                  <a:srgbClr val="244060"/>
                </a:solidFill>
                <a:cs typeface="Times New Roman"/>
              </a:rPr>
              <a:t>л</a:t>
            </a:r>
            <a:r>
              <a:rPr sz="2400" b="1" i="1" spc="-60" dirty="0">
                <a:solidFill>
                  <a:srgbClr val="244060"/>
                </a:solidFill>
                <a:cs typeface="Times New Roman"/>
              </a:rPr>
              <a:t>е</a:t>
            </a:r>
            <a:r>
              <a:rPr sz="2400" b="1" i="1" spc="-15" dirty="0">
                <a:solidFill>
                  <a:srgbClr val="244060"/>
                </a:solidFill>
                <a:cs typeface="Times New Roman"/>
              </a:rPr>
              <a:t>ч</a:t>
            </a:r>
            <a:r>
              <a:rPr sz="2400" b="1" i="1" spc="-25" dirty="0">
                <a:solidFill>
                  <a:srgbClr val="244060"/>
                </a:solidFill>
                <a:cs typeface="Times New Roman"/>
              </a:rPr>
              <a:t>е</a:t>
            </a:r>
            <a:r>
              <a:rPr sz="2400" b="1" i="1" spc="-15" dirty="0">
                <a:solidFill>
                  <a:srgbClr val="244060"/>
                </a:solidFill>
                <a:cs typeface="Times New Roman"/>
              </a:rPr>
              <a:t>но</a:t>
            </a:r>
            <a:endParaRPr sz="2400" dirty="0">
              <a:cs typeface="Times New Roman"/>
            </a:endParaRPr>
          </a:p>
          <a:p>
            <a:pPr algn="ctr">
              <a:lnSpc>
                <a:spcPct val="100000"/>
              </a:lnSpc>
            </a:pPr>
            <a:r>
              <a:rPr sz="2400" b="1" i="1" spc="-15" dirty="0">
                <a:solidFill>
                  <a:srgbClr val="244060"/>
                </a:solidFill>
                <a:cs typeface="Times New Roman"/>
              </a:rPr>
              <a:t>в</a:t>
            </a:r>
            <a:r>
              <a:rPr sz="2400" b="1" i="1" spc="-5" dirty="0">
                <a:solidFill>
                  <a:srgbClr val="244060"/>
                </a:solidFill>
                <a:cs typeface="Times New Roman"/>
              </a:rPr>
              <a:t> </a:t>
            </a:r>
            <a:r>
              <a:rPr sz="2400" b="1" i="1" spc="-15" dirty="0">
                <a:solidFill>
                  <a:srgbClr val="244060"/>
                </a:solidFill>
                <a:cs typeface="Times New Roman"/>
              </a:rPr>
              <a:t>б</a:t>
            </a:r>
            <a:r>
              <a:rPr sz="2400" b="1" i="1" spc="-35" dirty="0">
                <a:solidFill>
                  <a:srgbClr val="244060"/>
                </a:solidFill>
                <a:cs typeface="Times New Roman"/>
              </a:rPr>
              <a:t>ю</a:t>
            </a:r>
            <a:r>
              <a:rPr sz="2400" b="1" i="1" spc="-15" dirty="0">
                <a:solidFill>
                  <a:srgbClr val="244060"/>
                </a:solidFill>
                <a:cs typeface="Times New Roman"/>
              </a:rPr>
              <a:t>д</a:t>
            </a:r>
            <a:r>
              <a:rPr sz="2400" b="1" i="1" spc="-60" dirty="0">
                <a:solidFill>
                  <a:srgbClr val="244060"/>
                </a:solidFill>
                <a:cs typeface="Times New Roman"/>
              </a:rPr>
              <a:t>же</a:t>
            </a:r>
            <a:r>
              <a:rPr sz="2400" b="1" i="1" spc="-25" dirty="0">
                <a:solidFill>
                  <a:srgbClr val="244060"/>
                </a:solidFill>
                <a:cs typeface="Times New Roman"/>
              </a:rPr>
              <a:t>т</a:t>
            </a:r>
            <a:r>
              <a:rPr sz="2400" b="1" i="1" spc="10" dirty="0">
                <a:solidFill>
                  <a:srgbClr val="244060"/>
                </a:solidFill>
                <a:cs typeface="Times New Roman"/>
              </a:rPr>
              <a:t> </a:t>
            </a:r>
            <a:r>
              <a:rPr sz="2400" b="1" i="1" spc="-15" dirty="0">
                <a:solidFill>
                  <a:srgbClr val="244060"/>
                </a:solidFill>
                <a:cs typeface="Times New Roman"/>
              </a:rPr>
              <a:t>го</a:t>
            </a:r>
            <a:r>
              <a:rPr sz="2400" b="1" i="1" spc="-10" dirty="0">
                <a:solidFill>
                  <a:srgbClr val="244060"/>
                </a:solidFill>
                <a:cs typeface="Times New Roman"/>
              </a:rPr>
              <a:t>р</a:t>
            </a:r>
            <a:r>
              <a:rPr sz="2400" b="1" i="1" spc="-50" dirty="0">
                <a:solidFill>
                  <a:srgbClr val="244060"/>
                </a:solidFill>
                <a:cs typeface="Times New Roman"/>
              </a:rPr>
              <a:t>о</a:t>
            </a:r>
            <a:r>
              <a:rPr sz="2400" b="1" i="1" spc="-15" dirty="0">
                <a:solidFill>
                  <a:srgbClr val="244060"/>
                </a:solidFill>
                <a:cs typeface="Times New Roman"/>
              </a:rPr>
              <a:t>да</a:t>
            </a:r>
            <a:endParaRPr sz="2400" dirty="0">
              <a:cs typeface="Times New Roman"/>
            </a:endParaRPr>
          </a:p>
          <a:p>
            <a:pPr algn="ctr">
              <a:lnSpc>
                <a:spcPct val="100000"/>
              </a:lnSpc>
              <a:spcBef>
                <a:spcPts val="770"/>
              </a:spcBef>
            </a:pPr>
            <a:r>
              <a:rPr lang="ru-RU" sz="3600" b="1" i="1" dirty="0" smtClean="0">
                <a:solidFill>
                  <a:schemeClr val="accent5">
                    <a:lumMod val="90000"/>
                    <a:lumOff val="10000"/>
                  </a:schemeClr>
                </a:solidFill>
                <a:cs typeface="Times New Roman"/>
              </a:rPr>
              <a:t>41 219,1 </a:t>
            </a:r>
          </a:p>
          <a:p>
            <a:pPr algn="ctr">
              <a:lnSpc>
                <a:spcPct val="100000"/>
              </a:lnSpc>
              <a:spcBef>
                <a:spcPts val="770"/>
              </a:spcBef>
            </a:pPr>
            <a:r>
              <a:rPr lang="ru-RU" sz="2400" b="1" i="1" dirty="0" smtClean="0">
                <a:solidFill>
                  <a:srgbClr val="244060"/>
                </a:solidFill>
                <a:cs typeface="Times New Roman"/>
              </a:rPr>
              <a:t>тыс.</a:t>
            </a:r>
            <a:r>
              <a:rPr sz="2400" b="1" i="1" dirty="0" smtClean="0">
                <a:solidFill>
                  <a:srgbClr val="244060"/>
                </a:solidFill>
                <a:cs typeface="Times New Roman"/>
              </a:rPr>
              <a:t> </a:t>
            </a:r>
            <a:r>
              <a:rPr sz="2400" b="1" i="1" spc="-45" dirty="0">
                <a:solidFill>
                  <a:srgbClr val="244060"/>
                </a:solidFill>
                <a:cs typeface="Times New Roman"/>
              </a:rPr>
              <a:t>р</a:t>
            </a:r>
            <a:r>
              <a:rPr sz="2400" b="1" i="1" dirty="0">
                <a:solidFill>
                  <a:srgbClr val="244060"/>
                </a:solidFill>
                <a:cs typeface="Times New Roman"/>
              </a:rPr>
              <a:t>у</a:t>
            </a:r>
            <a:r>
              <a:rPr sz="2400" b="1" i="1" spc="-75" dirty="0">
                <a:solidFill>
                  <a:srgbClr val="244060"/>
                </a:solidFill>
                <a:cs typeface="Times New Roman"/>
              </a:rPr>
              <a:t>б</a:t>
            </a:r>
            <a:r>
              <a:rPr sz="2400" b="1" i="1" dirty="0">
                <a:solidFill>
                  <a:srgbClr val="244060"/>
                </a:solidFill>
                <a:cs typeface="Times New Roman"/>
              </a:rPr>
              <a:t>лей</a:t>
            </a:r>
            <a:endParaRPr sz="2400" dirty="0">
              <a:cs typeface="Times New Roman"/>
            </a:endParaRPr>
          </a:p>
        </p:txBody>
      </p:sp>
      <p:sp>
        <p:nvSpPr>
          <p:cNvPr id="11" name="object 6"/>
          <p:cNvSpPr/>
          <p:nvPr/>
        </p:nvSpPr>
        <p:spPr>
          <a:xfrm>
            <a:off x="3636264" y="1180563"/>
            <a:ext cx="8123735" cy="3240000"/>
          </a:xfrm>
          <a:prstGeom prst="rect">
            <a:avLst/>
          </a:prstGeom>
          <a:blipFill>
            <a:blip r:embed="rId4" cstate="email">
              <a:extLst>
                <a:ext uri="{28A0092B-C50C-407E-A947-70E740481C1C}">
                  <a14:useLocalDpi xmlns:a14="http://schemas.microsoft.com/office/drawing/2010/main"/>
                </a:ext>
              </a:extLst>
            </a:blip>
            <a:stretch>
              <a:fillRect/>
            </a:stretch>
          </a:blipFill>
        </p:spPr>
        <p:txBody>
          <a:bodyPr wrap="square" lIns="0" tIns="0" rIns="0" bIns="0" rtlCol="0">
            <a:spAutoFit/>
          </a:bodyPr>
          <a:lstStyle/>
          <a:p>
            <a:endParaRPr/>
          </a:p>
        </p:txBody>
      </p:sp>
      <p:sp>
        <p:nvSpPr>
          <p:cNvPr id="12" name="object 7"/>
          <p:cNvSpPr txBox="1"/>
          <p:nvPr/>
        </p:nvSpPr>
        <p:spPr>
          <a:xfrm>
            <a:off x="3943596" y="3123296"/>
            <a:ext cx="7491320" cy="800219"/>
          </a:xfrm>
          <a:prstGeom prst="rect">
            <a:avLst/>
          </a:prstGeom>
        </p:spPr>
        <p:txBody>
          <a:bodyPr vert="horz" wrap="square" lIns="0" tIns="0" rIns="0" bIns="0" rtlCol="0">
            <a:spAutoFit/>
          </a:bodyPr>
          <a:lstStyle/>
          <a:p>
            <a:pPr marL="12065" marR="6350" algn="ctr">
              <a:lnSpc>
                <a:spcPct val="100000"/>
              </a:lnSpc>
            </a:pPr>
            <a:r>
              <a:rPr lang="ru-RU" sz="2000" dirty="0">
                <a:solidFill>
                  <a:srgbClr val="17375E"/>
                </a:solidFill>
                <a:cs typeface="Times New Roman"/>
              </a:rPr>
              <a:t>Принятие мер по урегулированию и взысканию задолженности по платежам в </a:t>
            </a:r>
            <a:r>
              <a:rPr lang="ru-RU" sz="2000" dirty="0" smtClean="0">
                <a:solidFill>
                  <a:srgbClr val="17375E"/>
                </a:solidFill>
                <a:cs typeface="Times New Roman"/>
              </a:rPr>
              <a:t>бюджет </a:t>
            </a:r>
            <a:r>
              <a:rPr lang="ru-RU" sz="3200" dirty="0" smtClean="0">
                <a:solidFill>
                  <a:srgbClr val="17375E"/>
                </a:solidFill>
                <a:cs typeface="Times New Roman"/>
              </a:rPr>
              <a:t>24 116,6 </a:t>
            </a:r>
            <a:r>
              <a:rPr lang="ru-RU" sz="2000" dirty="0" smtClean="0">
                <a:solidFill>
                  <a:srgbClr val="17375E"/>
                </a:solidFill>
                <a:cs typeface="Times New Roman"/>
              </a:rPr>
              <a:t>тыс. рублей</a:t>
            </a:r>
            <a:endParaRPr sz="2000" dirty="0">
              <a:cs typeface="Times New Roman"/>
            </a:endParaRPr>
          </a:p>
        </p:txBody>
      </p:sp>
      <p:sp>
        <p:nvSpPr>
          <p:cNvPr id="13" name="object 8"/>
          <p:cNvSpPr/>
          <p:nvPr/>
        </p:nvSpPr>
        <p:spPr>
          <a:xfrm>
            <a:off x="3678500" y="4428011"/>
            <a:ext cx="8081499" cy="1620000"/>
          </a:xfrm>
          <a:prstGeom prst="rect">
            <a:avLst/>
          </a:prstGeom>
          <a:blipFill>
            <a:blip r:embed="rId5" cstate="email">
              <a:extLst>
                <a:ext uri="{28A0092B-C50C-407E-A947-70E740481C1C}">
                  <a14:useLocalDpi xmlns:a14="http://schemas.microsoft.com/office/drawing/2010/main"/>
                </a:ext>
              </a:extLst>
            </a:blip>
            <a:stretch>
              <a:fillRect/>
            </a:stretch>
          </a:blipFill>
        </p:spPr>
        <p:txBody>
          <a:bodyPr wrap="square" lIns="0" tIns="0" rIns="0" bIns="0" rtlCol="0">
            <a:spAutoFit/>
          </a:bodyPr>
          <a:lstStyle/>
          <a:p>
            <a:endParaRPr/>
          </a:p>
        </p:txBody>
      </p:sp>
      <p:sp>
        <p:nvSpPr>
          <p:cNvPr id="14" name="object 9"/>
          <p:cNvSpPr txBox="1"/>
          <p:nvPr/>
        </p:nvSpPr>
        <p:spPr>
          <a:xfrm>
            <a:off x="3780609" y="4604364"/>
            <a:ext cx="7654307" cy="1261884"/>
          </a:xfrm>
          <a:prstGeom prst="rect">
            <a:avLst/>
          </a:prstGeom>
        </p:spPr>
        <p:txBody>
          <a:bodyPr vert="horz" wrap="square" lIns="0" tIns="0" rIns="0" bIns="0" rtlCol="0">
            <a:spAutoFit/>
          </a:bodyPr>
          <a:lstStyle/>
          <a:p>
            <a:pPr marL="12700" marR="6350" algn="ctr">
              <a:lnSpc>
                <a:spcPct val="100000"/>
              </a:lnSpc>
            </a:pPr>
            <a:r>
              <a:rPr lang="ru-RU" sz="1600" dirty="0">
                <a:solidFill>
                  <a:srgbClr val="17375E"/>
                </a:solidFill>
                <a:cs typeface="Times New Roman"/>
              </a:rPr>
              <a:t> </a:t>
            </a:r>
            <a:r>
              <a:rPr lang="ru-RU" dirty="0" smtClean="0">
                <a:solidFill>
                  <a:srgbClr val="17375E"/>
                </a:solidFill>
                <a:cs typeface="Times New Roman"/>
              </a:rPr>
              <a:t>Работа, направленная </a:t>
            </a:r>
            <a:r>
              <a:rPr lang="ru-RU" dirty="0">
                <a:solidFill>
                  <a:srgbClr val="17375E"/>
                </a:solidFill>
                <a:cs typeface="Times New Roman"/>
              </a:rPr>
              <a:t>на обеспечение дополнительных поступлений в бюджет города </a:t>
            </a:r>
            <a:r>
              <a:rPr lang="ru-RU" dirty="0" smtClean="0">
                <a:solidFill>
                  <a:srgbClr val="17375E"/>
                </a:solidFill>
                <a:cs typeface="Times New Roman"/>
              </a:rPr>
              <a:t>по </a:t>
            </a:r>
            <a:r>
              <a:rPr lang="ru-RU" dirty="0">
                <a:solidFill>
                  <a:srgbClr val="17375E"/>
                </a:solidFill>
                <a:cs typeface="Times New Roman"/>
              </a:rPr>
              <a:t>налоговым доходам и снижения недоимки по местным налогам, в том числе в рамках работы бюджетной комиссии </a:t>
            </a:r>
            <a:r>
              <a:rPr lang="ru-RU" sz="2800" dirty="0" smtClean="0">
                <a:solidFill>
                  <a:srgbClr val="17375E"/>
                </a:solidFill>
                <a:cs typeface="Times New Roman"/>
              </a:rPr>
              <a:t>14 967,5</a:t>
            </a:r>
            <a:r>
              <a:rPr lang="ru-RU" dirty="0" smtClean="0">
                <a:solidFill>
                  <a:srgbClr val="17375E"/>
                </a:solidFill>
                <a:cs typeface="Times New Roman"/>
              </a:rPr>
              <a:t> тыс. рублей</a:t>
            </a:r>
            <a:endParaRPr dirty="0">
              <a:cs typeface="Times New Roman"/>
            </a:endParaRPr>
          </a:p>
        </p:txBody>
      </p:sp>
      <p:sp>
        <p:nvSpPr>
          <p:cNvPr id="18" name="object 7"/>
          <p:cNvSpPr txBox="1"/>
          <p:nvPr/>
        </p:nvSpPr>
        <p:spPr>
          <a:xfrm>
            <a:off x="3973590" y="1456052"/>
            <a:ext cx="7491320" cy="1107996"/>
          </a:xfrm>
          <a:prstGeom prst="rect">
            <a:avLst/>
          </a:prstGeom>
        </p:spPr>
        <p:txBody>
          <a:bodyPr vert="horz" wrap="square" lIns="0" tIns="0" rIns="0" bIns="0" rtlCol="0">
            <a:spAutoFit/>
          </a:bodyPr>
          <a:lstStyle/>
          <a:p>
            <a:pPr marL="12065" marR="6350" algn="ctr">
              <a:lnSpc>
                <a:spcPct val="100000"/>
              </a:lnSpc>
            </a:pPr>
            <a:r>
              <a:rPr lang="ru-RU" sz="2000" dirty="0" smtClean="0">
                <a:solidFill>
                  <a:srgbClr val="17375E"/>
                </a:solidFill>
                <a:cs typeface="Times New Roman"/>
              </a:rPr>
              <a:t>Выкуп жилых помещений, занимаемых по договорам найма жилищного фонда коммерческого использования </a:t>
            </a:r>
            <a:r>
              <a:rPr lang="ru-RU" sz="3200" dirty="0" smtClean="0">
                <a:solidFill>
                  <a:srgbClr val="17375E"/>
                </a:solidFill>
                <a:cs typeface="Times New Roman"/>
              </a:rPr>
              <a:t>2 135,0 </a:t>
            </a:r>
          </a:p>
          <a:p>
            <a:pPr marL="12065" marR="6350" algn="ctr">
              <a:lnSpc>
                <a:spcPct val="100000"/>
              </a:lnSpc>
            </a:pPr>
            <a:r>
              <a:rPr lang="ru-RU" sz="2000" dirty="0" smtClean="0">
                <a:solidFill>
                  <a:srgbClr val="17375E"/>
                </a:solidFill>
                <a:cs typeface="Times New Roman"/>
              </a:rPr>
              <a:t>тыс. рублей</a:t>
            </a:r>
            <a:endParaRPr sz="2000" dirty="0">
              <a:cs typeface="Times New Roman"/>
            </a:endParaRPr>
          </a:p>
        </p:txBody>
      </p:sp>
    </p:spTree>
    <p:extLst>
      <p:ext uri="{BB962C8B-B14F-4D97-AF65-F5344CB8AC3E}">
        <p14:creationId xmlns:p14="http://schemas.microsoft.com/office/powerpoint/2010/main" val="346436599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623FB4D5-DA14-4F29-9320-2DE0A6B571B9}"/>
              </a:ext>
            </a:extLst>
          </p:cNvPr>
          <p:cNvSpPr>
            <a:spLocks noGrp="1"/>
          </p:cNvSpPr>
          <p:nvPr>
            <p:ph type="title"/>
          </p:nvPr>
        </p:nvSpPr>
        <p:spPr/>
        <p:txBody>
          <a:bodyPr rtlCol="0"/>
          <a:lstStyle/>
          <a:p>
            <a:r>
              <a:rPr lang="ru-RU" dirty="0"/>
              <a:t>Основные итоги социально-экономического развития </a:t>
            </a:r>
            <a:r>
              <a:rPr lang="en-US" dirty="0" smtClean="0"/>
              <a:t/>
            </a:r>
            <a:br>
              <a:rPr lang="en-US" dirty="0" smtClean="0"/>
            </a:br>
            <a:r>
              <a:rPr lang="ru-RU" dirty="0" smtClean="0"/>
              <a:t>города Пыть-Яха</a:t>
            </a:r>
            <a:r>
              <a:rPr lang="en-US" dirty="0" smtClean="0"/>
              <a:t> </a:t>
            </a:r>
            <a:r>
              <a:rPr lang="ru-RU" dirty="0" smtClean="0"/>
              <a:t>за 2021 год</a:t>
            </a:r>
            <a:endParaRPr lang="ru-RU" dirty="0"/>
          </a:p>
        </p:txBody>
      </p:sp>
      <p:graphicFrame>
        <p:nvGraphicFramePr>
          <p:cNvPr id="13" name="Диаграмма 3" title="Диаграмма валового дохода">
            <a:extLst>
              <a:ext uri="{FF2B5EF4-FFF2-40B4-BE49-F238E27FC236}">
                <a16:creationId xmlns="" xmlns:a16="http://schemas.microsoft.com/office/drawing/2014/main" id="{FFE8AFAB-AE1F-4453-8C1B-70D2EF9B1373}"/>
              </a:ext>
            </a:extLst>
          </p:cNvPr>
          <p:cNvGraphicFramePr/>
          <p:nvPr>
            <p:extLst>
              <p:ext uri="{D42A27DB-BD31-4B8C-83A1-F6EECF244321}">
                <p14:modId xmlns:p14="http://schemas.microsoft.com/office/powerpoint/2010/main" val="864470822"/>
              </p:ext>
            </p:extLst>
          </p:nvPr>
        </p:nvGraphicFramePr>
        <p:xfrm>
          <a:off x="432000" y="1187537"/>
          <a:ext cx="2665361" cy="255855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Диаграмма 3" title="Диаграмма валового дохода">
            <a:extLst>
              <a:ext uri="{FF2B5EF4-FFF2-40B4-BE49-F238E27FC236}">
                <a16:creationId xmlns="" xmlns:a16="http://schemas.microsoft.com/office/drawing/2014/main" id="{FFE8AFAB-AE1F-4453-8C1B-70D2EF9B1373}"/>
              </a:ext>
            </a:extLst>
          </p:cNvPr>
          <p:cNvGraphicFramePr/>
          <p:nvPr>
            <p:extLst>
              <p:ext uri="{D42A27DB-BD31-4B8C-83A1-F6EECF244321}">
                <p14:modId xmlns:p14="http://schemas.microsoft.com/office/powerpoint/2010/main" val="370790831"/>
              </p:ext>
            </p:extLst>
          </p:nvPr>
        </p:nvGraphicFramePr>
        <p:xfrm>
          <a:off x="3097361" y="1187537"/>
          <a:ext cx="2665361" cy="255855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5" name="Диаграмма 3" title="Диаграмма валового дохода">
            <a:extLst>
              <a:ext uri="{FF2B5EF4-FFF2-40B4-BE49-F238E27FC236}">
                <a16:creationId xmlns="" xmlns:a16="http://schemas.microsoft.com/office/drawing/2014/main" id="{FFE8AFAB-AE1F-4453-8C1B-70D2EF9B1373}"/>
              </a:ext>
            </a:extLst>
          </p:cNvPr>
          <p:cNvGraphicFramePr/>
          <p:nvPr>
            <p:extLst>
              <p:ext uri="{D42A27DB-BD31-4B8C-83A1-F6EECF244321}">
                <p14:modId xmlns:p14="http://schemas.microsoft.com/office/powerpoint/2010/main" val="1516378831"/>
              </p:ext>
            </p:extLst>
          </p:nvPr>
        </p:nvGraphicFramePr>
        <p:xfrm>
          <a:off x="5762722" y="1187537"/>
          <a:ext cx="2665361" cy="2558554"/>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6" name="Диаграмма 3" title="Диаграмма валового дохода">
            <a:extLst>
              <a:ext uri="{FF2B5EF4-FFF2-40B4-BE49-F238E27FC236}">
                <a16:creationId xmlns="" xmlns:a16="http://schemas.microsoft.com/office/drawing/2014/main" id="{FFE8AFAB-AE1F-4453-8C1B-70D2EF9B1373}"/>
              </a:ext>
            </a:extLst>
          </p:cNvPr>
          <p:cNvGraphicFramePr/>
          <p:nvPr>
            <p:extLst>
              <p:ext uri="{D42A27DB-BD31-4B8C-83A1-F6EECF244321}">
                <p14:modId xmlns:p14="http://schemas.microsoft.com/office/powerpoint/2010/main" val="2366873052"/>
              </p:ext>
            </p:extLst>
          </p:nvPr>
        </p:nvGraphicFramePr>
        <p:xfrm>
          <a:off x="8428083" y="1187537"/>
          <a:ext cx="2665361" cy="2558554"/>
        </p:xfrm>
        <a:graphic>
          <a:graphicData uri="http://schemas.openxmlformats.org/drawingml/2006/chart">
            <c:chart xmlns:c="http://schemas.openxmlformats.org/drawingml/2006/chart" xmlns:r="http://schemas.openxmlformats.org/officeDocument/2006/relationships" r:id="rId6"/>
          </a:graphicData>
        </a:graphic>
      </p:graphicFrame>
      <p:pic>
        <p:nvPicPr>
          <p:cNvPr id="1028" name="Picture 4" descr="Люди – Бесплатные иконки: люди"/>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655382" y="1283414"/>
            <a:ext cx="432000" cy="43200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Диаграмма статистики значков компьютеров, другие, текст, другие, график  функции png | PNGWing"/>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3320743" y="1283414"/>
            <a:ext cx="432000" cy="43200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Работа – Бесплатные иконки: люди"/>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5986104" y="1283414"/>
            <a:ext cx="432000" cy="432000"/>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дом Png иконка - bagno.site"/>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8651465" y="1283414"/>
            <a:ext cx="432000" cy="4320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4" name="Диаграмма 3" title="Диаграмма валового дохода">
            <a:extLst>
              <a:ext uri="{FF2B5EF4-FFF2-40B4-BE49-F238E27FC236}">
                <a16:creationId xmlns="" xmlns:a16="http://schemas.microsoft.com/office/drawing/2014/main" id="{FFE8AFAB-AE1F-4453-8C1B-70D2EF9B1373}"/>
              </a:ext>
            </a:extLst>
          </p:cNvPr>
          <p:cNvGraphicFramePr/>
          <p:nvPr>
            <p:extLst>
              <p:ext uri="{D42A27DB-BD31-4B8C-83A1-F6EECF244321}">
                <p14:modId xmlns:p14="http://schemas.microsoft.com/office/powerpoint/2010/main" val="3244264326"/>
              </p:ext>
            </p:extLst>
          </p:nvPr>
        </p:nvGraphicFramePr>
        <p:xfrm>
          <a:off x="432000" y="3812633"/>
          <a:ext cx="2665361" cy="2558554"/>
        </p:xfrm>
        <a:graphic>
          <a:graphicData uri="http://schemas.openxmlformats.org/drawingml/2006/chart">
            <c:chart xmlns:c="http://schemas.openxmlformats.org/drawingml/2006/chart" xmlns:r="http://schemas.openxmlformats.org/officeDocument/2006/relationships" r:id="rId11"/>
          </a:graphicData>
        </a:graphic>
      </p:graphicFrame>
      <p:pic>
        <p:nvPicPr>
          <p:cNvPr id="1040" name="Picture 16" descr="Продажа компьютерных иконок Amazon.com, купить продать, cdr, угол, текст  png | PNGWing"/>
          <p:cNvPicPr>
            <a:picLocks noChangeAspect="1" noChangeArrowheads="1"/>
          </p:cNvPicPr>
          <p:nvPr/>
        </p:nvPicPr>
        <p:blipFill>
          <a:blip r:embed="rId12" cstate="email">
            <a:extLst>
              <a:ext uri="{28A0092B-C50C-407E-A947-70E740481C1C}">
                <a14:useLocalDpi xmlns:a14="http://schemas.microsoft.com/office/drawing/2010/main"/>
              </a:ext>
            </a:extLst>
          </a:blip>
          <a:srcRect/>
          <a:stretch>
            <a:fillRect/>
          </a:stretch>
        </p:blipFill>
        <p:spPr bwMode="auto">
          <a:xfrm>
            <a:off x="655382" y="3841968"/>
            <a:ext cx="430080" cy="4320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6" name="Диаграмма 3" title="Диаграмма валового дохода">
            <a:extLst>
              <a:ext uri="{FF2B5EF4-FFF2-40B4-BE49-F238E27FC236}">
                <a16:creationId xmlns="" xmlns:a16="http://schemas.microsoft.com/office/drawing/2014/main" id="{FFE8AFAB-AE1F-4453-8C1B-70D2EF9B1373}"/>
              </a:ext>
            </a:extLst>
          </p:cNvPr>
          <p:cNvGraphicFramePr/>
          <p:nvPr>
            <p:extLst>
              <p:ext uri="{D42A27DB-BD31-4B8C-83A1-F6EECF244321}">
                <p14:modId xmlns:p14="http://schemas.microsoft.com/office/powerpoint/2010/main" val="1705947592"/>
              </p:ext>
            </p:extLst>
          </p:nvPr>
        </p:nvGraphicFramePr>
        <p:xfrm>
          <a:off x="3097360" y="3817141"/>
          <a:ext cx="2665361" cy="2558554"/>
        </p:xfrm>
        <a:graphic>
          <a:graphicData uri="http://schemas.openxmlformats.org/drawingml/2006/chart">
            <c:chart xmlns:c="http://schemas.openxmlformats.org/drawingml/2006/chart" xmlns:r="http://schemas.openxmlformats.org/officeDocument/2006/relationships" r:id="rId13"/>
          </a:graphicData>
        </a:graphic>
      </p:graphicFrame>
      <p:pic>
        <p:nvPicPr>
          <p:cNvPr id="1042" name="Picture 18" descr="Человек с покупками – Бесплатные иконки: коммерция"/>
          <p:cNvPicPr>
            <a:picLocks noChangeAspect="1" noChangeArrowheads="1"/>
          </p:cNvPicPr>
          <p:nvPr/>
        </p:nvPicPr>
        <p:blipFill>
          <a:blip r:embed="rId14" cstate="email">
            <a:extLst>
              <a:ext uri="{28A0092B-C50C-407E-A947-70E740481C1C}">
                <a14:useLocalDpi xmlns:a14="http://schemas.microsoft.com/office/drawing/2010/main"/>
              </a:ext>
            </a:extLst>
          </a:blip>
          <a:srcRect/>
          <a:stretch>
            <a:fillRect/>
          </a:stretch>
        </p:blipFill>
        <p:spPr bwMode="auto">
          <a:xfrm>
            <a:off x="3320743" y="3841968"/>
            <a:ext cx="432000" cy="4320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8" name="Диаграмма 3" title="Диаграмма валового дохода">
            <a:extLst>
              <a:ext uri="{FF2B5EF4-FFF2-40B4-BE49-F238E27FC236}">
                <a16:creationId xmlns="" xmlns:a16="http://schemas.microsoft.com/office/drawing/2014/main" id="{FFE8AFAB-AE1F-4453-8C1B-70D2EF9B1373}"/>
              </a:ext>
            </a:extLst>
          </p:cNvPr>
          <p:cNvGraphicFramePr/>
          <p:nvPr>
            <p:extLst>
              <p:ext uri="{D42A27DB-BD31-4B8C-83A1-F6EECF244321}">
                <p14:modId xmlns:p14="http://schemas.microsoft.com/office/powerpoint/2010/main" val="308405701"/>
              </p:ext>
            </p:extLst>
          </p:nvPr>
        </p:nvGraphicFramePr>
        <p:xfrm>
          <a:off x="5762721" y="3812633"/>
          <a:ext cx="2665361" cy="2558554"/>
        </p:xfrm>
        <a:graphic>
          <a:graphicData uri="http://schemas.openxmlformats.org/drawingml/2006/chart">
            <c:chart xmlns:c="http://schemas.openxmlformats.org/drawingml/2006/chart" xmlns:r="http://schemas.openxmlformats.org/officeDocument/2006/relationships" r:id="rId15"/>
          </a:graphicData>
        </a:graphic>
      </p:graphicFrame>
      <p:pic>
        <p:nvPicPr>
          <p:cNvPr id="1044" name="Picture 20" descr="Lohn - Kostenlose geschäft und finanzen Icons"/>
          <p:cNvPicPr>
            <a:picLocks noChangeAspect="1" noChangeArrowheads="1"/>
          </p:cNvPicPr>
          <p:nvPr/>
        </p:nvPicPr>
        <p:blipFill>
          <a:blip r:embed="rId16" cstate="email">
            <a:extLst>
              <a:ext uri="{28A0092B-C50C-407E-A947-70E740481C1C}">
                <a14:useLocalDpi xmlns:a14="http://schemas.microsoft.com/office/drawing/2010/main"/>
              </a:ext>
            </a:extLst>
          </a:blip>
          <a:srcRect/>
          <a:stretch>
            <a:fillRect/>
          </a:stretch>
        </p:blipFill>
        <p:spPr bwMode="auto">
          <a:xfrm>
            <a:off x="5986104" y="3841968"/>
            <a:ext cx="432000" cy="4320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0" name="Диаграмма 3" title="Диаграмма валового дохода">
            <a:extLst>
              <a:ext uri="{FF2B5EF4-FFF2-40B4-BE49-F238E27FC236}">
                <a16:creationId xmlns="" xmlns:a16="http://schemas.microsoft.com/office/drawing/2014/main" id="{FFE8AFAB-AE1F-4453-8C1B-70D2EF9B1373}"/>
              </a:ext>
            </a:extLst>
          </p:cNvPr>
          <p:cNvGraphicFramePr/>
          <p:nvPr>
            <p:extLst>
              <p:ext uri="{D42A27DB-BD31-4B8C-83A1-F6EECF244321}">
                <p14:modId xmlns:p14="http://schemas.microsoft.com/office/powerpoint/2010/main" val="1021722435"/>
              </p:ext>
            </p:extLst>
          </p:nvPr>
        </p:nvGraphicFramePr>
        <p:xfrm>
          <a:off x="8428082" y="3817141"/>
          <a:ext cx="2665361" cy="2558554"/>
        </p:xfrm>
        <a:graphic>
          <a:graphicData uri="http://schemas.openxmlformats.org/drawingml/2006/chart">
            <c:chart xmlns:c="http://schemas.openxmlformats.org/drawingml/2006/chart" xmlns:r="http://schemas.openxmlformats.org/officeDocument/2006/relationships" r:id="rId17"/>
          </a:graphicData>
        </a:graphic>
      </p:graphicFrame>
      <p:pic>
        <p:nvPicPr>
          <p:cNvPr id="1046" name="Picture 22" descr="бизнес, инструменты, монеты бесплатно значок - Icon-Icons.com"/>
          <p:cNvPicPr>
            <a:picLocks noChangeAspect="1" noChangeArrowheads="1"/>
          </p:cNvPicPr>
          <p:nvPr/>
        </p:nvPicPr>
        <p:blipFill>
          <a:blip r:embed="rId18" cstate="email">
            <a:extLst>
              <a:ext uri="{28A0092B-C50C-407E-A947-70E740481C1C}">
                <a14:useLocalDpi xmlns:a14="http://schemas.microsoft.com/office/drawing/2010/main"/>
              </a:ext>
            </a:extLst>
          </a:blip>
          <a:srcRect/>
          <a:stretch>
            <a:fillRect/>
          </a:stretch>
        </p:blipFill>
        <p:spPr bwMode="auto">
          <a:xfrm>
            <a:off x="8651465" y="3841968"/>
            <a:ext cx="432000" cy="432000"/>
          </a:xfrm>
          <a:prstGeom prst="rect">
            <a:avLst/>
          </a:prstGeom>
          <a:noFill/>
          <a:extLst>
            <a:ext uri="{909E8E84-426E-40DD-AFC4-6F175D3DCCD1}">
              <a14:hiddenFill xmlns:a14="http://schemas.microsoft.com/office/drawing/2010/main">
                <a:solidFill>
                  <a:srgbClr val="FFFFFF"/>
                </a:solidFill>
              </a14:hiddenFill>
            </a:ext>
          </a:extLst>
        </p:spPr>
      </p:pic>
      <p:sp>
        <p:nvSpPr>
          <p:cNvPr id="33" name="Нижний колонтитул 3"/>
          <p:cNvSpPr>
            <a:spLocks noGrp="1"/>
          </p:cNvSpPr>
          <p:nvPr>
            <p:ph type="ftr" sz="quarter" idx="4294967295"/>
          </p:nvPr>
        </p:nvSpPr>
        <p:spPr>
          <a:xfrm>
            <a:off x="0" y="6437730"/>
            <a:ext cx="11760000" cy="432000"/>
          </a:xfrm>
          <a:prstGeom prst="rect">
            <a:avLst/>
          </a:prstGeom>
          <a:solidFill>
            <a:srgbClr val="404040"/>
          </a:solidFill>
          <a:ln cmpd="sng">
            <a:noFill/>
          </a:ln>
        </p:spPr>
        <p:txBody>
          <a:bodyPr anchor="ctr"/>
          <a:lstStyle/>
          <a:p>
            <a:pPr lvl="1"/>
            <a:r>
              <a:rPr lang="ru-RU" b="1" dirty="0">
                <a:gradFill>
                  <a:gsLst>
                    <a:gs pos="0">
                      <a:schemeClr val="accent1">
                        <a:lumMod val="5000"/>
                        <a:lumOff val="95000"/>
                      </a:schemeClr>
                    </a:gs>
                    <a:gs pos="74000">
                      <a:schemeClr val="accent5">
                        <a:lumMod val="25000"/>
                        <a:lumOff val="75000"/>
                      </a:schemeClr>
                    </a:gs>
                    <a:gs pos="83000">
                      <a:schemeClr val="accent5">
                        <a:lumMod val="25000"/>
                        <a:lumOff val="75000"/>
                      </a:schemeClr>
                    </a:gs>
                    <a:gs pos="100000">
                      <a:schemeClr val="accent5">
                        <a:lumMod val="50000"/>
                        <a:lumOff val="50000"/>
                      </a:schemeClr>
                    </a:gs>
                  </a:gsLst>
                  <a:lin ang="5400000" scaled="1"/>
                </a:gradFill>
              </a:rPr>
              <a:t>БЮДЖЕТ ДЛЯ ГРАЖДАН </a:t>
            </a:r>
          </a:p>
        </p:txBody>
      </p:sp>
      <p:sp>
        <p:nvSpPr>
          <p:cNvPr id="34" name="Номер слайда 5">
            <a:extLst>
              <a:ext uri="{FF2B5EF4-FFF2-40B4-BE49-F238E27FC236}">
                <a16:creationId xmlns="" xmlns:a16="http://schemas.microsoft.com/office/drawing/2014/main" id="{1C554D9F-1895-486E-BFBA-905BB2D29E08}"/>
              </a:ext>
            </a:extLst>
          </p:cNvPr>
          <p:cNvSpPr>
            <a:spLocks noGrp="1"/>
          </p:cNvSpPr>
          <p:nvPr>
            <p:ph type="sldNum" sz="quarter" idx="33"/>
          </p:nvPr>
        </p:nvSpPr>
        <p:spPr>
          <a:xfrm>
            <a:off x="11760000" y="6437730"/>
            <a:ext cx="432000" cy="432000"/>
          </a:xfrm>
        </p:spPr>
        <p:txBody>
          <a:bodyPr rtlCol="0"/>
          <a:lstStyle/>
          <a:p>
            <a:pPr rtl="0"/>
            <a:fld id="{19B51A1E-902D-48AF-9020-955120F399B6}" type="slidenum">
              <a:rPr lang="ru-RU" sz="1600" b="1" smtClean="0">
                <a:ln w="0"/>
                <a:gradFill>
                  <a:gsLst>
                    <a:gs pos="0">
                      <a:schemeClr val="accent1">
                        <a:lumMod val="5000"/>
                        <a:lumOff val="95000"/>
                      </a:schemeClr>
                    </a:gs>
                    <a:gs pos="74000">
                      <a:schemeClr val="accent5">
                        <a:lumMod val="25000"/>
                        <a:lumOff val="75000"/>
                      </a:schemeClr>
                    </a:gs>
                    <a:gs pos="83000">
                      <a:schemeClr val="accent5">
                        <a:lumMod val="25000"/>
                        <a:lumOff val="75000"/>
                      </a:schemeClr>
                    </a:gs>
                    <a:gs pos="100000">
                      <a:schemeClr val="accent5">
                        <a:lumMod val="50000"/>
                        <a:lumOff val="50000"/>
                      </a:schemeClr>
                    </a:gs>
                  </a:gsLst>
                  <a:lin ang="5400000" scaled="1"/>
                </a:gradFill>
                <a:effectLst>
                  <a:outerShdw blurRad="38100" dist="25400" dir="5400000" algn="ctr" rotWithShape="0">
                    <a:srgbClr val="6E747A">
                      <a:alpha val="43000"/>
                    </a:srgbClr>
                  </a:outerShdw>
                </a:effectLst>
              </a:rPr>
              <a:pPr rtl="0"/>
              <a:t>3</a:t>
            </a:fld>
            <a:endParaRPr lang="ru-RU" sz="1600" b="1" dirty="0">
              <a:ln w="0"/>
              <a:gradFill>
                <a:gsLst>
                  <a:gs pos="0">
                    <a:schemeClr val="accent1">
                      <a:lumMod val="5000"/>
                      <a:lumOff val="95000"/>
                    </a:schemeClr>
                  </a:gs>
                  <a:gs pos="74000">
                    <a:schemeClr val="accent5">
                      <a:lumMod val="25000"/>
                      <a:lumOff val="75000"/>
                    </a:schemeClr>
                  </a:gs>
                  <a:gs pos="83000">
                    <a:schemeClr val="accent5">
                      <a:lumMod val="25000"/>
                      <a:lumOff val="75000"/>
                    </a:schemeClr>
                  </a:gs>
                  <a:gs pos="100000">
                    <a:schemeClr val="accent5">
                      <a:lumMod val="50000"/>
                      <a:lumOff val="50000"/>
                    </a:schemeClr>
                  </a:gs>
                </a:gsLst>
                <a:lin ang="5400000" scaled="1"/>
              </a:gradFill>
              <a:effectLst>
                <a:outerShdw blurRad="38100" dist="25400" dir="5400000" algn="ctr" rotWithShape="0">
                  <a:srgbClr val="6E747A">
                    <a:alpha val="43000"/>
                  </a:srgbClr>
                </a:outerShdw>
              </a:effectLst>
            </a:endParaRPr>
          </a:p>
        </p:txBody>
      </p:sp>
    </p:spTree>
    <p:extLst>
      <p:ext uri="{BB962C8B-B14F-4D97-AF65-F5344CB8AC3E}">
        <p14:creationId xmlns:p14="http://schemas.microsoft.com/office/powerpoint/2010/main" val="4793055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3" name="Нижний колонтитул 3"/>
          <p:cNvSpPr>
            <a:spLocks noGrp="1"/>
          </p:cNvSpPr>
          <p:nvPr>
            <p:ph type="ftr" sz="quarter" idx="4294967295"/>
          </p:nvPr>
        </p:nvSpPr>
        <p:spPr>
          <a:xfrm>
            <a:off x="0" y="6437730"/>
            <a:ext cx="11760000" cy="432000"/>
          </a:xfrm>
          <a:prstGeom prst="rect">
            <a:avLst/>
          </a:prstGeom>
          <a:solidFill>
            <a:srgbClr val="404040"/>
          </a:solidFill>
          <a:ln cmpd="sng">
            <a:noFill/>
          </a:ln>
        </p:spPr>
        <p:txBody>
          <a:bodyPr anchor="ctr"/>
          <a:lstStyle/>
          <a:p>
            <a:pPr lvl="1"/>
            <a:r>
              <a:rPr lang="ru-RU" b="1" dirty="0">
                <a:gradFill>
                  <a:gsLst>
                    <a:gs pos="0">
                      <a:schemeClr val="accent1">
                        <a:lumMod val="5000"/>
                        <a:lumOff val="95000"/>
                      </a:schemeClr>
                    </a:gs>
                    <a:gs pos="74000">
                      <a:schemeClr val="accent5">
                        <a:lumMod val="25000"/>
                        <a:lumOff val="75000"/>
                      </a:schemeClr>
                    </a:gs>
                    <a:gs pos="83000">
                      <a:schemeClr val="accent5">
                        <a:lumMod val="25000"/>
                        <a:lumOff val="75000"/>
                      </a:schemeClr>
                    </a:gs>
                    <a:gs pos="100000">
                      <a:schemeClr val="accent5">
                        <a:lumMod val="50000"/>
                        <a:lumOff val="50000"/>
                      </a:schemeClr>
                    </a:gs>
                  </a:gsLst>
                  <a:lin ang="5400000" scaled="1"/>
                </a:gradFill>
              </a:rPr>
              <a:t>БЮДЖЕТ ДЛЯ ГРАЖДАН </a:t>
            </a:r>
          </a:p>
        </p:txBody>
      </p:sp>
      <p:sp>
        <p:nvSpPr>
          <p:cNvPr id="34" name="Номер слайда 5">
            <a:extLst>
              <a:ext uri="{FF2B5EF4-FFF2-40B4-BE49-F238E27FC236}">
                <a16:creationId xmlns="" xmlns:a16="http://schemas.microsoft.com/office/drawing/2014/main" id="{1C554D9F-1895-486E-BFBA-905BB2D29E08}"/>
              </a:ext>
            </a:extLst>
          </p:cNvPr>
          <p:cNvSpPr>
            <a:spLocks noGrp="1"/>
          </p:cNvSpPr>
          <p:nvPr>
            <p:ph type="sldNum" sz="quarter" idx="33"/>
          </p:nvPr>
        </p:nvSpPr>
        <p:spPr>
          <a:xfrm>
            <a:off x="11760000" y="6437730"/>
            <a:ext cx="432000" cy="432000"/>
          </a:xfrm>
        </p:spPr>
        <p:txBody>
          <a:bodyPr rtlCol="0"/>
          <a:lstStyle/>
          <a:p>
            <a:pPr rtl="0"/>
            <a:fld id="{19B51A1E-902D-48AF-9020-955120F399B6}" type="slidenum">
              <a:rPr lang="ru-RU" sz="1600" b="1" smtClean="0">
                <a:ln w="0"/>
                <a:gradFill>
                  <a:gsLst>
                    <a:gs pos="0">
                      <a:schemeClr val="accent1">
                        <a:lumMod val="5000"/>
                        <a:lumOff val="95000"/>
                      </a:schemeClr>
                    </a:gs>
                    <a:gs pos="74000">
                      <a:schemeClr val="accent5">
                        <a:lumMod val="25000"/>
                        <a:lumOff val="75000"/>
                      </a:schemeClr>
                    </a:gs>
                    <a:gs pos="83000">
                      <a:schemeClr val="accent5">
                        <a:lumMod val="25000"/>
                        <a:lumOff val="75000"/>
                      </a:schemeClr>
                    </a:gs>
                    <a:gs pos="100000">
                      <a:schemeClr val="accent5">
                        <a:lumMod val="50000"/>
                        <a:lumOff val="50000"/>
                      </a:schemeClr>
                    </a:gs>
                  </a:gsLst>
                  <a:lin ang="5400000" scaled="1"/>
                </a:gradFill>
                <a:effectLst>
                  <a:outerShdw blurRad="38100" dist="25400" dir="5400000" algn="ctr" rotWithShape="0">
                    <a:srgbClr val="6E747A">
                      <a:alpha val="43000"/>
                    </a:srgbClr>
                  </a:outerShdw>
                </a:effectLst>
              </a:rPr>
              <a:pPr rtl="0"/>
              <a:t>30</a:t>
            </a:fld>
            <a:endParaRPr lang="ru-RU" sz="1600" b="1" dirty="0">
              <a:ln w="0"/>
              <a:gradFill>
                <a:gsLst>
                  <a:gs pos="0">
                    <a:schemeClr val="accent1">
                      <a:lumMod val="5000"/>
                      <a:lumOff val="95000"/>
                    </a:schemeClr>
                  </a:gs>
                  <a:gs pos="74000">
                    <a:schemeClr val="accent5">
                      <a:lumMod val="25000"/>
                      <a:lumOff val="75000"/>
                    </a:schemeClr>
                  </a:gs>
                  <a:gs pos="83000">
                    <a:schemeClr val="accent5">
                      <a:lumMod val="25000"/>
                      <a:lumOff val="75000"/>
                    </a:schemeClr>
                  </a:gs>
                  <a:gs pos="100000">
                    <a:schemeClr val="accent5">
                      <a:lumMod val="50000"/>
                      <a:lumOff val="50000"/>
                    </a:schemeClr>
                  </a:gs>
                </a:gsLst>
                <a:lin ang="5400000" scaled="1"/>
              </a:gradFill>
              <a:effectLst>
                <a:outerShdw blurRad="38100" dist="25400" dir="5400000" algn="ctr" rotWithShape="0">
                  <a:srgbClr val="6E747A">
                    <a:alpha val="43000"/>
                  </a:srgbClr>
                </a:outerShdw>
              </a:effectLst>
            </a:endParaRPr>
          </a:p>
        </p:txBody>
      </p:sp>
      <p:sp>
        <p:nvSpPr>
          <p:cNvPr id="3" name="Заголовок 2"/>
          <p:cNvSpPr>
            <a:spLocks noGrp="1"/>
          </p:cNvSpPr>
          <p:nvPr>
            <p:ph type="title"/>
          </p:nvPr>
        </p:nvSpPr>
        <p:spPr/>
        <p:txBody>
          <a:bodyPr/>
          <a:lstStyle/>
          <a:p>
            <a:r>
              <a:rPr lang="ru-RU" dirty="0"/>
              <a:t>Динамика и структура расходов бюджета города </a:t>
            </a:r>
            <a:r>
              <a:rPr lang="ru-RU" dirty="0" smtClean="0"/>
              <a:t>Пыть-Яха, </a:t>
            </a:r>
            <a:br>
              <a:rPr lang="ru-RU" dirty="0" smtClean="0"/>
            </a:br>
            <a:r>
              <a:rPr lang="ru-RU" dirty="0" smtClean="0"/>
              <a:t>тыс. рублей</a:t>
            </a:r>
            <a:endParaRPr lang="ru-RU" dirty="0"/>
          </a:p>
        </p:txBody>
      </p:sp>
      <p:graphicFrame>
        <p:nvGraphicFramePr>
          <p:cNvPr id="15" name="Диаграмма 14"/>
          <p:cNvGraphicFramePr/>
          <p:nvPr>
            <p:extLst>
              <p:ext uri="{D42A27DB-BD31-4B8C-83A1-F6EECF244321}">
                <p14:modId xmlns:p14="http://schemas.microsoft.com/office/powerpoint/2010/main" val="1205789460"/>
              </p:ext>
            </p:extLst>
          </p:nvPr>
        </p:nvGraphicFramePr>
        <p:xfrm>
          <a:off x="192234" y="1124492"/>
          <a:ext cx="6400590" cy="5221818"/>
        </p:xfrm>
        <a:graphic>
          <a:graphicData uri="http://schemas.openxmlformats.org/drawingml/2006/chart">
            <c:chart xmlns:c="http://schemas.openxmlformats.org/drawingml/2006/chart" xmlns:r="http://schemas.openxmlformats.org/officeDocument/2006/relationships" r:id="rId3"/>
          </a:graphicData>
        </a:graphic>
      </p:graphicFrame>
      <p:sp>
        <p:nvSpPr>
          <p:cNvPr id="20" name="TextBox 19"/>
          <p:cNvSpPr txBox="1"/>
          <p:nvPr/>
        </p:nvSpPr>
        <p:spPr>
          <a:xfrm>
            <a:off x="6232566" y="2201407"/>
            <a:ext cx="4563651" cy="978729"/>
          </a:xfrm>
          <a:prstGeom prst="rect">
            <a:avLst/>
          </a:prstGeom>
          <a:noFill/>
        </p:spPr>
        <p:txBody>
          <a:bodyPr wrap="square" rtlCol="0">
            <a:spAutoFit/>
          </a:bodyPr>
          <a:lstStyle/>
          <a:p>
            <a:pPr>
              <a:lnSpc>
                <a:spcPct val="80000"/>
              </a:lnSpc>
            </a:pPr>
            <a:r>
              <a:rPr lang="ru-RU" sz="4800" dirty="0" smtClean="0">
                <a:solidFill>
                  <a:srgbClr val="25C6E3"/>
                </a:solidFill>
              </a:rPr>
              <a:t>56</a:t>
            </a:r>
            <a:r>
              <a:rPr lang="ru-RU" sz="2400" dirty="0" smtClean="0">
                <a:solidFill>
                  <a:srgbClr val="25C6E3"/>
                </a:solidFill>
              </a:rPr>
              <a:t>%</a:t>
            </a:r>
            <a:endParaRPr lang="ru-RU" sz="2400" dirty="0">
              <a:solidFill>
                <a:srgbClr val="25C6E3"/>
              </a:solidFill>
            </a:endParaRPr>
          </a:p>
          <a:p>
            <a:pPr>
              <a:lnSpc>
                <a:spcPct val="80000"/>
              </a:lnSpc>
            </a:pPr>
            <a:r>
              <a:rPr lang="ru-RU" sz="2400" dirty="0">
                <a:solidFill>
                  <a:srgbClr val="25C6E3"/>
                </a:solidFill>
              </a:rPr>
              <a:t>расходы на социальный блок</a:t>
            </a:r>
          </a:p>
        </p:txBody>
      </p:sp>
      <p:sp>
        <p:nvSpPr>
          <p:cNvPr id="21" name="TextBox 20"/>
          <p:cNvSpPr txBox="1"/>
          <p:nvPr/>
        </p:nvSpPr>
        <p:spPr>
          <a:xfrm>
            <a:off x="6232566" y="3312315"/>
            <a:ext cx="4360413" cy="929485"/>
          </a:xfrm>
          <a:prstGeom prst="rect">
            <a:avLst/>
          </a:prstGeom>
          <a:noFill/>
        </p:spPr>
        <p:txBody>
          <a:bodyPr wrap="square" rtlCol="0">
            <a:spAutoFit/>
          </a:bodyPr>
          <a:lstStyle/>
          <a:p>
            <a:pPr>
              <a:lnSpc>
                <a:spcPct val="80000"/>
              </a:lnSpc>
            </a:pPr>
            <a:r>
              <a:rPr lang="ru-RU" sz="4400" dirty="0" smtClean="0">
                <a:solidFill>
                  <a:srgbClr val="A9E26F"/>
                </a:solidFill>
              </a:rPr>
              <a:t>24</a:t>
            </a:r>
            <a:r>
              <a:rPr lang="ru-RU" sz="2400" dirty="0" smtClean="0">
                <a:solidFill>
                  <a:srgbClr val="A9E26F"/>
                </a:solidFill>
              </a:rPr>
              <a:t>%</a:t>
            </a:r>
            <a:endParaRPr lang="ru-RU" sz="2400" dirty="0">
              <a:solidFill>
                <a:srgbClr val="A9E26F"/>
              </a:solidFill>
            </a:endParaRPr>
          </a:p>
          <a:p>
            <a:pPr>
              <a:lnSpc>
                <a:spcPct val="80000"/>
              </a:lnSpc>
            </a:pPr>
            <a:r>
              <a:rPr lang="ru-RU" sz="2400" dirty="0">
                <a:solidFill>
                  <a:srgbClr val="A9E26F"/>
                </a:solidFill>
              </a:rPr>
              <a:t>расходы на ЖКХ</a:t>
            </a:r>
          </a:p>
        </p:txBody>
      </p:sp>
      <p:sp>
        <p:nvSpPr>
          <p:cNvPr id="22" name="TextBox 21"/>
          <p:cNvSpPr txBox="1"/>
          <p:nvPr/>
        </p:nvSpPr>
        <p:spPr>
          <a:xfrm>
            <a:off x="6232566" y="4355161"/>
            <a:ext cx="5743434" cy="929485"/>
          </a:xfrm>
          <a:prstGeom prst="rect">
            <a:avLst/>
          </a:prstGeom>
          <a:noFill/>
        </p:spPr>
        <p:txBody>
          <a:bodyPr wrap="square" rtlCol="0">
            <a:spAutoFit/>
          </a:bodyPr>
          <a:lstStyle/>
          <a:p>
            <a:pPr>
              <a:lnSpc>
                <a:spcPct val="80000"/>
              </a:lnSpc>
            </a:pPr>
            <a:r>
              <a:rPr lang="ru-RU" sz="4400" dirty="0" smtClean="0">
                <a:solidFill>
                  <a:srgbClr val="1A0F49"/>
                </a:solidFill>
              </a:rPr>
              <a:t>9</a:t>
            </a:r>
            <a:r>
              <a:rPr lang="ru-RU" sz="2400" dirty="0" smtClean="0">
                <a:solidFill>
                  <a:srgbClr val="1A0F49"/>
                </a:solidFill>
              </a:rPr>
              <a:t>%</a:t>
            </a:r>
            <a:endParaRPr lang="ru-RU" sz="2400" dirty="0">
              <a:solidFill>
                <a:srgbClr val="1A0F49"/>
              </a:solidFill>
            </a:endParaRPr>
          </a:p>
          <a:p>
            <a:pPr>
              <a:lnSpc>
                <a:spcPct val="80000"/>
              </a:lnSpc>
            </a:pPr>
            <a:r>
              <a:rPr lang="ru-RU" sz="2400" dirty="0">
                <a:solidFill>
                  <a:srgbClr val="1A0F49"/>
                </a:solidFill>
              </a:rPr>
              <a:t>расходы на развитие отраслей экономики</a:t>
            </a:r>
          </a:p>
        </p:txBody>
      </p:sp>
      <p:sp>
        <p:nvSpPr>
          <p:cNvPr id="23" name="TextBox 22"/>
          <p:cNvSpPr txBox="1"/>
          <p:nvPr/>
        </p:nvSpPr>
        <p:spPr>
          <a:xfrm>
            <a:off x="6232566" y="5416825"/>
            <a:ext cx="5527434" cy="929485"/>
          </a:xfrm>
          <a:prstGeom prst="rect">
            <a:avLst/>
          </a:prstGeom>
          <a:noFill/>
        </p:spPr>
        <p:txBody>
          <a:bodyPr wrap="square" rtlCol="0">
            <a:spAutoFit/>
          </a:bodyPr>
          <a:lstStyle/>
          <a:p>
            <a:pPr>
              <a:lnSpc>
                <a:spcPct val="80000"/>
              </a:lnSpc>
            </a:pPr>
            <a:r>
              <a:rPr lang="ru-RU" sz="4400" dirty="0" smtClean="0">
                <a:solidFill>
                  <a:srgbClr val="127A8C"/>
                </a:solidFill>
              </a:rPr>
              <a:t>11</a:t>
            </a:r>
            <a:r>
              <a:rPr lang="ru-RU" sz="2400" dirty="0" smtClean="0">
                <a:solidFill>
                  <a:srgbClr val="127A8C"/>
                </a:solidFill>
              </a:rPr>
              <a:t>%</a:t>
            </a:r>
            <a:endParaRPr lang="ru-RU" sz="2400" dirty="0">
              <a:solidFill>
                <a:srgbClr val="127A8C"/>
              </a:solidFill>
            </a:endParaRPr>
          </a:p>
          <a:p>
            <a:pPr>
              <a:lnSpc>
                <a:spcPct val="80000"/>
              </a:lnSpc>
            </a:pPr>
            <a:r>
              <a:rPr lang="ru-RU" sz="2400" dirty="0">
                <a:solidFill>
                  <a:srgbClr val="127A8C"/>
                </a:solidFill>
              </a:rPr>
              <a:t>другие расходы</a:t>
            </a:r>
          </a:p>
        </p:txBody>
      </p:sp>
      <p:cxnSp>
        <p:nvCxnSpPr>
          <p:cNvPr id="24" name="Прямая со стрелкой 23"/>
          <p:cNvCxnSpPr/>
          <p:nvPr/>
        </p:nvCxnSpPr>
        <p:spPr>
          <a:xfrm>
            <a:off x="2567354" y="1617785"/>
            <a:ext cx="1742994" cy="439616"/>
          </a:xfrm>
          <a:prstGeom prst="straightConnector1">
            <a:avLst/>
          </a:prstGeom>
          <a:ln>
            <a:solidFill>
              <a:srgbClr val="FF0000"/>
            </a:solidFill>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208647329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3" name="Нижний колонтитул 3"/>
          <p:cNvSpPr>
            <a:spLocks noGrp="1"/>
          </p:cNvSpPr>
          <p:nvPr>
            <p:ph type="ftr" sz="quarter" idx="4294967295"/>
          </p:nvPr>
        </p:nvSpPr>
        <p:spPr>
          <a:xfrm>
            <a:off x="0" y="6437730"/>
            <a:ext cx="11760000" cy="432000"/>
          </a:xfrm>
          <a:prstGeom prst="rect">
            <a:avLst/>
          </a:prstGeom>
          <a:solidFill>
            <a:srgbClr val="404040"/>
          </a:solidFill>
          <a:ln cmpd="sng">
            <a:noFill/>
          </a:ln>
        </p:spPr>
        <p:txBody>
          <a:bodyPr anchor="ctr"/>
          <a:lstStyle/>
          <a:p>
            <a:pPr lvl="1"/>
            <a:r>
              <a:rPr lang="ru-RU" b="1" dirty="0">
                <a:gradFill>
                  <a:gsLst>
                    <a:gs pos="0">
                      <a:schemeClr val="accent1">
                        <a:lumMod val="5000"/>
                        <a:lumOff val="95000"/>
                      </a:schemeClr>
                    </a:gs>
                    <a:gs pos="74000">
                      <a:schemeClr val="accent5">
                        <a:lumMod val="25000"/>
                        <a:lumOff val="75000"/>
                      </a:schemeClr>
                    </a:gs>
                    <a:gs pos="83000">
                      <a:schemeClr val="accent5">
                        <a:lumMod val="25000"/>
                        <a:lumOff val="75000"/>
                      </a:schemeClr>
                    </a:gs>
                    <a:gs pos="100000">
                      <a:schemeClr val="accent5">
                        <a:lumMod val="50000"/>
                        <a:lumOff val="50000"/>
                      </a:schemeClr>
                    </a:gs>
                  </a:gsLst>
                  <a:lin ang="5400000" scaled="1"/>
                </a:gradFill>
              </a:rPr>
              <a:t>БЮДЖЕТ ДЛЯ ГРАЖДАН </a:t>
            </a:r>
          </a:p>
        </p:txBody>
      </p:sp>
      <p:sp>
        <p:nvSpPr>
          <p:cNvPr id="34" name="Номер слайда 5">
            <a:extLst>
              <a:ext uri="{FF2B5EF4-FFF2-40B4-BE49-F238E27FC236}">
                <a16:creationId xmlns="" xmlns:a16="http://schemas.microsoft.com/office/drawing/2014/main" id="{1C554D9F-1895-486E-BFBA-905BB2D29E08}"/>
              </a:ext>
            </a:extLst>
          </p:cNvPr>
          <p:cNvSpPr>
            <a:spLocks noGrp="1"/>
          </p:cNvSpPr>
          <p:nvPr>
            <p:ph type="sldNum" sz="quarter" idx="33"/>
          </p:nvPr>
        </p:nvSpPr>
        <p:spPr>
          <a:xfrm>
            <a:off x="11760000" y="6437730"/>
            <a:ext cx="432000" cy="432000"/>
          </a:xfrm>
        </p:spPr>
        <p:txBody>
          <a:bodyPr rtlCol="0"/>
          <a:lstStyle/>
          <a:p>
            <a:pPr rtl="0"/>
            <a:fld id="{19B51A1E-902D-48AF-9020-955120F399B6}" type="slidenum">
              <a:rPr lang="ru-RU" sz="1600" b="1" smtClean="0">
                <a:ln w="0"/>
                <a:gradFill>
                  <a:gsLst>
                    <a:gs pos="0">
                      <a:schemeClr val="accent1">
                        <a:lumMod val="5000"/>
                        <a:lumOff val="95000"/>
                      </a:schemeClr>
                    </a:gs>
                    <a:gs pos="74000">
                      <a:schemeClr val="accent5">
                        <a:lumMod val="25000"/>
                        <a:lumOff val="75000"/>
                      </a:schemeClr>
                    </a:gs>
                    <a:gs pos="83000">
                      <a:schemeClr val="accent5">
                        <a:lumMod val="25000"/>
                        <a:lumOff val="75000"/>
                      </a:schemeClr>
                    </a:gs>
                    <a:gs pos="100000">
                      <a:schemeClr val="accent5">
                        <a:lumMod val="50000"/>
                        <a:lumOff val="50000"/>
                      </a:schemeClr>
                    </a:gs>
                  </a:gsLst>
                  <a:lin ang="5400000" scaled="1"/>
                </a:gradFill>
                <a:effectLst>
                  <a:outerShdw blurRad="38100" dist="25400" dir="5400000" algn="ctr" rotWithShape="0">
                    <a:srgbClr val="6E747A">
                      <a:alpha val="43000"/>
                    </a:srgbClr>
                  </a:outerShdw>
                </a:effectLst>
              </a:rPr>
              <a:pPr rtl="0"/>
              <a:t>31</a:t>
            </a:fld>
            <a:endParaRPr lang="ru-RU" sz="1600" b="1" dirty="0">
              <a:ln w="0"/>
              <a:gradFill>
                <a:gsLst>
                  <a:gs pos="0">
                    <a:schemeClr val="accent1">
                      <a:lumMod val="5000"/>
                      <a:lumOff val="95000"/>
                    </a:schemeClr>
                  </a:gs>
                  <a:gs pos="74000">
                    <a:schemeClr val="accent5">
                      <a:lumMod val="25000"/>
                      <a:lumOff val="75000"/>
                    </a:schemeClr>
                  </a:gs>
                  <a:gs pos="83000">
                    <a:schemeClr val="accent5">
                      <a:lumMod val="25000"/>
                      <a:lumOff val="75000"/>
                    </a:schemeClr>
                  </a:gs>
                  <a:gs pos="100000">
                    <a:schemeClr val="accent5">
                      <a:lumMod val="50000"/>
                      <a:lumOff val="50000"/>
                    </a:schemeClr>
                  </a:gs>
                </a:gsLst>
                <a:lin ang="5400000" scaled="1"/>
              </a:gradFill>
              <a:effectLst>
                <a:outerShdw blurRad="38100" dist="25400" dir="5400000" algn="ctr" rotWithShape="0">
                  <a:srgbClr val="6E747A">
                    <a:alpha val="43000"/>
                  </a:srgbClr>
                </a:outerShdw>
              </a:effectLst>
            </a:endParaRPr>
          </a:p>
        </p:txBody>
      </p:sp>
      <p:sp>
        <p:nvSpPr>
          <p:cNvPr id="3" name="Заголовок 2"/>
          <p:cNvSpPr>
            <a:spLocks noGrp="1"/>
          </p:cNvSpPr>
          <p:nvPr>
            <p:ph type="title"/>
          </p:nvPr>
        </p:nvSpPr>
        <p:spPr/>
        <p:txBody>
          <a:bodyPr/>
          <a:lstStyle/>
          <a:p>
            <a:r>
              <a:rPr lang="ru-RU" dirty="0" smtClean="0"/>
              <a:t>Динамика и структура расходов бюджета города Пыть-Яха на социальную сферу в 2021 году</a:t>
            </a:r>
            <a:endParaRPr lang="ru-RU" dirty="0"/>
          </a:p>
        </p:txBody>
      </p:sp>
      <p:sp>
        <p:nvSpPr>
          <p:cNvPr id="16" name="Прямоугольник 15"/>
          <p:cNvSpPr/>
          <p:nvPr/>
        </p:nvSpPr>
        <p:spPr>
          <a:xfrm>
            <a:off x="1073281" y="1235216"/>
            <a:ext cx="10555502" cy="1152000"/>
          </a:xfrm>
          <a:prstGeom prst="rect">
            <a:avLst/>
          </a:prstGeom>
          <a:gradFill>
            <a:gsLst>
              <a:gs pos="32000">
                <a:srgbClr val="25C6E3"/>
              </a:gs>
              <a:gs pos="98000">
                <a:schemeClr val="accent6">
                  <a:lumMod val="5000"/>
                  <a:lumOff val="95000"/>
                </a:schemeClr>
              </a:gs>
              <a:gs pos="0">
                <a:srgbClr val="25C6E3"/>
              </a:gs>
            </a:gsLst>
            <a:lin ang="0" scaled="0"/>
          </a:gradFill>
          <a:ln>
            <a:noFill/>
          </a:ln>
        </p:spPr>
        <p:style>
          <a:lnRef idx="2">
            <a:schemeClr val="accent1"/>
          </a:lnRef>
          <a:fillRef idx="1003">
            <a:schemeClr val="lt1"/>
          </a:fillRef>
          <a:effectRef idx="0">
            <a:schemeClr val="accent1"/>
          </a:effectRef>
          <a:fontRef idx="minor">
            <a:schemeClr val="dk1"/>
          </a:fontRef>
        </p:style>
        <p:txBody>
          <a:bodyPr lIns="585000" rtlCol="0" anchor="ctr"/>
          <a:lstStyle/>
          <a:p>
            <a:r>
              <a:rPr lang="ru-RU" sz="2800" dirty="0"/>
              <a:t>В общем объеме расходов в </a:t>
            </a:r>
            <a:r>
              <a:rPr lang="ru-RU" sz="2800" dirty="0" smtClean="0"/>
              <a:t>2021 </a:t>
            </a:r>
            <a:r>
              <a:rPr lang="ru-RU" sz="2800" dirty="0"/>
              <a:t>году составляют расходы на социальную сферу </a:t>
            </a:r>
            <a:endParaRPr lang="ru-RU" sz="2800" b="1" dirty="0"/>
          </a:p>
        </p:txBody>
      </p:sp>
      <p:sp>
        <p:nvSpPr>
          <p:cNvPr id="17" name="Овал 16"/>
          <p:cNvSpPr/>
          <p:nvPr/>
        </p:nvSpPr>
        <p:spPr>
          <a:xfrm>
            <a:off x="339634" y="1235216"/>
            <a:ext cx="1152000" cy="1152000"/>
          </a:xfrm>
          <a:prstGeom prst="ellipse">
            <a:avLst/>
          </a:prstGeom>
          <a:solidFill>
            <a:srgbClr val="25C6E3"/>
          </a:solidFill>
          <a:ln w="38100">
            <a:solidFill>
              <a:schemeClr val="bg1"/>
            </a:solidFill>
          </a:ln>
        </p:spPr>
        <p:style>
          <a:lnRef idx="1">
            <a:schemeClr val="accent6"/>
          </a:lnRef>
          <a:fillRef idx="2">
            <a:schemeClr val="accent6"/>
          </a:fillRef>
          <a:effectRef idx="1">
            <a:schemeClr val="accent6"/>
          </a:effectRef>
          <a:fontRef idx="minor">
            <a:schemeClr val="dk1"/>
          </a:fontRef>
        </p:style>
        <p:txBody>
          <a:bodyPr wrap="none" rtlCol="0" anchor="ctr"/>
          <a:lstStyle/>
          <a:p>
            <a:pPr algn="ctr"/>
            <a:r>
              <a:rPr lang="ru-RU" sz="4000" b="1" dirty="0" smtClean="0"/>
              <a:t>56%</a:t>
            </a:r>
            <a:endParaRPr lang="ru-RU" sz="4000" b="1" dirty="0"/>
          </a:p>
        </p:txBody>
      </p:sp>
      <p:graphicFrame>
        <p:nvGraphicFramePr>
          <p:cNvPr id="19" name="Диаграмма 18"/>
          <p:cNvGraphicFramePr/>
          <p:nvPr>
            <p:extLst>
              <p:ext uri="{D42A27DB-BD31-4B8C-83A1-F6EECF244321}">
                <p14:modId xmlns:p14="http://schemas.microsoft.com/office/powerpoint/2010/main" val="1772291286"/>
              </p:ext>
            </p:extLst>
          </p:nvPr>
        </p:nvGraphicFramePr>
        <p:xfrm>
          <a:off x="432000" y="2151401"/>
          <a:ext cx="6680531" cy="4204092"/>
        </p:xfrm>
        <a:graphic>
          <a:graphicData uri="http://schemas.openxmlformats.org/drawingml/2006/chart">
            <c:chart xmlns:c="http://schemas.openxmlformats.org/drawingml/2006/chart" xmlns:r="http://schemas.openxmlformats.org/officeDocument/2006/relationships" r:id="rId3"/>
          </a:graphicData>
        </a:graphic>
      </p:graphicFrame>
      <p:sp>
        <p:nvSpPr>
          <p:cNvPr id="2" name="Параллелограмм 1"/>
          <p:cNvSpPr/>
          <p:nvPr/>
        </p:nvSpPr>
        <p:spPr>
          <a:xfrm>
            <a:off x="6897757" y="2466843"/>
            <a:ext cx="5294243" cy="844827"/>
          </a:xfrm>
          <a:prstGeom prst="parallelogram">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r>
              <a:rPr lang="ru-RU" sz="2000" dirty="0">
                <a:solidFill>
                  <a:schemeClr val="bg2">
                    <a:lumMod val="25000"/>
                  </a:schemeClr>
                </a:solidFill>
              </a:rPr>
              <a:t>Бюджет </a:t>
            </a:r>
            <a:r>
              <a:rPr lang="ru-RU" sz="2000" dirty="0" smtClean="0">
                <a:solidFill>
                  <a:schemeClr val="bg2">
                    <a:lumMod val="25000"/>
                  </a:schemeClr>
                </a:solidFill>
              </a:rPr>
              <a:t>города Пыть-Яха сохраняет </a:t>
            </a:r>
            <a:r>
              <a:rPr lang="ru-RU" sz="2000" dirty="0">
                <a:solidFill>
                  <a:schemeClr val="bg2">
                    <a:lumMod val="25000"/>
                  </a:schemeClr>
                </a:solidFill>
              </a:rPr>
              <a:t>свою социальную направленность</a:t>
            </a:r>
          </a:p>
        </p:txBody>
      </p:sp>
      <p:graphicFrame>
        <p:nvGraphicFramePr>
          <p:cNvPr id="4" name="Схема 3"/>
          <p:cNvGraphicFramePr/>
          <p:nvPr>
            <p:extLst>
              <p:ext uri="{D42A27DB-BD31-4B8C-83A1-F6EECF244321}">
                <p14:modId xmlns:p14="http://schemas.microsoft.com/office/powerpoint/2010/main" val="2135455481"/>
              </p:ext>
            </p:extLst>
          </p:nvPr>
        </p:nvGraphicFramePr>
        <p:xfrm>
          <a:off x="6897757" y="3391297"/>
          <a:ext cx="4954609" cy="304382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98966454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3" name="Нижний колонтитул 3"/>
          <p:cNvSpPr>
            <a:spLocks noGrp="1"/>
          </p:cNvSpPr>
          <p:nvPr>
            <p:ph type="ftr" sz="quarter" idx="4294967295"/>
          </p:nvPr>
        </p:nvSpPr>
        <p:spPr>
          <a:xfrm>
            <a:off x="0" y="6437730"/>
            <a:ext cx="11760000" cy="432000"/>
          </a:xfrm>
          <a:prstGeom prst="rect">
            <a:avLst/>
          </a:prstGeom>
          <a:solidFill>
            <a:srgbClr val="404040"/>
          </a:solidFill>
          <a:ln cmpd="sng">
            <a:noFill/>
          </a:ln>
        </p:spPr>
        <p:txBody>
          <a:bodyPr anchor="ctr"/>
          <a:lstStyle/>
          <a:p>
            <a:pPr lvl="1"/>
            <a:r>
              <a:rPr lang="ru-RU" b="1" dirty="0">
                <a:gradFill>
                  <a:gsLst>
                    <a:gs pos="0">
                      <a:schemeClr val="accent1">
                        <a:lumMod val="5000"/>
                        <a:lumOff val="95000"/>
                      </a:schemeClr>
                    </a:gs>
                    <a:gs pos="74000">
                      <a:schemeClr val="accent5">
                        <a:lumMod val="25000"/>
                        <a:lumOff val="75000"/>
                      </a:schemeClr>
                    </a:gs>
                    <a:gs pos="83000">
                      <a:schemeClr val="accent5">
                        <a:lumMod val="25000"/>
                        <a:lumOff val="75000"/>
                      </a:schemeClr>
                    </a:gs>
                    <a:gs pos="100000">
                      <a:schemeClr val="accent5">
                        <a:lumMod val="50000"/>
                        <a:lumOff val="50000"/>
                      </a:schemeClr>
                    </a:gs>
                  </a:gsLst>
                  <a:lin ang="5400000" scaled="1"/>
                </a:gradFill>
              </a:rPr>
              <a:t>БЮДЖЕТ ДЛЯ ГРАЖДАН </a:t>
            </a:r>
          </a:p>
        </p:txBody>
      </p:sp>
      <p:sp>
        <p:nvSpPr>
          <p:cNvPr id="34" name="Номер слайда 5">
            <a:extLst>
              <a:ext uri="{FF2B5EF4-FFF2-40B4-BE49-F238E27FC236}">
                <a16:creationId xmlns="" xmlns:a16="http://schemas.microsoft.com/office/drawing/2014/main" id="{1C554D9F-1895-486E-BFBA-905BB2D29E08}"/>
              </a:ext>
            </a:extLst>
          </p:cNvPr>
          <p:cNvSpPr>
            <a:spLocks noGrp="1"/>
          </p:cNvSpPr>
          <p:nvPr>
            <p:ph type="sldNum" sz="quarter" idx="33"/>
          </p:nvPr>
        </p:nvSpPr>
        <p:spPr>
          <a:xfrm>
            <a:off x="11760000" y="6437730"/>
            <a:ext cx="432000" cy="432000"/>
          </a:xfrm>
        </p:spPr>
        <p:txBody>
          <a:bodyPr rtlCol="0"/>
          <a:lstStyle/>
          <a:p>
            <a:pPr rtl="0"/>
            <a:fld id="{19B51A1E-902D-48AF-9020-955120F399B6}" type="slidenum">
              <a:rPr lang="ru-RU" sz="1600" b="1" smtClean="0">
                <a:ln w="0"/>
                <a:gradFill>
                  <a:gsLst>
                    <a:gs pos="0">
                      <a:schemeClr val="accent1">
                        <a:lumMod val="5000"/>
                        <a:lumOff val="95000"/>
                      </a:schemeClr>
                    </a:gs>
                    <a:gs pos="74000">
                      <a:schemeClr val="accent5">
                        <a:lumMod val="25000"/>
                        <a:lumOff val="75000"/>
                      </a:schemeClr>
                    </a:gs>
                    <a:gs pos="83000">
                      <a:schemeClr val="accent5">
                        <a:lumMod val="25000"/>
                        <a:lumOff val="75000"/>
                      </a:schemeClr>
                    </a:gs>
                    <a:gs pos="100000">
                      <a:schemeClr val="accent5">
                        <a:lumMod val="50000"/>
                        <a:lumOff val="50000"/>
                      </a:schemeClr>
                    </a:gs>
                  </a:gsLst>
                  <a:lin ang="5400000" scaled="1"/>
                </a:gradFill>
                <a:effectLst>
                  <a:outerShdw blurRad="38100" dist="25400" dir="5400000" algn="ctr" rotWithShape="0">
                    <a:srgbClr val="6E747A">
                      <a:alpha val="43000"/>
                    </a:srgbClr>
                  </a:outerShdw>
                </a:effectLst>
              </a:rPr>
              <a:pPr rtl="0"/>
              <a:t>32</a:t>
            </a:fld>
            <a:endParaRPr lang="ru-RU" sz="1600" b="1" dirty="0">
              <a:ln w="0"/>
              <a:gradFill>
                <a:gsLst>
                  <a:gs pos="0">
                    <a:schemeClr val="accent1">
                      <a:lumMod val="5000"/>
                      <a:lumOff val="95000"/>
                    </a:schemeClr>
                  </a:gs>
                  <a:gs pos="74000">
                    <a:schemeClr val="accent5">
                      <a:lumMod val="25000"/>
                      <a:lumOff val="75000"/>
                    </a:schemeClr>
                  </a:gs>
                  <a:gs pos="83000">
                    <a:schemeClr val="accent5">
                      <a:lumMod val="25000"/>
                      <a:lumOff val="75000"/>
                    </a:schemeClr>
                  </a:gs>
                  <a:gs pos="100000">
                    <a:schemeClr val="accent5">
                      <a:lumMod val="50000"/>
                      <a:lumOff val="50000"/>
                    </a:schemeClr>
                  </a:gs>
                </a:gsLst>
                <a:lin ang="5400000" scaled="1"/>
              </a:gradFill>
              <a:effectLst>
                <a:outerShdw blurRad="38100" dist="25400" dir="5400000" algn="ctr" rotWithShape="0">
                  <a:srgbClr val="6E747A">
                    <a:alpha val="43000"/>
                  </a:srgbClr>
                </a:outerShdw>
              </a:effectLst>
            </a:endParaRPr>
          </a:p>
        </p:txBody>
      </p:sp>
      <p:sp>
        <p:nvSpPr>
          <p:cNvPr id="3" name="Заголовок 2"/>
          <p:cNvSpPr>
            <a:spLocks noGrp="1"/>
          </p:cNvSpPr>
          <p:nvPr>
            <p:ph type="title"/>
          </p:nvPr>
        </p:nvSpPr>
        <p:spPr/>
        <p:txBody>
          <a:bodyPr/>
          <a:lstStyle/>
          <a:p>
            <a:r>
              <a:rPr lang="ru-RU" dirty="0" smtClean="0"/>
              <a:t>Структура расходов бюджета города Пыть-Яха за 2021 год в функциональном разрезе</a:t>
            </a:r>
            <a:endParaRPr lang="ru-RU" dirty="0"/>
          </a:p>
        </p:txBody>
      </p:sp>
      <p:graphicFrame>
        <p:nvGraphicFramePr>
          <p:cNvPr id="14" name="Диаграмма 13"/>
          <p:cNvGraphicFramePr/>
          <p:nvPr>
            <p:extLst>
              <p:ext uri="{D42A27DB-BD31-4B8C-83A1-F6EECF244321}">
                <p14:modId xmlns:p14="http://schemas.microsoft.com/office/powerpoint/2010/main" val="3385179654"/>
              </p:ext>
            </p:extLst>
          </p:nvPr>
        </p:nvGraphicFramePr>
        <p:xfrm>
          <a:off x="674370" y="1101214"/>
          <a:ext cx="10961370" cy="3402208"/>
        </p:xfrm>
        <a:graphic>
          <a:graphicData uri="http://schemas.openxmlformats.org/drawingml/2006/chart">
            <c:chart xmlns:c="http://schemas.openxmlformats.org/drawingml/2006/chart" xmlns:r="http://schemas.openxmlformats.org/officeDocument/2006/relationships" r:id="rId3"/>
          </a:graphicData>
        </a:graphic>
      </p:graphicFrame>
      <p:pic>
        <p:nvPicPr>
          <p:cNvPr id="18" name="Picture 2" descr="контрольные работы региональных сельских банков экзамена, организация,  компьютерные иконки"/>
          <p:cNvPicPr>
            <a:picLocks noChangeAspect="1" noChangeArrowheads="1"/>
          </p:cNvPicPr>
          <p:nvPr/>
        </p:nvPicPr>
        <p:blipFill>
          <a:blip r:embed="rId4" cstate="email">
            <a:clrChange>
              <a:clrFrom>
                <a:srgbClr val="EEEEEE"/>
              </a:clrFrom>
              <a:clrTo>
                <a:srgbClr val="EEEEEE">
                  <a:alpha val="0"/>
                </a:srgbClr>
              </a:clrTo>
            </a:clrChange>
            <a:duotone>
              <a:schemeClr val="accent1">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768862" y="4015261"/>
            <a:ext cx="682223" cy="673200"/>
          </a:xfrm>
          <a:prstGeom prst="rect">
            <a:avLst/>
          </a:prstGeom>
          <a:noFill/>
          <a:ln>
            <a:solidFill>
              <a:srgbClr val="25C6E3"/>
            </a:solidFill>
          </a:ln>
          <a:extLst>
            <a:ext uri="{909E8E84-426E-40DD-AFC4-6F175D3DCCD1}">
              <a14:hiddenFill xmlns:a14="http://schemas.microsoft.com/office/drawing/2010/main">
                <a:solidFill>
                  <a:srgbClr val="FFFFFF"/>
                </a:solidFill>
              </a14:hiddenFill>
            </a:ext>
          </a:extLst>
        </p:spPr>
      </p:pic>
      <p:pic>
        <p:nvPicPr>
          <p:cNvPr id="25" name="Рисунок 24"/>
          <p:cNvPicPr>
            <a:picLocks noChangeAspect="1"/>
          </p:cNvPicPr>
          <p:nvPr/>
        </p:nvPicPr>
        <p:blipFill>
          <a:blip r:embed="rId5" cstate="email">
            <a:duotone>
              <a:schemeClr val="accent2">
                <a:shade val="45000"/>
                <a:satMod val="135000"/>
              </a:schemeClr>
              <a:prstClr val="white"/>
            </a:duotone>
            <a:extLst>
              <a:ext uri="{BEBA8EAE-BF5A-486C-A8C5-ECC9F3942E4B}">
                <a14:imgProps xmlns:a14="http://schemas.microsoft.com/office/drawing/2010/main">
                  <a14:imgLayer r:embed="rId6">
                    <a14:imgEffect>
                      <a14:saturation sat="0"/>
                    </a14:imgEffect>
                  </a14:imgLayer>
                </a14:imgProps>
              </a:ext>
              <a:ext uri="{28A0092B-C50C-407E-A947-70E740481C1C}">
                <a14:useLocalDpi xmlns:a14="http://schemas.microsoft.com/office/drawing/2010/main"/>
              </a:ext>
            </a:extLst>
          </a:blip>
          <a:stretch>
            <a:fillRect/>
          </a:stretch>
        </p:blipFill>
        <p:spPr>
          <a:xfrm>
            <a:off x="1607888" y="4012853"/>
            <a:ext cx="684000" cy="661105"/>
          </a:xfrm>
          <a:prstGeom prst="rect">
            <a:avLst/>
          </a:prstGeom>
          <a:ln>
            <a:solidFill>
              <a:srgbClr val="E80554"/>
            </a:solidFill>
          </a:ln>
        </p:spPr>
      </p:pic>
      <p:pic>
        <p:nvPicPr>
          <p:cNvPr id="26" name="Picture 12" descr="Компьютерные иконки Полицейский, полицейский, Разное, Сотрудник полиции,  люди png | PNGWing"/>
          <p:cNvPicPr>
            <a:picLocks noChangeAspect="1" noChangeArrowheads="1"/>
          </p:cNvPicPr>
          <p:nvPr/>
        </p:nvPicPr>
        <p:blipFill rotWithShape="1">
          <a:blip r:embed="rId7" cstate="email">
            <a:clrChange>
              <a:clrFrom>
                <a:srgbClr val="F4E5D0"/>
              </a:clrFrom>
              <a:clrTo>
                <a:srgbClr val="F4E5D0">
                  <a:alpha val="0"/>
                </a:srgbClr>
              </a:clrTo>
            </a:clrChange>
            <a:duotone>
              <a:schemeClr val="accent3">
                <a:shade val="45000"/>
                <a:satMod val="135000"/>
              </a:schemeClr>
              <a:prstClr val="white"/>
            </a:duotone>
            <a:extLst>
              <a:ext uri="{BEBA8EAE-BF5A-486C-A8C5-ECC9F3942E4B}">
                <a14:imgProps xmlns:a14="http://schemas.microsoft.com/office/drawing/2010/main">
                  <a14:imgLayer r:embed="rId8">
                    <a14:imgEffect>
                      <a14:colorTemperature colorTemp="8800"/>
                    </a14:imgEffect>
                  </a14:imgLayer>
                </a14:imgProps>
              </a:ext>
              <a:ext uri="{28A0092B-C50C-407E-A947-70E740481C1C}">
                <a14:useLocalDpi xmlns:a14="http://schemas.microsoft.com/office/drawing/2010/main"/>
              </a:ext>
            </a:extLst>
          </a:blip>
          <a:srcRect/>
          <a:stretch/>
        </p:blipFill>
        <p:spPr bwMode="auto">
          <a:xfrm>
            <a:off x="2458630" y="4013627"/>
            <a:ext cx="684000" cy="661106"/>
          </a:xfrm>
          <a:prstGeom prst="rect">
            <a:avLst/>
          </a:prstGeom>
          <a:noFill/>
          <a:ln>
            <a:solidFill>
              <a:srgbClr val="A9E26F"/>
            </a:solidFill>
          </a:ln>
          <a:extLst>
            <a:ext uri="{909E8E84-426E-40DD-AFC4-6F175D3DCCD1}">
              <a14:hiddenFill xmlns:a14="http://schemas.microsoft.com/office/drawing/2010/main">
                <a:solidFill>
                  <a:srgbClr val="FFFFFF"/>
                </a:solidFill>
              </a14:hiddenFill>
            </a:ext>
          </a:extLst>
        </p:spPr>
      </p:pic>
      <p:pic>
        <p:nvPicPr>
          <p:cNvPr id="27" name="Picture 14" descr="значок вектор роста, иконки роста, рост, прибыль PNG и вектор пнг для  бесплатной загрузки"/>
          <p:cNvPicPr>
            <a:picLocks noChangeAspect="1" noChangeArrowheads="1"/>
          </p:cNvPicPr>
          <p:nvPr/>
        </p:nvPicPr>
        <p:blipFill>
          <a:blip r:embed="rId9" cstate="email">
            <a:clrChange>
              <a:clrFrom>
                <a:srgbClr val="F5F5F5"/>
              </a:clrFrom>
              <a:clrTo>
                <a:srgbClr val="F5F5F5">
                  <a:alpha val="0"/>
                </a:srgbClr>
              </a:clrTo>
            </a:clrChange>
            <a:duotone>
              <a:prstClr val="black"/>
              <a:schemeClr val="accent4">
                <a:tint val="45000"/>
                <a:satMod val="400000"/>
              </a:schemeClr>
            </a:duotone>
            <a:extLst>
              <a:ext uri="{BEBA8EAE-BF5A-486C-A8C5-ECC9F3942E4B}">
                <a14:imgProps xmlns:a14="http://schemas.microsoft.com/office/drawing/2010/main">
                  <a14:imgLayer r:embed="rId10">
                    <a14:imgEffect>
                      <a14:saturation sat="200000"/>
                    </a14:imgEffect>
                  </a14:imgLayer>
                </a14:imgProps>
              </a:ext>
              <a:ext uri="{28A0092B-C50C-407E-A947-70E740481C1C}">
                <a14:useLocalDpi xmlns:a14="http://schemas.microsoft.com/office/drawing/2010/main"/>
              </a:ext>
            </a:extLst>
          </a:blip>
          <a:srcRect/>
          <a:stretch>
            <a:fillRect/>
          </a:stretch>
        </p:blipFill>
        <p:spPr bwMode="auto">
          <a:xfrm>
            <a:off x="3285256" y="4011408"/>
            <a:ext cx="684000" cy="661106"/>
          </a:xfrm>
          <a:prstGeom prst="rect">
            <a:avLst/>
          </a:prstGeom>
          <a:noFill/>
          <a:ln>
            <a:solidFill>
              <a:srgbClr val="EAD000"/>
            </a:solidFill>
          </a:ln>
          <a:extLst>
            <a:ext uri="{909E8E84-426E-40DD-AFC4-6F175D3DCCD1}">
              <a14:hiddenFill xmlns:a14="http://schemas.microsoft.com/office/drawing/2010/main">
                <a:solidFill>
                  <a:srgbClr val="FFFFFF"/>
                </a:solidFill>
              </a14:hiddenFill>
            </a:ext>
          </a:extLst>
        </p:spPr>
      </p:pic>
      <p:pic>
        <p:nvPicPr>
          <p:cNvPr id="28" name="Рисунок 27"/>
          <p:cNvPicPr>
            <a:picLocks noChangeAspect="1"/>
          </p:cNvPicPr>
          <p:nvPr/>
        </p:nvPicPr>
        <p:blipFill>
          <a:blip r:embed="rId11" cstate="email">
            <a:duotone>
              <a:schemeClr val="accent5">
                <a:shade val="45000"/>
                <a:satMod val="135000"/>
              </a:schemeClr>
              <a:prstClr val="white"/>
            </a:duotone>
            <a:extLst>
              <a:ext uri="{28A0092B-C50C-407E-A947-70E740481C1C}">
                <a14:useLocalDpi xmlns:a14="http://schemas.microsoft.com/office/drawing/2010/main"/>
              </a:ext>
            </a:extLst>
          </a:blip>
          <a:stretch>
            <a:fillRect/>
          </a:stretch>
        </p:blipFill>
        <p:spPr>
          <a:xfrm>
            <a:off x="4130297" y="4017740"/>
            <a:ext cx="684000" cy="661106"/>
          </a:xfrm>
          <a:prstGeom prst="rect">
            <a:avLst/>
          </a:prstGeom>
          <a:ln>
            <a:solidFill>
              <a:srgbClr val="1A0F49"/>
            </a:solidFill>
          </a:ln>
        </p:spPr>
      </p:pic>
      <p:pic>
        <p:nvPicPr>
          <p:cNvPr id="29" name="Picture 2" descr="Icono ambiental ilustración del vector. Ilustración de ambiental - 131171679"/>
          <p:cNvPicPr>
            <a:picLocks noChangeAspect="1" noChangeArrowheads="1"/>
          </p:cNvPicPr>
          <p:nvPr/>
        </p:nvPicPr>
        <p:blipFill>
          <a:blip r:embed="rId12" cstate="email">
            <a:duotone>
              <a:schemeClr val="accent6">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4969093" y="4011408"/>
            <a:ext cx="684000" cy="661106"/>
          </a:xfrm>
          <a:prstGeom prst="rect">
            <a:avLst/>
          </a:prstGeom>
          <a:noFill/>
          <a:ln>
            <a:solidFill>
              <a:srgbClr val="FF4A01"/>
            </a:solidFill>
          </a:ln>
          <a:extLst>
            <a:ext uri="{909E8E84-426E-40DD-AFC4-6F175D3DCCD1}">
              <a14:hiddenFill xmlns:a14="http://schemas.microsoft.com/office/drawing/2010/main">
                <a:solidFill>
                  <a:srgbClr val="FFFFFF"/>
                </a:solidFill>
              </a14:hiddenFill>
            </a:ext>
          </a:extLst>
        </p:spPr>
      </p:pic>
      <p:pic>
        <p:nvPicPr>
          <p:cNvPr id="30" name="Picture 4" descr="Book, Bookmark, Open, Read, Study Icon #1643243 - PNG Images - PNGio"/>
          <p:cNvPicPr>
            <a:picLocks noChangeAspect="1" noChangeArrowheads="1"/>
          </p:cNvPicPr>
          <p:nvPr/>
        </p:nvPicPr>
        <p:blipFill>
          <a:blip r:embed="rId13" cstate="email">
            <a:duotone>
              <a:prstClr val="black"/>
              <a:srgbClr val="431D60">
                <a:tint val="45000"/>
                <a:satMod val="400000"/>
              </a:srgbClr>
            </a:duotone>
            <a:extLst>
              <a:ext uri="{28A0092B-C50C-407E-A947-70E740481C1C}">
                <a14:useLocalDpi xmlns:a14="http://schemas.microsoft.com/office/drawing/2010/main"/>
              </a:ext>
            </a:extLst>
          </a:blip>
          <a:srcRect/>
          <a:stretch>
            <a:fillRect/>
          </a:stretch>
        </p:blipFill>
        <p:spPr bwMode="auto">
          <a:xfrm>
            <a:off x="5813055" y="4013627"/>
            <a:ext cx="684000" cy="661106"/>
          </a:xfrm>
          <a:prstGeom prst="rect">
            <a:avLst/>
          </a:prstGeom>
          <a:noFill/>
          <a:ln>
            <a:solidFill>
              <a:srgbClr val="127A8C"/>
            </a:solidFill>
          </a:ln>
          <a:extLst>
            <a:ext uri="{909E8E84-426E-40DD-AFC4-6F175D3DCCD1}">
              <a14:hiddenFill xmlns:a14="http://schemas.microsoft.com/office/drawing/2010/main">
                <a:solidFill>
                  <a:srgbClr val="FFFFFF"/>
                </a:solidFill>
              </a14:hiddenFill>
            </a:ext>
          </a:extLst>
        </p:spPr>
      </p:pic>
      <p:pic>
        <p:nvPicPr>
          <p:cNvPr id="31" name="Picture 8" descr="театр, маска, драма"/>
          <p:cNvPicPr>
            <a:picLocks noChangeAspect="1" noChangeArrowheads="1"/>
          </p:cNvPicPr>
          <p:nvPr/>
        </p:nvPicPr>
        <p:blipFill>
          <a:blip r:embed="rId14" cstate="email">
            <a:duotone>
              <a:schemeClr val="accent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6656944" y="4016584"/>
            <a:ext cx="684000" cy="661106"/>
          </a:xfrm>
          <a:prstGeom prst="rect">
            <a:avLst/>
          </a:prstGeom>
          <a:noFill/>
          <a:ln>
            <a:solidFill>
              <a:srgbClr val="8B0332"/>
            </a:solidFill>
          </a:ln>
          <a:extLst>
            <a:ext uri="{909E8E84-426E-40DD-AFC4-6F175D3DCCD1}">
              <a14:hiddenFill xmlns:a14="http://schemas.microsoft.com/office/drawing/2010/main">
                <a:solidFill>
                  <a:srgbClr val="FFFFFF"/>
                </a:solidFill>
              </a14:hiddenFill>
            </a:ext>
          </a:extLst>
        </p:spPr>
      </p:pic>
      <p:pic>
        <p:nvPicPr>
          <p:cNvPr id="32" name="Picture 10" descr="компьютерные иконки, медицина, здравоохранение"/>
          <p:cNvPicPr>
            <a:picLocks noChangeAspect="1" noChangeArrowheads="1"/>
          </p:cNvPicPr>
          <p:nvPr/>
        </p:nvPicPr>
        <p:blipFill>
          <a:blip r:embed="rId15" cstate="email">
            <a:duotone>
              <a:schemeClr val="accent3">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7492129" y="4016584"/>
            <a:ext cx="684000" cy="661106"/>
          </a:xfrm>
          <a:prstGeom prst="rect">
            <a:avLst/>
          </a:prstGeom>
          <a:noFill/>
          <a:ln>
            <a:solidFill>
              <a:srgbClr val="66A822"/>
            </a:solidFill>
          </a:ln>
          <a:extLst>
            <a:ext uri="{909E8E84-426E-40DD-AFC4-6F175D3DCCD1}">
              <a14:hiddenFill xmlns:a14="http://schemas.microsoft.com/office/drawing/2010/main">
                <a:solidFill>
                  <a:srgbClr val="FFFFFF"/>
                </a:solidFill>
              </a14:hiddenFill>
            </a:ext>
          </a:extLst>
        </p:spPr>
      </p:pic>
      <p:pic>
        <p:nvPicPr>
          <p:cNvPr id="35" name="Picture 14" descr="Website Icons - Impact_family - RMHC Chapter of Central &amp; Northern Arizona"/>
          <p:cNvPicPr>
            <a:picLocks noChangeAspect="1" noChangeArrowheads="1"/>
          </p:cNvPicPr>
          <p:nvPr/>
        </p:nvPicPr>
        <p:blipFill>
          <a:blip r:embed="rId16" cstate="email">
            <a:clrChange>
              <a:clrFrom>
                <a:srgbClr val="FFFFFF"/>
              </a:clrFrom>
              <a:clrTo>
                <a:srgbClr val="FFFFFF">
                  <a:alpha val="0"/>
                </a:srgbClr>
              </a:clrTo>
            </a:clrChange>
            <a:duotone>
              <a:prstClr val="black"/>
              <a:srgbClr val="8C7D00">
                <a:tint val="45000"/>
                <a:satMod val="400000"/>
              </a:srgbClr>
            </a:duotone>
            <a:extLst>
              <a:ext uri="{28A0092B-C50C-407E-A947-70E740481C1C}">
                <a14:useLocalDpi xmlns:a14="http://schemas.microsoft.com/office/drawing/2010/main"/>
              </a:ext>
            </a:extLst>
          </a:blip>
          <a:srcRect/>
          <a:stretch>
            <a:fillRect/>
          </a:stretch>
        </p:blipFill>
        <p:spPr bwMode="auto">
          <a:xfrm>
            <a:off x="8337253" y="4016584"/>
            <a:ext cx="684000" cy="688151"/>
          </a:xfrm>
          <a:prstGeom prst="rect">
            <a:avLst/>
          </a:prstGeom>
          <a:noFill/>
          <a:ln>
            <a:solidFill>
              <a:srgbClr val="8C7D00"/>
            </a:solidFill>
          </a:ln>
          <a:extLst>
            <a:ext uri="{909E8E84-426E-40DD-AFC4-6F175D3DCCD1}">
              <a14:hiddenFill xmlns:a14="http://schemas.microsoft.com/office/drawing/2010/main">
                <a:solidFill>
                  <a:srgbClr val="FFFFFF"/>
                </a:solidFill>
              </a14:hiddenFill>
            </a:ext>
          </a:extLst>
        </p:spPr>
      </p:pic>
      <p:pic>
        <p:nvPicPr>
          <p:cNvPr id="36" name="Picture 16" descr="Sport Logo"/>
          <p:cNvPicPr>
            <a:picLocks noChangeAspect="1" noChangeArrowheads="1"/>
          </p:cNvPicPr>
          <p:nvPr/>
        </p:nvPicPr>
        <p:blipFill>
          <a:blip r:embed="rId17" cstate="email">
            <a:clrChange>
              <a:clrFrom>
                <a:srgbClr val="EEEEEE"/>
              </a:clrFrom>
              <a:clrTo>
                <a:srgbClr val="EEEEEE">
                  <a:alpha val="0"/>
                </a:srgbClr>
              </a:clrTo>
            </a:clrChange>
            <a:duotone>
              <a:schemeClr val="accent5">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9175966" y="4011185"/>
            <a:ext cx="684000" cy="661106"/>
          </a:xfrm>
          <a:prstGeom prst="rect">
            <a:avLst/>
          </a:prstGeom>
          <a:noFill/>
          <a:ln>
            <a:solidFill>
              <a:srgbClr val="10092C"/>
            </a:solidFill>
          </a:ln>
          <a:extLst>
            <a:ext uri="{909E8E84-426E-40DD-AFC4-6F175D3DCCD1}">
              <a14:hiddenFill xmlns:a14="http://schemas.microsoft.com/office/drawing/2010/main">
                <a:solidFill>
                  <a:srgbClr val="FFFFFF"/>
                </a:solidFill>
              </a14:hiddenFill>
            </a:ext>
          </a:extLst>
        </p:spPr>
      </p:pic>
      <p:pic>
        <p:nvPicPr>
          <p:cNvPr id="37" name="Picture 18" descr="газета, компьютерные иконки, новости СМИ"/>
          <p:cNvPicPr>
            <a:picLocks noChangeAspect="1" noChangeArrowheads="1"/>
          </p:cNvPicPr>
          <p:nvPr/>
        </p:nvPicPr>
        <p:blipFill>
          <a:blip r:embed="rId18" cstate="email">
            <a:clrChange>
              <a:clrFrom>
                <a:srgbClr val="EEEEEE"/>
              </a:clrFrom>
              <a:clrTo>
                <a:srgbClr val="EEEEEE">
                  <a:alpha val="0"/>
                </a:srgbClr>
              </a:clrTo>
            </a:clrChange>
            <a:duotone>
              <a:schemeClr val="accent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10021090" y="4020198"/>
            <a:ext cx="684000" cy="646414"/>
          </a:xfrm>
          <a:prstGeom prst="rect">
            <a:avLst/>
          </a:prstGeom>
          <a:noFill/>
          <a:ln>
            <a:solidFill>
              <a:srgbClr val="9A2C00"/>
            </a:solidFill>
          </a:ln>
          <a:extLst>
            <a:ext uri="{909E8E84-426E-40DD-AFC4-6F175D3DCCD1}">
              <a14:hiddenFill xmlns:a14="http://schemas.microsoft.com/office/drawing/2010/main">
                <a:solidFill>
                  <a:srgbClr val="FFFFFF"/>
                </a:solidFill>
              </a14:hiddenFill>
            </a:ext>
          </a:extLst>
        </p:spPr>
      </p:pic>
      <p:sp>
        <p:nvSpPr>
          <p:cNvPr id="38" name="Прямоугольник 37"/>
          <p:cNvSpPr/>
          <p:nvPr/>
        </p:nvSpPr>
        <p:spPr>
          <a:xfrm>
            <a:off x="360158" y="4773853"/>
            <a:ext cx="1512000" cy="766800"/>
          </a:xfrm>
          <a:prstGeom prst="rect">
            <a:avLst/>
          </a:prstGeom>
          <a:noFill/>
          <a:ln>
            <a:solidFill>
              <a:srgbClr val="25C6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dirty="0" smtClean="0">
                <a:solidFill>
                  <a:schemeClr val="tx1">
                    <a:lumMod val="75000"/>
                    <a:lumOff val="25000"/>
                  </a:schemeClr>
                </a:solidFill>
              </a:rPr>
              <a:t>Общегосударственные вопросы</a:t>
            </a:r>
          </a:p>
          <a:p>
            <a:pPr algn="ctr"/>
            <a:r>
              <a:rPr lang="ru-RU" sz="1200" dirty="0" smtClean="0">
                <a:solidFill>
                  <a:schemeClr val="tx1">
                    <a:lumMod val="75000"/>
                    <a:lumOff val="25000"/>
                  </a:schemeClr>
                </a:solidFill>
              </a:rPr>
              <a:t>Удельный вес </a:t>
            </a:r>
            <a:r>
              <a:rPr lang="en-US" sz="1200" dirty="0" smtClean="0">
                <a:solidFill>
                  <a:schemeClr val="tx1">
                    <a:lumMod val="75000"/>
                    <a:lumOff val="25000"/>
                  </a:schemeClr>
                </a:solidFill>
              </a:rPr>
              <a:t>9,9</a:t>
            </a:r>
            <a:r>
              <a:rPr lang="ru-RU" sz="1200" dirty="0" smtClean="0">
                <a:solidFill>
                  <a:schemeClr val="tx1">
                    <a:lumMod val="75000"/>
                    <a:lumOff val="25000"/>
                  </a:schemeClr>
                </a:solidFill>
              </a:rPr>
              <a:t>%</a:t>
            </a:r>
            <a:endParaRPr lang="ru-RU" sz="1200" dirty="0">
              <a:solidFill>
                <a:schemeClr val="tx1">
                  <a:lumMod val="75000"/>
                  <a:lumOff val="25000"/>
                </a:schemeClr>
              </a:solidFill>
            </a:endParaRPr>
          </a:p>
        </p:txBody>
      </p:sp>
      <p:sp>
        <p:nvSpPr>
          <p:cNvPr id="39" name="Прямоугольник 38"/>
          <p:cNvSpPr/>
          <p:nvPr/>
        </p:nvSpPr>
        <p:spPr>
          <a:xfrm>
            <a:off x="1186932" y="5626045"/>
            <a:ext cx="1512000" cy="765491"/>
          </a:xfrm>
          <a:prstGeom prst="rect">
            <a:avLst/>
          </a:prstGeom>
          <a:noFill/>
          <a:ln>
            <a:solidFill>
              <a:srgbClr val="E805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dirty="0" smtClean="0">
                <a:solidFill>
                  <a:schemeClr val="tx1">
                    <a:lumMod val="75000"/>
                    <a:lumOff val="25000"/>
                  </a:schemeClr>
                </a:solidFill>
              </a:rPr>
              <a:t>Национальная оборона</a:t>
            </a:r>
          </a:p>
          <a:p>
            <a:pPr algn="ctr"/>
            <a:r>
              <a:rPr lang="ru-RU" sz="1200" dirty="0" smtClean="0">
                <a:solidFill>
                  <a:schemeClr val="tx1">
                    <a:lumMod val="75000"/>
                    <a:lumOff val="25000"/>
                  </a:schemeClr>
                </a:solidFill>
              </a:rPr>
              <a:t>Удельный вес 0,1%</a:t>
            </a:r>
            <a:endParaRPr lang="ru-RU" sz="1200" dirty="0">
              <a:solidFill>
                <a:schemeClr val="tx1">
                  <a:lumMod val="75000"/>
                  <a:lumOff val="25000"/>
                </a:schemeClr>
              </a:solidFill>
            </a:endParaRPr>
          </a:p>
        </p:txBody>
      </p:sp>
      <p:sp>
        <p:nvSpPr>
          <p:cNvPr id="40" name="Прямоугольник 39"/>
          <p:cNvSpPr/>
          <p:nvPr/>
        </p:nvSpPr>
        <p:spPr>
          <a:xfrm>
            <a:off x="2041367" y="4775162"/>
            <a:ext cx="1512000" cy="765491"/>
          </a:xfrm>
          <a:prstGeom prst="rect">
            <a:avLst/>
          </a:prstGeom>
          <a:noFill/>
          <a:ln>
            <a:solidFill>
              <a:srgbClr val="A9E26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dirty="0" smtClean="0">
                <a:solidFill>
                  <a:schemeClr val="tx1">
                    <a:lumMod val="75000"/>
                    <a:lumOff val="25000"/>
                  </a:schemeClr>
                </a:solidFill>
              </a:rPr>
              <a:t>Национальная безопасность</a:t>
            </a:r>
          </a:p>
          <a:p>
            <a:pPr algn="ctr"/>
            <a:r>
              <a:rPr lang="ru-RU" sz="1200" dirty="0" smtClean="0">
                <a:solidFill>
                  <a:schemeClr val="tx1">
                    <a:lumMod val="75000"/>
                    <a:lumOff val="25000"/>
                  </a:schemeClr>
                </a:solidFill>
              </a:rPr>
              <a:t>Удельный вес 0,7%</a:t>
            </a:r>
            <a:endParaRPr lang="ru-RU" sz="1200" dirty="0">
              <a:solidFill>
                <a:schemeClr val="tx1">
                  <a:lumMod val="75000"/>
                  <a:lumOff val="25000"/>
                </a:schemeClr>
              </a:solidFill>
            </a:endParaRPr>
          </a:p>
        </p:txBody>
      </p:sp>
      <p:cxnSp>
        <p:nvCxnSpPr>
          <p:cNvPr id="41" name="Прямая со стрелкой 40"/>
          <p:cNvCxnSpPr/>
          <p:nvPr/>
        </p:nvCxnSpPr>
        <p:spPr>
          <a:xfrm>
            <a:off x="1959827" y="4678522"/>
            <a:ext cx="0" cy="939467"/>
          </a:xfrm>
          <a:prstGeom prst="straightConnector1">
            <a:avLst/>
          </a:prstGeom>
          <a:ln>
            <a:solidFill>
              <a:srgbClr val="E80554"/>
            </a:solidFill>
            <a:tailEnd type="triangle"/>
          </a:ln>
        </p:spPr>
        <p:style>
          <a:lnRef idx="3">
            <a:schemeClr val="accent1"/>
          </a:lnRef>
          <a:fillRef idx="0">
            <a:schemeClr val="accent1"/>
          </a:fillRef>
          <a:effectRef idx="2">
            <a:schemeClr val="accent1"/>
          </a:effectRef>
          <a:fontRef idx="minor">
            <a:schemeClr val="tx1"/>
          </a:fontRef>
        </p:style>
      </p:cxnSp>
      <p:cxnSp>
        <p:nvCxnSpPr>
          <p:cNvPr id="42" name="Прямая со стрелкой 41"/>
          <p:cNvCxnSpPr/>
          <p:nvPr/>
        </p:nvCxnSpPr>
        <p:spPr>
          <a:xfrm>
            <a:off x="3641673" y="4668766"/>
            <a:ext cx="0" cy="939467"/>
          </a:xfrm>
          <a:prstGeom prst="straightConnector1">
            <a:avLst/>
          </a:prstGeom>
          <a:ln>
            <a:solidFill>
              <a:srgbClr val="EAD000"/>
            </a:solidFill>
            <a:tailEnd type="triangle"/>
          </a:ln>
        </p:spPr>
        <p:style>
          <a:lnRef idx="3">
            <a:schemeClr val="accent1"/>
          </a:lnRef>
          <a:fillRef idx="0">
            <a:schemeClr val="accent1"/>
          </a:fillRef>
          <a:effectRef idx="2">
            <a:schemeClr val="accent1"/>
          </a:effectRef>
          <a:fontRef idx="minor">
            <a:schemeClr val="tx1"/>
          </a:fontRef>
        </p:style>
      </p:cxnSp>
      <p:cxnSp>
        <p:nvCxnSpPr>
          <p:cNvPr id="43" name="Прямая со стрелкой 42"/>
          <p:cNvCxnSpPr/>
          <p:nvPr/>
        </p:nvCxnSpPr>
        <p:spPr>
          <a:xfrm>
            <a:off x="5311093" y="4684323"/>
            <a:ext cx="0" cy="939467"/>
          </a:xfrm>
          <a:prstGeom prst="straightConnector1">
            <a:avLst/>
          </a:prstGeom>
          <a:ln>
            <a:solidFill>
              <a:srgbClr val="FF4A01"/>
            </a:solidFill>
            <a:tailEnd type="triangle"/>
          </a:ln>
        </p:spPr>
        <p:style>
          <a:lnRef idx="3">
            <a:schemeClr val="accent1"/>
          </a:lnRef>
          <a:fillRef idx="0">
            <a:schemeClr val="accent1"/>
          </a:fillRef>
          <a:effectRef idx="2">
            <a:schemeClr val="accent1"/>
          </a:effectRef>
          <a:fontRef idx="minor">
            <a:schemeClr val="tx1"/>
          </a:fontRef>
        </p:style>
      </p:cxnSp>
      <p:cxnSp>
        <p:nvCxnSpPr>
          <p:cNvPr id="44" name="Прямая со стрелкой 43"/>
          <p:cNvCxnSpPr/>
          <p:nvPr/>
        </p:nvCxnSpPr>
        <p:spPr>
          <a:xfrm>
            <a:off x="7007552" y="4685431"/>
            <a:ext cx="0" cy="939467"/>
          </a:xfrm>
          <a:prstGeom prst="straightConnector1">
            <a:avLst/>
          </a:prstGeom>
          <a:ln>
            <a:solidFill>
              <a:srgbClr val="8B0332"/>
            </a:solidFill>
            <a:tailEnd type="triangle"/>
          </a:ln>
        </p:spPr>
        <p:style>
          <a:lnRef idx="3">
            <a:schemeClr val="accent1"/>
          </a:lnRef>
          <a:fillRef idx="0">
            <a:schemeClr val="accent1"/>
          </a:fillRef>
          <a:effectRef idx="2">
            <a:schemeClr val="accent1"/>
          </a:effectRef>
          <a:fontRef idx="minor">
            <a:schemeClr val="tx1"/>
          </a:fontRef>
        </p:style>
      </p:cxnSp>
      <p:cxnSp>
        <p:nvCxnSpPr>
          <p:cNvPr id="45" name="Прямая со стрелкой 44"/>
          <p:cNvCxnSpPr/>
          <p:nvPr/>
        </p:nvCxnSpPr>
        <p:spPr>
          <a:xfrm>
            <a:off x="8709070" y="4706121"/>
            <a:ext cx="0" cy="900000"/>
          </a:xfrm>
          <a:prstGeom prst="straightConnector1">
            <a:avLst/>
          </a:prstGeom>
          <a:ln>
            <a:solidFill>
              <a:srgbClr val="8C7D00"/>
            </a:solidFill>
            <a:tailEnd type="triangle"/>
          </a:ln>
        </p:spPr>
        <p:style>
          <a:lnRef idx="3">
            <a:schemeClr val="accent1"/>
          </a:lnRef>
          <a:fillRef idx="0">
            <a:schemeClr val="accent1"/>
          </a:fillRef>
          <a:effectRef idx="2">
            <a:schemeClr val="accent1"/>
          </a:effectRef>
          <a:fontRef idx="minor">
            <a:schemeClr val="tx1"/>
          </a:fontRef>
        </p:style>
      </p:cxnSp>
      <p:cxnSp>
        <p:nvCxnSpPr>
          <p:cNvPr id="46" name="Прямая со стрелкой 45"/>
          <p:cNvCxnSpPr/>
          <p:nvPr/>
        </p:nvCxnSpPr>
        <p:spPr>
          <a:xfrm>
            <a:off x="10373029" y="4669719"/>
            <a:ext cx="0" cy="939467"/>
          </a:xfrm>
          <a:prstGeom prst="straightConnector1">
            <a:avLst/>
          </a:prstGeom>
          <a:ln>
            <a:solidFill>
              <a:srgbClr val="9A2C00"/>
            </a:solidFill>
            <a:tailEnd type="triangle"/>
          </a:ln>
        </p:spPr>
        <p:style>
          <a:lnRef idx="3">
            <a:schemeClr val="accent1"/>
          </a:lnRef>
          <a:fillRef idx="0">
            <a:schemeClr val="accent1"/>
          </a:fillRef>
          <a:effectRef idx="2">
            <a:schemeClr val="accent1"/>
          </a:effectRef>
          <a:fontRef idx="minor">
            <a:schemeClr val="tx1"/>
          </a:fontRef>
        </p:style>
      </p:cxnSp>
      <p:sp>
        <p:nvSpPr>
          <p:cNvPr id="47" name="Прямоугольник 46"/>
          <p:cNvSpPr/>
          <p:nvPr/>
        </p:nvSpPr>
        <p:spPr>
          <a:xfrm>
            <a:off x="2879061" y="5626720"/>
            <a:ext cx="1512000" cy="765491"/>
          </a:xfrm>
          <a:prstGeom prst="rect">
            <a:avLst/>
          </a:prstGeom>
          <a:noFill/>
          <a:ln>
            <a:solidFill>
              <a:srgbClr val="EAD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dirty="0" smtClean="0">
                <a:solidFill>
                  <a:schemeClr val="tx1">
                    <a:lumMod val="75000"/>
                    <a:lumOff val="25000"/>
                  </a:schemeClr>
                </a:solidFill>
              </a:rPr>
              <a:t>Национальная экономика</a:t>
            </a:r>
          </a:p>
          <a:p>
            <a:pPr algn="ctr"/>
            <a:r>
              <a:rPr lang="ru-RU" sz="1200" dirty="0" smtClean="0">
                <a:solidFill>
                  <a:schemeClr val="tx1">
                    <a:lumMod val="75000"/>
                    <a:lumOff val="25000"/>
                  </a:schemeClr>
                </a:solidFill>
              </a:rPr>
              <a:t>Удельный вес </a:t>
            </a:r>
            <a:r>
              <a:rPr lang="en-US" sz="1200" dirty="0" smtClean="0">
                <a:solidFill>
                  <a:schemeClr val="tx1">
                    <a:lumMod val="75000"/>
                    <a:lumOff val="25000"/>
                  </a:schemeClr>
                </a:solidFill>
              </a:rPr>
              <a:t>8,5</a:t>
            </a:r>
            <a:r>
              <a:rPr lang="ru-RU" sz="1200" dirty="0" smtClean="0">
                <a:solidFill>
                  <a:schemeClr val="tx1">
                    <a:lumMod val="75000"/>
                    <a:lumOff val="25000"/>
                  </a:schemeClr>
                </a:solidFill>
              </a:rPr>
              <a:t>%</a:t>
            </a:r>
            <a:endParaRPr lang="ru-RU" sz="1200" dirty="0">
              <a:solidFill>
                <a:schemeClr val="tx1">
                  <a:lumMod val="75000"/>
                  <a:lumOff val="25000"/>
                </a:schemeClr>
              </a:solidFill>
            </a:endParaRPr>
          </a:p>
        </p:txBody>
      </p:sp>
      <p:sp>
        <p:nvSpPr>
          <p:cNvPr id="48" name="Прямоугольник 47"/>
          <p:cNvSpPr/>
          <p:nvPr/>
        </p:nvSpPr>
        <p:spPr>
          <a:xfrm>
            <a:off x="3711132" y="4773853"/>
            <a:ext cx="1512000" cy="765491"/>
          </a:xfrm>
          <a:prstGeom prst="rect">
            <a:avLst/>
          </a:prstGeom>
          <a:noFill/>
          <a:ln>
            <a:solidFill>
              <a:srgbClr val="1A0F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dirty="0" smtClean="0">
                <a:solidFill>
                  <a:schemeClr val="tx1">
                    <a:lumMod val="75000"/>
                    <a:lumOff val="25000"/>
                  </a:schemeClr>
                </a:solidFill>
              </a:rPr>
              <a:t>Жилищно-коммунальное хозяйство</a:t>
            </a:r>
          </a:p>
          <a:p>
            <a:pPr algn="ctr"/>
            <a:r>
              <a:rPr lang="ru-RU" sz="1200" dirty="0" smtClean="0">
                <a:solidFill>
                  <a:schemeClr val="tx1">
                    <a:lumMod val="75000"/>
                    <a:lumOff val="25000"/>
                  </a:schemeClr>
                </a:solidFill>
              </a:rPr>
              <a:t>Удельный вес </a:t>
            </a:r>
            <a:r>
              <a:rPr lang="en-US" sz="1200" dirty="0" smtClean="0">
                <a:solidFill>
                  <a:schemeClr val="tx1">
                    <a:lumMod val="75000"/>
                    <a:lumOff val="25000"/>
                  </a:schemeClr>
                </a:solidFill>
              </a:rPr>
              <a:t>24,1</a:t>
            </a:r>
            <a:r>
              <a:rPr lang="ru-RU" sz="1200" dirty="0" smtClean="0">
                <a:solidFill>
                  <a:schemeClr val="tx1">
                    <a:lumMod val="75000"/>
                    <a:lumOff val="25000"/>
                  </a:schemeClr>
                </a:solidFill>
              </a:rPr>
              <a:t>%</a:t>
            </a:r>
            <a:endParaRPr lang="ru-RU" sz="1200" dirty="0">
              <a:solidFill>
                <a:schemeClr val="tx1">
                  <a:lumMod val="75000"/>
                  <a:lumOff val="25000"/>
                </a:schemeClr>
              </a:solidFill>
            </a:endParaRPr>
          </a:p>
        </p:txBody>
      </p:sp>
      <p:sp>
        <p:nvSpPr>
          <p:cNvPr id="49" name="Прямоугольник 48"/>
          <p:cNvSpPr/>
          <p:nvPr/>
        </p:nvSpPr>
        <p:spPr>
          <a:xfrm>
            <a:off x="4548959" y="5629560"/>
            <a:ext cx="1512000" cy="765491"/>
          </a:xfrm>
          <a:prstGeom prst="rect">
            <a:avLst/>
          </a:prstGeom>
          <a:noFill/>
          <a:ln>
            <a:solidFill>
              <a:srgbClr val="FF4A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dirty="0" smtClean="0">
                <a:solidFill>
                  <a:schemeClr val="tx1">
                    <a:lumMod val="75000"/>
                    <a:lumOff val="25000"/>
                  </a:schemeClr>
                </a:solidFill>
              </a:rPr>
              <a:t>Охрана окружающей среды</a:t>
            </a:r>
          </a:p>
          <a:p>
            <a:pPr algn="ctr"/>
            <a:r>
              <a:rPr lang="ru-RU" sz="1200" dirty="0" smtClean="0">
                <a:solidFill>
                  <a:schemeClr val="tx1">
                    <a:lumMod val="75000"/>
                    <a:lumOff val="25000"/>
                  </a:schemeClr>
                </a:solidFill>
              </a:rPr>
              <a:t>Удельный вес 0,</a:t>
            </a:r>
            <a:r>
              <a:rPr lang="en-US" sz="1200" dirty="0" smtClean="0">
                <a:solidFill>
                  <a:schemeClr val="tx1">
                    <a:lumMod val="75000"/>
                    <a:lumOff val="25000"/>
                  </a:schemeClr>
                </a:solidFill>
              </a:rPr>
              <a:t>03</a:t>
            </a:r>
            <a:r>
              <a:rPr lang="ru-RU" sz="1200" dirty="0" smtClean="0">
                <a:solidFill>
                  <a:schemeClr val="tx1">
                    <a:lumMod val="75000"/>
                    <a:lumOff val="25000"/>
                  </a:schemeClr>
                </a:solidFill>
              </a:rPr>
              <a:t>%</a:t>
            </a:r>
            <a:endParaRPr lang="ru-RU" sz="1200" dirty="0">
              <a:solidFill>
                <a:schemeClr val="tx1">
                  <a:lumMod val="75000"/>
                  <a:lumOff val="25000"/>
                </a:schemeClr>
              </a:solidFill>
            </a:endParaRPr>
          </a:p>
        </p:txBody>
      </p:sp>
      <p:sp>
        <p:nvSpPr>
          <p:cNvPr id="50" name="Прямоугольник 49"/>
          <p:cNvSpPr/>
          <p:nvPr/>
        </p:nvSpPr>
        <p:spPr>
          <a:xfrm>
            <a:off x="5399055" y="4777236"/>
            <a:ext cx="1512000" cy="765491"/>
          </a:xfrm>
          <a:prstGeom prst="rect">
            <a:avLst/>
          </a:prstGeom>
          <a:noFill/>
          <a:ln>
            <a:solidFill>
              <a:srgbClr val="127A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dirty="0" smtClean="0">
                <a:solidFill>
                  <a:schemeClr val="tx1">
                    <a:lumMod val="75000"/>
                    <a:lumOff val="25000"/>
                  </a:schemeClr>
                </a:solidFill>
              </a:rPr>
              <a:t>Образование</a:t>
            </a:r>
          </a:p>
          <a:p>
            <a:pPr algn="ctr"/>
            <a:r>
              <a:rPr lang="ru-RU" sz="1200" dirty="0" smtClean="0">
                <a:solidFill>
                  <a:schemeClr val="tx1">
                    <a:lumMod val="75000"/>
                    <a:lumOff val="25000"/>
                  </a:schemeClr>
                </a:solidFill>
              </a:rPr>
              <a:t>Удельный вес </a:t>
            </a:r>
            <a:r>
              <a:rPr lang="en-US" sz="1200" dirty="0" smtClean="0">
                <a:solidFill>
                  <a:schemeClr val="tx1">
                    <a:lumMod val="75000"/>
                    <a:lumOff val="25000"/>
                  </a:schemeClr>
                </a:solidFill>
              </a:rPr>
              <a:t>45,9</a:t>
            </a:r>
            <a:r>
              <a:rPr lang="ru-RU" sz="1200" dirty="0" smtClean="0">
                <a:solidFill>
                  <a:schemeClr val="tx1">
                    <a:lumMod val="75000"/>
                    <a:lumOff val="25000"/>
                  </a:schemeClr>
                </a:solidFill>
              </a:rPr>
              <a:t>%</a:t>
            </a:r>
            <a:endParaRPr lang="ru-RU" sz="1200" dirty="0">
              <a:solidFill>
                <a:schemeClr val="tx1">
                  <a:lumMod val="75000"/>
                  <a:lumOff val="25000"/>
                </a:schemeClr>
              </a:solidFill>
            </a:endParaRPr>
          </a:p>
        </p:txBody>
      </p:sp>
      <p:sp>
        <p:nvSpPr>
          <p:cNvPr id="51" name="Прямоугольник 50"/>
          <p:cNvSpPr/>
          <p:nvPr/>
        </p:nvSpPr>
        <p:spPr>
          <a:xfrm>
            <a:off x="6249264" y="5628111"/>
            <a:ext cx="1512000" cy="765491"/>
          </a:xfrm>
          <a:prstGeom prst="rect">
            <a:avLst/>
          </a:prstGeom>
          <a:noFill/>
          <a:ln>
            <a:solidFill>
              <a:srgbClr val="8B03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dirty="0" smtClean="0">
                <a:solidFill>
                  <a:schemeClr val="tx1">
                    <a:lumMod val="75000"/>
                    <a:lumOff val="25000"/>
                  </a:schemeClr>
                </a:solidFill>
              </a:rPr>
              <a:t>Культура, кинематография</a:t>
            </a:r>
          </a:p>
          <a:p>
            <a:pPr algn="ctr"/>
            <a:r>
              <a:rPr lang="ru-RU" sz="1200" dirty="0" smtClean="0">
                <a:solidFill>
                  <a:schemeClr val="tx1">
                    <a:lumMod val="75000"/>
                    <a:lumOff val="25000"/>
                  </a:schemeClr>
                </a:solidFill>
              </a:rPr>
              <a:t>Удельный вес 3,</a:t>
            </a:r>
            <a:r>
              <a:rPr lang="en-US" sz="1200" dirty="0" smtClean="0">
                <a:solidFill>
                  <a:schemeClr val="tx1">
                    <a:lumMod val="75000"/>
                    <a:lumOff val="25000"/>
                  </a:schemeClr>
                </a:solidFill>
              </a:rPr>
              <a:t>7</a:t>
            </a:r>
            <a:r>
              <a:rPr lang="ru-RU" sz="1200" dirty="0" smtClean="0">
                <a:solidFill>
                  <a:schemeClr val="tx1">
                    <a:lumMod val="75000"/>
                    <a:lumOff val="25000"/>
                  </a:schemeClr>
                </a:solidFill>
              </a:rPr>
              <a:t>%</a:t>
            </a:r>
            <a:endParaRPr lang="ru-RU" sz="1200" dirty="0">
              <a:solidFill>
                <a:schemeClr val="tx1">
                  <a:lumMod val="75000"/>
                  <a:lumOff val="25000"/>
                </a:schemeClr>
              </a:solidFill>
            </a:endParaRPr>
          </a:p>
        </p:txBody>
      </p:sp>
      <p:sp>
        <p:nvSpPr>
          <p:cNvPr id="52" name="Прямоугольник 51"/>
          <p:cNvSpPr/>
          <p:nvPr/>
        </p:nvSpPr>
        <p:spPr>
          <a:xfrm>
            <a:off x="7082891" y="4782359"/>
            <a:ext cx="1512000" cy="765491"/>
          </a:xfrm>
          <a:prstGeom prst="rect">
            <a:avLst/>
          </a:prstGeom>
          <a:noFill/>
          <a:ln>
            <a:solidFill>
              <a:srgbClr val="66A8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dirty="0" smtClean="0">
                <a:solidFill>
                  <a:schemeClr val="tx1">
                    <a:lumMod val="75000"/>
                    <a:lumOff val="25000"/>
                  </a:schemeClr>
                </a:solidFill>
              </a:rPr>
              <a:t>Здравоохранение</a:t>
            </a:r>
          </a:p>
          <a:p>
            <a:pPr algn="ctr"/>
            <a:r>
              <a:rPr lang="ru-RU" sz="1200" dirty="0" smtClean="0">
                <a:solidFill>
                  <a:schemeClr val="tx1">
                    <a:lumMod val="75000"/>
                    <a:lumOff val="25000"/>
                  </a:schemeClr>
                </a:solidFill>
              </a:rPr>
              <a:t>Удельный вес 0,</a:t>
            </a:r>
            <a:r>
              <a:rPr lang="en-US" sz="1200" dirty="0" smtClean="0">
                <a:solidFill>
                  <a:schemeClr val="tx1">
                    <a:lumMod val="75000"/>
                    <a:lumOff val="25000"/>
                  </a:schemeClr>
                </a:solidFill>
              </a:rPr>
              <a:t>05</a:t>
            </a:r>
            <a:r>
              <a:rPr lang="ru-RU" sz="1200" dirty="0" smtClean="0">
                <a:solidFill>
                  <a:schemeClr val="tx1">
                    <a:lumMod val="75000"/>
                    <a:lumOff val="25000"/>
                  </a:schemeClr>
                </a:solidFill>
              </a:rPr>
              <a:t>%</a:t>
            </a:r>
            <a:endParaRPr lang="ru-RU" sz="1200" dirty="0">
              <a:solidFill>
                <a:schemeClr val="tx1">
                  <a:lumMod val="75000"/>
                  <a:lumOff val="25000"/>
                </a:schemeClr>
              </a:solidFill>
            </a:endParaRPr>
          </a:p>
        </p:txBody>
      </p:sp>
      <p:sp>
        <p:nvSpPr>
          <p:cNvPr id="53" name="Прямоугольник 52"/>
          <p:cNvSpPr/>
          <p:nvPr/>
        </p:nvSpPr>
        <p:spPr>
          <a:xfrm>
            <a:off x="7956819" y="5626045"/>
            <a:ext cx="1512000" cy="765491"/>
          </a:xfrm>
          <a:prstGeom prst="rect">
            <a:avLst/>
          </a:prstGeom>
          <a:noFill/>
          <a:ln>
            <a:solidFill>
              <a:srgbClr val="8C7D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dirty="0" smtClean="0">
                <a:solidFill>
                  <a:schemeClr val="tx1">
                    <a:lumMod val="75000"/>
                    <a:lumOff val="25000"/>
                  </a:schemeClr>
                </a:solidFill>
              </a:rPr>
              <a:t>Социальная политика</a:t>
            </a:r>
          </a:p>
          <a:p>
            <a:pPr algn="ctr"/>
            <a:r>
              <a:rPr lang="ru-RU" sz="1200" dirty="0" smtClean="0">
                <a:solidFill>
                  <a:schemeClr val="tx1">
                    <a:lumMod val="75000"/>
                    <a:lumOff val="25000"/>
                  </a:schemeClr>
                </a:solidFill>
              </a:rPr>
              <a:t>Удельный вес </a:t>
            </a:r>
            <a:r>
              <a:rPr lang="en-US" sz="1200" dirty="0" smtClean="0">
                <a:solidFill>
                  <a:schemeClr val="tx1">
                    <a:lumMod val="75000"/>
                    <a:lumOff val="25000"/>
                  </a:schemeClr>
                </a:solidFill>
              </a:rPr>
              <a:t>2</a:t>
            </a:r>
            <a:r>
              <a:rPr lang="ru-RU" sz="1200" dirty="0" smtClean="0">
                <a:solidFill>
                  <a:schemeClr val="tx1">
                    <a:lumMod val="75000"/>
                    <a:lumOff val="25000"/>
                  </a:schemeClr>
                </a:solidFill>
              </a:rPr>
              <a:t>,2%</a:t>
            </a:r>
            <a:endParaRPr lang="ru-RU" sz="1200" dirty="0">
              <a:solidFill>
                <a:schemeClr val="tx1">
                  <a:lumMod val="75000"/>
                  <a:lumOff val="25000"/>
                </a:schemeClr>
              </a:solidFill>
            </a:endParaRPr>
          </a:p>
        </p:txBody>
      </p:sp>
      <p:sp>
        <p:nvSpPr>
          <p:cNvPr id="54" name="Прямоугольник 53"/>
          <p:cNvSpPr/>
          <p:nvPr/>
        </p:nvSpPr>
        <p:spPr>
          <a:xfrm>
            <a:off x="8791770" y="4777445"/>
            <a:ext cx="1512000" cy="765491"/>
          </a:xfrm>
          <a:prstGeom prst="rect">
            <a:avLst/>
          </a:prstGeom>
          <a:noFill/>
          <a:ln>
            <a:solidFill>
              <a:srgbClr val="10092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dirty="0" smtClean="0">
                <a:solidFill>
                  <a:schemeClr val="tx1">
                    <a:lumMod val="75000"/>
                    <a:lumOff val="25000"/>
                  </a:schemeClr>
                </a:solidFill>
              </a:rPr>
              <a:t>Физическая культура и спорт</a:t>
            </a:r>
          </a:p>
          <a:p>
            <a:pPr algn="ctr"/>
            <a:r>
              <a:rPr lang="ru-RU" sz="1200" dirty="0" smtClean="0">
                <a:solidFill>
                  <a:schemeClr val="tx1">
                    <a:lumMod val="75000"/>
                    <a:lumOff val="25000"/>
                  </a:schemeClr>
                </a:solidFill>
              </a:rPr>
              <a:t>Удельный вес </a:t>
            </a:r>
            <a:r>
              <a:rPr lang="en-US" sz="1200" dirty="0" smtClean="0">
                <a:solidFill>
                  <a:schemeClr val="tx1">
                    <a:lumMod val="75000"/>
                    <a:lumOff val="25000"/>
                  </a:schemeClr>
                </a:solidFill>
              </a:rPr>
              <a:t>4,1</a:t>
            </a:r>
            <a:r>
              <a:rPr lang="ru-RU" sz="1200" dirty="0" smtClean="0">
                <a:solidFill>
                  <a:schemeClr val="tx1">
                    <a:lumMod val="75000"/>
                    <a:lumOff val="25000"/>
                  </a:schemeClr>
                </a:solidFill>
              </a:rPr>
              <a:t>%</a:t>
            </a:r>
            <a:endParaRPr lang="ru-RU" sz="1200" dirty="0">
              <a:solidFill>
                <a:schemeClr val="tx1">
                  <a:lumMod val="75000"/>
                  <a:lumOff val="25000"/>
                </a:schemeClr>
              </a:solidFill>
            </a:endParaRPr>
          </a:p>
        </p:txBody>
      </p:sp>
      <p:sp>
        <p:nvSpPr>
          <p:cNvPr id="55" name="Прямоугольник 54"/>
          <p:cNvSpPr/>
          <p:nvPr/>
        </p:nvSpPr>
        <p:spPr>
          <a:xfrm>
            <a:off x="9619467" y="5626224"/>
            <a:ext cx="1512000" cy="765491"/>
          </a:xfrm>
          <a:prstGeom prst="rect">
            <a:avLst/>
          </a:prstGeom>
          <a:noFill/>
          <a:ln>
            <a:solidFill>
              <a:srgbClr val="9A2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dirty="0" smtClean="0">
                <a:solidFill>
                  <a:schemeClr val="tx1">
                    <a:lumMod val="75000"/>
                    <a:lumOff val="25000"/>
                  </a:schemeClr>
                </a:solidFill>
              </a:rPr>
              <a:t>Средства массовой информации</a:t>
            </a:r>
          </a:p>
          <a:p>
            <a:pPr algn="ctr"/>
            <a:r>
              <a:rPr lang="ru-RU" sz="1200" dirty="0" smtClean="0">
                <a:solidFill>
                  <a:schemeClr val="tx1">
                    <a:lumMod val="75000"/>
                    <a:lumOff val="25000"/>
                  </a:schemeClr>
                </a:solidFill>
              </a:rPr>
              <a:t>Удельный вес 0,</a:t>
            </a:r>
            <a:r>
              <a:rPr lang="en-US" sz="1200" dirty="0" smtClean="0">
                <a:solidFill>
                  <a:schemeClr val="tx1">
                    <a:lumMod val="75000"/>
                    <a:lumOff val="25000"/>
                  </a:schemeClr>
                </a:solidFill>
              </a:rPr>
              <a:t>7</a:t>
            </a:r>
            <a:r>
              <a:rPr lang="ru-RU" sz="1200" dirty="0" smtClean="0">
                <a:solidFill>
                  <a:schemeClr val="tx1">
                    <a:lumMod val="75000"/>
                    <a:lumOff val="25000"/>
                  </a:schemeClr>
                </a:solidFill>
              </a:rPr>
              <a:t>%</a:t>
            </a:r>
            <a:endParaRPr lang="ru-RU" sz="1200" dirty="0">
              <a:solidFill>
                <a:schemeClr val="tx1">
                  <a:lumMod val="75000"/>
                  <a:lumOff val="25000"/>
                </a:schemeClr>
              </a:solidFill>
            </a:endParaRPr>
          </a:p>
        </p:txBody>
      </p:sp>
      <p:pic>
        <p:nvPicPr>
          <p:cNvPr id="56" name="Picture 6" descr="Компьютерные Иконки Леди Правосудие, ВЕСЫ, разное, угол, другие png |  PNGWing"/>
          <p:cNvPicPr>
            <a:picLocks noChangeAspect="1" noChangeArrowheads="1"/>
          </p:cNvPicPr>
          <p:nvPr/>
        </p:nvPicPr>
        <p:blipFill>
          <a:blip r:embed="rId19" cstate="email">
            <a:duotone>
              <a:schemeClr val="accent1">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10859803" y="3980019"/>
            <a:ext cx="684000" cy="684000"/>
          </a:xfrm>
          <a:prstGeom prst="rect">
            <a:avLst/>
          </a:prstGeom>
          <a:noFill/>
          <a:ln>
            <a:solidFill>
              <a:srgbClr val="51D1E9"/>
            </a:solidFill>
          </a:ln>
          <a:extLst>
            <a:ext uri="{909E8E84-426E-40DD-AFC4-6F175D3DCCD1}">
              <a14:hiddenFill xmlns:a14="http://schemas.microsoft.com/office/drawing/2010/main">
                <a:solidFill>
                  <a:srgbClr val="FFFFFF"/>
                </a:solidFill>
              </a14:hiddenFill>
            </a:ext>
          </a:extLst>
        </p:spPr>
      </p:pic>
      <p:sp>
        <p:nvSpPr>
          <p:cNvPr id="57" name="Прямоугольник 56"/>
          <p:cNvSpPr/>
          <p:nvPr/>
        </p:nvSpPr>
        <p:spPr>
          <a:xfrm>
            <a:off x="10445803" y="4779051"/>
            <a:ext cx="1512000" cy="765491"/>
          </a:xfrm>
          <a:prstGeom prst="rect">
            <a:avLst/>
          </a:prstGeom>
          <a:noFill/>
          <a:ln>
            <a:solidFill>
              <a:srgbClr val="51D1E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dirty="0" smtClean="0">
                <a:solidFill>
                  <a:schemeClr val="tx1">
                    <a:lumMod val="75000"/>
                    <a:lumOff val="25000"/>
                  </a:schemeClr>
                </a:solidFill>
              </a:rPr>
              <a:t>Обслуживание муниципального долга</a:t>
            </a:r>
          </a:p>
          <a:p>
            <a:pPr algn="ctr"/>
            <a:r>
              <a:rPr lang="ru-RU" sz="1200" dirty="0" smtClean="0">
                <a:solidFill>
                  <a:schemeClr val="tx1">
                    <a:lumMod val="75000"/>
                    <a:lumOff val="25000"/>
                  </a:schemeClr>
                </a:solidFill>
              </a:rPr>
              <a:t>Удельный вес 0,0</a:t>
            </a:r>
            <a:r>
              <a:rPr lang="en-US" sz="1200" dirty="0" smtClean="0">
                <a:solidFill>
                  <a:schemeClr val="tx1">
                    <a:lumMod val="75000"/>
                    <a:lumOff val="25000"/>
                  </a:schemeClr>
                </a:solidFill>
              </a:rPr>
              <a:t>2</a:t>
            </a:r>
            <a:r>
              <a:rPr lang="ru-RU" sz="1200" dirty="0" smtClean="0">
                <a:solidFill>
                  <a:schemeClr val="tx1">
                    <a:lumMod val="75000"/>
                    <a:lumOff val="25000"/>
                  </a:schemeClr>
                </a:solidFill>
              </a:rPr>
              <a:t>%</a:t>
            </a:r>
            <a:endParaRPr lang="ru-RU" sz="1200" dirty="0">
              <a:solidFill>
                <a:schemeClr val="tx1">
                  <a:lumMod val="75000"/>
                  <a:lumOff val="25000"/>
                </a:schemeClr>
              </a:solidFill>
            </a:endParaRPr>
          </a:p>
        </p:txBody>
      </p:sp>
      <p:sp>
        <p:nvSpPr>
          <p:cNvPr id="58" name="TextBox 57"/>
          <p:cNvSpPr txBox="1"/>
          <p:nvPr/>
        </p:nvSpPr>
        <p:spPr>
          <a:xfrm>
            <a:off x="10037718" y="1159140"/>
            <a:ext cx="1722282" cy="369332"/>
          </a:xfrm>
          <a:prstGeom prst="rect">
            <a:avLst/>
          </a:prstGeom>
          <a:noFill/>
        </p:spPr>
        <p:txBody>
          <a:bodyPr wrap="square" rtlCol="0">
            <a:spAutoFit/>
          </a:bodyPr>
          <a:lstStyle/>
          <a:p>
            <a:pPr algn="r"/>
            <a:r>
              <a:rPr lang="ru-RU" dirty="0" smtClean="0"/>
              <a:t>(тыс. рублей)</a:t>
            </a:r>
            <a:endParaRPr lang="ru-RU" dirty="0"/>
          </a:p>
        </p:txBody>
      </p:sp>
    </p:spTree>
    <p:extLst>
      <p:ext uri="{BB962C8B-B14F-4D97-AF65-F5344CB8AC3E}">
        <p14:creationId xmlns:p14="http://schemas.microsoft.com/office/powerpoint/2010/main" val="136655402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3" name="Нижний колонтитул 3"/>
          <p:cNvSpPr>
            <a:spLocks noGrp="1"/>
          </p:cNvSpPr>
          <p:nvPr>
            <p:ph type="ftr" sz="quarter" idx="4294967295"/>
          </p:nvPr>
        </p:nvSpPr>
        <p:spPr>
          <a:xfrm>
            <a:off x="0" y="6437730"/>
            <a:ext cx="11760000" cy="432000"/>
          </a:xfrm>
          <a:prstGeom prst="rect">
            <a:avLst/>
          </a:prstGeom>
          <a:solidFill>
            <a:srgbClr val="404040"/>
          </a:solidFill>
          <a:ln cmpd="sng">
            <a:noFill/>
          </a:ln>
        </p:spPr>
        <p:txBody>
          <a:bodyPr anchor="ctr"/>
          <a:lstStyle/>
          <a:p>
            <a:pPr lvl="1"/>
            <a:r>
              <a:rPr lang="ru-RU" b="1" dirty="0">
                <a:gradFill>
                  <a:gsLst>
                    <a:gs pos="0">
                      <a:schemeClr val="accent1">
                        <a:lumMod val="5000"/>
                        <a:lumOff val="95000"/>
                      </a:schemeClr>
                    </a:gs>
                    <a:gs pos="74000">
                      <a:schemeClr val="accent5">
                        <a:lumMod val="25000"/>
                        <a:lumOff val="75000"/>
                      </a:schemeClr>
                    </a:gs>
                    <a:gs pos="83000">
                      <a:schemeClr val="accent5">
                        <a:lumMod val="25000"/>
                        <a:lumOff val="75000"/>
                      </a:schemeClr>
                    </a:gs>
                    <a:gs pos="100000">
                      <a:schemeClr val="accent5">
                        <a:lumMod val="50000"/>
                        <a:lumOff val="50000"/>
                      </a:schemeClr>
                    </a:gs>
                  </a:gsLst>
                  <a:lin ang="5400000" scaled="1"/>
                </a:gradFill>
              </a:rPr>
              <a:t>БЮДЖЕТ ДЛЯ ГРАЖДАН </a:t>
            </a:r>
          </a:p>
        </p:txBody>
      </p:sp>
      <p:sp>
        <p:nvSpPr>
          <p:cNvPr id="34" name="Номер слайда 5">
            <a:extLst>
              <a:ext uri="{FF2B5EF4-FFF2-40B4-BE49-F238E27FC236}">
                <a16:creationId xmlns="" xmlns:a16="http://schemas.microsoft.com/office/drawing/2014/main" id="{1C554D9F-1895-486E-BFBA-905BB2D29E08}"/>
              </a:ext>
            </a:extLst>
          </p:cNvPr>
          <p:cNvSpPr>
            <a:spLocks noGrp="1"/>
          </p:cNvSpPr>
          <p:nvPr>
            <p:ph type="sldNum" sz="quarter" idx="33"/>
          </p:nvPr>
        </p:nvSpPr>
        <p:spPr>
          <a:xfrm>
            <a:off x="11760000" y="6437730"/>
            <a:ext cx="432000" cy="432000"/>
          </a:xfrm>
        </p:spPr>
        <p:txBody>
          <a:bodyPr rtlCol="0"/>
          <a:lstStyle/>
          <a:p>
            <a:pPr rtl="0"/>
            <a:fld id="{19B51A1E-902D-48AF-9020-955120F399B6}" type="slidenum">
              <a:rPr lang="ru-RU" sz="1600" b="1" smtClean="0">
                <a:ln w="0"/>
                <a:gradFill>
                  <a:gsLst>
                    <a:gs pos="0">
                      <a:schemeClr val="accent1">
                        <a:lumMod val="5000"/>
                        <a:lumOff val="95000"/>
                      </a:schemeClr>
                    </a:gs>
                    <a:gs pos="74000">
                      <a:schemeClr val="accent5">
                        <a:lumMod val="25000"/>
                        <a:lumOff val="75000"/>
                      </a:schemeClr>
                    </a:gs>
                    <a:gs pos="83000">
                      <a:schemeClr val="accent5">
                        <a:lumMod val="25000"/>
                        <a:lumOff val="75000"/>
                      </a:schemeClr>
                    </a:gs>
                    <a:gs pos="100000">
                      <a:schemeClr val="accent5">
                        <a:lumMod val="50000"/>
                        <a:lumOff val="50000"/>
                      </a:schemeClr>
                    </a:gs>
                  </a:gsLst>
                  <a:lin ang="5400000" scaled="1"/>
                </a:gradFill>
                <a:effectLst>
                  <a:outerShdw blurRad="38100" dist="25400" dir="5400000" algn="ctr" rotWithShape="0">
                    <a:srgbClr val="6E747A">
                      <a:alpha val="43000"/>
                    </a:srgbClr>
                  </a:outerShdw>
                </a:effectLst>
              </a:rPr>
              <a:pPr rtl="0"/>
              <a:t>33</a:t>
            </a:fld>
            <a:endParaRPr lang="ru-RU" sz="1600" b="1" dirty="0">
              <a:ln w="0"/>
              <a:gradFill>
                <a:gsLst>
                  <a:gs pos="0">
                    <a:schemeClr val="accent1">
                      <a:lumMod val="5000"/>
                      <a:lumOff val="95000"/>
                    </a:schemeClr>
                  </a:gs>
                  <a:gs pos="74000">
                    <a:schemeClr val="accent5">
                      <a:lumMod val="25000"/>
                      <a:lumOff val="75000"/>
                    </a:schemeClr>
                  </a:gs>
                  <a:gs pos="83000">
                    <a:schemeClr val="accent5">
                      <a:lumMod val="25000"/>
                      <a:lumOff val="75000"/>
                    </a:schemeClr>
                  </a:gs>
                  <a:gs pos="100000">
                    <a:schemeClr val="accent5">
                      <a:lumMod val="50000"/>
                      <a:lumOff val="50000"/>
                    </a:schemeClr>
                  </a:gs>
                </a:gsLst>
                <a:lin ang="5400000" scaled="1"/>
              </a:gradFill>
              <a:effectLst>
                <a:outerShdw blurRad="38100" dist="25400" dir="5400000" algn="ctr" rotWithShape="0">
                  <a:srgbClr val="6E747A">
                    <a:alpha val="43000"/>
                  </a:srgbClr>
                </a:outerShdw>
              </a:effectLst>
            </a:endParaRPr>
          </a:p>
        </p:txBody>
      </p:sp>
      <p:sp>
        <p:nvSpPr>
          <p:cNvPr id="3" name="Заголовок 2"/>
          <p:cNvSpPr>
            <a:spLocks noGrp="1"/>
          </p:cNvSpPr>
          <p:nvPr>
            <p:ph type="title"/>
          </p:nvPr>
        </p:nvSpPr>
        <p:spPr/>
        <p:txBody>
          <a:bodyPr/>
          <a:lstStyle/>
          <a:p>
            <a:r>
              <a:rPr lang="ru-RU" sz="2800" dirty="0" smtClean="0"/>
              <a:t>Исполнение </a:t>
            </a:r>
            <a:r>
              <a:rPr lang="ru-RU" sz="2800" dirty="0"/>
              <a:t>расходов бюджета города Пыть-Яха за </a:t>
            </a:r>
            <a:r>
              <a:rPr lang="ru-RU" sz="2800" dirty="0" smtClean="0"/>
              <a:t>2021 </a:t>
            </a:r>
            <a:r>
              <a:rPr lang="ru-RU" sz="2800" dirty="0"/>
              <a:t>год по разделам, подразделам классификации расходов бюджета, тыс. рублей</a:t>
            </a:r>
          </a:p>
        </p:txBody>
      </p:sp>
      <p:graphicFrame>
        <p:nvGraphicFramePr>
          <p:cNvPr id="2" name="Таблица 1"/>
          <p:cNvGraphicFramePr>
            <a:graphicFrameLocks noGrp="1"/>
          </p:cNvGraphicFramePr>
          <p:nvPr>
            <p:extLst>
              <p:ext uri="{D42A27DB-BD31-4B8C-83A1-F6EECF244321}">
                <p14:modId xmlns:p14="http://schemas.microsoft.com/office/powerpoint/2010/main" val="2565322222"/>
              </p:ext>
            </p:extLst>
          </p:nvPr>
        </p:nvGraphicFramePr>
        <p:xfrm>
          <a:off x="431998" y="1089025"/>
          <a:ext cx="11328005" cy="5159616"/>
        </p:xfrm>
        <a:graphic>
          <a:graphicData uri="http://schemas.openxmlformats.org/drawingml/2006/table">
            <a:tbl>
              <a:tblPr firstRow="1" bandRow="1" bandCol="1">
                <a:tableStyleId>{5A111915-BE36-4E01-A7E5-04B1672EAD32}</a:tableStyleId>
              </a:tblPr>
              <a:tblGrid>
                <a:gridCol w="4510663"/>
                <a:gridCol w="382200"/>
                <a:gridCol w="473825"/>
                <a:gridCol w="1502623"/>
                <a:gridCol w="1502623"/>
                <a:gridCol w="1502623"/>
                <a:gridCol w="726724"/>
                <a:gridCol w="726724"/>
              </a:tblGrid>
              <a:tr h="296369">
                <a:tc>
                  <a:txBody>
                    <a:bodyPr/>
                    <a:lstStyle/>
                    <a:p>
                      <a:pPr algn="ctr" fontAlgn="ctr"/>
                      <a:r>
                        <a:rPr lang="ru-RU" sz="1400" u="none" strike="noStrike" dirty="0">
                          <a:effectLst/>
                        </a:rPr>
                        <a:t>Наименование показателя</a:t>
                      </a:r>
                      <a:endParaRPr lang="ru-RU" sz="1400" b="0" i="0" u="none" strike="noStrike" dirty="0">
                        <a:effectLst/>
                        <a:latin typeface="Times New Roman" panose="02020603050405020304" pitchFamily="18" charset="0"/>
                      </a:endParaRPr>
                    </a:p>
                  </a:txBody>
                  <a:tcPr marL="3248" marR="3248" marT="3248" marB="0" anchor="ctr"/>
                </a:tc>
                <a:tc>
                  <a:txBody>
                    <a:bodyPr/>
                    <a:lstStyle/>
                    <a:p>
                      <a:pPr algn="ctr" fontAlgn="ctr"/>
                      <a:r>
                        <a:rPr lang="ru-RU" sz="1400" u="none" strike="noStrike">
                          <a:effectLst/>
                        </a:rPr>
                        <a:t>Рз</a:t>
                      </a:r>
                      <a:endParaRPr lang="ru-RU" sz="1400" b="0" i="0" u="none" strike="noStrike">
                        <a:effectLst/>
                        <a:latin typeface="Times New Roman" panose="02020603050405020304" pitchFamily="18" charset="0"/>
                      </a:endParaRPr>
                    </a:p>
                  </a:txBody>
                  <a:tcPr marL="3248" marR="3248" marT="3248" marB="0" anchor="ctr"/>
                </a:tc>
                <a:tc>
                  <a:txBody>
                    <a:bodyPr/>
                    <a:lstStyle/>
                    <a:p>
                      <a:pPr algn="ctr" fontAlgn="ctr"/>
                      <a:r>
                        <a:rPr lang="ru-RU" sz="1400" u="none" strike="noStrike">
                          <a:effectLst/>
                        </a:rPr>
                        <a:t>Прз</a:t>
                      </a:r>
                      <a:endParaRPr lang="ru-RU" sz="1400" b="0" i="0" u="none" strike="noStrike">
                        <a:effectLst/>
                        <a:latin typeface="Times New Roman" panose="02020603050405020304" pitchFamily="18" charset="0"/>
                      </a:endParaRPr>
                    </a:p>
                  </a:txBody>
                  <a:tcPr marL="3248" marR="3248" marT="3248" marB="0" anchor="ctr"/>
                </a:tc>
                <a:tc>
                  <a:txBody>
                    <a:bodyPr/>
                    <a:lstStyle/>
                    <a:p>
                      <a:pPr algn="ctr" fontAlgn="ctr"/>
                      <a:r>
                        <a:rPr lang="ru-RU" sz="1400" u="none" strike="noStrike" dirty="0">
                          <a:effectLst/>
                        </a:rPr>
                        <a:t>Утвержденный план на 2021 год (Решение Думы № 41 от 27.12.2021)</a:t>
                      </a:r>
                      <a:endParaRPr lang="ru-RU" sz="1400" b="0" i="0" u="none" strike="noStrike" dirty="0">
                        <a:effectLst/>
                        <a:latin typeface="Times New Roman" panose="02020603050405020304" pitchFamily="18" charset="0"/>
                      </a:endParaRPr>
                    </a:p>
                  </a:txBody>
                  <a:tcPr marL="3248" marR="3248" marT="3248" marB="0" anchor="ctr"/>
                </a:tc>
                <a:tc>
                  <a:txBody>
                    <a:bodyPr/>
                    <a:lstStyle/>
                    <a:p>
                      <a:pPr algn="ctr" fontAlgn="ctr"/>
                      <a:r>
                        <a:rPr lang="ru-RU" sz="1400" u="none" strike="noStrike">
                          <a:effectLst/>
                        </a:rPr>
                        <a:t>Уточненный план на 2021 год</a:t>
                      </a:r>
                      <a:endParaRPr lang="ru-RU" sz="1400" b="0" i="0" u="none" strike="noStrike">
                        <a:effectLst/>
                        <a:latin typeface="Times New Roman" panose="02020603050405020304" pitchFamily="18" charset="0"/>
                      </a:endParaRPr>
                    </a:p>
                  </a:txBody>
                  <a:tcPr marL="3248" marR="3248" marT="3248" marB="0" anchor="ctr"/>
                </a:tc>
                <a:tc>
                  <a:txBody>
                    <a:bodyPr/>
                    <a:lstStyle/>
                    <a:p>
                      <a:pPr algn="ctr" fontAlgn="ctr"/>
                      <a:r>
                        <a:rPr lang="ru-RU" sz="1400" u="none" strike="noStrike">
                          <a:effectLst/>
                        </a:rPr>
                        <a:t>Исполнено</a:t>
                      </a:r>
                      <a:endParaRPr lang="ru-RU" sz="1400" b="0" i="0" u="none" strike="noStrike">
                        <a:effectLst/>
                        <a:latin typeface="Times New Roman" panose="02020603050405020304" pitchFamily="18" charset="0"/>
                      </a:endParaRPr>
                    </a:p>
                  </a:txBody>
                  <a:tcPr marL="3248" marR="3248" marT="3248" marB="0" anchor="ctr"/>
                </a:tc>
                <a:tc>
                  <a:txBody>
                    <a:bodyPr/>
                    <a:lstStyle/>
                    <a:p>
                      <a:pPr algn="ctr" fontAlgn="ctr"/>
                      <a:r>
                        <a:rPr lang="ru-RU" sz="1400" u="none" strike="noStrike">
                          <a:effectLst/>
                        </a:rPr>
                        <a:t>% исп. к утвержденному плану на год</a:t>
                      </a:r>
                      <a:endParaRPr lang="ru-RU" sz="1400" b="0" i="0" u="none" strike="noStrike">
                        <a:effectLst/>
                        <a:latin typeface="Times New Roman" panose="02020603050405020304" pitchFamily="18" charset="0"/>
                      </a:endParaRPr>
                    </a:p>
                  </a:txBody>
                  <a:tcPr marL="3248" marR="3248" marT="3248" marB="0" anchor="ctr"/>
                </a:tc>
                <a:tc>
                  <a:txBody>
                    <a:bodyPr/>
                    <a:lstStyle/>
                    <a:p>
                      <a:pPr algn="ctr" fontAlgn="ctr"/>
                      <a:r>
                        <a:rPr lang="ru-RU" sz="1400" u="none" strike="noStrike">
                          <a:effectLst/>
                        </a:rPr>
                        <a:t> % исп. к уточненному плану на год</a:t>
                      </a:r>
                      <a:endParaRPr lang="ru-RU" sz="1400" b="0" i="0" u="none" strike="noStrike">
                        <a:effectLst/>
                        <a:latin typeface="Times New Roman" panose="02020603050405020304" pitchFamily="18" charset="0"/>
                      </a:endParaRPr>
                    </a:p>
                  </a:txBody>
                  <a:tcPr marL="3248" marR="3248" marT="3248" marB="0" anchor="ctr"/>
                </a:tc>
              </a:tr>
              <a:tr h="62201">
                <a:tc>
                  <a:txBody>
                    <a:bodyPr/>
                    <a:lstStyle/>
                    <a:p>
                      <a:pPr algn="ctr" fontAlgn="b"/>
                      <a:r>
                        <a:rPr lang="ru-RU" sz="1400" u="none" strike="noStrike">
                          <a:effectLst/>
                        </a:rPr>
                        <a:t>1</a:t>
                      </a:r>
                      <a:endParaRPr lang="ru-RU" sz="1400" b="0" i="0" u="none" strike="noStrike">
                        <a:effectLst/>
                        <a:latin typeface="Times New Roman" panose="02020603050405020304" pitchFamily="18" charset="0"/>
                      </a:endParaRPr>
                    </a:p>
                  </a:txBody>
                  <a:tcPr marL="3248" marR="3248" marT="3248" marB="0" anchor="b"/>
                </a:tc>
                <a:tc>
                  <a:txBody>
                    <a:bodyPr/>
                    <a:lstStyle/>
                    <a:p>
                      <a:pPr algn="ctr" fontAlgn="b"/>
                      <a:r>
                        <a:rPr lang="ru-RU" sz="1400" u="none" strike="noStrike">
                          <a:effectLst/>
                        </a:rPr>
                        <a:t>2</a:t>
                      </a:r>
                      <a:endParaRPr lang="ru-RU" sz="1400" b="0" i="0" u="none" strike="noStrike">
                        <a:effectLst/>
                        <a:latin typeface="Times New Roman" panose="02020603050405020304" pitchFamily="18" charset="0"/>
                      </a:endParaRPr>
                    </a:p>
                  </a:txBody>
                  <a:tcPr marL="3248" marR="3248" marT="3248" marB="0" anchor="b"/>
                </a:tc>
                <a:tc>
                  <a:txBody>
                    <a:bodyPr/>
                    <a:lstStyle/>
                    <a:p>
                      <a:pPr algn="ctr" fontAlgn="b"/>
                      <a:r>
                        <a:rPr lang="ru-RU" sz="1400" u="none" strike="noStrike">
                          <a:effectLst/>
                        </a:rPr>
                        <a:t>3</a:t>
                      </a:r>
                      <a:endParaRPr lang="ru-RU" sz="1400" b="0" i="0" u="none" strike="noStrike">
                        <a:effectLst/>
                        <a:latin typeface="Times New Roman" panose="02020603050405020304" pitchFamily="18" charset="0"/>
                      </a:endParaRPr>
                    </a:p>
                  </a:txBody>
                  <a:tcPr marL="3248" marR="3248" marT="3248" marB="0" anchor="b"/>
                </a:tc>
                <a:tc>
                  <a:txBody>
                    <a:bodyPr/>
                    <a:lstStyle/>
                    <a:p>
                      <a:pPr algn="ctr" fontAlgn="b"/>
                      <a:r>
                        <a:rPr lang="ru-RU" sz="1400" u="none" strike="noStrike">
                          <a:effectLst/>
                        </a:rPr>
                        <a:t>4</a:t>
                      </a:r>
                      <a:endParaRPr lang="ru-RU" sz="1400" b="0" i="0" u="none" strike="noStrike">
                        <a:effectLst/>
                        <a:latin typeface="Times New Roman" panose="02020603050405020304" pitchFamily="18" charset="0"/>
                      </a:endParaRPr>
                    </a:p>
                  </a:txBody>
                  <a:tcPr marL="3248" marR="3248" marT="3248" marB="0" anchor="b"/>
                </a:tc>
                <a:tc>
                  <a:txBody>
                    <a:bodyPr/>
                    <a:lstStyle/>
                    <a:p>
                      <a:pPr algn="ctr" fontAlgn="b"/>
                      <a:r>
                        <a:rPr lang="ru-RU" sz="1400" u="none" strike="noStrike">
                          <a:effectLst/>
                        </a:rPr>
                        <a:t>5</a:t>
                      </a:r>
                      <a:endParaRPr lang="ru-RU" sz="1400" b="0" i="0" u="none" strike="noStrike">
                        <a:effectLst/>
                        <a:latin typeface="Times New Roman" panose="02020603050405020304" pitchFamily="18" charset="0"/>
                      </a:endParaRPr>
                    </a:p>
                  </a:txBody>
                  <a:tcPr marL="3248" marR="3248" marT="3248" marB="0" anchor="b"/>
                </a:tc>
                <a:tc>
                  <a:txBody>
                    <a:bodyPr/>
                    <a:lstStyle/>
                    <a:p>
                      <a:pPr algn="ctr" fontAlgn="b"/>
                      <a:r>
                        <a:rPr lang="ru-RU" sz="1400" u="none" strike="noStrike">
                          <a:effectLst/>
                        </a:rPr>
                        <a:t>6</a:t>
                      </a:r>
                      <a:endParaRPr lang="ru-RU" sz="1400" b="0" i="0" u="none" strike="noStrike">
                        <a:effectLst/>
                        <a:latin typeface="Times New Roman" panose="02020603050405020304" pitchFamily="18" charset="0"/>
                      </a:endParaRPr>
                    </a:p>
                  </a:txBody>
                  <a:tcPr marL="3248" marR="3248" marT="3248" marB="0" anchor="b"/>
                </a:tc>
                <a:tc>
                  <a:txBody>
                    <a:bodyPr/>
                    <a:lstStyle/>
                    <a:p>
                      <a:pPr algn="ctr" fontAlgn="b"/>
                      <a:r>
                        <a:rPr lang="ru-RU" sz="1400" u="none" strike="noStrike">
                          <a:effectLst/>
                        </a:rPr>
                        <a:t>7</a:t>
                      </a:r>
                      <a:endParaRPr lang="ru-RU" sz="1400" b="0" i="0" u="none" strike="noStrike">
                        <a:effectLst/>
                        <a:latin typeface="Times New Roman" panose="02020603050405020304" pitchFamily="18" charset="0"/>
                      </a:endParaRPr>
                    </a:p>
                  </a:txBody>
                  <a:tcPr marL="3248" marR="3248" marT="3248" marB="0" anchor="b"/>
                </a:tc>
                <a:tc>
                  <a:txBody>
                    <a:bodyPr/>
                    <a:lstStyle/>
                    <a:p>
                      <a:pPr algn="ctr" fontAlgn="b"/>
                      <a:r>
                        <a:rPr lang="ru-RU" sz="1400" u="none" strike="noStrike">
                          <a:effectLst/>
                        </a:rPr>
                        <a:t>8</a:t>
                      </a:r>
                      <a:endParaRPr lang="ru-RU" sz="1400" b="0" i="0" u="none" strike="noStrike">
                        <a:effectLst/>
                        <a:latin typeface="Times New Roman" panose="02020603050405020304" pitchFamily="18" charset="0"/>
                      </a:endParaRPr>
                    </a:p>
                  </a:txBody>
                  <a:tcPr marL="3248" marR="3248" marT="3248" marB="0" anchor="b"/>
                </a:tc>
              </a:tr>
              <a:tr h="62201">
                <a:tc>
                  <a:txBody>
                    <a:bodyPr/>
                    <a:lstStyle/>
                    <a:p>
                      <a:pPr algn="l" fontAlgn="b"/>
                      <a:r>
                        <a:rPr lang="ru-RU" sz="1400" b="1" u="none" strike="noStrike" dirty="0">
                          <a:effectLst/>
                        </a:rPr>
                        <a:t>Общегосударственные вопросы</a:t>
                      </a:r>
                      <a:endParaRPr lang="ru-RU" sz="1400" b="1" i="0" u="none" strike="noStrike" dirty="0">
                        <a:effectLst/>
                        <a:latin typeface="Times New Roman" panose="02020603050405020304" pitchFamily="18" charset="0"/>
                      </a:endParaRPr>
                    </a:p>
                  </a:txBody>
                  <a:tcPr marL="3248" marR="3248" marT="3248" marB="0" anchor="b"/>
                </a:tc>
                <a:tc>
                  <a:txBody>
                    <a:bodyPr/>
                    <a:lstStyle/>
                    <a:p>
                      <a:pPr algn="ctr" fontAlgn="b"/>
                      <a:r>
                        <a:rPr lang="ru-RU" sz="1400" b="1" u="none" strike="noStrike">
                          <a:effectLst/>
                        </a:rPr>
                        <a:t>01</a:t>
                      </a:r>
                      <a:endParaRPr lang="ru-RU" sz="1400" b="1" i="0" u="none" strike="noStrike">
                        <a:effectLst/>
                        <a:latin typeface="Times New Roman" panose="02020603050405020304" pitchFamily="18" charset="0"/>
                      </a:endParaRPr>
                    </a:p>
                  </a:txBody>
                  <a:tcPr marL="3248" marR="3248" marT="3248" marB="0" anchor="b"/>
                </a:tc>
                <a:tc>
                  <a:txBody>
                    <a:bodyPr/>
                    <a:lstStyle/>
                    <a:p>
                      <a:pPr algn="ctr" fontAlgn="b"/>
                      <a:r>
                        <a:rPr lang="ru-RU" sz="1400" b="1" u="none" strike="noStrike" dirty="0">
                          <a:effectLst/>
                        </a:rPr>
                        <a:t> </a:t>
                      </a:r>
                      <a:endParaRPr lang="ru-RU" sz="1400" b="1" i="0" u="none" strike="noStrike" dirty="0">
                        <a:effectLst/>
                        <a:latin typeface="Times New Roman" panose="02020603050405020304" pitchFamily="18" charset="0"/>
                      </a:endParaRPr>
                    </a:p>
                  </a:txBody>
                  <a:tcPr marL="3248" marR="3248" marT="3248" marB="0" anchor="b"/>
                </a:tc>
                <a:tc>
                  <a:txBody>
                    <a:bodyPr/>
                    <a:lstStyle/>
                    <a:p>
                      <a:pPr algn="r" fontAlgn="b"/>
                      <a:r>
                        <a:rPr lang="ru-RU" sz="1400" b="1" u="none" strike="noStrike" dirty="0">
                          <a:effectLst/>
                        </a:rPr>
                        <a:t>441 571,3</a:t>
                      </a:r>
                      <a:endParaRPr lang="ru-RU" sz="1400" b="1" i="0" u="none" strike="noStrike" dirty="0">
                        <a:effectLst/>
                        <a:latin typeface="Times New Roman" panose="02020603050405020304" pitchFamily="18" charset="0"/>
                      </a:endParaRPr>
                    </a:p>
                  </a:txBody>
                  <a:tcPr marL="3248" marR="3248" marT="3248" marB="0" anchor="b"/>
                </a:tc>
                <a:tc>
                  <a:txBody>
                    <a:bodyPr/>
                    <a:lstStyle/>
                    <a:p>
                      <a:pPr algn="r" fontAlgn="b"/>
                      <a:r>
                        <a:rPr lang="ru-RU" sz="1400" b="1" u="none" strike="noStrike" dirty="0">
                          <a:effectLst/>
                        </a:rPr>
                        <a:t>480 583,3</a:t>
                      </a:r>
                      <a:endParaRPr lang="ru-RU" sz="1400" b="1" i="0" u="none" strike="noStrike" dirty="0">
                        <a:effectLst/>
                        <a:latin typeface="Times New Roman" panose="02020603050405020304" pitchFamily="18" charset="0"/>
                      </a:endParaRPr>
                    </a:p>
                  </a:txBody>
                  <a:tcPr marL="3248" marR="3248" marT="3248" marB="0" anchor="b"/>
                </a:tc>
                <a:tc>
                  <a:txBody>
                    <a:bodyPr/>
                    <a:lstStyle/>
                    <a:p>
                      <a:pPr algn="r" fontAlgn="b"/>
                      <a:r>
                        <a:rPr lang="ru-RU" sz="1400" b="1" u="none" strike="noStrike" dirty="0">
                          <a:effectLst/>
                        </a:rPr>
                        <a:t>428 129,3</a:t>
                      </a:r>
                      <a:endParaRPr lang="ru-RU" sz="1400" b="1" i="0" u="none" strike="noStrike" dirty="0">
                        <a:effectLst/>
                        <a:latin typeface="Times New Roman" panose="02020603050405020304" pitchFamily="18" charset="0"/>
                      </a:endParaRPr>
                    </a:p>
                  </a:txBody>
                  <a:tcPr marL="3248" marR="3248" marT="3248" marB="0" anchor="b"/>
                </a:tc>
                <a:tc>
                  <a:txBody>
                    <a:bodyPr/>
                    <a:lstStyle/>
                    <a:p>
                      <a:pPr algn="r" fontAlgn="b"/>
                      <a:r>
                        <a:rPr lang="ru-RU" sz="1400" b="1" u="none" strike="noStrike" dirty="0">
                          <a:effectLst/>
                        </a:rPr>
                        <a:t>97,0</a:t>
                      </a:r>
                      <a:endParaRPr lang="ru-RU" sz="1400" b="1" i="0" u="none" strike="noStrike" dirty="0">
                        <a:effectLst/>
                        <a:latin typeface="Times New Roman" panose="02020603050405020304" pitchFamily="18" charset="0"/>
                      </a:endParaRPr>
                    </a:p>
                  </a:txBody>
                  <a:tcPr marL="3248" marR="3248" marT="3248" marB="0" anchor="b"/>
                </a:tc>
                <a:tc>
                  <a:txBody>
                    <a:bodyPr/>
                    <a:lstStyle/>
                    <a:p>
                      <a:pPr algn="r" fontAlgn="b"/>
                      <a:r>
                        <a:rPr lang="ru-RU" sz="1400" b="1" u="none" strike="noStrike" dirty="0">
                          <a:effectLst/>
                        </a:rPr>
                        <a:t>89,1</a:t>
                      </a:r>
                      <a:endParaRPr lang="ru-RU" sz="1400" b="1" i="0" u="none" strike="noStrike" dirty="0">
                        <a:effectLst/>
                        <a:latin typeface="Times New Roman" panose="02020603050405020304" pitchFamily="18" charset="0"/>
                      </a:endParaRPr>
                    </a:p>
                  </a:txBody>
                  <a:tcPr marL="3248" marR="3248" marT="3248" marB="0" anchor="b"/>
                </a:tc>
              </a:tr>
              <a:tr h="186603">
                <a:tc>
                  <a:txBody>
                    <a:bodyPr/>
                    <a:lstStyle/>
                    <a:p>
                      <a:pPr algn="l" fontAlgn="b"/>
                      <a:r>
                        <a:rPr lang="ru-RU" sz="1400" u="none" strike="noStrike">
                          <a:effectLst/>
                        </a:rPr>
                        <a:t>Функционирование высшего должностного лица субъекта Российской Федерации и муниципального образования</a:t>
                      </a:r>
                      <a:endParaRPr lang="ru-RU" sz="1400" b="0" i="0" u="none" strike="noStrike">
                        <a:effectLst/>
                        <a:latin typeface="Times New Roman" panose="02020603050405020304" pitchFamily="18" charset="0"/>
                      </a:endParaRPr>
                    </a:p>
                  </a:txBody>
                  <a:tcPr marL="3248" marR="3248" marT="3248" marB="0" anchor="b"/>
                </a:tc>
                <a:tc>
                  <a:txBody>
                    <a:bodyPr/>
                    <a:lstStyle/>
                    <a:p>
                      <a:pPr algn="ctr" fontAlgn="b"/>
                      <a:r>
                        <a:rPr lang="ru-RU" sz="1400" u="none" strike="noStrike">
                          <a:effectLst/>
                        </a:rPr>
                        <a:t>01</a:t>
                      </a:r>
                      <a:endParaRPr lang="ru-RU" sz="1400" b="0" i="0" u="none" strike="noStrike">
                        <a:effectLst/>
                        <a:latin typeface="Times New Roman" panose="02020603050405020304" pitchFamily="18" charset="0"/>
                      </a:endParaRPr>
                    </a:p>
                  </a:txBody>
                  <a:tcPr marL="3248" marR="3248" marT="3248" marB="0" anchor="b"/>
                </a:tc>
                <a:tc>
                  <a:txBody>
                    <a:bodyPr/>
                    <a:lstStyle/>
                    <a:p>
                      <a:pPr algn="ctr" fontAlgn="b"/>
                      <a:r>
                        <a:rPr lang="ru-RU" sz="1400" u="none" strike="noStrike" dirty="0">
                          <a:effectLst/>
                        </a:rPr>
                        <a:t>02</a:t>
                      </a:r>
                      <a:endParaRPr lang="ru-RU" sz="1400" b="0" i="0" u="none" strike="noStrike" dirty="0">
                        <a:effectLst/>
                        <a:latin typeface="Times New Roman" panose="02020603050405020304" pitchFamily="18" charset="0"/>
                      </a:endParaRPr>
                    </a:p>
                  </a:txBody>
                  <a:tcPr marL="3248" marR="3248" marT="3248" marB="0" anchor="b"/>
                </a:tc>
                <a:tc>
                  <a:txBody>
                    <a:bodyPr/>
                    <a:lstStyle/>
                    <a:p>
                      <a:pPr algn="r" fontAlgn="b"/>
                      <a:r>
                        <a:rPr lang="ru-RU" sz="1400" u="none" strike="noStrike" dirty="0">
                          <a:effectLst/>
                        </a:rPr>
                        <a:t>5 819,7</a:t>
                      </a:r>
                      <a:endParaRPr lang="ru-RU" sz="1400" b="0" i="0" u="none" strike="noStrike" dirty="0">
                        <a:effectLst/>
                        <a:latin typeface="Times New Roman" panose="02020603050405020304" pitchFamily="18" charset="0"/>
                      </a:endParaRPr>
                    </a:p>
                  </a:txBody>
                  <a:tcPr marL="3248" marR="3248" marT="3248" marB="0" anchor="b"/>
                </a:tc>
                <a:tc>
                  <a:txBody>
                    <a:bodyPr/>
                    <a:lstStyle/>
                    <a:p>
                      <a:pPr algn="r" fontAlgn="b"/>
                      <a:r>
                        <a:rPr lang="ru-RU" sz="1400" u="none" strike="noStrike" dirty="0">
                          <a:effectLst/>
                        </a:rPr>
                        <a:t>5 915,4</a:t>
                      </a:r>
                      <a:endParaRPr lang="ru-RU" sz="1400" b="0" i="0" u="none" strike="noStrike" dirty="0">
                        <a:effectLst/>
                        <a:latin typeface="Times New Roman" panose="02020603050405020304" pitchFamily="18" charset="0"/>
                      </a:endParaRPr>
                    </a:p>
                  </a:txBody>
                  <a:tcPr marL="3248" marR="3248" marT="3248" marB="0" anchor="b"/>
                </a:tc>
                <a:tc>
                  <a:txBody>
                    <a:bodyPr/>
                    <a:lstStyle/>
                    <a:p>
                      <a:pPr algn="r" fontAlgn="b"/>
                      <a:r>
                        <a:rPr lang="ru-RU" sz="1400" u="none" strike="noStrike">
                          <a:effectLst/>
                        </a:rPr>
                        <a:t>5 883,6</a:t>
                      </a:r>
                      <a:endParaRPr lang="ru-RU" sz="1400" b="0" i="0" u="none" strike="noStrike">
                        <a:effectLst/>
                        <a:latin typeface="Times New Roman" panose="02020603050405020304" pitchFamily="18" charset="0"/>
                      </a:endParaRPr>
                    </a:p>
                  </a:txBody>
                  <a:tcPr marL="3248" marR="3248" marT="3248" marB="0" anchor="b"/>
                </a:tc>
                <a:tc>
                  <a:txBody>
                    <a:bodyPr/>
                    <a:lstStyle/>
                    <a:p>
                      <a:pPr algn="r" fontAlgn="b"/>
                      <a:r>
                        <a:rPr lang="ru-RU" sz="1400" u="none" strike="noStrike">
                          <a:effectLst/>
                        </a:rPr>
                        <a:t>101,1</a:t>
                      </a:r>
                      <a:endParaRPr lang="ru-RU" sz="1400" b="0" i="0" u="none" strike="noStrike">
                        <a:effectLst/>
                        <a:latin typeface="Times New Roman" panose="02020603050405020304" pitchFamily="18" charset="0"/>
                      </a:endParaRPr>
                    </a:p>
                  </a:txBody>
                  <a:tcPr marL="3248" marR="3248" marT="3248" marB="0" anchor="b"/>
                </a:tc>
                <a:tc>
                  <a:txBody>
                    <a:bodyPr/>
                    <a:lstStyle/>
                    <a:p>
                      <a:pPr algn="r" fontAlgn="b"/>
                      <a:r>
                        <a:rPr lang="ru-RU" sz="1400" u="none" strike="noStrike" dirty="0">
                          <a:effectLst/>
                        </a:rPr>
                        <a:t>99,5</a:t>
                      </a:r>
                      <a:endParaRPr lang="ru-RU" sz="1400" b="0" i="0" u="none" strike="noStrike" dirty="0">
                        <a:effectLst/>
                        <a:latin typeface="Times New Roman" panose="02020603050405020304" pitchFamily="18" charset="0"/>
                      </a:endParaRPr>
                    </a:p>
                  </a:txBody>
                  <a:tcPr marL="3248" marR="3248" marT="3248" marB="0" anchor="b"/>
                </a:tc>
              </a:tr>
              <a:tr h="248804">
                <a:tc>
                  <a:txBody>
                    <a:bodyPr/>
                    <a:lstStyle/>
                    <a:p>
                      <a:pPr algn="l" fontAlgn="b"/>
                      <a:r>
                        <a:rPr lang="ru-RU" sz="1400" u="none" strike="noStrike" dirty="0">
                          <a:effectLst/>
                        </a:rPr>
                        <a:t>Функционирование законодательных (представительных) органов государственной власти и представительных органов муниципальных образований</a:t>
                      </a:r>
                      <a:endParaRPr lang="ru-RU" sz="1400" b="0" i="0" u="none" strike="noStrike" dirty="0">
                        <a:effectLst/>
                        <a:latin typeface="Times New Roman" panose="02020603050405020304" pitchFamily="18" charset="0"/>
                      </a:endParaRPr>
                    </a:p>
                  </a:txBody>
                  <a:tcPr marL="3248" marR="3248" marT="3248" marB="0" anchor="b"/>
                </a:tc>
                <a:tc>
                  <a:txBody>
                    <a:bodyPr/>
                    <a:lstStyle/>
                    <a:p>
                      <a:pPr algn="ctr" fontAlgn="b"/>
                      <a:r>
                        <a:rPr lang="ru-RU" sz="1400" u="none" strike="noStrike">
                          <a:effectLst/>
                        </a:rPr>
                        <a:t>01</a:t>
                      </a:r>
                      <a:endParaRPr lang="ru-RU" sz="1400" b="0" i="0" u="none" strike="noStrike">
                        <a:effectLst/>
                        <a:latin typeface="Times New Roman" panose="02020603050405020304" pitchFamily="18" charset="0"/>
                      </a:endParaRPr>
                    </a:p>
                  </a:txBody>
                  <a:tcPr marL="3248" marR="3248" marT="3248" marB="0" anchor="b"/>
                </a:tc>
                <a:tc>
                  <a:txBody>
                    <a:bodyPr/>
                    <a:lstStyle/>
                    <a:p>
                      <a:pPr algn="ctr" fontAlgn="b"/>
                      <a:r>
                        <a:rPr lang="ru-RU" sz="1400" u="none" strike="noStrike">
                          <a:effectLst/>
                        </a:rPr>
                        <a:t>03</a:t>
                      </a:r>
                      <a:endParaRPr lang="ru-RU" sz="1400" b="0" i="0" u="none" strike="noStrike">
                        <a:effectLst/>
                        <a:latin typeface="Times New Roman" panose="02020603050405020304" pitchFamily="18" charset="0"/>
                      </a:endParaRPr>
                    </a:p>
                  </a:txBody>
                  <a:tcPr marL="3248" marR="3248" marT="3248" marB="0" anchor="b"/>
                </a:tc>
                <a:tc>
                  <a:txBody>
                    <a:bodyPr/>
                    <a:lstStyle/>
                    <a:p>
                      <a:pPr algn="r" fontAlgn="b"/>
                      <a:r>
                        <a:rPr lang="ru-RU" sz="1400" u="none" strike="noStrike" dirty="0">
                          <a:effectLst/>
                        </a:rPr>
                        <a:t>13 362,2</a:t>
                      </a:r>
                      <a:endParaRPr lang="ru-RU" sz="1400" b="0" i="0" u="none" strike="noStrike" dirty="0">
                        <a:effectLst/>
                        <a:latin typeface="Times New Roman" panose="02020603050405020304" pitchFamily="18" charset="0"/>
                      </a:endParaRPr>
                    </a:p>
                  </a:txBody>
                  <a:tcPr marL="3248" marR="3248" marT="3248" marB="0" anchor="b"/>
                </a:tc>
                <a:tc>
                  <a:txBody>
                    <a:bodyPr/>
                    <a:lstStyle/>
                    <a:p>
                      <a:pPr algn="r" fontAlgn="b"/>
                      <a:r>
                        <a:rPr lang="ru-RU" sz="1400" u="none" strike="noStrike" dirty="0">
                          <a:effectLst/>
                        </a:rPr>
                        <a:t>13 362,2</a:t>
                      </a:r>
                      <a:endParaRPr lang="ru-RU" sz="1400" b="0" i="0" u="none" strike="noStrike" dirty="0">
                        <a:effectLst/>
                        <a:latin typeface="Times New Roman" panose="02020603050405020304" pitchFamily="18" charset="0"/>
                      </a:endParaRPr>
                    </a:p>
                  </a:txBody>
                  <a:tcPr marL="3248" marR="3248" marT="3248" marB="0" anchor="b"/>
                </a:tc>
                <a:tc>
                  <a:txBody>
                    <a:bodyPr/>
                    <a:lstStyle/>
                    <a:p>
                      <a:pPr algn="r" fontAlgn="b"/>
                      <a:r>
                        <a:rPr lang="ru-RU" sz="1400" u="none" strike="noStrike">
                          <a:effectLst/>
                        </a:rPr>
                        <a:t>12 111,5</a:t>
                      </a:r>
                      <a:endParaRPr lang="ru-RU" sz="1400" b="0" i="0" u="none" strike="noStrike">
                        <a:effectLst/>
                        <a:latin typeface="Times New Roman" panose="02020603050405020304" pitchFamily="18" charset="0"/>
                      </a:endParaRPr>
                    </a:p>
                  </a:txBody>
                  <a:tcPr marL="3248" marR="3248" marT="3248" marB="0" anchor="b"/>
                </a:tc>
                <a:tc>
                  <a:txBody>
                    <a:bodyPr/>
                    <a:lstStyle/>
                    <a:p>
                      <a:pPr algn="r" fontAlgn="b"/>
                      <a:r>
                        <a:rPr lang="ru-RU" sz="1400" u="none" strike="noStrike">
                          <a:effectLst/>
                        </a:rPr>
                        <a:t>90,6</a:t>
                      </a:r>
                      <a:endParaRPr lang="ru-RU" sz="1400" b="0" i="0" u="none" strike="noStrike">
                        <a:effectLst/>
                        <a:latin typeface="Times New Roman" panose="02020603050405020304" pitchFamily="18" charset="0"/>
                      </a:endParaRPr>
                    </a:p>
                  </a:txBody>
                  <a:tcPr marL="3248" marR="3248" marT="3248" marB="0" anchor="b"/>
                </a:tc>
                <a:tc>
                  <a:txBody>
                    <a:bodyPr/>
                    <a:lstStyle/>
                    <a:p>
                      <a:pPr algn="r" fontAlgn="b"/>
                      <a:r>
                        <a:rPr lang="ru-RU" sz="1400" u="none" strike="noStrike">
                          <a:effectLst/>
                        </a:rPr>
                        <a:t>90,6</a:t>
                      </a:r>
                      <a:endParaRPr lang="ru-RU" sz="1400" b="0" i="0" u="none" strike="noStrike">
                        <a:effectLst/>
                        <a:latin typeface="Times New Roman" panose="02020603050405020304" pitchFamily="18" charset="0"/>
                      </a:endParaRPr>
                    </a:p>
                  </a:txBody>
                  <a:tcPr marL="3248" marR="3248" marT="3248" marB="0" anchor="b"/>
                </a:tc>
              </a:tr>
              <a:tr h="248804">
                <a:tc>
                  <a:txBody>
                    <a:bodyPr/>
                    <a:lstStyle/>
                    <a:p>
                      <a:pPr algn="l" fontAlgn="b"/>
                      <a:r>
                        <a:rPr lang="ru-RU" sz="1400" u="none" strike="noStrike">
                          <a:effectLst/>
                        </a:rPr>
                        <a:t>Функционирование Правительства Российской Федерации, высших исполнительных органов государственной власти субъектов Российской Федерации, местных администраций</a:t>
                      </a:r>
                      <a:endParaRPr lang="ru-RU" sz="1400" b="0" i="0" u="none" strike="noStrike">
                        <a:effectLst/>
                        <a:latin typeface="Times New Roman" panose="02020603050405020304" pitchFamily="18" charset="0"/>
                      </a:endParaRPr>
                    </a:p>
                  </a:txBody>
                  <a:tcPr marL="3248" marR="3248" marT="3248" marB="0" anchor="b"/>
                </a:tc>
                <a:tc>
                  <a:txBody>
                    <a:bodyPr/>
                    <a:lstStyle/>
                    <a:p>
                      <a:pPr algn="ctr" fontAlgn="b"/>
                      <a:r>
                        <a:rPr lang="ru-RU" sz="1400" u="none" strike="noStrike">
                          <a:effectLst/>
                        </a:rPr>
                        <a:t>01</a:t>
                      </a:r>
                      <a:endParaRPr lang="ru-RU" sz="1400" b="0" i="0" u="none" strike="noStrike">
                        <a:effectLst/>
                        <a:latin typeface="Times New Roman" panose="02020603050405020304" pitchFamily="18" charset="0"/>
                      </a:endParaRPr>
                    </a:p>
                  </a:txBody>
                  <a:tcPr marL="3248" marR="3248" marT="3248" marB="0" anchor="b"/>
                </a:tc>
                <a:tc>
                  <a:txBody>
                    <a:bodyPr/>
                    <a:lstStyle/>
                    <a:p>
                      <a:pPr algn="ctr" fontAlgn="b"/>
                      <a:r>
                        <a:rPr lang="ru-RU" sz="1400" u="none" strike="noStrike">
                          <a:effectLst/>
                        </a:rPr>
                        <a:t>04</a:t>
                      </a:r>
                      <a:endParaRPr lang="ru-RU" sz="1400" b="0" i="0" u="none" strike="noStrike">
                        <a:effectLst/>
                        <a:latin typeface="Times New Roman" panose="02020603050405020304" pitchFamily="18" charset="0"/>
                      </a:endParaRPr>
                    </a:p>
                  </a:txBody>
                  <a:tcPr marL="3248" marR="3248" marT="3248" marB="0" anchor="b"/>
                </a:tc>
                <a:tc>
                  <a:txBody>
                    <a:bodyPr/>
                    <a:lstStyle/>
                    <a:p>
                      <a:pPr algn="r" fontAlgn="b"/>
                      <a:r>
                        <a:rPr lang="ru-RU" sz="1400" u="none" strike="noStrike" dirty="0">
                          <a:effectLst/>
                        </a:rPr>
                        <a:t>139 183,3</a:t>
                      </a:r>
                      <a:endParaRPr lang="ru-RU" sz="1400" b="0" i="0" u="none" strike="noStrike" dirty="0">
                        <a:effectLst/>
                        <a:latin typeface="Times New Roman" panose="02020603050405020304" pitchFamily="18" charset="0"/>
                      </a:endParaRPr>
                    </a:p>
                  </a:txBody>
                  <a:tcPr marL="3248" marR="3248" marT="3248" marB="0" anchor="b"/>
                </a:tc>
                <a:tc>
                  <a:txBody>
                    <a:bodyPr/>
                    <a:lstStyle/>
                    <a:p>
                      <a:pPr algn="r" fontAlgn="b"/>
                      <a:r>
                        <a:rPr lang="ru-RU" sz="1400" u="none" strike="noStrike" dirty="0">
                          <a:effectLst/>
                        </a:rPr>
                        <a:t>136 467,9</a:t>
                      </a:r>
                      <a:endParaRPr lang="ru-RU" sz="1400" b="0" i="0" u="none" strike="noStrike" dirty="0">
                        <a:effectLst/>
                        <a:latin typeface="Times New Roman" panose="02020603050405020304" pitchFamily="18" charset="0"/>
                      </a:endParaRPr>
                    </a:p>
                  </a:txBody>
                  <a:tcPr marL="3248" marR="3248" marT="3248" marB="0" anchor="b"/>
                </a:tc>
                <a:tc>
                  <a:txBody>
                    <a:bodyPr/>
                    <a:lstStyle/>
                    <a:p>
                      <a:pPr algn="r" fontAlgn="b"/>
                      <a:r>
                        <a:rPr lang="ru-RU" sz="1400" u="none" strike="noStrike" dirty="0">
                          <a:effectLst/>
                        </a:rPr>
                        <a:t>135 688,8</a:t>
                      </a:r>
                      <a:endParaRPr lang="ru-RU" sz="1400" b="0" i="0" u="none" strike="noStrike" dirty="0">
                        <a:effectLst/>
                        <a:latin typeface="Times New Roman" panose="02020603050405020304" pitchFamily="18" charset="0"/>
                      </a:endParaRPr>
                    </a:p>
                  </a:txBody>
                  <a:tcPr marL="3248" marR="3248" marT="3248" marB="0" anchor="b"/>
                </a:tc>
                <a:tc>
                  <a:txBody>
                    <a:bodyPr/>
                    <a:lstStyle/>
                    <a:p>
                      <a:pPr algn="r" fontAlgn="b"/>
                      <a:r>
                        <a:rPr lang="ru-RU" sz="1400" u="none" strike="noStrike">
                          <a:effectLst/>
                        </a:rPr>
                        <a:t>97,5</a:t>
                      </a:r>
                      <a:endParaRPr lang="ru-RU" sz="1400" b="0" i="0" u="none" strike="noStrike">
                        <a:effectLst/>
                        <a:latin typeface="Times New Roman" panose="02020603050405020304" pitchFamily="18" charset="0"/>
                      </a:endParaRPr>
                    </a:p>
                  </a:txBody>
                  <a:tcPr marL="3248" marR="3248" marT="3248" marB="0" anchor="b"/>
                </a:tc>
                <a:tc>
                  <a:txBody>
                    <a:bodyPr/>
                    <a:lstStyle/>
                    <a:p>
                      <a:pPr algn="r" fontAlgn="b"/>
                      <a:r>
                        <a:rPr lang="ru-RU" sz="1400" u="none" strike="noStrike">
                          <a:effectLst/>
                        </a:rPr>
                        <a:t>99,4</a:t>
                      </a:r>
                      <a:endParaRPr lang="ru-RU" sz="1400" b="0" i="0" u="none" strike="noStrike">
                        <a:effectLst/>
                        <a:latin typeface="Times New Roman" panose="02020603050405020304" pitchFamily="18" charset="0"/>
                      </a:endParaRPr>
                    </a:p>
                  </a:txBody>
                  <a:tcPr marL="3248" marR="3248" marT="3248" marB="0" anchor="b"/>
                </a:tc>
              </a:tr>
              <a:tr h="62201">
                <a:tc>
                  <a:txBody>
                    <a:bodyPr/>
                    <a:lstStyle/>
                    <a:p>
                      <a:pPr algn="l" fontAlgn="b"/>
                      <a:r>
                        <a:rPr lang="ru-RU" sz="1400" u="none" strike="noStrike">
                          <a:effectLst/>
                        </a:rPr>
                        <a:t>Судебная система</a:t>
                      </a:r>
                      <a:endParaRPr lang="ru-RU" sz="1400" b="0" i="0" u="none" strike="noStrike">
                        <a:effectLst/>
                        <a:latin typeface="Times New Roman" panose="02020603050405020304" pitchFamily="18" charset="0"/>
                      </a:endParaRPr>
                    </a:p>
                  </a:txBody>
                  <a:tcPr marL="3248" marR="3248" marT="3248" marB="0" anchor="b"/>
                </a:tc>
                <a:tc>
                  <a:txBody>
                    <a:bodyPr/>
                    <a:lstStyle/>
                    <a:p>
                      <a:pPr algn="ctr" fontAlgn="b"/>
                      <a:r>
                        <a:rPr lang="ru-RU" sz="1400" u="none" strike="noStrike">
                          <a:effectLst/>
                        </a:rPr>
                        <a:t>01</a:t>
                      </a:r>
                      <a:endParaRPr lang="ru-RU" sz="1400" b="0" i="0" u="none" strike="noStrike">
                        <a:effectLst/>
                        <a:latin typeface="Times New Roman" panose="02020603050405020304" pitchFamily="18" charset="0"/>
                      </a:endParaRPr>
                    </a:p>
                  </a:txBody>
                  <a:tcPr marL="3248" marR="3248" marT="3248" marB="0" anchor="b"/>
                </a:tc>
                <a:tc>
                  <a:txBody>
                    <a:bodyPr/>
                    <a:lstStyle/>
                    <a:p>
                      <a:pPr algn="ctr" fontAlgn="b"/>
                      <a:r>
                        <a:rPr lang="ru-RU" sz="1400" u="none" strike="noStrike">
                          <a:effectLst/>
                        </a:rPr>
                        <a:t>05</a:t>
                      </a:r>
                      <a:endParaRPr lang="ru-RU" sz="1400" b="0" i="0" u="none" strike="noStrike">
                        <a:effectLst/>
                        <a:latin typeface="Times New Roman" panose="02020603050405020304" pitchFamily="18" charset="0"/>
                      </a:endParaRPr>
                    </a:p>
                  </a:txBody>
                  <a:tcPr marL="3248" marR="3248" marT="3248" marB="0" anchor="b"/>
                </a:tc>
                <a:tc>
                  <a:txBody>
                    <a:bodyPr/>
                    <a:lstStyle/>
                    <a:p>
                      <a:pPr algn="r" fontAlgn="b"/>
                      <a:r>
                        <a:rPr lang="ru-RU" sz="1400" u="none" strike="noStrike">
                          <a:effectLst/>
                        </a:rPr>
                        <a:t>6,2</a:t>
                      </a:r>
                      <a:endParaRPr lang="ru-RU" sz="1400" b="0" i="0" u="none" strike="noStrike">
                        <a:effectLst/>
                        <a:latin typeface="Times New Roman" panose="02020603050405020304" pitchFamily="18" charset="0"/>
                      </a:endParaRPr>
                    </a:p>
                  </a:txBody>
                  <a:tcPr marL="3248" marR="3248" marT="3248" marB="0" anchor="b"/>
                </a:tc>
                <a:tc>
                  <a:txBody>
                    <a:bodyPr/>
                    <a:lstStyle/>
                    <a:p>
                      <a:pPr algn="r" fontAlgn="b"/>
                      <a:r>
                        <a:rPr lang="ru-RU" sz="1400" u="none" strike="noStrike">
                          <a:effectLst/>
                        </a:rPr>
                        <a:t>6,2</a:t>
                      </a:r>
                      <a:endParaRPr lang="ru-RU" sz="1400" b="0" i="0" u="none" strike="noStrike">
                        <a:effectLst/>
                        <a:latin typeface="Times New Roman" panose="02020603050405020304" pitchFamily="18" charset="0"/>
                      </a:endParaRPr>
                    </a:p>
                  </a:txBody>
                  <a:tcPr marL="3248" marR="3248" marT="3248" marB="0" anchor="b"/>
                </a:tc>
                <a:tc>
                  <a:txBody>
                    <a:bodyPr/>
                    <a:lstStyle/>
                    <a:p>
                      <a:pPr algn="r" fontAlgn="b"/>
                      <a:r>
                        <a:rPr lang="ru-RU" sz="1400" u="none" strike="noStrike" dirty="0">
                          <a:effectLst/>
                        </a:rPr>
                        <a:t>6,2</a:t>
                      </a:r>
                      <a:endParaRPr lang="ru-RU" sz="1400" b="0" i="0" u="none" strike="noStrike" dirty="0">
                        <a:effectLst/>
                        <a:latin typeface="Times New Roman" panose="02020603050405020304" pitchFamily="18" charset="0"/>
                      </a:endParaRPr>
                    </a:p>
                  </a:txBody>
                  <a:tcPr marL="3248" marR="3248" marT="3248" marB="0" anchor="b"/>
                </a:tc>
                <a:tc>
                  <a:txBody>
                    <a:bodyPr/>
                    <a:lstStyle/>
                    <a:p>
                      <a:pPr algn="r" fontAlgn="b"/>
                      <a:r>
                        <a:rPr lang="ru-RU" sz="1400" u="none" strike="noStrike">
                          <a:effectLst/>
                        </a:rPr>
                        <a:t>100,0</a:t>
                      </a:r>
                      <a:endParaRPr lang="ru-RU" sz="1400" b="0" i="0" u="none" strike="noStrike">
                        <a:effectLst/>
                        <a:latin typeface="Times New Roman" panose="02020603050405020304" pitchFamily="18" charset="0"/>
                      </a:endParaRPr>
                    </a:p>
                  </a:txBody>
                  <a:tcPr marL="3248" marR="3248" marT="3248" marB="0" anchor="b"/>
                </a:tc>
                <a:tc>
                  <a:txBody>
                    <a:bodyPr/>
                    <a:lstStyle/>
                    <a:p>
                      <a:pPr algn="r" fontAlgn="b"/>
                      <a:r>
                        <a:rPr lang="ru-RU" sz="1400" u="none" strike="noStrike">
                          <a:effectLst/>
                        </a:rPr>
                        <a:t>100,0</a:t>
                      </a:r>
                      <a:endParaRPr lang="ru-RU" sz="1400" b="0" i="0" u="none" strike="noStrike">
                        <a:effectLst/>
                        <a:latin typeface="Times New Roman" panose="02020603050405020304" pitchFamily="18" charset="0"/>
                      </a:endParaRPr>
                    </a:p>
                  </a:txBody>
                  <a:tcPr marL="3248" marR="3248" marT="3248" marB="0" anchor="b"/>
                </a:tc>
              </a:tr>
              <a:tr h="186603">
                <a:tc>
                  <a:txBody>
                    <a:bodyPr/>
                    <a:lstStyle/>
                    <a:p>
                      <a:pPr algn="l" fontAlgn="b"/>
                      <a:r>
                        <a:rPr lang="ru-RU" sz="1400" u="none" strike="noStrike">
                          <a:effectLst/>
                        </a:rPr>
                        <a:t>Обеспечение деятельности финансовых, налоговых и таможенных органов и органов финансового (финансово-бюджетного) надзора</a:t>
                      </a:r>
                      <a:endParaRPr lang="ru-RU" sz="1400" b="0" i="0" u="none" strike="noStrike">
                        <a:effectLst/>
                        <a:latin typeface="Times New Roman" panose="02020603050405020304" pitchFamily="18" charset="0"/>
                      </a:endParaRPr>
                    </a:p>
                  </a:txBody>
                  <a:tcPr marL="3248" marR="3248" marT="3248" marB="0" anchor="b"/>
                </a:tc>
                <a:tc>
                  <a:txBody>
                    <a:bodyPr/>
                    <a:lstStyle/>
                    <a:p>
                      <a:pPr algn="ctr" fontAlgn="b"/>
                      <a:r>
                        <a:rPr lang="ru-RU" sz="1400" u="none" strike="noStrike">
                          <a:effectLst/>
                        </a:rPr>
                        <a:t>01</a:t>
                      </a:r>
                      <a:endParaRPr lang="ru-RU" sz="1400" b="0" i="0" u="none" strike="noStrike">
                        <a:effectLst/>
                        <a:latin typeface="Times New Roman" panose="02020603050405020304" pitchFamily="18" charset="0"/>
                      </a:endParaRPr>
                    </a:p>
                  </a:txBody>
                  <a:tcPr marL="3248" marR="3248" marT="3248" marB="0" anchor="b"/>
                </a:tc>
                <a:tc>
                  <a:txBody>
                    <a:bodyPr/>
                    <a:lstStyle/>
                    <a:p>
                      <a:pPr algn="ctr" fontAlgn="b"/>
                      <a:r>
                        <a:rPr lang="ru-RU" sz="1400" u="none" strike="noStrike">
                          <a:effectLst/>
                        </a:rPr>
                        <a:t>06</a:t>
                      </a:r>
                      <a:endParaRPr lang="ru-RU" sz="1400" b="0" i="0" u="none" strike="noStrike">
                        <a:effectLst/>
                        <a:latin typeface="Times New Roman" panose="02020603050405020304" pitchFamily="18" charset="0"/>
                      </a:endParaRPr>
                    </a:p>
                  </a:txBody>
                  <a:tcPr marL="3248" marR="3248" marT="3248" marB="0" anchor="b"/>
                </a:tc>
                <a:tc>
                  <a:txBody>
                    <a:bodyPr/>
                    <a:lstStyle/>
                    <a:p>
                      <a:pPr algn="r" fontAlgn="b"/>
                      <a:r>
                        <a:rPr lang="ru-RU" sz="1400" u="none" strike="noStrike">
                          <a:effectLst/>
                        </a:rPr>
                        <a:t>41 984,6</a:t>
                      </a:r>
                      <a:endParaRPr lang="ru-RU" sz="1400" b="0" i="0" u="none" strike="noStrike">
                        <a:effectLst/>
                        <a:latin typeface="Times New Roman" panose="02020603050405020304" pitchFamily="18" charset="0"/>
                      </a:endParaRPr>
                    </a:p>
                  </a:txBody>
                  <a:tcPr marL="3248" marR="3248" marT="3248" marB="0" anchor="b"/>
                </a:tc>
                <a:tc>
                  <a:txBody>
                    <a:bodyPr/>
                    <a:lstStyle/>
                    <a:p>
                      <a:pPr algn="r" fontAlgn="b"/>
                      <a:r>
                        <a:rPr lang="ru-RU" sz="1400" u="none" strike="noStrike">
                          <a:effectLst/>
                        </a:rPr>
                        <a:t>42 927,8</a:t>
                      </a:r>
                      <a:endParaRPr lang="ru-RU" sz="1400" b="0" i="0" u="none" strike="noStrike">
                        <a:effectLst/>
                        <a:latin typeface="Times New Roman" panose="02020603050405020304" pitchFamily="18" charset="0"/>
                      </a:endParaRPr>
                    </a:p>
                  </a:txBody>
                  <a:tcPr marL="3248" marR="3248" marT="3248" marB="0" anchor="b"/>
                </a:tc>
                <a:tc>
                  <a:txBody>
                    <a:bodyPr/>
                    <a:lstStyle/>
                    <a:p>
                      <a:pPr algn="r" fontAlgn="b"/>
                      <a:r>
                        <a:rPr lang="ru-RU" sz="1400" u="none" strike="noStrike" dirty="0">
                          <a:effectLst/>
                        </a:rPr>
                        <a:t>42 663,3</a:t>
                      </a:r>
                      <a:endParaRPr lang="ru-RU" sz="1400" b="0" i="0" u="none" strike="noStrike" dirty="0">
                        <a:effectLst/>
                        <a:latin typeface="Times New Roman" panose="02020603050405020304" pitchFamily="18" charset="0"/>
                      </a:endParaRPr>
                    </a:p>
                  </a:txBody>
                  <a:tcPr marL="3248" marR="3248" marT="3248" marB="0" anchor="b"/>
                </a:tc>
                <a:tc>
                  <a:txBody>
                    <a:bodyPr/>
                    <a:lstStyle/>
                    <a:p>
                      <a:pPr algn="r" fontAlgn="b"/>
                      <a:r>
                        <a:rPr lang="ru-RU" sz="1400" u="none" strike="noStrike">
                          <a:effectLst/>
                        </a:rPr>
                        <a:t>101,6</a:t>
                      </a:r>
                      <a:endParaRPr lang="ru-RU" sz="1400" b="0" i="0" u="none" strike="noStrike">
                        <a:effectLst/>
                        <a:latin typeface="Times New Roman" panose="02020603050405020304" pitchFamily="18" charset="0"/>
                      </a:endParaRPr>
                    </a:p>
                  </a:txBody>
                  <a:tcPr marL="3248" marR="3248" marT="3248" marB="0" anchor="b"/>
                </a:tc>
                <a:tc>
                  <a:txBody>
                    <a:bodyPr/>
                    <a:lstStyle/>
                    <a:p>
                      <a:pPr algn="r" fontAlgn="b"/>
                      <a:r>
                        <a:rPr lang="ru-RU" sz="1400" u="none" strike="noStrike">
                          <a:effectLst/>
                        </a:rPr>
                        <a:t>99,4</a:t>
                      </a:r>
                      <a:endParaRPr lang="ru-RU" sz="1400" b="0" i="0" u="none" strike="noStrike">
                        <a:effectLst/>
                        <a:latin typeface="Times New Roman" panose="02020603050405020304" pitchFamily="18" charset="0"/>
                      </a:endParaRPr>
                    </a:p>
                  </a:txBody>
                  <a:tcPr marL="3248" marR="3248" marT="3248" marB="0" anchor="b"/>
                </a:tc>
              </a:tr>
              <a:tr h="62201">
                <a:tc>
                  <a:txBody>
                    <a:bodyPr/>
                    <a:lstStyle/>
                    <a:p>
                      <a:pPr algn="l" fontAlgn="b"/>
                      <a:r>
                        <a:rPr lang="ru-RU" sz="1400" u="none" strike="noStrike">
                          <a:effectLst/>
                        </a:rPr>
                        <a:t>Обеспечение проведения выборов и референдумов</a:t>
                      </a:r>
                      <a:endParaRPr lang="ru-RU" sz="1400" b="0" i="0" u="none" strike="noStrike">
                        <a:effectLst/>
                        <a:latin typeface="Times New Roman" panose="02020603050405020304" pitchFamily="18" charset="0"/>
                      </a:endParaRPr>
                    </a:p>
                  </a:txBody>
                  <a:tcPr marL="3248" marR="3248" marT="3248" marB="0" anchor="b"/>
                </a:tc>
                <a:tc>
                  <a:txBody>
                    <a:bodyPr/>
                    <a:lstStyle/>
                    <a:p>
                      <a:pPr algn="ctr" fontAlgn="b"/>
                      <a:r>
                        <a:rPr lang="ru-RU" sz="1400" u="none" strike="noStrike">
                          <a:effectLst/>
                        </a:rPr>
                        <a:t>01</a:t>
                      </a:r>
                      <a:endParaRPr lang="ru-RU" sz="1400" b="0" i="0" u="none" strike="noStrike">
                        <a:effectLst/>
                        <a:latin typeface="Times New Roman" panose="02020603050405020304" pitchFamily="18" charset="0"/>
                      </a:endParaRPr>
                    </a:p>
                  </a:txBody>
                  <a:tcPr marL="3248" marR="3248" marT="3248" marB="0" anchor="b"/>
                </a:tc>
                <a:tc>
                  <a:txBody>
                    <a:bodyPr/>
                    <a:lstStyle/>
                    <a:p>
                      <a:pPr algn="ctr" fontAlgn="b"/>
                      <a:r>
                        <a:rPr lang="ru-RU" sz="1400" u="none" strike="noStrike">
                          <a:effectLst/>
                        </a:rPr>
                        <a:t>07</a:t>
                      </a:r>
                      <a:endParaRPr lang="ru-RU" sz="1400" b="0" i="0" u="none" strike="noStrike">
                        <a:effectLst/>
                        <a:latin typeface="Times New Roman" panose="02020603050405020304" pitchFamily="18" charset="0"/>
                      </a:endParaRPr>
                    </a:p>
                  </a:txBody>
                  <a:tcPr marL="3248" marR="3248" marT="3248" marB="0" anchor="b"/>
                </a:tc>
                <a:tc>
                  <a:txBody>
                    <a:bodyPr/>
                    <a:lstStyle/>
                    <a:p>
                      <a:pPr algn="r" fontAlgn="b"/>
                      <a:r>
                        <a:rPr lang="ru-RU" sz="1400" u="none" strike="noStrike">
                          <a:effectLst/>
                        </a:rPr>
                        <a:t>8 000,0</a:t>
                      </a:r>
                      <a:endParaRPr lang="ru-RU" sz="1400" b="0" i="0" u="none" strike="noStrike">
                        <a:effectLst/>
                        <a:latin typeface="Times New Roman" panose="02020603050405020304" pitchFamily="18" charset="0"/>
                      </a:endParaRPr>
                    </a:p>
                  </a:txBody>
                  <a:tcPr marL="3248" marR="3248" marT="3248" marB="0" anchor="b"/>
                </a:tc>
                <a:tc>
                  <a:txBody>
                    <a:bodyPr/>
                    <a:lstStyle/>
                    <a:p>
                      <a:pPr algn="r" fontAlgn="b"/>
                      <a:r>
                        <a:rPr lang="ru-RU" sz="1400" u="none" strike="noStrike">
                          <a:effectLst/>
                        </a:rPr>
                        <a:t>8 000,0</a:t>
                      </a:r>
                      <a:endParaRPr lang="ru-RU" sz="1400" b="0" i="0" u="none" strike="noStrike">
                        <a:effectLst/>
                        <a:latin typeface="Times New Roman" panose="02020603050405020304" pitchFamily="18" charset="0"/>
                      </a:endParaRPr>
                    </a:p>
                  </a:txBody>
                  <a:tcPr marL="3248" marR="3248" marT="3248" marB="0" anchor="b"/>
                </a:tc>
                <a:tc>
                  <a:txBody>
                    <a:bodyPr/>
                    <a:lstStyle/>
                    <a:p>
                      <a:pPr algn="r" fontAlgn="b"/>
                      <a:r>
                        <a:rPr lang="ru-RU" sz="1400" u="none" strike="noStrike" dirty="0">
                          <a:effectLst/>
                        </a:rPr>
                        <a:t>8 000,0</a:t>
                      </a:r>
                      <a:endParaRPr lang="ru-RU" sz="1400" b="0" i="0" u="none" strike="noStrike" dirty="0">
                        <a:effectLst/>
                        <a:latin typeface="Times New Roman" panose="02020603050405020304" pitchFamily="18" charset="0"/>
                      </a:endParaRPr>
                    </a:p>
                  </a:txBody>
                  <a:tcPr marL="3248" marR="3248" marT="3248" marB="0" anchor="b"/>
                </a:tc>
                <a:tc>
                  <a:txBody>
                    <a:bodyPr/>
                    <a:lstStyle/>
                    <a:p>
                      <a:pPr algn="r" fontAlgn="b"/>
                      <a:r>
                        <a:rPr lang="ru-RU" sz="1400" u="none" strike="noStrike">
                          <a:effectLst/>
                        </a:rPr>
                        <a:t>100,0</a:t>
                      </a:r>
                      <a:endParaRPr lang="ru-RU" sz="1400" b="0" i="0" u="none" strike="noStrike">
                        <a:effectLst/>
                        <a:latin typeface="Times New Roman" panose="02020603050405020304" pitchFamily="18" charset="0"/>
                      </a:endParaRPr>
                    </a:p>
                  </a:txBody>
                  <a:tcPr marL="3248" marR="3248" marT="3248" marB="0" anchor="b"/>
                </a:tc>
                <a:tc>
                  <a:txBody>
                    <a:bodyPr/>
                    <a:lstStyle/>
                    <a:p>
                      <a:pPr algn="r" fontAlgn="b"/>
                      <a:r>
                        <a:rPr lang="ru-RU" sz="1400" u="none" strike="noStrike">
                          <a:effectLst/>
                        </a:rPr>
                        <a:t>100,0</a:t>
                      </a:r>
                      <a:endParaRPr lang="ru-RU" sz="1400" b="0" i="0" u="none" strike="noStrike">
                        <a:effectLst/>
                        <a:latin typeface="Times New Roman" panose="02020603050405020304" pitchFamily="18" charset="0"/>
                      </a:endParaRPr>
                    </a:p>
                  </a:txBody>
                  <a:tcPr marL="3248" marR="3248" marT="3248" marB="0" anchor="b"/>
                </a:tc>
              </a:tr>
              <a:tr h="62201">
                <a:tc>
                  <a:txBody>
                    <a:bodyPr/>
                    <a:lstStyle/>
                    <a:p>
                      <a:pPr algn="l" fontAlgn="b"/>
                      <a:r>
                        <a:rPr lang="ru-RU" sz="1400" u="none" strike="noStrike">
                          <a:effectLst/>
                        </a:rPr>
                        <a:t>Резервные фонды</a:t>
                      </a:r>
                      <a:endParaRPr lang="ru-RU" sz="1400" b="0" i="0" u="none" strike="noStrike">
                        <a:effectLst/>
                        <a:latin typeface="Times New Roman" panose="02020603050405020304" pitchFamily="18" charset="0"/>
                      </a:endParaRPr>
                    </a:p>
                  </a:txBody>
                  <a:tcPr marL="3248" marR="3248" marT="3248" marB="0" anchor="b"/>
                </a:tc>
                <a:tc>
                  <a:txBody>
                    <a:bodyPr/>
                    <a:lstStyle/>
                    <a:p>
                      <a:pPr algn="ctr" fontAlgn="b"/>
                      <a:r>
                        <a:rPr lang="ru-RU" sz="1400" u="none" strike="noStrike">
                          <a:effectLst/>
                        </a:rPr>
                        <a:t>01</a:t>
                      </a:r>
                      <a:endParaRPr lang="ru-RU" sz="1400" b="0" i="0" u="none" strike="noStrike">
                        <a:effectLst/>
                        <a:latin typeface="Times New Roman" panose="02020603050405020304" pitchFamily="18" charset="0"/>
                      </a:endParaRPr>
                    </a:p>
                  </a:txBody>
                  <a:tcPr marL="3248" marR="3248" marT="3248" marB="0" anchor="b"/>
                </a:tc>
                <a:tc>
                  <a:txBody>
                    <a:bodyPr/>
                    <a:lstStyle/>
                    <a:p>
                      <a:pPr algn="ctr" fontAlgn="b"/>
                      <a:r>
                        <a:rPr lang="ru-RU" sz="1400" u="none" strike="noStrike">
                          <a:effectLst/>
                        </a:rPr>
                        <a:t>11</a:t>
                      </a:r>
                      <a:endParaRPr lang="ru-RU" sz="1400" b="0" i="0" u="none" strike="noStrike">
                        <a:effectLst/>
                        <a:latin typeface="Times New Roman" panose="02020603050405020304" pitchFamily="18" charset="0"/>
                      </a:endParaRPr>
                    </a:p>
                  </a:txBody>
                  <a:tcPr marL="3248" marR="3248" marT="3248" marB="0" anchor="b"/>
                </a:tc>
                <a:tc>
                  <a:txBody>
                    <a:bodyPr/>
                    <a:lstStyle/>
                    <a:p>
                      <a:pPr algn="r" fontAlgn="b"/>
                      <a:r>
                        <a:rPr lang="ru-RU" sz="1400" u="none" strike="noStrike">
                          <a:effectLst/>
                        </a:rPr>
                        <a:t>98,5</a:t>
                      </a:r>
                      <a:endParaRPr lang="ru-RU" sz="1400" b="0" i="0" u="none" strike="noStrike">
                        <a:effectLst/>
                        <a:latin typeface="Times New Roman" panose="02020603050405020304" pitchFamily="18" charset="0"/>
                      </a:endParaRPr>
                    </a:p>
                  </a:txBody>
                  <a:tcPr marL="3248" marR="3248" marT="3248" marB="0" anchor="b"/>
                </a:tc>
                <a:tc>
                  <a:txBody>
                    <a:bodyPr/>
                    <a:lstStyle/>
                    <a:p>
                      <a:pPr algn="r" fontAlgn="b"/>
                      <a:r>
                        <a:rPr lang="ru-RU" sz="1400" u="none" strike="noStrike">
                          <a:effectLst/>
                        </a:rPr>
                        <a:t>0,0</a:t>
                      </a:r>
                      <a:endParaRPr lang="ru-RU" sz="1400" b="0" i="0" u="none" strike="noStrike">
                        <a:effectLst/>
                        <a:latin typeface="Times New Roman" panose="02020603050405020304" pitchFamily="18" charset="0"/>
                      </a:endParaRPr>
                    </a:p>
                  </a:txBody>
                  <a:tcPr marL="3248" marR="3248" marT="3248" marB="0" anchor="b"/>
                </a:tc>
                <a:tc>
                  <a:txBody>
                    <a:bodyPr/>
                    <a:lstStyle/>
                    <a:p>
                      <a:pPr algn="r" fontAlgn="b"/>
                      <a:r>
                        <a:rPr lang="ru-RU" sz="1400" u="none" strike="noStrike">
                          <a:effectLst/>
                        </a:rPr>
                        <a:t>0,0</a:t>
                      </a:r>
                      <a:endParaRPr lang="ru-RU" sz="1400" b="0" i="0" u="none" strike="noStrike">
                        <a:effectLst/>
                        <a:latin typeface="Times New Roman" panose="02020603050405020304" pitchFamily="18" charset="0"/>
                      </a:endParaRPr>
                    </a:p>
                  </a:txBody>
                  <a:tcPr marL="3248" marR="3248" marT="3248" marB="0" anchor="b"/>
                </a:tc>
                <a:tc>
                  <a:txBody>
                    <a:bodyPr/>
                    <a:lstStyle/>
                    <a:p>
                      <a:pPr algn="r" fontAlgn="b"/>
                      <a:r>
                        <a:rPr lang="ru-RU" sz="1400" u="none" strike="noStrike">
                          <a:effectLst/>
                        </a:rPr>
                        <a:t>0,0</a:t>
                      </a:r>
                      <a:endParaRPr lang="ru-RU" sz="1400" b="0" i="0" u="none" strike="noStrike">
                        <a:effectLst/>
                        <a:latin typeface="Times New Roman" panose="02020603050405020304" pitchFamily="18" charset="0"/>
                      </a:endParaRPr>
                    </a:p>
                  </a:txBody>
                  <a:tcPr marL="3248" marR="3248" marT="3248" marB="0" anchor="b"/>
                </a:tc>
                <a:tc>
                  <a:txBody>
                    <a:bodyPr/>
                    <a:lstStyle/>
                    <a:p>
                      <a:pPr algn="r" fontAlgn="b"/>
                      <a:r>
                        <a:rPr lang="ru-RU" sz="1400" u="none" strike="noStrike">
                          <a:effectLst/>
                        </a:rPr>
                        <a:t>0,0</a:t>
                      </a:r>
                      <a:endParaRPr lang="ru-RU" sz="1400" b="0" i="0" u="none" strike="noStrike">
                        <a:effectLst/>
                        <a:latin typeface="Times New Roman" panose="02020603050405020304" pitchFamily="18" charset="0"/>
                      </a:endParaRPr>
                    </a:p>
                  </a:txBody>
                  <a:tcPr marL="3248" marR="3248" marT="3248" marB="0" anchor="b"/>
                </a:tc>
              </a:tr>
              <a:tr h="62201">
                <a:tc>
                  <a:txBody>
                    <a:bodyPr/>
                    <a:lstStyle/>
                    <a:p>
                      <a:pPr algn="l" fontAlgn="b"/>
                      <a:r>
                        <a:rPr lang="ru-RU" sz="1400" u="none" strike="noStrike">
                          <a:effectLst/>
                        </a:rPr>
                        <a:t>Другие общегосударственные вопросы</a:t>
                      </a:r>
                      <a:endParaRPr lang="ru-RU" sz="1400" b="0" i="0" u="none" strike="noStrike">
                        <a:effectLst/>
                        <a:latin typeface="Times New Roman" panose="02020603050405020304" pitchFamily="18" charset="0"/>
                      </a:endParaRPr>
                    </a:p>
                  </a:txBody>
                  <a:tcPr marL="3248" marR="3248" marT="3248" marB="0" anchor="b"/>
                </a:tc>
                <a:tc>
                  <a:txBody>
                    <a:bodyPr/>
                    <a:lstStyle/>
                    <a:p>
                      <a:pPr algn="ctr" fontAlgn="b"/>
                      <a:r>
                        <a:rPr lang="ru-RU" sz="1400" u="none" strike="noStrike">
                          <a:effectLst/>
                        </a:rPr>
                        <a:t>01</a:t>
                      </a:r>
                      <a:endParaRPr lang="ru-RU" sz="1400" b="0" i="0" u="none" strike="noStrike">
                        <a:effectLst/>
                        <a:latin typeface="Times New Roman" panose="02020603050405020304" pitchFamily="18" charset="0"/>
                      </a:endParaRPr>
                    </a:p>
                  </a:txBody>
                  <a:tcPr marL="3248" marR="3248" marT="3248" marB="0" anchor="b"/>
                </a:tc>
                <a:tc>
                  <a:txBody>
                    <a:bodyPr/>
                    <a:lstStyle/>
                    <a:p>
                      <a:pPr algn="ctr" fontAlgn="b"/>
                      <a:r>
                        <a:rPr lang="ru-RU" sz="1400" u="none" strike="noStrike">
                          <a:effectLst/>
                        </a:rPr>
                        <a:t>13</a:t>
                      </a:r>
                      <a:endParaRPr lang="ru-RU" sz="1400" b="0" i="0" u="none" strike="noStrike">
                        <a:effectLst/>
                        <a:latin typeface="Times New Roman" panose="02020603050405020304" pitchFamily="18" charset="0"/>
                      </a:endParaRPr>
                    </a:p>
                  </a:txBody>
                  <a:tcPr marL="3248" marR="3248" marT="3248" marB="0" anchor="b"/>
                </a:tc>
                <a:tc>
                  <a:txBody>
                    <a:bodyPr/>
                    <a:lstStyle/>
                    <a:p>
                      <a:pPr algn="r" fontAlgn="b"/>
                      <a:r>
                        <a:rPr lang="ru-RU" sz="1400" u="none" strike="noStrike">
                          <a:effectLst/>
                        </a:rPr>
                        <a:t>233 116,8</a:t>
                      </a:r>
                      <a:endParaRPr lang="ru-RU" sz="1400" b="0" i="0" u="none" strike="noStrike">
                        <a:effectLst/>
                        <a:latin typeface="Times New Roman" panose="02020603050405020304" pitchFamily="18" charset="0"/>
                      </a:endParaRPr>
                    </a:p>
                  </a:txBody>
                  <a:tcPr marL="3248" marR="3248" marT="3248" marB="0" anchor="b"/>
                </a:tc>
                <a:tc>
                  <a:txBody>
                    <a:bodyPr/>
                    <a:lstStyle/>
                    <a:p>
                      <a:pPr algn="r" fontAlgn="b"/>
                      <a:r>
                        <a:rPr lang="ru-RU" sz="1400" u="none" strike="noStrike">
                          <a:effectLst/>
                        </a:rPr>
                        <a:t>273 903,8</a:t>
                      </a:r>
                      <a:endParaRPr lang="ru-RU" sz="1400" b="0" i="0" u="none" strike="noStrike">
                        <a:effectLst/>
                        <a:latin typeface="Times New Roman" panose="02020603050405020304" pitchFamily="18" charset="0"/>
                      </a:endParaRPr>
                    </a:p>
                  </a:txBody>
                  <a:tcPr marL="3248" marR="3248" marT="3248" marB="0" anchor="b"/>
                </a:tc>
                <a:tc>
                  <a:txBody>
                    <a:bodyPr/>
                    <a:lstStyle/>
                    <a:p>
                      <a:pPr algn="r" fontAlgn="b"/>
                      <a:r>
                        <a:rPr lang="ru-RU" sz="1400" u="none" strike="noStrike">
                          <a:effectLst/>
                        </a:rPr>
                        <a:t>223 775,9</a:t>
                      </a:r>
                      <a:endParaRPr lang="ru-RU" sz="1400" b="0" i="0" u="none" strike="noStrike">
                        <a:effectLst/>
                        <a:latin typeface="Times New Roman" panose="02020603050405020304" pitchFamily="18" charset="0"/>
                      </a:endParaRPr>
                    </a:p>
                  </a:txBody>
                  <a:tcPr marL="3248" marR="3248" marT="3248" marB="0" anchor="b"/>
                </a:tc>
                <a:tc>
                  <a:txBody>
                    <a:bodyPr/>
                    <a:lstStyle/>
                    <a:p>
                      <a:pPr algn="r" fontAlgn="b"/>
                      <a:r>
                        <a:rPr lang="ru-RU" sz="1400" u="none" strike="noStrike">
                          <a:effectLst/>
                        </a:rPr>
                        <a:t>96,0</a:t>
                      </a:r>
                      <a:endParaRPr lang="ru-RU" sz="1400" b="0" i="0" u="none" strike="noStrike">
                        <a:effectLst/>
                        <a:latin typeface="Times New Roman" panose="02020603050405020304" pitchFamily="18" charset="0"/>
                      </a:endParaRPr>
                    </a:p>
                  </a:txBody>
                  <a:tcPr marL="3248" marR="3248" marT="3248" marB="0" anchor="b"/>
                </a:tc>
                <a:tc>
                  <a:txBody>
                    <a:bodyPr/>
                    <a:lstStyle/>
                    <a:p>
                      <a:pPr algn="r" fontAlgn="b"/>
                      <a:r>
                        <a:rPr lang="ru-RU" sz="1400" u="none" strike="noStrike">
                          <a:effectLst/>
                        </a:rPr>
                        <a:t>81,7</a:t>
                      </a:r>
                      <a:endParaRPr lang="ru-RU" sz="1400" b="0" i="0" u="none" strike="noStrike">
                        <a:effectLst/>
                        <a:latin typeface="Times New Roman" panose="02020603050405020304" pitchFamily="18" charset="0"/>
                      </a:endParaRPr>
                    </a:p>
                  </a:txBody>
                  <a:tcPr marL="3248" marR="3248" marT="3248" marB="0" anchor="b"/>
                </a:tc>
              </a:tr>
              <a:tr h="62201">
                <a:tc>
                  <a:txBody>
                    <a:bodyPr/>
                    <a:lstStyle/>
                    <a:p>
                      <a:pPr algn="l" fontAlgn="b"/>
                      <a:r>
                        <a:rPr lang="ru-RU" sz="1400" b="1" u="none" strike="noStrike" dirty="0">
                          <a:effectLst/>
                        </a:rPr>
                        <a:t>Национальная оборона</a:t>
                      </a:r>
                      <a:endParaRPr lang="ru-RU" sz="1400" b="1" i="0" u="none" strike="noStrike" dirty="0">
                        <a:effectLst/>
                        <a:latin typeface="Times New Roman" panose="02020603050405020304" pitchFamily="18" charset="0"/>
                      </a:endParaRPr>
                    </a:p>
                  </a:txBody>
                  <a:tcPr marL="3248" marR="3248" marT="3248" marB="0" anchor="b"/>
                </a:tc>
                <a:tc>
                  <a:txBody>
                    <a:bodyPr/>
                    <a:lstStyle/>
                    <a:p>
                      <a:pPr algn="ctr" fontAlgn="b"/>
                      <a:r>
                        <a:rPr lang="ru-RU" sz="1400" b="1" u="none" strike="noStrike" dirty="0">
                          <a:effectLst/>
                        </a:rPr>
                        <a:t>02</a:t>
                      </a:r>
                      <a:endParaRPr lang="ru-RU" sz="1400" b="1" i="0" u="none" strike="noStrike" dirty="0">
                        <a:effectLst/>
                        <a:latin typeface="Times New Roman" panose="02020603050405020304" pitchFamily="18" charset="0"/>
                      </a:endParaRPr>
                    </a:p>
                  </a:txBody>
                  <a:tcPr marL="3248" marR="3248" marT="3248" marB="0" anchor="b"/>
                </a:tc>
                <a:tc>
                  <a:txBody>
                    <a:bodyPr/>
                    <a:lstStyle/>
                    <a:p>
                      <a:pPr algn="ctr" fontAlgn="b"/>
                      <a:r>
                        <a:rPr lang="ru-RU" sz="1400" b="1" u="none" strike="noStrike" dirty="0">
                          <a:effectLst/>
                        </a:rPr>
                        <a:t> </a:t>
                      </a:r>
                      <a:endParaRPr lang="ru-RU" sz="1400" b="1" i="0" u="none" strike="noStrike" dirty="0">
                        <a:effectLst/>
                        <a:latin typeface="Times New Roman" panose="02020603050405020304" pitchFamily="18" charset="0"/>
                      </a:endParaRPr>
                    </a:p>
                  </a:txBody>
                  <a:tcPr marL="3248" marR="3248" marT="3248" marB="0" anchor="b"/>
                </a:tc>
                <a:tc>
                  <a:txBody>
                    <a:bodyPr/>
                    <a:lstStyle/>
                    <a:p>
                      <a:pPr algn="r" fontAlgn="b"/>
                      <a:r>
                        <a:rPr lang="ru-RU" sz="1400" b="1" u="none" strike="noStrike" dirty="0">
                          <a:effectLst/>
                        </a:rPr>
                        <a:t>5 480,2</a:t>
                      </a:r>
                      <a:endParaRPr lang="ru-RU" sz="1400" b="1" i="0" u="none" strike="noStrike" dirty="0">
                        <a:effectLst/>
                        <a:latin typeface="Times New Roman" panose="02020603050405020304" pitchFamily="18" charset="0"/>
                      </a:endParaRPr>
                    </a:p>
                  </a:txBody>
                  <a:tcPr marL="3248" marR="3248" marT="3248" marB="0" anchor="b"/>
                </a:tc>
                <a:tc>
                  <a:txBody>
                    <a:bodyPr/>
                    <a:lstStyle/>
                    <a:p>
                      <a:pPr algn="r" fontAlgn="b"/>
                      <a:r>
                        <a:rPr lang="ru-RU" sz="1400" b="1" u="none" strike="noStrike" dirty="0">
                          <a:effectLst/>
                        </a:rPr>
                        <a:t>5 480,2</a:t>
                      </a:r>
                      <a:endParaRPr lang="ru-RU" sz="1400" b="1" i="0" u="none" strike="noStrike" dirty="0">
                        <a:effectLst/>
                        <a:latin typeface="Times New Roman" panose="02020603050405020304" pitchFamily="18" charset="0"/>
                      </a:endParaRPr>
                    </a:p>
                  </a:txBody>
                  <a:tcPr marL="3248" marR="3248" marT="3248" marB="0" anchor="b"/>
                </a:tc>
                <a:tc>
                  <a:txBody>
                    <a:bodyPr/>
                    <a:lstStyle/>
                    <a:p>
                      <a:pPr algn="r" fontAlgn="b"/>
                      <a:r>
                        <a:rPr lang="ru-RU" sz="1400" b="1" u="none" strike="noStrike" dirty="0">
                          <a:effectLst/>
                        </a:rPr>
                        <a:t>5 480,2</a:t>
                      </a:r>
                      <a:endParaRPr lang="ru-RU" sz="1400" b="1" i="0" u="none" strike="noStrike" dirty="0">
                        <a:effectLst/>
                        <a:latin typeface="Times New Roman" panose="02020603050405020304" pitchFamily="18" charset="0"/>
                      </a:endParaRPr>
                    </a:p>
                  </a:txBody>
                  <a:tcPr marL="3248" marR="3248" marT="3248" marB="0" anchor="b"/>
                </a:tc>
                <a:tc>
                  <a:txBody>
                    <a:bodyPr/>
                    <a:lstStyle/>
                    <a:p>
                      <a:pPr algn="r" fontAlgn="b"/>
                      <a:r>
                        <a:rPr lang="ru-RU" sz="1400" b="1" u="none" strike="noStrike" dirty="0">
                          <a:effectLst/>
                        </a:rPr>
                        <a:t>100,0</a:t>
                      </a:r>
                      <a:endParaRPr lang="ru-RU" sz="1400" b="1" i="0" u="none" strike="noStrike" dirty="0">
                        <a:effectLst/>
                        <a:latin typeface="Times New Roman" panose="02020603050405020304" pitchFamily="18" charset="0"/>
                      </a:endParaRPr>
                    </a:p>
                  </a:txBody>
                  <a:tcPr marL="3248" marR="3248" marT="3248" marB="0" anchor="b"/>
                </a:tc>
                <a:tc>
                  <a:txBody>
                    <a:bodyPr/>
                    <a:lstStyle/>
                    <a:p>
                      <a:pPr algn="r" fontAlgn="b"/>
                      <a:r>
                        <a:rPr lang="ru-RU" sz="1400" b="1" u="none" strike="noStrike" dirty="0">
                          <a:effectLst/>
                        </a:rPr>
                        <a:t>100,0</a:t>
                      </a:r>
                      <a:endParaRPr lang="ru-RU" sz="1400" b="1" i="0" u="none" strike="noStrike" dirty="0">
                        <a:effectLst/>
                        <a:latin typeface="Times New Roman" panose="02020603050405020304" pitchFamily="18" charset="0"/>
                      </a:endParaRPr>
                    </a:p>
                  </a:txBody>
                  <a:tcPr marL="3248" marR="3248" marT="3248" marB="0" anchor="b"/>
                </a:tc>
              </a:tr>
            </a:tbl>
          </a:graphicData>
        </a:graphic>
      </p:graphicFrame>
      <p:sp>
        <p:nvSpPr>
          <p:cNvPr id="58" name="TextBox 57"/>
          <p:cNvSpPr txBox="1"/>
          <p:nvPr/>
        </p:nvSpPr>
        <p:spPr>
          <a:xfrm>
            <a:off x="10871200" y="689267"/>
            <a:ext cx="1036482" cy="369332"/>
          </a:xfrm>
          <a:prstGeom prst="rect">
            <a:avLst/>
          </a:prstGeom>
          <a:noFill/>
        </p:spPr>
        <p:txBody>
          <a:bodyPr wrap="square" rtlCol="0">
            <a:spAutoFit/>
          </a:bodyPr>
          <a:lstStyle/>
          <a:p>
            <a:pPr algn="r"/>
            <a:r>
              <a:rPr lang="ru-RU" dirty="0" smtClean="0"/>
              <a:t>(1 из 4)</a:t>
            </a:r>
            <a:endParaRPr lang="ru-RU" dirty="0"/>
          </a:p>
        </p:txBody>
      </p:sp>
    </p:spTree>
    <p:extLst>
      <p:ext uri="{BB962C8B-B14F-4D97-AF65-F5344CB8AC3E}">
        <p14:creationId xmlns:p14="http://schemas.microsoft.com/office/powerpoint/2010/main" val="279542127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3" name="Нижний колонтитул 3"/>
          <p:cNvSpPr>
            <a:spLocks noGrp="1"/>
          </p:cNvSpPr>
          <p:nvPr>
            <p:ph type="ftr" sz="quarter" idx="4294967295"/>
          </p:nvPr>
        </p:nvSpPr>
        <p:spPr>
          <a:xfrm>
            <a:off x="0" y="6437730"/>
            <a:ext cx="11760000" cy="432000"/>
          </a:xfrm>
          <a:prstGeom prst="rect">
            <a:avLst/>
          </a:prstGeom>
          <a:solidFill>
            <a:srgbClr val="404040"/>
          </a:solidFill>
          <a:ln cmpd="sng">
            <a:noFill/>
          </a:ln>
        </p:spPr>
        <p:txBody>
          <a:bodyPr anchor="ctr"/>
          <a:lstStyle/>
          <a:p>
            <a:pPr lvl="1"/>
            <a:r>
              <a:rPr lang="ru-RU" b="1" dirty="0">
                <a:gradFill>
                  <a:gsLst>
                    <a:gs pos="0">
                      <a:schemeClr val="accent1">
                        <a:lumMod val="5000"/>
                        <a:lumOff val="95000"/>
                      </a:schemeClr>
                    </a:gs>
                    <a:gs pos="74000">
                      <a:schemeClr val="accent5">
                        <a:lumMod val="25000"/>
                        <a:lumOff val="75000"/>
                      </a:schemeClr>
                    </a:gs>
                    <a:gs pos="83000">
                      <a:schemeClr val="accent5">
                        <a:lumMod val="25000"/>
                        <a:lumOff val="75000"/>
                      </a:schemeClr>
                    </a:gs>
                    <a:gs pos="100000">
                      <a:schemeClr val="accent5">
                        <a:lumMod val="50000"/>
                        <a:lumOff val="50000"/>
                      </a:schemeClr>
                    </a:gs>
                  </a:gsLst>
                  <a:lin ang="5400000" scaled="1"/>
                </a:gradFill>
              </a:rPr>
              <a:t>БЮДЖЕТ ДЛЯ ГРАЖДАН </a:t>
            </a:r>
          </a:p>
        </p:txBody>
      </p:sp>
      <p:sp>
        <p:nvSpPr>
          <p:cNvPr id="34" name="Номер слайда 5">
            <a:extLst>
              <a:ext uri="{FF2B5EF4-FFF2-40B4-BE49-F238E27FC236}">
                <a16:creationId xmlns="" xmlns:a16="http://schemas.microsoft.com/office/drawing/2014/main" id="{1C554D9F-1895-486E-BFBA-905BB2D29E08}"/>
              </a:ext>
            </a:extLst>
          </p:cNvPr>
          <p:cNvSpPr>
            <a:spLocks noGrp="1"/>
          </p:cNvSpPr>
          <p:nvPr>
            <p:ph type="sldNum" sz="quarter" idx="33"/>
          </p:nvPr>
        </p:nvSpPr>
        <p:spPr>
          <a:xfrm>
            <a:off x="11760000" y="6437730"/>
            <a:ext cx="432000" cy="432000"/>
          </a:xfrm>
        </p:spPr>
        <p:txBody>
          <a:bodyPr rtlCol="0"/>
          <a:lstStyle/>
          <a:p>
            <a:pPr rtl="0"/>
            <a:fld id="{19B51A1E-902D-48AF-9020-955120F399B6}" type="slidenum">
              <a:rPr lang="ru-RU" sz="1600" b="1" smtClean="0">
                <a:ln w="0"/>
                <a:gradFill>
                  <a:gsLst>
                    <a:gs pos="0">
                      <a:schemeClr val="accent1">
                        <a:lumMod val="5000"/>
                        <a:lumOff val="95000"/>
                      </a:schemeClr>
                    </a:gs>
                    <a:gs pos="74000">
                      <a:schemeClr val="accent5">
                        <a:lumMod val="25000"/>
                        <a:lumOff val="75000"/>
                      </a:schemeClr>
                    </a:gs>
                    <a:gs pos="83000">
                      <a:schemeClr val="accent5">
                        <a:lumMod val="25000"/>
                        <a:lumOff val="75000"/>
                      </a:schemeClr>
                    </a:gs>
                    <a:gs pos="100000">
                      <a:schemeClr val="accent5">
                        <a:lumMod val="50000"/>
                        <a:lumOff val="50000"/>
                      </a:schemeClr>
                    </a:gs>
                  </a:gsLst>
                  <a:lin ang="5400000" scaled="1"/>
                </a:gradFill>
                <a:effectLst>
                  <a:outerShdw blurRad="38100" dist="25400" dir="5400000" algn="ctr" rotWithShape="0">
                    <a:srgbClr val="6E747A">
                      <a:alpha val="43000"/>
                    </a:srgbClr>
                  </a:outerShdw>
                </a:effectLst>
              </a:rPr>
              <a:pPr rtl="0"/>
              <a:t>34</a:t>
            </a:fld>
            <a:endParaRPr lang="ru-RU" sz="1600" b="1" dirty="0">
              <a:ln w="0"/>
              <a:gradFill>
                <a:gsLst>
                  <a:gs pos="0">
                    <a:schemeClr val="accent1">
                      <a:lumMod val="5000"/>
                      <a:lumOff val="95000"/>
                    </a:schemeClr>
                  </a:gs>
                  <a:gs pos="74000">
                    <a:schemeClr val="accent5">
                      <a:lumMod val="25000"/>
                      <a:lumOff val="75000"/>
                    </a:schemeClr>
                  </a:gs>
                  <a:gs pos="83000">
                    <a:schemeClr val="accent5">
                      <a:lumMod val="25000"/>
                      <a:lumOff val="75000"/>
                    </a:schemeClr>
                  </a:gs>
                  <a:gs pos="100000">
                    <a:schemeClr val="accent5">
                      <a:lumMod val="50000"/>
                      <a:lumOff val="50000"/>
                    </a:schemeClr>
                  </a:gs>
                </a:gsLst>
                <a:lin ang="5400000" scaled="1"/>
              </a:gradFill>
              <a:effectLst>
                <a:outerShdw blurRad="38100" dist="25400" dir="5400000" algn="ctr" rotWithShape="0">
                  <a:srgbClr val="6E747A">
                    <a:alpha val="43000"/>
                  </a:srgbClr>
                </a:outerShdw>
              </a:effectLst>
            </a:endParaRPr>
          </a:p>
        </p:txBody>
      </p:sp>
      <p:sp>
        <p:nvSpPr>
          <p:cNvPr id="3" name="Заголовок 2"/>
          <p:cNvSpPr>
            <a:spLocks noGrp="1"/>
          </p:cNvSpPr>
          <p:nvPr>
            <p:ph type="title"/>
          </p:nvPr>
        </p:nvSpPr>
        <p:spPr/>
        <p:txBody>
          <a:bodyPr/>
          <a:lstStyle/>
          <a:p>
            <a:r>
              <a:rPr lang="ru-RU" sz="2800" dirty="0" smtClean="0"/>
              <a:t>Исполнение </a:t>
            </a:r>
            <a:r>
              <a:rPr lang="ru-RU" sz="2800" dirty="0"/>
              <a:t>расходов бюджета города Пыть-Яха за </a:t>
            </a:r>
            <a:r>
              <a:rPr lang="ru-RU" sz="2800" dirty="0" smtClean="0"/>
              <a:t>2021 </a:t>
            </a:r>
            <a:r>
              <a:rPr lang="ru-RU" sz="2800" dirty="0"/>
              <a:t>год по разделам, подразделам классификации расходов бюджета, тыс. рублей</a:t>
            </a:r>
          </a:p>
        </p:txBody>
      </p:sp>
      <p:graphicFrame>
        <p:nvGraphicFramePr>
          <p:cNvPr id="2" name="Таблица 1"/>
          <p:cNvGraphicFramePr>
            <a:graphicFrameLocks noGrp="1"/>
          </p:cNvGraphicFramePr>
          <p:nvPr>
            <p:extLst>
              <p:ext uri="{D42A27DB-BD31-4B8C-83A1-F6EECF244321}">
                <p14:modId xmlns:p14="http://schemas.microsoft.com/office/powerpoint/2010/main" val="2649599303"/>
              </p:ext>
            </p:extLst>
          </p:nvPr>
        </p:nvGraphicFramePr>
        <p:xfrm>
          <a:off x="431998" y="1089025"/>
          <a:ext cx="11328005" cy="5182352"/>
        </p:xfrm>
        <a:graphic>
          <a:graphicData uri="http://schemas.openxmlformats.org/drawingml/2006/table">
            <a:tbl>
              <a:tblPr bandRow="1" bandCol="1">
                <a:tableStyleId>{5A111915-BE36-4E01-A7E5-04B1672EAD32}</a:tableStyleId>
              </a:tblPr>
              <a:tblGrid>
                <a:gridCol w="4510663"/>
                <a:gridCol w="382200"/>
                <a:gridCol w="473825"/>
                <a:gridCol w="1502623"/>
                <a:gridCol w="1502623"/>
                <a:gridCol w="1502623"/>
                <a:gridCol w="726724"/>
                <a:gridCol w="726724"/>
              </a:tblGrid>
              <a:tr h="62201">
                <a:tc>
                  <a:txBody>
                    <a:bodyPr/>
                    <a:lstStyle/>
                    <a:p>
                      <a:pPr algn="ctr" fontAlgn="b"/>
                      <a:r>
                        <a:rPr lang="ru-RU" sz="1400" u="none" strike="noStrike" dirty="0">
                          <a:effectLst/>
                        </a:rPr>
                        <a:t>1</a:t>
                      </a:r>
                      <a:endParaRPr lang="ru-RU" sz="1400" b="0" i="0" u="none" strike="noStrike" dirty="0">
                        <a:effectLst/>
                        <a:latin typeface="Times New Roman" panose="02020603050405020304" pitchFamily="18" charset="0"/>
                      </a:endParaRPr>
                    </a:p>
                  </a:txBody>
                  <a:tcPr marL="3248" marR="3248" marT="3248" marB="0" anchor="b"/>
                </a:tc>
                <a:tc>
                  <a:txBody>
                    <a:bodyPr/>
                    <a:lstStyle/>
                    <a:p>
                      <a:pPr algn="ctr" fontAlgn="b"/>
                      <a:r>
                        <a:rPr lang="ru-RU" sz="1400" u="none" strike="noStrike">
                          <a:effectLst/>
                        </a:rPr>
                        <a:t>2</a:t>
                      </a:r>
                      <a:endParaRPr lang="ru-RU" sz="1400" b="0" i="0" u="none" strike="noStrike">
                        <a:effectLst/>
                        <a:latin typeface="Times New Roman" panose="02020603050405020304" pitchFamily="18" charset="0"/>
                      </a:endParaRPr>
                    </a:p>
                  </a:txBody>
                  <a:tcPr marL="3248" marR="3248" marT="3248" marB="0" anchor="b"/>
                </a:tc>
                <a:tc>
                  <a:txBody>
                    <a:bodyPr/>
                    <a:lstStyle/>
                    <a:p>
                      <a:pPr algn="ctr" fontAlgn="b"/>
                      <a:r>
                        <a:rPr lang="ru-RU" sz="1400" u="none" strike="noStrike">
                          <a:effectLst/>
                        </a:rPr>
                        <a:t>3</a:t>
                      </a:r>
                      <a:endParaRPr lang="ru-RU" sz="1400" b="0" i="0" u="none" strike="noStrike">
                        <a:effectLst/>
                        <a:latin typeface="Times New Roman" panose="02020603050405020304" pitchFamily="18" charset="0"/>
                      </a:endParaRPr>
                    </a:p>
                  </a:txBody>
                  <a:tcPr marL="3248" marR="3248" marT="3248" marB="0" anchor="b"/>
                </a:tc>
                <a:tc>
                  <a:txBody>
                    <a:bodyPr/>
                    <a:lstStyle/>
                    <a:p>
                      <a:pPr algn="ctr" fontAlgn="b"/>
                      <a:r>
                        <a:rPr lang="ru-RU" sz="1400" u="none" strike="noStrike">
                          <a:effectLst/>
                        </a:rPr>
                        <a:t>4</a:t>
                      </a:r>
                      <a:endParaRPr lang="ru-RU" sz="1400" b="0" i="0" u="none" strike="noStrike">
                        <a:effectLst/>
                        <a:latin typeface="Times New Roman" panose="02020603050405020304" pitchFamily="18" charset="0"/>
                      </a:endParaRPr>
                    </a:p>
                  </a:txBody>
                  <a:tcPr marL="3248" marR="3248" marT="3248" marB="0" anchor="b"/>
                </a:tc>
                <a:tc>
                  <a:txBody>
                    <a:bodyPr/>
                    <a:lstStyle/>
                    <a:p>
                      <a:pPr algn="ctr" fontAlgn="b"/>
                      <a:r>
                        <a:rPr lang="ru-RU" sz="1400" u="none" strike="noStrike">
                          <a:effectLst/>
                        </a:rPr>
                        <a:t>5</a:t>
                      </a:r>
                      <a:endParaRPr lang="ru-RU" sz="1400" b="0" i="0" u="none" strike="noStrike">
                        <a:effectLst/>
                        <a:latin typeface="Times New Roman" panose="02020603050405020304" pitchFamily="18" charset="0"/>
                      </a:endParaRPr>
                    </a:p>
                  </a:txBody>
                  <a:tcPr marL="3248" marR="3248" marT="3248" marB="0" anchor="b"/>
                </a:tc>
                <a:tc>
                  <a:txBody>
                    <a:bodyPr/>
                    <a:lstStyle/>
                    <a:p>
                      <a:pPr algn="ctr" fontAlgn="b"/>
                      <a:r>
                        <a:rPr lang="ru-RU" sz="1400" u="none" strike="noStrike">
                          <a:effectLst/>
                        </a:rPr>
                        <a:t>6</a:t>
                      </a:r>
                      <a:endParaRPr lang="ru-RU" sz="1400" b="0" i="0" u="none" strike="noStrike">
                        <a:effectLst/>
                        <a:latin typeface="Times New Roman" panose="02020603050405020304" pitchFamily="18" charset="0"/>
                      </a:endParaRPr>
                    </a:p>
                  </a:txBody>
                  <a:tcPr marL="3248" marR="3248" marT="3248" marB="0" anchor="b"/>
                </a:tc>
                <a:tc>
                  <a:txBody>
                    <a:bodyPr/>
                    <a:lstStyle/>
                    <a:p>
                      <a:pPr algn="ctr" fontAlgn="b"/>
                      <a:r>
                        <a:rPr lang="ru-RU" sz="1400" u="none" strike="noStrike">
                          <a:effectLst/>
                        </a:rPr>
                        <a:t>7</a:t>
                      </a:r>
                      <a:endParaRPr lang="ru-RU" sz="1400" b="0" i="0" u="none" strike="noStrike">
                        <a:effectLst/>
                        <a:latin typeface="Times New Roman" panose="02020603050405020304" pitchFamily="18" charset="0"/>
                      </a:endParaRPr>
                    </a:p>
                  </a:txBody>
                  <a:tcPr marL="3248" marR="3248" marT="3248" marB="0" anchor="b"/>
                </a:tc>
                <a:tc>
                  <a:txBody>
                    <a:bodyPr/>
                    <a:lstStyle/>
                    <a:p>
                      <a:pPr algn="ctr" fontAlgn="b"/>
                      <a:r>
                        <a:rPr lang="ru-RU" sz="1400" u="none" strike="noStrike">
                          <a:effectLst/>
                        </a:rPr>
                        <a:t>8</a:t>
                      </a:r>
                      <a:endParaRPr lang="ru-RU" sz="1400" b="0" i="0" u="none" strike="noStrike">
                        <a:effectLst/>
                        <a:latin typeface="Times New Roman" panose="02020603050405020304" pitchFamily="18" charset="0"/>
                      </a:endParaRPr>
                    </a:p>
                  </a:txBody>
                  <a:tcPr marL="3248" marR="3248" marT="3248" marB="0" anchor="b"/>
                </a:tc>
              </a:tr>
              <a:tr h="62201">
                <a:tc>
                  <a:txBody>
                    <a:bodyPr/>
                    <a:lstStyle/>
                    <a:p>
                      <a:pPr algn="l" fontAlgn="b"/>
                      <a:r>
                        <a:rPr lang="ru-RU" sz="1400" u="none" strike="noStrike" dirty="0">
                          <a:effectLst/>
                        </a:rPr>
                        <a:t>Мобилизационная и вневойсковая подготовка</a:t>
                      </a:r>
                      <a:endParaRPr lang="ru-RU" sz="1400" b="0" i="0" u="none" strike="noStrike" dirty="0">
                        <a:effectLst/>
                        <a:latin typeface="Times New Roman" panose="02020603050405020304" pitchFamily="18" charset="0"/>
                      </a:endParaRPr>
                    </a:p>
                  </a:txBody>
                  <a:tcPr marL="3248" marR="3248" marT="3248" marB="0" anchor="b"/>
                </a:tc>
                <a:tc>
                  <a:txBody>
                    <a:bodyPr/>
                    <a:lstStyle/>
                    <a:p>
                      <a:pPr algn="ctr" fontAlgn="b"/>
                      <a:r>
                        <a:rPr lang="ru-RU" sz="1400" u="none" strike="noStrike">
                          <a:effectLst/>
                        </a:rPr>
                        <a:t>02</a:t>
                      </a:r>
                      <a:endParaRPr lang="ru-RU" sz="1400" b="0" i="0" u="none" strike="noStrike">
                        <a:effectLst/>
                        <a:latin typeface="Times New Roman" panose="02020603050405020304" pitchFamily="18" charset="0"/>
                      </a:endParaRPr>
                    </a:p>
                  </a:txBody>
                  <a:tcPr marL="3248" marR="3248" marT="3248" marB="0" anchor="b"/>
                </a:tc>
                <a:tc>
                  <a:txBody>
                    <a:bodyPr/>
                    <a:lstStyle/>
                    <a:p>
                      <a:pPr algn="ctr" fontAlgn="b"/>
                      <a:r>
                        <a:rPr lang="ru-RU" sz="1400" u="none" strike="noStrike">
                          <a:effectLst/>
                        </a:rPr>
                        <a:t>03</a:t>
                      </a:r>
                      <a:endParaRPr lang="ru-RU" sz="1400" b="0" i="0" u="none" strike="noStrike">
                        <a:effectLst/>
                        <a:latin typeface="Times New Roman" panose="02020603050405020304" pitchFamily="18" charset="0"/>
                      </a:endParaRPr>
                    </a:p>
                  </a:txBody>
                  <a:tcPr marL="3248" marR="3248" marT="3248" marB="0" anchor="b"/>
                </a:tc>
                <a:tc>
                  <a:txBody>
                    <a:bodyPr/>
                    <a:lstStyle/>
                    <a:p>
                      <a:pPr algn="r" fontAlgn="b"/>
                      <a:r>
                        <a:rPr lang="ru-RU" sz="1400" u="none" strike="noStrike">
                          <a:effectLst/>
                        </a:rPr>
                        <a:t>5 480,2</a:t>
                      </a:r>
                      <a:endParaRPr lang="ru-RU" sz="1400" b="0" i="0" u="none" strike="noStrike">
                        <a:effectLst/>
                        <a:latin typeface="Times New Roman" panose="02020603050405020304" pitchFamily="18" charset="0"/>
                      </a:endParaRPr>
                    </a:p>
                  </a:txBody>
                  <a:tcPr marL="3248" marR="3248" marT="3248" marB="0" anchor="b"/>
                </a:tc>
                <a:tc>
                  <a:txBody>
                    <a:bodyPr/>
                    <a:lstStyle/>
                    <a:p>
                      <a:pPr algn="r" fontAlgn="b"/>
                      <a:r>
                        <a:rPr lang="ru-RU" sz="1400" u="none" strike="noStrike">
                          <a:effectLst/>
                        </a:rPr>
                        <a:t>5 480,2</a:t>
                      </a:r>
                      <a:endParaRPr lang="ru-RU" sz="1400" b="0" i="0" u="none" strike="noStrike">
                        <a:effectLst/>
                        <a:latin typeface="Times New Roman" panose="02020603050405020304" pitchFamily="18" charset="0"/>
                      </a:endParaRPr>
                    </a:p>
                  </a:txBody>
                  <a:tcPr marL="3248" marR="3248" marT="3248" marB="0" anchor="b"/>
                </a:tc>
                <a:tc>
                  <a:txBody>
                    <a:bodyPr/>
                    <a:lstStyle/>
                    <a:p>
                      <a:pPr algn="r" fontAlgn="b"/>
                      <a:r>
                        <a:rPr lang="ru-RU" sz="1400" u="none" strike="noStrike">
                          <a:effectLst/>
                        </a:rPr>
                        <a:t>5 480,2</a:t>
                      </a:r>
                      <a:endParaRPr lang="ru-RU" sz="1400" b="0" i="0" u="none" strike="noStrike">
                        <a:effectLst/>
                        <a:latin typeface="Times New Roman" panose="02020603050405020304" pitchFamily="18" charset="0"/>
                      </a:endParaRPr>
                    </a:p>
                  </a:txBody>
                  <a:tcPr marL="3248" marR="3248" marT="3248" marB="0" anchor="b"/>
                </a:tc>
                <a:tc>
                  <a:txBody>
                    <a:bodyPr/>
                    <a:lstStyle/>
                    <a:p>
                      <a:pPr algn="r" fontAlgn="b"/>
                      <a:r>
                        <a:rPr lang="ru-RU" sz="1400" u="none" strike="noStrike" dirty="0">
                          <a:effectLst/>
                        </a:rPr>
                        <a:t>100,0</a:t>
                      </a:r>
                      <a:endParaRPr lang="ru-RU" sz="1400" b="0" i="0" u="none" strike="noStrike" dirty="0">
                        <a:effectLst/>
                        <a:latin typeface="Times New Roman" panose="02020603050405020304" pitchFamily="18" charset="0"/>
                      </a:endParaRPr>
                    </a:p>
                  </a:txBody>
                  <a:tcPr marL="3248" marR="3248" marT="3248" marB="0" anchor="b"/>
                </a:tc>
                <a:tc>
                  <a:txBody>
                    <a:bodyPr/>
                    <a:lstStyle/>
                    <a:p>
                      <a:pPr algn="r" fontAlgn="b"/>
                      <a:r>
                        <a:rPr lang="ru-RU" sz="1400" u="none" strike="noStrike" dirty="0">
                          <a:effectLst/>
                        </a:rPr>
                        <a:t>100,0</a:t>
                      </a:r>
                      <a:endParaRPr lang="ru-RU" sz="1400" b="0" i="0" u="none" strike="noStrike" dirty="0">
                        <a:effectLst/>
                        <a:latin typeface="Times New Roman" panose="02020603050405020304" pitchFamily="18" charset="0"/>
                      </a:endParaRPr>
                    </a:p>
                  </a:txBody>
                  <a:tcPr marL="3248" marR="3248" marT="3248" marB="0" anchor="b"/>
                </a:tc>
              </a:tr>
              <a:tr h="124402">
                <a:tc>
                  <a:txBody>
                    <a:bodyPr/>
                    <a:lstStyle/>
                    <a:p>
                      <a:pPr algn="l" fontAlgn="b"/>
                      <a:r>
                        <a:rPr lang="ru-RU" sz="1400" b="1" u="none" strike="noStrike" dirty="0">
                          <a:effectLst/>
                        </a:rPr>
                        <a:t>Национальная безопасность и правоохранительная деятельность</a:t>
                      </a:r>
                      <a:endParaRPr lang="ru-RU" sz="1400" b="1" i="0" u="none" strike="noStrike" dirty="0">
                        <a:effectLst/>
                        <a:latin typeface="Times New Roman" panose="02020603050405020304" pitchFamily="18" charset="0"/>
                      </a:endParaRPr>
                    </a:p>
                  </a:txBody>
                  <a:tcPr marL="3248" marR="3248" marT="3248" marB="0" anchor="b"/>
                </a:tc>
                <a:tc>
                  <a:txBody>
                    <a:bodyPr/>
                    <a:lstStyle/>
                    <a:p>
                      <a:pPr algn="ctr" fontAlgn="b"/>
                      <a:r>
                        <a:rPr lang="ru-RU" sz="1400" b="1" u="none" strike="noStrike">
                          <a:effectLst/>
                        </a:rPr>
                        <a:t>03</a:t>
                      </a:r>
                      <a:endParaRPr lang="ru-RU" sz="1400" b="1" i="0" u="none" strike="noStrike">
                        <a:effectLst/>
                        <a:latin typeface="Times New Roman" panose="02020603050405020304" pitchFamily="18" charset="0"/>
                      </a:endParaRPr>
                    </a:p>
                  </a:txBody>
                  <a:tcPr marL="3248" marR="3248" marT="3248" marB="0" anchor="b"/>
                </a:tc>
                <a:tc>
                  <a:txBody>
                    <a:bodyPr/>
                    <a:lstStyle/>
                    <a:p>
                      <a:pPr algn="ctr" fontAlgn="b"/>
                      <a:r>
                        <a:rPr lang="ru-RU" sz="1400" b="1" u="none" strike="noStrike">
                          <a:effectLst/>
                        </a:rPr>
                        <a:t> </a:t>
                      </a:r>
                      <a:endParaRPr lang="ru-RU" sz="1400" b="1" i="0" u="none" strike="noStrike">
                        <a:effectLst/>
                        <a:latin typeface="Times New Roman" panose="02020603050405020304" pitchFamily="18" charset="0"/>
                      </a:endParaRPr>
                    </a:p>
                  </a:txBody>
                  <a:tcPr marL="3248" marR="3248" marT="3248" marB="0" anchor="b"/>
                </a:tc>
                <a:tc>
                  <a:txBody>
                    <a:bodyPr/>
                    <a:lstStyle/>
                    <a:p>
                      <a:pPr algn="r" fontAlgn="b"/>
                      <a:r>
                        <a:rPr lang="ru-RU" sz="1400" b="1" u="none" strike="noStrike" dirty="0">
                          <a:effectLst/>
                        </a:rPr>
                        <a:t>29 145,4</a:t>
                      </a:r>
                      <a:endParaRPr lang="ru-RU" sz="1400" b="1" i="0" u="none" strike="noStrike" dirty="0">
                        <a:effectLst/>
                        <a:latin typeface="Times New Roman" panose="02020603050405020304" pitchFamily="18" charset="0"/>
                      </a:endParaRPr>
                    </a:p>
                  </a:txBody>
                  <a:tcPr marL="3248" marR="3248" marT="3248" marB="0" anchor="b"/>
                </a:tc>
                <a:tc>
                  <a:txBody>
                    <a:bodyPr/>
                    <a:lstStyle/>
                    <a:p>
                      <a:pPr algn="r" fontAlgn="b"/>
                      <a:r>
                        <a:rPr lang="ru-RU" sz="1400" b="1" u="none" strike="noStrike" dirty="0">
                          <a:effectLst/>
                        </a:rPr>
                        <a:t>29 145,4</a:t>
                      </a:r>
                      <a:endParaRPr lang="ru-RU" sz="1400" b="1" i="0" u="none" strike="noStrike" dirty="0">
                        <a:effectLst/>
                        <a:latin typeface="Times New Roman" panose="02020603050405020304" pitchFamily="18" charset="0"/>
                      </a:endParaRPr>
                    </a:p>
                  </a:txBody>
                  <a:tcPr marL="3248" marR="3248" marT="3248" marB="0" anchor="b"/>
                </a:tc>
                <a:tc>
                  <a:txBody>
                    <a:bodyPr/>
                    <a:lstStyle/>
                    <a:p>
                      <a:pPr algn="r" fontAlgn="b"/>
                      <a:r>
                        <a:rPr lang="ru-RU" sz="1400" b="1" u="none" strike="noStrike" dirty="0">
                          <a:effectLst/>
                        </a:rPr>
                        <a:t>28 736,6</a:t>
                      </a:r>
                      <a:endParaRPr lang="ru-RU" sz="1400" b="1" i="0" u="none" strike="noStrike" dirty="0">
                        <a:effectLst/>
                        <a:latin typeface="Times New Roman" panose="02020603050405020304" pitchFamily="18" charset="0"/>
                      </a:endParaRPr>
                    </a:p>
                  </a:txBody>
                  <a:tcPr marL="3248" marR="3248" marT="3248" marB="0" anchor="b"/>
                </a:tc>
                <a:tc>
                  <a:txBody>
                    <a:bodyPr/>
                    <a:lstStyle/>
                    <a:p>
                      <a:pPr algn="r" fontAlgn="b"/>
                      <a:r>
                        <a:rPr lang="ru-RU" sz="1400" b="1" u="none" strike="noStrike" dirty="0">
                          <a:effectLst/>
                        </a:rPr>
                        <a:t>98,6</a:t>
                      </a:r>
                      <a:endParaRPr lang="ru-RU" sz="1400" b="1" i="0" u="none" strike="noStrike" dirty="0">
                        <a:effectLst/>
                        <a:latin typeface="Times New Roman" panose="02020603050405020304" pitchFamily="18" charset="0"/>
                      </a:endParaRPr>
                    </a:p>
                  </a:txBody>
                  <a:tcPr marL="3248" marR="3248" marT="3248" marB="0" anchor="b"/>
                </a:tc>
                <a:tc>
                  <a:txBody>
                    <a:bodyPr/>
                    <a:lstStyle/>
                    <a:p>
                      <a:pPr algn="r" fontAlgn="b"/>
                      <a:r>
                        <a:rPr lang="ru-RU" sz="1400" b="1" u="none" strike="noStrike" dirty="0">
                          <a:effectLst/>
                        </a:rPr>
                        <a:t>98,6</a:t>
                      </a:r>
                      <a:endParaRPr lang="ru-RU" sz="1400" b="1" i="0" u="none" strike="noStrike" dirty="0">
                        <a:effectLst/>
                        <a:latin typeface="Times New Roman" panose="02020603050405020304" pitchFamily="18" charset="0"/>
                      </a:endParaRPr>
                    </a:p>
                  </a:txBody>
                  <a:tcPr marL="3248" marR="3248" marT="3248" marB="0" anchor="b"/>
                </a:tc>
              </a:tr>
              <a:tr h="62201">
                <a:tc>
                  <a:txBody>
                    <a:bodyPr/>
                    <a:lstStyle/>
                    <a:p>
                      <a:pPr algn="l" fontAlgn="b"/>
                      <a:r>
                        <a:rPr lang="ru-RU" sz="1400" u="none" strike="noStrike">
                          <a:effectLst/>
                        </a:rPr>
                        <a:t>Органы юстиции</a:t>
                      </a:r>
                      <a:endParaRPr lang="ru-RU" sz="1400" b="0" i="0" u="none" strike="noStrike">
                        <a:effectLst/>
                        <a:latin typeface="Times New Roman" panose="02020603050405020304" pitchFamily="18" charset="0"/>
                      </a:endParaRPr>
                    </a:p>
                  </a:txBody>
                  <a:tcPr marL="3248" marR="3248" marT="3248" marB="0" anchor="b"/>
                </a:tc>
                <a:tc>
                  <a:txBody>
                    <a:bodyPr/>
                    <a:lstStyle/>
                    <a:p>
                      <a:pPr algn="ctr" fontAlgn="b"/>
                      <a:r>
                        <a:rPr lang="ru-RU" sz="1400" u="none" strike="noStrike">
                          <a:effectLst/>
                        </a:rPr>
                        <a:t>03</a:t>
                      </a:r>
                      <a:endParaRPr lang="ru-RU" sz="1400" b="0" i="0" u="none" strike="noStrike">
                        <a:effectLst/>
                        <a:latin typeface="Times New Roman" panose="02020603050405020304" pitchFamily="18" charset="0"/>
                      </a:endParaRPr>
                    </a:p>
                  </a:txBody>
                  <a:tcPr marL="3248" marR="3248" marT="3248" marB="0" anchor="b"/>
                </a:tc>
                <a:tc>
                  <a:txBody>
                    <a:bodyPr/>
                    <a:lstStyle/>
                    <a:p>
                      <a:pPr algn="ctr" fontAlgn="b"/>
                      <a:r>
                        <a:rPr lang="ru-RU" sz="1400" u="none" strike="noStrike">
                          <a:effectLst/>
                        </a:rPr>
                        <a:t>04</a:t>
                      </a:r>
                      <a:endParaRPr lang="ru-RU" sz="1400" b="0" i="0" u="none" strike="noStrike">
                        <a:effectLst/>
                        <a:latin typeface="Times New Roman" panose="02020603050405020304" pitchFamily="18" charset="0"/>
                      </a:endParaRPr>
                    </a:p>
                  </a:txBody>
                  <a:tcPr marL="3248" marR="3248" marT="3248" marB="0" anchor="b"/>
                </a:tc>
                <a:tc>
                  <a:txBody>
                    <a:bodyPr/>
                    <a:lstStyle/>
                    <a:p>
                      <a:pPr algn="r" fontAlgn="b"/>
                      <a:r>
                        <a:rPr lang="ru-RU" sz="1400" u="none" strike="noStrike">
                          <a:effectLst/>
                        </a:rPr>
                        <a:t>5 307,3</a:t>
                      </a:r>
                      <a:endParaRPr lang="ru-RU" sz="1400" b="0" i="0" u="none" strike="noStrike">
                        <a:effectLst/>
                        <a:latin typeface="Times New Roman" panose="02020603050405020304" pitchFamily="18" charset="0"/>
                      </a:endParaRPr>
                    </a:p>
                  </a:txBody>
                  <a:tcPr marL="3248" marR="3248" marT="3248" marB="0" anchor="b"/>
                </a:tc>
                <a:tc>
                  <a:txBody>
                    <a:bodyPr/>
                    <a:lstStyle/>
                    <a:p>
                      <a:pPr algn="r" fontAlgn="b"/>
                      <a:r>
                        <a:rPr lang="ru-RU" sz="1400" u="none" strike="noStrike">
                          <a:effectLst/>
                        </a:rPr>
                        <a:t>5 307,3</a:t>
                      </a:r>
                      <a:endParaRPr lang="ru-RU" sz="1400" b="0" i="0" u="none" strike="noStrike">
                        <a:effectLst/>
                        <a:latin typeface="Times New Roman" panose="02020603050405020304" pitchFamily="18" charset="0"/>
                      </a:endParaRPr>
                    </a:p>
                  </a:txBody>
                  <a:tcPr marL="3248" marR="3248" marT="3248" marB="0" anchor="b"/>
                </a:tc>
                <a:tc>
                  <a:txBody>
                    <a:bodyPr/>
                    <a:lstStyle/>
                    <a:p>
                      <a:pPr algn="r" fontAlgn="b"/>
                      <a:r>
                        <a:rPr lang="ru-RU" sz="1400" u="none" strike="noStrike">
                          <a:effectLst/>
                        </a:rPr>
                        <a:t>5 307,3</a:t>
                      </a:r>
                      <a:endParaRPr lang="ru-RU" sz="1400" b="0" i="0" u="none" strike="noStrike">
                        <a:effectLst/>
                        <a:latin typeface="Times New Roman" panose="02020603050405020304" pitchFamily="18" charset="0"/>
                      </a:endParaRPr>
                    </a:p>
                  </a:txBody>
                  <a:tcPr marL="3248" marR="3248" marT="3248" marB="0" anchor="b"/>
                </a:tc>
                <a:tc>
                  <a:txBody>
                    <a:bodyPr/>
                    <a:lstStyle/>
                    <a:p>
                      <a:pPr algn="r" fontAlgn="b"/>
                      <a:r>
                        <a:rPr lang="ru-RU" sz="1400" u="none" strike="noStrike">
                          <a:effectLst/>
                        </a:rPr>
                        <a:t>100,0</a:t>
                      </a:r>
                      <a:endParaRPr lang="ru-RU" sz="1400" b="0" i="0" u="none" strike="noStrike">
                        <a:effectLst/>
                        <a:latin typeface="Times New Roman" panose="02020603050405020304" pitchFamily="18" charset="0"/>
                      </a:endParaRPr>
                    </a:p>
                  </a:txBody>
                  <a:tcPr marL="3248" marR="3248" marT="3248" marB="0" anchor="b"/>
                </a:tc>
                <a:tc>
                  <a:txBody>
                    <a:bodyPr/>
                    <a:lstStyle/>
                    <a:p>
                      <a:pPr algn="r" fontAlgn="b"/>
                      <a:r>
                        <a:rPr lang="ru-RU" sz="1400" u="none" strike="noStrike">
                          <a:effectLst/>
                        </a:rPr>
                        <a:t>100,0</a:t>
                      </a:r>
                      <a:endParaRPr lang="ru-RU" sz="1400" b="0" i="0" u="none" strike="noStrike">
                        <a:effectLst/>
                        <a:latin typeface="Times New Roman" panose="02020603050405020304" pitchFamily="18" charset="0"/>
                      </a:endParaRPr>
                    </a:p>
                  </a:txBody>
                  <a:tcPr marL="3248" marR="3248" marT="3248" marB="0" anchor="b"/>
                </a:tc>
              </a:tr>
              <a:tr h="62201">
                <a:tc>
                  <a:txBody>
                    <a:bodyPr/>
                    <a:lstStyle/>
                    <a:p>
                      <a:pPr algn="l" fontAlgn="b"/>
                      <a:r>
                        <a:rPr lang="ru-RU" sz="1400" u="none" strike="noStrike">
                          <a:effectLst/>
                        </a:rPr>
                        <a:t>Гражданская оборона</a:t>
                      </a:r>
                      <a:endParaRPr lang="ru-RU" sz="1400" b="0" i="0" u="none" strike="noStrike">
                        <a:effectLst/>
                        <a:latin typeface="Times New Roman" panose="02020603050405020304" pitchFamily="18" charset="0"/>
                      </a:endParaRPr>
                    </a:p>
                  </a:txBody>
                  <a:tcPr marL="3248" marR="3248" marT="3248" marB="0" anchor="b"/>
                </a:tc>
                <a:tc>
                  <a:txBody>
                    <a:bodyPr/>
                    <a:lstStyle/>
                    <a:p>
                      <a:pPr algn="ctr" fontAlgn="b"/>
                      <a:r>
                        <a:rPr lang="ru-RU" sz="1400" u="none" strike="noStrike">
                          <a:effectLst/>
                        </a:rPr>
                        <a:t>03</a:t>
                      </a:r>
                      <a:endParaRPr lang="ru-RU" sz="1400" b="0" i="0" u="none" strike="noStrike">
                        <a:effectLst/>
                        <a:latin typeface="Times New Roman" panose="02020603050405020304" pitchFamily="18" charset="0"/>
                      </a:endParaRPr>
                    </a:p>
                  </a:txBody>
                  <a:tcPr marL="3248" marR="3248" marT="3248" marB="0" anchor="b"/>
                </a:tc>
                <a:tc>
                  <a:txBody>
                    <a:bodyPr/>
                    <a:lstStyle/>
                    <a:p>
                      <a:pPr algn="ctr" fontAlgn="b"/>
                      <a:r>
                        <a:rPr lang="ru-RU" sz="1400" u="none" strike="noStrike">
                          <a:effectLst/>
                        </a:rPr>
                        <a:t>09</a:t>
                      </a:r>
                      <a:endParaRPr lang="ru-RU" sz="1400" b="0" i="0" u="none" strike="noStrike">
                        <a:effectLst/>
                        <a:latin typeface="Times New Roman" panose="02020603050405020304" pitchFamily="18" charset="0"/>
                      </a:endParaRPr>
                    </a:p>
                  </a:txBody>
                  <a:tcPr marL="3248" marR="3248" marT="3248" marB="0" anchor="b"/>
                </a:tc>
                <a:tc>
                  <a:txBody>
                    <a:bodyPr/>
                    <a:lstStyle/>
                    <a:p>
                      <a:pPr algn="r" fontAlgn="b"/>
                      <a:r>
                        <a:rPr lang="ru-RU" sz="1400" u="none" strike="noStrike">
                          <a:effectLst/>
                        </a:rPr>
                        <a:t>35,0</a:t>
                      </a:r>
                      <a:endParaRPr lang="ru-RU" sz="1400" b="0" i="0" u="none" strike="noStrike">
                        <a:effectLst/>
                        <a:latin typeface="Times New Roman" panose="02020603050405020304" pitchFamily="18" charset="0"/>
                      </a:endParaRPr>
                    </a:p>
                  </a:txBody>
                  <a:tcPr marL="3248" marR="3248" marT="3248" marB="0" anchor="b"/>
                </a:tc>
                <a:tc>
                  <a:txBody>
                    <a:bodyPr/>
                    <a:lstStyle/>
                    <a:p>
                      <a:pPr algn="r" fontAlgn="b"/>
                      <a:r>
                        <a:rPr lang="ru-RU" sz="1400" u="none" strike="noStrike">
                          <a:effectLst/>
                        </a:rPr>
                        <a:t>35,0</a:t>
                      </a:r>
                      <a:endParaRPr lang="ru-RU" sz="1400" b="0" i="0" u="none" strike="noStrike">
                        <a:effectLst/>
                        <a:latin typeface="Times New Roman" panose="02020603050405020304" pitchFamily="18" charset="0"/>
                      </a:endParaRPr>
                    </a:p>
                  </a:txBody>
                  <a:tcPr marL="3248" marR="3248" marT="3248" marB="0" anchor="b"/>
                </a:tc>
                <a:tc>
                  <a:txBody>
                    <a:bodyPr/>
                    <a:lstStyle/>
                    <a:p>
                      <a:pPr algn="r" fontAlgn="b"/>
                      <a:r>
                        <a:rPr lang="ru-RU" sz="1400" u="none" strike="noStrike">
                          <a:effectLst/>
                        </a:rPr>
                        <a:t>35,0</a:t>
                      </a:r>
                      <a:endParaRPr lang="ru-RU" sz="1400" b="0" i="0" u="none" strike="noStrike">
                        <a:effectLst/>
                        <a:latin typeface="Times New Roman" panose="02020603050405020304" pitchFamily="18" charset="0"/>
                      </a:endParaRPr>
                    </a:p>
                  </a:txBody>
                  <a:tcPr marL="3248" marR="3248" marT="3248" marB="0" anchor="b"/>
                </a:tc>
                <a:tc>
                  <a:txBody>
                    <a:bodyPr/>
                    <a:lstStyle/>
                    <a:p>
                      <a:pPr algn="r" fontAlgn="b"/>
                      <a:r>
                        <a:rPr lang="ru-RU" sz="1400" u="none" strike="noStrike">
                          <a:effectLst/>
                        </a:rPr>
                        <a:t>100,0</a:t>
                      </a:r>
                      <a:endParaRPr lang="ru-RU" sz="1400" b="0" i="0" u="none" strike="noStrike">
                        <a:effectLst/>
                        <a:latin typeface="Times New Roman" panose="02020603050405020304" pitchFamily="18" charset="0"/>
                      </a:endParaRPr>
                    </a:p>
                  </a:txBody>
                  <a:tcPr marL="3248" marR="3248" marT="3248" marB="0" anchor="b"/>
                </a:tc>
                <a:tc>
                  <a:txBody>
                    <a:bodyPr/>
                    <a:lstStyle/>
                    <a:p>
                      <a:pPr algn="r" fontAlgn="b"/>
                      <a:r>
                        <a:rPr lang="ru-RU" sz="1400" u="none" strike="noStrike">
                          <a:effectLst/>
                        </a:rPr>
                        <a:t>100,0</a:t>
                      </a:r>
                      <a:endParaRPr lang="ru-RU" sz="1400" b="0" i="0" u="none" strike="noStrike">
                        <a:effectLst/>
                        <a:latin typeface="Times New Roman" panose="02020603050405020304" pitchFamily="18" charset="0"/>
                      </a:endParaRPr>
                    </a:p>
                  </a:txBody>
                  <a:tcPr marL="3248" marR="3248" marT="3248" marB="0" anchor="b"/>
                </a:tc>
              </a:tr>
              <a:tr h="186603">
                <a:tc>
                  <a:txBody>
                    <a:bodyPr/>
                    <a:lstStyle/>
                    <a:p>
                      <a:pPr algn="l" fontAlgn="b"/>
                      <a:r>
                        <a:rPr lang="ru-RU" sz="1400" u="none" strike="noStrike">
                          <a:effectLst/>
                        </a:rPr>
                        <a:t>Защита населения и территории от чрезвычайных ситуаций природного и техногенного характера, пожарная безопасность</a:t>
                      </a:r>
                      <a:endParaRPr lang="ru-RU" sz="1400" b="0" i="0" u="none" strike="noStrike">
                        <a:effectLst/>
                        <a:latin typeface="Times New Roman" panose="02020603050405020304" pitchFamily="18" charset="0"/>
                      </a:endParaRPr>
                    </a:p>
                  </a:txBody>
                  <a:tcPr marL="3248" marR="3248" marT="3248" marB="0" anchor="b"/>
                </a:tc>
                <a:tc>
                  <a:txBody>
                    <a:bodyPr/>
                    <a:lstStyle/>
                    <a:p>
                      <a:pPr algn="ctr" fontAlgn="b"/>
                      <a:r>
                        <a:rPr lang="ru-RU" sz="1400" u="none" strike="noStrike" dirty="0">
                          <a:effectLst/>
                        </a:rPr>
                        <a:t>03</a:t>
                      </a:r>
                      <a:endParaRPr lang="ru-RU" sz="1400" b="0" i="0" u="none" strike="noStrike" dirty="0">
                        <a:effectLst/>
                        <a:latin typeface="Times New Roman" panose="02020603050405020304" pitchFamily="18" charset="0"/>
                      </a:endParaRPr>
                    </a:p>
                  </a:txBody>
                  <a:tcPr marL="3248" marR="3248" marT="3248" marB="0" anchor="b"/>
                </a:tc>
                <a:tc>
                  <a:txBody>
                    <a:bodyPr/>
                    <a:lstStyle/>
                    <a:p>
                      <a:pPr algn="ctr" fontAlgn="b"/>
                      <a:r>
                        <a:rPr lang="ru-RU" sz="1400" u="none" strike="noStrike">
                          <a:effectLst/>
                        </a:rPr>
                        <a:t>10</a:t>
                      </a:r>
                      <a:endParaRPr lang="ru-RU" sz="1400" b="0" i="0" u="none" strike="noStrike">
                        <a:effectLst/>
                        <a:latin typeface="Times New Roman" panose="02020603050405020304" pitchFamily="18" charset="0"/>
                      </a:endParaRPr>
                    </a:p>
                  </a:txBody>
                  <a:tcPr marL="3248" marR="3248" marT="3248" marB="0" anchor="b"/>
                </a:tc>
                <a:tc>
                  <a:txBody>
                    <a:bodyPr/>
                    <a:lstStyle/>
                    <a:p>
                      <a:pPr algn="r" fontAlgn="b"/>
                      <a:r>
                        <a:rPr lang="ru-RU" sz="1400" u="none" strike="noStrike">
                          <a:effectLst/>
                        </a:rPr>
                        <a:t>22 559,2</a:t>
                      </a:r>
                      <a:endParaRPr lang="ru-RU" sz="1400" b="0" i="0" u="none" strike="noStrike">
                        <a:effectLst/>
                        <a:latin typeface="Times New Roman" panose="02020603050405020304" pitchFamily="18" charset="0"/>
                      </a:endParaRPr>
                    </a:p>
                  </a:txBody>
                  <a:tcPr marL="3248" marR="3248" marT="3248" marB="0" anchor="b"/>
                </a:tc>
                <a:tc>
                  <a:txBody>
                    <a:bodyPr/>
                    <a:lstStyle/>
                    <a:p>
                      <a:pPr algn="r" fontAlgn="b"/>
                      <a:r>
                        <a:rPr lang="ru-RU" sz="1400" u="none" strike="noStrike">
                          <a:effectLst/>
                        </a:rPr>
                        <a:t>22 559,2</a:t>
                      </a:r>
                      <a:endParaRPr lang="ru-RU" sz="1400" b="0" i="0" u="none" strike="noStrike">
                        <a:effectLst/>
                        <a:latin typeface="Times New Roman" panose="02020603050405020304" pitchFamily="18" charset="0"/>
                      </a:endParaRPr>
                    </a:p>
                  </a:txBody>
                  <a:tcPr marL="3248" marR="3248" marT="3248" marB="0" anchor="b"/>
                </a:tc>
                <a:tc>
                  <a:txBody>
                    <a:bodyPr/>
                    <a:lstStyle/>
                    <a:p>
                      <a:pPr algn="r" fontAlgn="b"/>
                      <a:r>
                        <a:rPr lang="ru-RU" sz="1400" u="none" strike="noStrike">
                          <a:effectLst/>
                        </a:rPr>
                        <a:t>22 150,4</a:t>
                      </a:r>
                      <a:endParaRPr lang="ru-RU" sz="1400" b="0" i="0" u="none" strike="noStrike">
                        <a:effectLst/>
                        <a:latin typeface="Times New Roman" panose="02020603050405020304" pitchFamily="18" charset="0"/>
                      </a:endParaRPr>
                    </a:p>
                  </a:txBody>
                  <a:tcPr marL="3248" marR="3248" marT="3248" marB="0" anchor="b"/>
                </a:tc>
                <a:tc>
                  <a:txBody>
                    <a:bodyPr/>
                    <a:lstStyle/>
                    <a:p>
                      <a:pPr algn="r" fontAlgn="b"/>
                      <a:r>
                        <a:rPr lang="ru-RU" sz="1400" u="none" strike="noStrike">
                          <a:effectLst/>
                        </a:rPr>
                        <a:t>98,2</a:t>
                      </a:r>
                      <a:endParaRPr lang="ru-RU" sz="1400" b="0" i="0" u="none" strike="noStrike">
                        <a:effectLst/>
                        <a:latin typeface="Times New Roman" panose="02020603050405020304" pitchFamily="18" charset="0"/>
                      </a:endParaRPr>
                    </a:p>
                  </a:txBody>
                  <a:tcPr marL="3248" marR="3248" marT="3248" marB="0" anchor="b"/>
                </a:tc>
                <a:tc>
                  <a:txBody>
                    <a:bodyPr/>
                    <a:lstStyle/>
                    <a:p>
                      <a:pPr algn="r" fontAlgn="b"/>
                      <a:r>
                        <a:rPr lang="ru-RU" sz="1400" u="none" strike="noStrike">
                          <a:effectLst/>
                        </a:rPr>
                        <a:t>98,2</a:t>
                      </a:r>
                      <a:endParaRPr lang="ru-RU" sz="1400" b="0" i="0" u="none" strike="noStrike">
                        <a:effectLst/>
                        <a:latin typeface="Times New Roman" panose="02020603050405020304" pitchFamily="18" charset="0"/>
                      </a:endParaRPr>
                    </a:p>
                  </a:txBody>
                  <a:tcPr marL="3248" marR="3248" marT="3248" marB="0" anchor="b"/>
                </a:tc>
              </a:tr>
              <a:tr h="124402">
                <a:tc>
                  <a:txBody>
                    <a:bodyPr/>
                    <a:lstStyle/>
                    <a:p>
                      <a:pPr algn="l" fontAlgn="b"/>
                      <a:r>
                        <a:rPr lang="ru-RU" sz="1400" u="none" strike="noStrike">
                          <a:effectLst/>
                        </a:rPr>
                        <a:t>Другие вопросы в области национальной безопасности и правоохранительной деятельности</a:t>
                      </a:r>
                      <a:endParaRPr lang="ru-RU" sz="1400" b="0" i="0" u="none" strike="noStrike">
                        <a:effectLst/>
                        <a:latin typeface="Times New Roman" panose="02020603050405020304" pitchFamily="18" charset="0"/>
                      </a:endParaRPr>
                    </a:p>
                  </a:txBody>
                  <a:tcPr marL="3248" marR="3248" marT="3248" marB="0" anchor="b"/>
                </a:tc>
                <a:tc>
                  <a:txBody>
                    <a:bodyPr/>
                    <a:lstStyle/>
                    <a:p>
                      <a:pPr algn="ctr" fontAlgn="b"/>
                      <a:r>
                        <a:rPr lang="ru-RU" sz="1400" u="none" strike="noStrike">
                          <a:effectLst/>
                        </a:rPr>
                        <a:t>03</a:t>
                      </a:r>
                      <a:endParaRPr lang="ru-RU" sz="1400" b="0" i="0" u="none" strike="noStrike">
                        <a:effectLst/>
                        <a:latin typeface="Times New Roman" panose="02020603050405020304" pitchFamily="18" charset="0"/>
                      </a:endParaRPr>
                    </a:p>
                  </a:txBody>
                  <a:tcPr marL="3248" marR="3248" marT="3248" marB="0" anchor="b"/>
                </a:tc>
                <a:tc>
                  <a:txBody>
                    <a:bodyPr/>
                    <a:lstStyle/>
                    <a:p>
                      <a:pPr algn="ctr" fontAlgn="b"/>
                      <a:r>
                        <a:rPr lang="ru-RU" sz="1400" u="none" strike="noStrike">
                          <a:effectLst/>
                        </a:rPr>
                        <a:t>14</a:t>
                      </a:r>
                      <a:endParaRPr lang="ru-RU" sz="1400" b="0" i="0" u="none" strike="noStrike">
                        <a:effectLst/>
                        <a:latin typeface="Times New Roman" panose="02020603050405020304" pitchFamily="18" charset="0"/>
                      </a:endParaRPr>
                    </a:p>
                  </a:txBody>
                  <a:tcPr marL="3248" marR="3248" marT="3248" marB="0" anchor="b"/>
                </a:tc>
                <a:tc>
                  <a:txBody>
                    <a:bodyPr/>
                    <a:lstStyle/>
                    <a:p>
                      <a:pPr algn="r" fontAlgn="b"/>
                      <a:r>
                        <a:rPr lang="ru-RU" sz="1400" u="none" strike="noStrike">
                          <a:effectLst/>
                        </a:rPr>
                        <a:t>1 243,9</a:t>
                      </a:r>
                      <a:endParaRPr lang="ru-RU" sz="1400" b="0" i="0" u="none" strike="noStrike">
                        <a:effectLst/>
                        <a:latin typeface="Times New Roman" panose="02020603050405020304" pitchFamily="18" charset="0"/>
                      </a:endParaRPr>
                    </a:p>
                  </a:txBody>
                  <a:tcPr marL="3248" marR="3248" marT="3248" marB="0" anchor="b"/>
                </a:tc>
                <a:tc>
                  <a:txBody>
                    <a:bodyPr/>
                    <a:lstStyle/>
                    <a:p>
                      <a:pPr algn="r" fontAlgn="b"/>
                      <a:r>
                        <a:rPr lang="ru-RU" sz="1400" u="none" strike="noStrike">
                          <a:effectLst/>
                        </a:rPr>
                        <a:t>1 243,9</a:t>
                      </a:r>
                      <a:endParaRPr lang="ru-RU" sz="1400" b="0" i="0" u="none" strike="noStrike">
                        <a:effectLst/>
                        <a:latin typeface="Times New Roman" panose="02020603050405020304" pitchFamily="18" charset="0"/>
                      </a:endParaRPr>
                    </a:p>
                  </a:txBody>
                  <a:tcPr marL="3248" marR="3248" marT="3248" marB="0" anchor="b"/>
                </a:tc>
                <a:tc>
                  <a:txBody>
                    <a:bodyPr/>
                    <a:lstStyle/>
                    <a:p>
                      <a:pPr algn="r" fontAlgn="b"/>
                      <a:r>
                        <a:rPr lang="ru-RU" sz="1400" u="none" strike="noStrike">
                          <a:effectLst/>
                        </a:rPr>
                        <a:t>1 243,9</a:t>
                      </a:r>
                      <a:endParaRPr lang="ru-RU" sz="1400" b="0" i="0" u="none" strike="noStrike">
                        <a:effectLst/>
                        <a:latin typeface="Times New Roman" panose="02020603050405020304" pitchFamily="18" charset="0"/>
                      </a:endParaRPr>
                    </a:p>
                  </a:txBody>
                  <a:tcPr marL="3248" marR="3248" marT="3248" marB="0" anchor="b"/>
                </a:tc>
                <a:tc>
                  <a:txBody>
                    <a:bodyPr/>
                    <a:lstStyle/>
                    <a:p>
                      <a:pPr algn="r" fontAlgn="b"/>
                      <a:r>
                        <a:rPr lang="ru-RU" sz="1400" u="none" strike="noStrike">
                          <a:effectLst/>
                        </a:rPr>
                        <a:t>100,0</a:t>
                      </a:r>
                      <a:endParaRPr lang="ru-RU" sz="1400" b="0" i="0" u="none" strike="noStrike">
                        <a:effectLst/>
                        <a:latin typeface="Times New Roman" panose="02020603050405020304" pitchFamily="18" charset="0"/>
                      </a:endParaRPr>
                    </a:p>
                  </a:txBody>
                  <a:tcPr marL="3248" marR="3248" marT="3248" marB="0" anchor="b"/>
                </a:tc>
                <a:tc>
                  <a:txBody>
                    <a:bodyPr/>
                    <a:lstStyle/>
                    <a:p>
                      <a:pPr algn="r" fontAlgn="b"/>
                      <a:r>
                        <a:rPr lang="ru-RU" sz="1400" u="none" strike="noStrike">
                          <a:effectLst/>
                        </a:rPr>
                        <a:t>100,0</a:t>
                      </a:r>
                      <a:endParaRPr lang="ru-RU" sz="1400" b="0" i="0" u="none" strike="noStrike">
                        <a:effectLst/>
                        <a:latin typeface="Times New Roman" panose="02020603050405020304" pitchFamily="18" charset="0"/>
                      </a:endParaRPr>
                    </a:p>
                  </a:txBody>
                  <a:tcPr marL="3248" marR="3248" marT="3248" marB="0" anchor="b"/>
                </a:tc>
              </a:tr>
              <a:tr h="62201">
                <a:tc>
                  <a:txBody>
                    <a:bodyPr/>
                    <a:lstStyle/>
                    <a:p>
                      <a:pPr algn="l" fontAlgn="b"/>
                      <a:r>
                        <a:rPr lang="ru-RU" sz="1400" b="1" u="none" strike="noStrike" dirty="0">
                          <a:effectLst/>
                        </a:rPr>
                        <a:t>Национальная экономика</a:t>
                      </a:r>
                      <a:endParaRPr lang="ru-RU" sz="1400" b="1" i="0" u="none" strike="noStrike" dirty="0">
                        <a:effectLst/>
                        <a:latin typeface="Times New Roman" panose="02020603050405020304" pitchFamily="18" charset="0"/>
                      </a:endParaRPr>
                    </a:p>
                  </a:txBody>
                  <a:tcPr marL="3248" marR="3248" marT="3248" marB="0" anchor="b"/>
                </a:tc>
                <a:tc>
                  <a:txBody>
                    <a:bodyPr/>
                    <a:lstStyle/>
                    <a:p>
                      <a:pPr algn="ctr" fontAlgn="b"/>
                      <a:r>
                        <a:rPr lang="ru-RU" sz="1400" b="1" u="none" strike="noStrike" dirty="0">
                          <a:effectLst/>
                        </a:rPr>
                        <a:t>04</a:t>
                      </a:r>
                      <a:endParaRPr lang="ru-RU" sz="1400" b="1" i="0" u="none" strike="noStrike" dirty="0">
                        <a:effectLst/>
                        <a:latin typeface="Times New Roman" panose="02020603050405020304" pitchFamily="18" charset="0"/>
                      </a:endParaRPr>
                    </a:p>
                  </a:txBody>
                  <a:tcPr marL="3248" marR="3248" marT="3248" marB="0" anchor="b"/>
                </a:tc>
                <a:tc>
                  <a:txBody>
                    <a:bodyPr/>
                    <a:lstStyle/>
                    <a:p>
                      <a:pPr algn="ctr" fontAlgn="b"/>
                      <a:r>
                        <a:rPr lang="ru-RU" sz="1400" b="1" u="none" strike="noStrike" dirty="0">
                          <a:effectLst/>
                        </a:rPr>
                        <a:t> </a:t>
                      </a:r>
                      <a:endParaRPr lang="ru-RU" sz="1400" b="1" i="0" u="none" strike="noStrike" dirty="0">
                        <a:effectLst/>
                        <a:latin typeface="Times New Roman" panose="02020603050405020304" pitchFamily="18" charset="0"/>
                      </a:endParaRPr>
                    </a:p>
                  </a:txBody>
                  <a:tcPr marL="3248" marR="3248" marT="3248" marB="0" anchor="b"/>
                </a:tc>
                <a:tc>
                  <a:txBody>
                    <a:bodyPr/>
                    <a:lstStyle/>
                    <a:p>
                      <a:pPr algn="r" fontAlgn="b"/>
                      <a:r>
                        <a:rPr lang="ru-RU" sz="1400" b="1" u="none" strike="noStrike" dirty="0">
                          <a:effectLst/>
                        </a:rPr>
                        <a:t>388 121,8</a:t>
                      </a:r>
                      <a:endParaRPr lang="ru-RU" sz="1400" b="1" i="0" u="none" strike="noStrike" dirty="0">
                        <a:effectLst/>
                        <a:latin typeface="Times New Roman" panose="02020603050405020304" pitchFamily="18" charset="0"/>
                      </a:endParaRPr>
                    </a:p>
                  </a:txBody>
                  <a:tcPr marL="3248" marR="3248" marT="3248" marB="0" anchor="b"/>
                </a:tc>
                <a:tc>
                  <a:txBody>
                    <a:bodyPr/>
                    <a:lstStyle/>
                    <a:p>
                      <a:pPr algn="r" fontAlgn="b"/>
                      <a:r>
                        <a:rPr lang="ru-RU" sz="1400" b="1" u="none" strike="noStrike" dirty="0">
                          <a:effectLst/>
                        </a:rPr>
                        <a:t>408 117,2</a:t>
                      </a:r>
                      <a:endParaRPr lang="ru-RU" sz="1400" b="1" i="0" u="none" strike="noStrike" dirty="0">
                        <a:effectLst/>
                        <a:latin typeface="Times New Roman" panose="02020603050405020304" pitchFamily="18" charset="0"/>
                      </a:endParaRPr>
                    </a:p>
                  </a:txBody>
                  <a:tcPr marL="3248" marR="3248" marT="3248" marB="0" anchor="b"/>
                </a:tc>
                <a:tc>
                  <a:txBody>
                    <a:bodyPr/>
                    <a:lstStyle/>
                    <a:p>
                      <a:pPr algn="r" fontAlgn="b"/>
                      <a:r>
                        <a:rPr lang="ru-RU" sz="1400" b="1" u="none" strike="noStrike" dirty="0">
                          <a:effectLst/>
                        </a:rPr>
                        <a:t>366 416,0</a:t>
                      </a:r>
                      <a:endParaRPr lang="ru-RU" sz="1400" b="1" i="0" u="none" strike="noStrike" dirty="0">
                        <a:effectLst/>
                        <a:latin typeface="Times New Roman" panose="02020603050405020304" pitchFamily="18" charset="0"/>
                      </a:endParaRPr>
                    </a:p>
                  </a:txBody>
                  <a:tcPr marL="3248" marR="3248" marT="3248" marB="0" anchor="b"/>
                </a:tc>
                <a:tc>
                  <a:txBody>
                    <a:bodyPr/>
                    <a:lstStyle/>
                    <a:p>
                      <a:pPr algn="r" fontAlgn="b"/>
                      <a:r>
                        <a:rPr lang="ru-RU" sz="1400" b="1" u="none" strike="noStrike" dirty="0">
                          <a:effectLst/>
                        </a:rPr>
                        <a:t>94,4</a:t>
                      </a:r>
                      <a:endParaRPr lang="ru-RU" sz="1400" b="1" i="0" u="none" strike="noStrike" dirty="0">
                        <a:effectLst/>
                        <a:latin typeface="Times New Roman" panose="02020603050405020304" pitchFamily="18" charset="0"/>
                      </a:endParaRPr>
                    </a:p>
                  </a:txBody>
                  <a:tcPr marL="3248" marR="3248" marT="3248" marB="0" anchor="b"/>
                </a:tc>
                <a:tc>
                  <a:txBody>
                    <a:bodyPr/>
                    <a:lstStyle/>
                    <a:p>
                      <a:pPr algn="r" fontAlgn="b"/>
                      <a:r>
                        <a:rPr lang="ru-RU" sz="1400" b="1" u="none" strike="noStrike" dirty="0">
                          <a:effectLst/>
                        </a:rPr>
                        <a:t>89,8</a:t>
                      </a:r>
                      <a:endParaRPr lang="ru-RU" sz="1400" b="1" i="0" u="none" strike="noStrike" dirty="0">
                        <a:effectLst/>
                        <a:latin typeface="Times New Roman" panose="02020603050405020304" pitchFamily="18" charset="0"/>
                      </a:endParaRPr>
                    </a:p>
                  </a:txBody>
                  <a:tcPr marL="3248" marR="3248" marT="3248" marB="0" anchor="b"/>
                </a:tc>
              </a:tr>
              <a:tr h="62201">
                <a:tc>
                  <a:txBody>
                    <a:bodyPr/>
                    <a:lstStyle/>
                    <a:p>
                      <a:pPr algn="l" fontAlgn="b"/>
                      <a:r>
                        <a:rPr lang="ru-RU" sz="1400" u="none" strike="noStrike">
                          <a:effectLst/>
                        </a:rPr>
                        <a:t>Общеэкономические вопросы</a:t>
                      </a:r>
                      <a:endParaRPr lang="ru-RU" sz="1400" b="0" i="0" u="none" strike="noStrike">
                        <a:effectLst/>
                        <a:latin typeface="Times New Roman" panose="02020603050405020304" pitchFamily="18" charset="0"/>
                      </a:endParaRPr>
                    </a:p>
                  </a:txBody>
                  <a:tcPr marL="3248" marR="3248" marT="3248" marB="0" anchor="b"/>
                </a:tc>
                <a:tc>
                  <a:txBody>
                    <a:bodyPr/>
                    <a:lstStyle/>
                    <a:p>
                      <a:pPr algn="ctr" fontAlgn="b"/>
                      <a:r>
                        <a:rPr lang="ru-RU" sz="1400" u="none" strike="noStrike">
                          <a:effectLst/>
                        </a:rPr>
                        <a:t>04</a:t>
                      </a:r>
                      <a:endParaRPr lang="ru-RU" sz="1400" b="0" i="0" u="none" strike="noStrike">
                        <a:effectLst/>
                        <a:latin typeface="Times New Roman" panose="02020603050405020304" pitchFamily="18" charset="0"/>
                      </a:endParaRPr>
                    </a:p>
                  </a:txBody>
                  <a:tcPr marL="3248" marR="3248" marT="3248" marB="0" anchor="b"/>
                </a:tc>
                <a:tc>
                  <a:txBody>
                    <a:bodyPr/>
                    <a:lstStyle/>
                    <a:p>
                      <a:pPr algn="ctr" fontAlgn="b"/>
                      <a:r>
                        <a:rPr lang="ru-RU" sz="1400" u="none" strike="noStrike">
                          <a:effectLst/>
                        </a:rPr>
                        <a:t>01</a:t>
                      </a:r>
                      <a:endParaRPr lang="ru-RU" sz="1400" b="0" i="0" u="none" strike="noStrike">
                        <a:effectLst/>
                        <a:latin typeface="Times New Roman" panose="02020603050405020304" pitchFamily="18" charset="0"/>
                      </a:endParaRPr>
                    </a:p>
                  </a:txBody>
                  <a:tcPr marL="3248" marR="3248" marT="3248" marB="0" anchor="b"/>
                </a:tc>
                <a:tc>
                  <a:txBody>
                    <a:bodyPr/>
                    <a:lstStyle/>
                    <a:p>
                      <a:pPr algn="r" fontAlgn="b"/>
                      <a:r>
                        <a:rPr lang="ru-RU" sz="1400" u="none" strike="noStrike">
                          <a:effectLst/>
                        </a:rPr>
                        <a:t>4 218,5</a:t>
                      </a:r>
                      <a:endParaRPr lang="ru-RU" sz="1400" b="0" i="0" u="none" strike="noStrike">
                        <a:effectLst/>
                        <a:latin typeface="Times New Roman" panose="02020603050405020304" pitchFamily="18" charset="0"/>
                      </a:endParaRPr>
                    </a:p>
                  </a:txBody>
                  <a:tcPr marL="3248" marR="3248" marT="3248" marB="0" anchor="b"/>
                </a:tc>
                <a:tc>
                  <a:txBody>
                    <a:bodyPr/>
                    <a:lstStyle/>
                    <a:p>
                      <a:pPr algn="r" fontAlgn="b"/>
                      <a:r>
                        <a:rPr lang="ru-RU" sz="1400" u="none" strike="noStrike">
                          <a:effectLst/>
                        </a:rPr>
                        <a:t>4 218,5</a:t>
                      </a:r>
                      <a:endParaRPr lang="ru-RU" sz="1400" b="0" i="0" u="none" strike="noStrike">
                        <a:effectLst/>
                        <a:latin typeface="Times New Roman" panose="02020603050405020304" pitchFamily="18" charset="0"/>
                      </a:endParaRPr>
                    </a:p>
                  </a:txBody>
                  <a:tcPr marL="3248" marR="3248" marT="3248" marB="0" anchor="b"/>
                </a:tc>
                <a:tc>
                  <a:txBody>
                    <a:bodyPr/>
                    <a:lstStyle/>
                    <a:p>
                      <a:pPr algn="r" fontAlgn="b"/>
                      <a:r>
                        <a:rPr lang="ru-RU" sz="1400" u="none" strike="noStrike" dirty="0">
                          <a:effectLst/>
                        </a:rPr>
                        <a:t>4 122,5</a:t>
                      </a:r>
                      <a:endParaRPr lang="ru-RU" sz="1400" b="0" i="0" u="none" strike="noStrike" dirty="0">
                        <a:effectLst/>
                        <a:latin typeface="Times New Roman" panose="02020603050405020304" pitchFamily="18" charset="0"/>
                      </a:endParaRPr>
                    </a:p>
                  </a:txBody>
                  <a:tcPr marL="3248" marR="3248" marT="3248" marB="0" anchor="b"/>
                </a:tc>
                <a:tc>
                  <a:txBody>
                    <a:bodyPr/>
                    <a:lstStyle/>
                    <a:p>
                      <a:pPr algn="r" fontAlgn="b"/>
                      <a:r>
                        <a:rPr lang="ru-RU" sz="1400" u="none" strike="noStrike" dirty="0">
                          <a:effectLst/>
                        </a:rPr>
                        <a:t>97,7</a:t>
                      </a:r>
                      <a:endParaRPr lang="ru-RU" sz="1400" b="0" i="0" u="none" strike="noStrike" dirty="0">
                        <a:effectLst/>
                        <a:latin typeface="Times New Roman" panose="02020603050405020304" pitchFamily="18" charset="0"/>
                      </a:endParaRPr>
                    </a:p>
                  </a:txBody>
                  <a:tcPr marL="3248" marR="3248" marT="3248" marB="0" anchor="b"/>
                </a:tc>
                <a:tc>
                  <a:txBody>
                    <a:bodyPr/>
                    <a:lstStyle/>
                    <a:p>
                      <a:pPr algn="r" fontAlgn="b"/>
                      <a:r>
                        <a:rPr lang="ru-RU" sz="1400" u="none" strike="noStrike">
                          <a:effectLst/>
                        </a:rPr>
                        <a:t>97,7</a:t>
                      </a:r>
                      <a:endParaRPr lang="ru-RU" sz="1400" b="0" i="0" u="none" strike="noStrike">
                        <a:effectLst/>
                        <a:latin typeface="Times New Roman" panose="02020603050405020304" pitchFamily="18" charset="0"/>
                      </a:endParaRPr>
                    </a:p>
                  </a:txBody>
                  <a:tcPr marL="3248" marR="3248" marT="3248" marB="0" anchor="b"/>
                </a:tc>
              </a:tr>
              <a:tr h="62201">
                <a:tc>
                  <a:txBody>
                    <a:bodyPr/>
                    <a:lstStyle/>
                    <a:p>
                      <a:pPr algn="l" fontAlgn="b"/>
                      <a:r>
                        <a:rPr lang="ru-RU" sz="1400" u="none" strike="noStrike">
                          <a:effectLst/>
                        </a:rPr>
                        <a:t>Сельское хозяйство и рыболовство</a:t>
                      </a:r>
                      <a:endParaRPr lang="ru-RU" sz="1400" b="0" i="0" u="none" strike="noStrike">
                        <a:effectLst/>
                        <a:latin typeface="Times New Roman" panose="02020603050405020304" pitchFamily="18" charset="0"/>
                      </a:endParaRPr>
                    </a:p>
                  </a:txBody>
                  <a:tcPr marL="3248" marR="3248" marT="3248" marB="0" anchor="b"/>
                </a:tc>
                <a:tc>
                  <a:txBody>
                    <a:bodyPr/>
                    <a:lstStyle/>
                    <a:p>
                      <a:pPr algn="ctr" fontAlgn="b"/>
                      <a:r>
                        <a:rPr lang="ru-RU" sz="1400" u="none" strike="noStrike">
                          <a:effectLst/>
                        </a:rPr>
                        <a:t>04</a:t>
                      </a:r>
                      <a:endParaRPr lang="ru-RU" sz="1400" b="0" i="0" u="none" strike="noStrike">
                        <a:effectLst/>
                        <a:latin typeface="Times New Roman" panose="02020603050405020304" pitchFamily="18" charset="0"/>
                      </a:endParaRPr>
                    </a:p>
                  </a:txBody>
                  <a:tcPr marL="3248" marR="3248" marT="3248" marB="0" anchor="b"/>
                </a:tc>
                <a:tc>
                  <a:txBody>
                    <a:bodyPr/>
                    <a:lstStyle/>
                    <a:p>
                      <a:pPr algn="ctr" fontAlgn="b"/>
                      <a:r>
                        <a:rPr lang="ru-RU" sz="1400" u="none" strike="noStrike">
                          <a:effectLst/>
                        </a:rPr>
                        <a:t>05</a:t>
                      </a:r>
                      <a:endParaRPr lang="ru-RU" sz="1400" b="0" i="0" u="none" strike="noStrike">
                        <a:effectLst/>
                        <a:latin typeface="Times New Roman" panose="02020603050405020304" pitchFamily="18" charset="0"/>
                      </a:endParaRPr>
                    </a:p>
                  </a:txBody>
                  <a:tcPr marL="3248" marR="3248" marT="3248" marB="0" anchor="b"/>
                </a:tc>
                <a:tc>
                  <a:txBody>
                    <a:bodyPr/>
                    <a:lstStyle/>
                    <a:p>
                      <a:pPr algn="r" fontAlgn="b"/>
                      <a:r>
                        <a:rPr lang="ru-RU" sz="1400" u="none" strike="noStrike">
                          <a:effectLst/>
                        </a:rPr>
                        <a:t>21 605,7</a:t>
                      </a:r>
                      <a:endParaRPr lang="ru-RU" sz="1400" b="0" i="0" u="none" strike="noStrike">
                        <a:effectLst/>
                        <a:latin typeface="Times New Roman" panose="02020603050405020304" pitchFamily="18" charset="0"/>
                      </a:endParaRPr>
                    </a:p>
                  </a:txBody>
                  <a:tcPr marL="3248" marR="3248" marT="3248" marB="0" anchor="b"/>
                </a:tc>
                <a:tc>
                  <a:txBody>
                    <a:bodyPr/>
                    <a:lstStyle/>
                    <a:p>
                      <a:pPr algn="r" fontAlgn="b"/>
                      <a:r>
                        <a:rPr lang="ru-RU" sz="1400" u="none" strike="noStrike">
                          <a:effectLst/>
                        </a:rPr>
                        <a:t>21 424,9</a:t>
                      </a:r>
                      <a:endParaRPr lang="ru-RU" sz="1400" b="0" i="0" u="none" strike="noStrike">
                        <a:effectLst/>
                        <a:latin typeface="Times New Roman" panose="02020603050405020304" pitchFamily="18" charset="0"/>
                      </a:endParaRPr>
                    </a:p>
                  </a:txBody>
                  <a:tcPr marL="3248" marR="3248" marT="3248" marB="0" anchor="b"/>
                </a:tc>
                <a:tc>
                  <a:txBody>
                    <a:bodyPr/>
                    <a:lstStyle/>
                    <a:p>
                      <a:pPr algn="r" fontAlgn="b"/>
                      <a:r>
                        <a:rPr lang="ru-RU" sz="1400" u="none" strike="noStrike">
                          <a:effectLst/>
                        </a:rPr>
                        <a:t>20 319,2</a:t>
                      </a:r>
                      <a:endParaRPr lang="ru-RU" sz="1400" b="0" i="0" u="none" strike="noStrike">
                        <a:effectLst/>
                        <a:latin typeface="Times New Roman" panose="02020603050405020304" pitchFamily="18" charset="0"/>
                      </a:endParaRPr>
                    </a:p>
                  </a:txBody>
                  <a:tcPr marL="3248" marR="3248" marT="3248" marB="0" anchor="b"/>
                </a:tc>
                <a:tc>
                  <a:txBody>
                    <a:bodyPr/>
                    <a:lstStyle/>
                    <a:p>
                      <a:pPr algn="r" fontAlgn="b"/>
                      <a:r>
                        <a:rPr lang="ru-RU" sz="1400" u="none" strike="noStrike">
                          <a:effectLst/>
                        </a:rPr>
                        <a:t>94,0</a:t>
                      </a:r>
                      <a:endParaRPr lang="ru-RU" sz="1400" b="0" i="0" u="none" strike="noStrike">
                        <a:effectLst/>
                        <a:latin typeface="Times New Roman" panose="02020603050405020304" pitchFamily="18" charset="0"/>
                      </a:endParaRPr>
                    </a:p>
                  </a:txBody>
                  <a:tcPr marL="3248" marR="3248" marT="3248" marB="0" anchor="b"/>
                </a:tc>
                <a:tc>
                  <a:txBody>
                    <a:bodyPr/>
                    <a:lstStyle/>
                    <a:p>
                      <a:pPr algn="r" fontAlgn="b"/>
                      <a:r>
                        <a:rPr lang="ru-RU" sz="1400" u="none" strike="noStrike">
                          <a:effectLst/>
                        </a:rPr>
                        <a:t>94,8</a:t>
                      </a:r>
                      <a:endParaRPr lang="ru-RU" sz="1400" b="0" i="0" u="none" strike="noStrike">
                        <a:effectLst/>
                        <a:latin typeface="Times New Roman" panose="02020603050405020304" pitchFamily="18" charset="0"/>
                      </a:endParaRPr>
                    </a:p>
                  </a:txBody>
                  <a:tcPr marL="3248" marR="3248" marT="3248" marB="0" anchor="b"/>
                </a:tc>
              </a:tr>
              <a:tr h="62201">
                <a:tc>
                  <a:txBody>
                    <a:bodyPr/>
                    <a:lstStyle/>
                    <a:p>
                      <a:pPr algn="l" fontAlgn="b"/>
                      <a:r>
                        <a:rPr lang="ru-RU" sz="1400" u="none" strike="noStrike">
                          <a:effectLst/>
                        </a:rPr>
                        <a:t>Транспорт</a:t>
                      </a:r>
                      <a:endParaRPr lang="ru-RU" sz="1400" b="0" i="0" u="none" strike="noStrike">
                        <a:effectLst/>
                        <a:latin typeface="Times New Roman" panose="02020603050405020304" pitchFamily="18" charset="0"/>
                      </a:endParaRPr>
                    </a:p>
                  </a:txBody>
                  <a:tcPr marL="3248" marR="3248" marT="3248" marB="0" anchor="b"/>
                </a:tc>
                <a:tc>
                  <a:txBody>
                    <a:bodyPr/>
                    <a:lstStyle/>
                    <a:p>
                      <a:pPr algn="ctr" fontAlgn="b"/>
                      <a:r>
                        <a:rPr lang="ru-RU" sz="1400" u="none" strike="noStrike">
                          <a:effectLst/>
                        </a:rPr>
                        <a:t>04</a:t>
                      </a:r>
                      <a:endParaRPr lang="ru-RU" sz="1400" b="0" i="0" u="none" strike="noStrike">
                        <a:effectLst/>
                        <a:latin typeface="Times New Roman" panose="02020603050405020304" pitchFamily="18" charset="0"/>
                      </a:endParaRPr>
                    </a:p>
                  </a:txBody>
                  <a:tcPr marL="3248" marR="3248" marT="3248" marB="0" anchor="b"/>
                </a:tc>
                <a:tc>
                  <a:txBody>
                    <a:bodyPr/>
                    <a:lstStyle/>
                    <a:p>
                      <a:pPr algn="ctr" fontAlgn="b"/>
                      <a:r>
                        <a:rPr lang="ru-RU" sz="1400" u="none" strike="noStrike">
                          <a:effectLst/>
                        </a:rPr>
                        <a:t>08</a:t>
                      </a:r>
                      <a:endParaRPr lang="ru-RU" sz="1400" b="0" i="0" u="none" strike="noStrike">
                        <a:effectLst/>
                        <a:latin typeface="Times New Roman" panose="02020603050405020304" pitchFamily="18" charset="0"/>
                      </a:endParaRPr>
                    </a:p>
                  </a:txBody>
                  <a:tcPr marL="3248" marR="3248" marT="3248" marB="0" anchor="b"/>
                </a:tc>
                <a:tc>
                  <a:txBody>
                    <a:bodyPr/>
                    <a:lstStyle/>
                    <a:p>
                      <a:pPr algn="r" fontAlgn="b"/>
                      <a:r>
                        <a:rPr lang="ru-RU" sz="1400" u="none" strike="noStrike">
                          <a:effectLst/>
                        </a:rPr>
                        <a:t>69 078,0</a:t>
                      </a:r>
                      <a:endParaRPr lang="ru-RU" sz="1400" b="0" i="0" u="none" strike="noStrike">
                        <a:effectLst/>
                        <a:latin typeface="Times New Roman" panose="02020603050405020304" pitchFamily="18" charset="0"/>
                      </a:endParaRPr>
                    </a:p>
                  </a:txBody>
                  <a:tcPr marL="3248" marR="3248" marT="3248" marB="0" anchor="b"/>
                </a:tc>
                <a:tc>
                  <a:txBody>
                    <a:bodyPr/>
                    <a:lstStyle/>
                    <a:p>
                      <a:pPr algn="r" fontAlgn="b"/>
                      <a:r>
                        <a:rPr lang="ru-RU" sz="1400" u="none" strike="noStrike">
                          <a:effectLst/>
                        </a:rPr>
                        <a:t>69 078,0</a:t>
                      </a:r>
                      <a:endParaRPr lang="ru-RU" sz="1400" b="0" i="0" u="none" strike="noStrike">
                        <a:effectLst/>
                        <a:latin typeface="Times New Roman" panose="02020603050405020304" pitchFamily="18" charset="0"/>
                      </a:endParaRPr>
                    </a:p>
                  </a:txBody>
                  <a:tcPr marL="3248" marR="3248" marT="3248" marB="0" anchor="b"/>
                </a:tc>
                <a:tc>
                  <a:txBody>
                    <a:bodyPr/>
                    <a:lstStyle/>
                    <a:p>
                      <a:pPr algn="r" fontAlgn="b"/>
                      <a:r>
                        <a:rPr lang="ru-RU" sz="1400" u="none" strike="noStrike">
                          <a:effectLst/>
                        </a:rPr>
                        <a:t>61 976,0</a:t>
                      </a:r>
                      <a:endParaRPr lang="ru-RU" sz="1400" b="0" i="0" u="none" strike="noStrike">
                        <a:effectLst/>
                        <a:latin typeface="Times New Roman" panose="02020603050405020304" pitchFamily="18" charset="0"/>
                      </a:endParaRPr>
                    </a:p>
                  </a:txBody>
                  <a:tcPr marL="3248" marR="3248" marT="3248" marB="0" anchor="b"/>
                </a:tc>
                <a:tc>
                  <a:txBody>
                    <a:bodyPr/>
                    <a:lstStyle/>
                    <a:p>
                      <a:pPr algn="r" fontAlgn="b"/>
                      <a:r>
                        <a:rPr lang="ru-RU" sz="1400" u="none" strike="noStrike">
                          <a:effectLst/>
                        </a:rPr>
                        <a:t>89,7</a:t>
                      </a:r>
                      <a:endParaRPr lang="ru-RU" sz="1400" b="0" i="0" u="none" strike="noStrike">
                        <a:effectLst/>
                        <a:latin typeface="Times New Roman" panose="02020603050405020304" pitchFamily="18" charset="0"/>
                      </a:endParaRPr>
                    </a:p>
                  </a:txBody>
                  <a:tcPr marL="3248" marR="3248" marT="3248" marB="0" anchor="b"/>
                </a:tc>
                <a:tc>
                  <a:txBody>
                    <a:bodyPr/>
                    <a:lstStyle/>
                    <a:p>
                      <a:pPr algn="r" fontAlgn="b"/>
                      <a:r>
                        <a:rPr lang="ru-RU" sz="1400" u="none" strike="noStrike">
                          <a:effectLst/>
                        </a:rPr>
                        <a:t>89,7</a:t>
                      </a:r>
                      <a:endParaRPr lang="ru-RU" sz="1400" b="0" i="0" u="none" strike="noStrike">
                        <a:effectLst/>
                        <a:latin typeface="Times New Roman" panose="02020603050405020304" pitchFamily="18" charset="0"/>
                      </a:endParaRPr>
                    </a:p>
                  </a:txBody>
                  <a:tcPr marL="3248" marR="3248" marT="3248" marB="0" anchor="b"/>
                </a:tc>
              </a:tr>
              <a:tr h="62201">
                <a:tc>
                  <a:txBody>
                    <a:bodyPr/>
                    <a:lstStyle/>
                    <a:p>
                      <a:pPr algn="l" fontAlgn="b"/>
                      <a:r>
                        <a:rPr lang="ru-RU" sz="1400" u="none" strike="noStrike">
                          <a:effectLst/>
                        </a:rPr>
                        <a:t>Дорожное хозяйство (дорожные фонды)</a:t>
                      </a:r>
                      <a:endParaRPr lang="ru-RU" sz="1400" b="0" i="0" u="none" strike="noStrike">
                        <a:effectLst/>
                        <a:latin typeface="Times New Roman" panose="02020603050405020304" pitchFamily="18" charset="0"/>
                      </a:endParaRPr>
                    </a:p>
                  </a:txBody>
                  <a:tcPr marL="3248" marR="3248" marT="3248" marB="0" anchor="b"/>
                </a:tc>
                <a:tc>
                  <a:txBody>
                    <a:bodyPr/>
                    <a:lstStyle/>
                    <a:p>
                      <a:pPr algn="ctr" fontAlgn="b"/>
                      <a:r>
                        <a:rPr lang="ru-RU" sz="1400" u="none" strike="noStrike">
                          <a:effectLst/>
                        </a:rPr>
                        <a:t>04</a:t>
                      </a:r>
                      <a:endParaRPr lang="ru-RU" sz="1400" b="0" i="0" u="none" strike="noStrike">
                        <a:effectLst/>
                        <a:latin typeface="Times New Roman" panose="02020603050405020304" pitchFamily="18" charset="0"/>
                      </a:endParaRPr>
                    </a:p>
                  </a:txBody>
                  <a:tcPr marL="3248" marR="3248" marT="3248" marB="0" anchor="b"/>
                </a:tc>
                <a:tc>
                  <a:txBody>
                    <a:bodyPr/>
                    <a:lstStyle/>
                    <a:p>
                      <a:pPr algn="ctr" fontAlgn="b"/>
                      <a:r>
                        <a:rPr lang="ru-RU" sz="1400" u="none" strike="noStrike">
                          <a:effectLst/>
                        </a:rPr>
                        <a:t>09</a:t>
                      </a:r>
                      <a:endParaRPr lang="ru-RU" sz="1400" b="0" i="0" u="none" strike="noStrike">
                        <a:effectLst/>
                        <a:latin typeface="Times New Roman" panose="02020603050405020304" pitchFamily="18" charset="0"/>
                      </a:endParaRPr>
                    </a:p>
                  </a:txBody>
                  <a:tcPr marL="3248" marR="3248" marT="3248" marB="0" anchor="b"/>
                </a:tc>
                <a:tc>
                  <a:txBody>
                    <a:bodyPr/>
                    <a:lstStyle/>
                    <a:p>
                      <a:pPr algn="r" fontAlgn="b"/>
                      <a:r>
                        <a:rPr lang="ru-RU" sz="1400" u="none" strike="noStrike">
                          <a:effectLst/>
                        </a:rPr>
                        <a:t>194 980,4</a:t>
                      </a:r>
                      <a:endParaRPr lang="ru-RU" sz="1400" b="0" i="0" u="none" strike="noStrike">
                        <a:effectLst/>
                        <a:latin typeface="Times New Roman" panose="02020603050405020304" pitchFamily="18" charset="0"/>
                      </a:endParaRPr>
                    </a:p>
                  </a:txBody>
                  <a:tcPr marL="3248" marR="3248" marT="3248" marB="0" anchor="b"/>
                </a:tc>
                <a:tc>
                  <a:txBody>
                    <a:bodyPr/>
                    <a:lstStyle/>
                    <a:p>
                      <a:pPr algn="r" fontAlgn="b"/>
                      <a:r>
                        <a:rPr lang="ru-RU" sz="1400" u="none" strike="noStrike">
                          <a:effectLst/>
                        </a:rPr>
                        <a:t>214 980,4</a:t>
                      </a:r>
                      <a:endParaRPr lang="ru-RU" sz="1400" b="0" i="0" u="none" strike="noStrike">
                        <a:effectLst/>
                        <a:latin typeface="Times New Roman" panose="02020603050405020304" pitchFamily="18" charset="0"/>
                      </a:endParaRPr>
                    </a:p>
                  </a:txBody>
                  <a:tcPr marL="3248" marR="3248" marT="3248" marB="0" anchor="b"/>
                </a:tc>
                <a:tc>
                  <a:txBody>
                    <a:bodyPr/>
                    <a:lstStyle/>
                    <a:p>
                      <a:pPr algn="r" fontAlgn="b"/>
                      <a:r>
                        <a:rPr lang="ru-RU" sz="1400" u="none" strike="noStrike">
                          <a:effectLst/>
                        </a:rPr>
                        <a:t>185 845,3</a:t>
                      </a:r>
                      <a:endParaRPr lang="ru-RU" sz="1400" b="0" i="0" u="none" strike="noStrike">
                        <a:effectLst/>
                        <a:latin typeface="Times New Roman" panose="02020603050405020304" pitchFamily="18" charset="0"/>
                      </a:endParaRPr>
                    </a:p>
                  </a:txBody>
                  <a:tcPr marL="3248" marR="3248" marT="3248" marB="0" anchor="b"/>
                </a:tc>
                <a:tc>
                  <a:txBody>
                    <a:bodyPr/>
                    <a:lstStyle/>
                    <a:p>
                      <a:pPr algn="r" fontAlgn="b"/>
                      <a:r>
                        <a:rPr lang="ru-RU" sz="1400" u="none" strike="noStrike">
                          <a:effectLst/>
                        </a:rPr>
                        <a:t>95,3</a:t>
                      </a:r>
                      <a:endParaRPr lang="ru-RU" sz="1400" b="0" i="0" u="none" strike="noStrike">
                        <a:effectLst/>
                        <a:latin typeface="Times New Roman" panose="02020603050405020304" pitchFamily="18" charset="0"/>
                      </a:endParaRPr>
                    </a:p>
                  </a:txBody>
                  <a:tcPr marL="3248" marR="3248" marT="3248" marB="0" anchor="b"/>
                </a:tc>
                <a:tc>
                  <a:txBody>
                    <a:bodyPr/>
                    <a:lstStyle/>
                    <a:p>
                      <a:pPr algn="r" fontAlgn="b"/>
                      <a:r>
                        <a:rPr lang="ru-RU" sz="1400" u="none" strike="noStrike">
                          <a:effectLst/>
                        </a:rPr>
                        <a:t>86,4</a:t>
                      </a:r>
                      <a:endParaRPr lang="ru-RU" sz="1400" b="0" i="0" u="none" strike="noStrike">
                        <a:effectLst/>
                        <a:latin typeface="Times New Roman" panose="02020603050405020304" pitchFamily="18" charset="0"/>
                      </a:endParaRPr>
                    </a:p>
                  </a:txBody>
                  <a:tcPr marL="3248" marR="3248" marT="3248" marB="0" anchor="b"/>
                </a:tc>
              </a:tr>
              <a:tr h="62201">
                <a:tc>
                  <a:txBody>
                    <a:bodyPr/>
                    <a:lstStyle/>
                    <a:p>
                      <a:pPr algn="l" fontAlgn="b"/>
                      <a:r>
                        <a:rPr lang="ru-RU" sz="1400" u="none" strike="noStrike">
                          <a:effectLst/>
                        </a:rPr>
                        <a:t>Связь и информатика</a:t>
                      </a:r>
                      <a:endParaRPr lang="ru-RU" sz="1400" b="0" i="0" u="none" strike="noStrike">
                        <a:effectLst/>
                        <a:latin typeface="Times New Roman" panose="02020603050405020304" pitchFamily="18" charset="0"/>
                      </a:endParaRPr>
                    </a:p>
                  </a:txBody>
                  <a:tcPr marL="3248" marR="3248" marT="3248" marB="0" anchor="b"/>
                </a:tc>
                <a:tc>
                  <a:txBody>
                    <a:bodyPr/>
                    <a:lstStyle/>
                    <a:p>
                      <a:pPr algn="ctr" fontAlgn="b"/>
                      <a:r>
                        <a:rPr lang="ru-RU" sz="1400" u="none" strike="noStrike">
                          <a:effectLst/>
                        </a:rPr>
                        <a:t>04</a:t>
                      </a:r>
                      <a:endParaRPr lang="ru-RU" sz="1400" b="0" i="0" u="none" strike="noStrike">
                        <a:effectLst/>
                        <a:latin typeface="Times New Roman" panose="02020603050405020304" pitchFamily="18" charset="0"/>
                      </a:endParaRPr>
                    </a:p>
                  </a:txBody>
                  <a:tcPr marL="3248" marR="3248" marT="3248" marB="0" anchor="b"/>
                </a:tc>
                <a:tc>
                  <a:txBody>
                    <a:bodyPr/>
                    <a:lstStyle/>
                    <a:p>
                      <a:pPr algn="ctr" fontAlgn="b"/>
                      <a:r>
                        <a:rPr lang="ru-RU" sz="1400" u="none" strike="noStrike">
                          <a:effectLst/>
                        </a:rPr>
                        <a:t>10</a:t>
                      </a:r>
                      <a:endParaRPr lang="ru-RU" sz="1400" b="0" i="0" u="none" strike="noStrike">
                        <a:effectLst/>
                        <a:latin typeface="Times New Roman" panose="02020603050405020304" pitchFamily="18" charset="0"/>
                      </a:endParaRPr>
                    </a:p>
                  </a:txBody>
                  <a:tcPr marL="3248" marR="3248" marT="3248" marB="0" anchor="b"/>
                </a:tc>
                <a:tc>
                  <a:txBody>
                    <a:bodyPr/>
                    <a:lstStyle/>
                    <a:p>
                      <a:pPr algn="r" fontAlgn="b"/>
                      <a:r>
                        <a:rPr lang="ru-RU" sz="1400" u="none" strike="noStrike">
                          <a:effectLst/>
                        </a:rPr>
                        <a:t>9 503,6</a:t>
                      </a:r>
                      <a:endParaRPr lang="ru-RU" sz="1400" b="0" i="0" u="none" strike="noStrike">
                        <a:effectLst/>
                        <a:latin typeface="Times New Roman" panose="02020603050405020304" pitchFamily="18" charset="0"/>
                      </a:endParaRPr>
                    </a:p>
                  </a:txBody>
                  <a:tcPr marL="3248" marR="3248" marT="3248" marB="0" anchor="b"/>
                </a:tc>
                <a:tc>
                  <a:txBody>
                    <a:bodyPr/>
                    <a:lstStyle/>
                    <a:p>
                      <a:pPr algn="r" fontAlgn="b"/>
                      <a:r>
                        <a:rPr lang="ru-RU" sz="1400" u="none" strike="noStrike">
                          <a:effectLst/>
                        </a:rPr>
                        <a:t>9 511,2</a:t>
                      </a:r>
                      <a:endParaRPr lang="ru-RU" sz="1400" b="0" i="0" u="none" strike="noStrike">
                        <a:effectLst/>
                        <a:latin typeface="Times New Roman" panose="02020603050405020304" pitchFamily="18" charset="0"/>
                      </a:endParaRPr>
                    </a:p>
                  </a:txBody>
                  <a:tcPr marL="3248" marR="3248" marT="3248" marB="0" anchor="b"/>
                </a:tc>
                <a:tc>
                  <a:txBody>
                    <a:bodyPr/>
                    <a:lstStyle/>
                    <a:p>
                      <a:pPr algn="r" fontAlgn="b"/>
                      <a:r>
                        <a:rPr lang="ru-RU" sz="1400" u="none" strike="noStrike">
                          <a:effectLst/>
                        </a:rPr>
                        <a:t>9 259,6</a:t>
                      </a:r>
                      <a:endParaRPr lang="ru-RU" sz="1400" b="0" i="0" u="none" strike="noStrike">
                        <a:effectLst/>
                        <a:latin typeface="Times New Roman" panose="02020603050405020304" pitchFamily="18" charset="0"/>
                      </a:endParaRPr>
                    </a:p>
                  </a:txBody>
                  <a:tcPr marL="3248" marR="3248" marT="3248" marB="0" anchor="b"/>
                </a:tc>
                <a:tc>
                  <a:txBody>
                    <a:bodyPr/>
                    <a:lstStyle/>
                    <a:p>
                      <a:pPr algn="r" fontAlgn="b"/>
                      <a:r>
                        <a:rPr lang="ru-RU" sz="1400" u="none" strike="noStrike">
                          <a:effectLst/>
                        </a:rPr>
                        <a:t>97,4</a:t>
                      </a:r>
                      <a:endParaRPr lang="ru-RU" sz="1400" b="0" i="0" u="none" strike="noStrike">
                        <a:effectLst/>
                        <a:latin typeface="Times New Roman" panose="02020603050405020304" pitchFamily="18" charset="0"/>
                      </a:endParaRPr>
                    </a:p>
                  </a:txBody>
                  <a:tcPr marL="3248" marR="3248" marT="3248" marB="0" anchor="b"/>
                </a:tc>
                <a:tc>
                  <a:txBody>
                    <a:bodyPr/>
                    <a:lstStyle/>
                    <a:p>
                      <a:pPr algn="r" fontAlgn="b"/>
                      <a:r>
                        <a:rPr lang="ru-RU" sz="1400" u="none" strike="noStrike">
                          <a:effectLst/>
                        </a:rPr>
                        <a:t>97,4</a:t>
                      </a:r>
                      <a:endParaRPr lang="ru-RU" sz="1400" b="0" i="0" u="none" strike="noStrike">
                        <a:effectLst/>
                        <a:latin typeface="Times New Roman" panose="02020603050405020304" pitchFamily="18" charset="0"/>
                      </a:endParaRPr>
                    </a:p>
                  </a:txBody>
                  <a:tcPr marL="3248" marR="3248" marT="3248" marB="0" anchor="b"/>
                </a:tc>
              </a:tr>
              <a:tr h="62201">
                <a:tc>
                  <a:txBody>
                    <a:bodyPr/>
                    <a:lstStyle/>
                    <a:p>
                      <a:pPr algn="l" fontAlgn="b"/>
                      <a:r>
                        <a:rPr lang="ru-RU" sz="1400" u="none" strike="noStrike">
                          <a:effectLst/>
                        </a:rPr>
                        <a:t>Другие вопросы в области национальной экономики</a:t>
                      </a:r>
                      <a:endParaRPr lang="ru-RU" sz="1400" b="0" i="0" u="none" strike="noStrike">
                        <a:effectLst/>
                        <a:latin typeface="Times New Roman" panose="02020603050405020304" pitchFamily="18" charset="0"/>
                      </a:endParaRPr>
                    </a:p>
                  </a:txBody>
                  <a:tcPr marL="3248" marR="3248" marT="3248" marB="0" anchor="b"/>
                </a:tc>
                <a:tc>
                  <a:txBody>
                    <a:bodyPr/>
                    <a:lstStyle/>
                    <a:p>
                      <a:pPr algn="ctr" fontAlgn="b"/>
                      <a:r>
                        <a:rPr lang="ru-RU" sz="1400" u="none" strike="noStrike">
                          <a:effectLst/>
                        </a:rPr>
                        <a:t>04</a:t>
                      </a:r>
                      <a:endParaRPr lang="ru-RU" sz="1400" b="0" i="0" u="none" strike="noStrike">
                        <a:effectLst/>
                        <a:latin typeface="Times New Roman" panose="02020603050405020304" pitchFamily="18" charset="0"/>
                      </a:endParaRPr>
                    </a:p>
                  </a:txBody>
                  <a:tcPr marL="3248" marR="3248" marT="3248" marB="0" anchor="b"/>
                </a:tc>
                <a:tc>
                  <a:txBody>
                    <a:bodyPr/>
                    <a:lstStyle/>
                    <a:p>
                      <a:pPr algn="ctr" fontAlgn="b"/>
                      <a:r>
                        <a:rPr lang="ru-RU" sz="1400" u="none" strike="noStrike">
                          <a:effectLst/>
                        </a:rPr>
                        <a:t>12</a:t>
                      </a:r>
                      <a:endParaRPr lang="ru-RU" sz="1400" b="0" i="0" u="none" strike="noStrike">
                        <a:effectLst/>
                        <a:latin typeface="Times New Roman" panose="02020603050405020304" pitchFamily="18" charset="0"/>
                      </a:endParaRPr>
                    </a:p>
                  </a:txBody>
                  <a:tcPr marL="3248" marR="3248" marT="3248" marB="0" anchor="b"/>
                </a:tc>
                <a:tc>
                  <a:txBody>
                    <a:bodyPr/>
                    <a:lstStyle/>
                    <a:p>
                      <a:pPr algn="r" fontAlgn="b"/>
                      <a:r>
                        <a:rPr lang="ru-RU" sz="1400" u="none" strike="noStrike">
                          <a:effectLst/>
                        </a:rPr>
                        <a:t>88 735,6</a:t>
                      </a:r>
                      <a:endParaRPr lang="ru-RU" sz="1400" b="0" i="0" u="none" strike="noStrike">
                        <a:effectLst/>
                        <a:latin typeface="Times New Roman" panose="02020603050405020304" pitchFamily="18" charset="0"/>
                      </a:endParaRPr>
                    </a:p>
                  </a:txBody>
                  <a:tcPr marL="3248" marR="3248" marT="3248" marB="0" anchor="b"/>
                </a:tc>
                <a:tc>
                  <a:txBody>
                    <a:bodyPr/>
                    <a:lstStyle/>
                    <a:p>
                      <a:pPr algn="r" fontAlgn="b"/>
                      <a:r>
                        <a:rPr lang="ru-RU" sz="1400" u="none" strike="noStrike">
                          <a:effectLst/>
                        </a:rPr>
                        <a:t>88 904,2</a:t>
                      </a:r>
                      <a:endParaRPr lang="ru-RU" sz="1400" b="0" i="0" u="none" strike="noStrike">
                        <a:effectLst/>
                        <a:latin typeface="Times New Roman" panose="02020603050405020304" pitchFamily="18" charset="0"/>
                      </a:endParaRPr>
                    </a:p>
                  </a:txBody>
                  <a:tcPr marL="3248" marR="3248" marT="3248" marB="0" anchor="b"/>
                </a:tc>
                <a:tc>
                  <a:txBody>
                    <a:bodyPr/>
                    <a:lstStyle/>
                    <a:p>
                      <a:pPr algn="r" fontAlgn="b"/>
                      <a:r>
                        <a:rPr lang="ru-RU" sz="1400" u="none" strike="noStrike">
                          <a:effectLst/>
                        </a:rPr>
                        <a:t>84 893,4</a:t>
                      </a:r>
                      <a:endParaRPr lang="ru-RU" sz="1400" b="0" i="0" u="none" strike="noStrike">
                        <a:effectLst/>
                        <a:latin typeface="Times New Roman" panose="02020603050405020304" pitchFamily="18" charset="0"/>
                      </a:endParaRPr>
                    </a:p>
                  </a:txBody>
                  <a:tcPr marL="3248" marR="3248" marT="3248" marB="0" anchor="b"/>
                </a:tc>
                <a:tc>
                  <a:txBody>
                    <a:bodyPr/>
                    <a:lstStyle/>
                    <a:p>
                      <a:pPr algn="r" fontAlgn="b"/>
                      <a:r>
                        <a:rPr lang="ru-RU" sz="1400" u="none" strike="noStrike">
                          <a:effectLst/>
                        </a:rPr>
                        <a:t>95,7</a:t>
                      </a:r>
                      <a:endParaRPr lang="ru-RU" sz="1400" b="0" i="0" u="none" strike="noStrike">
                        <a:effectLst/>
                        <a:latin typeface="Times New Roman" panose="02020603050405020304" pitchFamily="18" charset="0"/>
                      </a:endParaRPr>
                    </a:p>
                  </a:txBody>
                  <a:tcPr marL="3248" marR="3248" marT="3248" marB="0" anchor="b"/>
                </a:tc>
                <a:tc>
                  <a:txBody>
                    <a:bodyPr/>
                    <a:lstStyle/>
                    <a:p>
                      <a:pPr algn="r" fontAlgn="b"/>
                      <a:r>
                        <a:rPr lang="ru-RU" sz="1400" u="none" strike="noStrike">
                          <a:effectLst/>
                        </a:rPr>
                        <a:t>95,5</a:t>
                      </a:r>
                      <a:endParaRPr lang="ru-RU" sz="1400" b="0" i="0" u="none" strike="noStrike">
                        <a:effectLst/>
                        <a:latin typeface="Times New Roman" panose="02020603050405020304" pitchFamily="18" charset="0"/>
                      </a:endParaRPr>
                    </a:p>
                  </a:txBody>
                  <a:tcPr marL="3248" marR="3248" marT="3248" marB="0" anchor="b"/>
                </a:tc>
              </a:tr>
              <a:tr h="62201">
                <a:tc>
                  <a:txBody>
                    <a:bodyPr/>
                    <a:lstStyle/>
                    <a:p>
                      <a:pPr algn="l" fontAlgn="b"/>
                      <a:r>
                        <a:rPr lang="ru-RU" sz="1400" b="1" u="none" strike="noStrike" dirty="0">
                          <a:effectLst/>
                        </a:rPr>
                        <a:t>Жилищно-коммунальное хозяйство</a:t>
                      </a:r>
                      <a:endParaRPr lang="ru-RU" sz="1400" b="1" i="0" u="none" strike="noStrike" dirty="0">
                        <a:effectLst/>
                        <a:latin typeface="Times New Roman" panose="02020603050405020304" pitchFamily="18" charset="0"/>
                      </a:endParaRPr>
                    </a:p>
                  </a:txBody>
                  <a:tcPr marL="3248" marR="3248" marT="3248" marB="0" anchor="b"/>
                </a:tc>
                <a:tc>
                  <a:txBody>
                    <a:bodyPr/>
                    <a:lstStyle/>
                    <a:p>
                      <a:pPr algn="ctr" fontAlgn="b"/>
                      <a:r>
                        <a:rPr lang="ru-RU" sz="1400" b="1" u="none" strike="noStrike">
                          <a:effectLst/>
                        </a:rPr>
                        <a:t>05</a:t>
                      </a:r>
                      <a:endParaRPr lang="ru-RU" sz="1400" b="1" i="0" u="none" strike="noStrike">
                        <a:effectLst/>
                        <a:latin typeface="Times New Roman" panose="02020603050405020304" pitchFamily="18" charset="0"/>
                      </a:endParaRPr>
                    </a:p>
                  </a:txBody>
                  <a:tcPr marL="3248" marR="3248" marT="3248" marB="0" anchor="b"/>
                </a:tc>
                <a:tc>
                  <a:txBody>
                    <a:bodyPr/>
                    <a:lstStyle/>
                    <a:p>
                      <a:pPr algn="ctr" fontAlgn="b"/>
                      <a:r>
                        <a:rPr lang="ru-RU" sz="1400" b="1" u="none" strike="noStrike">
                          <a:effectLst/>
                        </a:rPr>
                        <a:t> </a:t>
                      </a:r>
                      <a:endParaRPr lang="ru-RU" sz="1400" b="1" i="0" u="none" strike="noStrike">
                        <a:effectLst/>
                        <a:latin typeface="Times New Roman" panose="02020603050405020304" pitchFamily="18" charset="0"/>
                      </a:endParaRPr>
                    </a:p>
                  </a:txBody>
                  <a:tcPr marL="3248" marR="3248" marT="3248" marB="0" anchor="b"/>
                </a:tc>
                <a:tc>
                  <a:txBody>
                    <a:bodyPr/>
                    <a:lstStyle/>
                    <a:p>
                      <a:pPr algn="r" fontAlgn="b"/>
                      <a:r>
                        <a:rPr lang="ru-RU" sz="1400" b="1" u="none" strike="noStrike">
                          <a:effectLst/>
                        </a:rPr>
                        <a:t>1 115 829,2</a:t>
                      </a:r>
                      <a:endParaRPr lang="ru-RU" sz="1400" b="1" i="0" u="none" strike="noStrike">
                        <a:effectLst/>
                        <a:latin typeface="Times New Roman" panose="02020603050405020304" pitchFamily="18" charset="0"/>
                      </a:endParaRPr>
                    </a:p>
                  </a:txBody>
                  <a:tcPr marL="3248" marR="3248" marT="3248" marB="0" anchor="b"/>
                </a:tc>
                <a:tc>
                  <a:txBody>
                    <a:bodyPr/>
                    <a:lstStyle/>
                    <a:p>
                      <a:pPr algn="r" fontAlgn="b"/>
                      <a:r>
                        <a:rPr lang="ru-RU" sz="1400" b="1" u="none" strike="noStrike">
                          <a:effectLst/>
                        </a:rPr>
                        <a:t>1 154 889,7</a:t>
                      </a:r>
                      <a:endParaRPr lang="ru-RU" sz="1400" b="1" i="0" u="none" strike="noStrike">
                        <a:effectLst/>
                        <a:latin typeface="Times New Roman" panose="02020603050405020304" pitchFamily="18" charset="0"/>
                      </a:endParaRPr>
                    </a:p>
                  </a:txBody>
                  <a:tcPr marL="3248" marR="3248" marT="3248" marB="0" anchor="b"/>
                </a:tc>
                <a:tc>
                  <a:txBody>
                    <a:bodyPr/>
                    <a:lstStyle/>
                    <a:p>
                      <a:pPr algn="r" fontAlgn="b"/>
                      <a:r>
                        <a:rPr lang="ru-RU" sz="1400" b="1" u="none" strike="noStrike">
                          <a:effectLst/>
                        </a:rPr>
                        <a:t>1 043 210,0</a:t>
                      </a:r>
                      <a:endParaRPr lang="ru-RU" sz="1400" b="1" i="0" u="none" strike="noStrike">
                        <a:effectLst/>
                        <a:latin typeface="Times New Roman" panose="02020603050405020304" pitchFamily="18" charset="0"/>
                      </a:endParaRPr>
                    </a:p>
                  </a:txBody>
                  <a:tcPr marL="3248" marR="3248" marT="3248" marB="0" anchor="b"/>
                </a:tc>
                <a:tc>
                  <a:txBody>
                    <a:bodyPr/>
                    <a:lstStyle/>
                    <a:p>
                      <a:pPr algn="r" fontAlgn="b"/>
                      <a:r>
                        <a:rPr lang="ru-RU" sz="1400" b="1" u="none" strike="noStrike">
                          <a:effectLst/>
                        </a:rPr>
                        <a:t>93,5</a:t>
                      </a:r>
                      <a:endParaRPr lang="ru-RU" sz="1400" b="1" i="0" u="none" strike="noStrike">
                        <a:effectLst/>
                        <a:latin typeface="Times New Roman" panose="02020603050405020304" pitchFamily="18" charset="0"/>
                      </a:endParaRPr>
                    </a:p>
                  </a:txBody>
                  <a:tcPr marL="3248" marR="3248" marT="3248" marB="0" anchor="b"/>
                </a:tc>
                <a:tc>
                  <a:txBody>
                    <a:bodyPr/>
                    <a:lstStyle/>
                    <a:p>
                      <a:pPr algn="r" fontAlgn="b"/>
                      <a:r>
                        <a:rPr lang="ru-RU" sz="1400" b="1" u="none" strike="noStrike" dirty="0">
                          <a:effectLst/>
                        </a:rPr>
                        <a:t>90,3</a:t>
                      </a:r>
                      <a:endParaRPr lang="ru-RU" sz="1400" b="1" i="0" u="none" strike="noStrike" dirty="0">
                        <a:effectLst/>
                        <a:latin typeface="Times New Roman" panose="02020603050405020304" pitchFamily="18" charset="0"/>
                      </a:endParaRPr>
                    </a:p>
                  </a:txBody>
                  <a:tcPr marL="3248" marR="3248" marT="3248" marB="0" anchor="b"/>
                </a:tc>
              </a:tr>
              <a:tr h="62201">
                <a:tc>
                  <a:txBody>
                    <a:bodyPr/>
                    <a:lstStyle/>
                    <a:p>
                      <a:pPr algn="l" fontAlgn="b"/>
                      <a:r>
                        <a:rPr lang="ru-RU" sz="1400" u="none" strike="noStrike">
                          <a:effectLst/>
                        </a:rPr>
                        <a:t>Жилищное хозяйство</a:t>
                      </a:r>
                      <a:endParaRPr lang="ru-RU" sz="1400" b="0" i="0" u="none" strike="noStrike">
                        <a:effectLst/>
                        <a:latin typeface="Times New Roman" panose="02020603050405020304" pitchFamily="18" charset="0"/>
                      </a:endParaRPr>
                    </a:p>
                  </a:txBody>
                  <a:tcPr marL="3248" marR="3248" marT="3248" marB="0" anchor="b"/>
                </a:tc>
                <a:tc>
                  <a:txBody>
                    <a:bodyPr/>
                    <a:lstStyle/>
                    <a:p>
                      <a:pPr algn="ctr" fontAlgn="b"/>
                      <a:r>
                        <a:rPr lang="ru-RU" sz="1400" u="none" strike="noStrike">
                          <a:effectLst/>
                        </a:rPr>
                        <a:t>05</a:t>
                      </a:r>
                      <a:endParaRPr lang="ru-RU" sz="1400" b="0" i="0" u="none" strike="noStrike">
                        <a:effectLst/>
                        <a:latin typeface="Times New Roman" panose="02020603050405020304" pitchFamily="18" charset="0"/>
                      </a:endParaRPr>
                    </a:p>
                  </a:txBody>
                  <a:tcPr marL="3248" marR="3248" marT="3248" marB="0" anchor="b"/>
                </a:tc>
                <a:tc>
                  <a:txBody>
                    <a:bodyPr/>
                    <a:lstStyle/>
                    <a:p>
                      <a:pPr algn="ctr" fontAlgn="b"/>
                      <a:r>
                        <a:rPr lang="ru-RU" sz="1400" u="none" strike="noStrike">
                          <a:effectLst/>
                        </a:rPr>
                        <a:t>01</a:t>
                      </a:r>
                      <a:endParaRPr lang="ru-RU" sz="1400" b="0" i="0" u="none" strike="noStrike">
                        <a:effectLst/>
                        <a:latin typeface="Times New Roman" panose="02020603050405020304" pitchFamily="18" charset="0"/>
                      </a:endParaRPr>
                    </a:p>
                  </a:txBody>
                  <a:tcPr marL="3248" marR="3248" marT="3248" marB="0" anchor="b"/>
                </a:tc>
                <a:tc>
                  <a:txBody>
                    <a:bodyPr/>
                    <a:lstStyle/>
                    <a:p>
                      <a:pPr algn="r" fontAlgn="b"/>
                      <a:r>
                        <a:rPr lang="ru-RU" sz="1400" u="none" strike="noStrike" dirty="0">
                          <a:effectLst/>
                        </a:rPr>
                        <a:t>61 993,3</a:t>
                      </a:r>
                      <a:endParaRPr lang="ru-RU" sz="1400" b="0" i="0" u="none" strike="noStrike" dirty="0">
                        <a:effectLst/>
                        <a:latin typeface="Times New Roman" panose="02020603050405020304" pitchFamily="18" charset="0"/>
                      </a:endParaRPr>
                    </a:p>
                  </a:txBody>
                  <a:tcPr marL="3248" marR="3248" marT="3248" marB="0" anchor="b"/>
                </a:tc>
                <a:tc>
                  <a:txBody>
                    <a:bodyPr/>
                    <a:lstStyle/>
                    <a:p>
                      <a:pPr algn="r" fontAlgn="b"/>
                      <a:r>
                        <a:rPr lang="ru-RU" sz="1400" u="none" strike="noStrike" dirty="0">
                          <a:effectLst/>
                        </a:rPr>
                        <a:t>54 530,1</a:t>
                      </a:r>
                      <a:endParaRPr lang="ru-RU" sz="1400" b="0" i="0" u="none" strike="noStrike" dirty="0">
                        <a:effectLst/>
                        <a:latin typeface="Times New Roman" panose="02020603050405020304" pitchFamily="18" charset="0"/>
                      </a:endParaRPr>
                    </a:p>
                  </a:txBody>
                  <a:tcPr marL="3248" marR="3248" marT="3248" marB="0" anchor="b"/>
                </a:tc>
                <a:tc>
                  <a:txBody>
                    <a:bodyPr/>
                    <a:lstStyle/>
                    <a:p>
                      <a:pPr algn="r" fontAlgn="b"/>
                      <a:r>
                        <a:rPr lang="ru-RU" sz="1400" u="none" strike="noStrike">
                          <a:effectLst/>
                        </a:rPr>
                        <a:t>52 559,8</a:t>
                      </a:r>
                      <a:endParaRPr lang="ru-RU" sz="1400" b="0" i="0" u="none" strike="noStrike">
                        <a:effectLst/>
                        <a:latin typeface="Times New Roman" panose="02020603050405020304" pitchFamily="18" charset="0"/>
                      </a:endParaRPr>
                    </a:p>
                  </a:txBody>
                  <a:tcPr marL="3248" marR="3248" marT="3248" marB="0" anchor="b"/>
                </a:tc>
                <a:tc>
                  <a:txBody>
                    <a:bodyPr/>
                    <a:lstStyle/>
                    <a:p>
                      <a:pPr algn="r" fontAlgn="b"/>
                      <a:r>
                        <a:rPr lang="ru-RU" sz="1400" u="none" strike="noStrike">
                          <a:effectLst/>
                        </a:rPr>
                        <a:t>84,8</a:t>
                      </a:r>
                      <a:endParaRPr lang="ru-RU" sz="1400" b="0" i="0" u="none" strike="noStrike">
                        <a:effectLst/>
                        <a:latin typeface="Times New Roman" panose="02020603050405020304" pitchFamily="18" charset="0"/>
                      </a:endParaRPr>
                    </a:p>
                  </a:txBody>
                  <a:tcPr marL="3248" marR="3248" marT="3248" marB="0" anchor="b"/>
                </a:tc>
                <a:tc>
                  <a:txBody>
                    <a:bodyPr/>
                    <a:lstStyle/>
                    <a:p>
                      <a:pPr algn="r" fontAlgn="b"/>
                      <a:r>
                        <a:rPr lang="ru-RU" sz="1400" u="none" strike="noStrike" dirty="0">
                          <a:effectLst/>
                        </a:rPr>
                        <a:t>96,4</a:t>
                      </a:r>
                      <a:endParaRPr lang="ru-RU" sz="1400" b="0" i="0" u="none" strike="noStrike" dirty="0">
                        <a:effectLst/>
                        <a:latin typeface="Times New Roman" panose="02020603050405020304" pitchFamily="18" charset="0"/>
                      </a:endParaRPr>
                    </a:p>
                  </a:txBody>
                  <a:tcPr marL="3248" marR="3248" marT="3248" marB="0" anchor="b"/>
                </a:tc>
              </a:tr>
              <a:tr h="62201">
                <a:tc>
                  <a:txBody>
                    <a:bodyPr/>
                    <a:lstStyle/>
                    <a:p>
                      <a:pPr algn="l" fontAlgn="b"/>
                      <a:r>
                        <a:rPr lang="ru-RU" sz="1400" u="none" strike="noStrike">
                          <a:effectLst/>
                        </a:rPr>
                        <a:t>Коммунальное хозяйство</a:t>
                      </a:r>
                      <a:endParaRPr lang="ru-RU" sz="1400" b="0" i="0" u="none" strike="noStrike">
                        <a:effectLst/>
                        <a:latin typeface="Times New Roman" panose="02020603050405020304" pitchFamily="18" charset="0"/>
                      </a:endParaRPr>
                    </a:p>
                  </a:txBody>
                  <a:tcPr marL="3248" marR="3248" marT="3248" marB="0" anchor="b"/>
                </a:tc>
                <a:tc>
                  <a:txBody>
                    <a:bodyPr/>
                    <a:lstStyle/>
                    <a:p>
                      <a:pPr algn="ctr" fontAlgn="b"/>
                      <a:r>
                        <a:rPr lang="ru-RU" sz="1400" u="none" strike="noStrike">
                          <a:effectLst/>
                        </a:rPr>
                        <a:t>05</a:t>
                      </a:r>
                      <a:endParaRPr lang="ru-RU" sz="1400" b="0" i="0" u="none" strike="noStrike">
                        <a:effectLst/>
                        <a:latin typeface="Times New Roman" panose="02020603050405020304" pitchFamily="18" charset="0"/>
                      </a:endParaRPr>
                    </a:p>
                  </a:txBody>
                  <a:tcPr marL="3248" marR="3248" marT="3248" marB="0" anchor="b"/>
                </a:tc>
                <a:tc>
                  <a:txBody>
                    <a:bodyPr/>
                    <a:lstStyle/>
                    <a:p>
                      <a:pPr algn="ctr" fontAlgn="b"/>
                      <a:r>
                        <a:rPr lang="ru-RU" sz="1400" u="none" strike="noStrike">
                          <a:effectLst/>
                        </a:rPr>
                        <a:t>02</a:t>
                      </a:r>
                      <a:endParaRPr lang="ru-RU" sz="1400" b="0" i="0" u="none" strike="noStrike">
                        <a:effectLst/>
                        <a:latin typeface="Times New Roman" panose="02020603050405020304" pitchFamily="18" charset="0"/>
                      </a:endParaRPr>
                    </a:p>
                  </a:txBody>
                  <a:tcPr marL="3248" marR="3248" marT="3248" marB="0" anchor="b"/>
                </a:tc>
                <a:tc>
                  <a:txBody>
                    <a:bodyPr/>
                    <a:lstStyle/>
                    <a:p>
                      <a:pPr algn="r" fontAlgn="b"/>
                      <a:r>
                        <a:rPr lang="ru-RU" sz="1400" u="none" strike="noStrike">
                          <a:effectLst/>
                        </a:rPr>
                        <a:t>814 293,5</a:t>
                      </a:r>
                      <a:endParaRPr lang="ru-RU" sz="1400" b="0" i="0" u="none" strike="noStrike">
                        <a:effectLst/>
                        <a:latin typeface="Times New Roman" panose="02020603050405020304" pitchFamily="18" charset="0"/>
                      </a:endParaRPr>
                    </a:p>
                  </a:txBody>
                  <a:tcPr marL="3248" marR="3248" marT="3248" marB="0" anchor="b"/>
                </a:tc>
                <a:tc>
                  <a:txBody>
                    <a:bodyPr/>
                    <a:lstStyle/>
                    <a:p>
                      <a:pPr algn="r" fontAlgn="b"/>
                      <a:r>
                        <a:rPr lang="ru-RU" sz="1400" u="none" strike="noStrike" dirty="0">
                          <a:effectLst/>
                        </a:rPr>
                        <a:t>812 940,7</a:t>
                      </a:r>
                      <a:endParaRPr lang="ru-RU" sz="1400" b="0" i="0" u="none" strike="noStrike" dirty="0">
                        <a:effectLst/>
                        <a:latin typeface="Times New Roman" panose="02020603050405020304" pitchFamily="18" charset="0"/>
                      </a:endParaRPr>
                    </a:p>
                  </a:txBody>
                  <a:tcPr marL="3248" marR="3248" marT="3248" marB="0" anchor="b"/>
                </a:tc>
                <a:tc>
                  <a:txBody>
                    <a:bodyPr/>
                    <a:lstStyle/>
                    <a:p>
                      <a:pPr algn="r" fontAlgn="b"/>
                      <a:r>
                        <a:rPr lang="ru-RU" sz="1400" u="none" strike="noStrike" dirty="0">
                          <a:effectLst/>
                        </a:rPr>
                        <a:t>800 517,6</a:t>
                      </a:r>
                      <a:endParaRPr lang="ru-RU" sz="1400" b="0" i="0" u="none" strike="noStrike" dirty="0">
                        <a:effectLst/>
                        <a:latin typeface="Times New Roman" panose="02020603050405020304" pitchFamily="18" charset="0"/>
                      </a:endParaRPr>
                    </a:p>
                  </a:txBody>
                  <a:tcPr marL="3248" marR="3248" marT="3248" marB="0" anchor="b"/>
                </a:tc>
                <a:tc>
                  <a:txBody>
                    <a:bodyPr/>
                    <a:lstStyle/>
                    <a:p>
                      <a:pPr algn="r" fontAlgn="b"/>
                      <a:r>
                        <a:rPr lang="ru-RU" sz="1400" u="none" strike="noStrike" dirty="0">
                          <a:effectLst/>
                        </a:rPr>
                        <a:t>98,3</a:t>
                      </a:r>
                      <a:endParaRPr lang="ru-RU" sz="1400" b="0" i="0" u="none" strike="noStrike" dirty="0">
                        <a:effectLst/>
                        <a:latin typeface="Times New Roman" panose="02020603050405020304" pitchFamily="18" charset="0"/>
                      </a:endParaRPr>
                    </a:p>
                  </a:txBody>
                  <a:tcPr marL="3248" marR="3248" marT="3248" marB="0" anchor="b"/>
                </a:tc>
                <a:tc>
                  <a:txBody>
                    <a:bodyPr/>
                    <a:lstStyle/>
                    <a:p>
                      <a:pPr algn="r" fontAlgn="b"/>
                      <a:r>
                        <a:rPr lang="ru-RU" sz="1400" u="none" strike="noStrike" dirty="0">
                          <a:effectLst/>
                        </a:rPr>
                        <a:t>98,5</a:t>
                      </a:r>
                      <a:endParaRPr lang="ru-RU" sz="1400" b="0" i="0" u="none" strike="noStrike" dirty="0">
                        <a:effectLst/>
                        <a:latin typeface="Times New Roman" panose="02020603050405020304" pitchFamily="18" charset="0"/>
                      </a:endParaRPr>
                    </a:p>
                  </a:txBody>
                  <a:tcPr marL="3248" marR="3248" marT="3248" marB="0" anchor="b"/>
                </a:tc>
              </a:tr>
              <a:tr h="62201">
                <a:tc>
                  <a:txBody>
                    <a:bodyPr/>
                    <a:lstStyle/>
                    <a:p>
                      <a:pPr algn="l" fontAlgn="b"/>
                      <a:r>
                        <a:rPr lang="ru-RU" sz="1400" u="none" strike="noStrike">
                          <a:effectLst/>
                        </a:rPr>
                        <a:t>Благоустройство</a:t>
                      </a:r>
                      <a:endParaRPr lang="ru-RU" sz="1400" b="0" i="0" u="none" strike="noStrike">
                        <a:effectLst/>
                        <a:latin typeface="Times New Roman" panose="02020603050405020304" pitchFamily="18" charset="0"/>
                      </a:endParaRPr>
                    </a:p>
                  </a:txBody>
                  <a:tcPr marL="3248" marR="3248" marT="3248" marB="0" anchor="b"/>
                </a:tc>
                <a:tc>
                  <a:txBody>
                    <a:bodyPr/>
                    <a:lstStyle/>
                    <a:p>
                      <a:pPr algn="ctr" fontAlgn="b"/>
                      <a:r>
                        <a:rPr lang="ru-RU" sz="1400" u="none" strike="noStrike">
                          <a:effectLst/>
                        </a:rPr>
                        <a:t>05</a:t>
                      </a:r>
                      <a:endParaRPr lang="ru-RU" sz="1400" b="0" i="0" u="none" strike="noStrike">
                        <a:effectLst/>
                        <a:latin typeface="Times New Roman" panose="02020603050405020304" pitchFamily="18" charset="0"/>
                      </a:endParaRPr>
                    </a:p>
                  </a:txBody>
                  <a:tcPr marL="3248" marR="3248" marT="3248" marB="0" anchor="b"/>
                </a:tc>
                <a:tc>
                  <a:txBody>
                    <a:bodyPr/>
                    <a:lstStyle/>
                    <a:p>
                      <a:pPr algn="ctr" fontAlgn="b"/>
                      <a:r>
                        <a:rPr lang="ru-RU" sz="1400" u="none" strike="noStrike">
                          <a:effectLst/>
                        </a:rPr>
                        <a:t>03</a:t>
                      </a:r>
                      <a:endParaRPr lang="ru-RU" sz="1400" b="0" i="0" u="none" strike="noStrike">
                        <a:effectLst/>
                        <a:latin typeface="Times New Roman" panose="02020603050405020304" pitchFamily="18" charset="0"/>
                      </a:endParaRPr>
                    </a:p>
                  </a:txBody>
                  <a:tcPr marL="3248" marR="3248" marT="3248" marB="0" anchor="b"/>
                </a:tc>
                <a:tc>
                  <a:txBody>
                    <a:bodyPr/>
                    <a:lstStyle/>
                    <a:p>
                      <a:pPr algn="r" fontAlgn="b"/>
                      <a:r>
                        <a:rPr lang="ru-RU" sz="1400" u="none" strike="noStrike">
                          <a:effectLst/>
                        </a:rPr>
                        <a:t>200 257,0</a:t>
                      </a:r>
                      <a:endParaRPr lang="ru-RU" sz="1400" b="0" i="0" u="none" strike="noStrike">
                        <a:effectLst/>
                        <a:latin typeface="Times New Roman" panose="02020603050405020304" pitchFamily="18" charset="0"/>
                      </a:endParaRPr>
                    </a:p>
                  </a:txBody>
                  <a:tcPr marL="3248" marR="3248" marT="3248" marB="0" anchor="b"/>
                </a:tc>
                <a:tc>
                  <a:txBody>
                    <a:bodyPr/>
                    <a:lstStyle/>
                    <a:p>
                      <a:pPr algn="r" fontAlgn="b"/>
                      <a:r>
                        <a:rPr lang="ru-RU" sz="1400" u="none" strike="noStrike">
                          <a:effectLst/>
                        </a:rPr>
                        <a:t>248 285,2</a:t>
                      </a:r>
                      <a:endParaRPr lang="ru-RU" sz="1400" b="0" i="0" u="none" strike="noStrike">
                        <a:effectLst/>
                        <a:latin typeface="Times New Roman" panose="02020603050405020304" pitchFamily="18" charset="0"/>
                      </a:endParaRPr>
                    </a:p>
                  </a:txBody>
                  <a:tcPr marL="3248" marR="3248" marT="3248" marB="0" anchor="b"/>
                </a:tc>
                <a:tc>
                  <a:txBody>
                    <a:bodyPr/>
                    <a:lstStyle/>
                    <a:p>
                      <a:pPr algn="r" fontAlgn="b"/>
                      <a:r>
                        <a:rPr lang="ru-RU" sz="1400" u="none" strike="noStrike">
                          <a:effectLst/>
                        </a:rPr>
                        <a:t>151 298,7</a:t>
                      </a:r>
                      <a:endParaRPr lang="ru-RU" sz="1400" b="0" i="0" u="none" strike="noStrike">
                        <a:effectLst/>
                        <a:latin typeface="Times New Roman" panose="02020603050405020304" pitchFamily="18" charset="0"/>
                      </a:endParaRPr>
                    </a:p>
                  </a:txBody>
                  <a:tcPr marL="3248" marR="3248" marT="3248" marB="0" anchor="b"/>
                </a:tc>
                <a:tc>
                  <a:txBody>
                    <a:bodyPr/>
                    <a:lstStyle/>
                    <a:p>
                      <a:pPr algn="r" fontAlgn="b"/>
                      <a:r>
                        <a:rPr lang="ru-RU" sz="1400" u="none" strike="noStrike">
                          <a:effectLst/>
                        </a:rPr>
                        <a:t>75,6</a:t>
                      </a:r>
                      <a:endParaRPr lang="ru-RU" sz="1400" b="0" i="0" u="none" strike="noStrike">
                        <a:effectLst/>
                        <a:latin typeface="Times New Roman" panose="02020603050405020304" pitchFamily="18" charset="0"/>
                      </a:endParaRPr>
                    </a:p>
                  </a:txBody>
                  <a:tcPr marL="3248" marR="3248" marT="3248" marB="0" anchor="b"/>
                </a:tc>
                <a:tc>
                  <a:txBody>
                    <a:bodyPr/>
                    <a:lstStyle/>
                    <a:p>
                      <a:pPr algn="r" fontAlgn="b"/>
                      <a:r>
                        <a:rPr lang="ru-RU" sz="1400" u="none" strike="noStrike">
                          <a:effectLst/>
                        </a:rPr>
                        <a:t>60,9</a:t>
                      </a:r>
                      <a:endParaRPr lang="ru-RU" sz="1400" b="0" i="0" u="none" strike="noStrike">
                        <a:effectLst/>
                        <a:latin typeface="Times New Roman" panose="02020603050405020304" pitchFamily="18" charset="0"/>
                      </a:endParaRPr>
                    </a:p>
                  </a:txBody>
                  <a:tcPr marL="3248" marR="3248" marT="3248" marB="0" anchor="b"/>
                </a:tc>
              </a:tr>
              <a:tr h="124402">
                <a:tc>
                  <a:txBody>
                    <a:bodyPr/>
                    <a:lstStyle/>
                    <a:p>
                      <a:pPr algn="l" fontAlgn="b"/>
                      <a:r>
                        <a:rPr lang="ru-RU" sz="1400" u="none" strike="noStrike">
                          <a:effectLst/>
                        </a:rPr>
                        <a:t>Другие вопросы в области жилищно-коммунального хозяйства</a:t>
                      </a:r>
                      <a:endParaRPr lang="ru-RU" sz="1400" b="0" i="0" u="none" strike="noStrike">
                        <a:effectLst/>
                        <a:latin typeface="Times New Roman" panose="02020603050405020304" pitchFamily="18" charset="0"/>
                      </a:endParaRPr>
                    </a:p>
                  </a:txBody>
                  <a:tcPr marL="3248" marR="3248" marT="3248" marB="0" anchor="b"/>
                </a:tc>
                <a:tc>
                  <a:txBody>
                    <a:bodyPr/>
                    <a:lstStyle/>
                    <a:p>
                      <a:pPr algn="ctr" fontAlgn="b"/>
                      <a:r>
                        <a:rPr lang="ru-RU" sz="1400" u="none" strike="noStrike">
                          <a:effectLst/>
                        </a:rPr>
                        <a:t>05</a:t>
                      </a:r>
                      <a:endParaRPr lang="ru-RU" sz="1400" b="0" i="0" u="none" strike="noStrike">
                        <a:effectLst/>
                        <a:latin typeface="Times New Roman" panose="02020603050405020304" pitchFamily="18" charset="0"/>
                      </a:endParaRPr>
                    </a:p>
                  </a:txBody>
                  <a:tcPr marL="3248" marR="3248" marT="3248" marB="0" anchor="b"/>
                </a:tc>
                <a:tc>
                  <a:txBody>
                    <a:bodyPr/>
                    <a:lstStyle/>
                    <a:p>
                      <a:pPr algn="ctr" fontAlgn="b"/>
                      <a:r>
                        <a:rPr lang="ru-RU" sz="1400" u="none" strike="noStrike">
                          <a:effectLst/>
                        </a:rPr>
                        <a:t>05</a:t>
                      </a:r>
                      <a:endParaRPr lang="ru-RU" sz="1400" b="0" i="0" u="none" strike="noStrike">
                        <a:effectLst/>
                        <a:latin typeface="Times New Roman" panose="02020603050405020304" pitchFamily="18" charset="0"/>
                      </a:endParaRPr>
                    </a:p>
                  </a:txBody>
                  <a:tcPr marL="3248" marR="3248" marT="3248" marB="0" anchor="b"/>
                </a:tc>
                <a:tc>
                  <a:txBody>
                    <a:bodyPr/>
                    <a:lstStyle/>
                    <a:p>
                      <a:pPr algn="r" fontAlgn="b"/>
                      <a:r>
                        <a:rPr lang="ru-RU" sz="1400" u="none" strike="noStrike">
                          <a:effectLst/>
                        </a:rPr>
                        <a:t>39 285,4</a:t>
                      </a:r>
                      <a:endParaRPr lang="ru-RU" sz="1400" b="0" i="0" u="none" strike="noStrike">
                        <a:effectLst/>
                        <a:latin typeface="Times New Roman" panose="02020603050405020304" pitchFamily="18" charset="0"/>
                      </a:endParaRPr>
                    </a:p>
                  </a:txBody>
                  <a:tcPr marL="3248" marR="3248" marT="3248" marB="0" anchor="b"/>
                </a:tc>
                <a:tc>
                  <a:txBody>
                    <a:bodyPr/>
                    <a:lstStyle/>
                    <a:p>
                      <a:pPr algn="r" fontAlgn="b"/>
                      <a:r>
                        <a:rPr lang="ru-RU" sz="1400" u="none" strike="noStrike">
                          <a:effectLst/>
                        </a:rPr>
                        <a:t>39 133,7</a:t>
                      </a:r>
                      <a:endParaRPr lang="ru-RU" sz="1400" b="0" i="0" u="none" strike="noStrike">
                        <a:effectLst/>
                        <a:latin typeface="Times New Roman" panose="02020603050405020304" pitchFamily="18" charset="0"/>
                      </a:endParaRPr>
                    </a:p>
                  </a:txBody>
                  <a:tcPr marL="3248" marR="3248" marT="3248" marB="0" anchor="b"/>
                </a:tc>
                <a:tc>
                  <a:txBody>
                    <a:bodyPr/>
                    <a:lstStyle/>
                    <a:p>
                      <a:pPr algn="r" fontAlgn="b"/>
                      <a:r>
                        <a:rPr lang="ru-RU" sz="1400" u="none" strike="noStrike">
                          <a:effectLst/>
                        </a:rPr>
                        <a:t>38 833,9</a:t>
                      </a:r>
                      <a:endParaRPr lang="ru-RU" sz="1400" b="0" i="0" u="none" strike="noStrike">
                        <a:effectLst/>
                        <a:latin typeface="Times New Roman" panose="02020603050405020304" pitchFamily="18" charset="0"/>
                      </a:endParaRPr>
                    </a:p>
                  </a:txBody>
                  <a:tcPr marL="3248" marR="3248" marT="3248" marB="0" anchor="b"/>
                </a:tc>
                <a:tc>
                  <a:txBody>
                    <a:bodyPr/>
                    <a:lstStyle/>
                    <a:p>
                      <a:pPr algn="r" fontAlgn="b"/>
                      <a:r>
                        <a:rPr lang="ru-RU" sz="1400" u="none" strike="noStrike">
                          <a:effectLst/>
                        </a:rPr>
                        <a:t>98,9</a:t>
                      </a:r>
                      <a:endParaRPr lang="ru-RU" sz="1400" b="0" i="0" u="none" strike="noStrike">
                        <a:effectLst/>
                        <a:latin typeface="Times New Roman" panose="02020603050405020304" pitchFamily="18" charset="0"/>
                      </a:endParaRPr>
                    </a:p>
                  </a:txBody>
                  <a:tcPr marL="3248" marR="3248" marT="3248" marB="0" anchor="b"/>
                </a:tc>
                <a:tc>
                  <a:txBody>
                    <a:bodyPr/>
                    <a:lstStyle/>
                    <a:p>
                      <a:pPr algn="r" fontAlgn="b"/>
                      <a:r>
                        <a:rPr lang="ru-RU" sz="1400" u="none" strike="noStrike" dirty="0">
                          <a:effectLst/>
                        </a:rPr>
                        <a:t>99,2</a:t>
                      </a:r>
                      <a:endParaRPr lang="ru-RU" sz="1400" b="0" i="0" u="none" strike="noStrike" dirty="0">
                        <a:effectLst/>
                        <a:latin typeface="Times New Roman" panose="02020603050405020304" pitchFamily="18" charset="0"/>
                      </a:endParaRPr>
                    </a:p>
                  </a:txBody>
                  <a:tcPr marL="3248" marR="3248" marT="3248" marB="0" anchor="b"/>
                </a:tc>
              </a:tr>
            </a:tbl>
          </a:graphicData>
        </a:graphic>
      </p:graphicFrame>
      <p:sp>
        <p:nvSpPr>
          <p:cNvPr id="6" name="TextBox 5"/>
          <p:cNvSpPr txBox="1"/>
          <p:nvPr/>
        </p:nvSpPr>
        <p:spPr>
          <a:xfrm>
            <a:off x="10871200" y="689267"/>
            <a:ext cx="1036482" cy="369332"/>
          </a:xfrm>
          <a:prstGeom prst="rect">
            <a:avLst/>
          </a:prstGeom>
          <a:noFill/>
        </p:spPr>
        <p:txBody>
          <a:bodyPr wrap="square" rtlCol="0">
            <a:spAutoFit/>
          </a:bodyPr>
          <a:lstStyle/>
          <a:p>
            <a:pPr algn="r"/>
            <a:r>
              <a:rPr lang="ru-RU" dirty="0" smtClean="0"/>
              <a:t>(2 из 4)</a:t>
            </a:r>
            <a:endParaRPr lang="ru-RU" dirty="0"/>
          </a:p>
        </p:txBody>
      </p:sp>
    </p:spTree>
    <p:extLst>
      <p:ext uri="{BB962C8B-B14F-4D97-AF65-F5344CB8AC3E}">
        <p14:creationId xmlns:p14="http://schemas.microsoft.com/office/powerpoint/2010/main" val="43110116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3" name="Нижний колонтитул 3"/>
          <p:cNvSpPr>
            <a:spLocks noGrp="1"/>
          </p:cNvSpPr>
          <p:nvPr>
            <p:ph type="ftr" sz="quarter" idx="4294967295"/>
          </p:nvPr>
        </p:nvSpPr>
        <p:spPr>
          <a:xfrm>
            <a:off x="0" y="6437730"/>
            <a:ext cx="11760000" cy="432000"/>
          </a:xfrm>
          <a:prstGeom prst="rect">
            <a:avLst/>
          </a:prstGeom>
          <a:solidFill>
            <a:srgbClr val="404040"/>
          </a:solidFill>
          <a:ln cmpd="sng">
            <a:noFill/>
          </a:ln>
        </p:spPr>
        <p:txBody>
          <a:bodyPr anchor="ctr"/>
          <a:lstStyle/>
          <a:p>
            <a:pPr lvl="1"/>
            <a:r>
              <a:rPr lang="ru-RU" b="1" dirty="0">
                <a:gradFill>
                  <a:gsLst>
                    <a:gs pos="0">
                      <a:schemeClr val="accent1">
                        <a:lumMod val="5000"/>
                        <a:lumOff val="95000"/>
                      </a:schemeClr>
                    </a:gs>
                    <a:gs pos="74000">
                      <a:schemeClr val="accent5">
                        <a:lumMod val="25000"/>
                        <a:lumOff val="75000"/>
                      </a:schemeClr>
                    </a:gs>
                    <a:gs pos="83000">
                      <a:schemeClr val="accent5">
                        <a:lumMod val="25000"/>
                        <a:lumOff val="75000"/>
                      </a:schemeClr>
                    </a:gs>
                    <a:gs pos="100000">
                      <a:schemeClr val="accent5">
                        <a:lumMod val="50000"/>
                        <a:lumOff val="50000"/>
                      </a:schemeClr>
                    </a:gs>
                  </a:gsLst>
                  <a:lin ang="5400000" scaled="1"/>
                </a:gradFill>
              </a:rPr>
              <a:t>БЮДЖЕТ ДЛЯ ГРАЖДАН </a:t>
            </a:r>
          </a:p>
        </p:txBody>
      </p:sp>
      <p:sp>
        <p:nvSpPr>
          <p:cNvPr id="34" name="Номер слайда 5">
            <a:extLst>
              <a:ext uri="{FF2B5EF4-FFF2-40B4-BE49-F238E27FC236}">
                <a16:creationId xmlns="" xmlns:a16="http://schemas.microsoft.com/office/drawing/2014/main" id="{1C554D9F-1895-486E-BFBA-905BB2D29E08}"/>
              </a:ext>
            </a:extLst>
          </p:cNvPr>
          <p:cNvSpPr>
            <a:spLocks noGrp="1"/>
          </p:cNvSpPr>
          <p:nvPr>
            <p:ph type="sldNum" sz="quarter" idx="33"/>
          </p:nvPr>
        </p:nvSpPr>
        <p:spPr>
          <a:xfrm>
            <a:off x="11760000" y="6437730"/>
            <a:ext cx="432000" cy="432000"/>
          </a:xfrm>
        </p:spPr>
        <p:txBody>
          <a:bodyPr rtlCol="0"/>
          <a:lstStyle/>
          <a:p>
            <a:pPr rtl="0"/>
            <a:fld id="{19B51A1E-902D-48AF-9020-955120F399B6}" type="slidenum">
              <a:rPr lang="ru-RU" sz="1600" b="1" smtClean="0">
                <a:ln w="0"/>
                <a:gradFill>
                  <a:gsLst>
                    <a:gs pos="0">
                      <a:schemeClr val="accent1">
                        <a:lumMod val="5000"/>
                        <a:lumOff val="95000"/>
                      </a:schemeClr>
                    </a:gs>
                    <a:gs pos="74000">
                      <a:schemeClr val="accent5">
                        <a:lumMod val="25000"/>
                        <a:lumOff val="75000"/>
                      </a:schemeClr>
                    </a:gs>
                    <a:gs pos="83000">
                      <a:schemeClr val="accent5">
                        <a:lumMod val="25000"/>
                        <a:lumOff val="75000"/>
                      </a:schemeClr>
                    </a:gs>
                    <a:gs pos="100000">
                      <a:schemeClr val="accent5">
                        <a:lumMod val="50000"/>
                        <a:lumOff val="50000"/>
                      </a:schemeClr>
                    </a:gs>
                  </a:gsLst>
                  <a:lin ang="5400000" scaled="1"/>
                </a:gradFill>
                <a:effectLst>
                  <a:outerShdw blurRad="38100" dist="25400" dir="5400000" algn="ctr" rotWithShape="0">
                    <a:srgbClr val="6E747A">
                      <a:alpha val="43000"/>
                    </a:srgbClr>
                  </a:outerShdw>
                </a:effectLst>
              </a:rPr>
              <a:pPr rtl="0"/>
              <a:t>35</a:t>
            </a:fld>
            <a:endParaRPr lang="ru-RU" sz="1600" b="1" dirty="0">
              <a:ln w="0"/>
              <a:gradFill>
                <a:gsLst>
                  <a:gs pos="0">
                    <a:schemeClr val="accent1">
                      <a:lumMod val="5000"/>
                      <a:lumOff val="95000"/>
                    </a:schemeClr>
                  </a:gs>
                  <a:gs pos="74000">
                    <a:schemeClr val="accent5">
                      <a:lumMod val="25000"/>
                      <a:lumOff val="75000"/>
                    </a:schemeClr>
                  </a:gs>
                  <a:gs pos="83000">
                    <a:schemeClr val="accent5">
                      <a:lumMod val="25000"/>
                      <a:lumOff val="75000"/>
                    </a:schemeClr>
                  </a:gs>
                  <a:gs pos="100000">
                    <a:schemeClr val="accent5">
                      <a:lumMod val="50000"/>
                      <a:lumOff val="50000"/>
                    </a:schemeClr>
                  </a:gs>
                </a:gsLst>
                <a:lin ang="5400000" scaled="1"/>
              </a:gradFill>
              <a:effectLst>
                <a:outerShdw blurRad="38100" dist="25400" dir="5400000" algn="ctr" rotWithShape="0">
                  <a:srgbClr val="6E747A">
                    <a:alpha val="43000"/>
                  </a:srgbClr>
                </a:outerShdw>
              </a:effectLst>
            </a:endParaRPr>
          </a:p>
        </p:txBody>
      </p:sp>
      <p:sp>
        <p:nvSpPr>
          <p:cNvPr id="3" name="Заголовок 2"/>
          <p:cNvSpPr>
            <a:spLocks noGrp="1"/>
          </p:cNvSpPr>
          <p:nvPr>
            <p:ph type="title"/>
          </p:nvPr>
        </p:nvSpPr>
        <p:spPr/>
        <p:txBody>
          <a:bodyPr/>
          <a:lstStyle/>
          <a:p>
            <a:r>
              <a:rPr lang="ru-RU" sz="2800" dirty="0" smtClean="0"/>
              <a:t>Исполнение </a:t>
            </a:r>
            <a:r>
              <a:rPr lang="ru-RU" sz="2800" dirty="0"/>
              <a:t>расходов бюджета города Пыть-Яха за </a:t>
            </a:r>
            <a:r>
              <a:rPr lang="ru-RU" sz="2800" dirty="0" smtClean="0"/>
              <a:t>2021 </a:t>
            </a:r>
            <a:r>
              <a:rPr lang="ru-RU" sz="2800" dirty="0"/>
              <a:t>год по разделам, подразделам классификации расходов бюджета, тыс. рублей</a:t>
            </a:r>
          </a:p>
        </p:txBody>
      </p:sp>
      <p:graphicFrame>
        <p:nvGraphicFramePr>
          <p:cNvPr id="2" name="Таблица 1"/>
          <p:cNvGraphicFramePr>
            <a:graphicFrameLocks noGrp="1"/>
          </p:cNvGraphicFramePr>
          <p:nvPr>
            <p:extLst>
              <p:ext uri="{D42A27DB-BD31-4B8C-83A1-F6EECF244321}">
                <p14:modId xmlns:p14="http://schemas.microsoft.com/office/powerpoint/2010/main" val="1761488231"/>
              </p:ext>
            </p:extLst>
          </p:nvPr>
        </p:nvGraphicFramePr>
        <p:xfrm>
          <a:off x="431998" y="1089025"/>
          <a:ext cx="11328005" cy="5195344"/>
        </p:xfrm>
        <a:graphic>
          <a:graphicData uri="http://schemas.openxmlformats.org/drawingml/2006/table">
            <a:tbl>
              <a:tblPr bandRow="1" bandCol="1">
                <a:tableStyleId>{5A111915-BE36-4E01-A7E5-04B1672EAD32}</a:tableStyleId>
              </a:tblPr>
              <a:tblGrid>
                <a:gridCol w="4510663"/>
                <a:gridCol w="382200"/>
                <a:gridCol w="473825"/>
                <a:gridCol w="1502623"/>
                <a:gridCol w="1502623"/>
                <a:gridCol w="1502623"/>
                <a:gridCol w="726724"/>
                <a:gridCol w="726724"/>
              </a:tblGrid>
              <a:tr h="62201">
                <a:tc>
                  <a:txBody>
                    <a:bodyPr/>
                    <a:lstStyle/>
                    <a:p>
                      <a:pPr algn="ctr" fontAlgn="b"/>
                      <a:r>
                        <a:rPr lang="ru-RU" sz="1400" u="none" strike="noStrike" dirty="0">
                          <a:effectLst/>
                        </a:rPr>
                        <a:t>1</a:t>
                      </a:r>
                      <a:endParaRPr lang="ru-RU" sz="1400" b="0" i="0" u="none" strike="noStrike" dirty="0">
                        <a:effectLst/>
                        <a:latin typeface="Times New Roman" panose="02020603050405020304" pitchFamily="18" charset="0"/>
                      </a:endParaRPr>
                    </a:p>
                  </a:txBody>
                  <a:tcPr marL="3248" marR="3248" marT="3248" marB="0" anchor="b"/>
                </a:tc>
                <a:tc>
                  <a:txBody>
                    <a:bodyPr/>
                    <a:lstStyle/>
                    <a:p>
                      <a:pPr algn="ctr" fontAlgn="b"/>
                      <a:r>
                        <a:rPr lang="ru-RU" sz="1400" u="none" strike="noStrike">
                          <a:effectLst/>
                        </a:rPr>
                        <a:t>2</a:t>
                      </a:r>
                      <a:endParaRPr lang="ru-RU" sz="1400" b="0" i="0" u="none" strike="noStrike">
                        <a:effectLst/>
                        <a:latin typeface="Times New Roman" panose="02020603050405020304" pitchFamily="18" charset="0"/>
                      </a:endParaRPr>
                    </a:p>
                  </a:txBody>
                  <a:tcPr marL="3248" marR="3248" marT="3248" marB="0" anchor="b"/>
                </a:tc>
                <a:tc>
                  <a:txBody>
                    <a:bodyPr/>
                    <a:lstStyle/>
                    <a:p>
                      <a:pPr algn="ctr" fontAlgn="b"/>
                      <a:r>
                        <a:rPr lang="ru-RU" sz="1400" u="none" strike="noStrike">
                          <a:effectLst/>
                        </a:rPr>
                        <a:t>3</a:t>
                      </a:r>
                      <a:endParaRPr lang="ru-RU" sz="1400" b="0" i="0" u="none" strike="noStrike">
                        <a:effectLst/>
                        <a:latin typeface="Times New Roman" panose="02020603050405020304" pitchFamily="18" charset="0"/>
                      </a:endParaRPr>
                    </a:p>
                  </a:txBody>
                  <a:tcPr marL="3248" marR="3248" marT="3248" marB="0" anchor="b"/>
                </a:tc>
                <a:tc>
                  <a:txBody>
                    <a:bodyPr/>
                    <a:lstStyle/>
                    <a:p>
                      <a:pPr algn="ctr" fontAlgn="b"/>
                      <a:r>
                        <a:rPr lang="ru-RU" sz="1400" u="none" strike="noStrike">
                          <a:effectLst/>
                        </a:rPr>
                        <a:t>4</a:t>
                      </a:r>
                      <a:endParaRPr lang="ru-RU" sz="1400" b="0" i="0" u="none" strike="noStrike">
                        <a:effectLst/>
                        <a:latin typeface="Times New Roman" panose="02020603050405020304" pitchFamily="18" charset="0"/>
                      </a:endParaRPr>
                    </a:p>
                  </a:txBody>
                  <a:tcPr marL="3248" marR="3248" marT="3248" marB="0" anchor="b"/>
                </a:tc>
                <a:tc>
                  <a:txBody>
                    <a:bodyPr/>
                    <a:lstStyle/>
                    <a:p>
                      <a:pPr algn="ctr" fontAlgn="b"/>
                      <a:r>
                        <a:rPr lang="ru-RU" sz="1400" u="none" strike="noStrike">
                          <a:effectLst/>
                        </a:rPr>
                        <a:t>5</a:t>
                      </a:r>
                      <a:endParaRPr lang="ru-RU" sz="1400" b="0" i="0" u="none" strike="noStrike">
                        <a:effectLst/>
                        <a:latin typeface="Times New Roman" panose="02020603050405020304" pitchFamily="18" charset="0"/>
                      </a:endParaRPr>
                    </a:p>
                  </a:txBody>
                  <a:tcPr marL="3248" marR="3248" marT="3248" marB="0" anchor="b"/>
                </a:tc>
                <a:tc>
                  <a:txBody>
                    <a:bodyPr/>
                    <a:lstStyle/>
                    <a:p>
                      <a:pPr algn="ctr" fontAlgn="b"/>
                      <a:r>
                        <a:rPr lang="ru-RU" sz="1400" u="none" strike="noStrike">
                          <a:effectLst/>
                        </a:rPr>
                        <a:t>6</a:t>
                      </a:r>
                      <a:endParaRPr lang="ru-RU" sz="1400" b="0" i="0" u="none" strike="noStrike">
                        <a:effectLst/>
                        <a:latin typeface="Times New Roman" panose="02020603050405020304" pitchFamily="18" charset="0"/>
                      </a:endParaRPr>
                    </a:p>
                  </a:txBody>
                  <a:tcPr marL="3248" marR="3248" marT="3248" marB="0" anchor="b"/>
                </a:tc>
                <a:tc>
                  <a:txBody>
                    <a:bodyPr/>
                    <a:lstStyle/>
                    <a:p>
                      <a:pPr algn="ctr" fontAlgn="b"/>
                      <a:r>
                        <a:rPr lang="ru-RU" sz="1400" u="none" strike="noStrike">
                          <a:effectLst/>
                        </a:rPr>
                        <a:t>7</a:t>
                      </a:r>
                      <a:endParaRPr lang="ru-RU" sz="1400" b="0" i="0" u="none" strike="noStrike">
                        <a:effectLst/>
                        <a:latin typeface="Times New Roman" panose="02020603050405020304" pitchFamily="18" charset="0"/>
                      </a:endParaRPr>
                    </a:p>
                  </a:txBody>
                  <a:tcPr marL="3248" marR="3248" marT="3248" marB="0" anchor="b"/>
                </a:tc>
                <a:tc>
                  <a:txBody>
                    <a:bodyPr/>
                    <a:lstStyle/>
                    <a:p>
                      <a:pPr algn="ctr" fontAlgn="b"/>
                      <a:r>
                        <a:rPr lang="ru-RU" sz="1400" u="none" strike="noStrike">
                          <a:effectLst/>
                        </a:rPr>
                        <a:t>8</a:t>
                      </a:r>
                      <a:endParaRPr lang="ru-RU" sz="1400" b="0" i="0" u="none" strike="noStrike">
                        <a:effectLst/>
                        <a:latin typeface="Times New Roman" panose="02020603050405020304" pitchFamily="18" charset="0"/>
                      </a:endParaRPr>
                    </a:p>
                  </a:txBody>
                  <a:tcPr marL="3248" marR="3248" marT="3248" marB="0" anchor="b"/>
                </a:tc>
              </a:tr>
              <a:tr h="62201">
                <a:tc>
                  <a:txBody>
                    <a:bodyPr/>
                    <a:lstStyle/>
                    <a:p>
                      <a:pPr algn="l" fontAlgn="b"/>
                      <a:r>
                        <a:rPr lang="ru-RU" sz="1400" b="1" u="none" strike="noStrike" dirty="0">
                          <a:effectLst/>
                        </a:rPr>
                        <a:t>Охрана окружающей среды</a:t>
                      </a:r>
                      <a:endParaRPr lang="ru-RU" sz="1400" b="1" i="0" u="none" strike="noStrike" dirty="0">
                        <a:effectLst/>
                        <a:latin typeface="Times New Roman" panose="02020603050405020304" pitchFamily="18" charset="0"/>
                      </a:endParaRPr>
                    </a:p>
                  </a:txBody>
                  <a:tcPr marL="3248" marR="3248" marT="3248" marB="0" anchor="b"/>
                </a:tc>
                <a:tc>
                  <a:txBody>
                    <a:bodyPr/>
                    <a:lstStyle/>
                    <a:p>
                      <a:pPr algn="ctr" fontAlgn="b"/>
                      <a:r>
                        <a:rPr lang="ru-RU" sz="1400" b="1" u="none" strike="noStrike">
                          <a:effectLst/>
                        </a:rPr>
                        <a:t>06</a:t>
                      </a:r>
                      <a:endParaRPr lang="ru-RU" sz="1400" b="1" i="0" u="none" strike="noStrike">
                        <a:effectLst/>
                        <a:latin typeface="Times New Roman" panose="02020603050405020304" pitchFamily="18" charset="0"/>
                      </a:endParaRPr>
                    </a:p>
                  </a:txBody>
                  <a:tcPr marL="3248" marR="3248" marT="3248" marB="0" anchor="b"/>
                </a:tc>
                <a:tc>
                  <a:txBody>
                    <a:bodyPr/>
                    <a:lstStyle/>
                    <a:p>
                      <a:pPr algn="ctr" fontAlgn="b"/>
                      <a:r>
                        <a:rPr lang="ru-RU" sz="1400" b="1" u="none" strike="noStrike">
                          <a:effectLst/>
                        </a:rPr>
                        <a:t> </a:t>
                      </a:r>
                      <a:endParaRPr lang="ru-RU" sz="1400" b="1" i="0" u="none" strike="noStrike">
                        <a:effectLst/>
                        <a:latin typeface="Times New Roman" panose="02020603050405020304" pitchFamily="18" charset="0"/>
                      </a:endParaRPr>
                    </a:p>
                  </a:txBody>
                  <a:tcPr marL="3248" marR="3248" marT="3248" marB="0" anchor="b"/>
                </a:tc>
                <a:tc>
                  <a:txBody>
                    <a:bodyPr/>
                    <a:lstStyle/>
                    <a:p>
                      <a:pPr algn="r" fontAlgn="b"/>
                      <a:r>
                        <a:rPr lang="ru-RU" sz="1400" b="1" u="none" strike="noStrike">
                          <a:effectLst/>
                        </a:rPr>
                        <a:t>1 433,9</a:t>
                      </a:r>
                      <a:endParaRPr lang="ru-RU" sz="1400" b="1" i="0" u="none" strike="noStrike">
                        <a:effectLst/>
                        <a:latin typeface="Times New Roman" panose="02020603050405020304" pitchFamily="18" charset="0"/>
                      </a:endParaRPr>
                    </a:p>
                  </a:txBody>
                  <a:tcPr marL="3248" marR="3248" marT="3248" marB="0" anchor="b"/>
                </a:tc>
                <a:tc>
                  <a:txBody>
                    <a:bodyPr/>
                    <a:lstStyle/>
                    <a:p>
                      <a:pPr algn="r" fontAlgn="b"/>
                      <a:r>
                        <a:rPr lang="ru-RU" sz="1400" b="1" u="none" strike="noStrike">
                          <a:effectLst/>
                        </a:rPr>
                        <a:t>1 433,9</a:t>
                      </a:r>
                      <a:endParaRPr lang="ru-RU" sz="1400" b="1" i="0" u="none" strike="noStrike">
                        <a:effectLst/>
                        <a:latin typeface="Times New Roman" panose="02020603050405020304" pitchFamily="18" charset="0"/>
                      </a:endParaRPr>
                    </a:p>
                  </a:txBody>
                  <a:tcPr marL="3248" marR="3248" marT="3248" marB="0" anchor="b"/>
                </a:tc>
                <a:tc>
                  <a:txBody>
                    <a:bodyPr/>
                    <a:lstStyle/>
                    <a:p>
                      <a:pPr algn="r" fontAlgn="b"/>
                      <a:r>
                        <a:rPr lang="ru-RU" sz="1400" b="1" u="none" strike="noStrike">
                          <a:effectLst/>
                        </a:rPr>
                        <a:t>1 350,8</a:t>
                      </a:r>
                      <a:endParaRPr lang="ru-RU" sz="1400" b="1" i="0" u="none" strike="noStrike">
                        <a:effectLst/>
                        <a:latin typeface="Times New Roman" panose="02020603050405020304" pitchFamily="18" charset="0"/>
                      </a:endParaRPr>
                    </a:p>
                  </a:txBody>
                  <a:tcPr marL="3248" marR="3248" marT="3248" marB="0" anchor="b"/>
                </a:tc>
                <a:tc>
                  <a:txBody>
                    <a:bodyPr/>
                    <a:lstStyle/>
                    <a:p>
                      <a:pPr algn="r" fontAlgn="b"/>
                      <a:r>
                        <a:rPr lang="ru-RU" sz="1400" b="1" u="none" strike="noStrike" dirty="0">
                          <a:effectLst/>
                        </a:rPr>
                        <a:t>94,2</a:t>
                      </a:r>
                      <a:endParaRPr lang="ru-RU" sz="1400" b="1" i="0" u="none" strike="noStrike" dirty="0">
                        <a:effectLst/>
                        <a:latin typeface="Times New Roman" panose="02020603050405020304" pitchFamily="18" charset="0"/>
                      </a:endParaRPr>
                    </a:p>
                  </a:txBody>
                  <a:tcPr marL="3248" marR="3248" marT="3248" marB="0" anchor="b"/>
                </a:tc>
                <a:tc>
                  <a:txBody>
                    <a:bodyPr/>
                    <a:lstStyle/>
                    <a:p>
                      <a:pPr algn="r" fontAlgn="b"/>
                      <a:r>
                        <a:rPr lang="ru-RU" sz="1400" b="1" u="none" strike="noStrike" dirty="0">
                          <a:effectLst/>
                        </a:rPr>
                        <a:t>94,2</a:t>
                      </a:r>
                      <a:endParaRPr lang="ru-RU" sz="1400" b="1" i="0" u="none" strike="noStrike" dirty="0">
                        <a:effectLst/>
                        <a:latin typeface="Times New Roman" panose="02020603050405020304" pitchFamily="18" charset="0"/>
                      </a:endParaRPr>
                    </a:p>
                  </a:txBody>
                  <a:tcPr marL="3248" marR="3248" marT="3248" marB="0" anchor="b"/>
                </a:tc>
              </a:tr>
              <a:tr h="124402">
                <a:tc>
                  <a:txBody>
                    <a:bodyPr/>
                    <a:lstStyle/>
                    <a:p>
                      <a:pPr algn="l" fontAlgn="b"/>
                      <a:r>
                        <a:rPr lang="ru-RU" sz="1400" u="none" strike="noStrike">
                          <a:effectLst/>
                        </a:rPr>
                        <a:t>Охрана объектов растительного и животного мира и среды их обитания</a:t>
                      </a:r>
                      <a:endParaRPr lang="ru-RU" sz="1400" b="0" i="0" u="none" strike="noStrike">
                        <a:effectLst/>
                        <a:latin typeface="Times New Roman" panose="02020603050405020304" pitchFamily="18" charset="0"/>
                      </a:endParaRPr>
                    </a:p>
                  </a:txBody>
                  <a:tcPr marL="3248" marR="3248" marT="3248" marB="0" anchor="b"/>
                </a:tc>
                <a:tc>
                  <a:txBody>
                    <a:bodyPr/>
                    <a:lstStyle/>
                    <a:p>
                      <a:pPr algn="ctr" fontAlgn="b"/>
                      <a:r>
                        <a:rPr lang="ru-RU" sz="1400" u="none" strike="noStrike">
                          <a:effectLst/>
                        </a:rPr>
                        <a:t>06</a:t>
                      </a:r>
                      <a:endParaRPr lang="ru-RU" sz="1400" b="0" i="0" u="none" strike="noStrike">
                        <a:effectLst/>
                        <a:latin typeface="Times New Roman" panose="02020603050405020304" pitchFamily="18" charset="0"/>
                      </a:endParaRPr>
                    </a:p>
                  </a:txBody>
                  <a:tcPr marL="3248" marR="3248" marT="3248" marB="0" anchor="b"/>
                </a:tc>
                <a:tc>
                  <a:txBody>
                    <a:bodyPr/>
                    <a:lstStyle/>
                    <a:p>
                      <a:pPr algn="ctr" fontAlgn="b"/>
                      <a:r>
                        <a:rPr lang="ru-RU" sz="1400" u="none" strike="noStrike" dirty="0">
                          <a:effectLst/>
                        </a:rPr>
                        <a:t>03</a:t>
                      </a:r>
                      <a:endParaRPr lang="ru-RU" sz="1400" b="0" i="0" u="none" strike="noStrike" dirty="0">
                        <a:effectLst/>
                        <a:latin typeface="Times New Roman" panose="02020603050405020304" pitchFamily="18" charset="0"/>
                      </a:endParaRPr>
                    </a:p>
                  </a:txBody>
                  <a:tcPr marL="3248" marR="3248" marT="3248" marB="0" anchor="b"/>
                </a:tc>
                <a:tc>
                  <a:txBody>
                    <a:bodyPr/>
                    <a:lstStyle/>
                    <a:p>
                      <a:pPr algn="r" fontAlgn="b"/>
                      <a:r>
                        <a:rPr lang="ru-RU" sz="1400" u="none" strike="noStrike" dirty="0">
                          <a:effectLst/>
                        </a:rPr>
                        <a:t>397,0</a:t>
                      </a:r>
                      <a:endParaRPr lang="ru-RU" sz="1400" b="0" i="0" u="none" strike="noStrike" dirty="0">
                        <a:effectLst/>
                        <a:latin typeface="Times New Roman" panose="02020603050405020304" pitchFamily="18" charset="0"/>
                      </a:endParaRPr>
                    </a:p>
                  </a:txBody>
                  <a:tcPr marL="3248" marR="3248" marT="3248" marB="0" anchor="b"/>
                </a:tc>
                <a:tc>
                  <a:txBody>
                    <a:bodyPr/>
                    <a:lstStyle/>
                    <a:p>
                      <a:pPr algn="r" fontAlgn="b"/>
                      <a:r>
                        <a:rPr lang="ru-RU" sz="1400" u="none" strike="noStrike" dirty="0">
                          <a:effectLst/>
                        </a:rPr>
                        <a:t>397,0</a:t>
                      </a:r>
                      <a:endParaRPr lang="ru-RU" sz="1400" b="0" i="0" u="none" strike="noStrike" dirty="0">
                        <a:effectLst/>
                        <a:latin typeface="Times New Roman" panose="02020603050405020304" pitchFamily="18" charset="0"/>
                      </a:endParaRPr>
                    </a:p>
                  </a:txBody>
                  <a:tcPr marL="3248" marR="3248" marT="3248" marB="0" anchor="b"/>
                </a:tc>
                <a:tc>
                  <a:txBody>
                    <a:bodyPr/>
                    <a:lstStyle/>
                    <a:p>
                      <a:pPr algn="r" fontAlgn="b"/>
                      <a:r>
                        <a:rPr lang="ru-RU" sz="1400" u="none" strike="noStrike" dirty="0">
                          <a:effectLst/>
                        </a:rPr>
                        <a:t>318,5</a:t>
                      </a:r>
                      <a:endParaRPr lang="ru-RU" sz="1400" b="0" i="0" u="none" strike="noStrike" dirty="0">
                        <a:effectLst/>
                        <a:latin typeface="Times New Roman" panose="02020603050405020304" pitchFamily="18" charset="0"/>
                      </a:endParaRPr>
                    </a:p>
                  </a:txBody>
                  <a:tcPr marL="3248" marR="3248" marT="3248" marB="0" anchor="b"/>
                </a:tc>
                <a:tc>
                  <a:txBody>
                    <a:bodyPr/>
                    <a:lstStyle/>
                    <a:p>
                      <a:pPr algn="r" fontAlgn="b"/>
                      <a:r>
                        <a:rPr lang="ru-RU" sz="1400" u="none" strike="noStrike" dirty="0">
                          <a:effectLst/>
                        </a:rPr>
                        <a:t>80,2</a:t>
                      </a:r>
                      <a:endParaRPr lang="ru-RU" sz="1400" b="0" i="0" u="none" strike="noStrike" dirty="0">
                        <a:effectLst/>
                        <a:latin typeface="Times New Roman" panose="02020603050405020304" pitchFamily="18" charset="0"/>
                      </a:endParaRPr>
                    </a:p>
                  </a:txBody>
                  <a:tcPr marL="3248" marR="3248" marT="3248" marB="0" anchor="b"/>
                </a:tc>
                <a:tc>
                  <a:txBody>
                    <a:bodyPr/>
                    <a:lstStyle/>
                    <a:p>
                      <a:pPr algn="r" fontAlgn="b"/>
                      <a:r>
                        <a:rPr lang="ru-RU" sz="1400" u="none" strike="noStrike">
                          <a:effectLst/>
                        </a:rPr>
                        <a:t>80,2</a:t>
                      </a:r>
                      <a:endParaRPr lang="ru-RU" sz="1400" b="0" i="0" u="none" strike="noStrike">
                        <a:effectLst/>
                        <a:latin typeface="Times New Roman" panose="02020603050405020304" pitchFamily="18" charset="0"/>
                      </a:endParaRPr>
                    </a:p>
                  </a:txBody>
                  <a:tcPr marL="3248" marR="3248" marT="3248" marB="0" anchor="b"/>
                </a:tc>
              </a:tr>
              <a:tr h="124402">
                <a:tc>
                  <a:txBody>
                    <a:bodyPr/>
                    <a:lstStyle/>
                    <a:p>
                      <a:pPr algn="l" fontAlgn="b"/>
                      <a:r>
                        <a:rPr lang="ru-RU" sz="1400" u="none" strike="noStrike">
                          <a:effectLst/>
                        </a:rPr>
                        <a:t>Другие вопросы в области охраны окружающей среды</a:t>
                      </a:r>
                      <a:endParaRPr lang="ru-RU" sz="1400" b="0" i="0" u="none" strike="noStrike">
                        <a:effectLst/>
                        <a:latin typeface="Times New Roman" panose="02020603050405020304" pitchFamily="18" charset="0"/>
                      </a:endParaRPr>
                    </a:p>
                  </a:txBody>
                  <a:tcPr marL="3248" marR="3248" marT="3248" marB="0" anchor="b"/>
                </a:tc>
                <a:tc>
                  <a:txBody>
                    <a:bodyPr/>
                    <a:lstStyle/>
                    <a:p>
                      <a:pPr algn="ctr" fontAlgn="b"/>
                      <a:r>
                        <a:rPr lang="ru-RU" sz="1400" u="none" strike="noStrike">
                          <a:effectLst/>
                        </a:rPr>
                        <a:t>06</a:t>
                      </a:r>
                      <a:endParaRPr lang="ru-RU" sz="1400" b="0" i="0" u="none" strike="noStrike">
                        <a:effectLst/>
                        <a:latin typeface="Times New Roman" panose="02020603050405020304" pitchFamily="18" charset="0"/>
                      </a:endParaRPr>
                    </a:p>
                  </a:txBody>
                  <a:tcPr marL="3248" marR="3248" marT="3248" marB="0" anchor="b"/>
                </a:tc>
                <a:tc>
                  <a:txBody>
                    <a:bodyPr/>
                    <a:lstStyle/>
                    <a:p>
                      <a:pPr algn="ctr" fontAlgn="b"/>
                      <a:r>
                        <a:rPr lang="ru-RU" sz="1400" u="none" strike="noStrike">
                          <a:effectLst/>
                        </a:rPr>
                        <a:t>05</a:t>
                      </a:r>
                      <a:endParaRPr lang="ru-RU" sz="1400" b="0" i="0" u="none" strike="noStrike">
                        <a:effectLst/>
                        <a:latin typeface="Times New Roman" panose="02020603050405020304" pitchFamily="18" charset="0"/>
                      </a:endParaRPr>
                    </a:p>
                  </a:txBody>
                  <a:tcPr marL="3248" marR="3248" marT="3248" marB="0" anchor="b"/>
                </a:tc>
                <a:tc>
                  <a:txBody>
                    <a:bodyPr/>
                    <a:lstStyle/>
                    <a:p>
                      <a:pPr algn="r" fontAlgn="b"/>
                      <a:r>
                        <a:rPr lang="ru-RU" sz="1400" u="none" strike="noStrike">
                          <a:effectLst/>
                        </a:rPr>
                        <a:t>1 036,9</a:t>
                      </a:r>
                      <a:endParaRPr lang="ru-RU" sz="1400" b="0" i="0" u="none" strike="noStrike">
                        <a:effectLst/>
                        <a:latin typeface="Times New Roman" panose="02020603050405020304" pitchFamily="18" charset="0"/>
                      </a:endParaRPr>
                    </a:p>
                  </a:txBody>
                  <a:tcPr marL="3248" marR="3248" marT="3248" marB="0" anchor="b"/>
                </a:tc>
                <a:tc>
                  <a:txBody>
                    <a:bodyPr/>
                    <a:lstStyle/>
                    <a:p>
                      <a:pPr algn="r" fontAlgn="b"/>
                      <a:r>
                        <a:rPr lang="ru-RU" sz="1400" u="none" strike="noStrike">
                          <a:effectLst/>
                        </a:rPr>
                        <a:t>1 036,9</a:t>
                      </a:r>
                      <a:endParaRPr lang="ru-RU" sz="1400" b="0" i="0" u="none" strike="noStrike">
                        <a:effectLst/>
                        <a:latin typeface="Times New Roman" panose="02020603050405020304" pitchFamily="18" charset="0"/>
                      </a:endParaRPr>
                    </a:p>
                  </a:txBody>
                  <a:tcPr marL="3248" marR="3248" marT="3248" marB="0" anchor="b"/>
                </a:tc>
                <a:tc>
                  <a:txBody>
                    <a:bodyPr/>
                    <a:lstStyle/>
                    <a:p>
                      <a:pPr algn="r" fontAlgn="b"/>
                      <a:r>
                        <a:rPr lang="ru-RU" sz="1400" u="none" strike="noStrike">
                          <a:effectLst/>
                        </a:rPr>
                        <a:t>1 032,3</a:t>
                      </a:r>
                      <a:endParaRPr lang="ru-RU" sz="1400" b="0" i="0" u="none" strike="noStrike">
                        <a:effectLst/>
                        <a:latin typeface="Times New Roman" panose="02020603050405020304" pitchFamily="18" charset="0"/>
                      </a:endParaRPr>
                    </a:p>
                  </a:txBody>
                  <a:tcPr marL="3248" marR="3248" marT="3248" marB="0" anchor="b"/>
                </a:tc>
                <a:tc>
                  <a:txBody>
                    <a:bodyPr/>
                    <a:lstStyle/>
                    <a:p>
                      <a:pPr algn="r" fontAlgn="b"/>
                      <a:r>
                        <a:rPr lang="ru-RU" sz="1400" u="none" strike="noStrike">
                          <a:effectLst/>
                        </a:rPr>
                        <a:t>99,6</a:t>
                      </a:r>
                      <a:endParaRPr lang="ru-RU" sz="1400" b="0" i="0" u="none" strike="noStrike">
                        <a:effectLst/>
                        <a:latin typeface="Times New Roman" panose="02020603050405020304" pitchFamily="18" charset="0"/>
                      </a:endParaRPr>
                    </a:p>
                  </a:txBody>
                  <a:tcPr marL="3248" marR="3248" marT="3248" marB="0" anchor="b"/>
                </a:tc>
                <a:tc>
                  <a:txBody>
                    <a:bodyPr/>
                    <a:lstStyle/>
                    <a:p>
                      <a:pPr algn="r" fontAlgn="b"/>
                      <a:r>
                        <a:rPr lang="ru-RU" sz="1400" u="none" strike="noStrike">
                          <a:effectLst/>
                        </a:rPr>
                        <a:t>99,6</a:t>
                      </a:r>
                      <a:endParaRPr lang="ru-RU" sz="1400" b="0" i="0" u="none" strike="noStrike">
                        <a:effectLst/>
                        <a:latin typeface="Times New Roman" panose="02020603050405020304" pitchFamily="18" charset="0"/>
                      </a:endParaRPr>
                    </a:p>
                  </a:txBody>
                  <a:tcPr marL="3248" marR="3248" marT="3248" marB="0" anchor="b"/>
                </a:tc>
              </a:tr>
              <a:tr h="62201">
                <a:tc>
                  <a:txBody>
                    <a:bodyPr/>
                    <a:lstStyle/>
                    <a:p>
                      <a:pPr algn="l" fontAlgn="b"/>
                      <a:r>
                        <a:rPr lang="ru-RU" sz="1400" b="1" u="none" strike="noStrike" dirty="0">
                          <a:effectLst/>
                        </a:rPr>
                        <a:t>Образование</a:t>
                      </a:r>
                      <a:endParaRPr lang="ru-RU" sz="1400" b="1" i="0" u="none" strike="noStrike" dirty="0">
                        <a:effectLst/>
                        <a:latin typeface="Times New Roman" panose="02020603050405020304" pitchFamily="18" charset="0"/>
                      </a:endParaRPr>
                    </a:p>
                  </a:txBody>
                  <a:tcPr marL="3248" marR="3248" marT="3248" marB="0" anchor="b"/>
                </a:tc>
                <a:tc>
                  <a:txBody>
                    <a:bodyPr/>
                    <a:lstStyle/>
                    <a:p>
                      <a:pPr algn="ctr" fontAlgn="b"/>
                      <a:r>
                        <a:rPr lang="ru-RU" sz="1400" b="1" u="none" strike="noStrike">
                          <a:effectLst/>
                        </a:rPr>
                        <a:t>07</a:t>
                      </a:r>
                      <a:endParaRPr lang="ru-RU" sz="1400" b="1" i="0" u="none" strike="noStrike">
                        <a:effectLst/>
                        <a:latin typeface="Times New Roman" panose="02020603050405020304" pitchFamily="18" charset="0"/>
                      </a:endParaRPr>
                    </a:p>
                  </a:txBody>
                  <a:tcPr marL="3248" marR="3248" marT="3248" marB="0" anchor="b"/>
                </a:tc>
                <a:tc>
                  <a:txBody>
                    <a:bodyPr/>
                    <a:lstStyle/>
                    <a:p>
                      <a:pPr algn="ctr" fontAlgn="b"/>
                      <a:r>
                        <a:rPr lang="ru-RU" sz="1400" b="1" u="none" strike="noStrike" dirty="0">
                          <a:effectLst/>
                        </a:rPr>
                        <a:t> </a:t>
                      </a:r>
                      <a:endParaRPr lang="ru-RU" sz="1400" b="1" i="0" u="none" strike="noStrike" dirty="0">
                        <a:effectLst/>
                        <a:latin typeface="Times New Roman" panose="02020603050405020304" pitchFamily="18" charset="0"/>
                      </a:endParaRPr>
                    </a:p>
                  </a:txBody>
                  <a:tcPr marL="3248" marR="3248" marT="3248" marB="0" anchor="b"/>
                </a:tc>
                <a:tc>
                  <a:txBody>
                    <a:bodyPr/>
                    <a:lstStyle/>
                    <a:p>
                      <a:pPr algn="r" fontAlgn="b"/>
                      <a:r>
                        <a:rPr lang="ru-RU" sz="1400" b="1" u="none" strike="noStrike" dirty="0">
                          <a:effectLst/>
                        </a:rPr>
                        <a:t>2 051 697,8</a:t>
                      </a:r>
                      <a:endParaRPr lang="ru-RU" sz="1400" b="1" i="0" u="none" strike="noStrike" dirty="0">
                        <a:effectLst/>
                        <a:latin typeface="Times New Roman" panose="02020603050405020304" pitchFamily="18" charset="0"/>
                      </a:endParaRPr>
                    </a:p>
                  </a:txBody>
                  <a:tcPr marL="3248" marR="3248" marT="3248" marB="0" anchor="b"/>
                </a:tc>
                <a:tc>
                  <a:txBody>
                    <a:bodyPr/>
                    <a:lstStyle/>
                    <a:p>
                      <a:pPr algn="r" fontAlgn="b"/>
                      <a:r>
                        <a:rPr lang="ru-RU" sz="1400" b="1" u="none" strike="noStrike" dirty="0">
                          <a:effectLst/>
                        </a:rPr>
                        <a:t>2 076 974,5</a:t>
                      </a:r>
                      <a:endParaRPr lang="ru-RU" sz="1400" b="1" i="0" u="none" strike="noStrike" dirty="0">
                        <a:effectLst/>
                        <a:latin typeface="Times New Roman" panose="02020603050405020304" pitchFamily="18" charset="0"/>
                      </a:endParaRPr>
                    </a:p>
                  </a:txBody>
                  <a:tcPr marL="3248" marR="3248" marT="3248" marB="0" anchor="b"/>
                </a:tc>
                <a:tc>
                  <a:txBody>
                    <a:bodyPr/>
                    <a:lstStyle/>
                    <a:p>
                      <a:pPr algn="r" fontAlgn="b"/>
                      <a:r>
                        <a:rPr lang="ru-RU" sz="1400" b="1" u="none" strike="noStrike" dirty="0">
                          <a:effectLst/>
                        </a:rPr>
                        <a:t>1 985 903,7</a:t>
                      </a:r>
                      <a:endParaRPr lang="ru-RU" sz="1400" b="1" i="0" u="none" strike="noStrike" dirty="0">
                        <a:effectLst/>
                        <a:latin typeface="Times New Roman" panose="02020603050405020304" pitchFamily="18" charset="0"/>
                      </a:endParaRPr>
                    </a:p>
                  </a:txBody>
                  <a:tcPr marL="3248" marR="3248" marT="3248" marB="0" anchor="b"/>
                </a:tc>
                <a:tc>
                  <a:txBody>
                    <a:bodyPr/>
                    <a:lstStyle/>
                    <a:p>
                      <a:pPr algn="r" fontAlgn="b"/>
                      <a:r>
                        <a:rPr lang="ru-RU" sz="1400" b="1" u="none" strike="noStrike" dirty="0">
                          <a:effectLst/>
                        </a:rPr>
                        <a:t>96,8</a:t>
                      </a:r>
                      <a:endParaRPr lang="ru-RU" sz="1400" b="1" i="0" u="none" strike="noStrike" dirty="0">
                        <a:effectLst/>
                        <a:latin typeface="Times New Roman" panose="02020603050405020304" pitchFamily="18" charset="0"/>
                      </a:endParaRPr>
                    </a:p>
                  </a:txBody>
                  <a:tcPr marL="3248" marR="3248" marT="3248" marB="0" anchor="b"/>
                </a:tc>
                <a:tc>
                  <a:txBody>
                    <a:bodyPr/>
                    <a:lstStyle/>
                    <a:p>
                      <a:pPr algn="r" fontAlgn="b"/>
                      <a:r>
                        <a:rPr lang="ru-RU" sz="1400" b="1" u="none" strike="noStrike" dirty="0">
                          <a:effectLst/>
                        </a:rPr>
                        <a:t>95,6</a:t>
                      </a:r>
                      <a:endParaRPr lang="ru-RU" sz="1400" b="1" i="0" u="none" strike="noStrike" dirty="0">
                        <a:effectLst/>
                        <a:latin typeface="Times New Roman" panose="02020603050405020304" pitchFamily="18" charset="0"/>
                      </a:endParaRPr>
                    </a:p>
                  </a:txBody>
                  <a:tcPr marL="3248" marR="3248" marT="3248" marB="0" anchor="b"/>
                </a:tc>
              </a:tr>
              <a:tr h="62201">
                <a:tc>
                  <a:txBody>
                    <a:bodyPr/>
                    <a:lstStyle/>
                    <a:p>
                      <a:pPr algn="l" fontAlgn="b"/>
                      <a:r>
                        <a:rPr lang="ru-RU" sz="1400" u="none" strike="noStrike">
                          <a:effectLst/>
                        </a:rPr>
                        <a:t>Дошкольное образование</a:t>
                      </a:r>
                      <a:endParaRPr lang="ru-RU" sz="1400" b="0" i="0" u="none" strike="noStrike">
                        <a:effectLst/>
                        <a:latin typeface="Times New Roman" panose="02020603050405020304" pitchFamily="18" charset="0"/>
                      </a:endParaRPr>
                    </a:p>
                  </a:txBody>
                  <a:tcPr marL="3248" marR="3248" marT="3248" marB="0" anchor="b"/>
                </a:tc>
                <a:tc>
                  <a:txBody>
                    <a:bodyPr/>
                    <a:lstStyle/>
                    <a:p>
                      <a:pPr algn="ctr" fontAlgn="b"/>
                      <a:r>
                        <a:rPr lang="ru-RU" sz="1400" u="none" strike="noStrike">
                          <a:effectLst/>
                        </a:rPr>
                        <a:t>07</a:t>
                      </a:r>
                      <a:endParaRPr lang="ru-RU" sz="1400" b="0" i="0" u="none" strike="noStrike">
                        <a:effectLst/>
                        <a:latin typeface="Times New Roman" panose="02020603050405020304" pitchFamily="18" charset="0"/>
                      </a:endParaRPr>
                    </a:p>
                  </a:txBody>
                  <a:tcPr marL="3248" marR="3248" marT="3248" marB="0" anchor="b"/>
                </a:tc>
                <a:tc>
                  <a:txBody>
                    <a:bodyPr/>
                    <a:lstStyle/>
                    <a:p>
                      <a:pPr algn="ctr" fontAlgn="b"/>
                      <a:r>
                        <a:rPr lang="ru-RU" sz="1400" u="none" strike="noStrike">
                          <a:effectLst/>
                        </a:rPr>
                        <a:t>01</a:t>
                      </a:r>
                      <a:endParaRPr lang="ru-RU" sz="1400" b="0" i="0" u="none" strike="noStrike">
                        <a:effectLst/>
                        <a:latin typeface="Times New Roman" panose="02020603050405020304" pitchFamily="18" charset="0"/>
                      </a:endParaRPr>
                    </a:p>
                  </a:txBody>
                  <a:tcPr marL="3248" marR="3248" marT="3248" marB="0" anchor="b"/>
                </a:tc>
                <a:tc>
                  <a:txBody>
                    <a:bodyPr/>
                    <a:lstStyle/>
                    <a:p>
                      <a:pPr algn="r" fontAlgn="b"/>
                      <a:r>
                        <a:rPr lang="ru-RU" sz="1400" u="none" strike="noStrike">
                          <a:effectLst/>
                        </a:rPr>
                        <a:t>594 112,4</a:t>
                      </a:r>
                      <a:endParaRPr lang="ru-RU" sz="1400" b="0" i="0" u="none" strike="noStrike">
                        <a:effectLst/>
                        <a:latin typeface="Times New Roman" panose="02020603050405020304" pitchFamily="18" charset="0"/>
                      </a:endParaRPr>
                    </a:p>
                  </a:txBody>
                  <a:tcPr marL="3248" marR="3248" marT="3248" marB="0" anchor="b"/>
                </a:tc>
                <a:tc>
                  <a:txBody>
                    <a:bodyPr/>
                    <a:lstStyle/>
                    <a:p>
                      <a:pPr algn="r" fontAlgn="b"/>
                      <a:r>
                        <a:rPr lang="ru-RU" sz="1400" u="none" strike="noStrike">
                          <a:effectLst/>
                        </a:rPr>
                        <a:t>597 948,9</a:t>
                      </a:r>
                      <a:endParaRPr lang="ru-RU" sz="1400" b="0" i="0" u="none" strike="noStrike">
                        <a:effectLst/>
                        <a:latin typeface="Times New Roman" panose="02020603050405020304" pitchFamily="18" charset="0"/>
                      </a:endParaRPr>
                    </a:p>
                  </a:txBody>
                  <a:tcPr marL="3248" marR="3248" marT="3248" marB="0" anchor="b"/>
                </a:tc>
                <a:tc>
                  <a:txBody>
                    <a:bodyPr/>
                    <a:lstStyle/>
                    <a:p>
                      <a:pPr algn="r" fontAlgn="b"/>
                      <a:r>
                        <a:rPr lang="ru-RU" sz="1400" u="none" strike="noStrike">
                          <a:effectLst/>
                        </a:rPr>
                        <a:t>590 759,3</a:t>
                      </a:r>
                      <a:endParaRPr lang="ru-RU" sz="1400" b="0" i="0" u="none" strike="noStrike">
                        <a:effectLst/>
                        <a:latin typeface="Times New Roman" panose="02020603050405020304" pitchFamily="18" charset="0"/>
                      </a:endParaRPr>
                    </a:p>
                  </a:txBody>
                  <a:tcPr marL="3248" marR="3248" marT="3248" marB="0" anchor="b"/>
                </a:tc>
                <a:tc>
                  <a:txBody>
                    <a:bodyPr/>
                    <a:lstStyle/>
                    <a:p>
                      <a:pPr algn="r" fontAlgn="b"/>
                      <a:r>
                        <a:rPr lang="ru-RU" sz="1400" u="none" strike="noStrike">
                          <a:effectLst/>
                        </a:rPr>
                        <a:t>99,4</a:t>
                      </a:r>
                      <a:endParaRPr lang="ru-RU" sz="1400" b="0" i="0" u="none" strike="noStrike">
                        <a:effectLst/>
                        <a:latin typeface="Times New Roman" panose="02020603050405020304" pitchFamily="18" charset="0"/>
                      </a:endParaRPr>
                    </a:p>
                  </a:txBody>
                  <a:tcPr marL="3248" marR="3248" marT="3248" marB="0" anchor="b"/>
                </a:tc>
                <a:tc>
                  <a:txBody>
                    <a:bodyPr/>
                    <a:lstStyle/>
                    <a:p>
                      <a:pPr algn="r" fontAlgn="b"/>
                      <a:r>
                        <a:rPr lang="ru-RU" sz="1400" u="none" strike="noStrike">
                          <a:effectLst/>
                        </a:rPr>
                        <a:t>98,8</a:t>
                      </a:r>
                      <a:endParaRPr lang="ru-RU" sz="1400" b="0" i="0" u="none" strike="noStrike">
                        <a:effectLst/>
                        <a:latin typeface="Times New Roman" panose="02020603050405020304" pitchFamily="18" charset="0"/>
                      </a:endParaRPr>
                    </a:p>
                  </a:txBody>
                  <a:tcPr marL="3248" marR="3248" marT="3248" marB="0" anchor="b"/>
                </a:tc>
              </a:tr>
              <a:tr h="62201">
                <a:tc>
                  <a:txBody>
                    <a:bodyPr/>
                    <a:lstStyle/>
                    <a:p>
                      <a:pPr algn="l" fontAlgn="b"/>
                      <a:r>
                        <a:rPr lang="ru-RU" sz="1400" u="none" strike="noStrike">
                          <a:effectLst/>
                        </a:rPr>
                        <a:t>Общее образование</a:t>
                      </a:r>
                      <a:endParaRPr lang="ru-RU" sz="1400" b="0" i="0" u="none" strike="noStrike">
                        <a:effectLst/>
                        <a:latin typeface="Times New Roman" panose="02020603050405020304" pitchFamily="18" charset="0"/>
                      </a:endParaRPr>
                    </a:p>
                  </a:txBody>
                  <a:tcPr marL="3248" marR="3248" marT="3248" marB="0" anchor="b"/>
                </a:tc>
                <a:tc>
                  <a:txBody>
                    <a:bodyPr/>
                    <a:lstStyle/>
                    <a:p>
                      <a:pPr algn="ctr" fontAlgn="b"/>
                      <a:r>
                        <a:rPr lang="ru-RU" sz="1400" u="none" strike="noStrike">
                          <a:effectLst/>
                        </a:rPr>
                        <a:t>07</a:t>
                      </a:r>
                      <a:endParaRPr lang="ru-RU" sz="1400" b="0" i="0" u="none" strike="noStrike">
                        <a:effectLst/>
                        <a:latin typeface="Times New Roman" panose="02020603050405020304" pitchFamily="18" charset="0"/>
                      </a:endParaRPr>
                    </a:p>
                  </a:txBody>
                  <a:tcPr marL="3248" marR="3248" marT="3248" marB="0" anchor="b"/>
                </a:tc>
                <a:tc>
                  <a:txBody>
                    <a:bodyPr/>
                    <a:lstStyle/>
                    <a:p>
                      <a:pPr algn="ctr" fontAlgn="b"/>
                      <a:r>
                        <a:rPr lang="ru-RU" sz="1400" u="none" strike="noStrike">
                          <a:effectLst/>
                        </a:rPr>
                        <a:t>02</a:t>
                      </a:r>
                      <a:endParaRPr lang="ru-RU" sz="1400" b="0" i="0" u="none" strike="noStrike">
                        <a:effectLst/>
                        <a:latin typeface="Times New Roman" panose="02020603050405020304" pitchFamily="18" charset="0"/>
                      </a:endParaRPr>
                    </a:p>
                  </a:txBody>
                  <a:tcPr marL="3248" marR="3248" marT="3248" marB="0" anchor="b"/>
                </a:tc>
                <a:tc>
                  <a:txBody>
                    <a:bodyPr/>
                    <a:lstStyle/>
                    <a:p>
                      <a:pPr algn="r" fontAlgn="b"/>
                      <a:r>
                        <a:rPr lang="ru-RU" sz="1400" u="none" strike="noStrike">
                          <a:effectLst/>
                        </a:rPr>
                        <a:t>1 158 914,3</a:t>
                      </a:r>
                      <a:endParaRPr lang="ru-RU" sz="1400" b="0" i="0" u="none" strike="noStrike">
                        <a:effectLst/>
                        <a:latin typeface="Times New Roman" panose="02020603050405020304" pitchFamily="18" charset="0"/>
                      </a:endParaRPr>
                    </a:p>
                  </a:txBody>
                  <a:tcPr marL="3248" marR="3248" marT="3248" marB="0" anchor="b"/>
                </a:tc>
                <a:tc>
                  <a:txBody>
                    <a:bodyPr/>
                    <a:lstStyle/>
                    <a:p>
                      <a:pPr algn="r" fontAlgn="b"/>
                      <a:r>
                        <a:rPr lang="ru-RU" sz="1400" u="none" strike="noStrike">
                          <a:effectLst/>
                        </a:rPr>
                        <a:t>1 181 323,0</a:t>
                      </a:r>
                      <a:endParaRPr lang="ru-RU" sz="1400" b="0" i="0" u="none" strike="noStrike">
                        <a:effectLst/>
                        <a:latin typeface="Times New Roman" panose="02020603050405020304" pitchFamily="18" charset="0"/>
                      </a:endParaRPr>
                    </a:p>
                  </a:txBody>
                  <a:tcPr marL="3248" marR="3248" marT="3248" marB="0" anchor="b"/>
                </a:tc>
                <a:tc>
                  <a:txBody>
                    <a:bodyPr/>
                    <a:lstStyle/>
                    <a:p>
                      <a:pPr algn="r" fontAlgn="b"/>
                      <a:r>
                        <a:rPr lang="ru-RU" sz="1400" u="none" strike="noStrike">
                          <a:effectLst/>
                        </a:rPr>
                        <a:t>1 109 576,6</a:t>
                      </a:r>
                      <a:endParaRPr lang="ru-RU" sz="1400" b="0" i="0" u="none" strike="noStrike">
                        <a:effectLst/>
                        <a:latin typeface="Times New Roman" panose="02020603050405020304" pitchFamily="18" charset="0"/>
                      </a:endParaRPr>
                    </a:p>
                  </a:txBody>
                  <a:tcPr marL="3248" marR="3248" marT="3248" marB="0" anchor="b"/>
                </a:tc>
                <a:tc>
                  <a:txBody>
                    <a:bodyPr/>
                    <a:lstStyle/>
                    <a:p>
                      <a:pPr algn="r" fontAlgn="b"/>
                      <a:r>
                        <a:rPr lang="ru-RU" sz="1400" u="none" strike="noStrike">
                          <a:effectLst/>
                        </a:rPr>
                        <a:t>95,7</a:t>
                      </a:r>
                      <a:endParaRPr lang="ru-RU" sz="1400" b="0" i="0" u="none" strike="noStrike">
                        <a:effectLst/>
                        <a:latin typeface="Times New Roman" panose="02020603050405020304" pitchFamily="18" charset="0"/>
                      </a:endParaRPr>
                    </a:p>
                  </a:txBody>
                  <a:tcPr marL="3248" marR="3248" marT="3248" marB="0" anchor="b"/>
                </a:tc>
                <a:tc>
                  <a:txBody>
                    <a:bodyPr/>
                    <a:lstStyle/>
                    <a:p>
                      <a:pPr algn="r" fontAlgn="b"/>
                      <a:r>
                        <a:rPr lang="ru-RU" sz="1400" u="none" strike="noStrike">
                          <a:effectLst/>
                        </a:rPr>
                        <a:t>93,9</a:t>
                      </a:r>
                      <a:endParaRPr lang="ru-RU" sz="1400" b="0" i="0" u="none" strike="noStrike">
                        <a:effectLst/>
                        <a:latin typeface="Times New Roman" panose="02020603050405020304" pitchFamily="18" charset="0"/>
                      </a:endParaRPr>
                    </a:p>
                  </a:txBody>
                  <a:tcPr marL="3248" marR="3248" marT="3248" marB="0" anchor="b"/>
                </a:tc>
              </a:tr>
              <a:tr h="62201">
                <a:tc>
                  <a:txBody>
                    <a:bodyPr/>
                    <a:lstStyle/>
                    <a:p>
                      <a:pPr algn="l" fontAlgn="b"/>
                      <a:r>
                        <a:rPr lang="ru-RU" sz="1400" u="none" strike="noStrike">
                          <a:effectLst/>
                        </a:rPr>
                        <a:t>Дополнительное образование детей</a:t>
                      </a:r>
                      <a:endParaRPr lang="ru-RU" sz="1400" b="0" i="0" u="none" strike="noStrike">
                        <a:effectLst/>
                        <a:latin typeface="Times New Roman" panose="02020603050405020304" pitchFamily="18" charset="0"/>
                      </a:endParaRPr>
                    </a:p>
                  </a:txBody>
                  <a:tcPr marL="3248" marR="3248" marT="3248" marB="0" anchor="b"/>
                </a:tc>
                <a:tc>
                  <a:txBody>
                    <a:bodyPr/>
                    <a:lstStyle/>
                    <a:p>
                      <a:pPr algn="ctr" fontAlgn="b"/>
                      <a:r>
                        <a:rPr lang="ru-RU" sz="1400" u="none" strike="noStrike">
                          <a:effectLst/>
                        </a:rPr>
                        <a:t>07</a:t>
                      </a:r>
                      <a:endParaRPr lang="ru-RU" sz="1400" b="0" i="0" u="none" strike="noStrike">
                        <a:effectLst/>
                        <a:latin typeface="Times New Roman" panose="02020603050405020304" pitchFamily="18" charset="0"/>
                      </a:endParaRPr>
                    </a:p>
                  </a:txBody>
                  <a:tcPr marL="3248" marR="3248" marT="3248" marB="0" anchor="b"/>
                </a:tc>
                <a:tc>
                  <a:txBody>
                    <a:bodyPr/>
                    <a:lstStyle/>
                    <a:p>
                      <a:pPr algn="ctr" fontAlgn="b"/>
                      <a:r>
                        <a:rPr lang="ru-RU" sz="1400" u="none" strike="noStrike">
                          <a:effectLst/>
                        </a:rPr>
                        <a:t>03</a:t>
                      </a:r>
                      <a:endParaRPr lang="ru-RU" sz="1400" b="0" i="0" u="none" strike="noStrike">
                        <a:effectLst/>
                        <a:latin typeface="Times New Roman" panose="02020603050405020304" pitchFamily="18" charset="0"/>
                      </a:endParaRPr>
                    </a:p>
                  </a:txBody>
                  <a:tcPr marL="3248" marR="3248" marT="3248" marB="0" anchor="b"/>
                </a:tc>
                <a:tc>
                  <a:txBody>
                    <a:bodyPr/>
                    <a:lstStyle/>
                    <a:p>
                      <a:pPr algn="r" fontAlgn="b"/>
                      <a:r>
                        <a:rPr lang="ru-RU" sz="1400" u="none" strike="noStrike">
                          <a:effectLst/>
                        </a:rPr>
                        <a:t>123 463,4</a:t>
                      </a:r>
                      <a:endParaRPr lang="ru-RU" sz="1400" b="0" i="0" u="none" strike="noStrike">
                        <a:effectLst/>
                        <a:latin typeface="Times New Roman" panose="02020603050405020304" pitchFamily="18" charset="0"/>
                      </a:endParaRPr>
                    </a:p>
                  </a:txBody>
                  <a:tcPr marL="3248" marR="3248" marT="3248" marB="0" anchor="b"/>
                </a:tc>
                <a:tc>
                  <a:txBody>
                    <a:bodyPr/>
                    <a:lstStyle/>
                    <a:p>
                      <a:pPr algn="r" fontAlgn="b"/>
                      <a:r>
                        <a:rPr lang="ru-RU" sz="1400" u="none" strike="noStrike">
                          <a:effectLst/>
                        </a:rPr>
                        <a:t>123 425,7</a:t>
                      </a:r>
                      <a:endParaRPr lang="ru-RU" sz="1400" b="0" i="0" u="none" strike="noStrike">
                        <a:effectLst/>
                        <a:latin typeface="Times New Roman" panose="02020603050405020304" pitchFamily="18" charset="0"/>
                      </a:endParaRPr>
                    </a:p>
                  </a:txBody>
                  <a:tcPr marL="3248" marR="3248" marT="3248" marB="0" anchor="b"/>
                </a:tc>
                <a:tc>
                  <a:txBody>
                    <a:bodyPr/>
                    <a:lstStyle/>
                    <a:p>
                      <a:pPr algn="r" fontAlgn="b"/>
                      <a:r>
                        <a:rPr lang="ru-RU" sz="1400" u="none" strike="noStrike">
                          <a:effectLst/>
                        </a:rPr>
                        <a:t>118 917,1</a:t>
                      </a:r>
                      <a:endParaRPr lang="ru-RU" sz="1400" b="0" i="0" u="none" strike="noStrike">
                        <a:effectLst/>
                        <a:latin typeface="Times New Roman" panose="02020603050405020304" pitchFamily="18" charset="0"/>
                      </a:endParaRPr>
                    </a:p>
                  </a:txBody>
                  <a:tcPr marL="3248" marR="3248" marT="3248" marB="0" anchor="b"/>
                </a:tc>
                <a:tc>
                  <a:txBody>
                    <a:bodyPr/>
                    <a:lstStyle/>
                    <a:p>
                      <a:pPr algn="r" fontAlgn="b"/>
                      <a:r>
                        <a:rPr lang="ru-RU" sz="1400" u="none" strike="noStrike">
                          <a:effectLst/>
                        </a:rPr>
                        <a:t>96,3</a:t>
                      </a:r>
                      <a:endParaRPr lang="ru-RU" sz="1400" b="0" i="0" u="none" strike="noStrike">
                        <a:effectLst/>
                        <a:latin typeface="Times New Roman" panose="02020603050405020304" pitchFamily="18" charset="0"/>
                      </a:endParaRPr>
                    </a:p>
                  </a:txBody>
                  <a:tcPr marL="3248" marR="3248" marT="3248" marB="0" anchor="b"/>
                </a:tc>
                <a:tc>
                  <a:txBody>
                    <a:bodyPr/>
                    <a:lstStyle/>
                    <a:p>
                      <a:pPr algn="r" fontAlgn="b"/>
                      <a:r>
                        <a:rPr lang="ru-RU" sz="1400" u="none" strike="noStrike">
                          <a:effectLst/>
                        </a:rPr>
                        <a:t>96,3</a:t>
                      </a:r>
                      <a:endParaRPr lang="ru-RU" sz="1400" b="0" i="0" u="none" strike="noStrike">
                        <a:effectLst/>
                        <a:latin typeface="Times New Roman" panose="02020603050405020304" pitchFamily="18" charset="0"/>
                      </a:endParaRPr>
                    </a:p>
                  </a:txBody>
                  <a:tcPr marL="3248" marR="3248" marT="3248" marB="0" anchor="b"/>
                </a:tc>
              </a:tr>
              <a:tr h="62201">
                <a:tc>
                  <a:txBody>
                    <a:bodyPr/>
                    <a:lstStyle/>
                    <a:p>
                      <a:pPr algn="l" fontAlgn="b"/>
                      <a:r>
                        <a:rPr lang="ru-RU" sz="1400" u="none" strike="noStrike">
                          <a:effectLst/>
                        </a:rPr>
                        <a:t>Молодежная политика</a:t>
                      </a:r>
                      <a:endParaRPr lang="ru-RU" sz="1400" b="0" i="0" u="none" strike="noStrike">
                        <a:effectLst/>
                        <a:latin typeface="Times New Roman" panose="02020603050405020304" pitchFamily="18" charset="0"/>
                      </a:endParaRPr>
                    </a:p>
                  </a:txBody>
                  <a:tcPr marL="3248" marR="3248" marT="3248" marB="0" anchor="b"/>
                </a:tc>
                <a:tc>
                  <a:txBody>
                    <a:bodyPr/>
                    <a:lstStyle/>
                    <a:p>
                      <a:pPr algn="ctr" fontAlgn="b"/>
                      <a:r>
                        <a:rPr lang="ru-RU" sz="1400" u="none" strike="noStrike">
                          <a:effectLst/>
                        </a:rPr>
                        <a:t>07</a:t>
                      </a:r>
                      <a:endParaRPr lang="ru-RU" sz="1400" b="0" i="0" u="none" strike="noStrike">
                        <a:effectLst/>
                        <a:latin typeface="Times New Roman" panose="02020603050405020304" pitchFamily="18" charset="0"/>
                      </a:endParaRPr>
                    </a:p>
                  </a:txBody>
                  <a:tcPr marL="3248" marR="3248" marT="3248" marB="0" anchor="b"/>
                </a:tc>
                <a:tc>
                  <a:txBody>
                    <a:bodyPr/>
                    <a:lstStyle/>
                    <a:p>
                      <a:pPr algn="ctr" fontAlgn="b"/>
                      <a:r>
                        <a:rPr lang="ru-RU" sz="1400" u="none" strike="noStrike">
                          <a:effectLst/>
                        </a:rPr>
                        <a:t>07</a:t>
                      </a:r>
                      <a:endParaRPr lang="ru-RU" sz="1400" b="0" i="0" u="none" strike="noStrike">
                        <a:effectLst/>
                        <a:latin typeface="Times New Roman" panose="02020603050405020304" pitchFamily="18" charset="0"/>
                      </a:endParaRPr>
                    </a:p>
                  </a:txBody>
                  <a:tcPr marL="3248" marR="3248" marT="3248" marB="0" anchor="b"/>
                </a:tc>
                <a:tc>
                  <a:txBody>
                    <a:bodyPr/>
                    <a:lstStyle/>
                    <a:p>
                      <a:pPr algn="r" fontAlgn="b"/>
                      <a:r>
                        <a:rPr lang="ru-RU" sz="1400" u="none" strike="noStrike">
                          <a:effectLst/>
                        </a:rPr>
                        <a:t>144 995,4</a:t>
                      </a:r>
                      <a:endParaRPr lang="ru-RU" sz="1400" b="0" i="0" u="none" strike="noStrike">
                        <a:effectLst/>
                        <a:latin typeface="Times New Roman" panose="02020603050405020304" pitchFamily="18" charset="0"/>
                      </a:endParaRPr>
                    </a:p>
                  </a:txBody>
                  <a:tcPr marL="3248" marR="3248" marT="3248" marB="0" anchor="b"/>
                </a:tc>
                <a:tc>
                  <a:txBody>
                    <a:bodyPr/>
                    <a:lstStyle/>
                    <a:p>
                      <a:pPr algn="r" fontAlgn="b"/>
                      <a:r>
                        <a:rPr lang="ru-RU" sz="1400" u="none" strike="noStrike">
                          <a:effectLst/>
                        </a:rPr>
                        <a:t>144 947,9</a:t>
                      </a:r>
                      <a:endParaRPr lang="ru-RU" sz="1400" b="0" i="0" u="none" strike="noStrike">
                        <a:effectLst/>
                        <a:latin typeface="Times New Roman" panose="02020603050405020304" pitchFamily="18" charset="0"/>
                      </a:endParaRPr>
                    </a:p>
                  </a:txBody>
                  <a:tcPr marL="3248" marR="3248" marT="3248" marB="0" anchor="b"/>
                </a:tc>
                <a:tc>
                  <a:txBody>
                    <a:bodyPr/>
                    <a:lstStyle/>
                    <a:p>
                      <a:pPr algn="r" fontAlgn="b"/>
                      <a:r>
                        <a:rPr lang="ru-RU" sz="1400" u="none" strike="noStrike">
                          <a:effectLst/>
                        </a:rPr>
                        <a:t>137 617,1</a:t>
                      </a:r>
                      <a:endParaRPr lang="ru-RU" sz="1400" b="0" i="0" u="none" strike="noStrike">
                        <a:effectLst/>
                        <a:latin typeface="Times New Roman" panose="02020603050405020304" pitchFamily="18" charset="0"/>
                      </a:endParaRPr>
                    </a:p>
                  </a:txBody>
                  <a:tcPr marL="3248" marR="3248" marT="3248" marB="0" anchor="b"/>
                </a:tc>
                <a:tc>
                  <a:txBody>
                    <a:bodyPr/>
                    <a:lstStyle/>
                    <a:p>
                      <a:pPr algn="r" fontAlgn="b"/>
                      <a:r>
                        <a:rPr lang="ru-RU" sz="1400" u="none" strike="noStrike">
                          <a:effectLst/>
                        </a:rPr>
                        <a:t>94,9</a:t>
                      </a:r>
                      <a:endParaRPr lang="ru-RU" sz="1400" b="0" i="0" u="none" strike="noStrike">
                        <a:effectLst/>
                        <a:latin typeface="Times New Roman" panose="02020603050405020304" pitchFamily="18" charset="0"/>
                      </a:endParaRPr>
                    </a:p>
                  </a:txBody>
                  <a:tcPr marL="3248" marR="3248" marT="3248" marB="0" anchor="b"/>
                </a:tc>
                <a:tc>
                  <a:txBody>
                    <a:bodyPr/>
                    <a:lstStyle/>
                    <a:p>
                      <a:pPr algn="r" fontAlgn="b"/>
                      <a:r>
                        <a:rPr lang="ru-RU" sz="1400" u="none" strike="noStrike">
                          <a:effectLst/>
                        </a:rPr>
                        <a:t>94,9</a:t>
                      </a:r>
                      <a:endParaRPr lang="ru-RU" sz="1400" b="0" i="0" u="none" strike="noStrike">
                        <a:effectLst/>
                        <a:latin typeface="Times New Roman" panose="02020603050405020304" pitchFamily="18" charset="0"/>
                      </a:endParaRPr>
                    </a:p>
                  </a:txBody>
                  <a:tcPr marL="3248" marR="3248" marT="3248" marB="0" anchor="b"/>
                </a:tc>
              </a:tr>
              <a:tr h="62201">
                <a:tc>
                  <a:txBody>
                    <a:bodyPr/>
                    <a:lstStyle/>
                    <a:p>
                      <a:pPr algn="l" fontAlgn="b"/>
                      <a:r>
                        <a:rPr lang="ru-RU" sz="1400" u="none" strike="noStrike">
                          <a:effectLst/>
                        </a:rPr>
                        <a:t>Другие вопросы в области образования</a:t>
                      </a:r>
                      <a:endParaRPr lang="ru-RU" sz="1400" b="0" i="0" u="none" strike="noStrike">
                        <a:effectLst/>
                        <a:latin typeface="Times New Roman" panose="02020603050405020304" pitchFamily="18" charset="0"/>
                      </a:endParaRPr>
                    </a:p>
                  </a:txBody>
                  <a:tcPr marL="3248" marR="3248" marT="3248" marB="0" anchor="b"/>
                </a:tc>
                <a:tc>
                  <a:txBody>
                    <a:bodyPr/>
                    <a:lstStyle/>
                    <a:p>
                      <a:pPr algn="ctr" fontAlgn="b"/>
                      <a:r>
                        <a:rPr lang="ru-RU" sz="1400" u="none" strike="noStrike">
                          <a:effectLst/>
                        </a:rPr>
                        <a:t>07</a:t>
                      </a:r>
                      <a:endParaRPr lang="ru-RU" sz="1400" b="0" i="0" u="none" strike="noStrike">
                        <a:effectLst/>
                        <a:latin typeface="Times New Roman" panose="02020603050405020304" pitchFamily="18" charset="0"/>
                      </a:endParaRPr>
                    </a:p>
                  </a:txBody>
                  <a:tcPr marL="3248" marR="3248" marT="3248" marB="0" anchor="b"/>
                </a:tc>
                <a:tc>
                  <a:txBody>
                    <a:bodyPr/>
                    <a:lstStyle/>
                    <a:p>
                      <a:pPr algn="ctr" fontAlgn="b"/>
                      <a:r>
                        <a:rPr lang="ru-RU" sz="1400" u="none" strike="noStrike">
                          <a:effectLst/>
                        </a:rPr>
                        <a:t>09</a:t>
                      </a:r>
                      <a:endParaRPr lang="ru-RU" sz="1400" b="0" i="0" u="none" strike="noStrike">
                        <a:effectLst/>
                        <a:latin typeface="Times New Roman" panose="02020603050405020304" pitchFamily="18" charset="0"/>
                      </a:endParaRPr>
                    </a:p>
                  </a:txBody>
                  <a:tcPr marL="3248" marR="3248" marT="3248" marB="0" anchor="b"/>
                </a:tc>
                <a:tc>
                  <a:txBody>
                    <a:bodyPr/>
                    <a:lstStyle/>
                    <a:p>
                      <a:pPr algn="r" fontAlgn="b"/>
                      <a:r>
                        <a:rPr lang="ru-RU" sz="1400" u="none" strike="noStrike">
                          <a:effectLst/>
                        </a:rPr>
                        <a:t>30 212,3</a:t>
                      </a:r>
                      <a:endParaRPr lang="ru-RU" sz="1400" b="0" i="0" u="none" strike="noStrike">
                        <a:effectLst/>
                        <a:latin typeface="Times New Roman" panose="02020603050405020304" pitchFamily="18" charset="0"/>
                      </a:endParaRPr>
                    </a:p>
                  </a:txBody>
                  <a:tcPr marL="3248" marR="3248" marT="3248" marB="0" anchor="b"/>
                </a:tc>
                <a:tc>
                  <a:txBody>
                    <a:bodyPr/>
                    <a:lstStyle/>
                    <a:p>
                      <a:pPr algn="r" fontAlgn="b"/>
                      <a:r>
                        <a:rPr lang="ru-RU" sz="1400" u="none" strike="noStrike">
                          <a:effectLst/>
                        </a:rPr>
                        <a:t>29 329,0</a:t>
                      </a:r>
                      <a:endParaRPr lang="ru-RU" sz="1400" b="0" i="0" u="none" strike="noStrike">
                        <a:effectLst/>
                        <a:latin typeface="Times New Roman" panose="02020603050405020304" pitchFamily="18" charset="0"/>
                      </a:endParaRPr>
                    </a:p>
                  </a:txBody>
                  <a:tcPr marL="3248" marR="3248" marT="3248" marB="0" anchor="b"/>
                </a:tc>
                <a:tc>
                  <a:txBody>
                    <a:bodyPr/>
                    <a:lstStyle/>
                    <a:p>
                      <a:pPr algn="r" fontAlgn="b"/>
                      <a:r>
                        <a:rPr lang="ru-RU" sz="1400" u="none" strike="noStrike">
                          <a:effectLst/>
                        </a:rPr>
                        <a:t>29 033,6</a:t>
                      </a:r>
                      <a:endParaRPr lang="ru-RU" sz="1400" b="0" i="0" u="none" strike="noStrike">
                        <a:effectLst/>
                        <a:latin typeface="Times New Roman" panose="02020603050405020304" pitchFamily="18" charset="0"/>
                      </a:endParaRPr>
                    </a:p>
                  </a:txBody>
                  <a:tcPr marL="3248" marR="3248" marT="3248" marB="0" anchor="b"/>
                </a:tc>
                <a:tc>
                  <a:txBody>
                    <a:bodyPr/>
                    <a:lstStyle/>
                    <a:p>
                      <a:pPr algn="r" fontAlgn="b"/>
                      <a:r>
                        <a:rPr lang="ru-RU" sz="1400" u="none" strike="noStrike">
                          <a:effectLst/>
                        </a:rPr>
                        <a:t>96,1</a:t>
                      </a:r>
                      <a:endParaRPr lang="ru-RU" sz="1400" b="0" i="0" u="none" strike="noStrike">
                        <a:effectLst/>
                        <a:latin typeface="Times New Roman" panose="02020603050405020304" pitchFamily="18" charset="0"/>
                      </a:endParaRPr>
                    </a:p>
                  </a:txBody>
                  <a:tcPr marL="3248" marR="3248" marT="3248" marB="0" anchor="b"/>
                </a:tc>
                <a:tc>
                  <a:txBody>
                    <a:bodyPr/>
                    <a:lstStyle/>
                    <a:p>
                      <a:pPr algn="r" fontAlgn="b"/>
                      <a:r>
                        <a:rPr lang="ru-RU" sz="1400" u="none" strike="noStrike">
                          <a:effectLst/>
                        </a:rPr>
                        <a:t>99,0</a:t>
                      </a:r>
                      <a:endParaRPr lang="ru-RU" sz="1400" b="0" i="0" u="none" strike="noStrike">
                        <a:effectLst/>
                        <a:latin typeface="Times New Roman" panose="02020603050405020304" pitchFamily="18" charset="0"/>
                      </a:endParaRPr>
                    </a:p>
                  </a:txBody>
                  <a:tcPr marL="3248" marR="3248" marT="3248" marB="0" anchor="b"/>
                </a:tc>
              </a:tr>
              <a:tr h="62201">
                <a:tc>
                  <a:txBody>
                    <a:bodyPr/>
                    <a:lstStyle/>
                    <a:p>
                      <a:pPr algn="l" fontAlgn="b"/>
                      <a:r>
                        <a:rPr lang="ru-RU" sz="1400" b="1" u="none" strike="noStrike" dirty="0">
                          <a:effectLst/>
                        </a:rPr>
                        <a:t>Культура, кинематография</a:t>
                      </a:r>
                      <a:endParaRPr lang="ru-RU" sz="1400" b="1" i="0" u="none" strike="noStrike" dirty="0">
                        <a:effectLst/>
                        <a:latin typeface="Times New Roman" panose="02020603050405020304" pitchFamily="18" charset="0"/>
                      </a:endParaRPr>
                    </a:p>
                  </a:txBody>
                  <a:tcPr marL="3248" marR="3248" marT="3248" marB="0" anchor="b"/>
                </a:tc>
                <a:tc>
                  <a:txBody>
                    <a:bodyPr/>
                    <a:lstStyle/>
                    <a:p>
                      <a:pPr algn="ctr" fontAlgn="b"/>
                      <a:r>
                        <a:rPr lang="ru-RU" sz="1400" b="1" u="none" strike="noStrike" dirty="0">
                          <a:effectLst/>
                        </a:rPr>
                        <a:t>08</a:t>
                      </a:r>
                      <a:endParaRPr lang="ru-RU" sz="1400" b="1" i="0" u="none" strike="noStrike" dirty="0">
                        <a:effectLst/>
                        <a:latin typeface="Times New Roman" panose="02020603050405020304" pitchFamily="18" charset="0"/>
                      </a:endParaRPr>
                    </a:p>
                  </a:txBody>
                  <a:tcPr marL="3248" marR="3248" marT="3248" marB="0" anchor="b"/>
                </a:tc>
                <a:tc>
                  <a:txBody>
                    <a:bodyPr/>
                    <a:lstStyle/>
                    <a:p>
                      <a:pPr algn="ctr" fontAlgn="b"/>
                      <a:r>
                        <a:rPr lang="ru-RU" sz="1400" b="1" u="none" strike="noStrike" dirty="0">
                          <a:effectLst/>
                        </a:rPr>
                        <a:t> </a:t>
                      </a:r>
                      <a:endParaRPr lang="ru-RU" sz="1400" b="1" i="0" u="none" strike="noStrike" dirty="0">
                        <a:effectLst/>
                        <a:latin typeface="Times New Roman" panose="02020603050405020304" pitchFamily="18" charset="0"/>
                      </a:endParaRPr>
                    </a:p>
                  </a:txBody>
                  <a:tcPr marL="3248" marR="3248" marT="3248" marB="0" anchor="b"/>
                </a:tc>
                <a:tc>
                  <a:txBody>
                    <a:bodyPr/>
                    <a:lstStyle/>
                    <a:p>
                      <a:pPr algn="r" fontAlgn="b"/>
                      <a:r>
                        <a:rPr lang="ru-RU" sz="1400" b="1" u="none" strike="noStrike" dirty="0">
                          <a:effectLst/>
                        </a:rPr>
                        <a:t>161 743,7</a:t>
                      </a:r>
                      <a:endParaRPr lang="ru-RU" sz="1400" b="1" i="0" u="none" strike="noStrike" dirty="0">
                        <a:effectLst/>
                        <a:latin typeface="Times New Roman" panose="02020603050405020304" pitchFamily="18" charset="0"/>
                      </a:endParaRPr>
                    </a:p>
                  </a:txBody>
                  <a:tcPr marL="3248" marR="3248" marT="3248" marB="0" anchor="b"/>
                </a:tc>
                <a:tc>
                  <a:txBody>
                    <a:bodyPr/>
                    <a:lstStyle/>
                    <a:p>
                      <a:pPr algn="r" fontAlgn="b"/>
                      <a:r>
                        <a:rPr lang="ru-RU" sz="1400" b="1" u="none" strike="noStrike" dirty="0">
                          <a:effectLst/>
                        </a:rPr>
                        <a:t>161 040,7</a:t>
                      </a:r>
                      <a:endParaRPr lang="ru-RU" sz="1400" b="1" i="0" u="none" strike="noStrike" dirty="0">
                        <a:effectLst/>
                        <a:latin typeface="Times New Roman" panose="02020603050405020304" pitchFamily="18" charset="0"/>
                      </a:endParaRPr>
                    </a:p>
                  </a:txBody>
                  <a:tcPr marL="3248" marR="3248" marT="3248" marB="0" anchor="b"/>
                </a:tc>
                <a:tc>
                  <a:txBody>
                    <a:bodyPr/>
                    <a:lstStyle/>
                    <a:p>
                      <a:pPr algn="r" fontAlgn="b"/>
                      <a:r>
                        <a:rPr lang="ru-RU" sz="1400" b="1" u="none" strike="noStrike" dirty="0">
                          <a:effectLst/>
                        </a:rPr>
                        <a:t>159 425,3</a:t>
                      </a:r>
                      <a:endParaRPr lang="ru-RU" sz="1400" b="1" i="0" u="none" strike="noStrike" dirty="0">
                        <a:effectLst/>
                        <a:latin typeface="Times New Roman" panose="02020603050405020304" pitchFamily="18" charset="0"/>
                      </a:endParaRPr>
                    </a:p>
                  </a:txBody>
                  <a:tcPr marL="3248" marR="3248" marT="3248" marB="0" anchor="b"/>
                </a:tc>
                <a:tc>
                  <a:txBody>
                    <a:bodyPr/>
                    <a:lstStyle/>
                    <a:p>
                      <a:pPr algn="r" fontAlgn="b"/>
                      <a:r>
                        <a:rPr lang="ru-RU" sz="1400" b="1" u="none" strike="noStrike" dirty="0">
                          <a:effectLst/>
                        </a:rPr>
                        <a:t>98,6</a:t>
                      </a:r>
                      <a:endParaRPr lang="ru-RU" sz="1400" b="1" i="0" u="none" strike="noStrike" dirty="0">
                        <a:effectLst/>
                        <a:latin typeface="Times New Roman" panose="02020603050405020304" pitchFamily="18" charset="0"/>
                      </a:endParaRPr>
                    </a:p>
                  </a:txBody>
                  <a:tcPr marL="3248" marR="3248" marT="3248" marB="0" anchor="b"/>
                </a:tc>
                <a:tc>
                  <a:txBody>
                    <a:bodyPr/>
                    <a:lstStyle/>
                    <a:p>
                      <a:pPr algn="r" fontAlgn="b"/>
                      <a:r>
                        <a:rPr lang="ru-RU" sz="1400" b="1" u="none" strike="noStrike" dirty="0">
                          <a:effectLst/>
                        </a:rPr>
                        <a:t>99,0</a:t>
                      </a:r>
                      <a:endParaRPr lang="ru-RU" sz="1400" b="1" i="0" u="none" strike="noStrike" dirty="0">
                        <a:effectLst/>
                        <a:latin typeface="Times New Roman" panose="02020603050405020304" pitchFamily="18" charset="0"/>
                      </a:endParaRPr>
                    </a:p>
                  </a:txBody>
                  <a:tcPr marL="3248" marR="3248" marT="3248" marB="0" anchor="b"/>
                </a:tc>
              </a:tr>
              <a:tr h="62201">
                <a:tc>
                  <a:txBody>
                    <a:bodyPr/>
                    <a:lstStyle/>
                    <a:p>
                      <a:pPr algn="l" fontAlgn="b"/>
                      <a:r>
                        <a:rPr lang="ru-RU" sz="1400" u="none" strike="noStrike">
                          <a:effectLst/>
                        </a:rPr>
                        <a:t>Культура</a:t>
                      </a:r>
                      <a:endParaRPr lang="ru-RU" sz="1400" b="0" i="0" u="none" strike="noStrike">
                        <a:effectLst/>
                        <a:latin typeface="Times New Roman" panose="02020603050405020304" pitchFamily="18" charset="0"/>
                      </a:endParaRPr>
                    </a:p>
                  </a:txBody>
                  <a:tcPr marL="3248" marR="3248" marT="3248" marB="0" anchor="b"/>
                </a:tc>
                <a:tc>
                  <a:txBody>
                    <a:bodyPr/>
                    <a:lstStyle/>
                    <a:p>
                      <a:pPr algn="ctr" fontAlgn="b"/>
                      <a:r>
                        <a:rPr lang="ru-RU" sz="1400" u="none" strike="noStrike">
                          <a:effectLst/>
                        </a:rPr>
                        <a:t>08</a:t>
                      </a:r>
                      <a:endParaRPr lang="ru-RU" sz="1400" b="0" i="0" u="none" strike="noStrike">
                        <a:effectLst/>
                        <a:latin typeface="Times New Roman" panose="02020603050405020304" pitchFamily="18" charset="0"/>
                      </a:endParaRPr>
                    </a:p>
                  </a:txBody>
                  <a:tcPr marL="3248" marR="3248" marT="3248" marB="0" anchor="b"/>
                </a:tc>
                <a:tc>
                  <a:txBody>
                    <a:bodyPr/>
                    <a:lstStyle/>
                    <a:p>
                      <a:pPr algn="ctr" fontAlgn="b"/>
                      <a:r>
                        <a:rPr lang="ru-RU" sz="1400" u="none" strike="noStrike">
                          <a:effectLst/>
                        </a:rPr>
                        <a:t>01</a:t>
                      </a:r>
                      <a:endParaRPr lang="ru-RU" sz="1400" b="0" i="0" u="none" strike="noStrike">
                        <a:effectLst/>
                        <a:latin typeface="Times New Roman" panose="02020603050405020304" pitchFamily="18" charset="0"/>
                      </a:endParaRPr>
                    </a:p>
                  </a:txBody>
                  <a:tcPr marL="3248" marR="3248" marT="3248" marB="0" anchor="b"/>
                </a:tc>
                <a:tc>
                  <a:txBody>
                    <a:bodyPr/>
                    <a:lstStyle/>
                    <a:p>
                      <a:pPr algn="r" fontAlgn="b"/>
                      <a:r>
                        <a:rPr lang="ru-RU" sz="1400" u="none" strike="noStrike">
                          <a:effectLst/>
                        </a:rPr>
                        <a:t>155 381,7</a:t>
                      </a:r>
                      <a:endParaRPr lang="ru-RU" sz="1400" b="0" i="0" u="none" strike="noStrike">
                        <a:effectLst/>
                        <a:latin typeface="Times New Roman" panose="02020603050405020304" pitchFamily="18" charset="0"/>
                      </a:endParaRPr>
                    </a:p>
                  </a:txBody>
                  <a:tcPr marL="3248" marR="3248" marT="3248" marB="0" anchor="b"/>
                </a:tc>
                <a:tc>
                  <a:txBody>
                    <a:bodyPr/>
                    <a:lstStyle/>
                    <a:p>
                      <a:pPr algn="r" fontAlgn="b"/>
                      <a:r>
                        <a:rPr lang="ru-RU" sz="1400" u="none" strike="noStrike">
                          <a:effectLst/>
                        </a:rPr>
                        <a:t>155 381,7</a:t>
                      </a:r>
                      <a:endParaRPr lang="ru-RU" sz="1400" b="0" i="0" u="none" strike="noStrike">
                        <a:effectLst/>
                        <a:latin typeface="Times New Roman" panose="02020603050405020304" pitchFamily="18" charset="0"/>
                      </a:endParaRPr>
                    </a:p>
                  </a:txBody>
                  <a:tcPr marL="3248" marR="3248" marT="3248" marB="0" anchor="b"/>
                </a:tc>
                <a:tc>
                  <a:txBody>
                    <a:bodyPr/>
                    <a:lstStyle/>
                    <a:p>
                      <a:pPr algn="r" fontAlgn="b"/>
                      <a:r>
                        <a:rPr lang="ru-RU" sz="1400" u="none" strike="noStrike">
                          <a:effectLst/>
                        </a:rPr>
                        <a:t>154 086,5</a:t>
                      </a:r>
                      <a:endParaRPr lang="ru-RU" sz="1400" b="0" i="0" u="none" strike="noStrike">
                        <a:effectLst/>
                        <a:latin typeface="Times New Roman" panose="02020603050405020304" pitchFamily="18" charset="0"/>
                      </a:endParaRPr>
                    </a:p>
                  </a:txBody>
                  <a:tcPr marL="3248" marR="3248" marT="3248" marB="0" anchor="b"/>
                </a:tc>
                <a:tc>
                  <a:txBody>
                    <a:bodyPr/>
                    <a:lstStyle/>
                    <a:p>
                      <a:pPr algn="r" fontAlgn="b"/>
                      <a:r>
                        <a:rPr lang="ru-RU" sz="1400" u="none" strike="noStrike">
                          <a:effectLst/>
                        </a:rPr>
                        <a:t>99,2</a:t>
                      </a:r>
                      <a:endParaRPr lang="ru-RU" sz="1400" b="0" i="0" u="none" strike="noStrike">
                        <a:effectLst/>
                        <a:latin typeface="Times New Roman" panose="02020603050405020304" pitchFamily="18" charset="0"/>
                      </a:endParaRPr>
                    </a:p>
                  </a:txBody>
                  <a:tcPr marL="3248" marR="3248" marT="3248" marB="0" anchor="b"/>
                </a:tc>
                <a:tc>
                  <a:txBody>
                    <a:bodyPr/>
                    <a:lstStyle/>
                    <a:p>
                      <a:pPr algn="r" fontAlgn="b"/>
                      <a:r>
                        <a:rPr lang="ru-RU" sz="1400" u="none" strike="noStrike">
                          <a:effectLst/>
                        </a:rPr>
                        <a:t>99,2</a:t>
                      </a:r>
                      <a:endParaRPr lang="ru-RU" sz="1400" b="0" i="0" u="none" strike="noStrike">
                        <a:effectLst/>
                        <a:latin typeface="Times New Roman" panose="02020603050405020304" pitchFamily="18" charset="0"/>
                      </a:endParaRPr>
                    </a:p>
                  </a:txBody>
                  <a:tcPr marL="3248" marR="3248" marT="3248" marB="0" anchor="b"/>
                </a:tc>
              </a:tr>
              <a:tr h="124402">
                <a:tc>
                  <a:txBody>
                    <a:bodyPr/>
                    <a:lstStyle/>
                    <a:p>
                      <a:pPr algn="l" fontAlgn="b"/>
                      <a:r>
                        <a:rPr lang="ru-RU" sz="1400" u="none" strike="noStrike">
                          <a:effectLst/>
                        </a:rPr>
                        <a:t>Другие вопросы в области культуры, кинематографии</a:t>
                      </a:r>
                      <a:endParaRPr lang="ru-RU" sz="1400" b="0" i="0" u="none" strike="noStrike">
                        <a:effectLst/>
                        <a:latin typeface="Times New Roman" panose="02020603050405020304" pitchFamily="18" charset="0"/>
                      </a:endParaRPr>
                    </a:p>
                  </a:txBody>
                  <a:tcPr marL="3248" marR="3248" marT="3248" marB="0" anchor="b"/>
                </a:tc>
                <a:tc>
                  <a:txBody>
                    <a:bodyPr/>
                    <a:lstStyle/>
                    <a:p>
                      <a:pPr algn="ctr" fontAlgn="b"/>
                      <a:r>
                        <a:rPr lang="ru-RU" sz="1400" u="none" strike="noStrike">
                          <a:effectLst/>
                        </a:rPr>
                        <a:t>08</a:t>
                      </a:r>
                      <a:endParaRPr lang="ru-RU" sz="1400" b="0" i="0" u="none" strike="noStrike">
                        <a:effectLst/>
                        <a:latin typeface="Times New Roman" panose="02020603050405020304" pitchFamily="18" charset="0"/>
                      </a:endParaRPr>
                    </a:p>
                  </a:txBody>
                  <a:tcPr marL="3248" marR="3248" marT="3248" marB="0" anchor="b"/>
                </a:tc>
                <a:tc>
                  <a:txBody>
                    <a:bodyPr/>
                    <a:lstStyle/>
                    <a:p>
                      <a:pPr algn="ctr" fontAlgn="b"/>
                      <a:r>
                        <a:rPr lang="ru-RU" sz="1400" u="none" strike="noStrike">
                          <a:effectLst/>
                        </a:rPr>
                        <a:t>04</a:t>
                      </a:r>
                      <a:endParaRPr lang="ru-RU" sz="1400" b="0" i="0" u="none" strike="noStrike">
                        <a:effectLst/>
                        <a:latin typeface="Times New Roman" panose="02020603050405020304" pitchFamily="18" charset="0"/>
                      </a:endParaRPr>
                    </a:p>
                  </a:txBody>
                  <a:tcPr marL="3248" marR="3248" marT="3248" marB="0" anchor="b"/>
                </a:tc>
                <a:tc>
                  <a:txBody>
                    <a:bodyPr/>
                    <a:lstStyle/>
                    <a:p>
                      <a:pPr algn="r" fontAlgn="b"/>
                      <a:r>
                        <a:rPr lang="ru-RU" sz="1400" u="none" strike="noStrike">
                          <a:effectLst/>
                        </a:rPr>
                        <a:t>6 362,0</a:t>
                      </a:r>
                      <a:endParaRPr lang="ru-RU" sz="1400" b="0" i="0" u="none" strike="noStrike">
                        <a:effectLst/>
                        <a:latin typeface="Times New Roman" panose="02020603050405020304" pitchFamily="18" charset="0"/>
                      </a:endParaRPr>
                    </a:p>
                  </a:txBody>
                  <a:tcPr marL="3248" marR="3248" marT="3248" marB="0" anchor="b"/>
                </a:tc>
                <a:tc>
                  <a:txBody>
                    <a:bodyPr/>
                    <a:lstStyle/>
                    <a:p>
                      <a:pPr algn="r" fontAlgn="b"/>
                      <a:r>
                        <a:rPr lang="ru-RU" sz="1400" u="none" strike="noStrike">
                          <a:effectLst/>
                        </a:rPr>
                        <a:t>5 659,0</a:t>
                      </a:r>
                      <a:endParaRPr lang="ru-RU" sz="1400" b="0" i="0" u="none" strike="noStrike">
                        <a:effectLst/>
                        <a:latin typeface="Times New Roman" panose="02020603050405020304" pitchFamily="18" charset="0"/>
                      </a:endParaRPr>
                    </a:p>
                  </a:txBody>
                  <a:tcPr marL="3248" marR="3248" marT="3248" marB="0" anchor="b"/>
                </a:tc>
                <a:tc>
                  <a:txBody>
                    <a:bodyPr/>
                    <a:lstStyle/>
                    <a:p>
                      <a:pPr algn="r" fontAlgn="b"/>
                      <a:r>
                        <a:rPr lang="ru-RU" sz="1400" u="none" strike="noStrike">
                          <a:effectLst/>
                        </a:rPr>
                        <a:t>5 338,8</a:t>
                      </a:r>
                      <a:endParaRPr lang="ru-RU" sz="1400" b="0" i="0" u="none" strike="noStrike">
                        <a:effectLst/>
                        <a:latin typeface="Times New Roman" panose="02020603050405020304" pitchFamily="18" charset="0"/>
                      </a:endParaRPr>
                    </a:p>
                  </a:txBody>
                  <a:tcPr marL="3248" marR="3248" marT="3248" marB="0" anchor="b"/>
                </a:tc>
                <a:tc>
                  <a:txBody>
                    <a:bodyPr/>
                    <a:lstStyle/>
                    <a:p>
                      <a:pPr algn="r" fontAlgn="b"/>
                      <a:r>
                        <a:rPr lang="ru-RU" sz="1400" u="none" strike="noStrike">
                          <a:effectLst/>
                        </a:rPr>
                        <a:t>83,9</a:t>
                      </a:r>
                      <a:endParaRPr lang="ru-RU" sz="1400" b="0" i="0" u="none" strike="noStrike">
                        <a:effectLst/>
                        <a:latin typeface="Times New Roman" panose="02020603050405020304" pitchFamily="18" charset="0"/>
                      </a:endParaRPr>
                    </a:p>
                  </a:txBody>
                  <a:tcPr marL="3248" marR="3248" marT="3248" marB="0" anchor="b"/>
                </a:tc>
                <a:tc>
                  <a:txBody>
                    <a:bodyPr/>
                    <a:lstStyle/>
                    <a:p>
                      <a:pPr algn="r" fontAlgn="b"/>
                      <a:r>
                        <a:rPr lang="ru-RU" sz="1400" u="none" strike="noStrike">
                          <a:effectLst/>
                        </a:rPr>
                        <a:t>94,3</a:t>
                      </a:r>
                      <a:endParaRPr lang="ru-RU" sz="1400" b="0" i="0" u="none" strike="noStrike">
                        <a:effectLst/>
                        <a:latin typeface="Times New Roman" panose="02020603050405020304" pitchFamily="18" charset="0"/>
                      </a:endParaRPr>
                    </a:p>
                  </a:txBody>
                  <a:tcPr marL="3248" marR="3248" marT="3248" marB="0" anchor="b"/>
                </a:tc>
              </a:tr>
              <a:tr h="62201">
                <a:tc>
                  <a:txBody>
                    <a:bodyPr/>
                    <a:lstStyle/>
                    <a:p>
                      <a:pPr algn="l" fontAlgn="b"/>
                      <a:r>
                        <a:rPr lang="ru-RU" sz="1400" b="1" u="none" strike="noStrike" dirty="0">
                          <a:effectLst/>
                        </a:rPr>
                        <a:t>Здравоохранение</a:t>
                      </a:r>
                      <a:endParaRPr lang="ru-RU" sz="1400" b="1" i="0" u="none" strike="noStrike" dirty="0">
                        <a:effectLst/>
                        <a:latin typeface="Times New Roman" panose="02020603050405020304" pitchFamily="18" charset="0"/>
                      </a:endParaRPr>
                    </a:p>
                  </a:txBody>
                  <a:tcPr marL="3248" marR="3248" marT="3248" marB="0" anchor="b"/>
                </a:tc>
                <a:tc>
                  <a:txBody>
                    <a:bodyPr/>
                    <a:lstStyle/>
                    <a:p>
                      <a:pPr algn="ctr" fontAlgn="b"/>
                      <a:r>
                        <a:rPr lang="ru-RU" sz="1400" b="1" u="none" strike="noStrike">
                          <a:effectLst/>
                        </a:rPr>
                        <a:t>09</a:t>
                      </a:r>
                      <a:endParaRPr lang="ru-RU" sz="1400" b="1" i="0" u="none" strike="noStrike">
                        <a:effectLst/>
                        <a:latin typeface="Times New Roman" panose="02020603050405020304" pitchFamily="18" charset="0"/>
                      </a:endParaRPr>
                    </a:p>
                  </a:txBody>
                  <a:tcPr marL="3248" marR="3248" marT="3248" marB="0" anchor="b"/>
                </a:tc>
                <a:tc>
                  <a:txBody>
                    <a:bodyPr/>
                    <a:lstStyle/>
                    <a:p>
                      <a:pPr algn="ctr" fontAlgn="b"/>
                      <a:r>
                        <a:rPr lang="ru-RU" sz="1400" b="1" u="none" strike="noStrike" dirty="0">
                          <a:effectLst/>
                        </a:rPr>
                        <a:t> </a:t>
                      </a:r>
                      <a:endParaRPr lang="ru-RU" sz="1400" b="1" i="0" u="none" strike="noStrike" dirty="0">
                        <a:effectLst/>
                        <a:latin typeface="Times New Roman" panose="02020603050405020304" pitchFamily="18" charset="0"/>
                      </a:endParaRPr>
                    </a:p>
                  </a:txBody>
                  <a:tcPr marL="3248" marR="3248" marT="3248" marB="0" anchor="b"/>
                </a:tc>
                <a:tc>
                  <a:txBody>
                    <a:bodyPr/>
                    <a:lstStyle/>
                    <a:p>
                      <a:pPr algn="r" fontAlgn="b"/>
                      <a:r>
                        <a:rPr lang="ru-RU" sz="1400" b="1" u="none" strike="noStrike" dirty="0">
                          <a:effectLst/>
                        </a:rPr>
                        <a:t>2 020,3</a:t>
                      </a:r>
                      <a:endParaRPr lang="ru-RU" sz="1400" b="1" i="0" u="none" strike="noStrike" dirty="0">
                        <a:effectLst/>
                        <a:latin typeface="Times New Roman" panose="02020603050405020304" pitchFamily="18" charset="0"/>
                      </a:endParaRPr>
                    </a:p>
                  </a:txBody>
                  <a:tcPr marL="3248" marR="3248" marT="3248" marB="0" anchor="b"/>
                </a:tc>
                <a:tc>
                  <a:txBody>
                    <a:bodyPr/>
                    <a:lstStyle/>
                    <a:p>
                      <a:pPr algn="r" fontAlgn="b"/>
                      <a:r>
                        <a:rPr lang="ru-RU" sz="1400" b="1" u="none" strike="noStrike" dirty="0">
                          <a:effectLst/>
                        </a:rPr>
                        <a:t>2 020,3</a:t>
                      </a:r>
                      <a:endParaRPr lang="ru-RU" sz="1400" b="1" i="0" u="none" strike="noStrike" dirty="0">
                        <a:effectLst/>
                        <a:latin typeface="Times New Roman" panose="02020603050405020304" pitchFamily="18" charset="0"/>
                      </a:endParaRPr>
                    </a:p>
                  </a:txBody>
                  <a:tcPr marL="3248" marR="3248" marT="3248" marB="0" anchor="b"/>
                </a:tc>
                <a:tc>
                  <a:txBody>
                    <a:bodyPr/>
                    <a:lstStyle/>
                    <a:p>
                      <a:pPr algn="r" fontAlgn="b"/>
                      <a:r>
                        <a:rPr lang="ru-RU" sz="1400" b="1" u="none" strike="noStrike" dirty="0">
                          <a:effectLst/>
                        </a:rPr>
                        <a:t>2 020,3</a:t>
                      </a:r>
                      <a:endParaRPr lang="ru-RU" sz="1400" b="1" i="0" u="none" strike="noStrike" dirty="0">
                        <a:effectLst/>
                        <a:latin typeface="Times New Roman" panose="02020603050405020304" pitchFamily="18" charset="0"/>
                      </a:endParaRPr>
                    </a:p>
                  </a:txBody>
                  <a:tcPr marL="3248" marR="3248" marT="3248" marB="0" anchor="b"/>
                </a:tc>
                <a:tc>
                  <a:txBody>
                    <a:bodyPr/>
                    <a:lstStyle/>
                    <a:p>
                      <a:pPr algn="r" fontAlgn="b"/>
                      <a:r>
                        <a:rPr lang="ru-RU" sz="1400" b="1" u="none" strike="noStrike" dirty="0">
                          <a:effectLst/>
                        </a:rPr>
                        <a:t>100,0</a:t>
                      </a:r>
                      <a:endParaRPr lang="ru-RU" sz="1400" b="1" i="0" u="none" strike="noStrike" dirty="0">
                        <a:effectLst/>
                        <a:latin typeface="Times New Roman" panose="02020603050405020304" pitchFamily="18" charset="0"/>
                      </a:endParaRPr>
                    </a:p>
                  </a:txBody>
                  <a:tcPr marL="3248" marR="3248" marT="3248" marB="0" anchor="b"/>
                </a:tc>
                <a:tc>
                  <a:txBody>
                    <a:bodyPr/>
                    <a:lstStyle/>
                    <a:p>
                      <a:pPr algn="r" fontAlgn="b"/>
                      <a:r>
                        <a:rPr lang="ru-RU" sz="1400" b="1" u="none" strike="noStrike" dirty="0">
                          <a:effectLst/>
                        </a:rPr>
                        <a:t>100,0</a:t>
                      </a:r>
                      <a:endParaRPr lang="ru-RU" sz="1400" b="1" i="0" u="none" strike="noStrike" dirty="0">
                        <a:effectLst/>
                        <a:latin typeface="Times New Roman" panose="02020603050405020304" pitchFamily="18" charset="0"/>
                      </a:endParaRPr>
                    </a:p>
                  </a:txBody>
                  <a:tcPr marL="3248" marR="3248" marT="3248" marB="0" anchor="b"/>
                </a:tc>
              </a:tr>
              <a:tr h="62201">
                <a:tc>
                  <a:txBody>
                    <a:bodyPr/>
                    <a:lstStyle/>
                    <a:p>
                      <a:pPr algn="l" fontAlgn="b"/>
                      <a:r>
                        <a:rPr lang="ru-RU" sz="1400" u="none" strike="noStrike">
                          <a:effectLst/>
                        </a:rPr>
                        <a:t>Другие вопросы в области здравоохранения</a:t>
                      </a:r>
                      <a:endParaRPr lang="ru-RU" sz="1400" b="0" i="0" u="none" strike="noStrike">
                        <a:effectLst/>
                        <a:latin typeface="Times New Roman" panose="02020603050405020304" pitchFamily="18" charset="0"/>
                      </a:endParaRPr>
                    </a:p>
                  </a:txBody>
                  <a:tcPr marL="3248" marR="3248" marT="3248" marB="0" anchor="b"/>
                </a:tc>
                <a:tc>
                  <a:txBody>
                    <a:bodyPr/>
                    <a:lstStyle/>
                    <a:p>
                      <a:pPr algn="ctr" fontAlgn="b"/>
                      <a:r>
                        <a:rPr lang="ru-RU" sz="1400" u="none" strike="noStrike">
                          <a:effectLst/>
                        </a:rPr>
                        <a:t>09</a:t>
                      </a:r>
                      <a:endParaRPr lang="ru-RU" sz="1400" b="0" i="0" u="none" strike="noStrike">
                        <a:effectLst/>
                        <a:latin typeface="Times New Roman" panose="02020603050405020304" pitchFamily="18" charset="0"/>
                      </a:endParaRPr>
                    </a:p>
                  </a:txBody>
                  <a:tcPr marL="3248" marR="3248" marT="3248" marB="0" anchor="b"/>
                </a:tc>
                <a:tc>
                  <a:txBody>
                    <a:bodyPr/>
                    <a:lstStyle/>
                    <a:p>
                      <a:pPr algn="ctr" fontAlgn="b"/>
                      <a:r>
                        <a:rPr lang="ru-RU" sz="1400" u="none" strike="noStrike">
                          <a:effectLst/>
                        </a:rPr>
                        <a:t>09</a:t>
                      </a:r>
                      <a:endParaRPr lang="ru-RU" sz="1400" b="0" i="0" u="none" strike="noStrike">
                        <a:effectLst/>
                        <a:latin typeface="Times New Roman" panose="02020603050405020304" pitchFamily="18" charset="0"/>
                      </a:endParaRPr>
                    </a:p>
                  </a:txBody>
                  <a:tcPr marL="3248" marR="3248" marT="3248" marB="0" anchor="b"/>
                </a:tc>
                <a:tc>
                  <a:txBody>
                    <a:bodyPr/>
                    <a:lstStyle/>
                    <a:p>
                      <a:pPr algn="r" fontAlgn="b"/>
                      <a:r>
                        <a:rPr lang="ru-RU" sz="1400" u="none" strike="noStrike">
                          <a:effectLst/>
                        </a:rPr>
                        <a:t>2 020,3</a:t>
                      </a:r>
                      <a:endParaRPr lang="ru-RU" sz="1400" b="0" i="0" u="none" strike="noStrike">
                        <a:effectLst/>
                        <a:latin typeface="Times New Roman" panose="02020603050405020304" pitchFamily="18" charset="0"/>
                      </a:endParaRPr>
                    </a:p>
                  </a:txBody>
                  <a:tcPr marL="3248" marR="3248" marT="3248" marB="0" anchor="b"/>
                </a:tc>
                <a:tc>
                  <a:txBody>
                    <a:bodyPr/>
                    <a:lstStyle/>
                    <a:p>
                      <a:pPr algn="r" fontAlgn="b"/>
                      <a:r>
                        <a:rPr lang="ru-RU" sz="1400" u="none" strike="noStrike">
                          <a:effectLst/>
                        </a:rPr>
                        <a:t>2 020,3</a:t>
                      </a:r>
                      <a:endParaRPr lang="ru-RU" sz="1400" b="0" i="0" u="none" strike="noStrike">
                        <a:effectLst/>
                        <a:latin typeface="Times New Roman" panose="02020603050405020304" pitchFamily="18" charset="0"/>
                      </a:endParaRPr>
                    </a:p>
                  </a:txBody>
                  <a:tcPr marL="3248" marR="3248" marT="3248" marB="0" anchor="b"/>
                </a:tc>
                <a:tc>
                  <a:txBody>
                    <a:bodyPr/>
                    <a:lstStyle/>
                    <a:p>
                      <a:pPr algn="r" fontAlgn="b"/>
                      <a:r>
                        <a:rPr lang="ru-RU" sz="1400" u="none" strike="noStrike">
                          <a:effectLst/>
                        </a:rPr>
                        <a:t>2 020,3</a:t>
                      </a:r>
                      <a:endParaRPr lang="ru-RU" sz="1400" b="0" i="0" u="none" strike="noStrike">
                        <a:effectLst/>
                        <a:latin typeface="Times New Roman" panose="02020603050405020304" pitchFamily="18" charset="0"/>
                      </a:endParaRPr>
                    </a:p>
                  </a:txBody>
                  <a:tcPr marL="3248" marR="3248" marT="3248" marB="0" anchor="b"/>
                </a:tc>
                <a:tc>
                  <a:txBody>
                    <a:bodyPr/>
                    <a:lstStyle/>
                    <a:p>
                      <a:pPr algn="r" fontAlgn="b"/>
                      <a:r>
                        <a:rPr lang="ru-RU" sz="1400" u="none" strike="noStrike" dirty="0">
                          <a:effectLst/>
                        </a:rPr>
                        <a:t>100,0</a:t>
                      </a:r>
                      <a:endParaRPr lang="ru-RU" sz="1400" b="0" i="0" u="none" strike="noStrike" dirty="0">
                        <a:effectLst/>
                        <a:latin typeface="Times New Roman" panose="02020603050405020304" pitchFamily="18" charset="0"/>
                      </a:endParaRPr>
                    </a:p>
                  </a:txBody>
                  <a:tcPr marL="3248" marR="3248" marT="3248" marB="0" anchor="b"/>
                </a:tc>
                <a:tc>
                  <a:txBody>
                    <a:bodyPr/>
                    <a:lstStyle/>
                    <a:p>
                      <a:pPr algn="r" fontAlgn="b"/>
                      <a:r>
                        <a:rPr lang="ru-RU" sz="1400" u="none" strike="noStrike" dirty="0">
                          <a:effectLst/>
                        </a:rPr>
                        <a:t>100,0</a:t>
                      </a:r>
                      <a:endParaRPr lang="ru-RU" sz="1400" b="0" i="0" u="none" strike="noStrike" dirty="0">
                        <a:effectLst/>
                        <a:latin typeface="Times New Roman" panose="02020603050405020304" pitchFamily="18" charset="0"/>
                      </a:endParaRPr>
                    </a:p>
                  </a:txBody>
                  <a:tcPr marL="3248" marR="3248" marT="3248" marB="0" anchor="b"/>
                </a:tc>
              </a:tr>
              <a:tr h="62201">
                <a:tc>
                  <a:txBody>
                    <a:bodyPr/>
                    <a:lstStyle/>
                    <a:p>
                      <a:pPr algn="l" fontAlgn="b"/>
                      <a:r>
                        <a:rPr lang="ru-RU" sz="1400" b="1" u="none" strike="noStrike" dirty="0">
                          <a:effectLst/>
                        </a:rPr>
                        <a:t>Социальная политика</a:t>
                      </a:r>
                      <a:endParaRPr lang="ru-RU" sz="1400" b="1" i="0" u="none" strike="noStrike" dirty="0">
                        <a:effectLst/>
                        <a:latin typeface="Times New Roman" panose="02020603050405020304" pitchFamily="18" charset="0"/>
                      </a:endParaRPr>
                    </a:p>
                  </a:txBody>
                  <a:tcPr marL="3248" marR="3248" marT="3248" marB="0" anchor="b"/>
                </a:tc>
                <a:tc>
                  <a:txBody>
                    <a:bodyPr/>
                    <a:lstStyle/>
                    <a:p>
                      <a:pPr algn="ctr" fontAlgn="b"/>
                      <a:r>
                        <a:rPr lang="ru-RU" sz="1400" b="1" u="none" strike="noStrike">
                          <a:effectLst/>
                        </a:rPr>
                        <a:t>10</a:t>
                      </a:r>
                      <a:endParaRPr lang="ru-RU" sz="1400" b="1" i="0" u="none" strike="noStrike">
                        <a:effectLst/>
                        <a:latin typeface="Times New Roman" panose="02020603050405020304" pitchFamily="18" charset="0"/>
                      </a:endParaRPr>
                    </a:p>
                  </a:txBody>
                  <a:tcPr marL="3248" marR="3248" marT="3248" marB="0" anchor="b"/>
                </a:tc>
                <a:tc>
                  <a:txBody>
                    <a:bodyPr/>
                    <a:lstStyle/>
                    <a:p>
                      <a:pPr algn="ctr" fontAlgn="b"/>
                      <a:r>
                        <a:rPr lang="ru-RU" sz="1400" b="1" u="none" strike="noStrike">
                          <a:effectLst/>
                        </a:rPr>
                        <a:t> </a:t>
                      </a:r>
                      <a:endParaRPr lang="ru-RU" sz="1400" b="1" i="0" u="none" strike="noStrike">
                        <a:effectLst/>
                        <a:latin typeface="Times New Roman" panose="02020603050405020304" pitchFamily="18" charset="0"/>
                      </a:endParaRPr>
                    </a:p>
                  </a:txBody>
                  <a:tcPr marL="3248" marR="3248" marT="3248" marB="0" anchor="b"/>
                </a:tc>
                <a:tc>
                  <a:txBody>
                    <a:bodyPr/>
                    <a:lstStyle/>
                    <a:p>
                      <a:pPr algn="r" fontAlgn="b"/>
                      <a:r>
                        <a:rPr lang="ru-RU" sz="1400" b="1" u="none" strike="noStrike">
                          <a:effectLst/>
                        </a:rPr>
                        <a:t>104 691,4</a:t>
                      </a:r>
                      <a:endParaRPr lang="ru-RU" sz="1400" b="1" i="0" u="none" strike="noStrike">
                        <a:effectLst/>
                        <a:latin typeface="Times New Roman" panose="02020603050405020304" pitchFamily="18" charset="0"/>
                      </a:endParaRPr>
                    </a:p>
                  </a:txBody>
                  <a:tcPr marL="3248" marR="3248" marT="3248" marB="0" anchor="b"/>
                </a:tc>
                <a:tc>
                  <a:txBody>
                    <a:bodyPr/>
                    <a:lstStyle/>
                    <a:p>
                      <a:pPr algn="r" fontAlgn="b"/>
                      <a:r>
                        <a:rPr lang="ru-RU" sz="1400" b="1" u="none" strike="noStrike">
                          <a:effectLst/>
                        </a:rPr>
                        <a:t>96 419,9</a:t>
                      </a:r>
                      <a:endParaRPr lang="ru-RU" sz="1400" b="1" i="0" u="none" strike="noStrike">
                        <a:effectLst/>
                        <a:latin typeface="Times New Roman" panose="02020603050405020304" pitchFamily="18" charset="0"/>
                      </a:endParaRPr>
                    </a:p>
                  </a:txBody>
                  <a:tcPr marL="3248" marR="3248" marT="3248" marB="0" anchor="b"/>
                </a:tc>
                <a:tc>
                  <a:txBody>
                    <a:bodyPr/>
                    <a:lstStyle/>
                    <a:p>
                      <a:pPr algn="r" fontAlgn="b"/>
                      <a:r>
                        <a:rPr lang="ru-RU" sz="1400" b="1" u="none" strike="noStrike" dirty="0">
                          <a:effectLst/>
                        </a:rPr>
                        <a:t>93 017,0</a:t>
                      </a:r>
                      <a:endParaRPr lang="ru-RU" sz="1400" b="1" i="0" u="none" strike="noStrike" dirty="0">
                        <a:effectLst/>
                        <a:latin typeface="Times New Roman" panose="02020603050405020304" pitchFamily="18" charset="0"/>
                      </a:endParaRPr>
                    </a:p>
                  </a:txBody>
                  <a:tcPr marL="3248" marR="3248" marT="3248" marB="0" anchor="b"/>
                </a:tc>
                <a:tc>
                  <a:txBody>
                    <a:bodyPr/>
                    <a:lstStyle/>
                    <a:p>
                      <a:pPr algn="r" fontAlgn="b"/>
                      <a:r>
                        <a:rPr lang="ru-RU" sz="1400" b="1" u="none" strike="noStrike" dirty="0">
                          <a:effectLst/>
                        </a:rPr>
                        <a:t>88,8</a:t>
                      </a:r>
                      <a:endParaRPr lang="ru-RU" sz="1400" b="1" i="0" u="none" strike="noStrike" dirty="0">
                        <a:effectLst/>
                        <a:latin typeface="Times New Roman" panose="02020603050405020304" pitchFamily="18" charset="0"/>
                      </a:endParaRPr>
                    </a:p>
                  </a:txBody>
                  <a:tcPr marL="3248" marR="3248" marT="3248" marB="0" anchor="b"/>
                </a:tc>
                <a:tc>
                  <a:txBody>
                    <a:bodyPr/>
                    <a:lstStyle/>
                    <a:p>
                      <a:pPr algn="r" fontAlgn="b"/>
                      <a:r>
                        <a:rPr lang="ru-RU" sz="1400" b="1" u="none" strike="noStrike" dirty="0">
                          <a:effectLst/>
                        </a:rPr>
                        <a:t>96,5</a:t>
                      </a:r>
                      <a:endParaRPr lang="ru-RU" sz="1400" b="1" i="0" u="none" strike="noStrike" dirty="0">
                        <a:effectLst/>
                        <a:latin typeface="Times New Roman" panose="02020603050405020304" pitchFamily="18" charset="0"/>
                      </a:endParaRPr>
                    </a:p>
                  </a:txBody>
                  <a:tcPr marL="3248" marR="3248" marT="3248" marB="0" anchor="b"/>
                </a:tc>
              </a:tr>
              <a:tr h="62201">
                <a:tc>
                  <a:txBody>
                    <a:bodyPr/>
                    <a:lstStyle/>
                    <a:p>
                      <a:pPr algn="l" fontAlgn="b"/>
                      <a:r>
                        <a:rPr lang="ru-RU" sz="1400" u="none" strike="noStrike" dirty="0">
                          <a:effectLst/>
                        </a:rPr>
                        <a:t>Пенсионное обеспечение</a:t>
                      </a:r>
                      <a:endParaRPr lang="ru-RU" sz="1400" b="0" i="0" u="none" strike="noStrike" dirty="0">
                        <a:effectLst/>
                        <a:latin typeface="Times New Roman" panose="02020603050405020304" pitchFamily="18" charset="0"/>
                      </a:endParaRPr>
                    </a:p>
                  </a:txBody>
                  <a:tcPr marL="3248" marR="3248" marT="3248" marB="0" anchor="b"/>
                </a:tc>
                <a:tc>
                  <a:txBody>
                    <a:bodyPr/>
                    <a:lstStyle/>
                    <a:p>
                      <a:pPr algn="ctr" fontAlgn="b"/>
                      <a:r>
                        <a:rPr lang="ru-RU" sz="1400" u="none" strike="noStrike" dirty="0">
                          <a:effectLst/>
                        </a:rPr>
                        <a:t>10</a:t>
                      </a:r>
                      <a:endParaRPr lang="ru-RU" sz="1400" b="0" i="0" u="none" strike="noStrike" dirty="0">
                        <a:effectLst/>
                        <a:latin typeface="Times New Roman" panose="02020603050405020304" pitchFamily="18" charset="0"/>
                      </a:endParaRPr>
                    </a:p>
                  </a:txBody>
                  <a:tcPr marL="3248" marR="3248" marT="3248" marB="0" anchor="b"/>
                </a:tc>
                <a:tc>
                  <a:txBody>
                    <a:bodyPr/>
                    <a:lstStyle/>
                    <a:p>
                      <a:pPr algn="ctr" fontAlgn="b"/>
                      <a:r>
                        <a:rPr lang="ru-RU" sz="1400" u="none" strike="noStrike" dirty="0">
                          <a:effectLst/>
                        </a:rPr>
                        <a:t>01</a:t>
                      </a:r>
                      <a:endParaRPr lang="ru-RU" sz="1400" b="0" i="0" u="none" strike="noStrike" dirty="0">
                        <a:effectLst/>
                        <a:latin typeface="Times New Roman" panose="02020603050405020304" pitchFamily="18" charset="0"/>
                      </a:endParaRPr>
                    </a:p>
                  </a:txBody>
                  <a:tcPr marL="3248" marR="3248" marT="3248" marB="0" anchor="b"/>
                </a:tc>
                <a:tc>
                  <a:txBody>
                    <a:bodyPr/>
                    <a:lstStyle/>
                    <a:p>
                      <a:pPr algn="r" fontAlgn="b"/>
                      <a:r>
                        <a:rPr lang="ru-RU" sz="1400" u="none" strike="noStrike" dirty="0">
                          <a:effectLst/>
                        </a:rPr>
                        <a:t>8 389,5</a:t>
                      </a:r>
                      <a:endParaRPr lang="ru-RU" sz="1400" b="0" i="0" u="none" strike="noStrike" dirty="0">
                        <a:effectLst/>
                        <a:latin typeface="Times New Roman" panose="02020603050405020304" pitchFamily="18" charset="0"/>
                      </a:endParaRPr>
                    </a:p>
                  </a:txBody>
                  <a:tcPr marL="3248" marR="3248" marT="3248" marB="0" anchor="b"/>
                </a:tc>
                <a:tc>
                  <a:txBody>
                    <a:bodyPr/>
                    <a:lstStyle/>
                    <a:p>
                      <a:pPr algn="r" fontAlgn="b"/>
                      <a:r>
                        <a:rPr lang="ru-RU" sz="1400" u="none" strike="noStrike" dirty="0">
                          <a:effectLst/>
                        </a:rPr>
                        <a:t>8 389,5</a:t>
                      </a:r>
                      <a:endParaRPr lang="ru-RU" sz="1400" b="0" i="0" u="none" strike="noStrike" dirty="0">
                        <a:effectLst/>
                        <a:latin typeface="Times New Roman" panose="02020603050405020304" pitchFamily="18" charset="0"/>
                      </a:endParaRPr>
                    </a:p>
                  </a:txBody>
                  <a:tcPr marL="3248" marR="3248" marT="3248" marB="0" anchor="b"/>
                </a:tc>
                <a:tc>
                  <a:txBody>
                    <a:bodyPr/>
                    <a:lstStyle/>
                    <a:p>
                      <a:pPr algn="r" fontAlgn="b"/>
                      <a:r>
                        <a:rPr lang="ru-RU" sz="1400" u="none" strike="noStrike" dirty="0">
                          <a:effectLst/>
                        </a:rPr>
                        <a:t>8 389,5</a:t>
                      </a:r>
                      <a:endParaRPr lang="ru-RU" sz="1400" b="0" i="0" u="none" strike="noStrike" dirty="0">
                        <a:effectLst/>
                        <a:latin typeface="Times New Roman" panose="02020603050405020304" pitchFamily="18" charset="0"/>
                      </a:endParaRPr>
                    </a:p>
                  </a:txBody>
                  <a:tcPr marL="3248" marR="3248" marT="3248" marB="0" anchor="b"/>
                </a:tc>
                <a:tc>
                  <a:txBody>
                    <a:bodyPr/>
                    <a:lstStyle/>
                    <a:p>
                      <a:pPr algn="r" fontAlgn="b"/>
                      <a:r>
                        <a:rPr lang="ru-RU" sz="1400" u="none" strike="noStrike">
                          <a:effectLst/>
                        </a:rPr>
                        <a:t>100,0</a:t>
                      </a:r>
                      <a:endParaRPr lang="ru-RU" sz="1400" b="0" i="0" u="none" strike="noStrike">
                        <a:effectLst/>
                        <a:latin typeface="Times New Roman" panose="02020603050405020304" pitchFamily="18" charset="0"/>
                      </a:endParaRPr>
                    </a:p>
                  </a:txBody>
                  <a:tcPr marL="3248" marR="3248" marT="3248" marB="0" anchor="b"/>
                </a:tc>
                <a:tc>
                  <a:txBody>
                    <a:bodyPr/>
                    <a:lstStyle/>
                    <a:p>
                      <a:pPr algn="r" fontAlgn="b"/>
                      <a:r>
                        <a:rPr lang="ru-RU" sz="1400" u="none" strike="noStrike">
                          <a:effectLst/>
                        </a:rPr>
                        <a:t>100,0</a:t>
                      </a:r>
                      <a:endParaRPr lang="ru-RU" sz="1400" b="0" i="0" u="none" strike="noStrike">
                        <a:effectLst/>
                        <a:latin typeface="Times New Roman" panose="02020603050405020304" pitchFamily="18" charset="0"/>
                      </a:endParaRPr>
                    </a:p>
                  </a:txBody>
                  <a:tcPr marL="3248" marR="3248" marT="3248" marB="0" anchor="b"/>
                </a:tc>
              </a:tr>
              <a:tr h="62201">
                <a:tc>
                  <a:txBody>
                    <a:bodyPr/>
                    <a:lstStyle/>
                    <a:p>
                      <a:pPr algn="l" fontAlgn="b"/>
                      <a:r>
                        <a:rPr lang="ru-RU" sz="1400" u="none" strike="noStrike">
                          <a:effectLst/>
                        </a:rPr>
                        <a:t>Социальное обеспечение населения</a:t>
                      </a:r>
                      <a:endParaRPr lang="ru-RU" sz="1400" b="0" i="0" u="none" strike="noStrike">
                        <a:effectLst/>
                        <a:latin typeface="Times New Roman" panose="02020603050405020304" pitchFamily="18" charset="0"/>
                      </a:endParaRPr>
                    </a:p>
                  </a:txBody>
                  <a:tcPr marL="3248" marR="3248" marT="3248" marB="0" anchor="b"/>
                </a:tc>
                <a:tc>
                  <a:txBody>
                    <a:bodyPr/>
                    <a:lstStyle/>
                    <a:p>
                      <a:pPr algn="ctr" fontAlgn="b"/>
                      <a:r>
                        <a:rPr lang="ru-RU" sz="1400" u="none" strike="noStrike">
                          <a:effectLst/>
                        </a:rPr>
                        <a:t>10</a:t>
                      </a:r>
                      <a:endParaRPr lang="ru-RU" sz="1400" b="0" i="0" u="none" strike="noStrike">
                        <a:effectLst/>
                        <a:latin typeface="Times New Roman" panose="02020603050405020304" pitchFamily="18" charset="0"/>
                      </a:endParaRPr>
                    </a:p>
                  </a:txBody>
                  <a:tcPr marL="3248" marR="3248" marT="3248" marB="0" anchor="b"/>
                </a:tc>
                <a:tc>
                  <a:txBody>
                    <a:bodyPr/>
                    <a:lstStyle/>
                    <a:p>
                      <a:pPr algn="ctr" fontAlgn="b"/>
                      <a:r>
                        <a:rPr lang="ru-RU" sz="1400" u="none" strike="noStrike">
                          <a:effectLst/>
                        </a:rPr>
                        <a:t>03</a:t>
                      </a:r>
                      <a:endParaRPr lang="ru-RU" sz="1400" b="0" i="0" u="none" strike="noStrike">
                        <a:effectLst/>
                        <a:latin typeface="Times New Roman" panose="02020603050405020304" pitchFamily="18" charset="0"/>
                      </a:endParaRPr>
                    </a:p>
                  </a:txBody>
                  <a:tcPr marL="3248" marR="3248" marT="3248" marB="0" anchor="b"/>
                </a:tc>
                <a:tc>
                  <a:txBody>
                    <a:bodyPr/>
                    <a:lstStyle/>
                    <a:p>
                      <a:pPr algn="r" fontAlgn="b"/>
                      <a:r>
                        <a:rPr lang="ru-RU" sz="1400" u="none" strike="noStrike">
                          <a:effectLst/>
                        </a:rPr>
                        <a:t>6 218,3</a:t>
                      </a:r>
                      <a:endParaRPr lang="ru-RU" sz="1400" b="0" i="0" u="none" strike="noStrike">
                        <a:effectLst/>
                        <a:latin typeface="Times New Roman" panose="02020603050405020304" pitchFamily="18" charset="0"/>
                      </a:endParaRPr>
                    </a:p>
                  </a:txBody>
                  <a:tcPr marL="3248" marR="3248" marT="3248" marB="0" anchor="b"/>
                </a:tc>
                <a:tc>
                  <a:txBody>
                    <a:bodyPr/>
                    <a:lstStyle/>
                    <a:p>
                      <a:pPr algn="r" fontAlgn="b"/>
                      <a:r>
                        <a:rPr lang="ru-RU" sz="1400" u="none" strike="noStrike">
                          <a:effectLst/>
                        </a:rPr>
                        <a:t>548,0</a:t>
                      </a:r>
                      <a:endParaRPr lang="ru-RU" sz="1400" b="0" i="0" u="none" strike="noStrike">
                        <a:effectLst/>
                        <a:latin typeface="Times New Roman" panose="02020603050405020304" pitchFamily="18" charset="0"/>
                      </a:endParaRPr>
                    </a:p>
                  </a:txBody>
                  <a:tcPr marL="3248" marR="3248" marT="3248" marB="0" anchor="b"/>
                </a:tc>
                <a:tc>
                  <a:txBody>
                    <a:bodyPr/>
                    <a:lstStyle/>
                    <a:p>
                      <a:pPr algn="r" fontAlgn="b"/>
                      <a:r>
                        <a:rPr lang="ru-RU" sz="1400" u="none" strike="noStrike">
                          <a:effectLst/>
                        </a:rPr>
                        <a:t>548,0</a:t>
                      </a:r>
                      <a:endParaRPr lang="ru-RU" sz="1400" b="0" i="0" u="none" strike="noStrike">
                        <a:effectLst/>
                        <a:latin typeface="Times New Roman" panose="02020603050405020304" pitchFamily="18" charset="0"/>
                      </a:endParaRPr>
                    </a:p>
                  </a:txBody>
                  <a:tcPr marL="3248" marR="3248" marT="3248" marB="0" anchor="b"/>
                </a:tc>
                <a:tc>
                  <a:txBody>
                    <a:bodyPr/>
                    <a:lstStyle/>
                    <a:p>
                      <a:pPr algn="r" fontAlgn="b"/>
                      <a:r>
                        <a:rPr lang="ru-RU" sz="1400" u="none" strike="noStrike">
                          <a:effectLst/>
                        </a:rPr>
                        <a:t>8,8</a:t>
                      </a:r>
                      <a:endParaRPr lang="ru-RU" sz="1400" b="0" i="0" u="none" strike="noStrike">
                        <a:effectLst/>
                        <a:latin typeface="Times New Roman" panose="02020603050405020304" pitchFamily="18" charset="0"/>
                      </a:endParaRPr>
                    </a:p>
                  </a:txBody>
                  <a:tcPr marL="3248" marR="3248" marT="3248" marB="0" anchor="b"/>
                </a:tc>
                <a:tc>
                  <a:txBody>
                    <a:bodyPr/>
                    <a:lstStyle/>
                    <a:p>
                      <a:pPr algn="r" fontAlgn="b"/>
                      <a:r>
                        <a:rPr lang="ru-RU" sz="1400" u="none" strike="noStrike">
                          <a:effectLst/>
                        </a:rPr>
                        <a:t>100,0</a:t>
                      </a:r>
                      <a:endParaRPr lang="ru-RU" sz="1400" b="0" i="0" u="none" strike="noStrike">
                        <a:effectLst/>
                        <a:latin typeface="Times New Roman" panose="02020603050405020304" pitchFamily="18" charset="0"/>
                      </a:endParaRPr>
                    </a:p>
                  </a:txBody>
                  <a:tcPr marL="3248" marR="3248" marT="3248" marB="0" anchor="b"/>
                </a:tc>
              </a:tr>
              <a:tr h="62201">
                <a:tc>
                  <a:txBody>
                    <a:bodyPr/>
                    <a:lstStyle/>
                    <a:p>
                      <a:pPr algn="l" fontAlgn="b"/>
                      <a:r>
                        <a:rPr lang="ru-RU" sz="1400" u="none" strike="noStrike">
                          <a:effectLst/>
                        </a:rPr>
                        <a:t>Охрана семьи и детства</a:t>
                      </a:r>
                      <a:endParaRPr lang="ru-RU" sz="1400" b="0" i="0" u="none" strike="noStrike">
                        <a:effectLst/>
                        <a:latin typeface="Times New Roman" panose="02020603050405020304" pitchFamily="18" charset="0"/>
                      </a:endParaRPr>
                    </a:p>
                  </a:txBody>
                  <a:tcPr marL="3248" marR="3248" marT="3248" marB="0" anchor="b"/>
                </a:tc>
                <a:tc>
                  <a:txBody>
                    <a:bodyPr/>
                    <a:lstStyle/>
                    <a:p>
                      <a:pPr algn="ctr" fontAlgn="b"/>
                      <a:r>
                        <a:rPr lang="ru-RU" sz="1400" u="none" strike="noStrike">
                          <a:effectLst/>
                        </a:rPr>
                        <a:t>10</a:t>
                      </a:r>
                      <a:endParaRPr lang="ru-RU" sz="1400" b="0" i="0" u="none" strike="noStrike">
                        <a:effectLst/>
                        <a:latin typeface="Times New Roman" panose="02020603050405020304" pitchFamily="18" charset="0"/>
                      </a:endParaRPr>
                    </a:p>
                  </a:txBody>
                  <a:tcPr marL="3248" marR="3248" marT="3248" marB="0" anchor="b"/>
                </a:tc>
                <a:tc>
                  <a:txBody>
                    <a:bodyPr/>
                    <a:lstStyle/>
                    <a:p>
                      <a:pPr algn="ctr" fontAlgn="b"/>
                      <a:r>
                        <a:rPr lang="ru-RU" sz="1400" u="none" strike="noStrike">
                          <a:effectLst/>
                        </a:rPr>
                        <a:t>04</a:t>
                      </a:r>
                      <a:endParaRPr lang="ru-RU" sz="1400" b="0" i="0" u="none" strike="noStrike">
                        <a:effectLst/>
                        <a:latin typeface="Times New Roman" panose="02020603050405020304" pitchFamily="18" charset="0"/>
                      </a:endParaRPr>
                    </a:p>
                  </a:txBody>
                  <a:tcPr marL="3248" marR="3248" marT="3248" marB="0" anchor="b"/>
                </a:tc>
                <a:tc>
                  <a:txBody>
                    <a:bodyPr/>
                    <a:lstStyle/>
                    <a:p>
                      <a:pPr algn="r" fontAlgn="b"/>
                      <a:r>
                        <a:rPr lang="ru-RU" sz="1400" u="none" strike="noStrike">
                          <a:effectLst/>
                        </a:rPr>
                        <a:t>75 055,7</a:t>
                      </a:r>
                      <a:endParaRPr lang="ru-RU" sz="1400" b="0" i="0" u="none" strike="noStrike">
                        <a:effectLst/>
                        <a:latin typeface="Times New Roman" panose="02020603050405020304" pitchFamily="18" charset="0"/>
                      </a:endParaRPr>
                    </a:p>
                  </a:txBody>
                  <a:tcPr marL="3248" marR="3248" marT="3248" marB="0" anchor="b"/>
                </a:tc>
                <a:tc>
                  <a:txBody>
                    <a:bodyPr/>
                    <a:lstStyle/>
                    <a:p>
                      <a:pPr algn="r" fontAlgn="b"/>
                      <a:r>
                        <a:rPr lang="ru-RU" sz="1400" u="none" strike="noStrike">
                          <a:effectLst/>
                        </a:rPr>
                        <a:t>72 454,5</a:t>
                      </a:r>
                      <a:endParaRPr lang="ru-RU" sz="1400" b="0" i="0" u="none" strike="noStrike">
                        <a:effectLst/>
                        <a:latin typeface="Times New Roman" panose="02020603050405020304" pitchFamily="18" charset="0"/>
                      </a:endParaRPr>
                    </a:p>
                  </a:txBody>
                  <a:tcPr marL="3248" marR="3248" marT="3248" marB="0" anchor="b"/>
                </a:tc>
                <a:tc>
                  <a:txBody>
                    <a:bodyPr/>
                    <a:lstStyle/>
                    <a:p>
                      <a:pPr algn="r" fontAlgn="b"/>
                      <a:r>
                        <a:rPr lang="ru-RU" sz="1400" u="none" strike="noStrike">
                          <a:effectLst/>
                        </a:rPr>
                        <a:t>70 542,4</a:t>
                      </a:r>
                      <a:endParaRPr lang="ru-RU" sz="1400" b="0" i="0" u="none" strike="noStrike">
                        <a:effectLst/>
                        <a:latin typeface="Times New Roman" panose="02020603050405020304" pitchFamily="18" charset="0"/>
                      </a:endParaRPr>
                    </a:p>
                  </a:txBody>
                  <a:tcPr marL="3248" marR="3248" marT="3248" marB="0" anchor="b"/>
                </a:tc>
                <a:tc>
                  <a:txBody>
                    <a:bodyPr/>
                    <a:lstStyle/>
                    <a:p>
                      <a:pPr algn="r" fontAlgn="b"/>
                      <a:r>
                        <a:rPr lang="ru-RU" sz="1400" u="none" strike="noStrike">
                          <a:effectLst/>
                        </a:rPr>
                        <a:t>94,0</a:t>
                      </a:r>
                      <a:endParaRPr lang="ru-RU" sz="1400" b="0" i="0" u="none" strike="noStrike">
                        <a:effectLst/>
                        <a:latin typeface="Times New Roman" panose="02020603050405020304" pitchFamily="18" charset="0"/>
                      </a:endParaRPr>
                    </a:p>
                  </a:txBody>
                  <a:tcPr marL="3248" marR="3248" marT="3248" marB="0" anchor="b"/>
                </a:tc>
                <a:tc>
                  <a:txBody>
                    <a:bodyPr/>
                    <a:lstStyle/>
                    <a:p>
                      <a:pPr algn="r" fontAlgn="b"/>
                      <a:r>
                        <a:rPr lang="ru-RU" sz="1400" u="none" strike="noStrike">
                          <a:effectLst/>
                        </a:rPr>
                        <a:t>97,4</a:t>
                      </a:r>
                      <a:endParaRPr lang="ru-RU" sz="1400" b="0" i="0" u="none" strike="noStrike">
                        <a:effectLst/>
                        <a:latin typeface="Times New Roman" panose="02020603050405020304" pitchFamily="18" charset="0"/>
                      </a:endParaRPr>
                    </a:p>
                  </a:txBody>
                  <a:tcPr marL="3248" marR="3248" marT="3248" marB="0" anchor="b"/>
                </a:tc>
              </a:tr>
              <a:tr h="62201">
                <a:tc>
                  <a:txBody>
                    <a:bodyPr/>
                    <a:lstStyle/>
                    <a:p>
                      <a:pPr algn="l" fontAlgn="b"/>
                      <a:r>
                        <a:rPr lang="ru-RU" sz="1400" u="none" strike="noStrike">
                          <a:effectLst/>
                        </a:rPr>
                        <a:t>Другие вопросы в области социальной политики</a:t>
                      </a:r>
                      <a:endParaRPr lang="ru-RU" sz="1400" b="0" i="0" u="none" strike="noStrike">
                        <a:effectLst/>
                        <a:latin typeface="Times New Roman" panose="02020603050405020304" pitchFamily="18" charset="0"/>
                      </a:endParaRPr>
                    </a:p>
                  </a:txBody>
                  <a:tcPr marL="3248" marR="3248" marT="3248" marB="0" anchor="b"/>
                </a:tc>
                <a:tc>
                  <a:txBody>
                    <a:bodyPr/>
                    <a:lstStyle/>
                    <a:p>
                      <a:pPr algn="ctr" fontAlgn="b"/>
                      <a:r>
                        <a:rPr lang="ru-RU" sz="1400" u="none" strike="noStrike">
                          <a:effectLst/>
                        </a:rPr>
                        <a:t>10</a:t>
                      </a:r>
                      <a:endParaRPr lang="ru-RU" sz="1400" b="0" i="0" u="none" strike="noStrike">
                        <a:effectLst/>
                        <a:latin typeface="Times New Roman" panose="02020603050405020304" pitchFamily="18" charset="0"/>
                      </a:endParaRPr>
                    </a:p>
                  </a:txBody>
                  <a:tcPr marL="3248" marR="3248" marT="3248" marB="0" anchor="b"/>
                </a:tc>
                <a:tc>
                  <a:txBody>
                    <a:bodyPr/>
                    <a:lstStyle/>
                    <a:p>
                      <a:pPr algn="ctr" fontAlgn="b"/>
                      <a:r>
                        <a:rPr lang="ru-RU" sz="1400" u="none" strike="noStrike">
                          <a:effectLst/>
                        </a:rPr>
                        <a:t>06</a:t>
                      </a:r>
                      <a:endParaRPr lang="ru-RU" sz="1400" b="0" i="0" u="none" strike="noStrike">
                        <a:effectLst/>
                        <a:latin typeface="Times New Roman" panose="02020603050405020304" pitchFamily="18" charset="0"/>
                      </a:endParaRPr>
                    </a:p>
                  </a:txBody>
                  <a:tcPr marL="3248" marR="3248" marT="3248" marB="0" anchor="b"/>
                </a:tc>
                <a:tc>
                  <a:txBody>
                    <a:bodyPr/>
                    <a:lstStyle/>
                    <a:p>
                      <a:pPr algn="r" fontAlgn="b"/>
                      <a:r>
                        <a:rPr lang="ru-RU" sz="1400" u="none" strike="noStrike">
                          <a:effectLst/>
                        </a:rPr>
                        <a:t>15 027,9</a:t>
                      </a:r>
                      <a:endParaRPr lang="ru-RU" sz="1400" b="0" i="0" u="none" strike="noStrike">
                        <a:effectLst/>
                        <a:latin typeface="Times New Roman" panose="02020603050405020304" pitchFamily="18" charset="0"/>
                      </a:endParaRPr>
                    </a:p>
                  </a:txBody>
                  <a:tcPr marL="3248" marR="3248" marT="3248" marB="0" anchor="b"/>
                </a:tc>
                <a:tc>
                  <a:txBody>
                    <a:bodyPr/>
                    <a:lstStyle/>
                    <a:p>
                      <a:pPr algn="r" fontAlgn="b"/>
                      <a:r>
                        <a:rPr lang="ru-RU" sz="1400" u="none" strike="noStrike">
                          <a:effectLst/>
                        </a:rPr>
                        <a:t>15 027,9</a:t>
                      </a:r>
                      <a:endParaRPr lang="ru-RU" sz="1400" b="0" i="0" u="none" strike="noStrike">
                        <a:effectLst/>
                        <a:latin typeface="Times New Roman" panose="02020603050405020304" pitchFamily="18" charset="0"/>
                      </a:endParaRPr>
                    </a:p>
                  </a:txBody>
                  <a:tcPr marL="3248" marR="3248" marT="3248" marB="0" anchor="b"/>
                </a:tc>
                <a:tc>
                  <a:txBody>
                    <a:bodyPr/>
                    <a:lstStyle/>
                    <a:p>
                      <a:pPr algn="r" fontAlgn="b"/>
                      <a:r>
                        <a:rPr lang="ru-RU" sz="1400" u="none" strike="noStrike">
                          <a:effectLst/>
                        </a:rPr>
                        <a:t>13 537,1</a:t>
                      </a:r>
                      <a:endParaRPr lang="ru-RU" sz="1400" b="0" i="0" u="none" strike="noStrike">
                        <a:effectLst/>
                        <a:latin typeface="Times New Roman" panose="02020603050405020304" pitchFamily="18" charset="0"/>
                      </a:endParaRPr>
                    </a:p>
                  </a:txBody>
                  <a:tcPr marL="3248" marR="3248" marT="3248" marB="0" anchor="b"/>
                </a:tc>
                <a:tc>
                  <a:txBody>
                    <a:bodyPr/>
                    <a:lstStyle/>
                    <a:p>
                      <a:pPr algn="r" fontAlgn="b"/>
                      <a:r>
                        <a:rPr lang="ru-RU" sz="1400" u="none" strike="noStrike">
                          <a:effectLst/>
                        </a:rPr>
                        <a:t>90,1</a:t>
                      </a:r>
                      <a:endParaRPr lang="ru-RU" sz="1400" b="0" i="0" u="none" strike="noStrike">
                        <a:effectLst/>
                        <a:latin typeface="Times New Roman" panose="02020603050405020304" pitchFamily="18" charset="0"/>
                      </a:endParaRPr>
                    </a:p>
                  </a:txBody>
                  <a:tcPr marL="3248" marR="3248" marT="3248" marB="0" anchor="b"/>
                </a:tc>
                <a:tc>
                  <a:txBody>
                    <a:bodyPr/>
                    <a:lstStyle/>
                    <a:p>
                      <a:pPr algn="r" fontAlgn="b"/>
                      <a:r>
                        <a:rPr lang="ru-RU" sz="1400" u="none" strike="noStrike">
                          <a:effectLst/>
                        </a:rPr>
                        <a:t>90,1</a:t>
                      </a:r>
                      <a:endParaRPr lang="ru-RU" sz="1400" b="0" i="0" u="none" strike="noStrike">
                        <a:effectLst/>
                        <a:latin typeface="Times New Roman" panose="02020603050405020304" pitchFamily="18" charset="0"/>
                      </a:endParaRPr>
                    </a:p>
                  </a:txBody>
                  <a:tcPr marL="3248" marR="3248" marT="3248" marB="0" anchor="b"/>
                </a:tc>
              </a:tr>
              <a:tr h="62201">
                <a:tc>
                  <a:txBody>
                    <a:bodyPr/>
                    <a:lstStyle/>
                    <a:p>
                      <a:pPr algn="l" fontAlgn="b"/>
                      <a:r>
                        <a:rPr lang="ru-RU" sz="1400" b="1" u="none" strike="noStrike" dirty="0">
                          <a:effectLst/>
                        </a:rPr>
                        <a:t>Физическая культура и спорт</a:t>
                      </a:r>
                      <a:endParaRPr lang="ru-RU" sz="1400" b="1" i="0" u="none" strike="noStrike" dirty="0">
                        <a:effectLst/>
                        <a:latin typeface="Times New Roman" panose="02020603050405020304" pitchFamily="18" charset="0"/>
                      </a:endParaRPr>
                    </a:p>
                  </a:txBody>
                  <a:tcPr marL="3248" marR="3248" marT="3248" marB="0" anchor="b"/>
                </a:tc>
                <a:tc>
                  <a:txBody>
                    <a:bodyPr/>
                    <a:lstStyle/>
                    <a:p>
                      <a:pPr algn="ctr" fontAlgn="b"/>
                      <a:r>
                        <a:rPr lang="ru-RU" sz="1400" b="1" u="none" strike="noStrike" dirty="0">
                          <a:effectLst/>
                        </a:rPr>
                        <a:t>11</a:t>
                      </a:r>
                      <a:endParaRPr lang="ru-RU" sz="1400" b="1" i="0" u="none" strike="noStrike" dirty="0">
                        <a:effectLst/>
                        <a:latin typeface="Times New Roman" panose="02020603050405020304" pitchFamily="18" charset="0"/>
                      </a:endParaRPr>
                    </a:p>
                  </a:txBody>
                  <a:tcPr marL="3248" marR="3248" marT="3248" marB="0" anchor="b"/>
                </a:tc>
                <a:tc>
                  <a:txBody>
                    <a:bodyPr/>
                    <a:lstStyle/>
                    <a:p>
                      <a:pPr algn="ctr" fontAlgn="b"/>
                      <a:r>
                        <a:rPr lang="ru-RU" sz="1400" b="1" u="none" strike="noStrike" dirty="0">
                          <a:effectLst/>
                        </a:rPr>
                        <a:t> </a:t>
                      </a:r>
                      <a:endParaRPr lang="ru-RU" sz="1400" b="1" i="0" u="none" strike="noStrike" dirty="0">
                        <a:effectLst/>
                        <a:latin typeface="Times New Roman" panose="02020603050405020304" pitchFamily="18" charset="0"/>
                      </a:endParaRPr>
                    </a:p>
                  </a:txBody>
                  <a:tcPr marL="3248" marR="3248" marT="3248" marB="0" anchor="b"/>
                </a:tc>
                <a:tc>
                  <a:txBody>
                    <a:bodyPr/>
                    <a:lstStyle/>
                    <a:p>
                      <a:pPr algn="r" fontAlgn="b"/>
                      <a:r>
                        <a:rPr lang="ru-RU" sz="1400" b="1" u="none" strike="noStrike" dirty="0">
                          <a:effectLst/>
                        </a:rPr>
                        <a:t>497 431,8</a:t>
                      </a:r>
                      <a:endParaRPr lang="ru-RU" sz="1400" b="1" i="0" u="none" strike="noStrike" dirty="0">
                        <a:effectLst/>
                        <a:latin typeface="Times New Roman" panose="02020603050405020304" pitchFamily="18" charset="0"/>
                      </a:endParaRPr>
                    </a:p>
                  </a:txBody>
                  <a:tcPr marL="3248" marR="3248" marT="3248" marB="0" anchor="b"/>
                </a:tc>
                <a:tc>
                  <a:txBody>
                    <a:bodyPr/>
                    <a:lstStyle/>
                    <a:p>
                      <a:pPr algn="r" fontAlgn="b"/>
                      <a:r>
                        <a:rPr lang="ru-RU" sz="1400" b="1" u="none" strike="noStrike">
                          <a:effectLst/>
                        </a:rPr>
                        <a:t>497 404,0</a:t>
                      </a:r>
                      <a:endParaRPr lang="ru-RU" sz="1400" b="1" i="0" u="none" strike="noStrike">
                        <a:effectLst/>
                        <a:latin typeface="Times New Roman" panose="02020603050405020304" pitchFamily="18" charset="0"/>
                      </a:endParaRPr>
                    </a:p>
                  </a:txBody>
                  <a:tcPr marL="3248" marR="3248" marT="3248" marB="0" anchor="b"/>
                </a:tc>
                <a:tc>
                  <a:txBody>
                    <a:bodyPr/>
                    <a:lstStyle/>
                    <a:p>
                      <a:pPr algn="r" fontAlgn="b"/>
                      <a:r>
                        <a:rPr lang="ru-RU" sz="1400" b="1" u="none" strike="noStrike" dirty="0">
                          <a:effectLst/>
                        </a:rPr>
                        <a:t>178 312,0</a:t>
                      </a:r>
                      <a:endParaRPr lang="ru-RU" sz="1400" b="1" i="0" u="none" strike="noStrike" dirty="0">
                        <a:effectLst/>
                        <a:latin typeface="Times New Roman" panose="02020603050405020304" pitchFamily="18" charset="0"/>
                      </a:endParaRPr>
                    </a:p>
                  </a:txBody>
                  <a:tcPr marL="3248" marR="3248" marT="3248" marB="0" anchor="b"/>
                </a:tc>
                <a:tc>
                  <a:txBody>
                    <a:bodyPr/>
                    <a:lstStyle/>
                    <a:p>
                      <a:pPr algn="r" fontAlgn="b"/>
                      <a:r>
                        <a:rPr lang="ru-RU" sz="1400" b="1" u="none" strike="noStrike" dirty="0">
                          <a:effectLst/>
                        </a:rPr>
                        <a:t>35,8</a:t>
                      </a:r>
                      <a:endParaRPr lang="ru-RU" sz="1400" b="1" i="0" u="none" strike="noStrike" dirty="0">
                        <a:effectLst/>
                        <a:latin typeface="Times New Roman" panose="02020603050405020304" pitchFamily="18" charset="0"/>
                      </a:endParaRPr>
                    </a:p>
                  </a:txBody>
                  <a:tcPr marL="3248" marR="3248" marT="3248" marB="0" anchor="b"/>
                </a:tc>
                <a:tc>
                  <a:txBody>
                    <a:bodyPr/>
                    <a:lstStyle/>
                    <a:p>
                      <a:pPr algn="r" fontAlgn="b"/>
                      <a:r>
                        <a:rPr lang="ru-RU" sz="1400" b="1" u="none" strike="noStrike" dirty="0">
                          <a:effectLst/>
                        </a:rPr>
                        <a:t>35,8</a:t>
                      </a:r>
                      <a:endParaRPr lang="ru-RU" sz="1400" b="1" i="0" u="none" strike="noStrike" dirty="0">
                        <a:effectLst/>
                        <a:latin typeface="Times New Roman" panose="02020603050405020304" pitchFamily="18" charset="0"/>
                      </a:endParaRPr>
                    </a:p>
                  </a:txBody>
                  <a:tcPr marL="3248" marR="3248" marT="3248" marB="0" anchor="b"/>
                </a:tc>
              </a:tr>
              <a:tr h="62201">
                <a:tc>
                  <a:txBody>
                    <a:bodyPr/>
                    <a:lstStyle/>
                    <a:p>
                      <a:pPr algn="l" fontAlgn="b"/>
                      <a:r>
                        <a:rPr lang="ru-RU" sz="1400" u="none" strike="noStrike">
                          <a:effectLst/>
                        </a:rPr>
                        <a:t>Физическая культура</a:t>
                      </a:r>
                      <a:endParaRPr lang="ru-RU" sz="1400" b="0" i="0" u="none" strike="noStrike">
                        <a:effectLst/>
                        <a:latin typeface="Times New Roman" panose="02020603050405020304" pitchFamily="18" charset="0"/>
                      </a:endParaRPr>
                    </a:p>
                  </a:txBody>
                  <a:tcPr marL="3248" marR="3248" marT="3248" marB="0" anchor="b"/>
                </a:tc>
                <a:tc>
                  <a:txBody>
                    <a:bodyPr/>
                    <a:lstStyle/>
                    <a:p>
                      <a:pPr algn="ctr" fontAlgn="b"/>
                      <a:r>
                        <a:rPr lang="ru-RU" sz="1400" u="none" strike="noStrike">
                          <a:effectLst/>
                        </a:rPr>
                        <a:t>11</a:t>
                      </a:r>
                      <a:endParaRPr lang="ru-RU" sz="1400" b="0" i="0" u="none" strike="noStrike">
                        <a:effectLst/>
                        <a:latin typeface="Times New Roman" panose="02020603050405020304" pitchFamily="18" charset="0"/>
                      </a:endParaRPr>
                    </a:p>
                  </a:txBody>
                  <a:tcPr marL="3248" marR="3248" marT="3248" marB="0" anchor="b"/>
                </a:tc>
                <a:tc>
                  <a:txBody>
                    <a:bodyPr/>
                    <a:lstStyle/>
                    <a:p>
                      <a:pPr algn="ctr" fontAlgn="b"/>
                      <a:r>
                        <a:rPr lang="ru-RU" sz="1400" u="none" strike="noStrike">
                          <a:effectLst/>
                        </a:rPr>
                        <a:t>01</a:t>
                      </a:r>
                      <a:endParaRPr lang="ru-RU" sz="1400" b="0" i="0" u="none" strike="noStrike">
                        <a:effectLst/>
                        <a:latin typeface="Times New Roman" panose="02020603050405020304" pitchFamily="18" charset="0"/>
                      </a:endParaRPr>
                    </a:p>
                  </a:txBody>
                  <a:tcPr marL="3248" marR="3248" marT="3248" marB="0" anchor="b"/>
                </a:tc>
                <a:tc>
                  <a:txBody>
                    <a:bodyPr/>
                    <a:lstStyle/>
                    <a:p>
                      <a:pPr algn="r" fontAlgn="b"/>
                      <a:r>
                        <a:rPr lang="ru-RU" sz="1400" u="none" strike="noStrike">
                          <a:effectLst/>
                        </a:rPr>
                        <a:t>114 677,7</a:t>
                      </a:r>
                      <a:endParaRPr lang="ru-RU" sz="1400" b="0" i="0" u="none" strike="noStrike">
                        <a:effectLst/>
                        <a:latin typeface="Times New Roman" panose="02020603050405020304" pitchFamily="18" charset="0"/>
                      </a:endParaRPr>
                    </a:p>
                  </a:txBody>
                  <a:tcPr marL="3248" marR="3248" marT="3248" marB="0" anchor="b"/>
                </a:tc>
                <a:tc>
                  <a:txBody>
                    <a:bodyPr/>
                    <a:lstStyle/>
                    <a:p>
                      <a:pPr algn="r" fontAlgn="b"/>
                      <a:r>
                        <a:rPr lang="ru-RU" sz="1400" u="none" strike="noStrike" dirty="0">
                          <a:effectLst/>
                        </a:rPr>
                        <a:t>114 677,7</a:t>
                      </a:r>
                      <a:endParaRPr lang="ru-RU" sz="1400" b="0" i="0" u="none" strike="noStrike" dirty="0">
                        <a:effectLst/>
                        <a:latin typeface="Times New Roman" panose="02020603050405020304" pitchFamily="18" charset="0"/>
                      </a:endParaRPr>
                    </a:p>
                  </a:txBody>
                  <a:tcPr marL="3248" marR="3248" marT="3248" marB="0" anchor="b"/>
                </a:tc>
                <a:tc>
                  <a:txBody>
                    <a:bodyPr/>
                    <a:lstStyle/>
                    <a:p>
                      <a:pPr algn="r" fontAlgn="b"/>
                      <a:r>
                        <a:rPr lang="ru-RU" sz="1400" u="none" strike="noStrike" dirty="0">
                          <a:effectLst/>
                        </a:rPr>
                        <a:t>109 208,7</a:t>
                      </a:r>
                      <a:endParaRPr lang="ru-RU" sz="1400" b="0" i="0" u="none" strike="noStrike" dirty="0">
                        <a:effectLst/>
                        <a:latin typeface="Times New Roman" panose="02020603050405020304" pitchFamily="18" charset="0"/>
                      </a:endParaRPr>
                    </a:p>
                  </a:txBody>
                  <a:tcPr marL="3248" marR="3248" marT="3248" marB="0" anchor="b"/>
                </a:tc>
                <a:tc>
                  <a:txBody>
                    <a:bodyPr/>
                    <a:lstStyle/>
                    <a:p>
                      <a:pPr algn="r" fontAlgn="b"/>
                      <a:r>
                        <a:rPr lang="ru-RU" sz="1400" u="none" strike="noStrike">
                          <a:effectLst/>
                        </a:rPr>
                        <a:t>95,2</a:t>
                      </a:r>
                      <a:endParaRPr lang="ru-RU" sz="1400" b="0" i="0" u="none" strike="noStrike">
                        <a:effectLst/>
                        <a:latin typeface="Times New Roman" panose="02020603050405020304" pitchFamily="18" charset="0"/>
                      </a:endParaRPr>
                    </a:p>
                  </a:txBody>
                  <a:tcPr marL="3248" marR="3248" marT="3248" marB="0" anchor="b"/>
                </a:tc>
                <a:tc>
                  <a:txBody>
                    <a:bodyPr/>
                    <a:lstStyle/>
                    <a:p>
                      <a:pPr algn="r" fontAlgn="b"/>
                      <a:r>
                        <a:rPr lang="ru-RU" sz="1400" u="none" strike="noStrike">
                          <a:effectLst/>
                        </a:rPr>
                        <a:t>95,2</a:t>
                      </a:r>
                      <a:endParaRPr lang="ru-RU" sz="1400" b="0" i="0" u="none" strike="noStrike">
                        <a:effectLst/>
                        <a:latin typeface="Times New Roman" panose="02020603050405020304" pitchFamily="18" charset="0"/>
                      </a:endParaRPr>
                    </a:p>
                  </a:txBody>
                  <a:tcPr marL="3248" marR="3248" marT="3248" marB="0" anchor="b"/>
                </a:tc>
              </a:tr>
              <a:tr h="62201">
                <a:tc>
                  <a:txBody>
                    <a:bodyPr/>
                    <a:lstStyle/>
                    <a:p>
                      <a:pPr algn="l" fontAlgn="b"/>
                      <a:r>
                        <a:rPr lang="ru-RU" sz="1400" u="none" strike="noStrike">
                          <a:effectLst/>
                        </a:rPr>
                        <a:t>Массовый спорт</a:t>
                      </a:r>
                      <a:endParaRPr lang="ru-RU" sz="1400" b="0" i="0" u="none" strike="noStrike">
                        <a:effectLst/>
                        <a:latin typeface="Times New Roman" panose="02020603050405020304" pitchFamily="18" charset="0"/>
                      </a:endParaRPr>
                    </a:p>
                  </a:txBody>
                  <a:tcPr marL="3248" marR="3248" marT="3248" marB="0" anchor="b"/>
                </a:tc>
                <a:tc>
                  <a:txBody>
                    <a:bodyPr/>
                    <a:lstStyle/>
                    <a:p>
                      <a:pPr algn="ctr" fontAlgn="b"/>
                      <a:r>
                        <a:rPr lang="ru-RU" sz="1400" u="none" strike="noStrike">
                          <a:effectLst/>
                        </a:rPr>
                        <a:t>11</a:t>
                      </a:r>
                      <a:endParaRPr lang="ru-RU" sz="1400" b="0" i="0" u="none" strike="noStrike">
                        <a:effectLst/>
                        <a:latin typeface="Times New Roman" panose="02020603050405020304" pitchFamily="18" charset="0"/>
                      </a:endParaRPr>
                    </a:p>
                  </a:txBody>
                  <a:tcPr marL="3248" marR="3248" marT="3248" marB="0" anchor="b"/>
                </a:tc>
                <a:tc>
                  <a:txBody>
                    <a:bodyPr/>
                    <a:lstStyle/>
                    <a:p>
                      <a:pPr algn="ctr" fontAlgn="b"/>
                      <a:r>
                        <a:rPr lang="ru-RU" sz="1400" u="none" strike="noStrike">
                          <a:effectLst/>
                        </a:rPr>
                        <a:t>02</a:t>
                      </a:r>
                      <a:endParaRPr lang="ru-RU" sz="1400" b="0" i="0" u="none" strike="noStrike">
                        <a:effectLst/>
                        <a:latin typeface="Times New Roman" panose="02020603050405020304" pitchFamily="18" charset="0"/>
                      </a:endParaRPr>
                    </a:p>
                  </a:txBody>
                  <a:tcPr marL="3248" marR="3248" marT="3248" marB="0" anchor="b"/>
                </a:tc>
                <a:tc>
                  <a:txBody>
                    <a:bodyPr/>
                    <a:lstStyle/>
                    <a:p>
                      <a:pPr algn="r" fontAlgn="b"/>
                      <a:r>
                        <a:rPr lang="ru-RU" sz="1400" u="none" strike="noStrike">
                          <a:effectLst/>
                        </a:rPr>
                        <a:t>376 789,6</a:t>
                      </a:r>
                      <a:endParaRPr lang="ru-RU" sz="1400" b="0" i="0" u="none" strike="noStrike">
                        <a:effectLst/>
                        <a:latin typeface="Times New Roman" panose="02020603050405020304" pitchFamily="18" charset="0"/>
                      </a:endParaRPr>
                    </a:p>
                  </a:txBody>
                  <a:tcPr marL="3248" marR="3248" marT="3248" marB="0" anchor="b"/>
                </a:tc>
                <a:tc>
                  <a:txBody>
                    <a:bodyPr/>
                    <a:lstStyle/>
                    <a:p>
                      <a:pPr algn="r" fontAlgn="b"/>
                      <a:r>
                        <a:rPr lang="ru-RU" sz="1400" u="none" strike="noStrike">
                          <a:effectLst/>
                        </a:rPr>
                        <a:t>376 789,6</a:t>
                      </a:r>
                      <a:endParaRPr lang="ru-RU" sz="1400" b="0" i="0" u="none" strike="noStrike">
                        <a:effectLst/>
                        <a:latin typeface="Times New Roman" panose="02020603050405020304" pitchFamily="18" charset="0"/>
                      </a:endParaRPr>
                    </a:p>
                  </a:txBody>
                  <a:tcPr marL="3248" marR="3248" marT="3248" marB="0" anchor="b"/>
                </a:tc>
                <a:tc>
                  <a:txBody>
                    <a:bodyPr/>
                    <a:lstStyle/>
                    <a:p>
                      <a:pPr algn="r" fontAlgn="b"/>
                      <a:r>
                        <a:rPr lang="ru-RU" sz="1400" u="none" strike="noStrike">
                          <a:effectLst/>
                        </a:rPr>
                        <a:t>63 236,8</a:t>
                      </a:r>
                      <a:endParaRPr lang="ru-RU" sz="1400" b="0" i="0" u="none" strike="noStrike">
                        <a:effectLst/>
                        <a:latin typeface="Times New Roman" panose="02020603050405020304" pitchFamily="18" charset="0"/>
                      </a:endParaRPr>
                    </a:p>
                  </a:txBody>
                  <a:tcPr marL="3248" marR="3248" marT="3248" marB="0" anchor="b"/>
                </a:tc>
                <a:tc>
                  <a:txBody>
                    <a:bodyPr/>
                    <a:lstStyle/>
                    <a:p>
                      <a:pPr algn="r" fontAlgn="b"/>
                      <a:r>
                        <a:rPr lang="ru-RU" sz="1400" u="none" strike="noStrike">
                          <a:effectLst/>
                        </a:rPr>
                        <a:t>16,8</a:t>
                      </a:r>
                      <a:endParaRPr lang="ru-RU" sz="1400" b="0" i="0" u="none" strike="noStrike">
                        <a:effectLst/>
                        <a:latin typeface="Times New Roman" panose="02020603050405020304" pitchFamily="18" charset="0"/>
                      </a:endParaRPr>
                    </a:p>
                  </a:txBody>
                  <a:tcPr marL="3248" marR="3248" marT="3248" marB="0" anchor="b"/>
                </a:tc>
                <a:tc>
                  <a:txBody>
                    <a:bodyPr/>
                    <a:lstStyle/>
                    <a:p>
                      <a:pPr algn="r" fontAlgn="b"/>
                      <a:r>
                        <a:rPr lang="ru-RU" sz="1400" u="none" strike="noStrike" dirty="0">
                          <a:effectLst/>
                        </a:rPr>
                        <a:t>16,8</a:t>
                      </a:r>
                      <a:endParaRPr lang="ru-RU" sz="1400" b="0" i="0" u="none" strike="noStrike" dirty="0">
                        <a:effectLst/>
                        <a:latin typeface="Times New Roman" panose="02020603050405020304" pitchFamily="18" charset="0"/>
                      </a:endParaRPr>
                    </a:p>
                  </a:txBody>
                  <a:tcPr marL="3248" marR="3248" marT="3248" marB="0" anchor="b"/>
                </a:tc>
              </a:tr>
            </a:tbl>
          </a:graphicData>
        </a:graphic>
      </p:graphicFrame>
      <p:sp>
        <p:nvSpPr>
          <p:cNvPr id="6" name="TextBox 5"/>
          <p:cNvSpPr txBox="1"/>
          <p:nvPr/>
        </p:nvSpPr>
        <p:spPr>
          <a:xfrm>
            <a:off x="10871200" y="689267"/>
            <a:ext cx="1036482" cy="369332"/>
          </a:xfrm>
          <a:prstGeom prst="rect">
            <a:avLst/>
          </a:prstGeom>
          <a:noFill/>
        </p:spPr>
        <p:txBody>
          <a:bodyPr wrap="square" rtlCol="0">
            <a:spAutoFit/>
          </a:bodyPr>
          <a:lstStyle/>
          <a:p>
            <a:pPr algn="r"/>
            <a:r>
              <a:rPr lang="ru-RU" dirty="0" smtClean="0"/>
              <a:t>(3 из 4)</a:t>
            </a:r>
            <a:endParaRPr lang="ru-RU" dirty="0"/>
          </a:p>
        </p:txBody>
      </p:sp>
    </p:spTree>
    <p:extLst>
      <p:ext uri="{BB962C8B-B14F-4D97-AF65-F5344CB8AC3E}">
        <p14:creationId xmlns:p14="http://schemas.microsoft.com/office/powerpoint/2010/main" val="151960150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3" name="Нижний колонтитул 3"/>
          <p:cNvSpPr>
            <a:spLocks noGrp="1"/>
          </p:cNvSpPr>
          <p:nvPr>
            <p:ph type="ftr" sz="quarter" idx="4294967295"/>
          </p:nvPr>
        </p:nvSpPr>
        <p:spPr>
          <a:xfrm>
            <a:off x="0" y="6437730"/>
            <a:ext cx="11760000" cy="432000"/>
          </a:xfrm>
          <a:prstGeom prst="rect">
            <a:avLst/>
          </a:prstGeom>
          <a:solidFill>
            <a:srgbClr val="404040"/>
          </a:solidFill>
          <a:ln cmpd="sng">
            <a:noFill/>
          </a:ln>
        </p:spPr>
        <p:txBody>
          <a:bodyPr anchor="ctr"/>
          <a:lstStyle/>
          <a:p>
            <a:pPr lvl="1"/>
            <a:r>
              <a:rPr lang="ru-RU" b="1" dirty="0">
                <a:gradFill>
                  <a:gsLst>
                    <a:gs pos="0">
                      <a:schemeClr val="accent1">
                        <a:lumMod val="5000"/>
                        <a:lumOff val="95000"/>
                      </a:schemeClr>
                    </a:gs>
                    <a:gs pos="74000">
                      <a:schemeClr val="accent5">
                        <a:lumMod val="25000"/>
                        <a:lumOff val="75000"/>
                      </a:schemeClr>
                    </a:gs>
                    <a:gs pos="83000">
                      <a:schemeClr val="accent5">
                        <a:lumMod val="25000"/>
                        <a:lumOff val="75000"/>
                      </a:schemeClr>
                    </a:gs>
                    <a:gs pos="100000">
                      <a:schemeClr val="accent5">
                        <a:lumMod val="50000"/>
                        <a:lumOff val="50000"/>
                      </a:schemeClr>
                    </a:gs>
                  </a:gsLst>
                  <a:lin ang="5400000" scaled="1"/>
                </a:gradFill>
              </a:rPr>
              <a:t>БЮДЖЕТ ДЛЯ ГРАЖДАН </a:t>
            </a:r>
          </a:p>
        </p:txBody>
      </p:sp>
      <p:sp>
        <p:nvSpPr>
          <p:cNvPr id="34" name="Номер слайда 5">
            <a:extLst>
              <a:ext uri="{FF2B5EF4-FFF2-40B4-BE49-F238E27FC236}">
                <a16:creationId xmlns="" xmlns:a16="http://schemas.microsoft.com/office/drawing/2014/main" id="{1C554D9F-1895-486E-BFBA-905BB2D29E08}"/>
              </a:ext>
            </a:extLst>
          </p:cNvPr>
          <p:cNvSpPr>
            <a:spLocks noGrp="1"/>
          </p:cNvSpPr>
          <p:nvPr>
            <p:ph type="sldNum" sz="quarter" idx="33"/>
          </p:nvPr>
        </p:nvSpPr>
        <p:spPr>
          <a:xfrm>
            <a:off x="11760000" y="6437730"/>
            <a:ext cx="432000" cy="432000"/>
          </a:xfrm>
        </p:spPr>
        <p:txBody>
          <a:bodyPr rtlCol="0"/>
          <a:lstStyle/>
          <a:p>
            <a:pPr rtl="0"/>
            <a:fld id="{19B51A1E-902D-48AF-9020-955120F399B6}" type="slidenum">
              <a:rPr lang="ru-RU" sz="1600" b="1" smtClean="0">
                <a:ln w="0"/>
                <a:gradFill>
                  <a:gsLst>
                    <a:gs pos="0">
                      <a:schemeClr val="accent1">
                        <a:lumMod val="5000"/>
                        <a:lumOff val="95000"/>
                      </a:schemeClr>
                    </a:gs>
                    <a:gs pos="74000">
                      <a:schemeClr val="accent5">
                        <a:lumMod val="25000"/>
                        <a:lumOff val="75000"/>
                      </a:schemeClr>
                    </a:gs>
                    <a:gs pos="83000">
                      <a:schemeClr val="accent5">
                        <a:lumMod val="25000"/>
                        <a:lumOff val="75000"/>
                      </a:schemeClr>
                    </a:gs>
                    <a:gs pos="100000">
                      <a:schemeClr val="accent5">
                        <a:lumMod val="50000"/>
                        <a:lumOff val="50000"/>
                      </a:schemeClr>
                    </a:gs>
                  </a:gsLst>
                  <a:lin ang="5400000" scaled="1"/>
                </a:gradFill>
                <a:effectLst>
                  <a:outerShdw blurRad="38100" dist="25400" dir="5400000" algn="ctr" rotWithShape="0">
                    <a:srgbClr val="6E747A">
                      <a:alpha val="43000"/>
                    </a:srgbClr>
                  </a:outerShdw>
                </a:effectLst>
              </a:rPr>
              <a:pPr rtl="0"/>
              <a:t>36</a:t>
            </a:fld>
            <a:endParaRPr lang="ru-RU" sz="1600" b="1" dirty="0">
              <a:ln w="0"/>
              <a:gradFill>
                <a:gsLst>
                  <a:gs pos="0">
                    <a:schemeClr val="accent1">
                      <a:lumMod val="5000"/>
                      <a:lumOff val="95000"/>
                    </a:schemeClr>
                  </a:gs>
                  <a:gs pos="74000">
                    <a:schemeClr val="accent5">
                      <a:lumMod val="25000"/>
                      <a:lumOff val="75000"/>
                    </a:schemeClr>
                  </a:gs>
                  <a:gs pos="83000">
                    <a:schemeClr val="accent5">
                      <a:lumMod val="25000"/>
                      <a:lumOff val="75000"/>
                    </a:schemeClr>
                  </a:gs>
                  <a:gs pos="100000">
                    <a:schemeClr val="accent5">
                      <a:lumMod val="50000"/>
                      <a:lumOff val="50000"/>
                    </a:schemeClr>
                  </a:gs>
                </a:gsLst>
                <a:lin ang="5400000" scaled="1"/>
              </a:gradFill>
              <a:effectLst>
                <a:outerShdw blurRad="38100" dist="25400" dir="5400000" algn="ctr" rotWithShape="0">
                  <a:srgbClr val="6E747A">
                    <a:alpha val="43000"/>
                  </a:srgbClr>
                </a:outerShdw>
              </a:effectLst>
            </a:endParaRPr>
          </a:p>
        </p:txBody>
      </p:sp>
      <p:sp>
        <p:nvSpPr>
          <p:cNvPr id="3" name="Заголовок 2"/>
          <p:cNvSpPr>
            <a:spLocks noGrp="1"/>
          </p:cNvSpPr>
          <p:nvPr>
            <p:ph type="title"/>
          </p:nvPr>
        </p:nvSpPr>
        <p:spPr/>
        <p:txBody>
          <a:bodyPr/>
          <a:lstStyle/>
          <a:p>
            <a:r>
              <a:rPr lang="ru-RU" sz="2800" dirty="0" smtClean="0"/>
              <a:t>Исполнение </a:t>
            </a:r>
            <a:r>
              <a:rPr lang="ru-RU" sz="2800" dirty="0"/>
              <a:t>расходов бюджета города Пыть-Яха за </a:t>
            </a:r>
            <a:r>
              <a:rPr lang="ru-RU" sz="2800" dirty="0" smtClean="0"/>
              <a:t>2021 </a:t>
            </a:r>
            <a:r>
              <a:rPr lang="ru-RU" sz="2800" dirty="0"/>
              <a:t>год по разделам, подразделам классификации расходов бюджета, тыс. рублей</a:t>
            </a:r>
          </a:p>
        </p:txBody>
      </p:sp>
      <p:graphicFrame>
        <p:nvGraphicFramePr>
          <p:cNvPr id="2" name="Таблица 1"/>
          <p:cNvGraphicFramePr>
            <a:graphicFrameLocks noGrp="1"/>
          </p:cNvGraphicFramePr>
          <p:nvPr>
            <p:extLst>
              <p:ext uri="{D42A27DB-BD31-4B8C-83A1-F6EECF244321}">
                <p14:modId xmlns:p14="http://schemas.microsoft.com/office/powerpoint/2010/main" val="3252950827"/>
              </p:ext>
            </p:extLst>
          </p:nvPr>
        </p:nvGraphicFramePr>
        <p:xfrm>
          <a:off x="431998" y="1089025"/>
          <a:ext cx="11328005" cy="2193312"/>
        </p:xfrm>
        <a:graphic>
          <a:graphicData uri="http://schemas.openxmlformats.org/drawingml/2006/table">
            <a:tbl>
              <a:tblPr lastRow="1" bandRow="1" bandCol="1">
                <a:tableStyleId>{5A111915-BE36-4E01-A7E5-04B1672EAD32}</a:tableStyleId>
              </a:tblPr>
              <a:tblGrid>
                <a:gridCol w="4510663"/>
                <a:gridCol w="382200"/>
                <a:gridCol w="473825"/>
                <a:gridCol w="1502623"/>
                <a:gridCol w="1502623"/>
                <a:gridCol w="1502623"/>
                <a:gridCol w="726724"/>
                <a:gridCol w="726724"/>
              </a:tblGrid>
              <a:tr h="62201">
                <a:tc>
                  <a:txBody>
                    <a:bodyPr/>
                    <a:lstStyle/>
                    <a:p>
                      <a:pPr algn="ctr" fontAlgn="b"/>
                      <a:r>
                        <a:rPr lang="ru-RU" sz="1400" u="none" strike="noStrike" dirty="0">
                          <a:effectLst/>
                        </a:rPr>
                        <a:t>1</a:t>
                      </a:r>
                      <a:endParaRPr lang="ru-RU" sz="1400" b="0" i="0" u="none" strike="noStrike" dirty="0">
                        <a:effectLst/>
                        <a:latin typeface="Times New Roman" panose="02020603050405020304" pitchFamily="18" charset="0"/>
                      </a:endParaRPr>
                    </a:p>
                  </a:txBody>
                  <a:tcPr marL="3248" marR="3248" marT="3248" marB="0" anchor="b"/>
                </a:tc>
                <a:tc>
                  <a:txBody>
                    <a:bodyPr/>
                    <a:lstStyle/>
                    <a:p>
                      <a:pPr algn="ctr" fontAlgn="b"/>
                      <a:r>
                        <a:rPr lang="ru-RU" sz="1400" u="none" strike="noStrike">
                          <a:effectLst/>
                        </a:rPr>
                        <a:t>2</a:t>
                      </a:r>
                      <a:endParaRPr lang="ru-RU" sz="1400" b="0" i="0" u="none" strike="noStrike">
                        <a:effectLst/>
                        <a:latin typeface="Times New Roman" panose="02020603050405020304" pitchFamily="18" charset="0"/>
                      </a:endParaRPr>
                    </a:p>
                  </a:txBody>
                  <a:tcPr marL="3248" marR="3248" marT="3248" marB="0" anchor="b"/>
                </a:tc>
                <a:tc>
                  <a:txBody>
                    <a:bodyPr/>
                    <a:lstStyle/>
                    <a:p>
                      <a:pPr algn="ctr" fontAlgn="b"/>
                      <a:r>
                        <a:rPr lang="ru-RU" sz="1400" u="none" strike="noStrike">
                          <a:effectLst/>
                        </a:rPr>
                        <a:t>3</a:t>
                      </a:r>
                      <a:endParaRPr lang="ru-RU" sz="1400" b="0" i="0" u="none" strike="noStrike">
                        <a:effectLst/>
                        <a:latin typeface="Times New Roman" panose="02020603050405020304" pitchFamily="18" charset="0"/>
                      </a:endParaRPr>
                    </a:p>
                  </a:txBody>
                  <a:tcPr marL="3248" marR="3248" marT="3248" marB="0" anchor="b"/>
                </a:tc>
                <a:tc>
                  <a:txBody>
                    <a:bodyPr/>
                    <a:lstStyle/>
                    <a:p>
                      <a:pPr algn="ctr" fontAlgn="b"/>
                      <a:r>
                        <a:rPr lang="ru-RU" sz="1400" u="none" strike="noStrike">
                          <a:effectLst/>
                        </a:rPr>
                        <a:t>4</a:t>
                      </a:r>
                      <a:endParaRPr lang="ru-RU" sz="1400" b="0" i="0" u="none" strike="noStrike">
                        <a:effectLst/>
                        <a:latin typeface="Times New Roman" panose="02020603050405020304" pitchFamily="18" charset="0"/>
                      </a:endParaRPr>
                    </a:p>
                  </a:txBody>
                  <a:tcPr marL="3248" marR="3248" marT="3248" marB="0" anchor="b"/>
                </a:tc>
                <a:tc>
                  <a:txBody>
                    <a:bodyPr/>
                    <a:lstStyle/>
                    <a:p>
                      <a:pPr algn="ctr" fontAlgn="b"/>
                      <a:r>
                        <a:rPr lang="ru-RU" sz="1400" u="none" strike="noStrike">
                          <a:effectLst/>
                        </a:rPr>
                        <a:t>5</a:t>
                      </a:r>
                      <a:endParaRPr lang="ru-RU" sz="1400" b="0" i="0" u="none" strike="noStrike">
                        <a:effectLst/>
                        <a:latin typeface="Times New Roman" panose="02020603050405020304" pitchFamily="18" charset="0"/>
                      </a:endParaRPr>
                    </a:p>
                  </a:txBody>
                  <a:tcPr marL="3248" marR="3248" marT="3248" marB="0" anchor="b"/>
                </a:tc>
                <a:tc>
                  <a:txBody>
                    <a:bodyPr/>
                    <a:lstStyle/>
                    <a:p>
                      <a:pPr algn="ctr" fontAlgn="b"/>
                      <a:r>
                        <a:rPr lang="ru-RU" sz="1400" u="none" strike="noStrike">
                          <a:effectLst/>
                        </a:rPr>
                        <a:t>6</a:t>
                      </a:r>
                      <a:endParaRPr lang="ru-RU" sz="1400" b="0" i="0" u="none" strike="noStrike">
                        <a:effectLst/>
                        <a:latin typeface="Times New Roman" panose="02020603050405020304" pitchFamily="18" charset="0"/>
                      </a:endParaRPr>
                    </a:p>
                  </a:txBody>
                  <a:tcPr marL="3248" marR="3248" marT="3248" marB="0" anchor="b"/>
                </a:tc>
                <a:tc>
                  <a:txBody>
                    <a:bodyPr/>
                    <a:lstStyle/>
                    <a:p>
                      <a:pPr algn="ctr" fontAlgn="b"/>
                      <a:r>
                        <a:rPr lang="ru-RU" sz="1400" u="none" strike="noStrike">
                          <a:effectLst/>
                        </a:rPr>
                        <a:t>7</a:t>
                      </a:r>
                      <a:endParaRPr lang="ru-RU" sz="1400" b="0" i="0" u="none" strike="noStrike">
                        <a:effectLst/>
                        <a:latin typeface="Times New Roman" panose="02020603050405020304" pitchFamily="18" charset="0"/>
                      </a:endParaRPr>
                    </a:p>
                  </a:txBody>
                  <a:tcPr marL="3248" marR="3248" marT="3248" marB="0" anchor="b"/>
                </a:tc>
                <a:tc>
                  <a:txBody>
                    <a:bodyPr/>
                    <a:lstStyle/>
                    <a:p>
                      <a:pPr algn="ctr" fontAlgn="b"/>
                      <a:r>
                        <a:rPr lang="ru-RU" sz="1400" u="none" strike="noStrike">
                          <a:effectLst/>
                        </a:rPr>
                        <a:t>8</a:t>
                      </a:r>
                      <a:endParaRPr lang="ru-RU" sz="1400" b="0" i="0" u="none" strike="noStrike">
                        <a:effectLst/>
                        <a:latin typeface="Times New Roman" panose="02020603050405020304" pitchFamily="18" charset="0"/>
                      </a:endParaRPr>
                    </a:p>
                  </a:txBody>
                  <a:tcPr marL="3248" marR="3248" marT="3248" marB="0" anchor="b"/>
                </a:tc>
              </a:tr>
              <a:tr h="62201">
                <a:tc>
                  <a:txBody>
                    <a:bodyPr/>
                    <a:lstStyle/>
                    <a:p>
                      <a:pPr algn="l" fontAlgn="b"/>
                      <a:r>
                        <a:rPr lang="ru-RU" sz="1400" u="none" strike="noStrike" dirty="0">
                          <a:effectLst/>
                        </a:rPr>
                        <a:t>Спорт высших достижений</a:t>
                      </a:r>
                      <a:endParaRPr lang="ru-RU" sz="1400" b="0" i="0" u="none" strike="noStrike" dirty="0">
                        <a:effectLst/>
                        <a:latin typeface="Times New Roman" panose="02020603050405020304" pitchFamily="18" charset="0"/>
                      </a:endParaRPr>
                    </a:p>
                  </a:txBody>
                  <a:tcPr marL="3248" marR="3248" marT="3248" marB="0" anchor="b"/>
                </a:tc>
                <a:tc>
                  <a:txBody>
                    <a:bodyPr/>
                    <a:lstStyle/>
                    <a:p>
                      <a:pPr algn="ctr" fontAlgn="b"/>
                      <a:r>
                        <a:rPr lang="ru-RU" sz="1400" u="none" strike="noStrike">
                          <a:effectLst/>
                        </a:rPr>
                        <a:t>11</a:t>
                      </a:r>
                      <a:endParaRPr lang="ru-RU" sz="1400" b="0" i="0" u="none" strike="noStrike">
                        <a:effectLst/>
                        <a:latin typeface="Times New Roman" panose="02020603050405020304" pitchFamily="18" charset="0"/>
                      </a:endParaRPr>
                    </a:p>
                  </a:txBody>
                  <a:tcPr marL="3248" marR="3248" marT="3248" marB="0" anchor="b"/>
                </a:tc>
                <a:tc>
                  <a:txBody>
                    <a:bodyPr/>
                    <a:lstStyle/>
                    <a:p>
                      <a:pPr algn="ctr" fontAlgn="b"/>
                      <a:r>
                        <a:rPr lang="ru-RU" sz="1400" u="none" strike="noStrike">
                          <a:effectLst/>
                        </a:rPr>
                        <a:t>03</a:t>
                      </a:r>
                      <a:endParaRPr lang="ru-RU" sz="1400" b="0" i="0" u="none" strike="noStrike">
                        <a:effectLst/>
                        <a:latin typeface="Times New Roman" panose="02020603050405020304" pitchFamily="18" charset="0"/>
                      </a:endParaRPr>
                    </a:p>
                  </a:txBody>
                  <a:tcPr marL="3248" marR="3248" marT="3248" marB="0" anchor="b"/>
                </a:tc>
                <a:tc>
                  <a:txBody>
                    <a:bodyPr/>
                    <a:lstStyle/>
                    <a:p>
                      <a:pPr algn="r" fontAlgn="b"/>
                      <a:r>
                        <a:rPr lang="ru-RU" sz="1400" u="none" strike="noStrike">
                          <a:effectLst/>
                        </a:rPr>
                        <a:t>188,8</a:t>
                      </a:r>
                      <a:endParaRPr lang="ru-RU" sz="1400" b="0" i="0" u="none" strike="noStrike">
                        <a:effectLst/>
                        <a:latin typeface="Times New Roman" panose="02020603050405020304" pitchFamily="18" charset="0"/>
                      </a:endParaRPr>
                    </a:p>
                  </a:txBody>
                  <a:tcPr marL="3248" marR="3248" marT="3248" marB="0" anchor="b"/>
                </a:tc>
                <a:tc>
                  <a:txBody>
                    <a:bodyPr/>
                    <a:lstStyle/>
                    <a:p>
                      <a:pPr algn="r" fontAlgn="b"/>
                      <a:r>
                        <a:rPr lang="ru-RU" sz="1400" u="none" strike="noStrike">
                          <a:effectLst/>
                        </a:rPr>
                        <a:t>188,8</a:t>
                      </a:r>
                      <a:endParaRPr lang="ru-RU" sz="1400" b="0" i="0" u="none" strike="noStrike">
                        <a:effectLst/>
                        <a:latin typeface="Times New Roman" panose="02020603050405020304" pitchFamily="18" charset="0"/>
                      </a:endParaRPr>
                    </a:p>
                  </a:txBody>
                  <a:tcPr marL="3248" marR="3248" marT="3248" marB="0" anchor="b"/>
                </a:tc>
                <a:tc>
                  <a:txBody>
                    <a:bodyPr/>
                    <a:lstStyle/>
                    <a:p>
                      <a:pPr algn="r" fontAlgn="b"/>
                      <a:r>
                        <a:rPr lang="ru-RU" sz="1400" u="none" strike="noStrike" dirty="0">
                          <a:effectLst/>
                        </a:rPr>
                        <a:t>188,8</a:t>
                      </a:r>
                      <a:endParaRPr lang="ru-RU" sz="1400" b="0" i="0" u="none" strike="noStrike" dirty="0">
                        <a:effectLst/>
                        <a:latin typeface="Times New Roman" panose="02020603050405020304" pitchFamily="18" charset="0"/>
                      </a:endParaRPr>
                    </a:p>
                  </a:txBody>
                  <a:tcPr marL="3248" marR="3248" marT="3248" marB="0" anchor="b"/>
                </a:tc>
                <a:tc>
                  <a:txBody>
                    <a:bodyPr/>
                    <a:lstStyle/>
                    <a:p>
                      <a:pPr algn="r" fontAlgn="b"/>
                      <a:r>
                        <a:rPr lang="ru-RU" sz="1400" u="none" strike="noStrike" dirty="0">
                          <a:effectLst/>
                        </a:rPr>
                        <a:t>100,0</a:t>
                      </a:r>
                      <a:endParaRPr lang="ru-RU" sz="1400" b="0" i="0" u="none" strike="noStrike" dirty="0">
                        <a:effectLst/>
                        <a:latin typeface="Times New Roman" panose="02020603050405020304" pitchFamily="18" charset="0"/>
                      </a:endParaRPr>
                    </a:p>
                  </a:txBody>
                  <a:tcPr marL="3248" marR="3248" marT="3248" marB="0" anchor="b"/>
                </a:tc>
                <a:tc>
                  <a:txBody>
                    <a:bodyPr/>
                    <a:lstStyle/>
                    <a:p>
                      <a:pPr algn="r" fontAlgn="b"/>
                      <a:r>
                        <a:rPr lang="ru-RU" sz="1400" u="none" strike="noStrike">
                          <a:effectLst/>
                        </a:rPr>
                        <a:t>100,0</a:t>
                      </a:r>
                      <a:endParaRPr lang="ru-RU" sz="1400" b="0" i="0" u="none" strike="noStrike">
                        <a:effectLst/>
                        <a:latin typeface="Times New Roman" panose="02020603050405020304" pitchFamily="18" charset="0"/>
                      </a:endParaRPr>
                    </a:p>
                  </a:txBody>
                  <a:tcPr marL="3248" marR="3248" marT="3248" marB="0" anchor="b"/>
                </a:tc>
              </a:tr>
              <a:tr h="124402">
                <a:tc>
                  <a:txBody>
                    <a:bodyPr/>
                    <a:lstStyle/>
                    <a:p>
                      <a:pPr algn="l" fontAlgn="b"/>
                      <a:r>
                        <a:rPr lang="ru-RU" sz="1400" u="none" strike="noStrike">
                          <a:effectLst/>
                        </a:rPr>
                        <a:t>Другие вопросы в области физической культуры и спорта</a:t>
                      </a:r>
                      <a:endParaRPr lang="ru-RU" sz="1400" b="0" i="0" u="none" strike="noStrike">
                        <a:effectLst/>
                        <a:latin typeface="Times New Roman" panose="02020603050405020304" pitchFamily="18" charset="0"/>
                      </a:endParaRPr>
                    </a:p>
                  </a:txBody>
                  <a:tcPr marL="3248" marR="3248" marT="3248" marB="0" anchor="b"/>
                </a:tc>
                <a:tc>
                  <a:txBody>
                    <a:bodyPr/>
                    <a:lstStyle/>
                    <a:p>
                      <a:pPr algn="ctr" fontAlgn="b"/>
                      <a:r>
                        <a:rPr lang="ru-RU" sz="1400" u="none" strike="noStrike">
                          <a:effectLst/>
                        </a:rPr>
                        <a:t>11</a:t>
                      </a:r>
                      <a:endParaRPr lang="ru-RU" sz="1400" b="0" i="0" u="none" strike="noStrike">
                        <a:effectLst/>
                        <a:latin typeface="Times New Roman" panose="02020603050405020304" pitchFamily="18" charset="0"/>
                      </a:endParaRPr>
                    </a:p>
                  </a:txBody>
                  <a:tcPr marL="3248" marR="3248" marT="3248" marB="0" anchor="b"/>
                </a:tc>
                <a:tc>
                  <a:txBody>
                    <a:bodyPr/>
                    <a:lstStyle/>
                    <a:p>
                      <a:pPr algn="ctr" fontAlgn="b"/>
                      <a:r>
                        <a:rPr lang="ru-RU" sz="1400" u="none" strike="noStrike">
                          <a:effectLst/>
                        </a:rPr>
                        <a:t>05</a:t>
                      </a:r>
                      <a:endParaRPr lang="ru-RU" sz="1400" b="0" i="0" u="none" strike="noStrike">
                        <a:effectLst/>
                        <a:latin typeface="Times New Roman" panose="02020603050405020304" pitchFamily="18" charset="0"/>
                      </a:endParaRPr>
                    </a:p>
                  </a:txBody>
                  <a:tcPr marL="3248" marR="3248" marT="3248" marB="0" anchor="b"/>
                </a:tc>
                <a:tc>
                  <a:txBody>
                    <a:bodyPr/>
                    <a:lstStyle/>
                    <a:p>
                      <a:pPr algn="r" fontAlgn="b"/>
                      <a:r>
                        <a:rPr lang="ru-RU" sz="1400" u="none" strike="noStrike">
                          <a:effectLst/>
                        </a:rPr>
                        <a:t>5 775,7</a:t>
                      </a:r>
                      <a:endParaRPr lang="ru-RU" sz="1400" b="0" i="0" u="none" strike="noStrike">
                        <a:effectLst/>
                        <a:latin typeface="Times New Roman" panose="02020603050405020304" pitchFamily="18" charset="0"/>
                      </a:endParaRPr>
                    </a:p>
                  </a:txBody>
                  <a:tcPr marL="3248" marR="3248" marT="3248" marB="0" anchor="b"/>
                </a:tc>
                <a:tc>
                  <a:txBody>
                    <a:bodyPr/>
                    <a:lstStyle/>
                    <a:p>
                      <a:pPr algn="r" fontAlgn="b"/>
                      <a:r>
                        <a:rPr lang="ru-RU" sz="1400" u="none" strike="noStrike">
                          <a:effectLst/>
                        </a:rPr>
                        <a:t>5 747,9</a:t>
                      </a:r>
                      <a:endParaRPr lang="ru-RU" sz="1400" b="0" i="0" u="none" strike="noStrike">
                        <a:effectLst/>
                        <a:latin typeface="Times New Roman" panose="02020603050405020304" pitchFamily="18" charset="0"/>
                      </a:endParaRPr>
                    </a:p>
                  </a:txBody>
                  <a:tcPr marL="3248" marR="3248" marT="3248" marB="0" anchor="b"/>
                </a:tc>
                <a:tc>
                  <a:txBody>
                    <a:bodyPr/>
                    <a:lstStyle/>
                    <a:p>
                      <a:pPr algn="r" fontAlgn="b"/>
                      <a:r>
                        <a:rPr lang="ru-RU" sz="1400" u="none" strike="noStrike">
                          <a:effectLst/>
                        </a:rPr>
                        <a:t>5 677,7</a:t>
                      </a:r>
                      <a:endParaRPr lang="ru-RU" sz="1400" b="0" i="0" u="none" strike="noStrike">
                        <a:effectLst/>
                        <a:latin typeface="Times New Roman" panose="02020603050405020304" pitchFamily="18" charset="0"/>
                      </a:endParaRPr>
                    </a:p>
                  </a:txBody>
                  <a:tcPr marL="3248" marR="3248" marT="3248" marB="0" anchor="b"/>
                </a:tc>
                <a:tc>
                  <a:txBody>
                    <a:bodyPr/>
                    <a:lstStyle/>
                    <a:p>
                      <a:pPr algn="r" fontAlgn="b"/>
                      <a:r>
                        <a:rPr lang="ru-RU" sz="1400" u="none" strike="noStrike">
                          <a:effectLst/>
                        </a:rPr>
                        <a:t>98,3</a:t>
                      </a:r>
                      <a:endParaRPr lang="ru-RU" sz="1400" b="0" i="0" u="none" strike="noStrike">
                        <a:effectLst/>
                        <a:latin typeface="Times New Roman" panose="02020603050405020304" pitchFamily="18" charset="0"/>
                      </a:endParaRPr>
                    </a:p>
                  </a:txBody>
                  <a:tcPr marL="3248" marR="3248" marT="3248" marB="0" anchor="b"/>
                </a:tc>
                <a:tc>
                  <a:txBody>
                    <a:bodyPr/>
                    <a:lstStyle/>
                    <a:p>
                      <a:pPr algn="r" fontAlgn="b"/>
                      <a:r>
                        <a:rPr lang="ru-RU" sz="1400" u="none" strike="noStrike">
                          <a:effectLst/>
                        </a:rPr>
                        <a:t>98,8</a:t>
                      </a:r>
                      <a:endParaRPr lang="ru-RU" sz="1400" b="0" i="0" u="none" strike="noStrike">
                        <a:effectLst/>
                        <a:latin typeface="Times New Roman" panose="02020603050405020304" pitchFamily="18" charset="0"/>
                      </a:endParaRPr>
                    </a:p>
                  </a:txBody>
                  <a:tcPr marL="3248" marR="3248" marT="3248" marB="0" anchor="b"/>
                </a:tc>
              </a:tr>
              <a:tr h="62201">
                <a:tc>
                  <a:txBody>
                    <a:bodyPr/>
                    <a:lstStyle/>
                    <a:p>
                      <a:pPr algn="l" fontAlgn="b"/>
                      <a:r>
                        <a:rPr lang="ru-RU" sz="1400" b="1" u="none" strike="noStrike" dirty="0">
                          <a:effectLst/>
                        </a:rPr>
                        <a:t>Средства массовой информации</a:t>
                      </a:r>
                      <a:endParaRPr lang="ru-RU" sz="1400" b="1" i="0" u="none" strike="noStrike" dirty="0">
                        <a:effectLst/>
                        <a:latin typeface="Times New Roman" panose="02020603050405020304" pitchFamily="18" charset="0"/>
                      </a:endParaRPr>
                    </a:p>
                  </a:txBody>
                  <a:tcPr marL="3248" marR="3248" marT="3248" marB="0" anchor="b"/>
                </a:tc>
                <a:tc>
                  <a:txBody>
                    <a:bodyPr/>
                    <a:lstStyle/>
                    <a:p>
                      <a:pPr algn="ctr" fontAlgn="b"/>
                      <a:r>
                        <a:rPr lang="ru-RU" sz="1400" b="1" u="none" strike="noStrike" dirty="0">
                          <a:effectLst/>
                        </a:rPr>
                        <a:t>12</a:t>
                      </a:r>
                      <a:endParaRPr lang="ru-RU" sz="1400" b="1" i="0" u="none" strike="noStrike" dirty="0">
                        <a:effectLst/>
                        <a:latin typeface="Times New Roman" panose="02020603050405020304" pitchFamily="18" charset="0"/>
                      </a:endParaRPr>
                    </a:p>
                  </a:txBody>
                  <a:tcPr marL="3248" marR="3248" marT="3248" marB="0" anchor="b"/>
                </a:tc>
                <a:tc>
                  <a:txBody>
                    <a:bodyPr/>
                    <a:lstStyle/>
                    <a:p>
                      <a:pPr algn="ctr" fontAlgn="b"/>
                      <a:r>
                        <a:rPr lang="ru-RU" sz="1400" b="1" u="none" strike="noStrike" dirty="0">
                          <a:effectLst/>
                        </a:rPr>
                        <a:t> </a:t>
                      </a:r>
                      <a:endParaRPr lang="ru-RU" sz="1400" b="1" i="0" u="none" strike="noStrike" dirty="0">
                        <a:effectLst/>
                        <a:latin typeface="Times New Roman" panose="02020603050405020304" pitchFamily="18" charset="0"/>
                      </a:endParaRPr>
                    </a:p>
                  </a:txBody>
                  <a:tcPr marL="3248" marR="3248" marT="3248" marB="0" anchor="b"/>
                </a:tc>
                <a:tc>
                  <a:txBody>
                    <a:bodyPr/>
                    <a:lstStyle/>
                    <a:p>
                      <a:pPr algn="r" fontAlgn="b"/>
                      <a:r>
                        <a:rPr lang="ru-RU" sz="1400" b="1" u="none" strike="noStrike" dirty="0">
                          <a:effectLst/>
                        </a:rPr>
                        <a:t>30 553,7</a:t>
                      </a:r>
                      <a:endParaRPr lang="ru-RU" sz="1400" b="1" i="0" u="none" strike="noStrike" dirty="0">
                        <a:effectLst/>
                        <a:latin typeface="Times New Roman" panose="02020603050405020304" pitchFamily="18" charset="0"/>
                      </a:endParaRPr>
                    </a:p>
                  </a:txBody>
                  <a:tcPr marL="3248" marR="3248" marT="3248" marB="0" anchor="b"/>
                </a:tc>
                <a:tc>
                  <a:txBody>
                    <a:bodyPr/>
                    <a:lstStyle/>
                    <a:p>
                      <a:pPr algn="r" fontAlgn="b"/>
                      <a:r>
                        <a:rPr lang="ru-RU" sz="1400" b="1" u="none" strike="noStrike" dirty="0">
                          <a:effectLst/>
                        </a:rPr>
                        <a:t>30 553,7</a:t>
                      </a:r>
                      <a:endParaRPr lang="ru-RU" sz="1400" b="1" i="0" u="none" strike="noStrike" dirty="0">
                        <a:effectLst/>
                        <a:latin typeface="Times New Roman" panose="02020603050405020304" pitchFamily="18" charset="0"/>
                      </a:endParaRPr>
                    </a:p>
                  </a:txBody>
                  <a:tcPr marL="3248" marR="3248" marT="3248" marB="0" anchor="b"/>
                </a:tc>
                <a:tc>
                  <a:txBody>
                    <a:bodyPr/>
                    <a:lstStyle/>
                    <a:p>
                      <a:pPr algn="r" fontAlgn="b"/>
                      <a:r>
                        <a:rPr lang="ru-RU" sz="1400" b="1" u="none" strike="noStrike" dirty="0">
                          <a:effectLst/>
                        </a:rPr>
                        <a:t>30 355,3</a:t>
                      </a:r>
                      <a:endParaRPr lang="ru-RU" sz="1400" b="1" i="0" u="none" strike="noStrike" dirty="0">
                        <a:effectLst/>
                        <a:latin typeface="Times New Roman" panose="02020603050405020304" pitchFamily="18" charset="0"/>
                      </a:endParaRPr>
                    </a:p>
                  </a:txBody>
                  <a:tcPr marL="3248" marR="3248" marT="3248" marB="0" anchor="b"/>
                </a:tc>
                <a:tc>
                  <a:txBody>
                    <a:bodyPr/>
                    <a:lstStyle/>
                    <a:p>
                      <a:pPr algn="r" fontAlgn="b"/>
                      <a:r>
                        <a:rPr lang="ru-RU" sz="1400" b="1" u="none" strike="noStrike">
                          <a:effectLst/>
                        </a:rPr>
                        <a:t>99,4</a:t>
                      </a:r>
                      <a:endParaRPr lang="ru-RU" sz="1400" b="1" i="0" u="none" strike="noStrike">
                        <a:effectLst/>
                        <a:latin typeface="Times New Roman" panose="02020603050405020304" pitchFamily="18" charset="0"/>
                      </a:endParaRPr>
                    </a:p>
                  </a:txBody>
                  <a:tcPr marL="3248" marR="3248" marT="3248" marB="0" anchor="b"/>
                </a:tc>
                <a:tc>
                  <a:txBody>
                    <a:bodyPr/>
                    <a:lstStyle/>
                    <a:p>
                      <a:pPr algn="r" fontAlgn="b"/>
                      <a:r>
                        <a:rPr lang="ru-RU" sz="1400" b="1" u="none" strike="noStrike" dirty="0">
                          <a:effectLst/>
                        </a:rPr>
                        <a:t>99,4</a:t>
                      </a:r>
                      <a:endParaRPr lang="ru-RU" sz="1400" b="1" i="0" u="none" strike="noStrike" dirty="0">
                        <a:effectLst/>
                        <a:latin typeface="Times New Roman" panose="02020603050405020304" pitchFamily="18" charset="0"/>
                      </a:endParaRPr>
                    </a:p>
                  </a:txBody>
                  <a:tcPr marL="3248" marR="3248" marT="3248" marB="0" anchor="b"/>
                </a:tc>
              </a:tr>
              <a:tr h="62201">
                <a:tc>
                  <a:txBody>
                    <a:bodyPr/>
                    <a:lstStyle/>
                    <a:p>
                      <a:pPr algn="l" fontAlgn="b"/>
                      <a:r>
                        <a:rPr lang="ru-RU" sz="1400" u="none" strike="noStrike">
                          <a:effectLst/>
                        </a:rPr>
                        <a:t>Телевидение и радиовещание</a:t>
                      </a:r>
                      <a:endParaRPr lang="ru-RU" sz="1400" b="0" i="0" u="none" strike="noStrike">
                        <a:effectLst/>
                        <a:latin typeface="Times New Roman" panose="02020603050405020304" pitchFamily="18" charset="0"/>
                      </a:endParaRPr>
                    </a:p>
                  </a:txBody>
                  <a:tcPr marL="3248" marR="3248" marT="3248" marB="0" anchor="b"/>
                </a:tc>
                <a:tc>
                  <a:txBody>
                    <a:bodyPr/>
                    <a:lstStyle/>
                    <a:p>
                      <a:pPr algn="ctr" fontAlgn="b"/>
                      <a:r>
                        <a:rPr lang="ru-RU" sz="1400" u="none" strike="noStrike">
                          <a:effectLst/>
                        </a:rPr>
                        <a:t>12</a:t>
                      </a:r>
                      <a:endParaRPr lang="ru-RU" sz="1400" b="0" i="0" u="none" strike="noStrike">
                        <a:effectLst/>
                        <a:latin typeface="Times New Roman" panose="02020603050405020304" pitchFamily="18" charset="0"/>
                      </a:endParaRPr>
                    </a:p>
                  </a:txBody>
                  <a:tcPr marL="3248" marR="3248" marT="3248" marB="0" anchor="b"/>
                </a:tc>
                <a:tc>
                  <a:txBody>
                    <a:bodyPr/>
                    <a:lstStyle/>
                    <a:p>
                      <a:pPr algn="ctr" fontAlgn="b"/>
                      <a:r>
                        <a:rPr lang="ru-RU" sz="1400" u="none" strike="noStrike">
                          <a:effectLst/>
                        </a:rPr>
                        <a:t>01</a:t>
                      </a:r>
                      <a:endParaRPr lang="ru-RU" sz="1400" b="0" i="0" u="none" strike="noStrike">
                        <a:effectLst/>
                        <a:latin typeface="Times New Roman" panose="02020603050405020304" pitchFamily="18" charset="0"/>
                      </a:endParaRPr>
                    </a:p>
                  </a:txBody>
                  <a:tcPr marL="3248" marR="3248" marT="3248" marB="0" anchor="b"/>
                </a:tc>
                <a:tc>
                  <a:txBody>
                    <a:bodyPr/>
                    <a:lstStyle/>
                    <a:p>
                      <a:pPr algn="r" fontAlgn="b"/>
                      <a:r>
                        <a:rPr lang="ru-RU" sz="1400" u="none" strike="noStrike">
                          <a:effectLst/>
                        </a:rPr>
                        <a:t>20 178,9</a:t>
                      </a:r>
                      <a:endParaRPr lang="ru-RU" sz="1400" b="0" i="0" u="none" strike="noStrike">
                        <a:effectLst/>
                        <a:latin typeface="Times New Roman" panose="02020603050405020304" pitchFamily="18" charset="0"/>
                      </a:endParaRPr>
                    </a:p>
                  </a:txBody>
                  <a:tcPr marL="3248" marR="3248" marT="3248" marB="0" anchor="b"/>
                </a:tc>
                <a:tc>
                  <a:txBody>
                    <a:bodyPr/>
                    <a:lstStyle/>
                    <a:p>
                      <a:pPr algn="r" fontAlgn="b"/>
                      <a:r>
                        <a:rPr lang="ru-RU" sz="1400" u="none" strike="noStrike">
                          <a:effectLst/>
                        </a:rPr>
                        <a:t>20 178,9</a:t>
                      </a:r>
                      <a:endParaRPr lang="ru-RU" sz="1400" b="0" i="0" u="none" strike="noStrike">
                        <a:effectLst/>
                        <a:latin typeface="Times New Roman" panose="02020603050405020304" pitchFamily="18" charset="0"/>
                      </a:endParaRPr>
                    </a:p>
                  </a:txBody>
                  <a:tcPr marL="3248" marR="3248" marT="3248" marB="0" anchor="b"/>
                </a:tc>
                <a:tc>
                  <a:txBody>
                    <a:bodyPr/>
                    <a:lstStyle/>
                    <a:p>
                      <a:pPr algn="r" fontAlgn="b"/>
                      <a:r>
                        <a:rPr lang="ru-RU" sz="1400" u="none" strike="noStrike" dirty="0">
                          <a:effectLst/>
                        </a:rPr>
                        <a:t>19 991,6</a:t>
                      </a:r>
                      <a:endParaRPr lang="ru-RU" sz="1400" b="0" i="0" u="none" strike="noStrike" dirty="0">
                        <a:effectLst/>
                        <a:latin typeface="Times New Roman" panose="02020603050405020304" pitchFamily="18" charset="0"/>
                      </a:endParaRPr>
                    </a:p>
                  </a:txBody>
                  <a:tcPr marL="3248" marR="3248" marT="3248" marB="0" anchor="b"/>
                </a:tc>
                <a:tc>
                  <a:txBody>
                    <a:bodyPr/>
                    <a:lstStyle/>
                    <a:p>
                      <a:pPr algn="r" fontAlgn="b"/>
                      <a:r>
                        <a:rPr lang="ru-RU" sz="1400" u="none" strike="noStrike" dirty="0">
                          <a:effectLst/>
                        </a:rPr>
                        <a:t>99,1</a:t>
                      </a:r>
                      <a:endParaRPr lang="ru-RU" sz="1400" b="0" i="0" u="none" strike="noStrike" dirty="0">
                        <a:effectLst/>
                        <a:latin typeface="Times New Roman" panose="02020603050405020304" pitchFamily="18" charset="0"/>
                      </a:endParaRPr>
                    </a:p>
                  </a:txBody>
                  <a:tcPr marL="3248" marR="3248" marT="3248" marB="0" anchor="b"/>
                </a:tc>
                <a:tc>
                  <a:txBody>
                    <a:bodyPr/>
                    <a:lstStyle/>
                    <a:p>
                      <a:pPr algn="r" fontAlgn="b"/>
                      <a:r>
                        <a:rPr lang="ru-RU" sz="1400" u="none" strike="noStrike" dirty="0">
                          <a:effectLst/>
                        </a:rPr>
                        <a:t>99,1</a:t>
                      </a:r>
                      <a:endParaRPr lang="ru-RU" sz="1400" b="0" i="0" u="none" strike="noStrike" dirty="0">
                        <a:effectLst/>
                        <a:latin typeface="Times New Roman" panose="02020603050405020304" pitchFamily="18" charset="0"/>
                      </a:endParaRPr>
                    </a:p>
                  </a:txBody>
                  <a:tcPr marL="3248" marR="3248" marT="3248" marB="0" anchor="b"/>
                </a:tc>
              </a:tr>
              <a:tr h="62201">
                <a:tc>
                  <a:txBody>
                    <a:bodyPr/>
                    <a:lstStyle/>
                    <a:p>
                      <a:pPr algn="l" fontAlgn="b"/>
                      <a:r>
                        <a:rPr lang="ru-RU" sz="1400" u="none" strike="noStrike">
                          <a:effectLst/>
                        </a:rPr>
                        <a:t>Периодическая печать и издательства</a:t>
                      </a:r>
                      <a:endParaRPr lang="ru-RU" sz="1400" b="0" i="0" u="none" strike="noStrike">
                        <a:effectLst/>
                        <a:latin typeface="Times New Roman" panose="02020603050405020304" pitchFamily="18" charset="0"/>
                      </a:endParaRPr>
                    </a:p>
                  </a:txBody>
                  <a:tcPr marL="3248" marR="3248" marT="3248" marB="0" anchor="b"/>
                </a:tc>
                <a:tc>
                  <a:txBody>
                    <a:bodyPr/>
                    <a:lstStyle/>
                    <a:p>
                      <a:pPr algn="ctr" fontAlgn="b"/>
                      <a:r>
                        <a:rPr lang="ru-RU" sz="1400" u="none" strike="noStrike">
                          <a:effectLst/>
                        </a:rPr>
                        <a:t>12</a:t>
                      </a:r>
                      <a:endParaRPr lang="ru-RU" sz="1400" b="0" i="0" u="none" strike="noStrike">
                        <a:effectLst/>
                        <a:latin typeface="Times New Roman" panose="02020603050405020304" pitchFamily="18" charset="0"/>
                      </a:endParaRPr>
                    </a:p>
                  </a:txBody>
                  <a:tcPr marL="3248" marR="3248" marT="3248" marB="0" anchor="b"/>
                </a:tc>
                <a:tc>
                  <a:txBody>
                    <a:bodyPr/>
                    <a:lstStyle/>
                    <a:p>
                      <a:pPr algn="ctr" fontAlgn="b"/>
                      <a:r>
                        <a:rPr lang="ru-RU" sz="1400" u="none" strike="noStrike">
                          <a:effectLst/>
                        </a:rPr>
                        <a:t>02</a:t>
                      </a:r>
                      <a:endParaRPr lang="ru-RU" sz="1400" b="0" i="0" u="none" strike="noStrike">
                        <a:effectLst/>
                        <a:latin typeface="Times New Roman" panose="02020603050405020304" pitchFamily="18" charset="0"/>
                      </a:endParaRPr>
                    </a:p>
                  </a:txBody>
                  <a:tcPr marL="3248" marR="3248" marT="3248" marB="0" anchor="b"/>
                </a:tc>
                <a:tc>
                  <a:txBody>
                    <a:bodyPr/>
                    <a:lstStyle/>
                    <a:p>
                      <a:pPr algn="r" fontAlgn="b"/>
                      <a:r>
                        <a:rPr lang="ru-RU" sz="1400" u="none" strike="noStrike">
                          <a:effectLst/>
                        </a:rPr>
                        <a:t>10 374,8</a:t>
                      </a:r>
                      <a:endParaRPr lang="ru-RU" sz="1400" b="0" i="0" u="none" strike="noStrike">
                        <a:effectLst/>
                        <a:latin typeface="Times New Roman" panose="02020603050405020304" pitchFamily="18" charset="0"/>
                      </a:endParaRPr>
                    </a:p>
                  </a:txBody>
                  <a:tcPr marL="3248" marR="3248" marT="3248" marB="0" anchor="b"/>
                </a:tc>
                <a:tc>
                  <a:txBody>
                    <a:bodyPr/>
                    <a:lstStyle/>
                    <a:p>
                      <a:pPr algn="r" fontAlgn="b"/>
                      <a:r>
                        <a:rPr lang="ru-RU" sz="1400" u="none" strike="noStrike">
                          <a:effectLst/>
                        </a:rPr>
                        <a:t>10 374,8</a:t>
                      </a:r>
                      <a:endParaRPr lang="ru-RU" sz="1400" b="0" i="0" u="none" strike="noStrike">
                        <a:effectLst/>
                        <a:latin typeface="Times New Roman" panose="02020603050405020304" pitchFamily="18" charset="0"/>
                      </a:endParaRPr>
                    </a:p>
                  </a:txBody>
                  <a:tcPr marL="3248" marR="3248" marT="3248" marB="0" anchor="b"/>
                </a:tc>
                <a:tc>
                  <a:txBody>
                    <a:bodyPr/>
                    <a:lstStyle/>
                    <a:p>
                      <a:pPr algn="r" fontAlgn="b"/>
                      <a:r>
                        <a:rPr lang="ru-RU" sz="1400" u="none" strike="noStrike">
                          <a:effectLst/>
                        </a:rPr>
                        <a:t>10 363,7</a:t>
                      </a:r>
                      <a:endParaRPr lang="ru-RU" sz="1400" b="0" i="0" u="none" strike="noStrike">
                        <a:effectLst/>
                        <a:latin typeface="Times New Roman" panose="02020603050405020304" pitchFamily="18" charset="0"/>
                      </a:endParaRPr>
                    </a:p>
                  </a:txBody>
                  <a:tcPr marL="3248" marR="3248" marT="3248" marB="0" anchor="b"/>
                </a:tc>
                <a:tc>
                  <a:txBody>
                    <a:bodyPr/>
                    <a:lstStyle/>
                    <a:p>
                      <a:pPr algn="r" fontAlgn="b"/>
                      <a:r>
                        <a:rPr lang="ru-RU" sz="1400" u="none" strike="noStrike">
                          <a:effectLst/>
                        </a:rPr>
                        <a:t>99,9</a:t>
                      </a:r>
                      <a:endParaRPr lang="ru-RU" sz="1400" b="0" i="0" u="none" strike="noStrike">
                        <a:effectLst/>
                        <a:latin typeface="Times New Roman" panose="02020603050405020304" pitchFamily="18" charset="0"/>
                      </a:endParaRPr>
                    </a:p>
                  </a:txBody>
                  <a:tcPr marL="3248" marR="3248" marT="3248" marB="0" anchor="b"/>
                </a:tc>
                <a:tc>
                  <a:txBody>
                    <a:bodyPr/>
                    <a:lstStyle/>
                    <a:p>
                      <a:pPr algn="r" fontAlgn="b"/>
                      <a:r>
                        <a:rPr lang="ru-RU" sz="1400" u="none" strike="noStrike">
                          <a:effectLst/>
                        </a:rPr>
                        <a:t>99,9</a:t>
                      </a:r>
                      <a:endParaRPr lang="ru-RU" sz="1400" b="0" i="0" u="none" strike="noStrike">
                        <a:effectLst/>
                        <a:latin typeface="Times New Roman" panose="02020603050405020304" pitchFamily="18" charset="0"/>
                      </a:endParaRPr>
                    </a:p>
                  </a:txBody>
                  <a:tcPr marL="3248" marR="3248" marT="3248" marB="0" anchor="b"/>
                </a:tc>
              </a:tr>
              <a:tr h="124402">
                <a:tc>
                  <a:txBody>
                    <a:bodyPr/>
                    <a:lstStyle/>
                    <a:p>
                      <a:pPr algn="l" fontAlgn="b"/>
                      <a:r>
                        <a:rPr lang="ru-RU" sz="1400" b="1" u="none" strike="noStrike" dirty="0">
                          <a:effectLst/>
                        </a:rPr>
                        <a:t>Обслуживание государственного (муниципального) долга</a:t>
                      </a:r>
                      <a:endParaRPr lang="ru-RU" sz="1400" b="1" i="0" u="none" strike="noStrike" dirty="0">
                        <a:effectLst/>
                        <a:latin typeface="Times New Roman" panose="02020603050405020304" pitchFamily="18" charset="0"/>
                      </a:endParaRPr>
                    </a:p>
                  </a:txBody>
                  <a:tcPr marL="3248" marR="3248" marT="3248" marB="0" anchor="b"/>
                </a:tc>
                <a:tc>
                  <a:txBody>
                    <a:bodyPr/>
                    <a:lstStyle/>
                    <a:p>
                      <a:pPr algn="ctr" fontAlgn="b"/>
                      <a:r>
                        <a:rPr lang="ru-RU" sz="1400" b="1" u="none" strike="noStrike">
                          <a:effectLst/>
                        </a:rPr>
                        <a:t>13</a:t>
                      </a:r>
                      <a:endParaRPr lang="ru-RU" sz="1400" b="1" i="0" u="none" strike="noStrike">
                        <a:effectLst/>
                        <a:latin typeface="Times New Roman" panose="02020603050405020304" pitchFamily="18" charset="0"/>
                      </a:endParaRPr>
                    </a:p>
                  </a:txBody>
                  <a:tcPr marL="3248" marR="3248" marT="3248" marB="0" anchor="b"/>
                </a:tc>
                <a:tc>
                  <a:txBody>
                    <a:bodyPr/>
                    <a:lstStyle/>
                    <a:p>
                      <a:pPr algn="ctr" fontAlgn="b"/>
                      <a:r>
                        <a:rPr lang="ru-RU" sz="1400" b="1" u="none" strike="noStrike">
                          <a:effectLst/>
                        </a:rPr>
                        <a:t> </a:t>
                      </a:r>
                      <a:endParaRPr lang="ru-RU" sz="1400" b="1" i="0" u="none" strike="noStrike">
                        <a:effectLst/>
                        <a:latin typeface="Times New Roman" panose="02020603050405020304" pitchFamily="18" charset="0"/>
                      </a:endParaRPr>
                    </a:p>
                  </a:txBody>
                  <a:tcPr marL="3248" marR="3248" marT="3248" marB="0" anchor="b"/>
                </a:tc>
                <a:tc>
                  <a:txBody>
                    <a:bodyPr/>
                    <a:lstStyle/>
                    <a:p>
                      <a:pPr algn="r" fontAlgn="b"/>
                      <a:r>
                        <a:rPr lang="ru-RU" sz="1400" b="1" u="none" strike="noStrike" dirty="0">
                          <a:effectLst/>
                        </a:rPr>
                        <a:t>750,4</a:t>
                      </a:r>
                      <a:endParaRPr lang="ru-RU" sz="1400" b="1" i="0" u="none" strike="noStrike" dirty="0">
                        <a:effectLst/>
                        <a:latin typeface="Times New Roman" panose="02020603050405020304" pitchFamily="18" charset="0"/>
                      </a:endParaRPr>
                    </a:p>
                  </a:txBody>
                  <a:tcPr marL="3248" marR="3248" marT="3248" marB="0" anchor="b"/>
                </a:tc>
                <a:tc>
                  <a:txBody>
                    <a:bodyPr/>
                    <a:lstStyle/>
                    <a:p>
                      <a:pPr algn="r" fontAlgn="b"/>
                      <a:r>
                        <a:rPr lang="ru-RU" sz="1400" b="1" u="none" strike="noStrike" dirty="0">
                          <a:effectLst/>
                        </a:rPr>
                        <a:t>750,4</a:t>
                      </a:r>
                      <a:endParaRPr lang="ru-RU" sz="1400" b="1" i="0" u="none" strike="noStrike" dirty="0">
                        <a:effectLst/>
                        <a:latin typeface="Times New Roman" panose="02020603050405020304" pitchFamily="18" charset="0"/>
                      </a:endParaRPr>
                    </a:p>
                  </a:txBody>
                  <a:tcPr marL="3248" marR="3248" marT="3248" marB="0" anchor="b"/>
                </a:tc>
                <a:tc>
                  <a:txBody>
                    <a:bodyPr/>
                    <a:lstStyle/>
                    <a:p>
                      <a:pPr algn="r" fontAlgn="b"/>
                      <a:r>
                        <a:rPr lang="ru-RU" sz="1400" b="1" u="none" strike="noStrike" dirty="0">
                          <a:effectLst/>
                        </a:rPr>
                        <a:t>709,7</a:t>
                      </a:r>
                      <a:endParaRPr lang="ru-RU" sz="1400" b="1" i="0" u="none" strike="noStrike" dirty="0">
                        <a:effectLst/>
                        <a:latin typeface="Times New Roman" panose="02020603050405020304" pitchFamily="18" charset="0"/>
                      </a:endParaRPr>
                    </a:p>
                  </a:txBody>
                  <a:tcPr marL="3248" marR="3248" marT="3248" marB="0" anchor="b"/>
                </a:tc>
                <a:tc>
                  <a:txBody>
                    <a:bodyPr/>
                    <a:lstStyle/>
                    <a:p>
                      <a:pPr algn="r" fontAlgn="b"/>
                      <a:r>
                        <a:rPr lang="ru-RU" sz="1400" b="1" u="none" strike="noStrike" dirty="0">
                          <a:effectLst/>
                        </a:rPr>
                        <a:t>94,6</a:t>
                      </a:r>
                      <a:endParaRPr lang="ru-RU" sz="1400" b="1" i="0" u="none" strike="noStrike" dirty="0">
                        <a:effectLst/>
                        <a:latin typeface="Times New Roman" panose="02020603050405020304" pitchFamily="18" charset="0"/>
                      </a:endParaRPr>
                    </a:p>
                  </a:txBody>
                  <a:tcPr marL="3248" marR="3248" marT="3248" marB="0" anchor="b"/>
                </a:tc>
                <a:tc>
                  <a:txBody>
                    <a:bodyPr/>
                    <a:lstStyle/>
                    <a:p>
                      <a:pPr algn="r" fontAlgn="b"/>
                      <a:r>
                        <a:rPr lang="ru-RU" sz="1400" b="1" u="none" strike="noStrike" dirty="0">
                          <a:effectLst/>
                        </a:rPr>
                        <a:t>94,6</a:t>
                      </a:r>
                      <a:endParaRPr lang="ru-RU" sz="1400" b="1" i="0" u="none" strike="noStrike" dirty="0">
                        <a:effectLst/>
                        <a:latin typeface="Times New Roman" panose="02020603050405020304" pitchFamily="18" charset="0"/>
                      </a:endParaRPr>
                    </a:p>
                  </a:txBody>
                  <a:tcPr marL="3248" marR="3248" marT="3248" marB="0" anchor="b"/>
                </a:tc>
              </a:tr>
              <a:tr h="124402">
                <a:tc>
                  <a:txBody>
                    <a:bodyPr/>
                    <a:lstStyle/>
                    <a:p>
                      <a:pPr algn="l" fontAlgn="b"/>
                      <a:r>
                        <a:rPr lang="ru-RU" sz="1400" u="none" strike="noStrike" dirty="0">
                          <a:effectLst/>
                        </a:rPr>
                        <a:t>Обслуживание государственного (муниципального) внутреннего долга</a:t>
                      </a:r>
                      <a:endParaRPr lang="ru-RU" sz="1400" b="0" i="0" u="none" strike="noStrike" dirty="0">
                        <a:effectLst/>
                        <a:latin typeface="Times New Roman" panose="02020603050405020304" pitchFamily="18" charset="0"/>
                      </a:endParaRPr>
                    </a:p>
                  </a:txBody>
                  <a:tcPr marL="3248" marR="3248" marT="3248" marB="0" anchor="b"/>
                </a:tc>
                <a:tc>
                  <a:txBody>
                    <a:bodyPr/>
                    <a:lstStyle/>
                    <a:p>
                      <a:pPr algn="ctr" fontAlgn="b"/>
                      <a:r>
                        <a:rPr lang="ru-RU" sz="1400" u="none" strike="noStrike">
                          <a:effectLst/>
                        </a:rPr>
                        <a:t>13</a:t>
                      </a:r>
                      <a:endParaRPr lang="ru-RU" sz="1400" b="0" i="0" u="none" strike="noStrike">
                        <a:effectLst/>
                        <a:latin typeface="Times New Roman" panose="02020603050405020304" pitchFamily="18" charset="0"/>
                      </a:endParaRPr>
                    </a:p>
                  </a:txBody>
                  <a:tcPr marL="3248" marR="3248" marT="3248" marB="0" anchor="b"/>
                </a:tc>
                <a:tc>
                  <a:txBody>
                    <a:bodyPr/>
                    <a:lstStyle/>
                    <a:p>
                      <a:pPr algn="ctr" fontAlgn="b"/>
                      <a:r>
                        <a:rPr lang="ru-RU" sz="1400" u="none" strike="noStrike">
                          <a:effectLst/>
                        </a:rPr>
                        <a:t>01</a:t>
                      </a:r>
                      <a:endParaRPr lang="ru-RU" sz="1400" b="0" i="0" u="none" strike="noStrike">
                        <a:effectLst/>
                        <a:latin typeface="Times New Roman" panose="02020603050405020304" pitchFamily="18" charset="0"/>
                      </a:endParaRPr>
                    </a:p>
                  </a:txBody>
                  <a:tcPr marL="3248" marR="3248" marT="3248" marB="0" anchor="b"/>
                </a:tc>
                <a:tc>
                  <a:txBody>
                    <a:bodyPr/>
                    <a:lstStyle/>
                    <a:p>
                      <a:pPr algn="r" fontAlgn="b"/>
                      <a:r>
                        <a:rPr lang="ru-RU" sz="1400" u="none" strike="noStrike">
                          <a:effectLst/>
                        </a:rPr>
                        <a:t>750,4</a:t>
                      </a:r>
                      <a:endParaRPr lang="ru-RU" sz="1400" b="0" i="0" u="none" strike="noStrike">
                        <a:effectLst/>
                        <a:latin typeface="Times New Roman" panose="02020603050405020304" pitchFamily="18" charset="0"/>
                      </a:endParaRPr>
                    </a:p>
                  </a:txBody>
                  <a:tcPr marL="3248" marR="3248" marT="3248" marB="0" anchor="b"/>
                </a:tc>
                <a:tc>
                  <a:txBody>
                    <a:bodyPr/>
                    <a:lstStyle/>
                    <a:p>
                      <a:pPr algn="r" fontAlgn="b"/>
                      <a:r>
                        <a:rPr lang="ru-RU" sz="1400" u="none" strike="noStrike">
                          <a:effectLst/>
                        </a:rPr>
                        <a:t>750,4</a:t>
                      </a:r>
                      <a:endParaRPr lang="ru-RU" sz="1400" b="0" i="0" u="none" strike="noStrike">
                        <a:effectLst/>
                        <a:latin typeface="Times New Roman" panose="02020603050405020304" pitchFamily="18" charset="0"/>
                      </a:endParaRPr>
                    </a:p>
                  </a:txBody>
                  <a:tcPr marL="3248" marR="3248" marT="3248" marB="0" anchor="b"/>
                </a:tc>
                <a:tc>
                  <a:txBody>
                    <a:bodyPr/>
                    <a:lstStyle/>
                    <a:p>
                      <a:pPr algn="r" fontAlgn="b"/>
                      <a:r>
                        <a:rPr lang="ru-RU" sz="1400" u="none" strike="noStrike">
                          <a:effectLst/>
                        </a:rPr>
                        <a:t>709,7</a:t>
                      </a:r>
                      <a:endParaRPr lang="ru-RU" sz="1400" b="0" i="0" u="none" strike="noStrike">
                        <a:effectLst/>
                        <a:latin typeface="Times New Roman" panose="02020603050405020304" pitchFamily="18" charset="0"/>
                      </a:endParaRPr>
                    </a:p>
                  </a:txBody>
                  <a:tcPr marL="3248" marR="3248" marT="3248" marB="0" anchor="b"/>
                </a:tc>
                <a:tc>
                  <a:txBody>
                    <a:bodyPr/>
                    <a:lstStyle/>
                    <a:p>
                      <a:pPr algn="r" fontAlgn="b"/>
                      <a:r>
                        <a:rPr lang="ru-RU" sz="1400" u="none" strike="noStrike">
                          <a:effectLst/>
                        </a:rPr>
                        <a:t>94,6</a:t>
                      </a:r>
                      <a:endParaRPr lang="ru-RU" sz="1400" b="0" i="0" u="none" strike="noStrike">
                        <a:effectLst/>
                        <a:latin typeface="Times New Roman" panose="02020603050405020304" pitchFamily="18" charset="0"/>
                      </a:endParaRPr>
                    </a:p>
                  </a:txBody>
                  <a:tcPr marL="3248" marR="3248" marT="3248" marB="0" anchor="b"/>
                </a:tc>
                <a:tc>
                  <a:txBody>
                    <a:bodyPr/>
                    <a:lstStyle/>
                    <a:p>
                      <a:pPr algn="r" fontAlgn="b"/>
                      <a:r>
                        <a:rPr lang="ru-RU" sz="1400" u="none" strike="noStrike">
                          <a:effectLst/>
                        </a:rPr>
                        <a:t>94,6</a:t>
                      </a:r>
                      <a:endParaRPr lang="ru-RU" sz="1400" b="0" i="0" u="none" strike="noStrike">
                        <a:effectLst/>
                        <a:latin typeface="Times New Roman" panose="02020603050405020304" pitchFamily="18" charset="0"/>
                      </a:endParaRPr>
                    </a:p>
                  </a:txBody>
                  <a:tcPr marL="3248" marR="3248" marT="3248" marB="0" anchor="b"/>
                </a:tc>
              </a:tr>
              <a:tr h="62201">
                <a:tc>
                  <a:txBody>
                    <a:bodyPr/>
                    <a:lstStyle/>
                    <a:p>
                      <a:pPr algn="l" fontAlgn="b"/>
                      <a:r>
                        <a:rPr lang="ru-RU" sz="1600" u="none" strike="noStrike" dirty="0">
                          <a:effectLst/>
                        </a:rPr>
                        <a:t>Итого</a:t>
                      </a:r>
                      <a:endParaRPr lang="ru-RU" sz="1600" b="1" i="0" u="none" strike="noStrike" dirty="0">
                        <a:effectLst/>
                        <a:latin typeface="Times New Roman" panose="02020603050405020304" pitchFamily="18" charset="0"/>
                      </a:endParaRPr>
                    </a:p>
                  </a:txBody>
                  <a:tcPr marL="3248" marR="3248" marT="3248" marB="0" anchor="b"/>
                </a:tc>
                <a:tc>
                  <a:txBody>
                    <a:bodyPr/>
                    <a:lstStyle/>
                    <a:p>
                      <a:pPr algn="ctr" fontAlgn="b"/>
                      <a:r>
                        <a:rPr lang="ru-RU" sz="1600" u="none" strike="noStrike" dirty="0">
                          <a:effectLst/>
                        </a:rPr>
                        <a:t> </a:t>
                      </a:r>
                      <a:endParaRPr lang="ru-RU" sz="1600" b="1" i="0" u="none" strike="noStrike" dirty="0">
                        <a:effectLst/>
                        <a:latin typeface="Times New Roman" panose="02020603050405020304" pitchFamily="18" charset="0"/>
                      </a:endParaRPr>
                    </a:p>
                  </a:txBody>
                  <a:tcPr marL="3248" marR="3248" marT="3248" marB="0" anchor="b"/>
                </a:tc>
                <a:tc>
                  <a:txBody>
                    <a:bodyPr/>
                    <a:lstStyle/>
                    <a:p>
                      <a:pPr algn="ctr" fontAlgn="b"/>
                      <a:r>
                        <a:rPr lang="ru-RU" sz="1600" u="none" strike="noStrike" dirty="0">
                          <a:effectLst/>
                        </a:rPr>
                        <a:t> </a:t>
                      </a:r>
                      <a:endParaRPr lang="ru-RU" sz="1600" b="1" i="0" u="none" strike="noStrike" dirty="0">
                        <a:effectLst/>
                        <a:latin typeface="Times New Roman" panose="02020603050405020304" pitchFamily="18" charset="0"/>
                      </a:endParaRPr>
                    </a:p>
                  </a:txBody>
                  <a:tcPr marL="3248" marR="3248" marT="3248" marB="0" anchor="b"/>
                </a:tc>
                <a:tc>
                  <a:txBody>
                    <a:bodyPr/>
                    <a:lstStyle/>
                    <a:p>
                      <a:pPr algn="r" fontAlgn="b"/>
                      <a:r>
                        <a:rPr lang="ru-RU" sz="1600" u="none" strike="noStrike" dirty="0">
                          <a:effectLst/>
                        </a:rPr>
                        <a:t>4 830 470,9</a:t>
                      </a:r>
                      <a:endParaRPr lang="ru-RU" sz="1600" b="1" i="0" u="none" strike="noStrike" dirty="0">
                        <a:effectLst/>
                        <a:latin typeface="Times New Roman" panose="02020603050405020304" pitchFamily="18" charset="0"/>
                      </a:endParaRPr>
                    </a:p>
                  </a:txBody>
                  <a:tcPr marL="3248" marR="3248" marT="3248" marB="0" anchor="b"/>
                </a:tc>
                <a:tc>
                  <a:txBody>
                    <a:bodyPr/>
                    <a:lstStyle/>
                    <a:p>
                      <a:pPr algn="r" fontAlgn="b"/>
                      <a:r>
                        <a:rPr lang="ru-RU" sz="1600" u="none" strike="noStrike" dirty="0">
                          <a:effectLst/>
                        </a:rPr>
                        <a:t>4 944 813,2</a:t>
                      </a:r>
                      <a:endParaRPr lang="ru-RU" sz="1600" b="1" i="0" u="none" strike="noStrike" dirty="0">
                        <a:effectLst/>
                        <a:latin typeface="Times New Roman" panose="02020603050405020304" pitchFamily="18" charset="0"/>
                      </a:endParaRPr>
                    </a:p>
                  </a:txBody>
                  <a:tcPr marL="3248" marR="3248" marT="3248" marB="0" anchor="b"/>
                </a:tc>
                <a:tc>
                  <a:txBody>
                    <a:bodyPr/>
                    <a:lstStyle/>
                    <a:p>
                      <a:pPr algn="r" fontAlgn="b"/>
                      <a:r>
                        <a:rPr lang="ru-RU" sz="1600" u="none" strike="noStrike" dirty="0">
                          <a:effectLst/>
                        </a:rPr>
                        <a:t>4 323 066,2</a:t>
                      </a:r>
                      <a:endParaRPr lang="ru-RU" sz="1600" b="1" i="0" u="none" strike="noStrike" dirty="0">
                        <a:effectLst/>
                        <a:latin typeface="Times New Roman" panose="02020603050405020304" pitchFamily="18" charset="0"/>
                      </a:endParaRPr>
                    </a:p>
                  </a:txBody>
                  <a:tcPr marL="3248" marR="3248" marT="3248" marB="0" anchor="b"/>
                </a:tc>
                <a:tc>
                  <a:txBody>
                    <a:bodyPr/>
                    <a:lstStyle/>
                    <a:p>
                      <a:pPr algn="r" fontAlgn="b"/>
                      <a:r>
                        <a:rPr lang="ru-RU" sz="1600" u="none" strike="noStrike" dirty="0">
                          <a:effectLst/>
                        </a:rPr>
                        <a:t>89,5</a:t>
                      </a:r>
                      <a:endParaRPr lang="ru-RU" sz="1600" b="1" i="0" u="none" strike="noStrike" dirty="0">
                        <a:effectLst/>
                        <a:latin typeface="Times New Roman" panose="02020603050405020304" pitchFamily="18" charset="0"/>
                      </a:endParaRPr>
                    </a:p>
                  </a:txBody>
                  <a:tcPr marL="3248" marR="3248" marT="3248" marB="0" anchor="b"/>
                </a:tc>
                <a:tc>
                  <a:txBody>
                    <a:bodyPr/>
                    <a:lstStyle/>
                    <a:p>
                      <a:pPr algn="r" fontAlgn="b"/>
                      <a:r>
                        <a:rPr lang="ru-RU" sz="1600" u="none" strike="noStrike" dirty="0">
                          <a:effectLst/>
                        </a:rPr>
                        <a:t>87,4</a:t>
                      </a:r>
                      <a:endParaRPr lang="ru-RU" sz="1600" b="1" i="0" u="none" strike="noStrike" dirty="0">
                        <a:effectLst/>
                        <a:latin typeface="Times New Roman" panose="02020603050405020304" pitchFamily="18" charset="0"/>
                      </a:endParaRPr>
                    </a:p>
                  </a:txBody>
                  <a:tcPr marL="3248" marR="3248" marT="3248" marB="0" anchor="b"/>
                </a:tc>
              </a:tr>
            </a:tbl>
          </a:graphicData>
        </a:graphic>
      </p:graphicFrame>
      <p:sp>
        <p:nvSpPr>
          <p:cNvPr id="6" name="TextBox 5"/>
          <p:cNvSpPr txBox="1"/>
          <p:nvPr/>
        </p:nvSpPr>
        <p:spPr>
          <a:xfrm>
            <a:off x="10871200" y="689267"/>
            <a:ext cx="1036482" cy="369332"/>
          </a:xfrm>
          <a:prstGeom prst="rect">
            <a:avLst/>
          </a:prstGeom>
          <a:noFill/>
        </p:spPr>
        <p:txBody>
          <a:bodyPr wrap="square" rtlCol="0">
            <a:spAutoFit/>
          </a:bodyPr>
          <a:lstStyle/>
          <a:p>
            <a:pPr algn="r"/>
            <a:r>
              <a:rPr lang="ru-RU" dirty="0" smtClean="0"/>
              <a:t>(4 из 4)</a:t>
            </a:r>
            <a:endParaRPr lang="ru-RU" dirty="0"/>
          </a:p>
        </p:txBody>
      </p:sp>
    </p:spTree>
    <p:extLst>
      <p:ext uri="{BB962C8B-B14F-4D97-AF65-F5344CB8AC3E}">
        <p14:creationId xmlns:p14="http://schemas.microsoft.com/office/powerpoint/2010/main" val="308901508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3" name="Нижний колонтитул 3"/>
          <p:cNvSpPr>
            <a:spLocks noGrp="1"/>
          </p:cNvSpPr>
          <p:nvPr>
            <p:ph type="ftr" sz="quarter" idx="4294967295"/>
          </p:nvPr>
        </p:nvSpPr>
        <p:spPr>
          <a:xfrm>
            <a:off x="0" y="6437730"/>
            <a:ext cx="11760000" cy="432000"/>
          </a:xfrm>
          <a:prstGeom prst="rect">
            <a:avLst/>
          </a:prstGeom>
          <a:solidFill>
            <a:srgbClr val="404040"/>
          </a:solidFill>
          <a:ln cmpd="sng">
            <a:noFill/>
          </a:ln>
        </p:spPr>
        <p:txBody>
          <a:bodyPr anchor="ctr"/>
          <a:lstStyle/>
          <a:p>
            <a:pPr lvl="1"/>
            <a:r>
              <a:rPr lang="ru-RU" b="1" dirty="0">
                <a:gradFill>
                  <a:gsLst>
                    <a:gs pos="0">
                      <a:schemeClr val="accent1">
                        <a:lumMod val="5000"/>
                        <a:lumOff val="95000"/>
                      </a:schemeClr>
                    </a:gs>
                    <a:gs pos="74000">
                      <a:schemeClr val="accent5">
                        <a:lumMod val="25000"/>
                        <a:lumOff val="75000"/>
                      </a:schemeClr>
                    </a:gs>
                    <a:gs pos="83000">
                      <a:schemeClr val="accent5">
                        <a:lumMod val="25000"/>
                        <a:lumOff val="75000"/>
                      </a:schemeClr>
                    </a:gs>
                    <a:gs pos="100000">
                      <a:schemeClr val="accent5">
                        <a:lumMod val="50000"/>
                        <a:lumOff val="50000"/>
                      </a:schemeClr>
                    </a:gs>
                  </a:gsLst>
                  <a:lin ang="5400000" scaled="1"/>
                </a:gradFill>
              </a:rPr>
              <a:t>БЮДЖЕТ ДЛЯ ГРАЖДАН </a:t>
            </a:r>
          </a:p>
        </p:txBody>
      </p:sp>
      <p:sp>
        <p:nvSpPr>
          <p:cNvPr id="34" name="Номер слайда 5">
            <a:extLst>
              <a:ext uri="{FF2B5EF4-FFF2-40B4-BE49-F238E27FC236}">
                <a16:creationId xmlns="" xmlns:a16="http://schemas.microsoft.com/office/drawing/2014/main" id="{1C554D9F-1895-486E-BFBA-905BB2D29E08}"/>
              </a:ext>
            </a:extLst>
          </p:cNvPr>
          <p:cNvSpPr>
            <a:spLocks noGrp="1"/>
          </p:cNvSpPr>
          <p:nvPr>
            <p:ph type="sldNum" sz="quarter" idx="33"/>
          </p:nvPr>
        </p:nvSpPr>
        <p:spPr>
          <a:xfrm>
            <a:off x="11760000" y="6437730"/>
            <a:ext cx="432000" cy="432000"/>
          </a:xfrm>
        </p:spPr>
        <p:txBody>
          <a:bodyPr rtlCol="0"/>
          <a:lstStyle/>
          <a:p>
            <a:pPr rtl="0"/>
            <a:fld id="{19B51A1E-902D-48AF-9020-955120F399B6}" type="slidenum">
              <a:rPr lang="ru-RU" sz="1600" b="1" smtClean="0">
                <a:ln w="0"/>
                <a:gradFill>
                  <a:gsLst>
                    <a:gs pos="0">
                      <a:schemeClr val="accent1">
                        <a:lumMod val="5000"/>
                        <a:lumOff val="95000"/>
                      </a:schemeClr>
                    </a:gs>
                    <a:gs pos="74000">
                      <a:schemeClr val="accent5">
                        <a:lumMod val="25000"/>
                        <a:lumOff val="75000"/>
                      </a:schemeClr>
                    </a:gs>
                    <a:gs pos="83000">
                      <a:schemeClr val="accent5">
                        <a:lumMod val="25000"/>
                        <a:lumOff val="75000"/>
                      </a:schemeClr>
                    </a:gs>
                    <a:gs pos="100000">
                      <a:schemeClr val="accent5">
                        <a:lumMod val="50000"/>
                        <a:lumOff val="50000"/>
                      </a:schemeClr>
                    </a:gs>
                  </a:gsLst>
                  <a:lin ang="5400000" scaled="1"/>
                </a:gradFill>
                <a:effectLst>
                  <a:outerShdw blurRad="38100" dist="25400" dir="5400000" algn="ctr" rotWithShape="0">
                    <a:srgbClr val="6E747A">
                      <a:alpha val="43000"/>
                    </a:srgbClr>
                  </a:outerShdw>
                </a:effectLst>
              </a:rPr>
              <a:pPr rtl="0"/>
              <a:t>37</a:t>
            </a:fld>
            <a:endParaRPr lang="ru-RU" sz="1600" b="1" dirty="0">
              <a:ln w="0"/>
              <a:gradFill>
                <a:gsLst>
                  <a:gs pos="0">
                    <a:schemeClr val="accent1">
                      <a:lumMod val="5000"/>
                      <a:lumOff val="95000"/>
                    </a:schemeClr>
                  </a:gs>
                  <a:gs pos="74000">
                    <a:schemeClr val="accent5">
                      <a:lumMod val="25000"/>
                      <a:lumOff val="75000"/>
                    </a:schemeClr>
                  </a:gs>
                  <a:gs pos="83000">
                    <a:schemeClr val="accent5">
                      <a:lumMod val="25000"/>
                      <a:lumOff val="75000"/>
                    </a:schemeClr>
                  </a:gs>
                  <a:gs pos="100000">
                    <a:schemeClr val="accent5">
                      <a:lumMod val="50000"/>
                      <a:lumOff val="50000"/>
                    </a:schemeClr>
                  </a:gs>
                </a:gsLst>
                <a:lin ang="5400000" scaled="1"/>
              </a:gradFill>
              <a:effectLst>
                <a:outerShdw blurRad="38100" dist="25400" dir="5400000" algn="ctr" rotWithShape="0">
                  <a:srgbClr val="6E747A">
                    <a:alpha val="43000"/>
                  </a:srgbClr>
                </a:outerShdw>
              </a:effectLst>
            </a:endParaRPr>
          </a:p>
        </p:txBody>
      </p:sp>
      <p:sp>
        <p:nvSpPr>
          <p:cNvPr id="3" name="Заголовок 2"/>
          <p:cNvSpPr>
            <a:spLocks noGrp="1"/>
          </p:cNvSpPr>
          <p:nvPr>
            <p:ph type="title"/>
          </p:nvPr>
        </p:nvSpPr>
        <p:spPr/>
        <p:txBody>
          <a:bodyPr/>
          <a:lstStyle/>
          <a:p>
            <a:r>
              <a:rPr lang="ru-RU" sz="2000" dirty="0" smtClean="0"/>
              <a:t>Сведения </a:t>
            </a:r>
            <a:r>
              <a:rPr lang="ru-RU" sz="2000" dirty="0"/>
              <a:t>о фактически произведенных расходах по разделам и подразделам классификации расходов бюджета в сравнении с первоначально утвержденными решением о бюджете значениями и с уточненными значениями с учетом внесенных изменений по </a:t>
            </a:r>
            <a:r>
              <a:rPr lang="ru-RU" sz="2000" dirty="0" smtClean="0"/>
              <a:t>городу </a:t>
            </a:r>
            <a:r>
              <a:rPr lang="ru-RU" sz="2000" dirty="0"/>
              <a:t>Пыть-Ях за 2021 год, тыс. рублей</a:t>
            </a:r>
          </a:p>
        </p:txBody>
      </p:sp>
      <p:sp>
        <p:nvSpPr>
          <p:cNvPr id="6" name="TextBox 5"/>
          <p:cNvSpPr txBox="1"/>
          <p:nvPr/>
        </p:nvSpPr>
        <p:spPr>
          <a:xfrm>
            <a:off x="10871200" y="689267"/>
            <a:ext cx="1036482" cy="369332"/>
          </a:xfrm>
          <a:prstGeom prst="rect">
            <a:avLst/>
          </a:prstGeom>
          <a:noFill/>
        </p:spPr>
        <p:txBody>
          <a:bodyPr wrap="square" rtlCol="0">
            <a:spAutoFit/>
          </a:bodyPr>
          <a:lstStyle/>
          <a:p>
            <a:pPr algn="r"/>
            <a:r>
              <a:rPr lang="ru-RU" dirty="0" smtClean="0"/>
              <a:t>(1 из 10)</a:t>
            </a:r>
            <a:endParaRPr lang="ru-RU" dirty="0"/>
          </a:p>
        </p:txBody>
      </p:sp>
      <p:graphicFrame>
        <p:nvGraphicFramePr>
          <p:cNvPr id="4" name="Таблица 3"/>
          <p:cNvGraphicFramePr>
            <a:graphicFrameLocks noGrp="1"/>
          </p:cNvGraphicFramePr>
          <p:nvPr>
            <p:extLst>
              <p:ext uri="{D42A27DB-BD31-4B8C-83A1-F6EECF244321}">
                <p14:modId xmlns:p14="http://schemas.microsoft.com/office/powerpoint/2010/main" val="1384197924"/>
              </p:ext>
            </p:extLst>
          </p:nvPr>
        </p:nvGraphicFramePr>
        <p:xfrm>
          <a:off x="296335" y="1104321"/>
          <a:ext cx="11647317" cy="4516470"/>
        </p:xfrm>
        <a:graphic>
          <a:graphicData uri="http://schemas.openxmlformats.org/drawingml/2006/table">
            <a:tbl>
              <a:tblPr firstRow="1" bandRow="1" bandCol="1">
                <a:tableStyleId>{5A111915-BE36-4E01-A7E5-04B1672EAD32}</a:tableStyleId>
              </a:tblPr>
              <a:tblGrid>
                <a:gridCol w="1511832"/>
                <a:gridCol w="347543"/>
                <a:gridCol w="290449"/>
                <a:gridCol w="873831"/>
                <a:gridCol w="873831"/>
                <a:gridCol w="504000"/>
                <a:gridCol w="3240000"/>
                <a:gridCol w="873831"/>
                <a:gridCol w="504000"/>
                <a:gridCol w="2628000"/>
              </a:tblGrid>
              <a:tr h="131902">
                <a:tc>
                  <a:txBody>
                    <a:bodyPr/>
                    <a:lstStyle/>
                    <a:p>
                      <a:pPr algn="ctr" fontAlgn="ctr"/>
                      <a:r>
                        <a:rPr lang="ru-RU" sz="800" u="none" strike="noStrike" dirty="0">
                          <a:effectLst/>
                        </a:rPr>
                        <a:t>Наименование</a:t>
                      </a:r>
                      <a:endParaRPr lang="ru-RU" sz="800" b="0" i="0" u="none" strike="noStrike" dirty="0">
                        <a:effectLst/>
                        <a:latin typeface="Times New Roman" panose="02020603050405020304" pitchFamily="18" charset="0"/>
                      </a:endParaRPr>
                    </a:p>
                  </a:txBody>
                  <a:tcPr marL="905" marR="905" marT="905" marB="0" anchor="ctr"/>
                </a:tc>
                <a:tc>
                  <a:txBody>
                    <a:bodyPr/>
                    <a:lstStyle/>
                    <a:p>
                      <a:pPr algn="ctr" rtl="0" fontAlgn="ctr"/>
                      <a:r>
                        <a:rPr lang="ru-RU" sz="800" u="none" strike="noStrike" dirty="0">
                          <a:effectLst/>
                        </a:rPr>
                        <a:t>Раздел</a:t>
                      </a:r>
                      <a:endParaRPr lang="ru-RU" sz="800" b="0" i="0" u="none" strike="noStrike" dirty="0">
                        <a:effectLst/>
                        <a:latin typeface="Times New Roman" panose="02020603050405020304" pitchFamily="18" charset="0"/>
                      </a:endParaRPr>
                    </a:p>
                  </a:txBody>
                  <a:tcPr marL="905" marR="905" marT="905" marB="0" anchor="ctr"/>
                </a:tc>
                <a:tc>
                  <a:txBody>
                    <a:bodyPr/>
                    <a:lstStyle/>
                    <a:p>
                      <a:pPr algn="ctr" rtl="0" fontAlgn="ctr"/>
                      <a:r>
                        <a:rPr lang="ru-RU" sz="800" u="none" strike="noStrike">
                          <a:effectLst/>
                        </a:rPr>
                        <a:t>Подраздел</a:t>
                      </a:r>
                      <a:endParaRPr lang="ru-RU" sz="800" b="0" i="0" u="none" strike="noStrike">
                        <a:effectLst/>
                        <a:latin typeface="Times New Roman" panose="02020603050405020304" pitchFamily="18" charset="0"/>
                      </a:endParaRPr>
                    </a:p>
                  </a:txBody>
                  <a:tcPr marL="905" marR="905" marT="905" marB="0" anchor="ctr"/>
                </a:tc>
                <a:tc>
                  <a:txBody>
                    <a:bodyPr/>
                    <a:lstStyle/>
                    <a:p>
                      <a:pPr algn="ctr" rtl="0" fontAlgn="ctr"/>
                      <a:r>
                        <a:rPr lang="ru-RU" sz="800" u="none" strike="noStrike" dirty="0">
                          <a:effectLst/>
                        </a:rPr>
                        <a:t>План по решению Думы города от 14.12.2020 № 357 (Первоначальный)</a:t>
                      </a:r>
                      <a:endParaRPr lang="ru-RU" sz="800" b="0" i="0" u="none" strike="noStrike" dirty="0">
                        <a:effectLst/>
                        <a:latin typeface="Times New Roman" panose="02020603050405020304" pitchFamily="18" charset="0"/>
                      </a:endParaRPr>
                    </a:p>
                  </a:txBody>
                  <a:tcPr marL="905" marR="905" marT="905" marB="0" anchor="ctr"/>
                </a:tc>
                <a:tc>
                  <a:txBody>
                    <a:bodyPr/>
                    <a:lstStyle/>
                    <a:p>
                      <a:pPr algn="ctr" fontAlgn="ctr"/>
                      <a:r>
                        <a:rPr lang="ru-RU" sz="800" u="none" strike="noStrike" dirty="0">
                          <a:effectLst/>
                        </a:rPr>
                        <a:t>Уточненный план на год</a:t>
                      </a:r>
                      <a:endParaRPr lang="ru-RU" sz="800" b="0" i="0" u="none" strike="noStrike" dirty="0">
                        <a:solidFill>
                          <a:srgbClr val="000000"/>
                        </a:solidFill>
                        <a:effectLst/>
                        <a:latin typeface="Times New Roman" panose="02020603050405020304" pitchFamily="18" charset="0"/>
                      </a:endParaRPr>
                    </a:p>
                  </a:txBody>
                  <a:tcPr marL="905" marR="905" marT="905" marB="0" anchor="ctr"/>
                </a:tc>
                <a:tc>
                  <a:txBody>
                    <a:bodyPr/>
                    <a:lstStyle/>
                    <a:p>
                      <a:pPr algn="ctr" fontAlgn="ctr"/>
                      <a:r>
                        <a:rPr lang="ru-RU" sz="800" u="none" strike="noStrike" dirty="0">
                          <a:effectLst/>
                        </a:rPr>
                        <a:t>Отклонение между первоначально утвержденными показателями расходов и уточненным планом (%)</a:t>
                      </a:r>
                      <a:endParaRPr lang="ru-RU" sz="800" b="0" i="0" u="none" strike="noStrike" dirty="0">
                        <a:solidFill>
                          <a:srgbClr val="000000"/>
                        </a:solidFill>
                        <a:effectLst/>
                        <a:latin typeface="Times New Roman" panose="02020603050405020304" pitchFamily="18" charset="0"/>
                      </a:endParaRPr>
                    </a:p>
                  </a:txBody>
                  <a:tcPr marL="905" marR="905" marT="905" marB="0" anchor="ctr"/>
                </a:tc>
                <a:tc>
                  <a:txBody>
                    <a:bodyPr/>
                    <a:lstStyle/>
                    <a:p>
                      <a:pPr algn="ctr" fontAlgn="ctr"/>
                      <a:r>
                        <a:rPr lang="ru-RU" sz="800" u="none" strike="noStrike" dirty="0">
                          <a:effectLst/>
                        </a:rPr>
                        <a:t>пояснения отклонений уточненного плана на год к первоначально утвержденному плану на год</a:t>
                      </a:r>
                      <a:br>
                        <a:rPr lang="ru-RU" sz="800" u="none" strike="noStrike" dirty="0">
                          <a:effectLst/>
                        </a:rPr>
                      </a:br>
                      <a:r>
                        <a:rPr lang="ru-RU" sz="800" u="none" strike="noStrike" dirty="0">
                          <a:effectLst/>
                        </a:rPr>
                        <a:t>( + ; -  5% и более)</a:t>
                      </a:r>
                      <a:endParaRPr lang="ru-RU" sz="800" b="0" i="0" u="none" strike="noStrike" dirty="0">
                        <a:solidFill>
                          <a:srgbClr val="000000"/>
                        </a:solidFill>
                        <a:effectLst/>
                        <a:latin typeface="Times New Roman" panose="02020603050405020304" pitchFamily="18" charset="0"/>
                      </a:endParaRPr>
                    </a:p>
                  </a:txBody>
                  <a:tcPr marL="905" marR="905" marT="905" marB="0" anchor="ctr"/>
                </a:tc>
                <a:tc>
                  <a:txBody>
                    <a:bodyPr/>
                    <a:lstStyle/>
                    <a:p>
                      <a:pPr algn="ctr" fontAlgn="ctr"/>
                      <a:r>
                        <a:rPr lang="ru-RU" sz="800" u="none" strike="noStrike" dirty="0">
                          <a:effectLst/>
                        </a:rPr>
                        <a:t>Исполнено</a:t>
                      </a:r>
                      <a:endParaRPr lang="ru-RU" sz="800" b="0" i="0" u="none" strike="noStrike" dirty="0">
                        <a:solidFill>
                          <a:srgbClr val="000000"/>
                        </a:solidFill>
                        <a:effectLst/>
                        <a:latin typeface="Times New Roman" panose="02020603050405020304" pitchFamily="18" charset="0"/>
                      </a:endParaRPr>
                    </a:p>
                  </a:txBody>
                  <a:tcPr marL="905" marR="905" marT="905" marB="0" anchor="ctr"/>
                </a:tc>
                <a:tc>
                  <a:txBody>
                    <a:bodyPr/>
                    <a:lstStyle/>
                    <a:p>
                      <a:pPr algn="ctr" fontAlgn="ctr"/>
                      <a:r>
                        <a:rPr lang="ru-RU" sz="800" u="none" strike="noStrike" dirty="0">
                          <a:effectLst/>
                        </a:rPr>
                        <a:t>Отклонение между уточненным планом и  фактическими значениями              (%)</a:t>
                      </a:r>
                      <a:endParaRPr lang="ru-RU" sz="800" b="0" i="0" u="none" strike="noStrike" dirty="0">
                        <a:solidFill>
                          <a:srgbClr val="000000"/>
                        </a:solidFill>
                        <a:effectLst/>
                        <a:latin typeface="Times New Roman" panose="02020603050405020304" pitchFamily="18" charset="0"/>
                      </a:endParaRPr>
                    </a:p>
                  </a:txBody>
                  <a:tcPr marL="905" marR="905" marT="905" marB="0" anchor="ctr"/>
                </a:tc>
                <a:tc>
                  <a:txBody>
                    <a:bodyPr/>
                    <a:lstStyle/>
                    <a:p>
                      <a:pPr algn="ctr" fontAlgn="ctr"/>
                      <a:r>
                        <a:rPr lang="ru-RU" sz="800" u="none" strike="noStrike" dirty="0">
                          <a:effectLst/>
                        </a:rPr>
                        <a:t>пояснения отклонений исполнения к уточненному  плану на год ( + ; -  5% и более)</a:t>
                      </a:r>
                      <a:endParaRPr lang="ru-RU" sz="800" b="0" i="0" u="none" strike="noStrike" dirty="0">
                        <a:solidFill>
                          <a:srgbClr val="000000"/>
                        </a:solidFill>
                        <a:effectLst/>
                        <a:latin typeface="Times New Roman" panose="02020603050405020304" pitchFamily="18" charset="0"/>
                      </a:endParaRPr>
                    </a:p>
                  </a:txBody>
                  <a:tcPr marL="905" marR="905" marT="905" marB="0" anchor="ctr"/>
                </a:tc>
              </a:tr>
              <a:tr h="29167">
                <a:tc>
                  <a:txBody>
                    <a:bodyPr/>
                    <a:lstStyle/>
                    <a:p>
                      <a:pPr algn="ctr" fontAlgn="ctr"/>
                      <a:r>
                        <a:rPr lang="ru-RU" sz="1000" u="none" strike="noStrike">
                          <a:effectLst/>
                        </a:rPr>
                        <a:t>1</a:t>
                      </a:r>
                      <a:endParaRPr lang="ru-RU" sz="1000" b="0" i="0" u="none" strike="noStrike">
                        <a:effectLst/>
                        <a:latin typeface="Times New Roman" panose="02020603050405020304" pitchFamily="18" charset="0"/>
                      </a:endParaRPr>
                    </a:p>
                  </a:txBody>
                  <a:tcPr marL="905" marR="905" marT="905" marB="0" anchor="ctr"/>
                </a:tc>
                <a:tc>
                  <a:txBody>
                    <a:bodyPr/>
                    <a:lstStyle/>
                    <a:p>
                      <a:pPr algn="ctr" rtl="0" fontAlgn="ctr"/>
                      <a:r>
                        <a:rPr lang="ru-RU" sz="1000" u="none" strike="noStrike">
                          <a:effectLst/>
                        </a:rPr>
                        <a:t>2</a:t>
                      </a:r>
                      <a:endParaRPr lang="ru-RU" sz="1000" b="0" i="0" u="none" strike="noStrike">
                        <a:effectLst/>
                        <a:latin typeface="Times New Roman" panose="02020603050405020304" pitchFamily="18" charset="0"/>
                      </a:endParaRPr>
                    </a:p>
                  </a:txBody>
                  <a:tcPr marL="905" marR="905" marT="905" marB="0" anchor="ctr"/>
                </a:tc>
                <a:tc>
                  <a:txBody>
                    <a:bodyPr/>
                    <a:lstStyle/>
                    <a:p>
                      <a:pPr algn="ctr" rtl="0" fontAlgn="ctr"/>
                      <a:r>
                        <a:rPr lang="ru-RU" sz="1000" u="none" strike="noStrike">
                          <a:effectLst/>
                        </a:rPr>
                        <a:t>3</a:t>
                      </a:r>
                      <a:endParaRPr lang="ru-RU" sz="1000" b="0" i="0" u="none" strike="noStrike">
                        <a:effectLst/>
                        <a:latin typeface="Times New Roman" panose="02020603050405020304" pitchFamily="18" charset="0"/>
                      </a:endParaRPr>
                    </a:p>
                  </a:txBody>
                  <a:tcPr marL="905" marR="905" marT="905" marB="0" anchor="ctr"/>
                </a:tc>
                <a:tc>
                  <a:txBody>
                    <a:bodyPr/>
                    <a:lstStyle/>
                    <a:p>
                      <a:pPr algn="ctr" rtl="0" fontAlgn="ctr"/>
                      <a:r>
                        <a:rPr lang="ru-RU" sz="1000" u="none" strike="noStrike">
                          <a:effectLst/>
                        </a:rPr>
                        <a:t>4</a:t>
                      </a:r>
                      <a:endParaRPr lang="ru-RU" sz="1000" b="0" i="0" u="none" strike="noStrike">
                        <a:effectLst/>
                        <a:latin typeface="Times New Roman" panose="02020603050405020304" pitchFamily="18" charset="0"/>
                      </a:endParaRPr>
                    </a:p>
                  </a:txBody>
                  <a:tcPr marL="905" marR="905" marT="905" marB="0" anchor="ctr"/>
                </a:tc>
                <a:tc>
                  <a:txBody>
                    <a:bodyPr/>
                    <a:lstStyle/>
                    <a:p>
                      <a:pPr algn="ctr" fontAlgn="ctr"/>
                      <a:r>
                        <a:rPr lang="ru-RU" sz="1000" u="none" strike="noStrike">
                          <a:effectLst/>
                        </a:rPr>
                        <a:t>4</a:t>
                      </a:r>
                      <a:endParaRPr lang="ru-RU" sz="1000" b="0" i="0" u="none" strike="noStrike">
                        <a:solidFill>
                          <a:srgbClr val="000000"/>
                        </a:solidFill>
                        <a:effectLst/>
                        <a:latin typeface="Times New Roman" panose="02020603050405020304" pitchFamily="18" charset="0"/>
                      </a:endParaRPr>
                    </a:p>
                  </a:txBody>
                  <a:tcPr marL="905" marR="905" marT="905" marB="0" anchor="ctr"/>
                </a:tc>
                <a:tc>
                  <a:txBody>
                    <a:bodyPr/>
                    <a:lstStyle/>
                    <a:p>
                      <a:pPr algn="ctr" fontAlgn="ctr"/>
                      <a:r>
                        <a:rPr lang="ru-RU" sz="1000" u="none" strike="noStrike">
                          <a:effectLst/>
                        </a:rPr>
                        <a:t>5</a:t>
                      </a:r>
                      <a:endParaRPr lang="ru-RU" sz="1000" b="0" i="0" u="none" strike="noStrike">
                        <a:solidFill>
                          <a:srgbClr val="000000"/>
                        </a:solidFill>
                        <a:effectLst/>
                        <a:latin typeface="Times New Roman" panose="02020603050405020304" pitchFamily="18" charset="0"/>
                      </a:endParaRPr>
                    </a:p>
                  </a:txBody>
                  <a:tcPr marL="905" marR="905" marT="905" marB="0" anchor="ctr"/>
                </a:tc>
                <a:tc>
                  <a:txBody>
                    <a:bodyPr/>
                    <a:lstStyle/>
                    <a:p>
                      <a:pPr algn="ctr" fontAlgn="ctr"/>
                      <a:r>
                        <a:rPr lang="ru-RU" sz="1000" u="none" strike="noStrike">
                          <a:effectLst/>
                        </a:rPr>
                        <a:t>6</a:t>
                      </a:r>
                      <a:endParaRPr lang="ru-RU" sz="1000" b="0" i="0" u="none" strike="noStrike">
                        <a:solidFill>
                          <a:srgbClr val="000000"/>
                        </a:solidFill>
                        <a:effectLst/>
                        <a:latin typeface="Times New Roman" panose="02020603050405020304" pitchFamily="18" charset="0"/>
                      </a:endParaRPr>
                    </a:p>
                  </a:txBody>
                  <a:tcPr marL="905" marR="905" marT="905" marB="0" anchor="ctr"/>
                </a:tc>
                <a:tc>
                  <a:txBody>
                    <a:bodyPr/>
                    <a:lstStyle/>
                    <a:p>
                      <a:pPr algn="ctr" fontAlgn="ctr"/>
                      <a:r>
                        <a:rPr lang="ru-RU" sz="1000" u="none" strike="noStrike">
                          <a:effectLst/>
                        </a:rPr>
                        <a:t>7</a:t>
                      </a:r>
                      <a:endParaRPr lang="ru-RU" sz="1000" b="0" i="0" u="none" strike="noStrike">
                        <a:solidFill>
                          <a:srgbClr val="000000"/>
                        </a:solidFill>
                        <a:effectLst/>
                        <a:latin typeface="Times New Roman" panose="02020603050405020304" pitchFamily="18" charset="0"/>
                      </a:endParaRPr>
                    </a:p>
                  </a:txBody>
                  <a:tcPr marL="905" marR="905" marT="905" marB="0" anchor="ctr"/>
                </a:tc>
                <a:tc>
                  <a:txBody>
                    <a:bodyPr/>
                    <a:lstStyle/>
                    <a:p>
                      <a:pPr algn="ctr" fontAlgn="ctr"/>
                      <a:r>
                        <a:rPr lang="ru-RU" sz="1000" u="none" strike="noStrike">
                          <a:effectLst/>
                        </a:rPr>
                        <a:t>8</a:t>
                      </a:r>
                      <a:endParaRPr lang="ru-RU" sz="1000" b="0" i="0" u="none" strike="noStrike">
                        <a:solidFill>
                          <a:srgbClr val="000000"/>
                        </a:solidFill>
                        <a:effectLst/>
                        <a:latin typeface="Times New Roman" panose="02020603050405020304" pitchFamily="18" charset="0"/>
                      </a:endParaRPr>
                    </a:p>
                  </a:txBody>
                  <a:tcPr marL="905" marR="905" marT="905" marB="0" anchor="ctr"/>
                </a:tc>
                <a:tc>
                  <a:txBody>
                    <a:bodyPr/>
                    <a:lstStyle/>
                    <a:p>
                      <a:pPr algn="ctr" fontAlgn="ctr"/>
                      <a:r>
                        <a:rPr lang="ru-RU" sz="1000" u="none" strike="noStrike">
                          <a:effectLst/>
                        </a:rPr>
                        <a:t>9</a:t>
                      </a:r>
                      <a:endParaRPr lang="ru-RU" sz="1000" b="0" i="0" u="none" strike="noStrike">
                        <a:effectLst/>
                        <a:latin typeface="Times New Roman" panose="02020603050405020304" pitchFamily="18" charset="0"/>
                      </a:endParaRPr>
                    </a:p>
                  </a:txBody>
                  <a:tcPr marL="905" marR="905" marT="905" marB="0" anchor="ctr"/>
                </a:tc>
              </a:tr>
              <a:tr h="29167">
                <a:tc>
                  <a:txBody>
                    <a:bodyPr/>
                    <a:lstStyle/>
                    <a:p>
                      <a:pPr algn="l" fontAlgn="ctr"/>
                      <a:r>
                        <a:rPr lang="ru-RU" sz="1000" b="1" u="none" strike="noStrike" dirty="0">
                          <a:effectLst/>
                        </a:rPr>
                        <a:t>ВСЕГО РАСХОДОВ</a:t>
                      </a:r>
                      <a:endParaRPr lang="ru-RU" sz="1000" b="1" i="0" u="none" strike="noStrike" dirty="0">
                        <a:effectLst/>
                        <a:latin typeface="Times New Roman" panose="02020603050405020304" pitchFamily="18" charset="0"/>
                      </a:endParaRPr>
                    </a:p>
                  </a:txBody>
                  <a:tcPr marL="905" marR="905" marT="905" marB="0" anchor="ctr"/>
                </a:tc>
                <a:tc>
                  <a:txBody>
                    <a:bodyPr/>
                    <a:lstStyle/>
                    <a:p>
                      <a:pPr algn="l" fontAlgn="ctr"/>
                      <a:r>
                        <a:rPr lang="ru-RU" sz="1000" b="1" u="none" strike="noStrike">
                          <a:effectLst/>
                        </a:rPr>
                        <a:t> </a:t>
                      </a:r>
                      <a:endParaRPr lang="ru-RU" sz="1000" b="1" i="0" u="none" strike="noStrike">
                        <a:effectLst/>
                        <a:latin typeface="Times New Roman" panose="02020603050405020304" pitchFamily="18" charset="0"/>
                      </a:endParaRPr>
                    </a:p>
                  </a:txBody>
                  <a:tcPr marL="905" marR="905" marT="905" marB="0" anchor="ctr"/>
                </a:tc>
                <a:tc>
                  <a:txBody>
                    <a:bodyPr/>
                    <a:lstStyle/>
                    <a:p>
                      <a:pPr algn="l" fontAlgn="ctr"/>
                      <a:r>
                        <a:rPr lang="ru-RU" sz="1000" b="1" u="none" strike="noStrike">
                          <a:effectLst/>
                        </a:rPr>
                        <a:t> </a:t>
                      </a:r>
                      <a:endParaRPr lang="ru-RU" sz="1000" b="1" i="0" u="none" strike="noStrike">
                        <a:effectLst/>
                        <a:latin typeface="Times New Roman" panose="02020603050405020304" pitchFamily="18" charset="0"/>
                      </a:endParaRPr>
                    </a:p>
                  </a:txBody>
                  <a:tcPr marL="905" marR="905" marT="905" marB="0" anchor="ctr"/>
                </a:tc>
                <a:tc>
                  <a:txBody>
                    <a:bodyPr/>
                    <a:lstStyle/>
                    <a:p>
                      <a:pPr algn="ctr" fontAlgn="b"/>
                      <a:r>
                        <a:rPr lang="ru-RU" sz="1000" b="1" u="none" strike="noStrike" dirty="0">
                          <a:effectLst/>
                        </a:rPr>
                        <a:t>3 922 495,2</a:t>
                      </a:r>
                      <a:endParaRPr lang="ru-RU" sz="1000" b="1" i="0" u="none" strike="noStrike" dirty="0">
                        <a:effectLst/>
                        <a:latin typeface="Times New Roman" panose="02020603050405020304" pitchFamily="18" charset="0"/>
                      </a:endParaRPr>
                    </a:p>
                  </a:txBody>
                  <a:tcPr marL="905" marR="905" marT="905" marB="0" anchor="b"/>
                </a:tc>
                <a:tc>
                  <a:txBody>
                    <a:bodyPr/>
                    <a:lstStyle/>
                    <a:p>
                      <a:pPr algn="ctr" fontAlgn="b"/>
                      <a:r>
                        <a:rPr lang="ru-RU" sz="1000" b="1" u="none" strike="noStrike">
                          <a:effectLst/>
                        </a:rPr>
                        <a:t>4 944 813,2</a:t>
                      </a:r>
                      <a:endParaRPr lang="ru-RU" sz="1000" b="1" i="0" u="none" strike="noStrike">
                        <a:effectLst/>
                        <a:latin typeface="Times New Roman" panose="02020603050405020304" pitchFamily="18" charset="0"/>
                      </a:endParaRPr>
                    </a:p>
                  </a:txBody>
                  <a:tcPr marL="905" marR="905" marT="905" marB="0" anchor="b"/>
                </a:tc>
                <a:tc>
                  <a:txBody>
                    <a:bodyPr/>
                    <a:lstStyle/>
                    <a:p>
                      <a:pPr algn="ctr" fontAlgn="b"/>
                      <a:r>
                        <a:rPr lang="ru-RU" sz="1000" b="1" u="none" strike="noStrike">
                          <a:effectLst/>
                        </a:rPr>
                        <a:t>126,1</a:t>
                      </a:r>
                      <a:endParaRPr lang="ru-RU" sz="1000" b="1" i="0" u="none" strike="noStrike">
                        <a:effectLst/>
                        <a:latin typeface="Times New Roman" panose="02020603050405020304" pitchFamily="18" charset="0"/>
                      </a:endParaRPr>
                    </a:p>
                  </a:txBody>
                  <a:tcPr marL="905" marR="905" marT="905" marB="0" anchor="b"/>
                </a:tc>
                <a:tc>
                  <a:txBody>
                    <a:bodyPr/>
                    <a:lstStyle/>
                    <a:p>
                      <a:pPr algn="ctr" fontAlgn="ctr"/>
                      <a:r>
                        <a:rPr lang="ru-RU" sz="1000" b="1" u="none" strike="noStrike">
                          <a:effectLst/>
                        </a:rPr>
                        <a:t>х</a:t>
                      </a:r>
                      <a:endParaRPr lang="ru-RU" sz="1000" b="1" i="0" u="none" strike="noStrike">
                        <a:effectLst/>
                        <a:latin typeface="Times New Roman" panose="02020603050405020304" pitchFamily="18" charset="0"/>
                      </a:endParaRPr>
                    </a:p>
                  </a:txBody>
                  <a:tcPr marL="905" marR="905" marT="905" marB="0" anchor="ctr"/>
                </a:tc>
                <a:tc>
                  <a:txBody>
                    <a:bodyPr/>
                    <a:lstStyle/>
                    <a:p>
                      <a:pPr algn="ctr" fontAlgn="b"/>
                      <a:r>
                        <a:rPr lang="ru-RU" sz="1000" b="1" u="none" strike="noStrike" dirty="0">
                          <a:effectLst/>
                        </a:rPr>
                        <a:t>4 323 066,2</a:t>
                      </a:r>
                      <a:endParaRPr lang="ru-RU" sz="1000" b="1" i="0" u="none" strike="noStrike" dirty="0">
                        <a:effectLst/>
                        <a:latin typeface="Times New Roman" panose="02020603050405020304" pitchFamily="18" charset="0"/>
                      </a:endParaRPr>
                    </a:p>
                  </a:txBody>
                  <a:tcPr marL="905" marR="905" marT="905" marB="0" anchor="b"/>
                </a:tc>
                <a:tc>
                  <a:txBody>
                    <a:bodyPr/>
                    <a:lstStyle/>
                    <a:p>
                      <a:pPr algn="ctr" fontAlgn="b"/>
                      <a:r>
                        <a:rPr lang="ru-RU" sz="1000" b="1" u="none" strike="noStrike" dirty="0">
                          <a:effectLst/>
                        </a:rPr>
                        <a:t>87,4</a:t>
                      </a:r>
                      <a:endParaRPr lang="ru-RU" sz="1000" b="1" i="0" u="none" strike="noStrike" dirty="0">
                        <a:effectLst/>
                        <a:latin typeface="Times New Roman" panose="02020603050405020304" pitchFamily="18" charset="0"/>
                      </a:endParaRPr>
                    </a:p>
                  </a:txBody>
                  <a:tcPr marL="905" marR="905" marT="905" marB="0" anchor="b"/>
                </a:tc>
                <a:tc>
                  <a:txBody>
                    <a:bodyPr/>
                    <a:lstStyle/>
                    <a:p>
                      <a:pPr algn="ctr" fontAlgn="ctr"/>
                      <a:r>
                        <a:rPr lang="ru-RU" sz="1000" b="1" u="none" strike="noStrike" dirty="0">
                          <a:effectLst/>
                        </a:rPr>
                        <a:t>х</a:t>
                      </a:r>
                      <a:endParaRPr lang="ru-RU" sz="1000" b="1" i="0" u="none" strike="noStrike" dirty="0">
                        <a:effectLst/>
                        <a:latin typeface="Times New Roman" panose="02020603050405020304" pitchFamily="18" charset="0"/>
                      </a:endParaRPr>
                    </a:p>
                  </a:txBody>
                  <a:tcPr marL="905" marR="905" marT="905" marB="0" anchor="ctr"/>
                </a:tc>
              </a:tr>
              <a:tr h="29167">
                <a:tc>
                  <a:txBody>
                    <a:bodyPr/>
                    <a:lstStyle/>
                    <a:p>
                      <a:pPr algn="l" fontAlgn="t"/>
                      <a:r>
                        <a:rPr lang="ru-RU" sz="1000" u="none" strike="noStrike">
                          <a:effectLst/>
                        </a:rPr>
                        <a:t>Общегосударственные вопросы</a:t>
                      </a:r>
                      <a:endParaRPr lang="ru-RU" sz="1000" b="1" i="0" u="none" strike="noStrike">
                        <a:effectLst/>
                        <a:latin typeface="Times New Roman" panose="02020603050405020304" pitchFamily="18" charset="0"/>
                      </a:endParaRPr>
                    </a:p>
                  </a:txBody>
                  <a:tcPr marL="905" marR="905" marT="905" marB="0"/>
                </a:tc>
                <a:tc>
                  <a:txBody>
                    <a:bodyPr/>
                    <a:lstStyle/>
                    <a:p>
                      <a:pPr algn="ctr" fontAlgn="b"/>
                      <a:r>
                        <a:rPr lang="ru-RU" sz="1000" u="none" strike="noStrike">
                          <a:effectLst/>
                        </a:rPr>
                        <a:t>01</a:t>
                      </a:r>
                      <a:endParaRPr lang="ru-RU" sz="1000" b="1" i="0" u="none" strike="noStrike">
                        <a:effectLst/>
                        <a:latin typeface="Times New Roman" panose="02020603050405020304" pitchFamily="18" charset="0"/>
                      </a:endParaRPr>
                    </a:p>
                  </a:txBody>
                  <a:tcPr marL="905" marR="905" marT="905" marB="0" anchor="b"/>
                </a:tc>
                <a:tc>
                  <a:txBody>
                    <a:bodyPr/>
                    <a:lstStyle/>
                    <a:p>
                      <a:pPr algn="ctr" fontAlgn="b"/>
                      <a:r>
                        <a:rPr lang="ru-RU" sz="1000" u="none" strike="noStrike">
                          <a:effectLst/>
                        </a:rPr>
                        <a:t> </a:t>
                      </a:r>
                      <a:endParaRPr lang="ru-RU" sz="1000" b="1" i="0" u="none" strike="noStrike">
                        <a:effectLst/>
                        <a:latin typeface="Times New Roman" panose="02020603050405020304" pitchFamily="18" charset="0"/>
                      </a:endParaRPr>
                    </a:p>
                  </a:txBody>
                  <a:tcPr marL="905" marR="905" marT="905" marB="0" anchor="b"/>
                </a:tc>
                <a:tc>
                  <a:txBody>
                    <a:bodyPr/>
                    <a:lstStyle/>
                    <a:p>
                      <a:pPr algn="ctr" fontAlgn="b"/>
                      <a:r>
                        <a:rPr lang="ru-RU" sz="1000" u="none" strike="noStrike" dirty="0">
                          <a:effectLst/>
                        </a:rPr>
                        <a:t>422 619,0</a:t>
                      </a:r>
                      <a:endParaRPr lang="ru-RU" sz="1000" b="1" i="0" u="none" strike="noStrike" dirty="0">
                        <a:effectLst/>
                        <a:latin typeface="Times New Roman" panose="02020603050405020304" pitchFamily="18" charset="0"/>
                      </a:endParaRPr>
                    </a:p>
                  </a:txBody>
                  <a:tcPr marL="905" marR="905" marT="905" marB="0" anchor="b"/>
                </a:tc>
                <a:tc>
                  <a:txBody>
                    <a:bodyPr/>
                    <a:lstStyle/>
                    <a:p>
                      <a:pPr algn="ctr" fontAlgn="b"/>
                      <a:r>
                        <a:rPr lang="ru-RU" sz="1000" u="none" strike="noStrike">
                          <a:effectLst/>
                        </a:rPr>
                        <a:t>480 583,3</a:t>
                      </a:r>
                      <a:endParaRPr lang="ru-RU" sz="1000" b="1" i="0" u="none" strike="noStrike">
                        <a:effectLst/>
                        <a:latin typeface="Times New Roman" panose="02020603050405020304" pitchFamily="18" charset="0"/>
                      </a:endParaRPr>
                    </a:p>
                  </a:txBody>
                  <a:tcPr marL="905" marR="905" marT="905" marB="0" anchor="b"/>
                </a:tc>
                <a:tc>
                  <a:txBody>
                    <a:bodyPr/>
                    <a:lstStyle/>
                    <a:p>
                      <a:pPr algn="ctr" fontAlgn="b"/>
                      <a:r>
                        <a:rPr lang="ru-RU" sz="1000" u="none" strike="noStrike" dirty="0">
                          <a:effectLst/>
                        </a:rPr>
                        <a:t>113,7</a:t>
                      </a:r>
                      <a:endParaRPr lang="ru-RU" sz="1000" b="1" i="0" u="none" strike="noStrike" dirty="0">
                        <a:effectLst/>
                        <a:latin typeface="Times New Roman" panose="02020603050405020304" pitchFamily="18" charset="0"/>
                      </a:endParaRPr>
                    </a:p>
                  </a:txBody>
                  <a:tcPr marL="905" marR="905" marT="905" marB="0" anchor="b"/>
                </a:tc>
                <a:tc>
                  <a:txBody>
                    <a:bodyPr/>
                    <a:lstStyle/>
                    <a:p>
                      <a:pPr algn="ctr" fontAlgn="ctr"/>
                      <a:r>
                        <a:rPr lang="ru-RU" sz="1000" u="none" strike="noStrike" dirty="0">
                          <a:effectLst/>
                        </a:rPr>
                        <a:t>х</a:t>
                      </a:r>
                      <a:endParaRPr lang="ru-RU" sz="1000" b="1" i="0" u="none" strike="noStrike" dirty="0">
                        <a:effectLst/>
                        <a:latin typeface="Times New Roman" panose="02020603050405020304" pitchFamily="18" charset="0"/>
                      </a:endParaRPr>
                    </a:p>
                  </a:txBody>
                  <a:tcPr marL="905" marR="905" marT="905" marB="0" anchor="ctr"/>
                </a:tc>
                <a:tc>
                  <a:txBody>
                    <a:bodyPr/>
                    <a:lstStyle/>
                    <a:p>
                      <a:pPr algn="ctr" fontAlgn="b"/>
                      <a:r>
                        <a:rPr lang="ru-RU" sz="1000" u="none" strike="noStrike" dirty="0">
                          <a:effectLst/>
                        </a:rPr>
                        <a:t>428 129,3</a:t>
                      </a:r>
                      <a:endParaRPr lang="ru-RU" sz="1000" b="1" i="0" u="none" strike="noStrike" dirty="0">
                        <a:effectLst/>
                        <a:latin typeface="Times New Roman" panose="02020603050405020304" pitchFamily="18" charset="0"/>
                      </a:endParaRPr>
                    </a:p>
                  </a:txBody>
                  <a:tcPr marL="905" marR="905" marT="905" marB="0" anchor="b"/>
                </a:tc>
                <a:tc>
                  <a:txBody>
                    <a:bodyPr/>
                    <a:lstStyle/>
                    <a:p>
                      <a:pPr algn="ctr" fontAlgn="b"/>
                      <a:r>
                        <a:rPr lang="ru-RU" sz="1000" u="none" strike="noStrike">
                          <a:effectLst/>
                        </a:rPr>
                        <a:t>89,1</a:t>
                      </a:r>
                      <a:endParaRPr lang="ru-RU" sz="1000" b="1" i="0" u="none" strike="noStrike">
                        <a:effectLst/>
                        <a:latin typeface="Times New Roman" panose="02020603050405020304" pitchFamily="18" charset="0"/>
                      </a:endParaRPr>
                    </a:p>
                  </a:txBody>
                  <a:tcPr marL="905" marR="905" marT="905" marB="0" anchor="b"/>
                </a:tc>
                <a:tc>
                  <a:txBody>
                    <a:bodyPr/>
                    <a:lstStyle/>
                    <a:p>
                      <a:pPr algn="ctr" fontAlgn="ctr"/>
                      <a:r>
                        <a:rPr lang="ru-RU" sz="1000" u="none" strike="noStrike">
                          <a:effectLst/>
                        </a:rPr>
                        <a:t>х</a:t>
                      </a:r>
                      <a:endParaRPr lang="ru-RU" sz="1000" b="1" i="0" u="none" strike="noStrike">
                        <a:effectLst/>
                        <a:latin typeface="Times New Roman" panose="02020603050405020304" pitchFamily="18" charset="0"/>
                      </a:endParaRPr>
                    </a:p>
                  </a:txBody>
                  <a:tcPr marL="905" marR="905" marT="905" marB="0" anchor="ctr"/>
                </a:tc>
              </a:tr>
              <a:tr h="98927">
                <a:tc>
                  <a:txBody>
                    <a:bodyPr/>
                    <a:lstStyle/>
                    <a:p>
                      <a:pPr algn="l" fontAlgn="t"/>
                      <a:r>
                        <a:rPr lang="ru-RU" sz="1000" u="none" strike="noStrike">
                          <a:effectLst/>
                        </a:rPr>
                        <a:t>Функционирование высшего должностного лица субъекта Российской Федерации и муниципального образования</a:t>
                      </a:r>
                      <a:endParaRPr lang="ru-RU" sz="1000" b="0" i="0" u="none" strike="noStrike">
                        <a:effectLst/>
                        <a:latin typeface="Times New Roman" panose="02020603050405020304" pitchFamily="18" charset="0"/>
                      </a:endParaRPr>
                    </a:p>
                  </a:txBody>
                  <a:tcPr marL="905" marR="905" marT="905" marB="0"/>
                </a:tc>
                <a:tc>
                  <a:txBody>
                    <a:bodyPr/>
                    <a:lstStyle/>
                    <a:p>
                      <a:pPr algn="ctr" fontAlgn="b"/>
                      <a:r>
                        <a:rPr lang="ru-RU" sz="1000" u="none" strike="noStrike">
                          <a:effectLst/>
                        </a:rPr>
                        <a:t>01</a:t>
                      </a:r>
                      <a:endParaRPr lang="ru-RU" sz="1000" b="0" i="0" u="none" strike="noStrike">
                        <a:effectLst/>
                        <a:latin typeface="Times New Roman" panose="02020603050405020304" pitchFamily="18" charset="0"/>
                      </a:endParaRPr>
                    </a:p>
                  </a:txBody>
                  <a:tcPr marL="905" marR="905" marT="905" marB="0" anchor="b"/>
                </a:tc>
                <a:tc>
                  <a:txBody>
                    <a:bodyPr/>
                    <a:lstStyle/>
                    <a:p>
                      <a:pPr algn="ctr" fontAlgn="b"/>
                      <a:r>
                        <a:rPr lang="ru-RU" sz="1000" u="none" strike="noStrike">
                          <a:effectLst/>
                        </a:rPr>
                        <a:t>02</a:t>
                      </a:r>
                      <a:endParaRPr lang="ru-RU" sz="1000" b="0" i="0" u="none" strike="noStrike">
                        <a:effectLst/>
                        <a:latin typeface="Times New Roman" panose="02020603050405020304" pitchFamily="18" charset="0"/>
                      </a:endParaRPr>
                    </a:p>
                  </a:txBody>
                  <a:tcPr marL="905" marR="905" marT="905" marB="0" anchor="b"/>
                </a:tc>
                <a:tc>
                  <a:txBody>
                    <a:bodyPr/>
                    <a:lstStyle/>
                    <a:p>
                      <a:pPr algn="ctr" fontAlgn="b"/>
                      <a:r>
                        <a:rPr lang="ru-RU" sz="1000" u="none" strike="noStrike" dirty="0">
                          <a:effectLst/>
                        </a:rPr>
                        <a:t>5 443,0</a:t>
                      </a:r>
                      <a:endParaRPr lang="ru-RU" sz="1000" b="0" i="0" u="none" strike="noStrike" dirty="0">
                        <a:effectLst/>
                        <a:latin typeface="Times New Roman" panose="02020603050405020304" pitchFamily="18" charset="0"/>
                      </a:endParaRPr>
                    </a:p>
                  </a:txBody>
                  <a:tcPr marL="905" marR="905" marT="905" marB="0" anchor="b"/>
                </a:tc>
                <a:tc>
                  <a:txBody>
                    <a:bodyPr/>
                    <a:lstStyle/>
                    <a:p>
                      <a:pPr algn="ctr" fontAlgn="b"/>
                      <a:r>
                        <a:rPr lang="ru-RU" sz="1000" u="none" strike="noStrike">
                          <a:effectLst/>
                        </a:rPr>
                        <a:t>5 915,4</a:t>
                      </a:r>
                      <a:endParaRPr lang="ru-RU" sz="1000" b="0" i="0" u="none" strike="noStrike">
                        <a:effectLst/>
                        <a:latin typeface="Times New Roman" panose="02020603050405020304" pitchFamily="18" charset="0"/>
                      </a:endParaRPr>
                    </a:p>
                  </a:txBody>
                  <a:tcPr marL="905" marR="905" marT="905" marB="0" anchor="b"/>
                </a:tc>
                <a:tc>
                  <a:txBody>
                    <a:bodyPr/>
                    <a:lstStyle/>
                    <a:p>
                      <a:pPr algn="ctr" fontAlgn="b"/>
                      <a:r>
                        <a:rPr lang="ru-RU" sz="1000" u="none" strike="noStrike" dirty="0">
                          <a:effectLst/>
                        </a:rPr>
                        <a:t>108,7</a:t>
                      </a:r>
                      <a:endParaRPr lang="ru-RU" sz="1000" b="0" i="0" u="none" strike="noStrike" dirty="0">
                        <a:effectLst/>
                        <a:latin typeface="Times New Roman" panose="02020603050405020304" pitchFamily="18" charset="0"/>
                      </a:endParaRPr>
                    </a:p>
                  </a:txBody>
                  <a:tcPr marL="905" marR="905" marT="905" marB="0" anchor="b"/>
                </a:tc>
                <a:tc>
                  <a:txBody>
                    <a:bodyPr/>
                    <a:lstStyle/>
                    <a:p>
                      <a:pPr algn="l" fontAlgn="ctr"/>
                      <a:r>
                        <a:rPr lang="ru-RU" sz="1000" u="none" strike="noStrike" dirty="0">
                          <a:effectLst/>
                        </a:rPr>
                        <a:t>Увеличение уточненного плана на год к первоначально утвержденному плану на год обусловлено увеличением норматива объема расходов на денежное содержание в соответствии с абзацем 4 пункта 2 постановления Правительства ХМАО - Югры от 23.08.2019 № 278-п (на поощрение муниципальных управленческих команд).</a:t>
                      </a:r>
                      <a:endParaRPr lang="ru-RU" sz="1000" b="0" i="0" u="none" strike="noStrike" dirty="0">
                        <a:effectLst/>
                        <a:latin typeface="Times New Roman" panose="02020603050405020304" pitchFamily="18" charset="0"/>
                      </a:endParaRPr>
                    </a:p>
                  </a:txBody>
                  <a:tcPr marL="905" marR="905" marT="905" marB="0" anchor="ctr"/>
                </a:tc>
                <a:tc>
                  <a:txBody>
                    <a:bodyPr/>
                    <a:lstStyle/>
                    <a:p>
                      <a:pPr algn="ctr" fontAlgn="b"/>
                      <a:r>
                        <a:rPr lang="ru-RU" sz="1000" u="none" strike="noStrike">
                          <a:effectLst/>
                        </a:rPr>
                        <a:t>5 883,6</a:t>
                      </a:r>
                      <a:endParaRPr lang="ru-RU" sz="1000" b="0" i="0" u="none" strike="noStrike">
                        <a:effectLst/>
                        <a:latin typeface="Times New Roman" panose="02020603050405020304" pitchFamily="18" charset="0"/>
                      </a:endParaRPr>
                    </a:p>
                  </a:txBody>
                  <a:tcPr marL="905" marR="905" marT="905" marB="0" anchor="b"/>
                </a:tc>
                <a:tc>
                  <a:txBody>
                    <a:bodyPr/>
                    <a:lstStyle/>
                    <a:p>
                      <a:pPr algn="ctr" fontAlgn="b"/>
                      <a:r>
                        <a:rPr lang="ru-RU" sz="1000" u="none" strike="noStrike" dirty="0">
                          <a:effectLst/>
                        </a:rPr>
                        <a:t>99,5</a:t>
                      </a:r>
                      <a:endParaRPr lang="ru-RU" sz="1000" b="0" i="0" u="none" strike="noStrike" dirty="0">
                        <a:effectLst/>
                        <a:latin typeface="Times New Roman" panose="02020603050405020304" pitchFamily="18" charset="0"/>
                      </a:endParaRPr>
                    </a:p>
                  </a:txBody>
                  <a:tcPr marL="905" marR="905" marT="905" marB="0" anchor="b"/>
                </a:tc>
                <a:tc>
                  <a:txBody>
                    <a:bodyPr/>
                    <a:lstStyle/>
                    <a:p>
                      <a:pPr algn="l" fontAlgn="ctr"/>
                      <a:r>
                        <a:rPr lang="ru-RU" sz="1000" u="none" strike="noStrike">
                          <a:effectLst/>
                        </a:rPr>
                        <a:t> </a:t>
                      </a:r>
                      <a:endParaRPr lang="ru-RU" sz="1000" b="0" i="0" u="none" strike="noStrike">
                        <a:effectLst/>
                        <a:latin typeface="Times New Roman" panose="02020603050405020304" pitchFamily="18" charset="0"/>
                      </a:endParaRPr>
                    </a:p>
                  </a:txBody>
                  <a:tcPr marL="905" marR="905" marT="905" marB="0" anchor="ctr"/>
                </a:tc>
              </a:tr>
              <a:tr h="131902">
                <a:tc>
                  <a:txBody>
                    <a:bodyPr/>
                    <a:lstStyle/>
                    <a:p>
                      <a:pPr algn="l" fontAlgn="t"/>
                      <a:r>
                        <a:rPr lang="ru-RU" sz="1000" u="none" strike="noStrike">
                          <a:effectLst/>
                        </a:rPr>
                        <a:t>Функционирование законодательных (представительных) органов государственной власти и представительных органов муниципальных образований</a:t>
                      </a:r>
                      <a:endParaRPr lang="ru-RU" sz="1000" b="0" i="0" u="none" strike="noStrike">
                        <a:effectLst/>
                        <a:latin typeface="Times New Roman" panose="02020603050405020304" pitchFamily="18" charset="0"/>
                      </a:endParaRPr>
                    </a:p>
                  </a:txBody>
                  <a:tcPr marL="905" marR="905" marT="905" marB="0"/>
                </a:tc>
                <a:tc>
                  <a:txBody>
                    <a:bodyPr/>
                    <a:lstStyle/>
                    <a:p>
                      <a:pPr algn="ctr" fontAlgn="b"/>
                      <a:r>
                        <a:rPr lang="ru-RU" sz="1000" u="none" strike="noStrike">
                          <a:effectLst/>
                        </a:rPr>
                        <a:t>01</a:t>
                      </a:r>
                      <a:endParaRPr lang="ru-RU" sz="1000" b="0" i="0" u="none" strike="noStrike">
                        <a:effectLst/>
                        <a:latin typeface="Times New Roman" panose="02020603050405020304" pitchFamily="18" charset="0"/>
                      </a:endParaRPr>
                    </a:p>
                  </a:txBody>
                  <a:tcPr marL="905" marR="905" marT="905" marB="0" anchor="b"/>
                </a:tc>
                <a:tc>
                  <a:txBody>
                    <a:bodyPr/>
                    <a:lstStyle/>
                    <a:p>
                      <a:pPr algn="ctr" fontAlgn="b"/>
                      <a:r>
                        <a:rPr lang="ru-RU" sz="1000" u="none" strike="noStrike">
                          <a:effectLst/>
                        </a:rPr>
                        <a:t>03</a:t>
                      </a:r>
                      <a:endParaRPr lang="ru-RU" sz="1000" b="0" i="0" u="none" strike="noStrike">
                        <a:effectLst/>
                        <a:latin typeface="Times New Roman" panose="02020603050405020304" pitchFamily="18" charset="0"/>
                      </a:endParaRPr>
                    </a:p>
                  </a:txBody>
                  <a:tcPr marL="905" marR="905" marT="905" marB="0" anchor="b"/>
                </a:tc>
                <a:tc>
                  <a:txBody>
                    <a:bodyPr/>
                    <a:lstStyle/>
                    <a:p>
                      <a:pPr algn="ctr" fontAlgn="b"/>
                      <a:r>
                        <a:rPr lang="ru-RU" sz="1000" u="none" strike="noStrike">
                          <a:effectLst/>
                        </a:rPr>
                        <a:t>8 234,8</a:t>
                      </a:r>
                      <a:endParaRPr lang="ru-RU" sz="1000" b="0" i="0" u="none" strike="noStrike">
                        <a:effectLst/>
                        <a:latin typeface="Times New Roman" panose="02020603050405020304" pitchFamily="18" charset="0"/>
                      </a:endParaRPr>
                    </a:p>
                  </a:txBody>
                  <a:tcPr marL="905" marR="905" marT="905" marB="0" anchor="b"/>
                </a:tc>
                <a:tc>
                  <a:txBody>
                    <a:bodyPr/>
                    <a:lstStyle/>
                    <a:p>
                      <a:pPr algn="ctr" fontAlgn="b"/>
                      <a:r>
                        <a:rPr lang="ru-RU" sz="1000" u="none" strike="noStrike">
                          <a:effectLst/>
                        </a:rPr>
                        <a:t>13 362,2</a:t>
                      </a:r>
                      <a:endParaRPr lang="ru-RU" sz="1000" b="0" i="0" u="none" strike="noStrike">
                        <a:effectLst/>
                        <a:latin typeface="Times New Roman" panose="02020603050405020304" pitchFamily="18" charset="0"/>
                      </a:endParaRPr>
                    </a:p>
                  </a:txBody>
                  <a:tcPr marL="905" marR="905" marT="905" marB="0" anchor="b"/>
                </a:tc>
                <a:tc>
                  <a:txBody>
                    <a:bodyPr/>
                    <a:lstStyle/>
                    <a:p>
                      <a:pPr algn="ctr" fontAlgn="b"/>
                      <a:r>
                        <a:rPr lang="ru-RU" sz="1000" u="none" strike="noStrike" dirty="0">
                          <a:effectLst/>
                        </a:rPr>
                        <a:t>162,3</a:t>
                      </a:r>
                      <a:endParaRPr lang="ru-RU" sz="1000" b="0" i="0" u="none" strike="noStrike" dirty="0">
                        <a:effectLst/>
                        <a:latin typeface="Times New Roman" panose="02020603050405020304" pitchFamily="18" charset="0"/>
                      </a:endParaRPr>
                    </a:p>
                  </a:txBody>
                  <a:tcPr marL="905" marR="905" marT="905" marB="0" anchor="b"/>
                </a:tc>
                <a:tc>
                  <a:txBody>
                    <a:bodyPr/>
                    <a:lstStyle/>
                    <a:p>
                      <a:pPr algn="l" fontAlgn="ctr"/>
                      <a:r>
                        <a:rPr lang="ru-RU" sz="1000" u="none" strike="noStrike" dirty="0">
                          <a:effectLst/>
                        </a:rPr>
                        <a:t>Увеличение уточненного плана на год к первоначально утвержденному плану на год обусловлено тем, что  соответствии с решением суда №3а-301/2020 от 17.08.2020 года, вступившее в силу 23.12.2020 года отменяет внесенные изменения в Устав города Пыть-Яха, тем самым председатель Думы города Пыть-Яха с 01.01.2021 года осуществляет свои полномочия на постоянной основе, в связи с чем выделены бюджетные ассигнования на денежное содержание.</a:t>
                      </a:r>
                      <a:endParaRPr lang="ru-RU" sz="1000" b="0" i="0" u="none" strike="noStrike" dirty="0">
                        <a:effectLst/>
                        <a:latin typeface="Times New Roman" panose="02020603050405020304" pitchFamily="18" charset="0"/>
                      </a:endParaRPr>
                    </a:p>
                  </a:txBody>
                  <a:tcPr marL="905" marR="905" marT="905" marB="0" anchor="ctr"/>
                </a:tc>
                <a:tc>
                  <a:txBody>
                    <a:bodyPr/>
                    <a:lstStyle/>
                    <a:p>
                      <a:pPr algn="ctr" fontAlgn="b"/>
                      <a:r>
                        <a:rPr lang="ru-RU" sz="1000" u="none" strike="noStrike">
                          <a:effectLst/>
                        </a:rPr>
                        <a:t>12 111,4</a:t>
                      </a:r>
                      <a:endParaRPr lang="ru-RU" sz="1000" b="0" i="0" u="none" strike="noStrike">
                        <a:effectLst/>
                        <a:latin typeface="Times New Roman" panose="02020603050405020304" pitchFamily="18" charset="0"/>
                      </a:endParaRPr>
                    </a:p>
                  </a:txBody>
                  <a:tcPr marL="905" marR="905" marT="905" marB="0" anchor="b"/>
                </a:tc>
                <a:tc>
                  <a:txBody>
                    <a:bodyPr/>
                    <a:lstStyle/>
                    <a:p>
                      <a:pPr algn="ctr" fontAlgn="b"/>
                      <a:r>
                        <a:rPr lang="ru-RU" sz="1000" u="none" strike="noStrike">
                          <a:effectLst/>
                        </a:rPr>
                        <a:t>90,6</a:t>
                      </a:r>
                      <a:endParaRPr lang="ru-RU" sz="1000" b="0" i="0" u="none" strike="noStrike">
                        <a:effectLst/>
                        <a:latin typeface="Times New Roman" panose="02020603050405020304" pitchFamily="18" charset="0"/>
                      </a:endParaRPr>
                    </a:p>
                  </a:txBody>
                  <a:tcPr marL="905" marR="905" marT="905" marB="0" anchor="b"/>
                </a:tc>
                <a:tc>
                  <a:txBody>
                    <a:bodyPr/>
                    <a:lstStyle/>
                    <a:p>
                      <a:pPr algn="l" fontAlgn="ctr"/>
                      <a:r>
                        <a:rPr lang="ru-RU" sz="1000" u="none" strike="noStrike" dirty="0">
                          <a:effectLst/>
                        </a:rPr>
                        <a:t/>
                      </a:r>
                      <a:br>
                        <a:rPr lang="ru-RU" sz="1000" u="none" strike="noStrike" dirty="0">
                          <a:effectLst/>
                        </a:rPr>
                      </a:br>
                      <a:r>
                        <a:rPr lang="ru-RU" sz="1000" u="none" strike="noStrike" dirty="0">
                          <a:effectLst/>
                        </a:rPr>
                        <a:t>Низкий процент исполнения к уточненному плану обусловлен наличием экономии по фонду оплаты труда в связи с отсутствием ежемесячной процентной надбавки к ежемесячному денежному вознаграждению (должностному окладу) за работу со сведениями, составляющими государственную тайну.</a:t>
                      </a:r>
                      <a:br>
                        <a:rPr lang="ru-RU" sz="1000" u="none" strike="noStrike" dirty="0">
                          <a:effectLst/>
                        </a:rPr>
                      </a:br>
                      <a:endParaRPr lang="ru-RU" sz="1000" b="0" i="0" u="none" strike="noStrike" dirty="0">
                        <a:effectLst/>
                        <a:latin typeface="Times New Roman" panose="02020603050405020304" pitchFamily="18" charset="0"/>
                      </a:endParaRPr>
                    </a:p>
                  </a:txBody>
                  <a:tcPr marL="905" marR="905" marT="905" marB="0" anchor="ctr"/>
                </a:tc>
              </a:tr>
            </a:tbl>
          </a:graphicData>
        </a:graphic>
      </p:graphicFrame>
    </p:spTree>
    <p:extLst>
      <p:ext uri="{BB962C8B-B14F-4D97-AF65-F5344CB8AC3E}">
        <p14:creationId xmlns:p14="http://schemas.microsoft.com/office/powerpoint/2010/main" val="853995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3" name="Нижний колонтитул 3"/>
          <p:cNvSpPr>
            <a:spLocks noGrp="1"/>
          </p:cNvSpPr>
          <p:nvPr>
            <p:ph type="ftr" sz="quarter" idx="4294967295"/>
          </p:nvPr>
        </p:nvSpPr>
        <p:spPr>
          <a:xfrm>
            <a:off x="0" y="6437730"/>
            <a:ext cx="11760000" cy="432000"/>
          </a:xfrm>
          <a:prstGeom prst="rect">
            <a:avLst/>
          </a:prstGeom>
          <a:solidFill>
            <a:srgbClr val="404040"/>
          </a:solidFill>
          <a:ln cmpd="sng">
            <a:noFill/>
          </a:ln>
        </p:spPr>
        <p:txBody>
          <a:bodyPr anchor="ctr"/>
          <a:lstStyle/>
          <a:p>
            <a:pPr lvl="1"/>
            <a:r>
              <a:rPr lang="ru-RU" b="1" dirty="0">
                <a:gradFill>
                  <a:gsLst>
                    <a:gs pos="0">
                      <a:schemeClr val="accent1">
                        <a:lumMod val="5000"/>
                        <a:lumOff val="95000"/>
                      </a:schemeClr>
                    </a:gs>
                    <a:gs pos="74000">
                      <a:schemeClr val="accent5">
                        <a:lumMod val="25000"/>
                        <a:lumOff val="75000"/>
                      </a:schemeClr>
                    </a:gs>
                    <a:gs pos="83000">
                      <a:schemeClr val="accent5">
                        <a:lumMod val="25000"/>
                        <a:lumOff val="75000"/>
                      </a:schemeClr>
                    </a:gs>
                    <a:gs pos="100000">
                      <a:schemeClr val="accent5">
                        <a:lumMod val="50000"/>
                        <a:lumOff val="50000"/>
                      </a:schemeClr>
                    </a:gs>
                  </a:gsLst>
                  <a:lin ang="5400000" scaled="1"/>
                </a:gradFill>
              </a:rPr>
              <a:t>БЮДЖЕТ ДЛЯ ГРАЖДАН </a:t>
            </a:r>
          </a:p>
        </p:txBody>
      </p:sp>
      <p:sp>
        <p:nvSpPr>
          <p:cNvPr id="34" name="Номер слайда 5">
            <a:extLst>
              <a:ext uri="{FF2B5EF4-FFF2-40B4-BE49-F238E27FC236}">
                <a16:creationId xmlns="" xmlns:a16="http://schemas.microsoft.com/office/drawing/2014/main" id="{1C554D9F-1895-486E-BFBA-905BB2D29E08}"/>
              </a:ext>
            </a:extLst>
          </p:cNvPr>
          <p:cNvSpPr>
            <a:spLocks noGrp="1"/>
          </p:cNvSpPr>
          <p:nvPr>
            <p:ph type="sldNum" sz="quarter" idx="33"/>
          </p:nvPr>
        </p:nvSpPr>
        <p:spPr>
          <a:xfrm>
            <a:off x="11760000" y="6437730"/>
            <a:ext cx="432000" cy="432000"/>
          </a:xfrm>
        </p:spPr>
        <p:txBody>
          <a:bodyPr rtlCol="0"/>
          <a:lstStyle/>
          <a:p>
            <a:pPr rtl="0"/>
            <a:fld id="{19B51A1E-902D-48AF-9020-955120F399B6}" type="slidenum">
              <a:rPr lang="ru-RU" sz="1600" b="1" smtClean="0">
                <a:ln w="0"/>
                <a:gradFill>
                  <a:gsLst>
                    <a:gs pos="0">
                      <a:schemeClr val="accent1">
                        <a:lumMod val="5000"/>
                        <a:lumOff val="95000"/>
                      </a:schemeClr>
                    </a:gs>
                    <a:gs pos="74000">
                      <a:schemeClr val="accent5">
                        <a:lumMod val="25000"/>
                        <a:lumOff val="75000"/>
                      </a:schemeClr>
                    </a:gs>
                    <a:gs pos="83000">
                      <a:schemeClr val="accent5">
                        <a:lumMod val="25000"/>
                        <a:lumOff val="75000"/>
                      </a:schemeClr>
                    </a:gs>
                    <a:gs pos="100000">
                      <a:schemeClr val="accent5">
                        <a:lumMod val="50000"/>
                        <a:lumOff val="50000"/>
                      </a:schemeClr>
                    </a:gs>
                  </a:gsLst>
                  <a:lin ang="5400000" scaled="1"/>
                </a:gradFill>
                <a:effectLst>
                  <a:outerShdw blurRad="38100" dist="25400" dir="5400000" algn="ctr" rotWithShape="0">
                    <a:srgbClr val="6E747A">
                      <a:alpha val="43000"/>
                    </a:srgbClr>
                  </a:outerShdw>
                </a:effectLst>
              </a:rPr>
              <a:pPr rtl="0"/>
              <a:t>38</a:t>
            </a:fld>
            <a:endParaRPr lang="ru-RU" sz="1600" b="1" dirty="0">
              <a:ln w="0"/>
              <a:gradFill>
                <a:gsLst>
                  <a:gs pos="0">
                    <a:schemeClr val="accent1">
                      <a:lumMod val="5000"/>
                      <a:lumOff val="95000"/>
                    </a:schemeClr>
                  </a:gs>
                  <a:gs pos="74000">
                    <a:schemeClr val="accent5">
                      <a:lumMod val="25000"/>
                      <a:lumOff val="75000"/>
                    </a:schemeClr>
                  </a:gs>
                  <a:gs pos="83000">
                    <a:schemeClr val="accent5">
                      <a:lumMod val="25000"/>
                      <a:lumOff val="75000"/>
                    </a:schemeClr>
                  </a:gs>
                  <a:gs pos="100000">
                    <a:schemeClr val="accent5">
                      <a:lumMod val="50000"/>
                      <a:lumOff val="50000"/>
                    </a:schemeClr>
                  </a:gs>
                </a:gsLst>
                <a:lin ang="5400000" scaled="1"/>
              </a:gradFill>
              <a:effectLst>
                <a:outerShdw blurRad="38100" dist="25400" dir="5400000" algn="ctr" rotWithShape="0">
                  <a:srgbClr val="6E747A">
                    <a:alpha val="43000"/>
                  </a:srgbClr>
                </a:outerShdw>
              </a:effectLst>
            </a:endParaRPr>
          </a:p>
        </p:txBody>
      </p:sp>
      <p:sp>
        <p:nvSpPr>
          <p:cNvPr id="3" name="Заголовок 2"/>
          <p:cNvSpPr>
            <a:spLocks noGrp="1"/>
          </p:cNvSpPr>
          <p:nvPr>
            <p:ph type="title"/>
          </p:nvPr>
        </p:nvSpPr>
        <p:spPr/>
        <p:txBody>
          <a:bodyPr/>
          <a:lstStyle/>
          <a:p>
            <a:r>
              <a:rPr lang="ru-RU" sz="2000" dirty="0" smtClean="0"/>
              <a:t>Сведения </a:t>
            </a:r>
            <a:r>
              <a:rPr lang="ru-RU" sz="2000" dirty="0"/>
              <a:t>о фактически произведенных расходах по разделам и подразделам классификации расходов бюджета в сравнении с первоначально утвержденными решением о бюджете значениями и с уточненными значениями с учетом внесенных изменений по </a:t>
            </a:r>
            <a:r>
              <a:rPr lang="ru-RU" sz="2000" dirty="0" smtClean="0"/>
              <a:t>городу </a:t>
            </a:r>
            <a:r>
              <a:rPr lang="ru-RU" sz="2000" dirty="0"/>
              <a:t>Пыть-Ях за 2021 год, тыс. рублей</a:t>
            </a:r>
          </a:p>
        </p:txBody>
      </p:sp>
      <p:sp>
        <p:nvSpPr>
          <p:cNvPr id="6" name="TextBox 5"/>
          <p:cNvSpPr txBox="1"/>
          <p:nvPr/>
        </p:nvSpPr>
        <p:spPr>
          <a:xfrm>
            <a:off x="10871200" y="689267"/>
            <a:ext cx="1036482" cy="369332"/>
          </a:xfrm>
          <a:prstGeom prst="rect">
            <a:avLst/>
          </a:prstGeom>
          <a:noFill/>
        </p:spPr>
        <p:txBody>
          <a:bodyPr wrap="square" rtlCol="0">
            <a:spAutoFit/>
          </a:bodyPr>
          <a:lstStyle/>
          <a:p>
            <a:pPr algn="r"/>
            <a:r>
              <a:rPr lang="ru-RU" dirty="0" smtClean="0"/>
              <a:t>(2 из 10)</a:t>
            </a:r>
            <a:endParaRPr lang="ru-RU" dirty="0"/>
          </a:p>
        </p:txBody>
      </p:sp>
      <p:graphicFrame>
        <p:nvGraphicFramePr>
          <p:cNvPr id="4" name="Таблица 3"/>
          <p:cNvGraphicFramePr>
            <a:graphicFrameLocks noGrp="1"/>
          </p:cNvGraphicFramePr>
          <p:nvPr>
            <p:extLst>
              <p:ext uri="{D42A27DB-BD31-4B8C-83A1-F6EECF244321}">
                <p14:modId xmlns:p14="http://schemas.microsoft.com/office/powerpoint/2010/main" val="3755511995"/>
              </p:ext>
            </p:extLst>
          </p:nvPr>
        </p:nvGraphicFramePr>
        <p:xfrm>
          <a:off x="296335" y="1104321"/>
          <a:ext cx="11647317" cy="5187935"/>
        </p:xfrm>
        <a:graphic>
          <a:graphicData uri="http://schemas.openxmlformats.org/drawingml/2006/table">
            <a:tbl>
              <a:tblPr bandRow="1" bandCol="1">
                <a:tableStyleId>{5A111915-BE36-4E01-A7E5-04B1672EAD32}</a:tableStyleId>
              </a:tblPr>
              <a:tblGrid>
                <a:gridCol w="1511832"/>
                <a:gridCol w="347543"/>
                <a:gridCol w="290449"/>
                <a:gridCol w="873831"/>
                <a:gridCol w="873831"/>
                <a:gridCol w="504000"/>
                <a:gridCol w="3240000"/>
                <a:gridCol w="873831"/>
                <a:gridCol w="504000"/>
                <a:gridCol w="2628000"/>
              </a:tblGrid>
              <a:tr h="29167">
                <a:tc>
                  <a:txBody>
                    <a:bodyPr/>
                    <a:lstStyle/>
                    <a:p>
                      <a:pPr algn="ctr" fontAlgn="ctr"/>
                      <a:r>
                        <a:rPr lang="ru-RU" sz="1000" u="none" strike="noStrike" dirty="0">
                          <a:effectLst/>
                        </a:rPr>
                        <a:t>1</a:t>
                      </a:r>
                      <a:endParaRPr lang="ru-RU" sz="1000" b="0" i="0" u="none" strike="noStrike" dirty="0">
                        <a:effectLst/>
                        <a:latin typeface="Times New Roman" panose="02020603050405020304" pitchFamily="18" charset="0"/>
                      </a:endParaRPr>
                    </a:p>
                  </a:txBody>
                  <a:tcPr marL="905" marR="905" marT="905" marB="0" anchor="ctr"/>
                </a:tc>
                <a:tc>
                  <a:txBody>
                    <a:bodyPr/>
                    <a:lstStyle/>
                    <a:p>
                      <a:pPr algn="ctr" rtl="0" fontAlgn="ctr"/>
                      <a:r>
                        <a:rPr lang="ru-RU" sz="1000" u="none" strike="noStrike">
                          <a:effectLst/>
                        </a:rPr>
                        <a:t>2</a:t>
                      </a:r>
                      <a:endParaRPr lang="ru-RU" sz="1000" b="0" i="0" u="none" strike="noStrike">
                        <a:effectLst/>
                        <a:latin typeface="Times New Roman" panose="02020603050405020304" pitchFamily="18" charset="0"/>
                      </a:endParaRPr>
                    </a:p>
                  </a:txBody>
                  <a:tcPr marL="905" marR="905" marT="905" marB="0" anchor="ctr"/>
                </a:tc>
                <a:tc>
                  <a:txBody>
                    <a:bodyPr/>
                    <a:lstStyle/>
                    <a:p>
                      <a:pPr algn="ctr" rtl="0" fontAlgn="ctr"/>
                      <a:r>
                        <a:rPr lang="ru-RU" sz="1000" u="none" strike="noStrike">
                          <a:effectLst/>
                        </a:rPr>
                        <a:t>3</a:t>
                      </a:r>
                      <a:endParaRPr lang="ru-RU" sz="1000" b="0" i="0" u="none" strike="noStrike">
                        <a:effectLst/>
                        <a:latin typeface="Times New Roman" panose="02020603050405020304" pitchFamily="18" charset="0"/>
                      </a:endParaRPr>
                    </a:p>
                  </a:txBody>
                  <a:tcPr marL="905" marR="905" marT="905" marB="0" anchor="ctr"/>
                </a:tc>
                <a:tc>
                  <a:txBody>
                    <a:bodyPr/>
                    <a:lstStyle/>
                    <a:p>
                      <a:pPr algn="ctr" rtl="0" fontAlgn="ctr"/>
                      <a:r>
                        <a:rPr lang="ru-RU" sz="1000" u="none" strike="noStrike">
                          <a:effectLst/>
                        </a:rPr>
                        <a:t>4</a:t>
                      </a:r>
                      <a:endParaRPr lang="ru-RU" sz="1000" b="0" i="0" u="none" strike="noStrike">
                        <a:effectLst/>
                        <a:latin typeface="Times New Roman" panose="02020603050405020304" pitchFamily="18" charset="0"/>
                      </a:endParaRPr>
                    </a:p>
                  </a:txBody>
                  <a:tcPr marL="905" marR="905" marT="905" marB="0" anchor="ctr"/>
                </a:tc>
                <a:tc>
                  <a:txBody>
                    <a:bodyPr/>
                    <a:lstStyle/>
                    <a:p>
                      <a:pPr algn="ctr" fontAlgn="ctr"/>
                      <a:r>
                        <a:rPr lang="ru-RU" sz="1000" u="none" strike="noStrike">
                          <a:effectLst/>
                        </a:rPr>
                        <a:t>4</a:t>
                      </a:r>
                      <a:endParaRPr lang="ru-RU" sz="1000" b="0" i="0" u="none" strike="noStrike">
                        <a:solidFill>
                          <a:srgbClr val="000000"/>
                        </a:solidFill>
                        <a:effectLst/>
                        <a:latin typeface="Times New Roman" panose="02020603050405020304" pitchFamily="18" charset="0"/>
                      </a:endParaRPr>
                    </a:p>
                  </a:txBody>
                  <a:tcPr marL="905" marR="905" marT="905" marB="0" anchor="ctr"/>
                </a:tc>
                <a:tc>
                  <a:txBody>
                    <a:bodyPr/>
                    <a:lstStyle/>
                    <a:p>
                      <a:pPr algn="ctr" fontAlgn="ctr"/>
                      <a:r>
                        <a:rPr lang="ru-RU" sz="1000" u="none" strike="noStrike">
                          <a:effectLst/>
                        </a:rPr>
                        <a:t>5</a:t>
                      </a:r>
                      <a:endParaRPr lang="ru-RU" sz="1000" b="0" i="0" u="none" strike="noStrike">
                        <a:solidFill>
                          <a:srgbClr val="000000"/>
                        </a:solidFill>
                        <a:effectLst/>
                        <a:latin typeface="Times New Roman" panose="02020603050405020304" pitchFamily="18" charset="0"/>
                      </a:endParaRPr>
                    </a:p>
                  </a:txBody>
                  <a:tcPr marL="905" marR="905" marT="905" marB="0" anchor="ctr"/>
                </a:tc>
                <a:tc>
                  <a:txBody>
                    <a:bodyPr/>
                    <a:lstStyle/>
                    <a:p>
                      <a:pPr algn="ctr" fontAlgn="ctr"/>
                      <a:r>
                        <a:rPr lang="ru-RU" sz="1000" u="none" strike="noStrike">
                          <a:effectLst/>
                        </a:rPr>
                        <a:t>6</a:t>
                      </a:r>
                      <a:endParaRPr lang="ru-RU" sz="1000" b="0" i="0" u="none" strike="noStrike">
                        <a:solidFill>
                          <a:srgbClr val="000000"/>
                        </a:solidFill>
                        <a:effectLst/>
                        <a:latin typeface="Times New Roman" panose="02020603050405020304" pitchFamily="18" charset="0"/>
                      </a:endParaRPr>
                    </a:p>
                  </a:txBody>
                  <a:tcPr marL="905" marR="905" marT="905" marB="0" anchor="ctr"/>
                </a:tc>
                <a:tc>
                  <a:txBody>
                    <a:bodyPr/>
                    <a:lstStyle/>
                    <a:p>
                      <a:pPr algn="ctr" fontAlgn="ctr"/>
                      <a:r>
                        <a:rPr lang="ru-RU" sz="1000" u="none" strike="noStrike">
                          <a:effectLst/>
                        </a:rPr>
                        <a:t>7</a:t>
                      </a:r>
                      <a:endParaRPr lang="ru-RU" sz="1000" b="0" i="0" u="none" strike="noStrike">
                        <a:solidFill>
                          <a:srgbClr val="000000"/>
                        </a:solidFill>
                        <a:effectLst/>
                        <a:latin typeface="Times New Roman" panose="02020603050405020304" pitchFamily="18" charset="0"/>
                      </a:endParaRPr>
                    </a:p>
                  </a:txBody>
                  <a:tcPr marL="905" marR="905" marT="905" marB="0" anchor="ctr"/>
                </a:tc>
                <a:tc>
                  <a:txBody>
                    <a:bodyPr/>
                    <a:lstStyle/>
                    <a:p>
                      <a:pPr algn="ctr" fontAlgn="ctr"/>
                      <a:r>
                        <a:rPr lang="ru-RU" sz="1000" u="none" strike="noStrike">
                          <a:effectLst/>
                        </a:rPr>
                        <a:t>8</a:t>
                      </a:r>
                      <a:endParaRPr lang="ru-RU" sz="1000" b="0" i="0" u="none" strike="noStrike">
                        <a:solidFill>
                          <a:srgbClr val="000000"/>
                        </a:solidFill>
                        <a:effectLst/>
                        <a:latin typeface="Times New Roman" panose="02020603050405020304" pitchFamily="18" charset="0"/>
                      </a:endParaRPr>
                    </a:p>
                  </a:txBody>
                  <a:tcPr marL="905" marR="905" marT="905" marB="0" anchor="ctr"/>
                </a:tc>
                <a:tc>
                  <a:txBody>
                    <a:bodyPr/>
                    <a:lstStyle/>
                    <a:p>
                      <a:pPr algn="ctr" fontAlgn="ctr"/>
                      <a:r>
                        <a:rPr lang="ru-RU" sz="1000" u="none" strike="noStrike">
                          <a:effectLst/>
                        </a:rPr>
                        <a:t>9</a:t>
                      </a:r>
                      <a:endParaRPr lang="ru-RU" sz="1000" b="0" i="0" u="none" strike="noStrike">
                        <a:effectLst/>
                        <a:latin typeface="Times New Roman" panose="02020603050405020304" pitchFamily="18" charset="0"/>
                      </a:endParaRPr>
                    </a:p>
                  </a:txBody>
                  <a:tcPr marL="905" marR="905" marT="905" marB="0" anchor="ctr"/>
                </a:tc>
              </a:tr>
              <a:tr h="131902">
                <a:tc>
                  <a:txBody>
                    <a:bodyPr/>
                    <a:lstStyle/>
                    <a:p>
                      <a:pPr algn="l" fontAlgn="t"/>
                      <a:r>
                        <a:rPr lang="ru-RU" sz="1000" u="none" strike="noStrike" dirty="0">
                          <a:effectLst/>
                        </a:rPr>
                        <a:t>Функционирование Правительства Российской Федерации, высших исполнительных органов государственной власти субъектов Российской Федерации, местных администраций</a:t>
                      </a:r>
                      <a:endParaRPr lang="ru-RU" sz="1000" b="0" i="0" u="none" strike="noStrike" dirty="0">
                        <a:effectLst/>
                        <a:latin typeface="Times New Roman" panose="02020603050405020304" pitchFamily="18" charset="0"/>
                      </a:endParaRPr>
                    </a:p>
                  </a:txBody>
                  <a:tcPr marL="905" marR="905" marT="905" marB="0"/>
                </a:tc>
                <a:tc>
                  <a:txBody>
                    <a:bodyPr/>
                    <a:lstStyle/>
                    <a:p>
                      <a:pPr algn="ctr" fontAlgn="b"/>
                      <a:r>
                        <a:rPr lang="ru-RU" sz="1000" u="none" strike="noStrike">
                          <a:effectLst/>
                        </a:rPr>
                        <a:t>01</a:t>
                      </a:r>
                      <a:endParaRPr lang="ru-RU" sz="1000" b="0" i="0" u="none" strike="noStrike">
                        <a:effectLst/>
                        <a:latin typeface="Times New Roman" panose="02020603050405020304" pitchFamily="18" charset="0"/>
                      </a:endParaRPr>
                    </a:p>
                  </a:txBody>
                  <a:tcPr marL="905" marR="905" marT="905" marB="0" anchor="b"/>
                </a:tc>
                <a:tc>
                  <a:txBody>
                    <a:bodyPr/>
                    <a:lstStyle/>
                    <a:p>
                      <a:pPr algn="ctr" fontAlgn="b"/>
                      <a:r>
                        <a:rPr lang="ru-RU" sz="1000" u="none" strike="noStrike">
                          <a:effectLst/>
                        </a:rPr>
                        <a:t>04</a:t>
                      </a:r>
                      <a:endParaRPr lang="ru-RU" sz="1000" b="0" i="0" u="none" strike="noStrike">
                        <a:effectLst/>
                        <a:latin typeface="Times New Roman" panose="02020603050405020304" pitchFamily="18" charset="0"/>
                      </a:endParaRPr>
                    </a:p>
                  </a:txBody>
                  <a:tcPr marL="905" marR="905" marT="905" marB="0" anchor="b"/>
                </a:tc>
                <a:tc>
                  <a:txBody>
                    <a:bodyPr/>
                    <a:lstStyle/>
                    <a:p>
                      <a:pPr algn="ctr" fontAlgn="b"/>
                      <a:r>
                        <a:rPr lang="ru-RU" sz="1000" u="none" strike="noStrike">
                          <a:effectLst/>
                        </a:rPr>
                        <a:t>111 011,7</a:t>
                      </a:r>
                      <a:endParaRPr lang="ru-RU" sz="1000" b="0" i="0" u="none" strike="noStrike">
                        <a:effectLst/>
                        <a:latin typeface="Times New Roman" panose="02020603050405020304" pitchFamily="18" charset="0"/>
                      </a:endParaRPr>
                    </a:p>
                  </a:txBody>
                  <a:tcPr marL="905" marR="905" marT="905" marB="0" anchor="b"/>
                </a:tc>
                <a:tc>
                  <a:txBody>
                    <a:bodyPr/>
                    <a:lstStyle/>
                    <a:p>
                      <a:pPr algn="ctr" fontAlgn="b"/>
                      <a:r>
                        <a:rPr lang="ru-RU" sz="1000" u="none" strike="noStrike">
                          <a:effectLst/>
                        </a:rPr>
                        <a:t>136 467,9</a:t>
                      </a:r>
                      <a:endParaRPr lang="ru-RU" sz="1000" b="0" i="0" u="none" strike="noStrike">
                        <a:effectLst/>
                        <a:latin typeface="Times New Roman" panose="02020603050405020304" pitchFamily="18" charset="0"/>
                      </a:endParaRPr>
                    </a:p>
                  </a:txBody>
                  <a:tcPr marL="905" marR="905" marT="905" marB="0" anchor="b"/>
                </a:tc>
                <a:tc>
                  <a:txBody>
                    <a:bodyPr/>
                    <a:lstStyle/>
                    <a:p>
                      <a:pPr algn="ctr" fontAlgn="b"/>
                      <a:r>
                        <a:rPr lang="ru-RU" sz="1000" u="none" strike="noStrike">
                          <a:effectLst/>
                        </a:rPr>
                        <a:t>122,9</a:t>
                      </a:r>
                      <a:endParaRPr lang="ru-RU" sz="1000" b="0" i="0" u="none" strike="noStrike">
                        <a:effectLst/>
                        <a:latin typeface="Times New Roman" panose="02020603050405020304" pitchFamily="18" charset="0"/>
                      </a:endParaRPr>
                    </a:p>
                  </a:txBody>
                  <a:tcPr marL="905" marR="905" marT="905" marB="0" anchor="b"/>
                </a:tc>
                <a:tc>
                  <a:txBody>
                    <a:bodyPr/>
                    <a:lstStyle/>
                    <a:p>
                      <a:pPr algn="l" fontAlgn="ctr"/>
                      <a:r>
                        <a:rPr lang="ru-RU" sz="1000" u="none" strike="noStrike" dirty="0">
                          <a:effectLst/>
                        </a:rPr>
                        <a:t>Увеличение уточненного плана на год к первоначально утвержденному плану на год обусловлено увеличением бюджетных ассигнований с других разделов функциональной классификации на </a:t>
                      </a:r>
                      <a:r>
                        <a:rPr lang="ru-RU" sz="1000" u="none" strike="noStrike" dirty="0" err="1">
                          <a:effectLst/>
                        </a:rPr>
                        <a:t>выполнгение</a:t>
                      </a:r>
                      <a:r>
                        <a:rPr lang="ru-RU" sz="1000" u="none" strike="noStrike" dirty="0">
                          <a:effectLst/>
                        </a:rPr>
                        <a:t> функций органов местного самоуправления в соответствии с утвержденной структурой.</a:t>
                      </a:r>
                      <a:endParaRPr lang="ru-RU" sz="1000" b="0" i="0" u="none" strike="noStrike" dirty="0">
                        <a:effectLst/>
                        <a:latin typeface="Times New Roman" panose="02020603050405020304" pitchFamily="18" charset="0"/>
                      </a:endParaRPr>
                    </a:p>
                  </a:txBody>
                  <a:tcPr marL="905" marR="905" marT="905" marB="0" anchor="ctr"/>
                </a:tc>
                <a:tc>
                  <a:txBody>
                    <a:bodyPr/>
                    <a:lstStyle/>
                    <a:p>
                      <a:pPr algn="ctr" fontAlgn="b"/>
                      <a:r>
                        <a:rPr lang="ru-RU" sz="1000" u="none" strike="noStrike">
                          <a:effectLst/>
                        </a:rPr>
                        <a:t>135 688,8</a:t>
                      </a:r>
                      <a:endParaRPr lang="ru-RU" sz="1000" b="0" i="0" u="none" strike="noStrike">
                        <a:effectLst/>
                        <a:latin typeface="Times New Roman" panose="02020603050405020304" pitchFamily="18" charset="0"/>
                      </a:endParaRPr>
                    </a:p>
                  </a:txBody>
                  <a:tcPr marL="905" marR="905" marT="905" marB="0" anchor="b"/>
                </a:tc>
                <a:tc>
                  <a:txBody>
                    <a:bodyPr/>
                    <a:lstStyle/>
                    <a:p>
                      <a:pPr algn="ctr" fontAlgn="b"/>
                      <a:r>
                        <a:rPr lang="ru-RU" sz="1000" u="none" strike="noStrike">
                          <a:effectLst/>
                        </a:rPr>
                        <a:t>99,4</a:t>
                      </a:r>
                      <a:endParaRPr lang="ru-RU" sz="1000" b="0" i="0" u="none" strike="noStrike">
                        <a:effectLst/>
                        <a:latin typeface="Times New Roman" panose="02020603050405020304" pitchFamily="18" charset="0"/>
                      </a:endParaRPr>
                    </a:p>
                  </a:txBody>
                  <a:tcPr marL="905" marR="905" marT="905" marB="0" anchor="b"/>
                </a:tc>
                <a:tc>
                  <a:txBody>
                    <a:bodyPr/>
                    <a:lstStyle/>
                    <a:p>
                      <a:pPr algn="l" fontAlgn="ctr"/>
                      <a:r>
                        <a:rPr lang="ru-RU" sz="1000" u="none" strike="noStrike">
                          <a:effectLst/>
                        </a:rPr>
                        <a:t> </a:t>
                      </a:r>
                      <a:endParaRPr lang="ru-RU" sz="1000" b="0" i="0" u="none" strike="noStrike">
                        <a:effectLst/>
                        <a:latin typeface="Times New Roman" panose="02020603050405020304" pitchFamily="18" charset="0"/>
                      </a:endParaRPr>
                    </a:p>
                  </a:txBody>
                  <a:tcPr marL="905" marR="905" marT="905" marB="0" anchor="ctr"/>
                </a:tc>
              </a:tr>
              <a:tr h="29167">
                <a:tc>
                  <a:txBody>
                    <a:bodyPr/>
                    <a:lstStyle/>
                    <a:p>
                      <a:pPr algn="l" fontAlgn="t"/>
                      <a:r>
                        <a:rPr lang="ru-RU" sz="1000" u="none" strike="noStrike">
                          <a:effectLst/>
                        </a:rPr>
                        <a:t>Судебная система</a:t>
                      </a:r>
                      <a:endParaRPr lang="ru-RU" sz="1000" b="0" i="0" u="none" strike="noStrike">
                        <a:effectLst/>
                        <a:latin typeface="Times New Roman" panose="02020603050405020304" pitchFamily="18" charset="0"/>
                      </a:endParaRPr>
                    </a:p>
                  </a:txBody>
                  <a:tcPr marL="905" marR="905" marT="905" marB="0"/>
                </a:tc>
                <a:tc>
                  <a:txBody>
                    <a:bodyPr/>
                    <a:lstStyle/>
                    <a:p>
                      <a:pPr algn="ctr" fontAlgn="b"/>
                      <a:r>
                        <a:rPr lang="ru-RU" sz="1000" u="none" strike="noStrike">
                          <a:effectLst/>
                        </a:rPr>
                        <a:t>01</a:t>
                      </a:r>
                      <a:endParaRPr lang="ru-RU" sz="1000" b="0" i="0" u="none" strike="noStrike">
                        <a:effectLst/>
                        <a:latin typeface="Times New Roman" panose="02020603050405020304" pitchFamily="18" charset="0"/>
                      </a:endParaRPr>
                    </a:p>
                  </a:txBody>
                  <a:tcPr marL="905" marR="905" marT="905" marB="0" anchor="b"/>
                </a:tc>
                <a:tc>
                  <a:txBody>
                    <a:bodyPr/>
                    <a:lstStyle/>
                    <a:p>
                      <a:pPr algn="ctr" fontAlgn="b"/>
                      <a:r>
                        <a:rPr lang="ru-RU" sz="1000" u="none" strike="noStrike">
                          <a:effectLst/>
                        </a:rPr>
                        <a:t>05</a:t>
                      </a:r>
                      <a:endParaRPr lang="ru-RU" sz="1000" b="0" i="0" u="none" strike="noStrike">
                        <a:effectLst/>
                        <a:latin typeface="Times New Roman" panose="02020603050405020304" pitchFamily="18" charset="0"/>
                      </a:endParaRPr>
                    </a:p>
                  </a:txBody>
                  <a:tcPr marL="905" marR="905" marT="905" marB="0" anchor="b"/>
                </a:tc>
                <a:tc>
                  <a:txBody>
                    <a:bodyPr/>
                    <a:lstStyle/>
                    <a:p>
                      <a:pPr algn="ctr" fontAlgn="b"/>
                      <a:r>
                        <a:rPr lang="ru-RU" sz="1000" u="none" strike="noStrike">
                          <a:effectLst/>
                        </a:rPr>
                        <a:t>6,2</a:t>
                      </a:r>
                      <a:endParaRPr lang="ru-RU" sz="1000" b="0" i="0" u="none" strike="noStrike">
                        <a:effectLst/>
                        <a:latin typeface="Times New Roman" panose="02020603050405020304" pitchFamily="18" charset="0"/>
                      </a:endParaRPr>
                    </a:p>
                  </a:txBody>
                  <a:tcPr marL="905" marR="905" marT="905" marB="0" anchor="b"/>
                </a:tc>
                <a:tc>
                  <a:txBody>
                    <a:bodyPr/>
                    <a:lstStyle/>
                    <a:p>
                      <a:pPr algn="ctr" fontAlgn="b"/>
                      <a:r>
                        <a:rPr lang="ru-RU" sz="1000" u="none" strike="noStrike">
                          <a:effectLst/>
                        </a:rPr>
                        <a:t>6,2</a:t>
                      </a:r>
                      <a:endParaRPr lang="ru-RU" sz="1000" b="0" i="0" u="none" strike="noStrike">
                        <a:effectLst/>
                        <a:latin typeface="Times New Roman" panose="02020603050405020304" pitchFamily="18" charset="0"/>
                      </a:endParaRPr>
                    </a:p>
                  </a:txBody>
                  <a:tcPr marL="905" marR="905" marT="905" marB="0" anchor="b"/>
                </a:tc>
                <a:tc>
                  <a:txBody>
                    <a:bodyPr/>
                    <a:lstStyle/>
                    <a:p>
                      <a:pPr algn="ctr" fontAlgn="b"/>
                      <a:r>
                        <a:rPr lang="ru-RU" sz="1000" u="none" strike="noStrike">
                          <a:effectLst/>
                        </a:rPr>
                        <a:t>100,0</a:t>
                      </a:r>
                      <a:endParaRPr lang="ru-RU" sz="1000" b="0" i="0" u="none" strike="noStrike">
                        <a:effectLst/>
                        <a:latin typeface="Times New Roman" panose="02020603050405020304" pitchFamily="18" charset="0"/>
                      </a:endParaRPr>
                    </a:p>
                  </a:txBody>
                  <a:tcPr marL="905" marR="905" marT="905" marB="0" anchor="b"/>
                </a:tc>
                <a:tc>
                  <a:txBody>
                    <a:bodyPr/>
                    <a:lstStyle/>
                    <a:p>
                      <a:pPr algn="l" fontAlgn="ctr"/>
                      <a:r>
                        <a:rPr lang="ru-RU" sz="1000" u="none" strike="noStrike">
                          <a:effectLst/>
                        </a:rPr>
                        <a:t> </a:t>
                      </a:r>
                      <a:endParaRPr lang="ru-RU" sz="1000" b="0" i="0" u="none" strike="noStrike">
                        <a:effectLst/>
                        <a:latin typeface="Times New Roman" panose="02020603050405020304" pitchFamily="18" charset="0"/>
                      </a:endParaRPr>
                    </a:p>
                  </a:txBody>
                  <a:tcPr marL="905" marR="905" marT="905" marB="0" anchor="ctr"/>
                </a:tc>
                <a:tc>
                  <a:txBody>
                    <a:bodyPr/>
                    <a:lstStyle/>
                    <a:p>
                      <a:pPr algn="ctr" fontAlgn="b"/>
                      <a:r>
                        <a:rPr lang="ru-RU" sz="1000" u="none" strike="noStrike">
                          <a:effectLst/>
                        </a:rPr>
                        <a:t>6,2</a:t>
                      </a:r>
                      <a:endParaRPr lang="ru-RU" sz="1000" b="0" i="0" u="none" strike="noStrike">
                        <a:effectLst/>
                        <a:latin typeface="Times New Roman" panose="02020603050405020304" pitchFamily="18" charset="0"/>
                      </a:endParaRPr>
                    </a:p>
                  </a:txBody>
                  <a:tcPr marL="905" marR="905" marT="905" marB="0" anchor="b"/>
                </a:tc>
                <a:tc>
                  <a:txBody>
                    <a:bodyPr/>
                    <a:lstStyle/>
                    <a:p>
                      <a:pPr algn="ctr" fontAlgn="b"/>
                      <a:r>
                        <a:rPr lang="ru-RU" sz="1000" u="none" strike="noStrike">
                          <a:effectLst/>
                        </a:rPr>
                        <a:t>100,0</a:t>
                      </a:r>
                      <a:endParaRPr lang="ru-RU" sz="1000" b="0" i="0" u="none" strike="noStrike">
                        <a:effectLst/>
                        <a:latin typeface="Times New Roman" panose="02020603050405020304" pitchFamily="18" charset="0"/>
                      </a:endParaRPr>
                    </a:p>
                  </a:txBody>
                  <a:tcPr marL="905" marR="905" marT="905" marB="0" anchor="b"/>
                </a:tc>
                <a:tc>
                  <a:txBody>
                    <a:bodyPr/>
                    <a:lstStyle/>
                    <a:p>
                      <a:pPr algn="l" fontAlgn="ctr"/>
                      <a:r>
                        <a:rPr lang="ru-RU" sz="1000" u="none" strike="noStrike">
                          <a:effectLst/>
                        </a:rPr>
                        <a:t> </a:t>
                      </a:r>
                      <a:endParaRPr lang="ru-RU" sz="1000" b="0" i="0" u="none" strike="noStrike">
                        <a:effectLst/>
                        <a:latin typeface="Times New Roman" panose="02020603050405020304" pitchFamily="18" charset="0"/>
                      </a:endParaRPr>
                    </a:p>
                  </a:txBody>
                  <a:tcPr marL="905" marR="905" marT="905" marB="0" anchor="ctr"/>
                </a:tc>
              </a:tr>
              <a:tr h="98927">
                <a:tc>
                  <a:txBody>
                    <a:bodyPr/>
                    <a:lstStyle/>
                    <a:p>
                      <a:pPr algn="l" fontAlgn="t"/>
                      <a:r>
                        <a:rPr lang="ru-RU" sz="1000" u="none" strike="noStrike">
                          <a:effectLst/>
                        </a:rPr>
                        <a:t>Обеспечение деятельности финансовых, налоговых и таможенных органов и органов финансового (финансово-бюджетного) надзора</a:t>
                      </a:r>
                      <a:endParaRPr lang="ru-RU" sz="1000" b="0" i="0" u="none" strike="noStrike">
                        <a:effectLst/>
                        <a:latin typeface="Times New Roman" panose="02020603050405020304" pitchFamily="18" charset="0"/>
                      </a:endParaRPr>
                    </a:p>
                  </a:txBody>
                  <a:tcPr marL="905" marR="905" marT="905" marB="0"/>
                </a:tc>
                <a:tc>
                  <a:txBody>
                    <a:bodyPr/>
                    <a:lstStyle/>
                    <a:p>
                      <a:pPr algn="ctr" fontAlgn="b"/>
                      <a:r>
                        <a:rPr lang="ru-RU" sz="1000" u="none" strike="noStrike">
                          <a:effectLst/>
                        </a:rPr>
                        <a:t>01</a:t>
                      </a:r>
                      <a:endParaRPr lang="ru-RU" sz="1000" b="0" i="0" u="none" strike="noStrike">
                        <a:effectLst/>
                        <a:latin typeface="Times New Roman" panose="02020603050405020304" pitchFamily="18" charset="0"/>
                      </a:endParaRPr>
                    </a:p>
                  </a:txBody>
                  <a:tcPr marL="905" marR="905" marT="905" marB="0" anchor="b"/>
                </a:tc>
                <a:tc>
                  <a:txBody>
                    <a:bodyPr/>
                    <a:lstStyle/>
                    <a:p>
                      <a:pPr algn="ctr" fontAlgn="b"/>
                      <a:r>
                        <a:rPr lang="ru-RU" sz="1000" u="none" strike="noStrike">
                          <a:effectLst/>
                        </a:rPr>
                        <a:t>06</a:t>
                      </a:r>
                      <a:endParaRPr lang="ru-RU" sz="1000" b="0" i="0" u="none" strike="noStrike">
                        <a:effectLst/>
                        <a:latin typeface="Times New Roman" panose="02020603050405020304" pitchFamily="18" charset="0"/>
                      </a:endParaRPr>
                    </a:p>
                  </a:txBody>
                  <a:tcPr marL="905" marR="905" marT="905" marB="0" anchor="b"/>
                </a:tc>
                <a:tc>
                  <a:txBody>
                    <a:bodyPr/>
                    <a:lstStyle/>
                    <a:p>
                      <a:pPr algn="ctr" fontAlgn="b"/>
                      <a:r>
                        <a:rPr lang="ru-RU" sz="1000" u="none" strike="noStrike">
                          <a:effectLst/>
                        </a:rPr>
                        <a:t>37 882,7</a:t>
                      </a:r>
                      <a:endParaRPr lang="ru-RU" sz="1000" b="0" i="0" u="none" strike="noStrike">
                        <a:effectLst/>
                        <a:latin typeface="Times New Roman" panose="02020603050405020304" pitchFamily="18" charset="0"/>
                      </a:endParaRPr>
                    </a:p>
                  </a:txBody>
                  <a:tcPr marL="905" marR="905" marT="905" marB="0" anchor="b"/>
                </a:tc>
                <a:tc>
                  <a:txBody>
                    <a:bodyPr/>
                    <a:lstStyle/>
                    <a:p>
                      <a:pPr algn="ctr" fontAlgn="b"/>
                      <a:r>
                        <a:rPr lang="ru-RU" sz="1000" u="none" strike="noStrike">
                          <a:effectLst/>
                        </a:rPr>
                        <a:t>42 927,8</a:t>
                      </a:r>
                      <a:endParaRPr lang="ru-RU" sz="1000" b="0" i="0" u="none" strike="noStrike">
                        <a:effectLst/>
                        <a:latin typeface="Times New Roman" panose="02020603050405020304" pitchFamily="18" charset="0"/>
                      </a:endParaRPr>
                    </a:p>
                  </a:txBody>
                  <a:tcPr marL="905" marR="905" marT="905" marB="0" anchor="b"/>
                </a:tc>
                <a:tc>
                  <a:txBody>
                    <a:bodyPr/>
                    <a:lstStyle/>
                    <a:p>
                      <a:pPr algn="ctr" fontAlgn="b"/>
                      <a:r>
                        <a:rPr lang="ru-RU" sz="1000" u="none" strike="noStrike">
                          <a:effectLst/>
                        </a:rPr>
                        <a:t>113,3</a:t>
                      </a:r>
                      <a:endParaRPr lang="ru-RU" sz="1000" b="0" i="0" u="none" strike="noStrike">
                        <a:effectLst/>
                        <a:latin typeface="Times New Roman" panose="02020603050405020304" pitchFamily="18" charset="0"/>
                      </a:endParaRPr>
                    </a:p>
                  </a:txBody>
                  <a:tcPr marL="905" marR="905" marT="905" marB="0" anchor="b"/>
                </a:tc>
                <a:tc>
                  <a:txBody>
                    <a:bodyPr/>
                    <a:lstStyle/>
                    <a:p>
                      <a:pPr algn="l" fontAlgn="ctr"/>
                      <a:r>
                        <a:rPr lang="ru-RU" sz="1000" u="none" strike="noStrike">
                          <a:effectLst/>
                        </a:rPr>
                        <a:t>Увеличение уточненного плана на год к первоначально утвержденному плану на год обусловлено увеличением норматива объема расходов на денежное содержание в соответствии с абзацем 4 пункта 2 постановления Правительства ХМАО - Югры от 23.08.2019 № 278-п (на поощрение муниципальных управленческих команд).</a:t>
                      </a:r>
                      <a:endParaRPr lang="ru-RU" sz="1000" b="0" i="0" u="none" strike="noStrike">
                        <a:effectLst/>
                        <a:latin typeface="Times New Roman" panose="02020603050405020304" pitchFamily="18" charset="0"/>
                      </a:endParaRPr>
                    </a:p>
                  </a:txBody>
                  <a:tcPr marL="905" marR="905" marT="905" marB="0" anchor="ctr"/>
                </a:tc>
                <a:tc>
                  <a:txBody>
                    <a:bodyPr/>
                    <a:lstStyle/>
                    <a:p>
                      <a:pPr algn="ctr" fontAlgn="b"/>
                      <a:r>
                        <a:rPr lang="ru-RU" sz="1000" u="none" strike="noStrike">
                          <a:effectLst/>
                        </a:rPr>
                        <a:t>42 663,3</a:t>
                      </a:r>
                      <a:endParaRPr lang="ru-RU" sz="1000" b="0" i="0" u="none" strike="noStrike">
                        <a:effectLst/>
                        <a:latin typeface="Times New Roman" panose="02020603050405020304" pitchFamily="18" charset="0"/>
                      </a:endParaRPr>
                    </a:p>
                  </a:txBody>
                  <a:tcPr marL="905" marR="905" marT="905" marB="0" anchor="b"/>
                </a:tc>
                <a:tc>
                  <a:txBody>
                    <a:bodyPr/>
                    <a:lstStyle/>
                    <a:p>
                      <a:pPr algn="ctr" fontAlgn="b"/>
                      <a:r>
                        <a:rPr lang="ru-RU" sz="1000" u="none" strike="noStrike">
                          <a:effectLst/>
                        </a:rPr>
                        <a:t>99,4</a:t>
                      </a:r>
                      <a:endParaRPr lang="ru-RU" sz="1000" b="0" i="0" u="none" strike="noStrike">
                        <a:effectLst/>
                        <a:latin typeface="Times New Roman" panose="02020603050405020304" pitchFamily="18" charset="0"/>
                      </a:endParaRPr>
                    </a:p>
                  </a:txBody>
                  <a:tcPr marL="905" marR="905" marT="905" marB="0" anchor="b"/>
                </a:tc>
                <a:tc>
                  <a:txBody>
                    <a:bodyPr/>
                    <a:lstStyle/>
                    <a:p>
                      <a:pPr algn="l" fontAlgn="ctr"/>
                      <a:r>
                        <a:rPr lang="ru-RU" sz="1000" u="none" strike="noStrike">
                          <a:effectLst/>
                        </a:rPr>
                        <a:t> </a:t>
                      </a:r>
                      <a:endParaRPr lang="ru-RU" sz="1000" b="0" i="0" u="none" strike="noStrike">
                        <a:effectLst/>
                        <a:latin typeface="Times New Roman" panose="02020603050405020304" pitchFamily="18" charset="0"/>
                      </a:endParaRPr>
                    </a:p>
                  </a:txBody>
                  <a:tcPr marL="905" marR="905" marT="905" marB="0" anchor="ctr"/>
                </a:tc>
              </a:tr>
              <a:tr h="32975">
                <a:tc>
                  <a:txBody>
                    <a:bodyPr/>
                    <a:lstStyle/>
                    <a:p>
                      <a:pPr algn="l" fontAlgn="t"/>
                      <a:r>
                        <a:rPr lang="ru-RU" sz="1000" u="none" strike="noStrike">
                          <a:effectLst/>
                        </a:rPr>
                        <a:t>Обеспечение проведения выборов и референдумов</a:t>
                      </a:r>
                      <a:endParaRPr lang="ru-RU" sz="1000" b="0" i="0" u="none" strike="noStrike">
                        <a:effectLst/>
                        <a:latin typeface="Times New Roman" panose="02020603050405020304" pitchFamily="18" charset="0"/>
                      </a:endParaRPr>
                    </a:p>
                  </a:txBody>
                  <a:tcPr marL="905" marR="905" marT="905" marB="0"/>
                </a:tc>
                <a:tc>
                  <a:txBody>
                    <a:bodyPr/>
                    <a:lstStyle/>
                    <a:p>
                      <a:pPr algn="ctr" fontAlgn="b"/>
                      <a:r>
                        <a:rPr lang="ru-RU" sz="1000" u="none" strike="noStrike">
                          <a:effectLst/>
                        </a:rPr>
                        <a:t>01</a:t>
                      </a:r>
                      <a:endParaRPr lang="ru-RU" sz="1000" b="0" i="0" u="none" strike="noStrike">
                        <a:effectLst/>
                        <a:latin typeface="Times New Roman" panose="02020603050405020304" pitchFamily="18" charset="0"/>
                      </a:endParaRPr>
                    </a:p>
                  </a:txBody>
                  <a:tcPr marL="905" marR="905" marT="905" marB="0" anchor="b"/>
                </a:tc>
                <a:tc>
                  <a:txBody>
                    <a:bodyPr/>
                    <a:lstStyle/>
                    <a:p>
                      <a:pPr algn="ctr" fontAlgn="b"/>
                      <a:r>
                        <a:rPr lang="ru-RU" sz="1000" u="none" strike="noStrike">
                          <a:effectLst/>
                        </a:rPr>
                        <a:t>07</a:t>
                      </a:r>
                      <a:endParaRPr lang="ru-RU" sz="1000" b="0" i="0" u="none" strike="noStrike">
                        <a:effectLst/>
                        <a:latin typeface="Times New Roman" panose="02020603050405020304" pitchFamily="18" charset="0"/>
                      </a:endParaRPr>
                    </a:p>
                  </a:txBody>
                  <a:tcPr marL="905" marR="905" marT="905" marB="0" anchor="b"/>
                </a:tc>
                <a:tc>
                  <a:txBody>
                    <a:bodyPr/>
                    <a:lstStyle/>
                    <a:p>
                      <a:pPr algn="ctr" fontAlgn="b"/>
                      <a:r>
                        <a:rPr lang="ru-RU" sz="1000" u="none" strike="noStrike">
                          <a:effectLst/>
                        </a:rPr>
                        <a:t>8 000,0</a:t>
                      </a:r>
                      <a:endParaRPr lang="ru-RU" sz="1000" b="0" i="0" u="none" strike="noStrike">
                        <a:effectLst/>
                        <a:latin typeface="Times New Roman" panose="02020603050405020304" pitchFamily="18" charset="0"/>
                      </a:endParaRPr>
                    </a:p>
                  </a:txBody>
                  <a:tcPr marL="905" marR="905" marT="905" marB="0" anchor="b"/>
                </a:tc>
                <a:tc>
                  <a:txBody>
                    <a:bodyPr/>
                    <a:lstStyle/>
                    <a:p>
                      <a:pPr algn="ctr" fontAlgn="b"/>
                      <a:r>
                        <a:rPr lang="ru-RU" sz="1000" u="none" strike="noStrike">
                          <a:effectLst/>
                        </a:rPr>
                        <a:t>8 000,0</a:t>
                      </a:r>
                      <a:endParaRPr lang="ru-RU" sz="1000" b="0" i="0" u="none" strike="noStrike">
                        <a:effectLst/>
                        <a:latin typeface="Times New Roman" panose="02020603050405020304" pitchFamily="18" charset="0"/>
                      </a:endParaRPr>
                    </a:p>
                  </a:txBody>
                  <a:tcPr marL="905" marR="905" marT="905" marB="0" anchor="b"/>
                </a:tc>
                <a:tc>
                  <a:txBody>
                    <a:bodyPr/>
                    <a:lstStyle/>
                    <a:p>
                      <a:pPr algn="ctr" fontAlgn="b"/>
                      <a:r>
                        <a:rPr lang="ru-RU" sz="1000" u="none" strike="noStrike">
                          <a:effectLst/>
                        </a:rPr>
                        <a:t>100,0</a:t>
                      </a:r>
                      <a:endParaRPr lang="ru-RU" sz="1000" b="0" i="0" u="none" strike="noStrike">
                        <a:effectLst/>
                        <a:latin typeface="Times New Roman" panose="02020603050405020304" pitchFamily="18" charset="0"/>
                      </a:endParaRPr>
                    </a:p>
                  </a:txBody>
                  <a:tcPr marL="905" marR="905" marT="905" marB="0" anchor="b"/>
                </a:tc>
                <a:tc>
                  <a:txBody>
                    <a:bodyPr/>
                    <a:lstStyle/>
                    <a:p>
                      <a:pPr algn="l" fontAlgn="ctr"/>
                      <a:r>
                        <a:rPr lang="ru-RU" sz="1000" u="none" strike="noStrike">
                          <a:effectLst/>
                        </a:rPr>
                        <a:t> </a:t>
                      </a:r>
                      <a:endParaRPr lang="ru-RU" sz="1000" b="0" i="0" u="none" strike="noStrike">
                        <a:effectLst/>
                        <a:latin typeface="Times New Roman" panose="02020603050405020304" pitchFamily="18" charset="0"/>
                      </a:endParaRPr>
                    </a:p>
                  </a:txBody>
                  <a:tcPr marL="905" marR="905" marT="905" marB="0" anchor="ctr"/>
                </a:tc>
                <a:tc>
                  <a:txBody>
                    <a:bodyPr/>
                    <a:lstStyle/>
                    <a:p>
                      <a:pPr algn="ctr" fontAlgn="b"/>
                      <a:r>
                        <a:rPr lang="ru-RU" sz="1000" u="none" strike="noStrike">
                          <a:effectLst/>
                        </a:rPr>
                        <a:t>8 000,0</a:t>
                      </a:r>
                      <a:endParaRPr lang="ru-RU" sz="1000" b="0" i="0" u="none" strike="noStrike">
                        <a:effectLst/>
                        <a:latin typeface="Times New Roman" panose="02020603050405020304" pitchFamily="18" charset="0"/>
                      </a:endParaRPr>
                    </a:p>
                  </a:txBody>
                  <a:tcPr marL="905" marR="905" marT="905" marB="0" anchor="b"/>
                </a:tc>
                <a:tc>
                  <a:txBody>
                    <a:bodyPr/>
                    <a:lstStyle/>
                    <a:p>
                      <a:pPr algn="ctr" fontAlgn="b"/>
                      <a:r>
                        <a:rPr lang="ru-RU" sz="1000" u="none" strike="noStrike">
                          <a:effectLst/>
                        </a:rPr>
                        <a:t>100,0</a:t>
                      </a:r>
                      <a:endParaRPr lang="ru-RU" sz="1000" b="0" i="0" u="none" strike="noStrike">
                        <a:effectLst/>
                        <a:latin typeface="Times New Roman" panose="02020603050405020304" pitchFamily="18" charset="0"/>
                      </a:endParaRPr>
                    </a:p>
                  </a:txBody>
                  <a:tcPr marL="905" marR="905" marT="905" marB="0" anchor="b"/>
                </a:tc>
                <a:tc>
                  <a:txBody>
                    <a:bodyPr/>
                    <a:lstStyle/>
                    <a:p>
                      <a:pPr algn="l" fontAlgn="ctr"/>
                      <a:r>
                        <a:rPr lang="ru-RU" sz="1000" u="none" strike="noStrike">
                          <a:effectLst/>
                        </a:rPr>
                        <a:t> </a:t>
                      </a:r>
                      <a:endParaRPr lang="ru-RU" sz="1000" b="0" i="0" u="none" strike="noStrike">
                        <a:effectLst/>
                        <a:latin typeface="Times New Roman" panose="02020603050405020304" pitchFamily="18" charset="0"/>
                      </a:endParaRPr>
                    </a:p>
                  </a:txBody>
                  <a:tcPr marL="905" marR="905" marT="905" marB="0" anchor="ctr"/>
                </a:tc>
              </a:tr>
              <a:tr h="98927">
                <a:tc>
                  <a:txBody>
                    <a:bodyPr/>
                    <a:lstStyle/>
                    <a:p>
                      <a:pPr algn="l" fontAlgn="t"/>
                      <a:r>
                        <a:rPr lang="ru-RU" sz="1000" u="none" strike="noStrike">
                          <a:effectLst/>
                        </a:rPr>
                        <a:t>Резервные фонды</a:t>
                      </a:r>
                      <a:endParaRPr lang="ru-RU" sz="1000" b="0" i="0" u="none" strike="noStrike">
                        <a:effectLst/>
                        <a:latin typeface="Times New Roman" panose="02020603050405020304" pitchFamily="18" charset="0"/>
                      </a:endParaRPr>
                    </a:p>
                  </a:txBody>
                  <a:tcPr marL="905" marR="905" marT="905" marB="0"/>
                </a:tc>
                <a:tc>
                  <a:txBody>
                    <a:bodyPr/>
                    <a:lstStyle/>
                    <a:p>
                      <a:pPr algn="ctr" fontAlgn="b"/>
                      <a:r>
                        <a:rPr lang="ru-RU" sz="1000" u="none" strike="noStrike">
                          <a:effectLst/>
                        </a:rPr>
                        <a:t>01</a:t>
                      </a:r>
                      <a:endParaRPr lang="ru-RU" sz="1000" b="0" i="0" u="none" strike="noStrike">
                        <a:effectLst/>
                        <a:latin typeface="Times New Roman" panose="02020603050405020304" pitchFamily="18" charset="0"/>
                      </a:endParaRPr>
                    </a:p>
                  </a:txBody>
                  <a:tcPr marL="905" marR="905" marT="905" marB="0" anchor="b"/>
                </a:tc>
                <a:tc>
                  <a:txBody>
                    <a:bodyPr/>
                    <a:lstStyle/>
                    <a:p>
                      <a:pPr algn="ctr" fontAlgn="b"/>
                      <a:r>
                        <a:rPr lang="ru-RU" sz="1000" u="none" strike="noStrike">
                          <a:effectLst/>
                        </a:rPr>
                        <a:t>11</a:t>
                      </a:r>
                      <a:endParaRPr lang="ru-RU" sz="1000" b="0" i="0" u="none" strike="noStrike">
                        <a:effectLst/>
                        <a:latin typeface="Times New Roman" panose="02020603050405020304" pitchFamily="18" charset="0"/>
                      </a:endParaRPr>
                    </a:p>
                  </a:txBody>
                  <a:tcPr marL="905" marR="905" marT="905" marB="0" anchor="b"/>
                </a:tc>
                <a:tc>
                  <a:txBody>
                    <a:bodyPr/>
                    <a:lstStyle/>
                    <a:p>
                      <a:pPr algn="ctr" fontAlgn="b"/>
                      <a:r>
                        <a:rPr lang="ru-RU" sz="1000" u="none" strike="noStrike">
                          <a:effectLst/>
                        </a:rPr>
                        <a:t>500,0</a:t>
                      </a:r>
                      <a:endParaRPr lang="ru-RU" sz="1000" b="0" i="0" u="none" strike="noStrike">
                        <a:effectLst/>
                        <a:latin typeface="Times New Roman" panose="02020603050405020304" pitchFamily="18" charset="0"/>
                      </a:endParaRPr>
                    </a:p>
                  </a:txBody>
                  <a:tcPr marL="905" marR="905" marT="905" marB="0" anchor="b"/>
                </a:tc>
                <a:tc>
                  <a:txBody>
                    <a:bodyPr/>
                    <a:lstStyle/>
                    <a:p>
                      <a:pPr algn="ctr" fontAlgn="b"/>
                      <a:r>
                        <a:rPr lang="ru-RU" sz="1000" u="none" strike="noStrike">
                          <a:effectLst/>
                        </a:rPr>
                        <a:t>0,0</a:t>
                      </a:r>
                      <a:endParaRPr lang="ru-RU" sz="1000" b="0" i="0" u="none" strike="noStrike">
                        <a:effectLst/>
                        <a:latin typeface="Times New Roman" panose="02020603050405020304" pitchFamily="18" charset="0"/>
                      </a:endParaRPr>
                    </a:p>
                  </a:txBody>
                  <a:tcPr marL="905" marR="905" marT="905" marB="0" anchor="b"/>
                </a:tc>
                <a:tc>
                  <a:txBody>
                    <a:bodyPr/>
                    <a:lstStyle/>
                    <a:p>
                      <a:pPr algn="ctr" fontAlgn="b"/>
                      <a:r>
                        <a:rPr lang="ru-RU" sz="1000" u="none" strike="noStrike">
                          <a:effectLst/>
                        </a:rPr>
                        <a:t>0,0</a:t>
                      </a:r>
                      <a:endParaRPr lang="ru-RU" sz="1000" b="0" i="0" u="none" strike="noStrike">
                        <a:effectLst/>
                        <a:latin typeface="Times New Roman" panose="02020603050405020304" pitchFamily="18" charset="0"/>
                      </a:endParaRPr>
                    </a:p>
                  </a:txBody>
                  <a:tcPr marL="905" marR="905" marT="905" marB="0" anchor="b"/>
                </a:tc>
                <a:tc>
                  <a:txBody>
                    <a:bodyPr/>
                    <a:lstStyle/>
                    <a:p>
                      <a:pPr algn="l" fontAlgn="ctr"/>
                      <a:r>
                        <a:rPr lang="ru-RU" sz="1000" u="none" strike="noStrike">
                          <a:effectLst/>
                        </a:rPr>
                        <a:t>В течении 2021 года объем средств резервного фонда Администрации города сформирован в сумме 4 862 800,00 рублей, втом числе за счет остатка межбюджетных трансфертов из бюджета автономного округа в сумме 2 362 800,00 рублей. На основании распорядительных документов в отчетном финансовом году выделено 4 862 800,00 рублей.</a:t>
                      </a:r>
                      <a:endParaRPr lang="ru-RU" sz="1000" b="0" i="0" u="none" strike="noStrike">
                        <a:effectLst/>
                        <a:latin typeface="Times New Roman" panose="02020603050405020304" pitchFamily="18" charset="0"/>
                      </a:endParaRPr>
                    </a:p>
                  </a:txBody>
                  <a:tcPr marL="905" marR="905" marT="905" marB="0" anchor="ctr"/>
                </a:tc>
                <a:tc>
                  <a:txBody>
                    <a:bodyPr/>
                    <a:lstStyle/>
                    <a:p>
                      <a:pPr algn="ctr" fontAlgn="b"/>
                      <a:r>
                        <a:rPr lang="ru-RU" sz="1000" u="none" strike="noStrike">
                          <a:effectLst/>
                        </a:rPr>
                        <a:t>0,0</a:t>
                      </a:r>
                      <a:endParaRPr lang="ru-RU" sz="1000" b="0" i="0" u="none" strike="noStrike">
                        <a:effectLst/>
                        <a:latin typeface="Times New Roman" panose="02020603050405020304" pitchFamily="18" charset="0"/>
                      </a:endParaRPr>
                    </a:p>
                  </a:txBody>
                  <a:tcPr marL="905" marR="905" marT="905" marB="0" anchor="b"/>
                </a:tc>
                <a:tc>
                  <a:txBody>
                    <a:bodyPr/>
                    <a:lstStyle/>
                    <a:p>
                      <a:pPr algn="ctr" fontAlgn="b"/>
                      <a:r>
                        <a:rPr lang="ru-RU" sz="1000" u="none" strike="noStrike">
                          <a:effectLst/>
                        </a:rPr>
                        <a:t>0,0</a:t>
                      </a:r>
                      <a:endParaRPr lang="ru-RU" sz="1000" b="0" i="0" u="none" strike="noStrike">
                        <a:effectLst/>
                        <a:latin typeface="Times New Roman" panose="02020603050405020304" pitchFamily="18" charset="0"/>
                      </a:endParaRPr>
                    </a:p>
                  </a:txBody>
                  <a:tcPr marL="905" marR="905" marT="905" marB="0" anchor="b"/>
                </a:tc>
                <a:tc>
                  <a:txBody>
                    <a:bodyPr/>
                    <a:lstStyle/>
                    <a:p>
                      <a:pPr algn="l" fontAlgn="ctr"/>
                      <a:r>
                        <a:rPr lang="ru-RU" sz="1000" u="none" strike="noStrike">
                          <a:effectLst/>
                        </a:rPr>
                        <a:t>Расходование средств резервного фонда Администрации города осуществлялось по другим разделам, подразделам функциональной классификации расходов бюджета.</a:t>
                      </a:r>
                      <a:endParaRPr lang="ru-RU" sz="1000" b="0" i="0" u="none" strike="noStrike">
                        <a:effectLst/>
                        <a:latin typeface="Times New Roman" panose="02020603050405020304" pitchFamily="18" charset="0"/>
                      </a:endParaRPr>
                    </a:p>
                  </a:txBody>
                  <a:tcPr marL="905" marR="905" marT="905" marB="0" anchor="ctr"/>
                </a:tc>
              </a:tr>
              <a:tr h="148390">
                <a:tc>
                  <a:txBody>
                    <a:bodyPr/>
                    <a:lstStyle/>
                    <a:p>
                      <a:pPr algn="l" fontAlgn="t"/>
                      <a:r>
                        <a:rPr lang="ru-RU" sz="1000" u="none" strike="noStrike">
                          <a:effectLst/>
                        </a:rPr>
                        <a:t>Другие общегосударственные вопросы</a:t>
                      </a:r>
                      <a:endParaRPr lang="ru-RU" sz="1000" b="0" i="0" u="none" strike="noStrike">
                        <a:effectLst/>
                        <a:latin typeface="Times New Roman" panose="02020603050405020304" pitchFamily="18" charset="0"/>
                      </a:endParaRPr>
                    </a:p>
                  </a:txBody>
                  <a:tcPr marL="905" marR="905" marT="905" marB="0"/>
                </a:tc>
                <a:tc>
                  <a:txBody>
                    <a:bodyPr/>
                    <a:lstStyle/>
                    <a:p>
                      <a:pPr algn="ctr" fontAlgn="b"/>
                      <a:r>
                        <a:rPr lang="ru-RU" sz="1000" u="none" strike="noStrike">
                          <a:effectLst/>
                        </a:rPr>
                        <a:t>01</a:t>
                      </a:r>
                      <a:endParaRPr lang="ru-RU" sz="1000" b="0" i="0" u="none" strike="noStrike">
                        <a:effectLst/>
                        <a:latin typeface="Times New Roman" panose="02020603050405020304" pitchFamily="18" charset="0"/>
                      </a:endParaRPr>
                    </a:p>
                  </a:txBody>
                  <a:tcPr marL="905" marR="905" marT="905" marB="0" anchor="b"/>
                </a:tc>
                <a:tc>
                  <a:txBody>
                    <a:bodyPr/>
                    <a:lstStyle/>
                    <a:p>
                      <a:pPr algn="ctr" fontAlgn="b"/>
                      <a:r>
                        <a:rPr lang="ru-RU" sz="1000" u="none" strike="noStrike">
                          <a:effectLst/>
                        </a:rPr>
                        <a:t>13</a:t>
                      </a:r>
                      <a:endParaRPr lang="ru-RU" sz="1000" b="0" i="0" u="none" strike="noStrike">
                        <a:effectLst/>
                        <a:latin typeface="Times New Roman" panose="02020603050405020304" pitchFamily="18" charset="0"/>
                      </a:endParaRPr>
                    </a:p>
                  </a:txBody>
                  <a:tcPr marL="905" marR="905" marT="905" marB="0" anchor="b"/>
                </a:tc>
                <a:tc>
                  <a:txBody>
                    <a:bodyPr/>
                    <a:lstStyle/>
                    <a:p>
                      <a:pPr algn="ctr" fontAlgn="b"/>
                      <a:r>
                        <a:rPr lang="ru-RU" sz="1000" u="none" strike="noStrike">
                          <a:effectLst/>
                        </a:rPr>
                        <a:t>251 540,6</a:t>
                      </a:r>
                      <a:endParaRPr lang="ru-RU" sz="1000" b="0" i="0" u="none" strike="noStrike">
                        <a:effectLst/>
                        <a:latin typeface="Times New Roman" panose="02020603050405020304" pitchFamily="18" charset="0"/>
                      </a:endParaRPr>
                    </a:p>
                  </a:txBody>
                  <a:tcPr marL="905" marR="905" marT="905" marB="0" anchor="b"/>
                </a:tc>
                <a:tc>
                  <a:txBody>
                    <a:bodyPr/>
                    <a:lstStyle/>
                    <a:p>
                      <a:pPr algn="ctr" fontAlgn="b"/>
                      <a:r>
                        <a:rPr lang="ru-RU" sz="1000" u="none" strike="noStrike">
                          <a:effectLst/>
                        </a:rPr>
                        <a:t>273 903,8</a:t>
                      </a:r>
                      <a:endParaRPr lang="ru-RU" sz="1000" b="0" i="0" u="none" strike="noStrike">
                        <a:effectLst/>
                        <a:latin typeface="Times New Roman" panose="02020603050405020304" pitchFamily="18" charset="0"/>
                      </a:endParaRPr>
                    </a:p>
                  </a:txBody>
                  <a:tcPr marL="905" marR="905" marT="905" marB="0" anchor="b"/>
                </a:tc>
                <a:tc>
                  <a:txBody>
                    <a:bodyPr/>
                    <a:lstStyle/>
                    <a:p>
                      <a:pPr algn="ctr" fontAlgn="b"/>
                      <a:r>
                        <a:rPr lang="ru-RU" sz="1000" u="none" strike="noStrike">
                          <a:effectLst/>
                        </a:rPr>
                        <a:t>108,9</a:t>
                      </a:r>
                      <a:endParaRPr lang="ru-RU" sz="1000" b="0" i="0" u="none" strike="noStrike">
                        <a:effectLst/>
                        <a:latin typeface="Times New Roman" panose="02020603050405020304" pitchFamily="18" charset="0"/>
                      </a:endParaRPr>
                    </a:p>
                  </a:txBody>
                  <a:tcPr marL="905" marR="905" marT="905" marB="0" anchor="b"/>
                </a:tc>
                <a:tc>
                  <a:txBody>
                    <a:bodyPr/>
                    <a:lstStyle/>
                    <a:p>
                      <a:pPr algn="l" fontAlgn="ctr"/>
                      <a:r>
                        <a:rPr lang="ru-RU" sz="1000" u="none" strike="noStrike">
                          <a:effectLst/>
                        </a:rPr>
                        <a:t>Увеличение уточненного плана на год к первоначально утвержденному плану на год обусловлено тем, что в конце отчетного периода (30.12.2021) в рамках договора пожертвования с ООО «РН-Юганскнефтегаз» от 29.12.2021 №2142021/3392Д, поступили денежные средства на осуществление ПИР, строительство, реконструкции, ремонта объектов социальной сферы в целях расширения перечня социальных услуг для населения и улучшения условий их предоставления в сумме 36 500 000,00 рублей.</a:t>
                      </a:r>
                      <a:endParaRPr lang="ru-RU" sz="1000" b="0" i="0" u="none" strike="noStrike">
                        <a:effectLst/>
                        <a:latin typeface="Times New Roman" panose="02020603050405020304" pitchFamily="18" charset="0"/>
                      </a:endParaRPr>
                    </a:p>
                  </a:txBody>
                  <a:tcPr marL="905" marR="905" marT="905" marB="0" anchor="ctr"/>
                </a:tc>
                <a:tc>
                  <a:txBody>
                    <a:bodyPr/>
                    <a:lstStyle/>
                    <a:p>
                      <a:pPr algn="ctr" fontAlgn="b"/>
                      <a:r>
                        <a:rPr lang="ru-RU" sz="1000" u="none" strike="noStrike">
                          <a:effectLst/>
                        </a:rPr>
                        <a:t>223 775,9</a:t>
                      </a:r>
                      <a:endParaRPr lang="ru-RU" sz="1000" b="0" i="0" u="none" strike="noStrike">
                        <a:effectLst/>
                        <a:latin typeface="Times New Roman" panose="02020603050405020304" pitchFamily="18" charset="0"/>
                      </a:endParaRPr>
                    </a:p>
                  </a:txBody>
                  <a:tcPr marL="905" marR="905" marT="905" marB="0" anchor="b"/>
                </a:tc>
                <a:tc>
                  <a:txBody>
                    <a:bodyPr/>
                    <a:lstStyle/>
                    <a:p>
                      <a:pPr algn="ctr" fontAlgn="b"/>
                      <a:r>
                        <a:rPr lang="ru-RU" sz="1000" u="none" strike="noStrike">
                          <a:effectLst/>
                        </a:rPr>
                        <a:t>81,7</a:t>
                      </a:r>
                      <a:endParaRPr lang="ru-RU" sz="1000" b="0" i="0" u="none" strike="noStrike">
                        <a:effectLst/>
                        <a:latin typeface="Times New Roman" panose="02020603050405020304" pitchFamily="18" charset="0"/>
                      </a:endParaRPr>
                    </a:p>
                  </a:txBody>
                  <a:tcPr marL="905" marR="905" marT="905" marB="0" anchor="b"/>
                </a:tc>
                <a:tc>
                  <a:txBody>
                    <a:bodyPr/>
                    <a:lstStyle/>
                    <a:p>
                      <a:pPr algn="l" fontAlgn="ctr"/>
                      <a:r>
                        <a:rPr lang="ru-RU" sz="1000" u="none" strike="noStrike" dirty="0">
                          <a:effectLst/>
                        </a:rPr>
                        <a:t>Низкий процент исполнения к уточненному плану обусловлен поступлением в конце отчетного периода прочих безвозмездных поступлений в рамках договора пожертвования с ООО «РН-</a:t>
                      </a:r>
                      <a:r>
                        <a:rPr lang="ru-RU" sz="1000" u="none" strike="noStrike" dirty="0" err="1">
                          <a:effectLst/>
                        </a:rPr>
                        <a:t>Юганскнефтегаз</a:t>
                      </a:r>
                      <a:r>
                        <a:rPr lang="ru-RU" sz="1000" u="none" strike="noStrike" dirty="0">
                          <a:effectLst/>
                        </a:rPr>
                        <a:t>» от 29.12.2021 №2142021/3392Д.</a:t>
                      </a:r>
                      <a:endParaRPr lang="ru-RU" sz="1000" b="0" i="0" u="none" strike="noStrike" dirty="0">
                        <a:effectLst/>
                        <a:latin typeface="Times New Roman" panose="02020603050405020304" pitchFamily="18" charset="0"/>
                      </a:endParaRPr>
                    </a:p>
                  </a:txBody>
                  <a:tcPr marL="905" marR="905" marT="905" marB="0" anchor="ctr"/>
                </a:tc>
              </a:tr>
            </a:tbl>
          </a:graphicData>
        </a:graphic>
      </p:graphicFrame>
    </p:spTree>
    <p:extLst>
      <p:ext uri="{BB962C8B-B14F-4D97-AF65-F5344CB8AC3E}">
        <p14:creationId xmlns:p14="http://schemas.microsoft.com/office/powerpoint/2010/main" val="304417808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3" name="Нижний колонтитул 3"/>
          <p:cNvSpPr>
            <a:spLocks noGrp="1"/>
          </p:cNvSpPr>
          <p:nvPr>
            <p:ph type="ftr" sz="quarter" idx="4294967295"/>
          </p:nvPr>
        </p:nvSpPr>
        <p:spPr>
          <a:xfrm>
            <a:off x="0" y="6437730"/>
            <a:ext cx="11760000" cy="432000"/>
          </a:xfrm>
          <a:prstGeom prst="rect">
            <a:avLst/>
          </a:prstGeom>
          <a:solidFill>
            <a:srgbClr val="404040"/>
          </a:solidFill>
          <a:ln cmpd="sng">
            <a:noFill/>
          </a:ln>
        </p:spPr>
        <p:txBody>
          <a:bodyPr anchor="ctr"/>
          <a:lstStyle/>
          <a:p>
            <a:pPr lvl="1"/>
            <a:r>
              <a:rPr lang="ru-RU" b="1" dirty="0">
                <a:gradFill>
                  <a:gsLst>
                    <a:gs pos="0">
                      <a:schemeClr val="accent1">
                        <a:lumMod val="5000"/>
                        <a:lumOff val="95000"/>
                      </a:schemeClr>
                    </a:gs>
                    <a:gs pos="74000">
                      <a:schemeClr val="accent5">
                        <a:lumMod val="25000"/>
                        <a:lumOff val="75000"/>
                      </a:schemeClr>
                    </a:gs>
                    <a:gs pos="83000">
                      <a:schemeClr val="accent5">
                        <a:lumMod val="25000"/>
                        <a:lumOff val="75000"/>
                      </a:schemeClr>
                    </a:gs>
                    <a:gs pos="100000">
                      <a:schemeClr val="accent5">
                        <a:lumMod val="50000"/>
                        <a:lumOff val="50000"/>
                      </a:schemeClr>
                    </a:gs>
                  </a:gsLst>
                  <a:lin ang="5400000" scaled="1"/>
                </a:gradFill>
              </a:rPr>
              <a:t>БЮДЖЕТ ДЛЯ ГРАЖДАН </a:t>
            </a:r>
          </a:p>
        </p:txBody>
      </p:sp>
      <p:sp>
        <p:nvSpPr>
          <p:cNvPr id="34" name="Номер слайда 5">
            <a:extLst>
              <a:ext uri="{FF2B5EF4-FFF2-40B4-BE49-F238E27FC236}">
                <a16:creationId xmlns="" xmlns:a16="http://schemas.microsoft.com/office/drawing/2014/main" id="{1C554D9F-1895-486E-BFBA-905BB2D29E08}"/>
              </a:ext>
            </a:extLst>
          </p:cNvPr>
          <p:cNvSpPr>
            <a:spLocks noGrp="1"/>
          </p:cNvSpPr>
          <p:nvPr>
            <p:ph type="sldNum" sz="quarter" idx="33"/>
          </p:nvPr>
        </p:nvSpPr>
        <p:spPr>
          <a:xfrm>
            <a:off x="11760000" y="6437730"/>
            <a:ext cx="432000" cy="432000"/>
          </a:xfrm>
        </p:spPr>
        <p:txBody>
          <a:bodyPr rtlCol="0"/>
          <a:lstStyle/>
          <a:p>
            <a:pPr rtl="0"/>
            <a:fld id="{19B51A1E-902D-48AF-9020-955120F399B6}" type="slidenum">
              <a:rPr lang="ru-RU" sz="1600" b="1" smtClean="0">
                <a:ln w="0"/>
                <a:gradFill>
                  <a:gsLst>
                    <a:gs pos="0">
                      <a:schemeClr val="accent1">
                        <a:lumMod val="5000"/>
                        <a:lumOff val="95000"/>
                      </a:schemeClr>
                    </a:gs>
                    <a:gs pos="74000">
                      <a:schemeClr val="accent5">
                        <a:lumMod val="25000"/>
                        <a:lumOff val="75000"/>
                      </a:schemeClr>
                    </a:gs>
                    <a:gs pos="83000">
                      <a:schemeClr val="accent5">
                        <a:lumMod val="25000"/>
                        <a:lumOff val="75000"/>
                      </a:schemeClr>
                    </a:gs>
                    <a:gs pos="100000">
                      <a:schemeClr val="accent5">
                        <a:lumMod val="50000"/>
                        <a:lumOff val="50000"/>
                      </a:schemeClr>
                    </a:gs>
                  </a:gsLst>
                  <a:lin ang="5400000" scaled="1"/>
                </a:gradFill>
                <a:effectLst>
                  <a:outerShdw blurRad="38100" dist="25400" dir="5400000" algn="ctr" rotWithShape="0">
                    <a:srgbClr val="6E747A">
                      <a:alpha val="43000"/>
                    </a:srgbClr>
                  </a:outerShdw>
                </a:effectLst>
              </a:rPr>
              <a:pPr rtl="0"/>
              <a:t>39</a:t>
            </a:fld>
            <a:endParaRPr lang="ru-RU" sz="1600" b="1" dirty="0">
              <a:ln w="0"/>
              <a:gradFill>
                <a:gsLst>
                  <a:gs pos="0">
                    <a:schemeClr val="accent1">
                      <a:lumMod val="5000"/>
                      <a:lumOff val="95000"/>
                    </a:schemeClr>
                  </a:gs>
                  <a:gs pos="74000">
                    <a:schemeClr val="accent5">
                      <a:lumMod val="25000"/>
                      <a:lumOff val="75000"/>
                    </a:schemeClr>
                  </a:gs>
                  <a:gs pos="83000">
                    <a:schemeClr val="accent5">
                      <a:lumMod val="25000"/>
                      <a:lumOff val="75000"/>
                    </a:schemeClr>
                  </a:gs>
                  <a:gs pos="100000">
                    <a:schemeClr val="accent5">
                      <a:lumMod val="50000"/>
                      <a:lumOff val="50000"/>
                    </a:schemeClr>
                  </a:gs>
                </a:gsLst>
                <a:lin ang="5400000" scaled="1"/>
              </a:gradFill>
              <a:effectLst>
                <a:outerShdw blurRad="38100" dist="25400" dir="5400000" algn="ctr" rotWithShape="0">
                  <a:srgbClr val="6E747A">
                    <a:alpha val="43000"/>
                  </a:srgbClr>
                </a:outerShdw>
              </a:effectLst>
            </a:endParaRPr>
          </a:p>
        </p:txBody>
      </p:sp>
      <p:sp>
        <p:nvSpPr>
          <p:cNvPr id="3" name="Заголовок 2"/>
          <p:cNvSpPr>
            <a:spLocks noGrp="1"/>
          </p:cNvSpPr>
          <p:nvPr>
            <p:ph type="title"/>
          </p:nvPr>
        </p:nvSpPr>
        <p:spPr/>
        <p:txBody>
          <a:bodyPr/>
          <a:lstStyle/>
          <a:p>
            <a:r>
              <a:rPr lang="ru-RU" sz="2000" dirty="0" smtClean="0"/>
              <a:t>Сведения </a:t>
            </a:r>
            <a:r>
              <a:rPr lang="ru-RU" sz="2000" dirty="0"/>
              <a:t>о фактически произведенных расходах по разделам и подразделам классификации расходов бюджета в сравнении с первоначально утвержденными решением о бюджете значениями и с уточненными значениями с учетом внесенных изменений по </a:t>
            </a:r>
            <a:r>
              <a:rPr lang="ru-RU" sz="2000" dirty="0" smtClean="0"/>
              <a:t>городу </a:t>
            </a:r>
            <a:r>
              <a:rPr lang="ru-RU" sz="2000" dirty="0"/>
              <a:t>Пыть-Ях за 2021 год, тыс. рублей</a:t>
            </a:r>
          </a:p>
        </p:txBody>
      </p:sp>
      <p:sp>
        <p:nvSpPr>
          <p:cNvPr id="6" name="TextBox 5"/>
          <p:cNvSpPr txBox="1"/>
          <p:nvPr/>
        </p:nvSpPr>
        <p:spPr>
          <a:xfrm>
            <a:off x="10871200" y="689267"/>
            <a:ext cx="1036482" cy="369332"/>
          </a:xfrm>
          <a:prstGeom prst="rect">
            <a:avLst/>
          </a:prstGeom>
          <a:noFill/>
        </p:spPr>
        <p:txBody>
          <a:bodyPr wrap="square" rtlCol="0">
            <a:spAutoFit/>
          </a:bodyPr>
          <a:lstStyle/>
          <a:p>
            <a:pPr algn="r"/>
            <a:r>
              <a:rPr lang="ru-RU" dirty="0" smtClean="0"/>
              <a:t>(3 из 10)</a:t>
            </a:r>
            <a:endParaRPr lang="ru-RU" dirty="0"/>
          </a:p>
        </p:txBody>
      </p:sp>
      <p:graphicFrame>
        <p:nvGraphicFramePr>
          <p:cNvPr id="4" name="Таблица 3"/>
          <p:cNvGraphicFramePr>
            <a:graphicFrameLocks noGrp="1"/>
          </p:cNvGraphicFramePr>
          <p:nvPr>
            <p:extLst>
              <p:ext uri="{D42A27DB-BD31-4B8C-83A1-F6EECF244321}">
                <p14:modId xmlns:p14="http://schemas.microsoft.com/office/powerpoint/2010/main" val="1953672186"/>
              </p:ext>
            </p:extLst>
          </p:nvPr>
        </p:nvGraphicFramePr>
        <p:xfrm>
          <a:off x="296335" y="1104321"/>
          <a:ext cx="11647317" cy="4580145"/>
        </p:xfrm>
        <a:graphic>
          <a:graphicData uri="http://schemas.openxmlformats.org/drawingml/2006/table">
            <a:tbl>
              <a:tblPr bandRow="1" bandCol="1">
                <a:tableStyleId>{5A111915-BE36-4E01-A7E5-04B1672EAD32}</a:tableStyleId>
              </a:tblPr>
              <a:tblGrid>
                <a:gridCol w="1511832"/>
                <a:gridCol w="347543"/>
                <a:gridCol w="290449"/>
                <a:gridCol w="873831"/>
                <a:gridCol w="873831"/>
                <a:gridCol w="504000"/>
                <a:gridCol w="3240000"/>
                <a:gridCol w="873831"/>
                <a:gridCol w="504000"/>
                <a:gridCol w="2628000"/>
              </a:tblGrid>
              <a:tr h="29167">
                <a:tc>
                  <a:txBody>
                    <a:bodyPr/>
                    <a:lstStyle/>
                    <a:p>
                      <a:pPr algn="ctr" fontAlgn="ctr"/>
                      <a:r>
                        <a:rPr lang="ru-RU" sz="1000" u="none" strike="noStrike" dirty="0">
                          <a:effectLst/>
                        </a:rPr>
                        <a:t>1</a:t>
                      </a:r>
                      <a:endParaRPr lang="ru-RU" sz="1000" b="0" i="0" u="none" strike="noStrike" dirty="0">
                        <a:effectLst/>
                        <a:latin typeface="Times New Roman" panose="02020603050405020304" pitchFamily="18" charset="0"/>
                      </a:endParaRPr>
                    </a:p>
                  </a:txBody>
                  <a:tcPr marL="905" marR="905" marT="905" marB="0" anchor="ctr"/>
                </a:tc>
                <a:tc>
                  <a:txBody>
                    <a:bodyPr/>
                    <a:lstStyle/>
                    <a:p>
                      <a:pPr algn="ctr" rtl="0" fontAlgn="ctr"/>
                      <a:r>
                        <a:rPr lang="ru-RU" sz="1000" u="none" strike="noStrike">
                          <a:effectLst/>
                        </a:rPr>
                        <a:t>2</a:t>
                      </a:r>
                      <a:endParaRPr lang="ru-RU" sz="1000" b="0" i="0" u="none" strike="noStrike">
                        <a:effectLst/>
                        <a:latin typeface="Times New Roman" panose="02020603050405020304" pitchFamily="18" charset="0"/>
                      </a:endParaRPr>
                    </a:p>
                  </a:txBody>
                  <a:tcPr marL="905" marR="905" marT="905" marB="0" anchor="ctr"/>
                </a:tc>
                <a:tc>
                  <a:txBody>
                    <a:bodyPr/>
                    <a:lstStyle/>
                    <a:p>
                      <a:pPr algn="ctr" rtl="0" fontAlgn="ctr"/>
                      <a:r>
                        <a:rPr lang="ru-RU" sz="1000" u="none" strike="noStrike">
                          <a:effectLst/>
                        </a:rPr>
                        <a:t>3</a:t>
                      </a:r>
                      <a:endParaRPr lang="ru-RU" sz="1000" b="0" i="0" u="none" strike="noStrike">
                        <a:effectLst/>
                        <a:latin typeface="Times New Roman" panose="02020603050405020304" pitchFamily="18" charset="0"/>
                      </a:endParaRPr>
                    </a:p>
                  </a:txBody>
                  <a:tcPr marL="905" marR="905" marT="905" marB="0" anchor="ctr"/>
                </a:tc>
                <a:tc>
                  <a:txBody>
                    <a:bodyPr/>
                    <a:lstStyle/>
                    <a:p>
                      <a:pPr algn="ctr" rtl="0" fontAlgn="ctr"/>
                      <a:r>
                        <a:rPr lang="ru-RU" sz="1000" u="none" strike="noStrike">
                          <a:effectLst/>
                        </a:rPr>
                        <a:t>4</a:t>
                      </a:r>
                      <a:endParaRPr lang="ru-RU" sz="1000" b="0" i="0" u="none" strike="noStrike">
                        <a:effectLst/>
                        <a:latin typeface="Times New Roman" panose="02020603050405020304" pitchFamily="18" charset="0"/>
                      </a:endParaRPr>
                    </a:p>
                  </a:txBody>
                  <a:tcPr marL="905" marR="905" marT="905" marB="0" anchor="ctr"/>
                </a:tc>
                <a:tc>
                  <a:txBody>
                    <a:bodyPr/>
                    <a:lstStyle/>
                    <a:p>
                      <a:pPr algn="ctr" fontAlgn="ctr"/>
                      <a:r>
                        <a:rPr lang="ru-RU" sz="1000" u="none" strike="noStrike">
                          <a:effectLst/>
                        </a:rPr>
                        <a:t>4</a:t>
                      </a:r>
                      <a:endParaRPr lang="ru-RU" sz="1000" b="0" i="0" u="none" strike="noStrike">
                        <a:solidFill>
                          <a:srgbClr val="000000"/>
                        </a:solidFill>
                        <a:effectLst/>
                        <a:latin typeface="Times New Roman" panose="02020603050405020304" pitchFamily="18" charset="0"/>
                      </a:endParaRPr>
                    </a:p>
                  </a:txBody>
                  <a:tcPr marL="905" marR="905" marT="905" marB="0" anchor="ctr"/>
                </a:tc>
                <a:tc>
                  <a:txBody>
                    <a:bodyPr/>
                    <a:lstStyle/>
                    <a:p>
                      <a:pPr algn="ctr" fontAlgn="ctr"/>
                      <a:r>
                        <a:rPr lang="ru-RU" sz="1000" u="none" strike="noStrike">
                          <a:effectLst/>
                        </a:rPr>
                        <a:t>5</a:t>
                      </a:r>
                      <a:endParaRPr lang="ru-RU" sz="1000" b="0" i="0" u="none" strike="noStrike">
                        <a:solidFill>
                          <a:srgbClr val="000000"/>
                        </a:solidFill>
                        <a:effectLst/>
                        <a:latin typeface="Times New Roman" panose="02020603050405020304" pitchFamily="18" charset="0"/>
                      </a:endParaRPr>
                    </a:p>
                  </a:txBody>
                  <a:tcPr marL="905" marR="905" marT="905" marB="0" anchor="ctr"/>
                </a:tc>
                <a:tc>
                  <a:txBody>
                    <a:bodyPr/>
                    <a:lstStyle/>
                    <a:p>
                      <a:pPr algn="ctr" fontAlgn="ctr"/>
                      <a:r>
                        <a:rPr lang="ru-RU" sz="1000" u="none" strike="noStrike">
                          <a:effectLst/>
                        </a:rPr>
                        <a:t>6</a:t>
                      </a:r>
                      <a:endParaRPr lang="ru-RU" sz="1000" b="0" i="0" u="none" strike="noStrike">
                        <a:solidFill>
                          <a:srgbClr val="000000"/>
                        </a:solidFill>
                        <a:effectLst/>
                        <a:latin typeface="Times New Roman" panose="02020603050405020304" pitchFamily="18" charset="0"/>
                      </a:endParaRPr>
                    </a:p>
                  </a:txBody>
                  <a:tcPr marL="905" marR="905" marT="905" marB="0" anchor="ctr"/>
                </a:tc>
                <a:tc>
                  <a:txBody>
                    <a:bodyPr/>
                    <a:lstStyle/>
                    <a:p>
                      <a:pPr algn="ctr" fontAlgn="ctr"/>
                      <a:r>
                        <a:rPr lang="ru-RU" sz="1000" u="none" strike="noStrike">
                          <a:effectLst/>
                        </a:rPr>
                        <a:t>7</a:t>
                      </a:r>
                      <a:endParaRPr lang="ru-RU" sz="1000" b="0" i="0" u="none" strike="noStrike">
                        <a:solidFill>
                          <a:srgbClr val="000000"/>
                        </a:solidFill>
                        <a:effectLst/>
                        <a:latin typeface="Times New Roman" panose="02020603050405020304" pitchFamily="18" charset="0"/>
                      </a:endParaRPr>
                    </a:p>
                  </a:txBody>
                  <a:tcPr marL="905" marR="905" marT="905" marB="0" anchor="ctr"/>
                </a:tc>
                <a:tc>
                  <a:txBody>
                    <a:bodyPr/>
                    <a:lstStyle/>
                    <a:p>
                      <a:pPr algn="ctr" fontAlgn="ctr"/>
                      <a:r>
                        <a:rPr lang="ru-RU" sz="1000" u="none" strike="noStrike">
                          <a:effectLst/>
                        </a:rPr>
                        <a:t>8</a:t>
                      </a:r>
                      <a:endParaRPr lang="ru-RU" sz="1000" b="0" i="0" u="none" strike="noStrike">
                        <a:solidFill>
                          <a:srgbClr val="000000"/>
                        </a:solidFill>
                        <a:effectLst/>
                        <a:latin typeface="Times New Roman" panose="02020603050405020304" pitchFamily="18" charset="0"/>
                      </a:endParaRPr>
                    </a:p>
                  </a:txBody>
                  <a:tcPr marL="905" marR="905" marT="905" marB="0" anchor="ctr"/>
                </a:tc>
                <a:tc>
                  <a:txBody>
                    <a:bodyPr/>
                    <a:lstStyle/>
                    <a:p>
                      <a:pPr algn="ctr" fontAlgn="ctr"/>
                      <a:r>
                        <a:rPr lang="ru-RU" sz="1000" u="none" strike="noStrike">
                          <a:effectLst/>
                        </a:rPr>
                        <a:t>9</a:t>
                      </a:r>
                      <a:endParaRPr lang="ru-RU" sz="1000" b="0" i="0" u="none" strike="noStrike">
                        <a:effectLst/>
                        <a:latin typeface="Times New Roman" panose="02020603050405020304" pitchFamily="18" charset="0"/>
                      </a:endParaRPr>
                    </a:p>
                  </a:txBody>
                  <a:tcPr marL="905" marR="905" marT="905" marB="0" anchor="ctr"/>
                </a:tc>
              </a:tr>
              <a:tr h="29167">
                <a:tc>
                  <a:txBody>
                    <a:bodyPr/>
                    <a:lstStyle/>
                    <a:p>
                      <a:pPr algn="l" fontAlgn="t"/>
                      <a:r>
                        <a:rPr lang="ru-RU" sz="1000" u="none" strike="noStrike" dirty="0">
                          <a:effectLst/>
                        </a:rPr>
                        <a:t>Национальная оборона</a:t>
                      </a:r>
                      <a:endParaRPr lang="ru-RU" sz="1000" b="1" i="0" u="none" strike="noStrike" dirty="0">
                        <a:effectLst/>
                        <a:latin typeface="Times New Roman" panose="02020603050405020304" pitchFamily="18" charset="0"/>
                      </a:endParaRPr>
                    </a:p>
                  </a:txBody>
                  <a:tcPr marL="905" marR="905" marT="905" marB="0"/>
                </a:tc>
                <a:tc>
                  <a:txBody>
                    <a:bodyPr/>
                    <a:lstStyle/>
                    <a:p>
                      <a:pPr algn="ctr" fontAlgn="b"/>
                      <a:r>
                        <a:rPr lang="ru-RU" sz="1000" u="none" strike="noStrike">
                          <a:effectLst/>
                        </a:rPr>
                        <a:t>02</a:t>
                      </a:r>
                      <a:endParaRPr lang="ru-RU" sz="1000" b="1" i="0" u="none" strike="noStrike">
                        <a:effectLst/>
                        <a:latin typeface="Times New Roman" panose="02020603050405020304" pitchFamily="18" charset="0"/>
                      </a:endParaRPr>
                    </a:p>
                  </a:txBody>
                  <a:tcPr marL="905" marR="905" marT="905" marB="0" anchor="b"/>
                </a:tc>
                <a:tc>
                  <a:txBody>
                    <a:bodyPr/>
                    <a:lstStyle/>
                    <a:p>
                      <a:pPr algn="ctr" fontAlgn="b"/>
                      <a:r>
                        <a:rPr lang="ru-RU" sz="1000" u="none" strike="noStrike">
                          <a:effectLst/>
                        </a:rPr>
                        <a:t> </a:t>
                      </a:r>
                      <a:endParaRPr lang="ru-RU" sz="1000" b="1" i="0" u="none" strike="noStrike">
                        <a:effectLst/>
                        <a:latin typeface="Times New Roman" panose="02020603050405020304" pitchFamily="18" charset="0"/>
                      </a:endParaRPr>
                    </a:p>
                  </a:txBody>
                  <a:tcPr marL="905" marR="905" marT="905" marB="0" anchor="b"/>
                </a:tc>
                <a:tc>
                  <a:txBody>
                    <a:bodyPr/>
                    <a:lstStyle/>
                    <a:p>
                      <a:pPr algn="ctr" fontAlgn="b"/>
                      <a:r>
                        <a:rPr lang="ru-RU" sz="1000" u="none" strike="noStrike">
                          <a:effectLst/>
                        </a:rPr>
                        <a:t>5 402,2</a:t>
                      </a:r>
                      <a:endParaRPr lang="ru-RU" sz="1000" b="1" i="0" u="none" strike="noStrike">
                        <a:effectLst/>
                        <a:latin typeface="Times New Roman" panose="02020603050405020304" pitchFamily="18" charset="0"/>
                      </a:endParaRPr>
                    </a:p>
                  </a:txBody>
                  <a:tcPr marL="905" marR="905" marT="905" marB="0" anchor="b"/>
                </a:tc>
                <a:tc>
                  <a:txBody>
                    <a:bodyPr/>
                    <a:lstStyle/>
                    <a:p>
                      <a:pPr algn="ctr" fontAlgn="b"/>
                      <a:r>
                        <a:rPr lang="ru-RU" sz="1000" u="none" strike="noStrike">
                          <a:effectLst/>
                        </a:rPr>
                        <a:t>5 480,2</a:t>
                      </a:r>
                      <a:endParaRPr lang="ru-RU" sz="1000" b="1" i="0" u="none" strike="noStrike">
                        <a:effectLst/>
                        <a:latin typeface="Times New Roman" panose="02020603050405020304" pitchFamily="18" charset="0"/>
                      </a:endParaRPr>
                    </a:p>
                  </a:txBody>
                  <a:tcPr marL="905" marR="905" marT="905" marB="0" anchor="b"/>
                </a:tc>
                <a:tc>
                  <a:txBody>
                    <a:bodyPr/>
                    <a:lstStyle/>
                    <a:p>
                      <a:pPr algn="ctr" fontAlgn="b"/>
                      <a:r>
                        <a:rPr lang="ru-RU" sz="1000" u="none" strike="noStrike">
                          <a:effectLst/>
                        </a:rPr>
                        <a:t>101,4</a:t>
                      </a:r>
                      <a:endParaRPr lang="ru-RU" sz="1000" b="1" i="0" u="none" strike="noStrike">
                        <a:effectLst/>
                        <a:latin typeface="Times New Roman" panose="02020603050405020304" pitchFamily="18" charset="0"/>
                      </a:endParaRPr>
                    </a:p>
                  </a:txBody>
                  <a:tcPr marL="905" marR="905" marT="905" marB="0" anchor="b"/>
                </a:tc>
                <a:tc>
                  <a:txBody>
                    <a:bodyPr/>
                    <a:lstStyle/>
                    <a:p>
                      <a:pPr algn="ctr" fontAlgn="ctr"/>
                      <a:r>
                        <a:rPr lang="ru-RU" sz="1000" u="none" strike="noStrike" dirty="0">
                          <a:effectLst/>
                        </a:rPr>
                        <a:t>х</a:t>
                      </a:r>
                      <a:endParaRPr lang="ru-RU" sz="1000" b="1" i="0" u="none" strike="noStrike" dirty="0">
                        <a:effectLst/>
                        <a:latin typeface="Times New Roman" panose="02020603050405020304" pitchFamily="18" charset="0"/>
                      </a:endParaRPr>
                    </a:p>
                  </a:txBody>
                  <a:tcPr marL="905" marR="905" marT="905" marB="0" anchor="ctr"/>
                </a:tc>
                <a:tc>
                  <a:txBody>
                    <a:bodyPr/>
                    <a:lstStyle/>
                    <a:p>
                      <a:pPr algn="ctr" fontAlgn="b"/>
                      <a:r>
                        <a:rPr lang="ru-RU" sz="1000" u="none" strike="noStrike" dirty="0">
                          <a:effectLst/>
                        </a:rPr>
                        <a:t>5 480,2</a:t>
                      </a:r>
                      <a:endParaRPr lang="ru-RU" sz="1000" b="1" i="0" u="none" strike="noStrike" dirty="0">
                        <a:effectLst/>
                        <a:latin typeface="Times New Roman" panose="02020603050405020304" pitchFamily="18" charset="0"/>
                      </a:endParaRPr>
                    </a:p>
                  </a:txBody>
                  <a:tcPr marL="905" marR="905" marT="905" marB="0" anchor="b"/>
                </a:tc>
                <a:tc>
                  <a:txBody>
                    <a:bodyPr/>
                    <a:lstStyle/>
                    <a:p>
                      <a:pPr algn="ctr" fontAlgn="b"/>
                      <a:r>
                        <a:rPr lang="ru-RU" sz="1000" u="none" strike="noStrike" dirty="0">
                          <a:effectLst/>
                        </a:rPr>
                        <a:t>100,0</a:t>
                      </a:r>
                      <a:endParaRPr lang="ru-RU" sz="1000" b="1" i="0" u="none" strike="noStrike" dirty="0">
                        <a:effectLst/>
                        <a:latin typeface="Times New Roman" panose="02020603050405020304" pitchFamily="18" charset="0"/>
                      </a:endParaRPr>
                    </a:p>
                  </a:txBody>
                  <a:tcPr marL="905" marR="905" marT="905" marB="0" anchor="b"/>
                </a:tc>
                <a:tc>
                  <a:txBody>
                    <a:bodyPr/>
                    <a:lstStyle/>
                    <a:p>
                      <a:pPr algn="ctr" fontAlgn="ctr"/>
                      <a:r>
                        <a:rPr lang="ru-RU" sz="1000" u="none" strike="noStrike">
                          <a:effectLst/>
                        </a:rPr>
                        <a:t>х</a:t>
                      </a:r>
                      <a:endParaRPr lang="ru-RU" sz="1000" b="1" i="0" u="none" strike="noStrike">
                        <a:effectLst/>
                        <a:latin typeface="Times New Roman" panose="02020603050405020304" pitchFamily="18" charset="0"/>
                      </a:endParaRPr>
                    </a:p>
                  </a:txBody>
                  <a:tcPr marL="905" marR="905" marT="905" marB="0" anchor="ctr"/>
                </a:tc>
              </a:tr>
              <a:tr h="32975">
                <a:tc>
                  <a:txBody>
                    <a:bodyPr/>
                    <a:lstStyle/>
                    <a:p>
                      <a:pPr algn="l" fontAlgn="t"/>
                      <a:r>
                        <a:rPr lang="ru-RU" sz="1000" u="none" strike="noStrike" dirty="0">
                          <a:effectLst/>
                        </a:rPr>
                        <a:t>Мобилизационная и вневойсковая подготовка</a:t>
                      </a:r>
                      <a:endParaRPr lang="ru-RU" sz="1000" b="0" i="0" u="none" strike="noStrike" dirty="0">
                        <a:effectLst/>
                        <a:latin typeface="Times New Roman" panose="02020603050405020304" pitchFamily="18" charset="0"/>
                      </a:endParaRPr>
                    </a:p>
                  </a:txBody>
                  <a:tcPr marL="905" marR="905" marT="905" marB="0"/>
                </a:tc>
                <a:tc>
                  <a:txBody>
                    <a:bodyPr/>
                    <a:lstStyle/>
                    <a:p>
                      <a:pPr algn="ctr" fontAlgn="b"/>
                      <a:r>
                        <a:rPr lang="ru-RU" sz="1000" u="none" strike="noStrike" dirty="0">
                          <a:effectLst/>
                        </a:rPr>
                        <a:t>02</a:t>
                      </a:r>
                      <a:endParaRPr lang="ru-RU" sz="1000" b="0" i="0" u="none" strike="noStrike" dirty="0">
                        <a:effectLst/>
                        <a:latin typeface="Times New Roman" panose="02020603050405020304" pitchFamily="18" charset="0"/>
                      </a:endParaRPr>
                    </a:p>
                  </a:txBody>
                  <a:tcPr marL="905" marR="905" marT="905" marB="0" anchor="b"/>
                </a:tc>
                <a:tc>
                  <a:txBody>
                    <a:bodyPr/>
                    <a:lstStyle/>
                    <a:p>
                      <a:pPr algn="ctr" fontAlgn="b"/>
                      <a:r>
                        <a:rPr lang="ru-RU" sz="1000" u="none" strike="noStrike">
                          <a:effectLst/>
                        </a:rPr>
                        <a:t>03</a:t>
                      </a:r>
                      <a:endParaRPr lang="ru-RU" sz="1000" b="0" i="0" u="none" strike="noStrike">
                        <a:effectLst/>
                        <a:latin typeface="Times New Roman" panose="02020603050405020304" pitchFamily="18" charset="0"/>
                      </a:endParaRPr>
                    </a:p>
                  </a:txBody>
                  <a:tcPr marL="905" marR="905" marT="905" marB="0" anchor="b"/>
                </a:tc>
                <a:tc>
                  <a:txBody>
                    <a:bodyPr/>
                    <a:lstStyle/>
                    <a:p>
                      <a:pPr algn="ctr" fontAlgn="b"/>
                      <a:r>
                        <a:rPr lang="ru-RU" sz="1000" u="none" strike="noStrike">
                          <a:effectLst/>
                        </a:rPr>
                        <a:t>5 402,2</a:t>
                      </a:r>
                      <a:endParaRPr lang="ru-RU" sz="1000" b="0" i="0" u="none" strike="noStrike">
                        <a:effectLst/>
                        <a:latin typeface="Times New Roman" panose="02020603050405020304" pitchFamily="18" charset="0"/>
                      </a:endParaRPr>
                    </a:p>
                  </a:txBody>
                  <a:tcPr marL="905" marR="905" marT="905" marB="0" anchor="b"/>
                </a:tc>
                <a:tc>
                  <a:txBody>
                    <a:bodyPr/>
                    <a:lstStyle/>
                    <a:p>
                      <a:pPr algn="ctr" fontAlgn="b"/>
                      <a:r>
                        <a:rPr lang="ru-RU" sz="1000" u="none" strike="noStrike">
                          <a:effectLst/>
                        </a:rPr>
                        <a:t>5 480,2</a:t>
                      </a:r>
                      <a:endParaRPr lang="ru-RU" sz="1000" b="0" i="0" u="none" strike="noStrike">
                        <a:effectLst/>
                        <a:latin typeface="Times New Roman" panose="02020603050405020304" pitchFamily="18" charset="0"/>
                      </a:endParaRPr>
                    </a:p>
                  </a:txBody>
                  <a:tcPr marL="905" marR="905" marT="905" marB="0" anchor="b"/>
                </a:tc>
                <a:tc>
                  <a:txBody>
                    <a:bodyPr/>
                    <a:lstStyle/>
                    <a:p>
                      <a:pPr algn="ctr" fontAlgn="b"/>
                      <a:r>
                        <a:rPr lang="ru-RU" sz="1000" u="none" strike="noStrike" dirty="0">
                          <a:effectLst/>
                        </a:rPr>
                        <a:t>101,4</a:t>
                      </a:r>
                      <a:endParaRPr lang="ru-RU" sz="1000" b="0" i="0" u="none" strike="noStrike" dirty="0">
                        <a:effectLst/>
                        <a:latin typeface="Times New Roman" panose="02020603050405020304" pitchFamily="18" charset="0"/>
                      </a:endParaRPr>
                    </a:p>
                  </a:txBody>
                  <a:tcPr marL="905" marR="905" marT="905" marB="0" anchor="b"/>
                </a:tc>
                <a:tc>
                  <a:txBody>
                    <a:bodyPr/>
                    <a:lstStyle/>
                    <a:p>
                      <a:pPr algn="l" fontAlgn="ctr"/>
                      <a:r>
                        <a:rPr lang="ru-RU" sz="1000" u="none" strike="noStrike">
                          <a:effectLst/>
                        </a:rPr>
                        <a:t> </a:t>
                      </a:r>
                      <a:endParaRPr lang="ru-RU" sz="1000" b="0" i="0" u="none" strike="noStrike">
                        <a:effectLst/>
                        <a:latin typeface="Times New Roman" panose="02020603050405020304" pitchFamily="18" charset="0"/>
                      </a:endParaRPr>
                    </a:p>
                  </a:txBody>
                  <a:tcPr marL="905" marR="905" marT="905" marB="0" anchor="ctr"/>
                </a:tc>
                <a:tc>
                  <a:txBody>
                    <a:bodyPr/>
                    <a:lstStyle/>
                    <a:p>
                      <a:pPr algn="ctr" fontAlgn="b"/>
                      <a:r>
                        <a:rPr lang="ru-RU" sz="1000" u="none" strike="noStrike">
                          <a:effectLst/>
                        </a:rPr>
                        <a:t>5 480,2</a:t>
                      </a:r>
                      <a:endParaRPr lang="ru-RU" sz="1000" b="0" i="0" u="none" strike="noStrike">
                        <a:effectLst/>
                        <a:latin typeface="Times New Roman" panose="02020603050405020304" pitchFamily="18" charset="0"/>
                      </a:endParaRPr>
                    </a:p>
                  </a:txBody>
                  <a:tcPr marL="905" marR="905" marT="905" marB="0" anchor="b"/>
                </a:tc>
                <a:tc>
                  <a:txBody>
                    <a:bodyPr/>
                    <a:lstStyle/>
                    <a:p>
                      <a:pPr algn="ctr" fontAlgn="b"/>
                      <a:r>
                        <a:rPr lang="ru-RU" sz="1000" u="none" strike="noStrike">
                          <a:effectLst/>
                        </a:rPr>
                        <a:t>100,0</a:t>
                      </a:r>
                      <a:endParaRPr lang="ru-RU" sz="1000" b="0" i="0" u="none" strike="noStrike">
                        <a:effectLst/>
                        <a:latin typeface="Times New Roman" panose="02020603050405020304" pitchFamily="18" charset="0"/>
                      </a:endParaRPr>
                    </a:p>
                  </a:txBody>
                  <a:tcPr marL="905" marR="905" marT="905" marB="0" anchor="b"/>
                </a:tc>
                <a:tc>
                  <a:txBody>
                    <a:bodyPr/>
                    <a:lstStyle/>
                    <a:p>
                      <a:pPr algn="l" fontAlgn="ctr"/>
                      <a:r>
                        <a:rPr lang="ru-RU" sz="1000" u="none" strike="noStrike" dirty="0">
                          <a:effectLst/>
                        </a:rPr>
                        <a:t> </a:t>
                      </a:r>
                      <a:endParaRPr lang="ru-RU" sz="1000" b="0" i="0" u="none" strike="noStrike" dirty="0">
                        <a:effectLst/>
                        <a:latin typeface="Times New Roman" panose="02020603050405020304" pitchFamily="18" charset="0"/>
                      </a:endParaRPr>
                    </a:p>
                  </a:txBody>
                  <a:tcPr marL="905" marR="905" marT="905" marB="0" anchor="ctr"/>
                </a:tc>
              </a:tr>
              <a:tr h="49463">
                <a:tc>
                  <a:txBody>
                    <a:bodyPr/>
                    <a:lstStyle/>
                    <a:p>
                      <a:pPr algn="l" fontAlgn="t"/>
                      <a:r>
                        <a:rPr lang="ru-RU" sz="1000" u="none" strike="noStrike">
                          <a:effectLst/>
                        </a:rPr>
                        <a:t>Национальная безопасность и правоохранительная деятельность</a:t>
                      </a:r>
                      <a:endParaRPr lang="ru-RU" sz="1000" b="1" i="0" u="none" strike="noStrike">
                        <a:effectLst/>
                        <a:latin typeface="Times New Roman" panose="02020603050405020304" pitchFamily="18" charset="0"/>
                      </a:endParaRPr>
                    </a:p>
                  </a:txBody>
                  <a:tcPr marL="905" marR="905" marT="905" marB="0"/>
                </a:tc>
                <a:tc>
                  <a:txBody>
                    <a:bodyPr/>
                    <a:lstStyle/>
                    <a:p>
                      <a:pPr algn="ctr" fontAlgn="b"/>
                      <a:r>
                        <a:rPr lang="ru-RU" sz="1000" u="none" strike="noStrike">
                          <a:effectLst/>
                        </a:rPr>
                        <a:t>03</a:t>
                      </a:r>
                      <a:endParaRPr lang="ru-RU" sz="1000" b="1" i="0" u="none" strike="noStrike">
                        <a:effectLst/>
                        <a:latin typeface="Times New Roman" panose="02020603050405020304" pitchFamily="18" charset="0"/>
                      </a:endParaRPr>
                    </a:p>
                  </a:txBody>
                  <a:tcPr marL="905" marR="905" marT="905" marB="0" anchor="b"/>
                </a:tc>
                <a:tc>
                  <a:txBody>
                    <a:bodyPr/>
                    <a:lstStyle/>
                    <a:p>
                      <a:pPr algn="ctr" fontAlgn="b"/>
                      <a:r>
                        <a:rPr lang="ru-RU" sz="1000" u="none" strike="noStrike">
                          <a:effectLst/>
                        </a:rPr>
                        <a:t> </a:t>
                      </a:r>
                      <a:endParaRPr lang="ru-RU" sz="1000" b="1" i="0" u="none" strike="noStrike">
                        <a:effectLst/>
                        <a:latin typeface="Times New Roman" panose="02020603050405020304" pitchFamily="18" charset="0"/>
                      </a:endParaRPr>
                    </a:p>
                  </a:txBody>
                  <a:tcPr marL="905" marR="905" marT="905" marB="0" anchor="b"/>
                </a:tc>
                <a:tc>
                  <a:txBody>
                    <a:bodyPr/>
                    <a:lstStyle/>
                    <a:p>
                      <a:pPr algn="ctr" fontAlgn="b"/>
                      <a:r>
                        <a:rPr lang="ru-RU" sz="1000" u="none" strike="noStrike">
                          <a:effectLst/>
                        </a:rPr>
                        <a:t>32 847,4</a:t>
                      </a:r>
                      <a:endParaRPr lang="ru-RU" sz="1000" b="1" i="0" u="none" strike="noStrike">
                        <a:effectLst/>
                        <a:latin typeface="Times New Roman" panose="02020603050405020304" pitchFamily="18" charset="0"/>
                      </a:endParaRPr>
                    </a:p>
                  </a:txBody>
                  <a:tcPr marL="905" marR="905" marT="905" marB="0" anchor="b"/>
                </a:tc>
                <a:tc>
                  <a:txBody>
                    <a:bodyPr/>
                    <a:lstStyle/>
                    <a:p>
                      <a:pPr algn="ctr" fontAlgn="b"/>
                      <a:r>
                        <a:rPr lang="ru-RU" sz="1000" u="none" strike="noStrike">
                          <a:effectLst/>
                        </a:rPr>
                        <a:t>29 145,4</a:t>
                      </a:r>
                      <a:endParaRPr lang="ru-RU" sz="1000" b="1" i="0" u="none" strike="noStrike">
                        <a:effectLst/>
                        <a:latin typeface="Times New Roman" panose="02020603050405020304" pitchFamily="18" charset="0"/>
                      </a:endParaRPr>
                    </a:p>
                  </a:txBody>
                  <a:tcPr marL="905" marR="905" marT="905" marB="0" anchor="b"/>
                </a:tc>
                <a:tc>
                  <a:txBody>
                    <a:bodyPr/>
                    <a:lstStyle/>
                    <a:p>
                      <a:pPr algn="ctr" fontAlgn="b"/>
                      <a:r>
                        <a:rPr lang="ru-RU" sz="1000" u="none" strike="noStrike">
                          <a:effectLst/>
                        </a:rPr>
                        <a:t>88,7</a:t>
                      </a:r>
                      <a:endParaRPr lang="ru-RU" sz="1000" b="1" i="0" u="none" strike="noStrike">
                        <a:effectLst/>
                        <a:latin typeface="Times New Roman" panose="02020603050405020304" pitchFamily="18" charset="0"/>
                      </a:endParaRPr>
                    </a:p>
                  </a:txBody>
                  <a:tcPr marL="905" marR="905" marT="905" marB="0" anchor="b"/>
                </a:tc>
                <a:tc>
                  <a:txBody>
                    <a:bodyPr/>
                    <a:lstStyle/>
                    <a:p>
                      <a:pPr algn="ctr" fontAlgn="ctr"/>
                      <a:r>
                        <a:rPr lang="ru-RU" sz="1000" u="none" strike="noStrike">
                          <a:effectLst/>
                        </a:rPr>
                        <a:t>х</a:t>
                      </a:r>
                      <a:endParaRPr lang="ru-RU" sz="1000" b="1" i="0" u="none" strike="noStrike">
                        <a:effectLst/>
                        <a:latin typeface="Times New Roman" panose="02020603050405020304" pitchFamily="18" charset="0"/>
                      </a:endParaRPr>
                    </a:p>
                  </a:txBody>
                  <a:tcPr marL="905" marR="905" marT="905" marB="0" anchor="ctr"/>
                </a:tc>
                <a:tc>
                  <a:txBody>
                    <a:bodyPr/>
                    <a:lstStyle/>
                    <a:p>
                      <a:pPr algn="ctr" fontAlgn="b"/>
                      <a:r>
                        <a:rPr lang="ru-RU" sz="1000" u="none" strike="noStrike">
                          <a:effectLst/>
                        </a:rPr>
                        <a:t>28 736,6</a:t>
                      </a:r>
                      <a:endParaRPr lang="ru-RU" sz="1000" b="1" i="0" u="none" strike="noStrike">
                        <a:effectLst/>
                        <a:latin typeface="Times New Roman" panose="02020603050405020304" pitchFamily="18" charset="0"/>
                      </a:endParaRPr>
                    </a:p>
                  </a:txBody>
                  <a:tcPr marL="905" marR="905" marT="905" marB="0" anchor="b"/>
                </a:tc>
                <a:tc>
                  <a:txBody>
                    <a:bodyPr/>
                    <a:lstStyle/>
                    <a:p>
                      <a:pPr algn="ctr" fontAlgn="b"/>
                      <a:r>
                        <a:rPr lang="ru-RU" sz="1000" u="none" strike="noStrike">
                          <a:effectLst/>
                        </a:rPr>
                        <a:t>98,6</a:t>
                      </a:r>
                      <a:endParaRPr lang="ru-RU" sz="1000" b="1" i="0" u="none" strike="noStrike">
                        <a:effectLst/>
                        <a:latin typeface="Times New Roman" panose="02020603050405020304" pitchFamily="18" charset="0"/>
                      </a:endParaRPr>
                    </a:p>
                  </a:txBody>
                  <a:tcPr marL="905" marR="905" marT="905" marB="0" anchor="b"/>
                </a:tc>
                <a:tc>
                  <a:txBody>
                    <a:bodyPr/>
                    <a:lstStyle/>
                    <a:p>
                      <a:pPr algn="ctr" fontAlgn="ctr"/>
                      <a:r>
                        <a:rPr lang="ru-RU" sz="1000" u="none" strike="noStrike" dirty="0">
                          <a:effectLst/>
                        </a:rPr>
                        <a:t>х</a:t>
                      </a:r>
                      <a:endParaRPr lang="ru-RU" sz="1000" b="1" i="0" u="none" strike="noStrike" dirty="0">
                        <a:effectLst/>
                        <a:latin typeface="Times New Roman" panose="02020603050405020304" pitchFamily="18" charset="0"/>
                      </a:endParaRPr>
                    </a:p>
                  </a:txBody>
                  <a:tcPr marL="905" marR="905" marT="905" marB="0" anchor="ctr"/>
                </a:tc>
              </a:tr>
              <a:tr h="29167">
                <a:tc>
                  <a:txBody>
                    <a:bodyPr/>
                    <a:lstStyle/>
                    <a:p>
                      <a:pPr algn="l" fontAlgn="t"/>
                      <a:r>
                        <a:rPr lang="ru-RU" sz="1000" u="none" strike="noStrike">
                          <a:effectLst/>
                        </a:rPr>
                        <a:t>Органы юстиции</a:t>
                      </a:r>
                      <a:endParaRPr lang="ru-RU" sz="1000" b="0" i="0" u="none" strike="noStrike">
                        <a:effectLst/>
                        <a:latin typeface="Times New Roman" panose="02020603050405020304" pitchFamily="18" charset="0"/>
                      </a:endParaRPr>
                    </a:p>
                  </a:txBody>
                  <a:tcPr marL="905" marR="905" marT="905" marB="0"/>
                </a:tc>
                <a:tc>
                  <a:txBody>
                    <a:bodyPr/>
                    <a:lstStyle/>
                    <a:p>
                      <a:pPr algn="ctr" fontAlgn="b"/>
                      <a:r>
                        <a:rPr lang="ru-RU" sz="1000" u="none" strike="noStrike">
                          <a:effectLst/>
                        </a:rPr>
                        <a:t>03</a:t>
                      </a:r>
                      <a:endParaRPr lang="ru-RU" sz="1000" b="0" i="0" u="none" strike="noStrike">
                        <a:effectLst/>
                        <a:latin typeface="Times New Roman" panose="02020603050405020304" pitchFamily="18" charset="0"/>
                      </a:endParaRPr>
                    </a:p>
                  </a:txBody>
                  <a:tcPr marL="905" marR="905" marT="905" marB="0" anchor="b"/>
                </a:tc>
                <a:tc>
                  <a:txBody>
                    <a:bodyPr/>
                    <a:lstStyle/>
                    <a:p>
                      <a:pPr algn="ctr" fontAlgn="b"/>
                      <a:r>
                        <a:rPr lang="ru-RU" sz="1000" u="none" strike="noStrike">
                          <a:effectLst/>
                        </a:rPr>
                        <a:t>04</a:t>
                      </a:r>
                      <a:endParaRPr lang="ru-RU" sz="1000" b="0" i="0" u="none" strike="noStrike">
                        <a:effectLst/>
                        <a:latin typeface="Times New Roman" panose="02020603050405020304" pitchFamily="18" charset="0"/>
                      </a:endParaRPr>
                    </a:p>
                  </a:txBody>
                  <a:tcPr marL="905" marR="905" marT="905" marB="0" anchor="b"/>
                </a:tc>
                <a:tc>
                  <a:txBody>
                    <a:bodyPr/>
                    <a:lstStyle/>
                    <a:p>
                      <a:pPr algn="ctr" fontAlgn="b"/>
                      <a:r>
                        <a:rPr lang="ru-RU" sz="1000" u="none" strike="noStrike">
                          <a:effectLst/>
                        </a:rPr>
                        <a:t>5 156,4</a:t>
                      </a:r>
                      <a:endParaRPr lang="ru-RU" sz="1000" b="0" i="0" u="none" strike="noStrike">
                        <a:effectLst/>
                        <a:latin typeface="Times New Roman" panose="02020603050405020304" pitchFamily="18" charset="0"/>
                      </a:endParaRPr>
                    </a:p>
                  </a:txBody>
                  <a:tcPr marL="905" marR="905" marT="905" marB="0" anchor="b"/>
                </a:tc>
                <a:tc>
                  <a:txBody>
                    <a:bodyPr/>
                    <a:lstStyle/>
                    <a:p>
                      <a:pPr algn="ctr" fontAlgn="b"/>
                      <a:r>
                        <a:rPr lang="ru-RU" sz="1000" u="none" strike="noStrike">
                          <a:effectLst/>
                        </a:rPr>
                        <a:t>5 307,3</a:t>
                      </a:r>
                      <a:endParaRPr lang="ru-RU" sz="1000" b="0" i="0" u="none" strike="noStrike">
                        <a:effectLst/>
                        <a:latin typeface="Times New Roman" panose="02020603050405020304" pitchFamily="18" charset="0"/>
                      </a:endParaRPr>
                    </a:p>
                  </a:txBody>
                  <a:tcPr marL="905" marR="905" marT="905" marB="0" anchor="b"/>
                </a:tc>
                <a:tc>
                  <a:txBody>
                    <a:bodyPr/>
                    <a:lstStyle/>
                    <a:p>
                      <a:pPr algn="ctr" fontAlgn="b"/>
                      <a:r>
                        <a:rPr lang="ru-RU" sz="1000" u="none" strike="noStrike">
                          <a:effectLst/>
                        </a:rPr>
                        <a:t>102,9</a:t>
                      </a:r>
                      <a:endParaRPr lang="ru-RU" sz="1000" b="0" i="0" u="none" strike="noStrike">
                        <a:effectLst/>
                        <a:latin typeface="Times New Roman" panose="02020603050405020304" pitchFamily="18" charset="0"/>
                      </a:endParaRPr>
                    </a:p>
                  </a:txBody>
                  <a:tcPr marL="905" marR="905" marT="905" marB="0" anchor="b"/>
                </a:tc>
                <a:tc>
                  <a:txBody>
                    <a:bodyPr/>
                    <a:lstStyle/>
                    <a:p>
                      <a:pPr algn="l" fontAlgn="ctr"/>
                      <a:r>
                        <a:rPr lang="ru-RU" sz="1000" u="none" strike="noStrike">
                          <a:effectLst/>
                        </a:rPr>
                        <a:t> </a:t>
                      </a:r>
                      <a:endParaRPr lang="ru-RU" sz="1000" b="0" i="0" u="none" strike="noStrike">
                        <a:effectLst/>
                        <a:latin typeface="Times New Roman" panose="02020603050405020304" pitchFamily="18" charset="0"/>
                      </a:endParaRPr>
                    </a:p>
                  </a:txBody>
                  <a:tcPr marL="905" marR="905" marT="905" marB="0" anchor="ctr"/>
                </a:tc>
                <a:tc>
                  <a:txBody>
                    <a:bodyPr/>
                    <a:lstStyle/>
                    <a:p>
                      <a:pPr algn="ctr" fontAlgn="b"/>
                      <a:r>
                        <a:rPr lang="ru-RU" sz="1000" u="none" strike="noStrike">
                          <a:effectLst/>
                        </a:rPr>
                        <a:t>5 307,3</a:t>
                      </a:r>
                      <a:endParaRPr lang="ru-RU" sz="1000" b="0" i="0" u="none" strike="noStrike">
                        <a:effectLst/>
                        <a:latin typeface="Times New Roman" panose="02020603050405020304" pitchFamily="18" charset="0"/>
                      </a:endParaRPr>
                    </a:p>
                  </a:txBody>
                  <a:tcPr marL="905" marR="905" marT="905" marB="0" anchor="b"/>
                </a:tc>
                <a:tc>
                  <a:txBody>
                    <a:bodyPr/>
                    <a:lstStyle/>
                    <a:p>
                      <a:pPr algn="ctr" fontAlgn="b"/>
                      <a:r>
                        <a:rPr lang="ru-RU" sz="1000" u="none" strike="noStrike">
                          <a:effectLst/>
                        </a:rPr>
                        <a:t>100,0</a:t>
                      </a:r>
                      <a:endParaRPr lang="ru-RU" sz="1000" b="0" i="0" u="none" strike="noStrike">
                        <a:effectLst/>
                        <a:latin typeface="Times New Roman" panose="02020603050405020304" pitchFamily="18" charset="0"/>
                      </a:endParaRPr>
                    </a:p>
                  </a:txBody>
                  <a:tcPr marL="905" marR="905" marT="905" marB="0" anchor="b"/>
                </a:tc>
                <a:tc>
                  <a:txBody>
                    <a:bodyPr/>
                    <a:lstStyle/>
                    <a:p>
                      <a:pPr algn="l" fontAlgn="ctr"/>
                      <a:r>
                        <a:rPr lang="ru-RU" sz="1000" u="none" strike="noStrike">
                          <a:effectLst/>
                        </a:rPr>
                        <a:t> </a:t>
                      </a:r>
                      <a:endParaRPr lang="ru-RU" sz="1000" b="0" i="0" u="none" strike="noStrike">
                        <a:effectLst/>
                        <a:latin typeface="Times New Roman" panose="02020603050405020304" pitchFamily="18" charset="0"/>
                      </a:endParaRPr>
                    </a:p>
                  </a:txBody>
                  <a:tcPr marL="905" marR="905" marT="905" marB="0" anchor="ctr"/>
                </a:tc>
              </a:tr>
              <a:tr h="98927">
                <a:tc>
                  <a:txBody>
                    <a:bodyPr/>
                    <a:lstStyle/>
                    <a:p>
                      <a:pPr algn="l" fontAlgn="t"/>
                      <a:r>
                        <a:rPr lang="ru-RU" sz="1000" u="none" strike="noStrike">
                          <a:effectLst/>
                        </a:rPr>
                        <a:t>Гражданская оборона</a:t>
                      </a:r>
                      <a:endParaRPr lang="ru-RU" sz="1000" b="0" i="0" u="none" strike="noStrike">
                        <a:effectLst/>
                        <a:latin typeface="Times New Roman" panose="02020603050405020304" pitchFamily="18" charset="0"/>
                      </a:endParaRPr>
                    </a:p>
                  </a:txBody>
                  <a:tcPr marL="905" marR="905" marT="905" marB="0"/>
                </a:tc>
                <a:tc>
                  <a:txBody>
                    <a:bodyPr/>
                    <a:lstStyle/>
                    <a:p>
                      <a:pPr algn="ctr" fontAlgn="b"/>
                      <a:r>
                        <a:rPr lang="ru-RU" sz="1000" u="none" strike="noStrike">
                          <a:effectLst/>
                        </a:rPr>
                        <a:t>03</a:t>
                      </a:r>
                      <a:endParaRPr lang="ru-RU" sz="1000" b="0" i="0" u="none" strike="noStrike">
                        <a:effectLst/>
                        <a:latin typeface="Times New Roman" panose="02020603050405020304" pitchFamily="18" charset="0"/>
                      </a:endParaRPr>
                    </a:p>
                  </a:txBody>
                  <a:tcPr marL="905" marR="905" marT="905" marB="0" anchor="b"/>
                </a:tc>
                <a:tc>
                  <a:txBody>
                    <a:bodyPr/>
                    <a:lstStyle/>
                    <a:p>
                      <a:pPr algn="ctr" fontAlgn="b"/>
                      <a:r>
                        <a:rPr lang="ru-RU" sz="1000" u="none" strike="noStrike">
                          <a:effectLst/>
                        </a:rPr>
                        <a:t>09</a:t>
                      </a:r>
                      <a:endParaRPr lang="ru-RU" sz="1000" b="0" i="0" u="none" strike="noStrike">
                        <a:effectLst/>
                        <a:latin typeface="Times New Roman" panose="02020603050405020304" pitchFamily="18" charset="0"/>
                      </a:endParaRPr>
                    </a:p>
                  </a:txBody>
                  <a:tcPr marL="905" marR="905" marT="905" marB="0" anchor="b"/>
                </a:tc>
                <a:tc>
                  <a:txBody>
                    <a:bodyPr/>
                    <a:lstStyle/>
                    <a:p>
                      <a:pPr algn="ctr" fontAlgn="b"/>
                      <a:r>
                        <a:rPr lang="ru-RU" sz="1000" u="none" strike="noStrike">
                          <a:effectLst/>
                        </a:rPr>
                        <a:t>2 515,0</a:t>
                      </a:r>
                      <a:endParaRPr lang="ru-RU" sz="1000" b="0" i="0" u="none" strike="noStrike">
                        <a:effectLst/>
                        <a:latin typeface="Times New Roman" panose="02020603050405020304" pitchFamily="18" charset="0"/>
                      </a:endParaRPr>
                    </a:p>
                  </a:txBody>
                  <a:tcPr marL="905" marR="905" marT="905" marB="0" anchor="b"/>
                </a:tc>
                <a:tc>
                  <a:txBody>
                    <a:bodyPr/>
                    <a:lstStyle/>
                    <a:p>
                      <a:pPr algn="ctr" fontAlgn="b"/>
                      <a:r>
                        <a:rPr lang="ru-RU" sz="1000" u="none" strike="noStrike">
                          <a:effectLst/>
                        </a:rPr>
                        <a:t>35,0</a:t>
                      </a:r>
                      <a:endParaRPr lang="ru-RU" sz="1000" b="0" i="0" u="none" strike="noStrike">
                        <a:effectLst/>
                        <a:latin typeface="Times New Roman" panose="02020603050405020304" pitchFamily="18" charset="0"/>
                      </a:endParaRPr>
                    </a:p>
                  </a:txBody>
                  <a:tcPr marL="905" marR="905" marT="905" marB="0" anchor="b"/>
                </a:tc>
                <a:tc>
                  <a:txBody>
                    <a:bodyPr/>
                    <a:lstStyle/>
                    <a:p>
                      <a:pPr algn="ctr" fontAlgn="b"/>
                      <a:r>
                        <a:rPr lang="ru-RU" sz="1000" u="none" strike="noStrike">
                          <a:effectLst/>
                        </a:rPr>
                        <a:t>1,4</a:t>
                      </a:r>
                      <a:endParaRPr lang="ru-RU" sz="1000" b="0" i="0" u="none" strike="noStrike">
                        <a:effectLst/>
                        <a:latin typeface="Times New Roman" panose="02020603050405020304" pitchFamily="18" charset="0"/>
                      </a:endParaRPr>
                    </a:p>
                  </a:txBody>
                  <a:tcPr marL="905" marR="905" marT="905" marB="0" anchor="b"/>
                </a:tc>
                <a:tc>
                  <a:txBody>
                    <a:bodyPr/>
                    <a:lstStyle/>
                    <a:p>
                      <a:pPr algn="l" fontAlgn="ctr"/>
                      <a:r>
                        <a:rPr lang="ru-RU" sz="1000" u="none" strike="noStrike">
                          <a:effectLst/>
                        </a:rPr>
                        <a:t>Снижение уточненного плана на год к первоначально утвержденному плану на год обусловлено уменьшением объема бюджетных ассигнований в связи с возникшей экономией в результате проведения конкурентных процедур по страховой защите муниципального имущества от чрезвычайных ситуаций природного и техногенного характера.</a:t>
                      </a:r>
                      <a:endParaRPr lang="ru-RU" sz="1000" b="0" i="0" u="none" strike="noStrike">
                        <a:effectLst/>
                        <a:latin typeface="Times New Roman" panose="02020603050405020304" pitchFamily="18" charset="0"/>
                      </a:endParaRPr>
                    </a:p>
                  </a:txBody>
                  <a:tcPr marL="905" marR="905" marT="905" marB="0" anchor="ctr"/>
                </a:tc>
                <a:tc>
                  <a:txBody>
                    <a:bodyPr/>
                    <a:lstStyle/>
                    <a:p>
                      <a:pPr algn="ctr" fontAlgn="b"/>
                      <a:r>
                        <a:rPr lang="ru-RU" sz="1000" u="none" strike="noStrike">
                          <a:effectLst/>
                        </a:rPr>
                        <a:t>35,0</a:t>
                      </a:r>
                      <a:endParaRPr lang="ru-RU" sz="1000" b="0" i="0" u="none" strike="noStrike">
                        <a:effectLst/>
                        <a:latin typeface="Times New Roman" panose="02020603050405020304" pitchFamily="18" charset="0"/>
                      </a:endParaRPr>
                    </a:p>
                  </a:txBody>
                  <a:tcPr marL="905" marR="905" marT="905" marB="0" anchor="b"/>
                </a:tc>
                <a:tc>
                  <a:txBody>
                    <a:bodyPr/>
                    <a:lstStyle/>
                    <a:p>
                      <a:pPr algn="ctr" fontAlgn="b"/>
                      <a:r>
                        <a:rPr lang="ru-RU" sz="1000" u="none" strike="noStrike">
                          <a:effectLst/>
                        </a:rPr>
                        <a:t>100,0</a:t>
                      </a:r>
                      <a:endParaRPr lang="ru-RU" sz="1000" b="0" i="0" u="none" strike="noStrike">
                        <a:effectLst/>
                        <a:latin typeface="Times New Roman" panose="02020603050405020304" pitchFamily="18" charset="0"/>
                      </a:endParaRPr>
                    </a:p>
                  </a:txBody>
                  <a:tcPr marL="905" marR="905" marT="905" marB="0" anchor="b"/>
                </a:tc>
                <a:tc>
                  <a:txBody>
                    <a:bodyPr/>
                    <a:lstStyle/>
                    <a:p>
                      <a:pPr algn="l" fontAlgn="ctr"/>
                      <a:r>
                        <a:rPr lang="ru-RU" sz="1000" u="none" strike="noStrike">
                          <a:effectLst/>
                        </a:rPr>
                        <a:t> </a:t>
                      </a:r>
                      <a:endParaRPr lang="ru-RU" sz="1000" b="0" i="0" u="none" strike="noStrike">
                        <a:effectLst/>
                        <a:latin typeface="Times New Roman" panose="02020603050405020304" pitchFamily="18" charset="0"/>
                      </a:endParaRPr>
                    </a:p>
                  </a:txBody>
                  <a:tcPr marL="905" marR="905" marT="905" marB="0" anchor="ctr"/>
                </a:tc>
              </a:tr>
              <a:tr h="82439">
                <a:tc>
                  <a:txBody>
                    <a:bodyPr/>
                    <a:lstStyle/>
                    <a:p>
                      <a:pPr algn="l" fontAlgn="t"/>
                      <a:r>
                        <a:rPr lang="ru-RU" sz="1000" u="none" strike="noStrike">
                          <a:effectLst/>
                        </a:rPr>
                        <a:t>Защита населения и территории от чрезвычайных ситуаций природного и техногенного характера, пожарная безопасность</a:t>
                      </a:r>
                      <a:endParaRPr lang="ru-RU" sz="1000" b="0" i="0" u="none" strike="noStrike">
                        <a:effectLst/>
                        <a:latin typeface="Times New Roman" panose="02020603050405020304" pitchFamily="18" charset="0"/>
                      </a:endParaRPr>
                    </a:p>
                  </a:txBody>
                  <a:tcPr marL="905" marR="905" marT="905" marB="0"/>
                </a:tc>
                <a:tc>
                  <a:txBody>
                    <a:bodyPr/>
                    <a:lstStyle/>
                    <a:p>
                      <a:pPr algn="ctr" fontAlgn="b"/>
                      <a:r>
                        <a:rPr lang="ru-RU" sz="1000" u="none" strike="noStrike">
                          <a:effectLst/>
                        </a:rPr>
                        <a:t>03</a:t>
                      </a:r>
                      <a:endParaRPr lang="ru-RU" sz="1000" b="0" i="0" u="none" strike="noStrike">
                        <a:effectLst/>
                        <a:latin typeface="Times New Roman" panose="02020603050405020304" pitchFamily="18" charset="0"/>
                      </a:endParaRPr>
                    </a:p>
                  </a:txBody>
                  <a:tcPr marL="905" marR="905" marT="905" marB="0" anchor="b"/>
                </a:tc>
                <a:tc>
                  <a:txBody>
                    <a:bodyPr/>
                    <a:lstStyle/>
                    <a:p>
                      <a:pPr algn="ctr" fontAlgn="b"/>
                      <a:r>
                        <a:rPr lang="ru-RU" sz="1000" u="none" strike="noStrike">
                          <a:effectLst/>
                        </a:rPr>
                        <a:t>10</a:t>
                      </a:r>
                      <a:endParaRPr lang="ru-RU" sz="1000" b="0" i="0" u="none" strike="noStrike">
                        <a:effectLst/>
                        <a:latin typeface="Times New Roman" panose="02020603050405020304" pitchFamily="18" charset="0"/>
                      </a:endParaRPr>
                    </a:p>
                  </a:txBody>
                  <a:tcPr marL="905" marR="905" marT="905" marB="0" anchor="b"/>
                </a:tc>
                <a:tc>
                  <a:txBody>
                    <a:bodyPr/>
                    <a:lstStyle/>
                    <a:p>
                      <a:pPr algn="ctr" fontAlgn="b"/>
                      <a:r>
                        <a:rPr lang="ru-RU" sz="1000" u="none" strike="noStrike">
                          <a:effectLst/>
                        </a:rPr>
                        <a:t>23 059,2</a:t>
                      </a:r>
                      <a:endParaRPr lang="ru-RU" sz="1000" b="0" i="0" u="none" strike="noStrike">
                        <a:effectLst/>
                        <a:latin typeface="Times New Roman" panose="02020603050405020304" pitchFamily="18" charset="0"/>
                      </a:endParaRPr>
                    </a:p>
                  </a:txBody>
                  <a:tcPr marL="905" marR="905" marT="905" marB="0" anchor="b"/>
                </a:tc>
                <a:tc>
                  <a:txBody>
                    <a:bodyPr/>
                    <a:lstStyle/>
                    <a:p>
                      <a:pPr algn="ctr" fontAlgn="b"/>
                      <a:r>
                        <a:rPr lang="ru-RU" sz="1000" u="none" strike="noStrike">
                          <a:effectLst/>
                        </a:rPr>
                        <a:t>22 559,2</a:t>
                      </a:r>
                      <a:endParaRPr lang="ru-RU" sz="1000" b="0" i="0" u="none" strike="noStrike">
                        <a:effectLst/>
                        <a:latin typeface="Times New Roman" panose="02020603050405020304" pitchFamily="18" charset="0"/>
                      </a:endParaRPr>
                    </a:p>
                  </a:txBody>
                  <a:tcPr marL="905" marR="905" marT="905" marB="0" anchor="b"/>
                </a:tc>
                <a:tc>
                  <a:txBody>
                    <a:bodyPr/>
                    <a:lstStyle/>
                    <a:p>
                      <a:pPr algn="ctr" fontAlgn="b"/>
                      <a:r>
                        <a:rPr lang="ru-RU" sz="1000" u="none" strike="noStrike">
                          <a:effectLst/>
                        </a:rPr>
                        <a:t>97,8</a:t>
                      </a:r>
                      <a:endParaRPr lang="ru-RU" sz="1000" b="0" i="0" u="none" strike="noStrike">
                        <a:effectLst/>
                        <a:latin typeface="Times New Roman" panose="02020603050405020304" pitchFamily="18" charset="0"/>
                      </a:endParaRPr>
                    </a:p>
                  </a:txBody>
                  <a:tcPr marL="905" marR="905" marT="905" marB="0" anchor="b"/>
                </a:tc>
                <a:tc>
                  <a:txBody>
                    <a:bodyPr/>
                    <a:lstStyle/>
                    <a:p>
                      <a:pPr algn="l" fontAlgn="ctr"/>
                      <a:r>
                        <a:rPr lang="ru-RU" sz="1000" u="none" strike="noStrike">
                          <a:effectLst/>
                        </a:rPr>
                        <a:t> </a:t>
                      </a:r>
                      <a:endParaRPr lang="ru-RU" sz="1000" b="0" i="0" u="none" strike="noStrike">
                        <a:effectLst/>
                        <a:latin typeface="Times New Roman" panose="02020603050405020304" pitchFamily="18" charset="0"/>
                      </a:endParaRPr>
                    </a:p>
                  </a:txBody>
                  <a:tcPr marL="905" marR="905" marT="905" marB="0" anchor="ctr"/>
                </a:tc>
                <a:tc>
                  <a:txBody>
                    <a:bodyPr/>
                    <a:lstStyle/>
                    <a:p>
                      <a:pPr algn="ctr" fontAlgn="b"/>
                      <a:r>
                        <a:rPr lang="ru-RU" sz="1000" u="none" strike="noStrike">
                          <a:effectLst/>
                        </a:rPr>
                        <a:t>22 150,4</a:t>
                      </a:r>
                      <a:endParaRPr lang="ru-RU" sz="1000" b="0" i="0" u="none" strike="noStrike">
                        <a:effectLst/>
                        <a:latin typeface="Times New Roman" panose="02020603050405020304" pitchFamily="18" charset="0"/>
                      </a:endParaRPr>
                    </a:p>
                  </a:txBody>
                  <a:tcPr marL="905" marR="905" marT="905" marB="0" anchor="b"/>
                </a:tc>
                <a:tc>
                  <a:txBody>
                    <a:bodyPr/>
                    <a:lstStyle/>
                    <a:p>
                      <a:pPr algn="ctr" fontAlgn="b"/>
                      <a:r>
                        <a:rPr lang="ru-RU" sz="1000" u="none" strike="noStrike">
                          <a:effectLst/>
                        </a:rPr>
                        <a:t>98,2</a:t>
                      </a:r>
                      <a:endParaRPr lang="ru-RU" sz="1000" b="0" i="0" u="none" strike="noStrike">
                        <a:effectLst/>
                        <a:latin typeface="Times New Roman" panose="02020603050405020304" pitchFamily="18" charset="0"/>
                      </a:endParaRPr>
                    </a:p>
                  </a:txBody>
                  <a:tcPr marL="905" marR="905" marT="905" marB="0" anchor="b"/>
                </a:tc>
                <a:tc>
                  <a:txBody>
                    <a:bodyPr/>
                    <a:lstStyle/>
                    <a:p>
                      <a:pPr algn="l" fontAlgn="ctr"/>
                      <a:r>
                        <a:rPr lang="ru-RU" sz="1000" u="none" strike="noStrike">
                          <a:effectLst/>
                        </a:rPr>
                        <a:t> </a:t>
                      </a:r>
                      <a:endParaRPr lang="ru-RU" sz="1000" b="0" i="0" u="none" strike="noStrike">
                        <a:effectLst/>
                        <a:latin typeface="Times New Roman" panose="02020603050405020304" pitchFamily="18" charset="0"/>
                      </a:endParaRPr>
                    </a:p>
                  </a:txBody>
                  <a:tcPr marL="905" marR="905" marT="905" marB="0" anchor="ctr"/>
                </a:tc>
              </a:tr>
              <a:tr h="115414">
                <a:tc>
                  <a:txBody>
                    <a:bodyPr/>
                    <a:lstStyle/>
                    <a:p>
                      <a:pPr algn="l" fontAlgn="t"/>
                      <a:r>
                        <a:rPr lang="ru-RU" sz="1000" u="none" strike="noStrike">
                          <a:effectLst/>
                        </a:rPr>
                        <a:t>Другие вопросы в области национальной безопасности и правоохранительной деятельности</a:t>
                      </a:r>
                      <a:endParaRPr lang="ru-RU" sz="1000" b="0" i="0" u="none" strike="noStrike">
                        <a:effectLst/>
                        <a:latin typeface="Times New Roman" panose="02020603050405020304" pitchFamily="18" charset="0"/>
                      </a:endParaRPr>
                    </a:p>
                  </a:txBody>
                  <a:tcPr marL="905" marR="905" marT="905" marB="0"/>
                </a:tc>
                <a:tc>
                  <a:txBody>
                    <a:bodyPr/>
                    <a:lstStyle/>
                    <a:p>
                      <a:pPr algn="ctr" fontAlgn="b"/>
                      <a:r>
                        <a:rPr lang="ru-RU" sz="1000" u="none" strike="noStrike">
                          <a:effectLst/>
                        </a:rPr>
                        <a:t>03</a:t>
                      </a:r>
                      <a:endParaRPr lang="ru-RU" sz="1000" b="0" i="0" u="none" strike="noStrike">
                        <a:effectLst/>
                        <a:latin typeface="Times New Roman" panose="02020603050405020304" pitchFamily="18" charset="0"/>
                      </a:endParaRPr>
                    </a:p>
                  </a:txBody>
                  <a:tcPr marL="905" marR="905" marT="905" marB="0" anchor="b"/>
                </a:tc>
                <a:tc>
                  <a:txBody>
                    <a:bodyPr/>
                    <a:lstStyle/>
                    <a:p>
                      <a:pPr algn="ctr" fontAlgn="b"/>
                      <a:r>
                        <a:rPr lang="ru-RU" sz="1000" u="none" strike="noStrike">
                          <a:effectLst/>
                        </a:rPr>
                        <a:t>14</a:t>
                      </a:r>
                      <a:endParaRPr lang="ru-RU" sz="1000" b="0" i="0" u="none" strike="noStrike">
                        <a:effectLst/>
                        <a:latin typeface="Times New Roman" panose="02020603050405020304" pitchFamily="18" charset="0"/>
                      </a:endParaRPr>
                    </a:p>
                  </a:txBody>
                  <a:tcPr marL="905" marR="905" marT="905" marB="0" anchor="b"/>
                </a:tc>
                <a:tc>
                  <a:txBody>
                    <a:bodyPr/>
                    <a:lstStyle/>
                    <a:p>
                      <a:pPr algn="ctr" fontAlgn="b"/>
                      <a:r>
                        <a:rPr lang="ru-RU" sz="1000" u="none" strike="noStrike">
                          <a:effectLst/>
                        </a:rPr>
                        <a:t>2 116,8</a:t>
                      </a:r>
                      <a:endParaRPr lang="ru-RU" sz="1000" b="0" i="0" u="none" strike="noStrike">
                        <a:effectLst/>
                        <a:latin typeface="Times New Roman" panose="02020603050405020304" pitchFamily="18" charset="0"/>
                      </a:endParaRPr>
                    </a:p>
                  </a:txBody>
                  <a:tcPr marL="905" marR="905" marT="905" marB="0" anchor="b"/>
                </a:tc>
                <a:tc>
                  <a:txBody>
                    <a:bodyPr/>
                    <a:lstStyle/>
                    <a:p>
                      <a:pPr algn="ctr" fontAlgn="b"/>
                      <a:r>
                        <a:rPr lang="ru-RU" sz="1000" u="none" strike="noStrike">
                          <a:effectLst/>
                        </a:rPr>
                        <a:t>1 243,9</a:t>
                      </a:r>
                      <a:endParaRPr lang="ru-RU" sz="1000" b="0" i="0" u="none" strike="noStrike">
                        <a:effectLst/>
                        <a:latin typeface="Times New Roman" panose="02020603050405020304" pitchFamily="18" charset="0"/>
                      </a:endParaRPr>
                    </a:p>
                  </a:txBody>
                  <a:tcPr marL="905" marR="905" marT="905" marB="0" anchor="b"/>
                </a:tc>
                <a:tc>
                  <a:txBody>
                    <a:bodyPr/>
                    <a:lstStyle/>
                    <a:p>
                      <a:pPr algn="ctr" fontAlgn="b"/>
                      <a:r>
                        <a:rPr lang="ru-RU" sz="1000" u="none" strike="noStrike">
                          <a:effectLst/>
                        </a:rPr>
                        <a:t>58,8</a:t>
                      </a:r>
                      <a:endParaRPr lang="ru-RU" sz="1000" b="0" i="0" u="none" strike="noStrike">
                        <a:effectLst/>
                        <a:latin typeface="Times New Roman" panose="02020603050405020304" pitchFamily="18" charset="0"/>
                      </a:endParaRPr>
                    </a:p>
                  </a:txBody>
                  <a:tcPr marL="905" marR="905" marT="905" marB="0" anchor="b"/>
                </a:tc>
                <a:tc>
                  <a:txBody>
                    <a:bodyPr/>
                    <a:lstStyle/>
                    <a:p>
                      <a:pPr algn="l" fontAlgn="ctr"/>
                      <a:r>
                        <a:rPr lang="ru-RU" sz="1000" u="none" strike="noStrike">
                          <a:effectLst/>
                        </a:rPr>
                        <a:t>Снижение уточненного плана на год к первоначально утвержденному плану на год обусловлено уменьшением объема бюджетных ассигнований в связи с возникшей экономией в результате проведения конкурентных процедур по фуекционированию и развитию систем видеонаблюдения в наиболее криминогенных общественных местах и на улицах города.</a:t>
                      </a:r>
                      <a:endParaRPr lang="ru-RU" sz="1000" b="0" i="0" u="none" strike="noStrike">
                        <a:effectLst/>
                        <a:latin typeface="Times New Roman" panose="02020603050405020304" pitchFamily="18" charset="0"/>
                      </a:endParaRPr>
                    </a:p>
                  </a:txBody>
                  <a:tcPr marL="905" marR="905" marT="905" marB="0" anchor="ctr"/>
                </a:tc>
                <a:tc>
                  <a:txBody>
                    <a:bodyPr/>
                    <a:lstStyle/>
                    <a:p>
                      <a:pPr algn="ctr" fontAlgn="b"/>
                      <a:r>
                        <a:rPr lang="ru-RU" sz="1000" u="none" strike="noStrike">
                          <a:effectLst/>
                        </a:rPr>
                        <a:t>1 243,9</a:t>
                      </a:r>
                      <a:endParaRPr lang="ru-RU" sz="1000" b="0" i="0" u="none" strike="noStrike">
                        <a:effectLst/>
                        <a:latin typeface="Times New Roman" panose="02020603050405020304" pitchFamily="18" charset="0"/>
                      </a:endParaRPr>
                    </a:p>
                  </a:txBody>
                  <a:tcPr marL="905" marR="905" marT="905" marB="0" anchor="b"/>
                </a:tc>
                <a:tc>
                  <a:txBody>
                    <a:bodyPr/>
                    <a:lstStyle/>
                    <a:p>
                      <a:pPr algn="ctr" fontAlgn="b"/>
                      <a:r>
                        <a:rPr lang="ru-RU" sz="1000" u="none" strike="noStrike">
                          <a:effectLst/>
                        </a:rPr>
                        <a:t>100,0</a:t>
                      </a:r>
                      <a:endParaRPr lang="ru-RU" sz="1000" b="0" i="0" u="none" strike="noStrike">
                        <a:effectLst/>
                        <a:latin typeface="Times New Roman" panose="02020603050405020304" pitchFamily="18" charset="0"/>
                      </a:endParaRPr>
                    </a:p>
                  </a:txBody>
                  <a:tcPr marL="905" marR="905" marT="905" marB="0" anchor="b"/>
                </a:tc>
                <a:tc>
                  <a:txBody>
                    <a:bodyPr/>
                    <a:lstStyle/>
                    <a:p>
                      <a:pPr algn="l" fontAlgn="ctr"/>
                      <a:r>
                        <a:rPr lang="ru-RU" sz="1000" u="none" strike="noStrike">
                          <a:effectLst/>
                        </a:rPr>
                        <a:t> </a:t>
                      </a:r>
                      <a:endParaRPr lang="ru-RU" sz="1000" b="0" i="0" u="none" strike="noStrike">
                        <a:effectLst/>
                        <a:latin typeface="Times New Roman" panose="02020603050405020304" pitchFamily="18" charset="0"/>
                      </a:endParaRPr>
                    </a:p>
                  </a:txBody>
                  <a:tcPr marL="905" marR="905" marT="905" marB="0" anchor="ctr"/>
                </a:tc>
              </a:tr>
              <a:tr h="29167">
                <a:tc>
                  <a:txBody>
                    <a:bodyPr/>
                    <a:lstStyle/>
                    <a:p>
                      <a:pPr algn="l" fontAlgn="t"/>
                      <a:r>
                        <a:rPr lang="ru-RU" sz="1000" u="none" strike="noStrike">
                          <a:effectLst/>
                        </a:rPr>
                        <a:t>Национальная экономика</a:t>
                      </a:r>
                      <a:endParaRPr lang="ru-RU" sz="1000" b="1" i="0" u="none" strike="noStrike">
                        <a:effectLst/>
                        <a:latin typeface="Times New Roman" panose="02020603050405020304" pitchFamily="18" charset="0"/>
                      </a:endParaRPr>
                    </a:p>
                  </a:txBody>
                  <a:tcPr marL="905" marR="905" marT="905" marB="0"/>
                </a:tc>
                <a:tc>
                  <a:txBody>
                    <a:bodyPr/>
                    <a:lstStyle/>
                    <a:p>
                      <a:pPr algn="ctr" fontAlgn="b"/>
                      <a:r>
                        <a:rPr lang="ru-RU" sz="1000" u="none" strike="noStrike">
                          <a:effectLst/>
                        </a:rPr>
                        <a:t>04</a:t>
                      </a:r>
                      <a:endParaRPr lang="ru-RU" sz="1000" b="1" i="0" u="none" strike="noStrike">
                        <a:effectLst/>
                        <a:latin typeface="Times New Roman" panose="02020603050405020304" pitchFamily="18" charset="0"/>
                      </a:endParaRPr>
                    </a:p>
                  </a:txBody>
                  <a:tcPr marL="905" marR="905" marT="905" marB="0" anchor="b"/>
                </a:tc>
                <a:tc>
                  <a:txBody>
                    <a:bodyPr/>
                    <a:lstStyle/>
                    <a:p>
                      <a:pPr algn="ctr" fontAlgn="b"/>
                      <a:r>
                        <a:rPr lang="ru-RU" sz="1000" u="none" strike="noStrike">
                          <a:effectLst/>
                        </a:rPr>
                        <a:t> </a:t>
                      </a:r>
                      <a:endParaRPr lang="ru-RU" sz="1000" b="1" i="0" u="none" strike="noStrike">
                        <a:effectLst/>
                        <a:latin typeface="Times New Roman" panose="02020603050405020304" pitchFamily="18" charset="0"/>
                      </a:endParaRPr>
                    </a:p>
                  </a:txBody>
                  <a:tcPr marL="905" marR="905" marT="905" marB="0" anchor="b"/>
                </a:tc>
                <a:tc>
                  <a:txBody>
                    <a:bodyPr/>
                    <a:lstStyle/>
                    <a:p>
                      <a:pPr algn="ctr" fontAlgn="b"/>
                      <a:r>
                        <a:rPr lang="ru-RU" sz="1000" u="none" strike="noStrike">
                          <a:effectLst/>
                        </a:rPr>
                        <a:t>259 718,0</a:t>
                      </a:r>
                      <a:endParaRPr lang="ru-RU" sz="1000" b="1" i="0" u="none" strike="noStrike">
                        <a:effectLst/>
                        <a:latin typeface="Times New Roman" panose="02020603050405020304" pitchFamily="18" charset="0"/>
                      </a:endParaRPr>
                    </a:p>
                  </a:txBody>
                  <a:tcPr marL="905" marR="905" marT="905" marB="0" anchor="b"/>
                </a:tc>
                <a:tc>
                  <a:txBody>
                    <a:bodyPr/>
                    <a:lstStyle/>
                    <a:p>
                      <a:pPr algn="ctr" fontAlgn="b"/>
                      <a:r>
                        <a:rPr lang="ru-RU" sz="1000" u="none" strike="noStrike">
                          <a:effectLst/>
                        </a:rPr>
                        <a:t>408 117,2</a:t>
                      </a:r>
                      <a:endParaRPr lang="ru-RU" sz="1000" b="1" i="0" u="none" strike="noStrike">
                        <a:effectLst/>
                        <a:latin typeface="Times New Roman" panose="02020603050405020304" pitchFamily="18" charset="0"/>
                      </a:endParaRPr>
                    </a:p>
                  </a:txBody>
                  <a:tcPr marL="905" marR="905" marT="905" marB="0" anchor="b"/>
                </a:tc>
                <a:tc>
                  <a:txBody>
                    <a:bodyPr/>
                    <a:lstStyle/>
                    <a:p>
                      <a:pPr algn="ctr" fontAlgn="b"/>
                      <a:r>
                        <a:rPr lang="ru-RU" sz="1000" u="none" strike="noStrike">
                          <a:effectLst/>
                        </a:rPr>
                        <a:t>157,1</a:t>
                      </a:r>
                      <a:endParaRPr lang="ru-RU" sz="1000" b="1" i="0" u="none" strike="noStrike">
                        <a:effectLst/>
                        <a:latin typeface="Times New Roman" panose="02020603050405020304" pitchFamily="18" charset="0"/>
                      </a:endParaRPr>
                    </a:p>
                  </a:txBody>
                  <a:tcPr marL="905" marR="905" marT="905" marB="0" anchor="b"/>
                </a:tc>
                <a:tc>
                  <a:txBody>
                    <a:bodyPr/>
                    <a:lstStyle/>
                    <a:p>
                      <a:pPr algn="ctr" fontAlgn="ctr"/>
                      <a:r>
                        <a:rPr lang="ru-RU" sz="1000" u="none" strike="noStrike">
                          <a:effectLst/>
                        </a:rPr>
                        <a:t>х</a:t>
                      </a:r>
                      <a:endParaRPr lang="ru-RU" sz="1000" b="1" i="0" u="none" strike="noStrike">
                        <a:effectLst/>
                        <a:latin typeface="Times New Roman" panose="02020603050405020304" pitchFamily="18" charset="0"/>
                      </a:endParaRPr>
                    </a:p>
                  </a:txBody>
                  <a:tcPr marL="905" marR="905" marT="905" marB="0" anchor="ctr"/>
                </a:tc>
                <a:tc>
                  <a:txBody>
                    <a:bodyPr/>
                    <a:lstStyle/>
                    <a:p>
                      <a:pPr algn="ctr" fontAlgn="b"/>
                      <a:r>
                        <a:rPr lang="ru-RU" sz="1000" u="none" strike="noStrike">
                          <a:effectLst/>
                        </a:rPr>
                        <a:t>366 415,9</a:t>
                      </a:r>
                      <a:endParaRPr lang="ru-RU" sz="1000" b="1" i="0" u="none" strike="noStrike">
                        <a:effectLst/>
                        <a:latin typeface="Times New Roman" panose="02020603050405020304" pitchFamily="18" charset="0"/>
                      </a:endParaRPr>
                    </a:p>
                  </a:txBody>
                  <a:tcPr marL="905" marR="905" marT="905" marB="0" anchor="b"/>
                </a:tc>
                <a:tc>
                  <a:txBody>
                    <a:bodyPr/>
                    <a:lstStyle/>
                    <a:p>
                      <a:pPr algn="ctr" fontAlgn="b"/>
                      <a:r>
                        <a:rPr lang="ru-RU" sz="1000" u="none" strike="noStrike">
                          <a:effectLst/>
                        </a:rPr>
                        <a:t>89,8</a:t>
                      </a:r>
                      <a:endParaRPr lang="ru-RU" sz="1000" b="1" i="0" u="none" strike="noStrike">
                        <a:effectLst/>
                        <a:latin typeface="Times New Roman" panose="02020603050405020304" pitchFamily="18" charset="0"/>
                      </a:endParaRPr>
                    </a:p>
                  </a:txBody>
                  <a:tcPr marL="905" marR="905" marT="905" marB="0" anchor="b"/>
                </a:tc>
                <a:tc>
                  <a:txBody>
                    <a:bodyPr/>
                    <a:lstStyle/>
                    <a:p>
                      <a:pPr algn="ctr" fontAlgn="ctr"/>
                      <a:r>
                        <a:rPr lang="ru-RU" sz="1000" u="none" strike="noStrike" dirty="0">
                          <a:effectLst/>
                        </a:rPr>
                        <a:t>х</a:t>
                      </a:r>
                      <a:endParaRPr lang="ru-RU" sz="1000" b="1" i="0" u="none" strike="noStrike" dirty="0">
                        <a:effectLst/>
                        <a:latin typeface="Times New Roman" panose="02020603050405020304" pitchFamily="18" charset="0"/>
                      </a:endParaRPr>
                    </a:p>
                  </a:txBody>
                  <a:tcPr marL="905" marR="905" marT="905" marB="0" anchor="ctr"/>
                </a:tc>
              </a:tr>
            </a:tbl>
          </a:graphicData>
        </a:graphic>
      </p:graphicFrame>
    </p:spTree>
    <p:extLst>
      <p:ext uri="{BB962C8B-B14F-4D97-AF65-F5344CB8AC3E}">
        <p14:creationId xmlns:p14="http://schemas.microsoft.com/office/powerpoint/2010/main" val="249643227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623FB4D5-DA14-4F29-9320-2DE0A6B571B9}"/>
              </a:ext>
            </a:extLst>
          </p:cNvPr>
          <p:cNvSpPr>
            <a:spLocks noGrp="1"/>
          </p:cNvSpPr>
          <p:nvPr>
            <p:ph type="title"/>
          </p:nvPr>
        </p:nvSpPr>
        <p:spPr/>
        <p:txBody>
          <a:bodyPr rtlCol="0"/>
          <a:lstStyle/>
          <a:p>
            <a:r>
              <a:rPr lang="ru-RU" dirty="0"/>
              <a:t>Основные направления и итоги бюджетной политики</a:t>
            </a:r>
          </a:p>
        </p:txBody>
      </p:sp>
      <p:sp>
        <p:nvSpPr>
          <p:cNvPr id="33" name="Нижний колонтитул 3"/>
          <p:cNvSpPr>
            <a:spLocks noGrp="1"/>
          </p:cNvSpPr>
          <p:nvPr>
            <p:ph type="ftr" sz="quarter" idx="4294967295"/>
          </p:nvPr>
        </p:nvSpPr>
        <p:spPr>
          <a:xfrm>
            <a:off x="0" y="6437730"/>
            <a:ext cx="11760000" cy="432000"/>
          </a:xfrm>
          <a:prstGeom prst="rect">
            <a:avLst/>
          </a:prstGeom>
          <a:solidFill>
            <a:srgbClr val="404040"/>
          </a:solidFill>
          <a:ln cmpd="sng">
            <a:noFill/>
          </a:ln>
        </p:spPr>
        <p:txBody>
          <a:bodyPr anchor="ctr"/>
          <a:lstStyle/>
          <a:p>
            <a:pPr lvl="1"/>
            <a:r>
              <a:rPr lang="ru-RU" b="1" dirty="0">
                <a:gradFill>
                  <a:gsLst>
                    <a:gs pos="0">
                      <a:schemeClr val="accent1">
                        <a:lumMod val="5000"/>
                        <a:lumOff val="95000"/>
                      </a:schemeClr>
                    </a:gs>
                    <a:gs pos="74000">
                      <a:schemeClr val="accent5">
                        <a:lumMod val="25000"/>
                        <a:lumOff val="75000"/>
                      </a:schemeClr>
                    </a:gs>
                    <a:gs pos="83000">
                      <a:schemeClr val="accent5">
                        <a:lumMod val="25000"/>
                        <a:lumOff val="75000"/>
                      </a:schemeClr>
                    </a:gs>
                    <a:gs pos="100000">
                      <a:schemeClr val="accent5">
                        <a:lumMod val="50000"/>
                        <a:lumOff val="50000"/>
                      </a:schemeClr>
                    </a:gs>
                  </a:gsLst>
                  <a:lin ang="5400000" scaled="1"/>
                </a:gradFill>
              </a:rPr>
              <a:t>БЮДЖЕТ ДЛЯ ГРАЖДАН </a:t>
            </a:r>
          </a:p>
        </p:txBody>
      </p:sp>
      <p:sp>
        <p:nvSpPr>
          <p:cNvPr id="34" name="Номер слайда 5">
            <a:extLst>
              <a:ext uri="{FF2B5EF4-FFF2-40B4-BE49-F238E27FC236}">
                <a16:creationId xmlns="" xmlns:a16="http://schemas.microsoft.com/office/drawing/2014/main" id="{1C554D9F-1895-486E-BFBA-905BB2D29E08}"/>
              </a:ext>
            </a:extLst>
          </p:cNvPr>
          <p:cNvSpPr>
            <a:spLocks noGrp="1"/>
          </p:cNvSpPr>
          <p:nvPr>
            <p:ph type="sldNum" sz="quarter" idx="33"/>
          </p:nvPr>
        </p:nvSpPr>
        <p:spPr>
          <a:xfrm>
            <a:off x="11760000" y="6437730"/>
            <a:ext cx="432000" cy="432000"/>
          </a:xfrm>
        </p:spPr>
        <p:txBody>
          <a:bodyPr rtlCol="0"/>
          <a:lstStyle/>
          <a:p>
            <a:pPr rtl="0"/>
            <a:fld id="{19B51A1E-902D-48AF-9020-955120F399B6}" type="slidenum">
              <a:rPr lang="ru-RU" sz="1600" b="1" smtClean="0">
                <a:ln w="0"/>
                <a:gradFill>
                  <a:gsLst>
                    <a:gs pos="0">
                      <a:schemeClr val="accent1">
                        <a:lumMod val="5000"/>
                        <a:lumOff val="95000"/>
                      </a:schemeClr>
                    </a:gs>
                    <a:gs pos="74000">
                      <a:schemeClr val="accent5">
                        <a:lumMod val="25000"/>
                        <a:lumOff val="75000"/>
                      </a:schemeClr>
                    </a:gs>
                    <a:gs pos="83000">
                      <a:schemeClr val="accent5">
                        <a:lumMod val="25000"/>
                        <a:lumOff val="75000"/>
                      </a:schemeClr>
                    </a:gs>
                    <a:gs pos="100000">
                      <a:schemeClr val="accent5">
                        <a:lumMod val="50000"/>
                        <a:lumOff val="50000"/>
                      </a:schemeClr>
                    </a:gs>
                  </a:gsLst>
                  <a:lin ang="5400000" scaled="1"/>
                </a:gradFill>
                <a:effectLst>
                  <a:outerShdw blurRad="38100" dist="25400" dir="5400000" algn="ctr" rotWithShape="0">
                    <a:srgbClr val="6E747A">
                      <a:alpha val="43000"/>
                    </a:srgbClr>
                  </a:outerShdw>
                </a:effectLst>
              </a:rPr>
              <a:pPr rtl="0"/>
              <a:t>4</a:t>
            </a:fld>
            <a:endParaRPr lang="ru-RU" sz="1600" b="1" dirty="0">
              <a:ln w="0"/>
              <a:gradFill>
                <a:gsLst>
                  <a:gs pos="0">
                    <a:schemeClr val="accent1">
                      <a:lumMod val="5000"/>
                      <a:lumOff val="95000"/>
                    </a:schemeClr>
                  </a:gs>
                  <a:gs pos="74000">
                    <a:schemeClr val="accent5">
                      <a:lumMod val="25000"/>
                      <a:lumOff val="75000"/>
                    </a:schemeClr>
                  </a:gs>
                  <a:gs pos="83000">
                    <a:schemeClr val="accent5">
                      <a:lumMod val="25000"/>
                      <a:lumOff val="75000"/>
                    </a:schemeClr>
                  </a:gs>
                  <a:gs pos="100000">
                    <a:schemeClr val="accent5">
                      <a:lumMod val="50000"/>
                      <a:lumOff val="50000"/>
                    </a:schemeClr>
                  </a:gs>
                </a:gsLst>
                <a:lin ang="5400000" scaled="1"/>
              </a:gradFill>
              <a:effectLst>
                <a:outerShdw blurRad="38100" dist="25400" dir="5400000" algn="ctr" rotWithShape="0">
                  <a:srgbClr val="6E747A">
                    <a:alpha val="43000"/>
                  </a:srgbClr>
                </a:outerShdw>
              </a:effectLst>
            </a:endParaRPr>
          </a:p>
        </p:txBody>
      </p:sp>
      <p:sp>
        <p:nvSpPr>
          <p:cNvPr id="21" name="Текст 2">
            <a:extLst>
              <a:ext uri="{FF2B5EF4-FFF2-40B4-BE49-F238E27FC236}">
                <a16:creationId xmlns="" xmlns:a16="http://schemas.microsoft.com/office/drawing/2014/main" id="{7CA42D59-EAD6-4F95-84F1-32A30F057856}"/>
              </a:ext>
            </a:extLst>
          </p:cNvPr>
          <p:cNvSpPr>
            <a:spLocks noGrp="1"/>
          </p:cNvSpPr>
          <p:nvPr>
            <p:ph type="body" sz="quarter" idx="32"/>
          </p:nvPr>
        </p:nvSpPr>
        <p:spPr>
          <a:xfrm>
            <a:off x="431800" y="906396"/>
            <a:ext cx="11339513" cy="360000"/>
          </a:xfrm>
        </p:spPr>
        <p:txBody>
          <a:bodyPr rtlCol="0"/>
          <a:lstStyle/>
          <a:p>
            <a:r>
              <a:rPr lang="ru-RU" dirty="0"/>
              <a:t>Основные направления налоговой, бюджетной и долговой </a:t>
            </a:r>
            <a:r>
              <a:rPr lang="ru-RU" dirty="0" smtClean="0"/>
              <a:t>города Пыть-Яха ориентированные </a:t>
            </a:r>
            <a:r>
              <a:rPr lang="ru-RU" dirty="0"/>
              <a:t>на </a:t>
            </a:r>
            <a:r>
              <a:rPr lang="ru-RU" dirty="0" smtClean="0"/>
              <a:t>обеспечение </a:t>
            </a:r>
            <a:r>
              <a:rPr lang="ru-RU" dirty="0"/>
              <a:t>устойчивости и сбалансированности бюджетной системы </a:t>
            </a:r>
          </a:p>
        </p:txBody>
      </p:sp>
      <p:sp>
        <p:nvSpPr>
          <p:cNvPr id="35" name="Текст 7">
            <a:extLst>
              <a:ext uri="{FF2B5EF4-FFF2-40B4-BE49-F238E27FC236}">
                <a16:creationId xmlns:a16="http://schemas.microsoft.com/office/drawing/2014/main" xmlns="" id="{331D0B64-E118-4068-8A9C-86E62B64311A}"/>
              </a:ext>
            </a:extLst>
          </p:cNvPr>
          <p:cNvSpPr txBox="1">
            <a:spLocks/>
          </p:cNvSpPr>
          <p:nvPr/>
        </p:nvSpPr>
        <p:spPr>
          <a:xfrm>
            <a:off x="365594" y="1812856"/>
            <a:ext cx="2890123" cy="1979825"/>
          </a:xfrm>
          <a:prstGeom prst="wedgeRectCallout">
            <a:avLst/>
          </a:prstGeom>
        </p:spPr>
        <p:style>
          <a:lnRef idx="0">
            <a:schemeClr val="accent5"/>
          </a:lnRef>
          <a:fillRef idx="3">
            <a:schemeClr val="accent5"/>
          </a:fillRef>
          <a:effectRef idx="3">
            <a:schemeClr val="accent5"/>
          </a:effectRef>
          <a:fontRef idx="minor">
            <a:schemeClr val="lt1"/>
          </a:fontRef>
        </p:style>
        <p:txBody>
          <a:bodyPr lIns="36000" tIns="0" rIns="36000" bIns="0" rtlCol="0" anchor="t">
            <a:noAutofit/>
          </a:bodyPr>
          <a:lst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1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2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80000"/>
              </a:lnSpc>
              <a:spcBef>
                <a:spcPts val="0"/>
              </a:spcBef>
              <a:buNone/>
            </a:pPr>
            <a:r>
              <a:rPr lang="ru-RU" sz="1600" dirty="0">
                <a:solidFill>
                  <a:schemeClr val="bg1"/>
                </a:solidFill>
              </a:rPr>
              <a:t>планирование в приоритетном порядке бюджетных ассигнований на реализацию национальных проектов (программ) развития Российской Федерации и региональных проектов, входящих в состав национальных проектов (программ)</a:t>
            </a:r>
          </a:p>
        </p:txBody>
      </p:sp>
      <p:sp>
        <p:nvSpPr>
          <p:cNvPr id="36" name="Текст 5">
            <a:extLst>
              <a:ext uri="{FF2B5EF4-FFF2-40B4-BE49-F238E27FC236}">
                <a16:creationId xmlns:a16="http://schemas.microsoft.com/office/drawing/2014/main" xmlns="" id="{19068404-7139-47A5-A3EA-BA5DA3FFB4F6}"/>
              </a:ext>
            </a:extLst>
          </p:cNvPr>
          <p:cNvSpPr txBox="1">
            <a:spLocks/>
          </p:cNvSpPr>
          <p:nvPr/>
        </p:nvSpPr>
        <p:spPr>
          <a:xfrm>
            <a:off x="362774" y="4038213"/>
            <a:ext cx="2865474" cy="1134000"/>
          </a:xfrm>
          <a:prstGeom prst="rect">
            <a:avLst/>
          </a:prstGeom>
        </p:spPr>
        <p:txBody>
          <a:bodyPr rtlCol="0">
            <a:normAutofit/>
          </a:bodyPr>
          <a:lst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1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2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ru-RU" sz="1600" dirty="0"/>
              <a:t>Объем расходов на реализацию национальных </a:t>
            </a:r>
            <a:r>
              <a:rPr lang="ru-RU" sz="1600" dirty="0" smtClean="0"/>
              <a:t>проектов составил  </a:t>
            </a:r>
            <a:br>
              <a:rPr lang="ru-RU" sz="1600" dirty="0" smtClean="0"/>
            </a:br>
            <a:r>
              <a:rPr lang="en-US" sz="1600" b="1" dirty="0" smtClean="0">
                <a:solidFill>
                  <a:schemeClr val="accent1">
                    <a:lumMod val="75000"/>
                  </a:schemeClr>
                </a:solidFill>
              </a:rPr>
              <a:t>512 458,1 </a:t>
            </a:r>
            <a:r>
              <a:rPr lang="ru-RU" sz="1600" dirty="0" smtClean="0"/>
              <a:t>тыс. рублей</a:t>
            </a:r>
            <a:endParaRPr lang="ru-RU" sz="1600" dirty="0"/>
          </a:p>
        </p:txBody>
      </p:sp>
      <p:sp>
        <p:nvSpPr>
          <p:cNvPr id="37" name="Текст 10">
            <a:extLst>
              <a:ext uri="{FF2B5EF4-FFF2-40B4-BE49-F238E27FC236}">
                <a16:creationId xmlns:a16="http://schemas.microsoft.com/office/drawing/2014/main" xmlns="" id="{B2F0E104-7DF0-40B9-BBAF-665FFAD19B61}"/>
              </a:ext>
            </a:extLst>
          </p:cNvPr>
          <p:cNvSpPr txBox="1">
            <a:spLocks/>
          </p:cNvSpPr>
          <p:nvPr/>
        </p:nvSpPr>
        <p:spPr>
          <a:xfrm>
            <a:off x="3333258" y="4038213"/>
            <a:ext cx="2679613" cy="1946760"/>
          </a:xfrm>
          <a:prstGeom prst="rect">
            <a:avLst/>
          </a:prstGeom>
        </p:spPr>
        <p:txBody>
          <a:bodyPr rtlCol="0">
            <a:noAutofit/>
          </a:bodyPr>
          <a:lst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1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2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pPr>
            <a:r>
              <a:rPr lang="ru-RU" sz="1600" dirty="0" smtClean="0"/>
              <a:t>По результатам закупочных процедур образовалась экономия в размере     </a:t>
            </a:r>
            <a:r>
              <a:rPr lang="en-US" sz="1600" b="1" dirty="0" smtClean="0">
                <a:solidFill>
                  <a:schemeClr val="accent1">
                    <a:lumMod val="75000"/>
                  </a:schemeClr>
                </a:solidFill>
              </a:rPr>
              <a:t>21 600,8 </a:t>
            </a:r>
            <a:r>
              <a:rPr lang="ru-RU" sz="1600" dirty="0" smtClean="0"/>
              <a:t>тыс. рублей, </a:t>
            </a:r>
            <a:r>
              <a:rPr lang="ru-RU" sz="1600" dirty="0"/>
              <a:t>которая перенаправлена на приоритетные направления </a:t>
            </a:r>
            <a:r>
              <a:rPr lang="ru-RU" sz="1600" dirty="0" smtClean="0"/>
              <a:t>расходов</a:t>
            </a:r>
            <a:endParaRPr lang="ru-RU" sz="1600" dirty="0"/>
          </a:p>
        </p:txBody>
      </p:sp>
      <p:sp>
        <p:nvSpPr>
          <p:cNvPr id="38" name="Текст 13">
            <a:extLst>
              <a:ext uri="{FF2B5EF4-FFF2-40B4-BE49-F238E27FC236}">
                <a16:creationId xmlns:a16="http://schemas.microsoft.com/office/drawing/2014/main" xmlns="" id="{38ED6BB7-550D-4516-A105-98FF3C8AA5EA}"/>
              </a:ext>
            </a:extLst>
          </p:cNvPr>
          <p:cNvSpPr txBox="1">
            <a:spLocks/>
          </p:cNvSpPr>
          <p:nvPr/>
        </p:nvSpPr>
        <p:spPr>
          <a:xfrm>
            <a:off x="6117882" y="4044507"/>
            <a:ext cx="2829473" cy="1135351"/>
          </a:xfrm>
          <a:prstGeom prst="rect">
            <a:avLst/>
          </a:prstGeom>
        </p:spPr>
        <p:txBody>
          <a:bodyPr rtlCol="0">
            <a:noAutofit/>
          </a:bodyPr>
          <a:lst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1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2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600" b="1" dirty="0" smtClean="0">
                <a:solidFill>
                  <a:srgbClr val="1798AF"/>
                </a:solidFill>
              </a:rPr>
              <a:t>5 360,7</a:t>
            </a:r>
            <a:r>
              <a:rPr lang="ru-RU" sz="1600" b="1" dirty="0" smtClean="0">
                <a:solidFill>
                  <a:srgbClr val="7030A0"/>
                </a:solidFill>
              </a:rPr>
              <a:t> </a:t>
            </a:r>
            <a:r>
              <a:rPr lang="ru-RU" sz="1600" dirty="0" smtClean="0"/>
              <a:t>тыс. руб. </a:t>
            </a:r>
            <a:r>
              <a:rPr lang="ru-RU" sz="1600" dirty="0"/>
              <a:t>– субсидия СОНКО  на реализацию мероприятий в области молодежной политики</a:t>
            </a:r>
          </a:p>
        </p:txBody>
      </p:sp>
      <p:sp>
        <p:nvSpPr>
          <p:cNvPr id="39" name="Текст 15">
            <a:extLst>
              <a:ext uri="{FF2B5EF4-FFF2-40B4-BE49-F238E27FC236}">
                <a16:creationId xmlns:a16="http://schemas.microsoft.com/office/drawing/2014/main" xmlns="" id="{E1A4D816-16C0-4A8A-8056-74F115345C08}"/>
              </a:ext>
            </a:extLst>
          </p:cNvPr>
          <p:cNvSpPr txBox="1">
            <a:spLocks/>
          </p:cNvSpPr>
          <p:nvPr/>
        </p:nvSpPr>
        <p:spPr>
          <a:xfrm>
            <a:off x="365594" y="1428876"/>
            <a:ext cx="360000" cy="360000"/>
          </a:xfrm>
          <a:prstGeom prst="rect">
            <a:avLst/>
          </a:prstGeom>
          <a:solidFill>
            <a:schemeClr val="bg2">
              <a:alpha val="50000"/>
            </a:schemeClr>
          </a:solidFill>
        </p:spPr>
        <p:txBody>
          <a:bodyPr vert="horz" lIns="0" tIns="0" rIns="0" bIns="0" rtlCol="0" anchor="ctr" anchorCtr="0">
            <a:noAutofit/>
          </a:bodyPr>
          <a:lstStyle>
            <a:lvl1pPr marL="0" indent="0" algn="ctr" defTabSz="914400" rtl="0" eaLnBrk="1" latinLnBrk="0" hangingPunct="1">
              <a:lnSpc>
                <a:spcPct val="90000"/>
              </a:lnSpc>
              <a:spcBef>
                <a:spcPts val="1000"/>
              </a:spcBef>
              <a:buClr>
                <a:schemeClr val="bg2"/>
              </a:buClr>
              <a:buFont typeface="Wingdings" pitchFamily="2" charset="2"/>
              <a:buNone/>
              <a:defRPr sz="7000" b="1"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Clr>
                <a:schemeClr val="bg2"/>
              </a:buClr>
              <a:buFont typeface="Wingdings" pitchFamily="2" charset="2"/>
              <a:buChar char="§"/>
              <a:defRPr sz="20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Clr>
                <a:schemeClr val="bg2"/>
              </a:buClr>
              <a:buFont typeface="Wingdings" pitchFamily="2" charset="2"/>
              <a:buChar char="§"/>
              <a:defRPr sz="18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Clr>
                <a:schemeClr val="bg2"/>
              </a:buClr>
              <a:buFont typeface="Wingdings" pitchFamily="2" charset="2"/>
              <a:buChar char="§"/>
              <a:defRPr sz="16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Clr>
                <a:schemeClr val="bg2"/>
              </a:buClr>
              <a:buFont typeface="Wingdings" pitchFamily="2" charset="2"/>
              <a:buChar char="§"/>
              <a:defRPr sz="16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ru-RU" sz="2800" dirty="0" smtClean="0">
                <a:solidFill>
                  <a:schemeClr val="accent1">
                    <a:lumMod val="75000"/>
                  </a:schemeClr>
                </a:solidFill>
              </a:rPr>
              <a:t>1</a:t>
            </a:r>
            <a:endParaRPr lang="ru-RU" sz="2800" dirty="0">
              <a:solidFill>
                <a:schemeClr val="accent1">
                  <a:lumMod val="75000"/>
                </a:schemeClr>
              </a:solidFill>
            </a:endParaRPr>
          </a:p>
        </p:txBody>
      </p:sp>
      <p:sp>
        <p:nvSpPr>
          <p:cNvPr id="40" name="Текст 15">
            <a:extLst>
              <a:ext uri="{FF2B5EF4-FFF2-40B4-BE49-F238E27FC236}">
                <a16:creationId xmlns:a16="http://schemas.microsoft.com/office/drawing/2014/main" xmlns="" id="{E1A4D816-16C0-4A8A-8056-74F115345C08}"/>
              </a:ext>
            </a:extLst>
          </p:cNvPr>
          <p:cNvSpPr txBox="1">
            <a:spLocks/>
          </p:cNvSpPr>
          <p:nvPr/>
        </p:nvSpPr>
        <p:spPr>
          <a:xfrm>
            <a:off x="3346993" y="1428876"/>
            <a:ext cx="360000" cy="360000"/>
          </a:xfrm>
          <a:prstGeom prst="rect">
            <a:avLst/>
          </a:prstGeom>
          <a:solidFill>
            <a:schemeClr val="bg2">
              <a:alpha val="50000"/>
            </a:schemeClr>
          </a:solidFill>
        </p:spPr>
        <p:txBody>
          <a:bodyPr vert="horz" lIns="0" tIns="0" rIns="0" bIns="0" rtlCol="0" anchor="ctr" anchorCtr="0">
            <a:noAutofit/>
          </a:bodyPr>
          <a:lstStyle>
            <a:lvl1pPr marL="0" indent="0" algn="ctr" defTabSz="914400" rtl="0" eaLnBrk="1" latinLnBrk="0" hangingPunct="1">
              <a:lnSpc>
                <a:spcPct val="90000"/>
              </a:lnSpc>
              <a:spcBef>
                <a:spcPts val="1000"/>
              </a:spcBef>
              <a:buClr>
                <a:schemeClr val="bg2"/>
              </a:buClr>
              <a:buFont typeface="Wingdings" pitchFamily="2" charset="2"/>
              <a:buNone/>
              <a:defRPr sz="7000" b="1"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Clr>
                <a:schemeClr val="bg2"/>
              </a:buClr>
              <a:buFont typeface="Wingdings" pitchFamily="2" charset="2"/>
              <a:buChar char="§"/>
              <a:defRPr sz="20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Clr>
                <a:schemeClr val="bg2"/>
              </a:buClr>
              <a:buFont typeface="Wingdings" pitchFamily="2" charset="2"/>
              <a:buChar char="§"/>
              <a:defRPr sz="18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Clr>
                <a:schemeClr val="bg2"/>
              </a:buClr>
              <a:buFont typeface="Wingdings" pitchFamily="2" charset="2"/>
              <a:buChar char="§"/>
              <a:defRPr sz="16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Clr>
                <a:schemeClr val="bg2"/>
              </a:buClr>
              <a:buFont typeface="Wingdings" pitchFamily="2" charset="2"/>
              <a:buChar char="§"/>
              <a:defRPr sz="16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ru-RU" sz="2800" dirty="0" smtClean="0">
                <a:solidFill>
                  <a:schemeClr val="accent1">
                    <a:lumMod val="75000"/>
                  </a:schemeClr>
                </a:solidFill>
              </a:rPr>
              <a:t>2</a:t>
            </a:r>
            <a:endParaRPr lang="ru-RU" sz="2800" dirty="0">
              <a:solidFill>
                <a:schemeClr val="accent1">
                  <a:lumMod val="75000"/>
                </a:schemeClr>
              </a:solidFill>
            </a:endParaRPr>
          </a:p>
        </p:txBody>
      </p:sp>
      <p:sp>
        <p:nvSpPr>
          <p:cNvPr id="41" name="Текст 15">
            <a:extLst>
              <a:ext uri="{FF2B5EF4-FFF2-40B4-BE49-F238E27FC236}">
                <a16:creationId xmlns:a16="http://schemas.microsoft.com/office/drawing/2014/main" xmlns="" id="{E1A4D816-16C0-4A8A-8056-74F115345C08}"/>
              </a:ext>
            </a:extLst>
          </p:cNvPr>
          <p:cNvSpPr txBox="1">
            <a:spLocks/>
          </p:cNvSpPr>
          <p:nvPr/>
        </p:nvSpPr>
        <p:spPr>
          <a:xfrm>
            <a:off x="6117882" y="1435837"/>
            <a:ext cx="360000" cy="360000"/>
          </a:xfrm>
          <a:prstGeom prst="rect">
            <a:avLst/>
          </a:prstGeom>
          <a:solidFill>
            <a:schemeClr val="bg2">
              <a:alpha val="50000"/>
            </a:schemeClr>
          </a:solidFill>
        </p:spPr>
        <p:txBody>
          <a:bodyPr vert="horz" lIns="0" tIns="0" rIns="0" bIns="0" rtlCol="0" anchor="ctr" anchorCtr="0">
            <a:noAutofit/>
          </a:bodyPr>
          <a:lstStyle>
            <a:lvl1pPr marL="0" indent="0" algn="ctr" defTabSz="914400" rtl="0" eaLnBrk="1" latinLnBrk="0" hangingPunct="1">
              <a:lnSpc>
                <a:spcPct val="90000"/>
              </a:lnSpc>
              <a:spcBef>
                <a:spcPts val="1000"/>
              </a:spcBef>
              <a:buClr>
                <a:schemeClr val="bg2"/>
              </a:buClr>
              <a:buFont typeface="Wingdings" pitchFamily="2" charset="2"/>
              <a:buNone/>
              <a:defRPr sz="7000" b="1"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Clr>
                <a:schemeClr val="bg2"/>
              </a:buClr>
              <a:buFont typeface="Wingdings" pitchFamily="2" charset="2"/>
              <a:buChar char="§"/>
              <a:defRPr sz="20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Clr>
                <a:schemeClr val="bg2"/>
              </a:buClr>
              <a:buFont typeface="Wingdings" pitchFamily="2" charset="2"/>
              <a:buChar char="§"/>
              <a:defRPr sz="18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Clr>
                <a:schemeClr val="bg2"/>
              </a:buClr>
              <a:buFont typeface="Wingdings" pitchFamily="2" charset="2"/>
              <a:buChar char="§"/>
              <a:defRPr sz="16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Clr>
                <a:schemeClr val="bg2"/>
              </a:buClr>
              <a:buFont typeface="Wingdings" pitchFamily="2" charset="2"/>
              <a:buChar char="§"/>
              <a:defRPr sz="16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ru-RU" sz="2800" dirty="0">
                <a:solidFill>
                  <a:schemeClr val="accent1">
                    <a:lumMod val="75000"/>
                  </a:schemeClr>
                </a:solidFill>
              </a:rPr>
              <a:t>3</a:t>
            </a:r>
          </a:p>
        </p:txBody>
      </p:sp>
      <p:sp>
        <p:nvSpPr>
          <p:cNvPr id="42" name="Текст 15">
            <a:extLst>
              <a:ext uri="{FF2B5EF4-FFF2-40B4-BE49-F238E27FC236}">
                <a16:creationId xmlns:a16="http://schemas.microsoft.com/office/drawing/2014/main" xmlns="" id="{E1A4D816-16C0-4A8A-8056-74F115345C08}"/>
              </a:ext>
            </a:extLst>
          </p:cNvPr>
          <p:cNvSpPr txBox="1">
            <a:spLocks/>
          </p:cNvSpPr>
          <p:nvPr/>
        </p:nvSpPr>
        <p:spPr>
          <a:xfrm>
            <a:off x="9027396" y="1428876"/>
            <a:ext cx="360000" cy="360000"/>
          </a:xfrm>
          <a:prstGeom prst="rect">
            <a:avLst/>
          </a:prstGeom>
          <a:solidFill>
            <a:schemeClr val="bg2">
              <a:alpha val="50000"/>
            </a:schemeClr>
          </a:solidFill>
        </p:spPr>
        <p:txBody>
          <a:bodyPr vert="horz" lIns="0" tIns="0" rIns="0" bIns="0" rtlCol="0" anchor="ctr" anchorCtr="0">
            <a:noAutofit/>
          </a:bodyPr>
          <a:lstStyle>
            <a:lvl1pPr marL="0" indent="0" algn="ctr" defTabSz="914400" rtl="0" eaLnBrk="1" latinLnBrk="0" hangingPunct="1">
              <a:lnSpc>
                <a:spcPct val="90000"/>
              </a:lnSpc>
              <a:spcBef>
                <a:spcPts val="1000"/>
              </a:spcBef>
              <a:buClr>
                <a:schemeClr val="bg2"/>
              </a:buClr>
              <a:buFont typeface="Wingdings" pitchFamily="2" charset="2"/>
              <a:buNone/>
              <a:defRPr sz="7000" b="1"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Clr>
                <a:schemeClr val="bg2"/>
              </a:buClr>
              <a:buFont typeface="Wingdings" pitchFamily="2" charset="2"/>
              <a:buChar char="§"/>
              <a:defRPr sz="20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Clr>
                <a:schemeClr val="bg2"/>
              </a:buClr>
              <a:buFont typeface="Wingdings" pitchFamily="2" charset="2"/>
              <a:buChar char="§"/>
              <a:defRPr sz="18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Clr>
                <a:schemeClr val="bg2"/>
              </a:buClr>
              <a:buFont typeface="Wingdings" pitchFamily="2" charset="2"/>
              <a:buChar char="§"/>
              <a:defRPr sz="16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Clr>
                <a:schemeClr val="bg2"/>
              </a:buClr>
              <a:buFont typeface="Wingdings" pitchFamily="2" charset="2"/>
              <a:buChar char="§"/>
              <a:defRPr sz="16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ru-RU" sz="2800" dirty="0" smtClean="0">
                <a:solidFill>
                  <a:schemeClr val="accent1">
                    <a:lumMod val="75000"/>
                  </a:schemeClr>
                </a:solidFill>
              </a:rPr>
              <a:t>4</a:t>
            </a:r>
            <a:endParaRPr lang="ru-RU" sz="2800" dirty="0">
              <a:solidFill>
                <a:schemeClr val="accent1">
                  <a:lumMod val="75000"/>
                </a:schemeClr>
              </a:solidFill>
            </a:endParaRPr>
          </a:p>
        </p:txBody>
      </p:sp>
      <p:sp>
        <p:nvSpPr>
          <p:cNvPr id="43" name="Текст 7">
            <a:extLst>
              <a:ext uri="{FF2B5EF4-FFF2-40B4-BE49-F238E27FC236}">
                <a16:creationId xmlns:a16="http://schemas.microsoft.com/office/drawing/2014/main" xmlns="" id="{331D0B64-E118-4068-8A9C-86E62B64311A}"/>
              </a:ext>
            </a:extLst>
          </p:cNvPr>
          <p:cNvSpPr txBox="1">
            <a:spLocks/>
          </p:cNvSpPr>
          <p:nvPr/>
        </p:nvSpPr>
        <p:spPr>
          <a:xfrm>
            <a:off x="3346993" y="1822821"/>
            <a:ext cx="2679613" cy="1969859"/>
          </a:xfrm>
          <a:prstGeom prst="wedgeRectCallout">
            <a:avLst/>
          </a:prstGeom>
        </p:spPr>
        <p:style>
          <a:lnRef idx="0">
            <a:schemeClr val="accent5"/>
          </a:lnRef>
          <a:fillRef idx="3">
            <a:schemeClr val="accent5"/>
          </a:fillRef>
          <a:effectRef idx="3">
            <a:schemeClr val="accent5"/>
          </a:effectRef>
          <a:fontRef idx="minor">
            <a:schemeClr val="lt1"/>
          </a:fontRef>
        </p:style>
        <p:txBody>
          <a:bodyPr lIns="36000" tIns="0" rIns="36000" bIns="0" rtlCol="0" anchor="t">
            <a:normAutofit/>
          </a:bodyPr>
          <a:lst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1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2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ru-RU" sz="1600" dirty="0">
                <a:solidFill>
                  <a:schemeClr val="bg1"/>
                </a:solidFill>
              </a:rPr>
              <a:t>эффективное использование бюджетных средств путем обеспечения надлежащего функционирования механизма муниципальных закупок</a:t>
            </a:r>
          </a:p>
        </p:txBody>
      </p:sp>
      <p:sp>
        <p:nvSpPr>
          <p:cNvPr id="44" name="Текст 7">
            <a:extLst>
              <a:ext uri="{FF2B5EF4-FFF2-40B4-BE49-F238E27FC236}">
                <a16:creationId xmlns:a16="http://schemas.microsoft.com/office/drawing/2014/main" xmlns="" id="{331D0B64-E118-4068-8A9C-86E62B64311A}"/>
              </a:ext>
            </a:extLst>
          </p:cNvPr>
          <p:cNvSpPr txBox="1">
            <a:spLocks/>
          </p:cNvSpPr>
          <p:nvPr/>
        </p:nvSpPr>
        <p:spPr>
          <a:xfrm>
            <a:off x="6117882" y="1822822"/>
            <a:ext cx="2829473" cy="1969857"/>
          </a:xfrm>
          <a:prstGeom prst="wedgeRectCallout">
            <a:avLst/>
          </a:prstGeom>
        </p:spPr>
        <p:style>
          <a:lnRef idx="0">
            <a:schemeClr val="accent5"/>
          </a:lnRef>
          <a:fillRef idx="3">
            <a:schemeClr val="accent5"/>
          </a:fillRef>
          <a:effectRef idx="3">
            <a:schemeClr val="accent5"/>
          </a:effectRef>
          <a:fontRef idx="minor">
            <a:schemeClr val="lt1"/>
          </a:fontRef>
        </p:style>
        <p:txBody>
          <a:bodyPr lIns="36000" tIns="0" rIns="36000" bIns="0" rtlCol="0" anchor="t">
            <a:normAutofit/>
          </a:bodyPr>
          <a:lst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1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2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ru-RU" sz="1600" dirty="0" smtClean="0">
                <a:solidFill>
                  <a:schemeClr val="bg1"/>
                </a:solidFill>
              </a:rPr>
              <a:t>привлечение </a:t>
            </a:r>
            <a:r>
              <a:rPr lang="ru-RU" sz="1600" dirty="0">
                <a:solidFill>
                  <a:schemeClr val="bg1"/>
                </a:solidFill>
              </a:rPr>
              <a:t>к оказанию муниципальных услуг негосударственных организаций с внедрением конкурентных способов отбора исполнителей услуг</a:t>
            </a:r>
          </a:p>
        </p:txBody>
      </p:sp>
      <p:sp>
        <p:nvSpPr>
          <p:cNvPr id="45" name="Текст 7">
            <a:extLst>
              <a:ext uri="{FF2B5EF4-FFF2-40B4-BE49-F238E27FC236}">
                <a16:creationId xmlns:a16="http://schemas.microsoft.com/office/drawing/2014/main" xmlns="" id="{331D0B64-E118-4068-8A9C-86E62B64311A}"/>
              </a:ext>
            </a:extLst>
          </p:cNvPr>
          <p:cNvSpPr txBox="1">
            <a:spLocks/>
          </p:cNvSpPr>
          <p:nvPr/>
        </p:nvSpPr>
        <p:spPr>
          <a:xfrm>
            <a:off x="9038629" y="1822821"/>
            <a:ext cx="2954077" cy="1969857"/>
          </a:xfrm>
          <a:prstGeom prst="wedgeRectCallout">
            <a:avLst/>
          </a:prstGeom>
        </p:spPr>
        <p:style>
          <a:lnRef idx="0">
            <a:schemeClr val="accent5"/>
          </a:lnRef>
          <a:fillRef idx="3">
            <a:schemeClr val="accent5"/>
          </a:fillRef>
          <a:effectRef idx="3">
            <a:schemeClr val="accent5"/>
          </a:effectRef>
          <a:fontRef idx="minor">
            <a:schemeClr val="lt1"/>
          </a:fontRef>
        </p:style>
        <p:txBody>
          <a:bodyPr lIns="36000" tIns="0" rIns="36000" bIns="0" rtlCol="0" anchor="t">
            <a:normAutofit/>
          </a:bodyPr>
          <a:lst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1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2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ru-RU" sz="1600" dirty="0">
                <a:solidFill>
                  <a:schemeClr val="bg1"/>
                </a:solidFill>
              </a:rPr>
              <a:t>повышение эффективности деятельности муниципальных учреждений</a:t>
            </a:r>
          </a:p>
        </p:txBody>
      </p:sp>
      <p:sp>
        <p:nvSpPr>
          <p:cNvPr id="46" name="Текст 13">
            <a:extLst>
              <a:ext uri="{FF2B5EF4-FFF2-40B4-BE49-F238E27FC236}">
                <a16:creationId xmlns:a16="http://schemas.microsoft.com/office/drawing/2014/main" xmlns="" id="{38ED6BB7-550D-4516-A105-98FF3C8AA5EA}"/>
              </a:ext>
            </a:extLst>
          </p:cNvPr>
          <p:cNvSpPr txBox="1">
            <a:spLocks/>
          </p:cNvSpPr>
          <p:nvPr/>
        </p:nvSpPr>
        <p:spPr>
          <a:xfrm>
            <a:off x="9052366" y="4038213"/>
            <a:ext cx="2947963" cy="1259225"/>
          </a:xfrm>
          <a:prstGeom prst="rect">
            <a:avLst/>
          </a:prstGeom>
        </p:spPr>
        <p:txBody>
          <a:bodyPr rtlCol="0">
            <a:noAutofit/>
          </a:bodyPr>
          <a:lst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1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2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ru-RU" sz="1600" dirty="0" smtClean="0"/>
              <a:t>На предоставление </a:t>
            </a:r>
            <a:r>
              <a:rPr lang="ru-RU" sz="1600" b="1" dirty="0" smtClean="0">
                <a:solidFill>
                  <a:srgbClr val="1798AF"/>
                </a:solidFill>
              </a:rPr>
              <a:t>35</a:t>
            </a:r>
            <a:r>
              <a:rPr lang="ru-RU" sz="1600" dirty="0" smtClean="0"/>
              <a:t> муниципальных услуг (работ) направлено </a:t>
            </a:r>
            <a:br>
              <a:rPr lang="ru-RU" sz="1600" dirty="0" smtClean="0"/>
            </a:br>
            <a:r>
              <a:rPr lang="ru-RU" sz="1600" b="1" dirty="0" smtClean="0">
                <a:solidFill>
                  <a:srgbClr val="1798AF"/>
                </a:solidFill>
              </a:rPr>
              <a:t>2 077 555,4</a:t>
            </a:r>
            <a:r>
              <a:rPr lang="ru-RU" sz="1600" b="1" dirty="0" smtClean="0">
                <a:solidFill>
                  <a:schemeClr val="accent1"/>
                </a:solidFill>
              </a:rPr>
              <a:t> </a:t>
            </a:r>
            <a:r>
              <a:rPr lang="ru-RU" sz="1600" dirty="0" smtClean="0"/>
              <a:t>тыс. руб. (</a:t>
            </a:r>
            <a:r>
              <a:rPr lang="ru-RU" sz="1600" b="1" dirty="0" smtClean="0">
                <a:solidFill>
                  <a:srgbClr val="1798AF"/>
                </a:solidFill>
              </a:rPr>
              <a:t>48,1%</a:t>
            </a:r>
            <a:r>
              <a:rPr lang="ru-RU" sz="1600" dirty="0" smtClean="0"/>
              <a:t> расходов бюджета)</a:t>
            </a:r>
            <a:endParaRPr lang="ru-RU" sz="1600" dirty="0"/>
          </a:p>
        </p:txBody>
      </p:sp>
    </p:spTree>
    <p:extLst>
      <p:ext uri="{BB962C8B-B14F-4D97-AF65-F5344CB8AC3E}">
        <p14:creationId xmlns:p14="http://schemas.microsoft.com/office/powerpoint/2010/main" val="29726523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3" name="Нижний колонтитул 3"/>
          <p:cNvSpPr>
            <a:spLocks noGrp="1"/>
          </p:cNvSpPr>
          <p:nvPr>
            <p:ph type="ftr" sz="quarter" idx="4294967295"/>
          </p:nvPr>
        </p:nvSpPr>
        <p:spPr>
          <a:xfrm>
            <a:off x="0" y="6437730"/>
            <a:ext cx="11760000" cy="432000"/>
          </a:xfrm>
          <a:prstGeom prst="rect">
            <a:avLst/>
          </a:prstGeom>
          <a:solidFill>
            <a:srgbClr val="404040"/>
          </a:solidFill>
          <a:ln cmpd="sng">
            <a:noFill/>
          </a:ln>
        </p:spPr>
        <p:txBody>
          <a:bodyPr anchor="ctr"/>
          <a:lstStyle/>
          <a:p>
            <a:pPr lvl="1"/>
            <a:r>
              <a:rPr lang="ru-RU" b="1" dirty="0">
                <a:gradFill>
                  <a:gsLst>
                    <a:gs pos="0">
                      <a:schemeClr val="accent1">
                        <a:lumMod val="5000"/>
                        <a:lumOff val="95000"/>
                      </a:schemeClr>
                    </a:gs>
                    <a:gs pos="74000">
                      <a:schemeClr val="accent5">
                        <a:lumMod val="25000"/>
                        <a:lumOff val="75000"/>
                      </a:schemeClr>
                    </a:gs>
                    <a:gs pos="83000">
                      <a:schemeClr val="accent5">
                        <a:lumMod val="25000"/>
                        <a:lumOff val="75000"/>
                      </a:schemeClr>
                    </a:gs>
                    <a:gs pos="100000">
                      <a:schemeClr val="accent5">
                        <a:lumMod val="50000"/>
                        <a:lumOff val="50000"/>
                      </a:schemeClr>
                    </a:gs>
                  </a:gsLst>
                  <a:lin ang="5400000" scaled="1"/>
                </a:gradFill>
              </a:rPr>
              <a:t>БЮДЖЕТ ДЛЯ ГРАЖДАН </a:t>
            </a:r>
          </a:p>
        </p:txBody>
      </p:sp>
      <p:sp>
        <p:nvSpPr>
          <p:cNvPr id="34" name="Номер слайда 5">
            <a:extLst>
              <a:ext uri="{FF2B5EF4-FFF2-40B4-BE49-F238E27FC236}">
                <a16:creationId xmlns="" xmlns:a16="http://schemas.microsoft.com/office/drawing/2014/main" id="{1C554D9F-1895-486E-BFBA-905BB2D29E08}"/>
              </a:ext>
            </a:extLst>
          </p:cNvPr>
          <p:cNvSpPr>
            <a:spLocks noGrp="1"/>
          </p:cNvSpPr>
          <p:nvPr>
            <p:ph type="sldNum" sz="quarter" idx="33"/>
          </p:nvPr>
        </p:nvSpPr>
        <p:spPr>
          <a:xfrm>
            <a:off x="11760000" y="6437730"/>
            <a:ext cx="432000" cy="432000"/>
          </a:xfrm>
        </p:spPr>
        <p:txBody>
          <a:bodyPr rtlCol="0"/>
          <a:lstStyle/>
          <a:p>
            <a:pPr rtl="0"/>
            <a:fld id="{19B51A1E-902D-48AF-9020-955120F399B6}" type="slidenum">
              <a:rPr lang="ru-RU" sz="1600" b="1" smtClean="0">
                <a:ln w="0"/>
                <a:gradFill>
                  <a:gsLst>
                    <a:gs pos="0">
                      <a:schemeClr val="accent1">
                        <a:lumMod val="5000"/>
                        <a:lumOff val="95000"/>
                      </a:schemeClr>
                    </a:gs>
                    <a:gs pos="74000">
                      <a:schemeClr val="accent5">
                        <a:lumMod val="25000"/>
                        <a:lumOff val="75000"/>
                      </a:schemeClr>
                    </a:gs>
                    <a:gs pos="83000">
                      <a:schemeClr val="accent5">
                        <a:lumMod val="25000"/>
                        <a:lumOff val="75000"/>
                      </a:schemeClr>
                    </a:gs>
                    <a:gs pos="100000">
                      <a:schemeClr val="accent5">
                        <a:lumMod val="50000"/>
                        <a:lumOff val="50000"/>
                      </a:schemeClr>
                    </a:gs>
                  </a:gsLst>
                  <a:lin ang="5400000" scaled="1"/>
                </a:gradFill>
                <a:effectLst>
                  <a:outerShdw blurRad="38100" dist="25400" dir="5400000" algn="ctr" rotWithShape="0">
                    <a:srgbClr val="6E747A">
                      <a:alpha val="43000"/>
                    </a:srgbClr>
                  </a:outerShdw>
                </a:effectLst>
              </a:rPr>
              <a:pPr rtl="0"/>
              <a:t>40</a:t>
            </a:fld>
            <a:endParaRPr lang="ru-RU" sz="1600" b="1" dirty="0">
              <a:ln w="0"/>
              <a:gradFill>
                <a:gsLst>
                  <a:gs pos="0">
                    <a:schemeClr val="accent1">
                      <a:lumMod val="5000"/>
                      <a:lumOff val="95000"/>
                    </a:schemeClr>
                  </a:gs>
                  <a:gs pos="74000">
                    <a:schemeClr val="accent5">
                      <a:lumMod val="25000"/>
                      <a:lumOff val="75000"/>
                    </a:schemeClr>
                  </a:gs>
                  <a:gs pos="83000">
                    <a:schemeClr val="accent5">
                      <a:lumMod val="25000"/>
                      <a:lumOff val="75000"/>
                    </a:schemeClr>
                  </a:gs>
                  <a:gs pos="100000">
                    <a:schemeClr val="accent5">
                      <a:lumMod val="50000"/>
                      <a:lumOff val="50000"/>
                    </a:schemeClr>
                  </a:gs>
                </a:gsLst>
                <a:lin ang="5400000" scaled="1"/>
              </a:gradFill>
              <a:effectLst>
                <a:outerShdw blurRad="38100" dist="25400" dir="5400000" algn="ctr" rotWithShape="0">
                  <a:srgbClr val="6E747A">
                    <a:alpha val="43000"/>
                  </a:srgbClr>
                </a:outerShdw>
              </a:effectLst>
            </a:endParaRPr>
          </a:p>
        </p:txBody>
      </p:sp>
      <p:sp>
        <p:nvSpPr>
          <p:cNvPr id="3" name="Заголовок 2"/>
          <p:cNvSpPr>
            <a:spLocks noGrp="1"/>
          </p:cNvSpPr>
          <p:nvPr>
            <p:ph type="title"/>
          </p:nvPr>
        </p:nvSpPr>
        <p:spPr/>
        <p:txBody>
          <a:bodyPr/>
          <a:lstStyle/>
          <a:p>
            <a:r>
              <a:rPr lang="ru-RU" sz="2000" dirty="0" smtClean="0"/>
              <a:t>Сведения </a:t>
            </a:r>
            <a:r>
              <a:rPr lang="ru-RU" sz="2000" dirty="0"/>
              <a:t>о фактически произведенных расходах по разделам и подразделам классификации расходов бюджета в сравнении с первоначально утвержденными решением о бюджете значениями и с уточненными значениями с учетом внесенных изменений по </a:t>
            </a:r>
            <a:r>
              <a:rPr lang="ru-RU" sz="2000" dirty="0" smtClean="0"/>
              <a:t>городу </a:t>
            </a:r>
            <a:r>
              <a:rPr lang="ru-RU" sz="2000" dirty="0"/>
              <a:t>Пыть-Ях за 2021 год, тыс. рублей</a:t>
            </a:r>
          </a:p>
        </p:txBody>
      </p:sp>
      <p:sp>
        <p:nvSpPr>
          <p:cNvPr id="6" name="TextBox 5"/>
          <p:cNvSpPr txBox="1"/>
          <p:nvPr/>
        </p:nvSpPr>
        <p:spPr>
          <a:xfrm>
            <a:off x="10871200" y="689267"/>
            <a:ext cx="1036482" cy="369332"/>
          </a:xfrm>
          <a:prstGeom prst="rect">
            <a:avLst/>
          </a:prstGeom>
          <a:noFill/>
        </p:spPr>
        <p:txBody>
          <a:bodyPr wrap="square" rtlCol="0">
            <a:spAutoFit/>
          </a:bodyPr>
          <a:lstStyle/>
          <a:p>
            <a:pPr algn="r"/>
            <a:r>
              <a:rPr lang="ru-RU" dirty="0" smtClean="0"/>
              <a:t>(4 из 10)</a:t>
            </a:r>
            <a:endParaRPr lang="ru-RU" dirty="0"/>
          </a:p>
        </p:txBody>
      </p:sp>
      <p:graphicFrame>
        <p:nvGraphicFramePr>
          <p:cNvPr id="4" name="Таблица 3"/>
          <p:cNvGraphicFramePr>
            <a:graphicFrameLocks noGrp="1"/>
          </p:cNvGraphicFramePr>
          <p:nvPr>
            <p:extLst>
              <p:ext uri="{D42A27DB-BD31-4B8C-83A1-F6EECF244321}">
                <p14:modId xmlns:p14="http://schemas.microsoft.com/office/powerpoint/2010/main" val="175828520"/>
              </p:ext>
            </p:extLst>
          </p:nvPr>
        </p:nvGraphicFramePr>
        <p:xfrm>
          <a:off x="296335" y="1104321"/>
          <a:ext cx="11617824" cy="5186125"/>
        </p:xfrm>
        <a:graphic>
          <a:graphicData uri="http://schemas.openxmlformats.org/drawingml/2006/table">
            <a:tbl>
              <a:tblPr bandRow="1" bandCol="1">
                <a:tableStyleId>{5A111915-BE36-4E01-A7E5-04B1672EAD32}</a:tableStyleId>
              </a:tblPr>
              <a:tblGrid>
                <a:gridCol w="1511832"/>
                <a:gridCol w="347543"/>
                <a:gridCol w="290449"/>
                <a:gridCol w="648000"/>
                <a:gridCol w="612000"/>
                <a:gridCol w="504000"/>
                <a:gridCol w="3996000"/>
                <a:gridCol w="576000"/>
                <a:gridCol w="504000"/>
                <a:gridCol w="2628000"/>
              </a:tblGrid>
              <a:tr h="29167">
                <a:tc>
                  <a:txBody>
                    <a:bodyPr/>
                    <a:lstStyle/>
                    <a:p>
                      <a:pPr algn="ctr" fontAlgn="ctr"/>
                      <a:r>
                        <a:rPr lang="ru-RU" sz="1000" u="none" strike="noStrike" dirty="0">
                          <a:effectLst/>
                        </a:rPr>
                        <a:t>1</a:t>
                      </a:r>
                      <a:endParaRPr lang="ru-RU" sz="1000" b="0" i="0" u="none" strike="noStrike" dirty="0">
                        <a:effectLst/>
                        <a:latin typeface="Times New Roman" panose="02020603050405020304" pitchFamily="18" charset="0"/>
                      </a:endParaRPr>
                    </a:p>
                  </a:txBody>
                  <a:tcPr marL="905" marR="905" marT="905" marB="0" anchor="ctr"/>
                </a:tc>
                <a:tc>
                  <a:txBody>
                    <a:bodyPr/>
                    <a:lstStyle/>
                    <a:p>
                      <a:pPr algn="ctr" rtl="0" fontAlgn="ctr"/>
                      <a:r>
                        <a:rPr lang="ru-RU" sz="1000" u="none" strike="noStrike">
                          <a:effectLst/>
                        </a:rPr>
                        <a:t>2</a:t>
                      </a:r>
                      <a:endParaRPr lang="ru-RU" sz="1000" b="0" i="0" u="none" strike="noStrike">
                        <a:effectLst/>
                        <a:latin typeface="Times New Roman" panose="02020603050405020304" pitchFamily="18" charset="0"/>
                      </a:endParaRPr>
                    </a:p>
                  </a:txBody>
                  <a:tcPr marL="905" marR="905" marT="905" marB="0" anchor="ctr"/>
                </a:tc>
                <a:tc>
                  <a:txBody>
                    <a:bodyPr/>
                    <a:lstStyle/>
                    <a:p>
                      <a:pPr algn="ctr" rtl="0" fontAlgn="ctr"/>
                      <a:r>
                        <a:rPr lang="ru-RU" sz="1000" u="none" strike="noStrike">
                          <a:effectLst/>
                        </a:rPr>
                        <a:t>3</a:t>
                      </a:r>
                      <a:endParaRPr lang="ru-RU" sz="1000" b="0" i="0" u="none" strike="noStrike">
                        <a:effectLst/>
                        <a:latin typeface="Times New Roman" panose="02020603050405020304" pitchFamily="18" charset="0"/>
                      </a:endParaRPr>
                    </a:p>
                  </a:txBody>
                  <a:tcPr marL="905" marR="905" marT="905" marB="0" anchor="ctr"/>
                </a:tc>
                <a:tc>
                  <a:txBody>
                    <a:bodyPr/>
                    <a:lstStyle/>
                    <a:p>
                      <a:pPr algn="ctr" rtl="0" fontAlgn="ctr"/>
                      <a:r>
                        <a:rPr lang="ru-RU" sz="1000" u="none" strike="noStrike">
                          <a:effectLst/>
                        </a:rPr>
                        <a:t>4</a:t>
                      </a:r>
                      <a:endParaRPr lang="ru-RU" sz="1000" b="0" i="0" u="none" strike="noStrike">
                        <a:effectLst/>
                        <a:latin typeface="Times New Roman" panose="02020603050405020304" pitchFamily="18" charset="0"/>
                      </a:endParaRPr>
                    </a:p>
                  </a:txBody>
                  <a:tcPr marL="905" marR="905" marT="905" marB="0" anchor="ctr"/>
                </a:tc>
                <a:tc>
                  <a:txBody>
                    <a:bodyPr/>
                    <a:lstStyle/>
                    <a:p>
                      <a:pPr algn="ctr" fontAlgn="ctr"/>
                      <a:r>
                        <a:rPr lang="ru-RU" sz="1000" u="none" strike="noStrike">
                          <a:effectLst/>
                        </a:rPr>
                        <a:t>4</a:t>
                      </a:r>
                      <a:endParaRPr lang="ru-RU" sz="1000" b="0" i="0" u="none" strike="noStrike">
                        <a:solidFill>
                          <a:srgbClr val="000000"/>
                        </a:solidFill>
                        <a:effectLst/>
                        <a:latin typeface="Times New Roman" panose="02020603050405020304" pitchFamily="18" charset="0"/>
                      </a:endParaRPr>
                    </a:p>
                  </a:txBody>
                  <a:tcPr marL="905" marR="905" marT="905" marB="0" anchor="ctr"/>
                </a:tc>
                <a:tc>
                  <a:txBody>
                    <a:bodyPr/>
                    <a:lstStyle/>
                    <a:p>
                      <a:pPr algn="ctr" fontAlgn="ctr"/>
                      <a:r>
                        <a:rPr lang="ru-RU" sz="1000" u="none" strike="noStrike">
                          <a:effectLst/>
                        </a:rPr>
                        <a:t>5</a:t>
                      </a:r>
                      <a:endParaRPr lang="ru-RU" sz="1000" b="0" i="0" u="none" strike="noStrike">
                        <a:solidFill>
                          <a:srgbClr val="000000"/>
                        </a:solidFill>
                        <a:effectLst/>
                        <a:latin typeface="Times New Roman" panose="02020603050405020304" pitchFamily="18" charset="0"/>
                      </a:endParaRPr>
                    </a:p>
                  </a:txBody>
                  <a:tcPr marL="905" marR="905" marT="905" marB="0" anchor="ctr"/>
                </a:tc>
                <a:tc>
                  <a:txBody>
                    <a:bodyPr/>
                    <a:lstStyle/>
                    <a:p>
                      <a:pPr algn="ctr" fontAlgn="ctr"/>
                      <a:r>
                        <a:rPr lang="ru-RU" sz="1000" u="none" strike="noStrike">
                          <a:effectLst/>
                        </a:rPr>
                        <a:t>6</a:t>
                      </a:r>
                      <a:endParaRPr lang="ru-RU" sz="1000" b="0" i="0" u="none" strike="noStrike">
                        <a:solidFill>
                          <a:srgbClr val="000000"/>
                        </a:solidFill>
                        <a:effectLst/>
                        <a:latin typeface="Times New Roman" panose="02020603050405020304" pitchFamily="18" charset="0"/>
                      </a:endParaRPr>
                    </a:p>
                  </a:txBody>
                  <a:tcPr marL="905" marR="905" marT="905" marB="0" anchor="ctr"/>
                </a:tc>
                <a:tc>
                  <a:txBody>
                    <a:bodyPr/>
                    <a:lstStyle/>
                    <a:p>
                      <a:pPr algn="ctr" fontAlgn="ctr"/>
                      <a:r>
                        <a:rPr lang="ru-RU" sz="1000" u="none" strike="noStrike">
                          <a:effectLst/>
                        </a:rPr>
                        <a:t>7</a:t>
                      </a:r>
                      <a:endParaRPr lang="ru-RU" sz="1000" b="0" i="0" u="none" strike="noStrike">
                        <a:solidFill>
                          <a:srgbClr val="000000"/>
                        </a:solidFill>
                        <a:effectLst/>
                        <a:latin typeface="Times New Roman" panose="02020603050405020304" pitchFamily="18" charset="0"/>
                      </a:endParaRPr>
                    </a:p>
                  </a:txBody>
                  <a:tcPr marL="905" marR="905" marT="905" marB="0" anchor="ctr"/>
                </a:tc>
                <a:tc>
                  <a:txBody>
                    <a:bodyPr/>
                    <a:lstStyle/>
                    <a:p>
                      <a:pPr algn="ctr" fontAlgn="ctr"/>
                      <a:r>
                        <a:rPr lang="ru-RU" sz="1000" u="none" strike="noStrike">
                          <a:effectLst/>
                        </a:rPr>
                        <a:t>8</a:t>
                      </a:r>
                      <a:endParaRPr lang="ru-RU" sz="1000" b="0" i="0" u="none" strike="noStrike">
                        <a:solidFill>
                          <a:srgbClr val="000000"/>
                        </a:solidFill>
                        <a:effectLst/>
                        <a:latin typeface="Times New Roman" panose="02020603050405020304" pitchFamily="18" charset="0"/>
                      </a:endParaRPr>
                    </a:p>
                  </a:txBody>
                  <a:tcPr marL="905" marR="905" marT="905" marB="0" anchor="ctr"/>
                </a:tc>
                <a:tc>
                  <a:txBody>
                    <a:bodyPr/>
                    <a:lstStyle/>
                    <a:p>
                      <a:pPr algn="ctr" fontAlgn="ctr"/>
                      <a:r>
                        <a:rPr lang="ru-RU" sz="1000" u="none" strike="noStrike">
                          <a:effectLst/>
                        </a:rPr>
                        <a:t>9</a:t>
                      </a:r>
                      <a:endParaRPr lang="ru-RU" sz="1000" b="0" i="0" u="none" strike="noStrike">
                        <a:effectLst/>
                        <a:latin typeface="Times New Roman" panose="02020603050405020304" pitchFamily="18" charset="0"/>
                      </a:endParaRPr>
                    </a:p>
                  </a:txBody>
                  <a:tcPr marL="905" marR="905" marT="905" marB="0" anchor="ctr"/>
                </a:tc>
              </a:tr>
              <a:tr h="98927">
                <a:tc>
                  <a:txBody>
                    <a:bodyPr/>
                    <a:lstStyle/>
                    <a:p>
                      <a:pPr algn="l" fontAlgn="t"/>
                      <a:r>
                        <a:rPr lang="ru-RU" sz="1000" u="none" strike="noStrike" dirty="0">
                          <a:effectLst/>
                        </a:rPr>
                        <a:t>Общеэкономические вопросы</a:t>
                      </a:r>
                      <a:endParaRPr lang="ru-RU" sz="1000" b="0" i="0" u="none" strike="noStrike" dirty="0">
                        <a:effectLst/>
                        <a:latin typeface="Times New Roman" panose="02020603050405020304" pitchFamily="18" charset="0"/>
                      </a:endParaRPr>
                    </a:p>
                  </a:txBody>
                  <a:tcPr marL="905" marR="905" marT="905" marB="0"/>
                </a:tc>
                <a:tc>
                  <a:txBody>
                    <a:bodyPr/>
                    <a:lstStyle/>
                    <a:p>
                      <a:pPr algn="ctr" fontAlgn="b"/>
                      <a:r>
                        <a:rPr lang="ru-RU" sz="1000" u="none" strike="noStrike">
                          <a:effectLst/>
                        </a:rPr>
                        <a:t>04</a:t>
                      </a:r>
                      <a:endParaRPr lang="ru-RU" sz="1000" b="0" i="0" u="none" strike="noStrike">
                        <a:effectLst/>
                        <a:latin typeface="Times New Roman" panose="02020603050405020304" pitchFamily="18" charset="0"/>
                      </a:endParaRPr>
                    </a:p>
                  </a:txBody>
                  <a:tcPr marL="905" marR="905" marT="905" marB="0" anchor="b"/>
                </a:tc>
                <a:tc>
                  <a:txBody>
                    <a:bodyPr/>
                    <a:lstStyle/>
                    <a:p>
                      <a:pPr algn="ctr" fontAlgn="b"/>
                      <a:r>
                        <a:rPr lang="ru-RU" sz="1000" u="none" strike="noStrike">
                          <a:effectLst/>
                        </a:rPr>
                        <a:t>01</a:t>
                      </a:r>
                      <a:endParaRPr lang="ru-RU" sz="1000" b="0" i="0" u="none" strike="noStrike">
                        <a:effectLst/>
                        <a:latin typeface="Times New Roman" panose="02020603050405020304" pitchFamily="18" charset="0"/>
                      </a:endParaRPr>
                    </a:p>
                  </a:txBody>
                  <a:tcPr marL="905" marR="905" marT="905" marB="0" anchor="b"/>
                </a:tc>
                <a:tc>
                  <a:txBody>
                    <a:bodyPr/>
                    <a:lstStyle/>
                    <a:p>
                      <a:pPr algn="ctr" fontAlgn="b"/>
                      <a:r>
                        <a:rPr lang="ru-RU" sz="1000" u="none" strike="noStrike">
                          <a:effectLst/>
                        </a:rPr>
                        <a:t>2 405,7</a:t>
                      </a:r>
                      <a:endParaRPr lang="ru-RU" sz="1000" b="0" i="0" u="none" strike="noStrike">
                        <a:effectLst/>
                        <a:latin typeface="Times New Roman" panose="02020603050405020304" pitchFamily="18" charset="0"/>
                      </a:endParaRPr>
                    </a:p>
                  </a:txBody>
                  <a:tcPr marL="905" marR="905" marT="905" marB="0" anchor="b"/>
                </a:tc>
                <a:tc>
                  <a:txBody>
                    <a:bodyPr/>
                    <a:lstStyle/>
                    <a:p>
                      <a:pPr algn="ctr" fontAlgn="b"/>
                      <a:r>
                        <a:rPr lang="ru-RU" sz="1000" u="none" strike="noStrike">
                          <a:effectLst/>
                        </a:rPr>
                        <a:t>4 218,5</a:t>
                      </a:r>
                      <a:endParaRPr lang="ru-RU" sz="1000" b="0" i="0" u="none" strike="noStrike">
                        <a:effectLst/>
                        <a:latin typeface="Times New Roman" panose="02020603050405020304" pitchFamily="18" charset="0"/>
                      </a:endParaRPr>
                    </a:p>
                  </a:txBody>
                  <a:tcPr marL="905" marR="905" marT="905" marB="0" anchor="b"/>
                </a:tc>
                <a:tc>
                  <a:txBody>
                    <a:bodyPr/>
                    <a:lstStyle/>
                    <a:p>
                      <a:pPr algn="ctr" fontAlgn="b"/>
                      <a:r>
                        <a:rPr lang="ru-RU" sz="1000" u="none" strike="noStrike">
                          <a:effectLst/>
                        </a:rPr>
                        <a:t>175,4</a:t>
                      </a:r>
                      <a:endParaRPr lang="ru-RU" sz="1000" b="0" i="0" u="none" strike="noStrike">
                        <a:effectLst/>
                        <a:latin typeface="Times New Roman" panose="02020603050405020304" pitchFamily="18" charset="0"/>
                      </a:endParaRPr>
                    </a:p>
                  </a:txBody>
                  <a:tcPr marL="905" marR="905" marT="905" marB="0" anchor="b"/>
                </a:tc>
                <a:tc>
                  <a:txBody>
                    <a:bodyPr/>
                    <a:lstStyle/>
                    <a:p>
                      <a:pPr algn="l" fontAlgn="ctr"/>
                      <a:r>
                        <a:rPr lang="ru-RU" sz="1000" u="none" strike="noStrike">
                          <a:effectLst/>
                        </a:rPr>
                        <a:t>Увеличение уточненного плана на год к первоначально утвержденному плану на год обусловлено увеличением объема межбюджетных трансфертов на компенсацию затрат работодателей при организации временного трудоустройства в связи с уточнением плановой численности участников мероприятий на 2021 год.</a:t>
                      </a:r>
                      <a:endParaRPr lang="ru-RU" sz="1000" b="0" i="0" u="none" strike="noStrike">
                        <a:effectLst/>
                        <a:latin typeface="Times New Roman" panose="02020603050405020304" pitchFamily="18" charset="0"/>
                      </a:endParaRPr>
                    </a:p>
                  </a:txBody>
                  <a:tcPr marL="905" marR="905" marT="905" marB="0" anchor="ctr"/>
                </a:tc>
                <a:tc>
                  <a:txBody>
                    <a:bodyPr/>
                    <a:lstStyle/>
                    <a:p>
                      <a:pPr algn="ctr" fontAlgn="b"/>
                      <a:r>
                        <a:rPr lang="ru-RU" sz="1000" u="none" strike="noStrike">
                          <a:effectLst/>
                        </a:rPr>
                        <a:t>4 122,5</a:t>
                      </a:r>
                      <a:endParaRPr lang="ru-RU" sz="1000" b="0" i="0" u="none" strike="noStrike">
                        <a:effectLst/>
                        <a:latin typeface="Times New Roman" panose="02020603050405020304" pitchFamily="18" charset="0"/>
                      </a:endParaRPr>
                    </a:p>
                  </a:txBody>
                  <a:tcPr marL="905" marR="905" marT="905" marB="0" anchor="b"/>
                </a:tc>
                <a:tc>
                  <a:txBody>
                    <a:bodyPr/>
                    <a:lstStyle/>
                    <a:p>
                      <a:pPr algn="ctr" fontAlgn="b"/>
                      <a:r>
                        <a:rPr lang="ru-RU" sz="1000" u="none" strike="noStrike" dirty="0">
                          <a:effectLst/>
                        </a:rPr>
                        <a:t>97,7</a:t>
                      </a:r>
                      <a:endParaRPr lang="ru-RU" sz="1000" b="0" i="0" u="none" strike="noStrike" dirty="0">
                        <a:effectLst/>
                        <a:latin typeface="Times New Roman" panose="02020603050405020304" pitchFamily="18" charset="0"/>
                      </a:endParaRPr>
                    </a:p>
                  </a:txBody>
                  <a:tcPr marL="905" marR="905" marT="905" marB="0" anchor="b"/>
                </a:tc>
                <a:tc>
                  <a:txBody>
                    <a:bodyPr/>
                    <a:lstStyle/>
                    <a:p>
                      <a:pPr algn="l" fontAlgn="ctr"/>
                      <a:r>
                        <a:rPr lang="ru-RU" sz="1000" u="none" strike="noStrike" dirty="0">
                          <a:effectLst/>
                        </a:rPr>
                        <a:t> </a:t>
                      </a:r>
                      <a:endParaRPr lang="ru-RU" sz="1000" b="0" i="0" u="none" strike="noStrike" dirty="0">
                        <a:effectLst/>
                        <a:latin typeface="Times New Roman" panose="02020603050405020304" pitchFamily="18" charset="0"/>
                      </a:endParaRPr>
                    </a:p>
                  </a:txBody>
                  <a:tcPr marL="905" marR="905" marT="905" marB="0" anchor="ctr"/>
                </a:tc>
              </a:tr>
              <a:tr h="148390">
                <a:tc>
                  <a:txBody>
                    <a:bodyPr/>
                    <a:lstStyle/>
                    <a:p>
                      <a:pPr algn="l" fontAlgn="t"/>
                      <a:r>
                        <a:rPr lang="ru-RU" sz="1000" u="none" strike="noStrike">
                          <a:effectLst/>
                        </a:rPr>
                        <a:t>Сельское хозяйство и рыболовство</a:t>
                      </a:r>
                      <a:endParaRPr lang="ru-RU" sz="1000" b="0" i="0" u="none" strike="noStrike">
                        <a:effectLst/>
                        <a:latin typeface="Times New Roman" panose="02020603050405020304" pitchFamily="18" charset="0"/>
                      </a:endParaRPr>
                    </a:p>
                  </a:txBody>
                  <a:tcPr marL="905" marR="905" marT="905" marB="0"/>
                </a:tc>
                <a:tc>
                  <a:txBody>
                    <a:bodyPr/>
                    <a:lstStyle/>
                    <a:p>
                      <a:pPr algn="ctr" fontAlgn="b"/>
                      <a:r>
                        <a:rPr lang="ru-RU" sz="1000" u="none" strike="noStrike">
                          <a:effectLst/>
                        </a:rPr>
                        <a:t>04</a:t>
                      </a:r>
                      <a:endParaRPr lang="ru-RU" sz="1000" b="0" i="0" u="none" strike="noStrike">
                        <a:effectLst/>
                        <a:latin typeface="Times New Roman" panose="02020603050405020304" pitchFamily="18" charset="0"/>
                      </a:endParaRPr>
                    </a:p>
                  </a:txBody>
                  <a:tcPr marL="905" marR="905" marT="905" marB="0" anchor="b"/>
                </a:tc>
                <a:tc>
                  <a:txBody>
                    <a:bodyPr/>
                    <a:lstStyle/>
                    <a:p>
                      <a:pPr algn="ctr" fontAlgn="b"/>
                      <a:r>
                        <a:rPr lang="ru-RU" sz="1000" u="none" strike="noStrike">
                          <a:effectLst/>
                        </a:rPr>
                        <a:t>05</a:t>
                      </a:r>
                      <a:endParaRPr lang="ru-RU" sz="1000" b="0" i="0" u="none" strike="noStrike">
                        <a:effectLst/>
                        <a:latin typeface="Times New Roman" panose="02020603050405020304" pitchFamily="18" charset="0"/>
                      </a:endParaRPr>
                    </a:p>
                  </a:txBody>
                  <a:tcPr marL="905" marR="905" marT="905" marB="0" anchor="b"/>
                </a:tc>
                <a:tc>
                  <a:txBody>
                    <a:bodyPr/>
                    <a:lstStyle/>
                    <a:p>
                      <a:pPr algn="ctr" fontAlgn="b"/>
                      <a:r>
                        <a:rPr lang="ru-RU" sz="1000" u="none" strike="noStrike">
                          <a:effectLst/>
                        </a:rPr>
                        <a:t>10 490,2</a:t>
                      </a:r>
                      <a:endParaRPr lang="ru-RU" sz="1000" b="0" i="0" u="none" strike="noStrike">
                        <a:effectLst/>
                        <a:latin typeface="Times New Roman" panose="02020603050405020304" pitchFamily="18" charset="0"/>
                      </a:endParaRPr>
                    </a:p>
                  </a:txBody>
                  <a:tcPr marL="905" marR="905" marT="905" marB="0" anchor="b"/>
                </a:tc>
                <a:tc>
                  <a:txBody>
                    <a:bodyPr/>
                    <a:lstStyle/>
                    <a:p>
                      <a:pPr algn="ctr" fontAlgn="b"/>
                      <a:r>
                        <a:rPr lang="ru-RU" sz="1000" u="none" strike="noStrike" dirty="0">
                          <a:effectLst/>
                        </a:rPr>
                        <a:t>21 424,9</a:t>
                      </a:r>
                      <a:endParaRPr lang="ru-RU" sz="1000" b="0" i="0" u="none" strike="noStrike" dirty="0">
                        <a:effectLst/>
                        <a:latin typeface="Times New Roman" panose="02020603050405020304" pitchFamily="18" charset="0"/>
                      </a:endParaRPr>
                    </a:p>
                  </a:txBody>
                  <a:tcPr marL="905" marR="905" marT="905" marB="0" anchor="b"/>
                </a:tc>
                <a:tc>
                  <a:txBody>
                    <a:bodyPr/>
                    <a:lstStyle/>
                    <a:p>
                      <a:pPr algn="ctr" fontAlgn="b"/>
                      <a:r>
                        <a:rPr lang="ru-RU" sz="1000" u="none" strike="noStrike">
                          <a:effectLst/>
                        </a:rPr>
                        <a:t>204,2</a:t>
                      </a:r>
                      <a:endParaRPr lang="ru-RU" sz="1000" b="0" i="0" u="none" strike="noStrike">
                        <a:effectLst/>
                        <a:latin typeface="Times New Roman" panose="02020603050405020304" pitchFamily="18" charset="0"/>
                      </a:endParaRPr>
                    </a:p>
                  </a:txBody>
                  <a:tcPr marL="905" marR="905" marT="905" marB="0" anchor="b"/>
                </a:tc>
                <a:tc>
                  <a:txBody>
                    <a:bodyPr/>
                    <a:lstStyle/>
                    <a:p>
                      <a:pPr algn="l" fontAlgn="ctr"/>
                      <a:r>
                        <a:rPr lang="ru-RU" sz="1000" u="none" strike="noStrike">
                          <a:effectLst/>
                        </a:rPr>
                        <a:t>Увеличение уточненного плана на год к первоначально утвержденному плану на год обусловлено увеличением бюджетных ассигнований за счет межбюджетных трансфертов в связи  с необходимостью обеспечения потребности по выплате субсидий за фактически произведенную и реализованную продукцию животноводства, каже в отчетном преиоде за счет местного бюджета выделены бюджетные ассигнования на реализацию мероприятий при осуществлении деятельности по обращению с животными без владельцев.</a:t>
                      </a:r>
                      <a:endParaRPr lang="ru-RU" sz="1000" b="0" i="0" u="none" strike="noStrike">
                        <a:effectLst/>
                        <a:latin typeface="Times New Roman" panose="02020603050405020304" pitchFamily="18" charset="0"/>
                      </a:endParaRPr>
                    </a:p>
                  </a:txBody>
                  <a:tcPr marL="905" marR="905" marT="905" marB="0" anchor="ctr"/>
                </a:tc>
                <a:tc>
                  <a:txBody>
                    <a:bodyPr/>
                    <a:lstStyle/>
                    <a:p>
                      <a:pPr algn="ctr" fontAlgn="b"/>
                      <a:r>
                        <a:rPr lang="ru-RU" sz="1000" u="none" strike="noStrike" dirty="0">
                          <a:effectLst/>
                        </a:rPr>
                        <a:t>20 319,1</a:t>
                      </a:r>
                      <a:endParaRPr lang="ru-RU" sz="1000" b="0" i="0" u="none" strike="noStrike" dirty="0">
                        <a:effectLst/>
                        <a:latin typeface="Times New Roman" panose="02020603050405020304" pitchFamily="18" charset="0"/>
                      </a:endParaRPr>
                    </a:p>
                  </a:txBody>
                  <a:tcPr marL="905" marR="905" marT="905" marB="0" anchor="b"/>
                </a:tc>
                <a:tc>
                  <a:txBody>
                    <a:bodyPr/>
                    <a:lstStyle/>
                    <a:p>
                      <a:pPr algn="ctr" fontAlgn="b"/>
                      <a:r>
                        <a:rPr lang="ru-RU" sz="1000" u="none" strike="noStrike">
                          <a:effectLst/>
                        </a:rPr>
                        <a:t>94,8</a:t>
                      </a:r>
                      <a:endParaRPr lang="ru-RU" sz="1000" b="0" i="0" u="none" strike="noStrike">
                        <a:effectLst/>
                        <a:latin typeface="Times New Roman" panose="02020603050405020304" pitchFamily="18" charset="0"/>
                      </a:endParaRPr>
                    </a:p>
                  </a:txBody>
                  <a:tcPr marL="905" marR="905" marT="905" marB="0" anchor="b"/>
                </a:tc>
                <a:tc>
                  <a:txBody>
                    <a:bodyPr/>
                    <a:lstStyle/>
                    <a:p>
                      <a:pPr algn="l" fontAlgn="ctr"/>
                      <a:r>
                        <a:rPr lang="ru-RU" sz="1000" u="none" strike="noStrike">
                          <a:effectLst/>
                        </a:rPr>
                        <a:t>Низкий процент исполнения к уточненному плану обусловлен с тем, что МК № 0187300019421000239 на выполнение работ по организации мероприятий при осуществлении деятельности по </a:t>
                      </a:r>
                      <a:br>
                        <a:rPr lang="ru-RU" sz="1000" u="none" strike="noStrike">
                          <a:effectLst/>
                        </a:rPr>
                      </a:br>
                      <a:r>
                        <a:rPr lang="ru-RU" sz="1000" u="none" strike="noStrike">
                          <a:effectLst/>
                        </a:rPr>
                        <a:t>обращению с животными без владельцев был заключен и поставлен на учет в конце отчетного периода. Срок выполнения работ 1 квартал 2022 года.</a:t>
                      </a:r>
                      <a:br>
                        <a:rPr lang="ru-RU" sz="1000" u="none" strike="noStrike">
                          <a:effectLst/>
                        </a:rPr>
                      </a:br>
                      <a:endParaRPr lang="ru-RU" sz="1000" b="0" i="0" u="none" strike="noStrike">
                        <a:effectLst/>
                        <a:latin typeface="Times New Roman" panose="02020603050405020304" pitchFamily="18" charset="0"/>
                      </a:endParaRPr>
                    </a:p>
                  </a:txBody>
                  <a:tcPr marL="905" marR="905" marT="905" marB="0" anchor="ctr"/>
                </a:tc>
              </a:tr>
              <a:tr h="65950">
                <a:tc>
                  <a:txBody>
                    <a:bodyPr/>
                    <a:lstStyle/>
                    <a:p>
                      <a:pPr algn="l" fontAlgn="t"/>
                      <a:r>
                        <a:rPr lang="ru-RU" sz="1000" u="none" strike="noStrike">
                          <a:effectLst/>
                        </a:rPr>
                        <a:t>Транспорт</a:t>
                      </a:r>
                      <a:endParaRPr lang="ru-RU" sz="1000" b="0" i="0" u="none" strike="noStrike">
                        <a:effectLst/>
                        <a:latin typeface="Times New Roman" panose="02020603050405020304" pitchFamily="18" charset="0"/>
                      </a:endParaRPr>
                    </a:p>
                  </a:txBody>
                  <a:tcPr marL="905" marR="905" marT="905" marB="0"/>
                </a:tc>
                <a:tc>
                  <a:txBody>
                    <a:bodyPr/>
                    <a:lstStyle/>
                    <a:p>
                      <a:pPr algn="ctr" fontAlgn="b"/>
                      <a:r>
                        <a:rPr lang="ru-RU" sz="1000" u="none" strike="noStrike">
                          <a:effectLst/>
                        </a:rPr>
                        <a:t>04</a:t>
                      </a:r>
                      <a:endParaRPr lang="ru-RU" sz="1000" b="0" i="0" u="none" strike="noStrike">
                        <a:effectLst/>
                        <a:latin typeface="Times New Roman" panose="02020603050405020304" pitchFamily="18" charset="0"/>
                      </a:endParaRPr>
                    </a:p>
                  </a:txBody>
                  <a:tcPr marL="905" marR="905" marT="905" marB="0" anchor="b"/>
                </a:tc>
                <a:tc>
                  <a:txBody>
                    <a:bodyPr/>
                    <a:lstStyle/>
                    <a:p>
                      <a:pPr algn="ctr" fontAlgn="b"/>
                      <a:r>
                        <a:rPr lang="ru-RU" sz="1000" u="none" strike="noStrike">
                          <a:effectLst/>
                        </a:rPr>
                        <a:t>08</a:t>
                      </a:r>
                      <a:endParaRPr lang="ru-RU" sz="1000" b="0" i="0" u="none" strike="noStrike">
                        <a:effectLst/>
                        <a:latin typeface="Times New Roman" panose="02020603050405020304" pitchFamily="18" charset="0"/>
                      </a:endParaRPr>
                    </a:p>
                  </a:txBody>
                  <a:tcPr marL="905" marR="905" marT="905" marB="0" anchor="b"/>
                </a:tc>
                <a:tc>
                  <a:txBody>
                    <a:bodyPr/>
                    <a:lstStyle/>
                    <a:p>
                      <a:pPr algn="ctr" fontAlgn="b"/>
                      <a:r>
                        <a:rPr lang="ru-RU" sz="1000" u="none" strike="noStrike">
                          <a:effectLst/>
                        </a:rPr>
                        <a:t>34 573,2</a:t>
                      </a:r>
                      <a:endParaRPr lang="ru-RU" sz="1000" b="0" i="0" u="none" strike="noStrike">
                        <a:effectLst/>
                        <a:latin typeface="Times New Roman" panose="02020603050405020304" pitchFamily="18" charset="0"/>
                      </a:endParaRPr>
                    </a:p>
                  </a:txBody>
                  <a:tcPr marL="905" marR="905" marT="905" marB="0" anchor="b"/>
                </a:tc>
                <a:tc>
                  <a:txBody>
                    <a:bodyPr/>
                    <a:lstStyle/>
                    <a:p>
                      <a:pPr algn="ctr" fontAlgn="b"/>
                      <a:r>
                        <a:rPr lang="ru-RU" sz="1000" u="none" strike="noStrike">
                          <a:effectLst/>
                        </a:rPr>
                        <a:t>69 078,0</a:t>
                      </a:r>
                      <a:endParaRPr lang="ru-RU" sz="1000" b="0" i="0" u="none" strike="noStrike">
                        <a:effectLst/>
                        <a:latin typeface="Times New Roman" panose="02020603050405020304" pitchFamily="18" charset="0"/>
                      </a:endParaRPr>
                    </a:p>
                  </a:txBody>
                  <a:tcPr marL="905" marR="905" marT="905" marB="0" anchor="b"/>
                </a:tc>
                <a:tc>
                  <a:txBody>
                    <a:bodyPr/>
                    <a:lstStyle/>
                    <a:p>
                      <a:pPr algn="ctr" fontAlgn="b"/>
                      <a:r>
                        <a:rPr lang="ru-RU" sz="1000" u="none" strike="noStrike">
                          <a:effectLst/>
                        </a:rPr>
                        <a:t>199,8</a:t>
                      </a:r>
                      <a:endParaRPr lang="ru-RU" sz="1000" b="0" i="0" u="none" strike="noStrike">
                        <a:effectLst/>
                        <a:latin typeface="Times New Roman" panose="02020603050405020304" pitchFamily="18" charset="0"/>
                      </a:endParaRPr>
                    </a:p>
                  </a:txBody>
                  <a:tcPr marL="905" marR="905" marT="905" marB="0" anchor="b"/>
                </a:tc>
                <a:tc>
                  <a:txBody>
                    <a:bodyPr/>
                    <a:lstStyle/>
                    <a:p>
                      <a:pPr algn="l" fontAlgn="ctr"/>
                      <a:r>
                        <a:rPr lang="ru-RU" sz="1000" u="none" strike="noStrike">
                          <a:effectLst/>
                        </a:rPr>
                        <a:t>Увеличение уточненного плана на год к первоначально утвержденному плану на год обусловлено увеличением расходов на создание условий для предоставления транспортных услуг населению.</a:t>
                      </a:r>
                      <a:endParaRPr lang="ru-RU" sz="1000" b="0" i="0" u="none" strike="noStrike">
                        <a:effectLst/>
                        <a:latin typeface="Times New Roman" panose="02020603050405020304" pitchFamily="18" charset="0"/>
                      </a:endParaRPr>
                    </a:p>
                  </a:txBody>
                  <a:tcPr marL="905" marR="905" marT="905" marB="0" anchor="ctr"/>
                </a:tc>
                <a:tc>
                  <a:txBody>
                    <a:bodyPr/>
                    <a:lstStyle/>
                    <a:p>
                      <a:pPr algn="ctr" fontAlgn="b"/>
                      <a:r>
                        <a:rPr lang="ru-RU" sz="1000" u="none" strike="noStrike">
                          <a:effectLst/>
                        </a:rPr>
                        <a:t>61 976,0</a:t>
                      </a:r>
                      <a:endParaRPr lang="ru-RU" sz="1000" b="0" i="0" u="none" strike="noStrike">
                        <a:effectLst/>
                        <a:latin typeface="Times New Roman" panose="02020603050405020304" pitchFamily="18" charset="0"/>
                      </a:endParaRPr>
                    </a:p>
                  </a:txBody>
                  <a:tcPr marL="905" marR="905" marT="905" marB="0" anchor="b"/>
                </a:tc>
                <a:tc>
                  <a:txBody>
                    <a:bodyPr/>
                    <a:lstStyle/>
                    <a:p>
                      <a:pPr algn="ctr" fontAlgn="b"/>
                      <a:r>
                        <a:rPr lang="ru-RU" sz="1000" u="none" strike="noStrike">
                          <a:effectLst/>
                        </a:rPr>
                        <a:t>89,7</a:t>
                      </a:r>
                      <a:endParaRPr lang="ru-RU" sz="1000" b="0" i="0" u="none" strike="noStrike">
                        <a:effectLst/>
                        <a:latin typeface="Times New Roman" panose="02020603050405020304" pitchFamily="18" charset="0"/>
                      </a:endParaRPr>
                    </a:p>
                  </a:txBody>
                  <a:tcPr marL="905" marR="905" marT="905" marB="0" anchor="b"/>
                </a:tc>
                <a:tc>
                  <a:txBody>
                    <a:bodyPr/>
                    <a:lstStyle/>
                    <a:p>
                      <a:pPr algn="l" fontAlgn="ctr"/>
                      <a:r>
                        <a:rPr lang="ru-RU" sz="1000" u="none" strike="noStrike">
                          <a:effectLst/>
                        </a:rPr>
                        <a:t>Низкий процент исполнения к уточненному плану обусловлен уловиями оплаты по муниципальному контракту.</a:t>
                      </a:r>
                      <a:endParaRPr lang="ru-RU" sz="1000" b="0" i="0" u="none" strike="noStrike">
                        <a:effectLst/>
                        <a:latin typeface="Times New Roman" panose="02020603050405020304" pitchFamily="18" charset="0"/>
                      </a:endParaRPr>
                    </a:p>
                  </a:txBody>
                  <a:tcPr marL="905" marR="905" marT="905" marB="0" anchor="ctr"/>
                </a:tc>
              </a:tr>
              <a:tr h="264773">
                <a:tc>
                  <a:txBody>
                    <a:bodyPr/>
                    <a:lstStyle/>
                    <a:p>
                      <a:pPr algn="l" fontAlgn="t"/>
                      <a:r>
                        <a:rPr lang="ru-RU" sz="1000" u="none" strike="noStrike">
                          <a:effectLst/>
                        </a:rPr>
                        <a:t>Дорожное хозяйство (дорожные фонды)</a:t>
                      </a:r>
                      <a:endParaRPr lang="ru-RU" sz="1000" b="0" i="0" u="none" strike="noStrike">
                        <a:effectLst/>
                        <a:latin typeface="Times New Roman" panose="02020603050405020304" pitchFamily="18" charset="0"/>
                      </a:endParaRPr>
                    </a:p>
                  </a:txBody>
                  <a:tcPr marL="905" marR="905" marT="905" marB="0"/>
                </a:tc>
                <a:tc>
                  <a:txBody>
                    <a:bodyPr/>
                    <a:lstStyle/>
                    <a:p>
                      <a:pPr algn="ctr" fontAlgn="b"/>
                      <a:r>
                        <a:rPr lang="ru-RU" sz="1000" u="none" strike="noStrike">
                          <a:effectLst/>
                        </a:rPr>
                        <a:t>04</a:t>
                      </a:r>
                      <a:endParaRPr lang="ru-RU" sz="1000" b="0" i="0" u="none" strike="noStrike">
                        <a:effectLst/>
                        <a:latin typeface="Times New Roman" panose="02020603050405020304" pitchFamily="18" charset="0"/>
                      </a:endParaRPr>
                    </a:p>
                  </a:txBody>
                  <a:tcPr marL="905" marR="905" marT="905" marB="0" anchor="b"/>
                </a:tc>
                <a:tc>
                  <a:txBody>
                    <a:bodyPr/>
                    <a:lstStyle/>
                    <a:p>
                      <a:pPr algn="ctr" fontAlgn="b"/>
                      <a:r>
                        <a:rPr lang="ru-RU" sz="1000" u="none" strike="noStrike">
                          <a:effectLst/>
                        </a:rPr>
                        <a:t>09</a:t>
                      </a:r>
                      <a:endParaRPr lang="ru-RU" sz="1000" b="0" i="0" u="none" strike="noStrike">
                        <a:effectLst/>
                        <a:latin typeface="Times New Roman" panose="02020603050405020304" pitchFamily="18" charset="0"/>
                      </a:endParaRPr>
                    </a:p>
                  </a:txBody>
                  <a:tcPr marL="905" marR="905" marT="905" marB="0" anchor="b"/>
                </a:tc>
                <a:tc>
                  <a:txBody>
                    <a:bodyPr/>
                    <a:lstStyle/>
                    <a:p>
                      <a:pPr algn="ctr" fontAlgn="b"/>
                      <a:r>
                        <a:rPr lang="ru-RU" sz="1000" u="none" strike="noStrike" dirty="0">
                          <a:effectLst/>
                        </a:rPr>
                        <a:t>94 251,5</a:t>
                      </a:r>
                      <a:endParaRPr lang="ru-RU" sz="1000" b="0" i="0" u="none" strike="noStrike" dirty="0">
                        <a:effectLst/>
                        <a:latin typeface="Times New Roman" panose="02020603050405020304" pitchFamily="18" charset="0"/>
                      </a:endParaRPr>
                    </a:p>
                  </a:txBody>
                  <a:tcPr marL="905" marR="905" marT="905" marB="0" anchor="b"/>
                </a:tc>
                <a:tc>
                  <a:txBody>
                    <a:bodyPr/>
                    <a:lstStyle/>
                    <a:p>
                      <a:pPr algn="ctr" fontAlgn="b"/>
                      <a:r>
                        <a:rPr lang="ru-RU" sz="1000" u="none" strike="noStrike">
                          <a:effectLst/>
                        </a:rPr>
                        <a:t>214 980,4</a:t>
                      </a:r>
                      <a:endParaRPr lang="ru-RU" sz="1000" b="0" i="0" u="none" strike="noStrike">
                        <a:effectLst/>
                        <a:latin typeface="Times New Roman" panose="02020603050405020304" pitchFamily="18" charset="0"/>
                      </a:endParaRPr>
                    </a:p>
                  </a:txBody>
                  <a:tcPr marL="905" marR="905" marT="905" marB="0" anchor="b"/>
                </a:tc>
                <a:tc>
                  <a:txBody>
                    <a:bodyPr/>
                    <a:lstStyle/>
                    <a:p>
                      <a:pPr algn="ctr" fontAlgn="b"/>
                      <a:r>
                        <a:rPr lang="ru-RU" sz="1000" u="none" strike="noStrike">
                          <a:effectLst/>
                        </a:rPr>
                        <a:t>228,1</a:t>
                      </a:r>
                      <a:endParaRPr lang="ru-RU" sz="1000" b="0" i="0" u="none" strike="noStrike">
                        <a:effectLst/>
                        <a:latin typeface="Times New Roman" panose="02020603050405020304" pitchFamily="18" charset="0"/>
                      </a:endParaRPr>
                    </a:p>
                  </a:txBody>
                  <a:tcPr marL="905" marR="905" marT="905" marB="0" anchor="b"/>
                </a:tc>
                <a:tc>
                  <a:txBody>
                    <a:bodyPr/>
                    <a:lstStyle/>
                    <a:p>
                      <a:pPr algn="l" fontAlgn="ctr"/>
                      <a:r>
                        <a:rPr lang="ru-RU" sz="1000" u="none" strike="noStrike" dirty="0">
                          <a:effectLst/>
                        </a:rPr>
                        <a:t>Увеличение уточненного плана на год к первоначально утвержденному плану на год обусловлено выделением бюджетных ассигнований на строительство (реконструкция) капитальный ремонт и ремонт автомобильных дорог общего пользования местного значения. Кроме того, за счет остатка средств по состоянию на 01.01.2021 по договору пожертвования «РН-</a:t>
                      </a:r>
                      <a:r>
                        <a:rPr lang="ru-RU" sz="1000" u="none" strike="noStrike" dirty="0" err="1">
                          <a:effectLst/>
                        </a:rPr>
                        <a:t>Юганскнефтегаз</a:t>
                      </a:r>
                      <a:r>
                        <a:rPr lang="ru-RU" sz="1000" u="none" strike="noStrike" dirty="0">
                          <a:effectLst/>
                        </a:rPr>
                        <a:t>» поступлений  от 24.12.2020 года № 214 2020/2837Д увеличены бюджетные ассигнования и лимиты бюджетных обязательств на обеспечение безопасности дорожного движения на дорогах местного значения и обеспечение безопасных условий на маршрутах следования детей к образовательным учреждениям, в том числе замена светофорного оборудования, обустройство улично-дорожной сети пешеходными тротуарами, установкой освещения, дорожных знаков на основе флуоресцентной пленки, светофоров, иные мероприятия в соответствии с проектом организации дорожного движения г. Пыть-Яха.</a:t>
                      </a:r>
                      <a:endParaRPr lang="ru-RU" sz="1000" b="0" i="0" u="none" strike="noStrike" dirty="0">
                        <a:effectLst/>
                        <a:latin typeface="Times New Roman" panose="02020603050405020304" pitchFamily="18" charset="0"/>
                      </a:endParaRPr>
                    </a:p>
                  </a:txBody>
                  <a:tcPr marL="905" marR="905" marT="905" marB="0" anchor="ctr"/>
                </a:tc>
                <a:tc>
                  <a:txBody>
                    <a:bodyPr/>
                    <a:lstStyle/>
                    <a:p>
                      <a:pPr algn="ctr" fontAlgn="b"/>
                      <a:r>
                        <a:rPr lang="ru-RU" sz="1000" u="none" strike="noStrike">
                          <a:effectLst/>
                        </a:rPr>
                        <a:t>185 845,3</a:t>
                      </a:r>
                      <a:endParaRPr lang="ru-RU" sz="1000" b="0" i="0" u="none" strike="noStrike">
                        <a:effectLst/>
                        <a:latin typeface="Times New Roman" panose="02020603050405020304" pitchFamily="18" charset="0"/>
                      </a:endParaRPr>
                    </a:p>
                  </a:txBody>
                  <a:tcPr marL="905" marR="905" marT="905" marB="0" anchor="b"/>
                </a:tc>
                <a:tc>
                  <a:txBody>
                    <a:bodyPr/>
                    <a:lstStyle/>
                    <a:p>
                      <a:pPr algn="ctr" fontAlgn="b"/>
                      <a:r>
                        <a:rPr lang="ru-RU" sz="1000" u="none" strike="noStrike">
                          <a:effectLst/>
                        </a:rPr>
                        <a:t>86,4</a:t>
                      </a:r>
                      <a:endParaRPr lang="ru-RU" sz="1000" b="0" i="0" u="none" strike="noStrike">
                        <a:effectLst/>
                        <a:latin typeface="Times New Roman" panose="02020603050405020304" pitchFamily="18" charset="0"/>
                      </a:endParaRPr>
                    </a:p>
                  </a:txBody>
                  <a:tcPr marL="905" marR="905" marT="905" marB="0" anchor="b"/>
                </a:tc>
                <a:tc>
                  <a:txBody>
                    <a:bodyPr/>
                    <a:lstStyle/>
                    <a:p>
                      <a:pPr algn="l" fontAlgn="ctr"/>
                      <a:r>
                        <a:rPr lang="ru-RU" sz="1000" u="none" strike="noStrike" dirty="0">
                          <a:effectLst/>
                        </a:rPr>
                        <a:t>Низкий процент исполнения к уточненному плану обусловлен обусловлено поступлением в конце декабря 2021 года средств от ООО «РН-</a:t>
                      </a:r>
                      <a:r>
                        <a:rPr lang="ru-RU" sz="1000" u="none" strike="noStrike" dirty="0" err="1">
                          <a:effectLst/>
                        </a:rPr>
                        <a:t>Юганскнефтегаз</a:t>
                      </a:r>
                      <a:r>
                        <a:rPr lang="ru-RU" sz="1000" u="none" strike="noStrike" dirty="0">
                          <a:effectLst/>
                        </a:rPr>
                        <a:t>» по договору пожертвования № 2142021/3392Д от 29.12.2021 года в сумме 20 000 000,00 рублей.</a:t>
                      </a:r>
                      <a:endParaRPr lang="ru-RU" sz="1000" b="0" i="0" u="none" strike="noStrike" dirty="0">
                        <a:effectLst/>
                        <a:latin typeface="Times New Roman" panose="02020603050405020304" pitchFamily="18" charset="0"/>
                      </a:endParaRPr>
                    </a:p>
                  </a:txBody>
                  <a:tcPr marL="905" marR="905" marT="905" marB="0" anchor="ctr"/>
                </a:tc>
              </a:tr>
            </a:tbl>
          </a:graphicData>
        </a:graphic>
      </p:graphicFrame>
    </p:spTree>
    <p:extLst>
      <p:ext uri="{BB962C8B-B14F-4D97-AF65-F5344CB8AC3E}">
        <p14:creationId xmlns:p14="http://schemas.microsoft.com/office/powerpoint/2010/main" val="398550107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3" name="Нижний колонтитул 3"/>
          <p:cNvSpPr>
            <a:spLocks noGrp="1"/>
          </p:cNvSpPr>
          <p:nvPr>
            <p:ph type="ftr" sz="quarter" idx="4294967295"/>
          </p:nvPr>
        </p:nvSpPr>
        <p:spPr>
          <a:xfrm>
            <a:off x="0" y="6437730"/>
            <a:ext cx="11760000" cy="432000"/>
          </a:xfrm>
          <a:prstGeom prst="rect">
            <a:avLst/>
          </a:prstGeom>
          <a:solidFill>
            <a:srgbClr val="404040"/>
          </a:solidFill>
          <a:ln cmpd="sng">
            <a:noFill/>
          </a:ln>
        </p:spPr>
        <p:txBody>
          <a:bodyPr anchor="ctr"/>
          <a:lstStyle/>
          <a:p>
            <a:pPr lvl="1"/>
            <a:r>
              <a:rPr lang="ru-RU" b="1" dirty="0">
                <a:gradFill>
                  <a:gsLst>
                    <a:gs pos="0">
                      <a:schemeClr val="accent1">
                        <a:lumMod val="5000"/>
                        <a:lumOff val="95000"/>
                      </a:schemeClr>
                    </a:gs>
                    <a:gs pos="74000">
                      <a:schemeClr val="accent5">
                        <a:lumMod val="25000"/>
                        <a:lumOff val="75000"/>
                      </a:schemeClr>
                    </a:gs>
                    <a:gs pos="83000">
                      <a:schemeClr val="accent5">
                        <a:lumMod val="25000"/>
                        <a:lumOff val="75000"/>
                      </a:schemeClr>
                    </a:gs>
                    <a:gs pos="100000">
                      <a:schemeClr val="accent5">
                        <a:lumMod val="50000"/>
                        <a:lumOff val="50000"/>
                      </a:schemeClr>
                    </a:gs>
                  </a:gsLst>
                  <a:lin ang="5400000" scaled="1"/>
                </a:gradFill>
              </a:rPr>
              <a:t>БЮДЖЕТ ДЛЯ ГРАЖДАН </a:t>
            </a:r>
          </a:p>
        </p:txBody>
      </p:sp>
      <p:sp>
        <p:nvSpPr>
          <p:cNvPr id="34" name="Номер слайда 5">
            <a:extLst>
              <a:ext uri="{FF2B5EF4-FFF2-40B4-BE49-F238E27FC236}">
                <a16:creationId xmlns="" xmlns:a16="http://schemas.microsoft.com/office/drawing/2014/main" id="{1C554D9F-1895-486E-BFBA-905BB2D29E08}"/>
              </a:ext>
            </a:extLst>
          </p:cNvPr>
          <p:cNvSpPr>
            <a:spLocks noGrp="1"/>
          </p:cNvSpPr>
          <p:nvPr>
            <p:ph type="sldNum" sz="quarter" idx="33"/>
          </p:nvPr>
        </p:nvSpPr>
        <p:spPr>
          <a:xfrm>
            <a:off x="11760000" y="6437730"/>
            <a:ext cx="432000" cy="432000"/>
          </a:xfrm>
        </p:spPr>
        <p:txBody>
          <a:bodyPr rtlCol="0"/>
          <a:lstStyle/>
          <a:p>
            <a:pPr rtl="0"/>
            <a:fld id="{19B51A1E-902D-48AF-9020-955120F399B6}" type="slidenum">
              <a:rPr lang="ru-RU" sz="1600" b="1" smtClean="0">
                <a:ln w="0"/>
                <a:gradFill>
                  <a:gsLst>
                    <a:gs pos="0">
                      <a:schemeClr val="accent1">
                        <a:lumMod val="5000"/>
                        <a:lumOff val="95000"/>
                      </a:schemeClr>
                    </a:gs>
                    <a:gs pos="74000">
                      <a:schemeClr val="accent5">
                        <a:lumMod val="25000"/>
                        <a:lumOff val="75000"/>
                      </a:schemeClr>
                    </a:gs>
                    <a:gs pos="83000">
                      <a:schemeClr val="accent5">
                        <a:lumMod val="25000"/>
                        <a:lumOff val="75000"/>
                      </a:schemeClr>
                    </a:gs>
                    <a:gs pos="100000">
                      <a:schemeClr val="accent5">
                        <a:lumMod val="50000"/>
                        <a:lumOff val="50000"/>
                      </a:schemeClr>
                    </a:gs>
                  </a:gsLst>
                  <a:lin ang="5400000" scaled="1"/>
                </a:gradFill>
                <a:effectLst>
                  <a:outerShdw blurRad="38100" dist="25400" dir="5400000" algn="ctr" rotWithShape="0">
                    <a:srgbClr val="6E747A">
                      <a:alpha val="43000"/>
                    </a:srgbClr>
                  </a:outerShdw>
                </a:effectLst>
              </a:rPr>
              <a:pPr rtl="0"/>
              <a:t>41</a:t>
            </a:fld>
            <a:endParaRPr lang="ru-RU" sz="1600" b="1" dirty="0">
              <a:ln w="0"/>
              <a:gradFill>
                <a:gsLst>
                  <a:gs pos="0">
                    <a:schemeClr val="accent1">
                      <a:lumMod val="5000"/>
                      <a:lumOff val="95000"/>
                    </a:schemeClr>
                  </a:gs>
                  <a:gs pos="74000">
                    <a:schemeClr val="accent5">
                      <a:lumMod val="25000"/>
                      <a:lumOff val="75000"/>
                    </a:schemeClr>
                  </a:gs>
                  <a:gs pos="83000">
                    <a:schemeClr val="accent5">
                      <a:lumMod val="25000"/>
                      <a:lumOff val="75000"/>
                    </a:schemeClr>
                  </a:gs>
                  <a:gs pos="100000">
                    <a:schemeClr val="accent5">
                      <a:lumMod val="50000"/>
                      <a:lumOff val="50000"/>
                    </a:schemeClr>
                  </a:gs>
                </a:gsLst>
                <a:lin ang="5400000" scaled="1"/>
              </a:gradFill>
              <a:effectLst>
                <a:outerShdw blurRad="38100" dist="25400" dir="5400000" algn="ctr" rotWithShape="0">
                  <a:srgbClr val="6E747A">
                    <a:alpha val="43000"/>
                  </a:srgbClr>
                </a:outerShdw>
              </a:effectLst>
            </a:endParaRPr>
          </a:p>
        </p:txBody>
      </p:sp>
      <p:sp>
        <p:nvSpPr>
          <p:cNvPr id="3" name="Заголовок 2"/>
          <p:cNvSpPr>
            <a:spLocks noGrp="1"/>
          </p:cNvSpPr>
          <p:nvPr>
            <p:ph type="title"/>
          </p:nvPr>
        </p:nvSpPr>
        <p:spPr/>
        <p:txBody>
          <a:bodyPr/>
          <a:lstStyle/>
          <a:p>
            <a:r>
              <a:rPr lang="ru-RU" sz="2000" dirty="0" smtClean="0"/>
              <a:t>Сведения </a:t>
            </a:r>
            <a:r>
              <a:rPr lang="ru-RU" sz="2000" dirty="0"/>
              <a:t>о фактически произведенных расходах по разделам и подразделам классификации расходов бюджета в сравнении с первоначально утвержденными решением о бюджете значениями и с уточненными значениями с учетом внесенных изменений по </a:t>
            </a:r>
            <a:r>
              <a:rPr lang="ru-RU" sz="2000" dirty="0" smtClean="0"/>
              <a:t>городу </a:t>
            </a:r>
            <a:r>
              <a:rPr lang="ru-RU" sz="2000" dirty="0"/>
              <a:t>Пыть-Ях за 2021 год, тыс. рублей</a:t>
            </a:r>
          </a:p>
        </p:txBody>
      </p:sp>
      <p:sp>
        <p:nvSpPr>
          <p:cNvPr id="6" name="TextBox 5"/>
          <p:cNvSpPr txBox="1"/>
          <p:nvPr/>
        </p:nvSpPr>
        <p:spPr>
          <a:xfrm>
            <a:off x="10871200" y="689267"/>
            <a:ext cx="1036482" cy="369332"/>
          </a:xfrm>
          <a:prstGeom prst="rect">
            <a:avLst/>
          </a:prstGeom>
          <a:noFill/>
        </p:spPr>
        <p:txBody>
          <a:bodyPr wrap="square" rtlCol="0">
            <a:spAutoFit/>
          </a:bodyPr>
          <a:lstStyle/>
          <a:p>
            <a:pPr algn="r"/>
            <a:r>
              <a:rPr lang="ru-RU" dirty="0" smtClean="0"/>
              <a:t>(5 из 10)</a:t>
            </a:r>
            <a:endParaRPr lang="ru-RU" dirty="0"/>
          </a:p>
        </p:txBody>
      </p:sp>
      <p:graphicFrame>
        <p:nvGraphicFramePr>
          <p:cNvPr id="4" name="Таблица 3"/>
          <p:cNvGraphicFramePr>
            <a:graphicFrameLocks noGrp="1"/>
          </p:cNvGraphicFramePr>
          <p:nvPr>
            <p:extLst>
              <p:ext uri="{D42A27DB-BD31-4B8C-83A1-F6EECF244321}">
                <p14:modId xmlns:p14="http://schemas.microsoft.com/office/powerpoint/2010/main" val="2293724927"/>
              </p:ext>
            </p:extLst>
          </p:nvPr>
        </p:nvGraphicFramePr>
        <p:xfrm>
          <a:off x="296335" y="1104321"/>
          <a:ext cx="11611347" cy="5187030"/>
        </p:xfrm>
        <a:graphic>
          <a:graphicData uri="http://schemas.openxmlformats.org/drawingml/2006/table">
            <a:tbl>
              <a:tblPr bandRow="1" bandCol="1">
                <a:tableStyleId>{5A111915-BE36-4E01-A7E5-04B1672EAD32}</a:tableStyleId>
              </a:tblPr>
              <a:tblGrid>
                <a:gridCol w="1436141"/>
                <a:gridCol w="330143"/>
                <a:gridCol w="275907"/>
                <a:gridCol w="830082"/>
                <a:gridCol w="830082"/>
                <a:gridCol w="478767"/>
                <a:gridCol w="3624949"/>
                <a:gridCol w="830082"/>
                <a:gridCol w="478767"/>
                <a:gridCol w="2496427"/>
              </a:tblGrid>
              <a:tr h="29167">
                <a:tc>
                  <a:txBody>
                    <a:bodyPr/>
                    <a:lstStyle/>
                    <a:p>
                      <a:pPr algn="ctr" fontAlgn="ctr"/>
                      <a:r>
                        <a:rPr lang="ru-RU" sz="1000" u="none" strike="noStrike" dirty="0">
                          <a:effectLst/>
                        </a:rPr>
                        <a:t>1</a:t>
                      </a:r>
                      <a:endParaRPr lang="ru-RU" sz="1000" b="0" i="0" u="none" strike="noStrike" dirty="0">
                        <a:effectLst/>
                        <a:latin typeface="Times New Roman" panose="02020603050405020304" pitchFamily="18" charset="0"/>
                      </a:endParaRPr>
                    </a:p>
                  </a:txBody>
                  <a:tcPr marL="905" marR="905" marT="905" marB="0" anchor="ctr"/>
                </a:tc>
                <a:tc>
                  <a:txBody>
                    <a:bodyPr/>
                    <a:lstStyle/>
                    <a:p>
                      <a:pPr algn="ctr" rtl="0" fontAlgn="ctr"/>
                      <a:r>
                        <a:rPr lang="ru-RU" sz="1000" u="none" strike="noStrike">
                          <a:effectLst/>
                        </a:rPr>
                        <a:t>2</a:t>
                      </a:r>
                      <a:endParaRPr lang="ru-RU" sz="1000" b="0" i="0" u="none" strike="noStrike">
                        <a:effectLst/>
                        <a:latin typeface="Times New Roman" panose="02020603050405020304" pitchFamily="18" charset="0"/>
                      </a:endParaRPr>
                    </a:p>
                  </a:txBody>
                  <a:tcPr marL="905" marR="905" marT="905" marB="0" anchor="ctr"/>
                </a:tc>
                <a:tc>
                  <a:txBody>
                    <a:bodyPr/>
                    <a:lstStyle/>
                    <a:p>
                      <a:pPr algn="ctr" rtl="0" fontAlgn="ctr"/>
                      <a:r>
                        <a:rPr lang="ru-RU" sz="1000" u="none" strike="noStrike">
                          <a:effectLst/>
                        </a:rPr>
                        <a:t>3</a:t>
                      </a:r>
                      <a:endParaRPr lang="ru-RU" sz="1000" b="0" i="0" u="none" strike="noStrike">
                        <a:effectLst/>
                        <a:latin typeface="Times New Roman" panose="02020603050405020304" pitchFamily="18" charset="0"/>
                      </a:endParaRPr>
                    </a:p>
                  </a:txBody>
                  <a:tcPr marL="905" marR="905" marT="905" marB="0" anchor="ctr"/>
                </a:tc>
                <a:tc>
                  <a:txBody>
                    <a:bodyPr/>
                    <a:lstStyle/>
                    <a:p>
                      <a:pPr algn="ctr" rtl="0" fontAlgn="ctr"/>
                      <a:r>
                        <a:rPr lang="ru-RU" sz="1000" u="none" strike="noStrike">
                          <a:effectLst/>
                        </a:rPr>
                        <a:t>4</a:t>
                      </a:r>
                      <a:endParaRPr lang="ru-RU" sz="1000" b="0" i="0" u="none" strike="noStrike">
                        <a:effectLst/>
                        <a:latin typeface="Times New Roman" panose="02020603050405020304" pitchFamily="18" charset="0"/>
                      </a:endParaRPr>
                    </a:p>
                  </a:txBody>
                  <a:tcPr marL="905" marR="905" marT="905" marB="0" anchor="ctr"/>
                </a:tc>
                <a:tc>
                  <a:txBody>
                    <a:bodyPr/>
                    <a:lstStyle/>
                    <a:p>
                      <a:pPr algn="ctr" fontAlgn="ctr"/>
                      <a:r>
                        <a:rPr lang="ru-RU" sz="1000" u="none" strike="noStrike">
                          <a:effectLst/>
                        </a:rPr>
                        <a:t>4</a:t>
                      </a:r>
                      <a:endParaRPr lang="ru-RU" sz="1000" b="0" i="0" u="none" strike="noStrike">
                        <a:solidFill>
                          <a:srgbClr val="000000"/>
                        </a:solidFill>
                        <a:effectLst/>
                        <a:latin typeface="Times New Roman" panose="02020603050405020304" pitchFamily="18" charset="0"/>
                      </a:endParaRPr>
                    </a:p>
                  </a:txBody>
                  <a:tcPr marL="905" marR="905" marT="905" marB="0" anchor="ctr"/>
                </a:tc>
                <a:tc>
                  <a:txBody>
                    <a:bodyPr/>
                    <a:lstStyle/>
                    <a:p>
                      <a:pPr algn="ctr" fontAlgn="ctr"/>
                      <a:r>
                        <a:rPr lang="ru-RU" sz="1000" u="none" strike="noStrike">
                          <a:effectLst/>
                        </a:rPr>
                        <a:t>5</a:t>
                      </a:r>
                      <a:endParaRPr lang="ru-RU" sz="1000" b="0" i="0" u="none" strike="noStrike">
                        <a:solidFill>
                          <a:srgbClr val="000000"/>
                        </a:solidFill>
                        <a:effectLst/>
                        <a:latin typeface="Times New Roman" panose="02020603050405020304" pitchFamily="18" charset="0"/>
                      </a:endParaRPr>
                    </a:p>
                  </a:txBody>
                  <a:tcPr marL="905" marR="905" marT="905" marB="0" anchor="ctr"/>
                </a:tc>
                <a:tc>
                  <a:txBody>
                    <a:bodyPr/>
                    <a:lstStyle/>
                    <a:p>
                      <a:pPr algn="ctr" fontAlgn="ctr"/>
                      <a:r>
                        <a:rPr lang="ru-RU" sz="1000" u="none" strike="noStrike">
                          <a:effectLst/>
                        </a:rPr>
                        <a:t>6</a:t>
                      </a:r>
                      <a:endParaRPr lang="ru-RU" sz="1000" b="0" i="0" u="none" strike="noStrike">
                        <a:solidFill>
                          <a:srgbClr val="000000"/>
                        </a:solidFill>
                        <a:effectLst/>
                        <a:latin typeface="Times New Roman" panose="02020603050405020304" pitchFamily="18" charset="0"/>
                      </a:endParaRPr>
                    </a:p>
                  </a:txBody>
                  <a:tcPr marL="905" marR="905" marT="905" marB="0" anchor="ctr"/>
                </a:tc>
                <a:tc>
                  <a:txBody>
                    <a:bodyPr/>
                    <a:lstStyle/>
                    <a:p>
                      <a:pPr algn="ctr" fontAlgn="ctr"/>
                      <a:r>
                        <a:rPr lang="ru-RU" sz="1000" u="none" strike="noStrike">
                          <a:effectLst/>
                        </a:rPr>
                        <a:t>7</a:t>
                      </a:r>
                      <a:endParaRPr lang="ru-RU" sz="1000" b="0" i="0" u="none" strike="noStrike">
                        <a:solidFill>
                          <a:srgbClr val="000000"/>
                        </a:solidFill>
                        <a:effectLst/>
                        <a:latin typeface="Times New Roman" panose="02020603050405020304" pitchFamily="18" charset="0"/>
                      </a:endParaRPr>
                    </a:p>
                  </a:txBody>
                  <a:tcPr marL="905" marR="905" marT="905" marB="0" anchor="ctr"/>
                </a:tc>
                <a:tc>
                  <a:txBody>
                    <a:bodyPr/>
                    <a:lstStyle/>
                    <a:p>
                      <a:pPr algn="ctr" fontAlgn="ctr"/>
                      <a:r>
                        <a:rPr lang="ru-RU" sz="1000" u="none" strike="noStrike">
                          <a:effectLst/>
                        </a:rPr>
                        <a:t>8</a:t>
                      </a:r>
                      <a:endParaRPr lang="ru-RU" sz="1000" b="0" i="0" u="none" strike="noStrike">
                        <a:solidFill>
                          <a:srgbClr val="000000"/>
                        </a:solidFill>
                        <a:effectLst/>
                        <a:latin typeface="Times New Roman" panose="02020603050405020304" pitchFamily="18" charset="0"/>
                      </a:endParaRPr>
                    </a:p>
                  </a:txBody>
                  <a:tcPr marL="905" marR="905" marT="905" marB="0" anchor="ctr"/>
                </a:tc>
                <a:tc>
                  <a:txBody>
                    <a:bodyPr/>
                    <a:lstStyle/>
                    <a:p>
                      <a:pPr algn="ctr" fontAlgn="ctr"/>
                      <a:r>
                        <a:rPr lang="ru-RU" sz="1000" u="none" strike="noStrike">
                          <a:effectLst/>
                        </a:rPr>
                        <a:t>9</a:t>
                      </a:r>
                      <a:endParaRPr lang="ru-RU" sz="1000" b="0" i="0" u="none" strike="noStrike">
                        <a:effectLst/>
                        <a:latin typeface="Times New Roman" panose="02020603050405020304" pitchFamily="18" charset="0"/>
                      </a:endParaRPr>
                    </a:p>
                  </a:txBody>
                  <a:tcPr marL="905" marR="905" marT="905" marB="0" anchor="ctr"/>
                </a:tc>
              </a:tr>
              <a:tr h="29167">
                <a:tc>
                  <a:txBody>
                    <a:bodyPr/>
                    <a:lstStyle/>
                    <a:p>
                      <a:pPr algn="l" fontAlgn="t"/>
                      <a:r>
                        <a:rPr lang="ru-RU" sz="1000" u="none" strike="noStrike" dirty="0">
                          <a:effectLst/>
                        </a:rPr>
                        <a:t>Связь и информатика</a:t>
                      </a:r>
                      <a:endParaRPr lang="ru-RU" sz="1000" b="0" i="0" u="none" strike="noStrike" dirty="0">
                        <a:effectLst/>
                        <a:latin typeface="Times New Roman" panose="02020603050405020304" pitchFamily="18" charset="0"/>
                      </a:endParaRPr>
                    </a:p>
                  </a:txBody>
                  <a:tcPr marL="905" marR="905" marT="905" marB="0"/>
                </a:tc>
                <a:tc>
                  <a:txBody>
                    <a:bodyPr/>
                    <a:lstStyle/>
                    <a:p>
                      <a:pPr algn="ctr" fontAlgn="b"/>
                      <a:r>
                        <a:rPr lang="ru-RU" sz="1000" u="none" strike="noStrike">
                          <a:effectLst/>
                        </a:rPr>
                        <a:t>04</a:t>
                      </a:r>
                      <a:endParaRPr lang="ru-RU" sz="1000" b="0" i="0" u="none" strike="noStrike">
                        <a:effectLst/>
                        <a:latin typeface="Times New Roman" panose="02020603050405020304" pitchFamily="18" charset="0"/>
                      </a:endParaRPr>
                    </a:p>
                  </a:txBody>
                  <a:tcPr marL="905" marR="905" marT="905" marB="0" anchor="b"/>
                </a:tc>
                <a:tc>
                  <a:txBody>
                    <a:bodyPr/>
                    <a:lstStyle/>
                    <a:p>
                      <a:pPr algn="ctr" fontAlgn="b"/>
                      <a:r>
                        <a:rPr lang="ru-RU" sz="1000" u="none" strike="noStrike">
                          <a:effectLst/>
                        </a:rPr>
                        <a:t>10</a:t>
                      </a:r>
                      <a:endParaRPr lang="ru-RU" sz="1000" b="0" i="0" u="none" strike="noStrike">
                        <a:effectLst/>
                        <a:latin typeface="Times New Roman" panose="02020603050405020304" pitchFamily="18" charset="0"/>
                      </a:endParaRPr>
                    </a:p>
                  </a:txBody>
                  <a:tcPr marL="905" marR="905" marT="905" marB="0" anchor="b"/>
                </a:tc>
                <a:tc>
                  <a:txBody>
                    <a:bodyPr/>
                    <a:lstStyle/>
                    <a:p>
                      <a:pPr algn="ctr" fontAlgn="b"/>
                      <a:r>
                        <a:rPr lang="ru-RU" sz="1000" u="none" strike="noStrike">
                          <a:effectLst/>
                        </a:rPr>
                        <a:t>9 807,2</a:t>
                      </a:r>
                      <a:endParaRPr lang="ru-RU" sz="1000" b="0" i="0" u="none" strike="noStrike">
                        <a:effectLst/>
                        <a:latin typeface="Times New Roman" panose="02020603050405020304" pitchFamily="18" charset="0"/>
                      </a:endParaRPr>
                    </a:p>
                  </a:txBody>
                  <a:tcPr marL="905" marR="905" marT="905" marB="0" anchor="b"/>
                </a:tc>
                <a:tc>
                  <a:txBody>
                    <a:bodyPr/>
                    <a:lstStyle/>
                    <a:p>
                      <a:pPr algn="ctr" fontAlgn="b"/>
                      <a:r>
                        <a:rPr lang="ru-RU" sz="1000" u="none" strike="noStrike">
                          <a:effectLst/>
                        </a:rPr>
                        <a:t>9 511,1</a:t>
                      </a:r>
                      <a:endParaRPr lang="ru-RU" sz="1000" b="0" i="0" u="none" strike="noStrike">
                        <a:effectLst/>
                        <a:latin typeface="Times New Roman" panose="02020603050405020304" pitchFamily="18" charset="0"/>
                      </a:endParaRPr>
                    </a:p>
                  </a:txBody>
                  <a:tcPr marL="905" marR="905" marT="905" marB="0" anchor="b"/>
                </a:tc>
                <a:tc>
                  <a:txBody>
                    <a:bodyPr/>
                    <a:lstStyle/>
                    <a:p>
                      <a:pPr algn="ctr" fontAlgn="b"/>
                      <a:r>
                        <a:rPr lang="ru-RU" sz="1000" u="none" strike="noStrike">
                          <a:effectLst/>
                        </a:rPr>
                        <a:t>97,0</a:t>
                      </a:r>
                      <a:endParaRPr lang="ru-RU" sz="1000" b="0" i="0" u="none" strike="noStrike">
                        <a:effectLst/>
                        <a:latin typeface="Times New Roman" panose="02020603050405020304" pitchFamily="18" charset="0"/>
                      </a:endParaRPr>
                    </a:p>
                  </a:txBody>
                  <a:tcPr marL="905" marR="905" marT="905" marB="0" anchor="b"/>
                </a:tc>
                <a:tc>
                  <a:txBody>
                    <a:bodyPr/>
                    <a:lstStyle/>
                    <a:p>
                      <a:pPr algn="l" fontAlgn="ctr"/>
                      <a:r>
                        <a:rPr lang="ru-RU" sz="1000" u="none" strike="noStrike">
                          <a:effectLst/>
                        </a:rPr>
                        <a:t> </a:t>
                      </a:r>
                      <a:endParaRPr lang="ru-RU" sz="1000" b="0" i="0" u="none" strike="noStrike">
                        <a:effectLst/>
                        <a:latin typeface="Times New Roman" panose="02020603050405020304" pitchFamily="18" charset="0"/>
                      </a:endParaRPr>
                    </a:p>
                  </a:txBody>
                  <a:tcPr marL="905" marR="905" marT="905" marB="0" anchor="ctr"/>
                </a:tc>
                <a:tc>
                  <a:txBody>
                    <a:bodyPr/>
                    <a:lstStyle/>
                    <a:p>
                      <a:pPr algn="ctr" fontAlgn="b"/>
                      <a:r>
                        <a:rPr lang="ru-RU" sz="1000" u="none" strike="noStrike">
                          <a:effectLst/>
                        </a:rPr>
                        <a:t>9 259,6</a:t>
                      </a:r>
                      <a:endParaRPr lang="ru-RU" sz="1000" b="0" i="0" u="none" strike="noStrike">
                        <a:effectLst/>
                        <a:latin typeface="Times New Roman" panose="02020603050405020304" pitchFamily="18" charset="0"/>
                      </a:endParaRPr>
                    </a:p>
                  </a:txBody>
                  <a:tcPr marL="905" marR="905" marT="905" marB="0" anchor="b"/>
                </a:tc>
                <a:tc>
                  <a:txBody>
                    <a:bodyPr/>
                    <a:lstStyle/>
                    <a:p>
                      <a:pPr algn="ctr" fontAlgn="b"/>
                      <a:r>
                        <a:rPr lang="ru-RU" sz="1000" u="none" strike="noStrike">
                          <a:effectLst/>
                        </a:rPr>
                        <a:t>97,4</a:t>
                      </a:r>
                      <a:endParaRPr lang="ru-RU" sz="1000" b="0" i="0" u="none" strike="noStrike">
                        <a:effectLst/>
                        <a:latin typeface="Times New Roman" panose="02020603050405020304" pitchFamily="18" charset="0"/>
                      </a:endParaRPr>
                    </a:p>
                  </a:txBody>
                  <a:tcPr marL="905" marR="905" marT="905" marB="0" anchor="b"/>
                </a:tc>
                <a:tc>
                  <a:txBody>
                    <a:bodyPr/>
                    <a:lstStyle/>
                    <a:p>
                      <a:pPr algn="l" fontAlgn="ctr"/>
                      <a:r>
                        <a:rPr lang="ru-RU" sz="1000" u="none" strike="noStrike">
                          <a:effectLst/>
                        </a:rPr>
                        <a:t> </a:t>
                      </a:r>
                      <a:endParaRPr lang="ru-RU" sz="1000" b="0" i="0" u="none" strike="noStrike">
                        <a:effectLst/>
                        <a:latin typeface="Times New Roman" panose="02020603050405020304" pitchFamily="18" charset="0"/>
                      </a:endParaRPr>
                    </a:p>
                  </a:txBody>
                  <a:tcPr marL="905" marR="905" marT="905" marB="0" anchor="ctr"/>
                </a:tc>
              </a:tr>
              <a:tr h="131902">
                <a:tc>
                  <a:txBody>
                    <a:bodyPr/>
                    <a:lstStyle/>
                    <a:p>
                      <a:pPr algn="l" fontAlgn="t"/>
                      <a:r>
                        <a:rPr lang="ru-RU" sz="1000" u="none" strike="noStrike">
                          <a:effectLst/>
                        </a:rPr>
                        <a:t>Другие вопросы в области национальной экономики</a:t>
                      </a:r>
                      <a:endParaRPr lang="ru-RU" sz="1000" b="0" i="0" u="none" strike="noStrike">
                        <a:effectLst/>
                        <a:latin typeface="Times New Roman" panose="02020603050405020304" pitchFamily="18" charset="0"/>
                      </a:endParaRPr>
                    </a:p>
                  </a:txBody>
                  <a:tcPr marL="905" marR="905" marT="905" marB="0"/>
                </a:tc>
                <a:tc>
                  <a:txBody>
                    <a:bodyPr/>
                    <a:lstStyle/>
                    <a:p>
                      <a:pPr algn="ctr" fontAlgn="b"/>
                      <a:r>
                        <a:rPr lang="ru-RU" sz="1000" u="none" strike="noStrike">
                          <a:effectLst/>
                        </a:rPr>
                        <a:t>04</a:t>
                      </a:r>
                      <a:endParaRPr lang="ru-RU" sz="1000" b="0" i="0" u="none" strike="noStrike">
                        <a:effectLst/>
                        <a:latin typeface="Times New Roman" panose="02020603050405020304" pitchFamily="18" charset="0"/>
                      </a:endParaRPr>
                    </a:p>
                  </a:txBody>
                  <a:tcPr marL="905" marR="905" marT="905" marB="0" anchor="b"/>
                </a:tc>
                <a:tc>
                  <a:txBody>
                    <a:bodyPr/>
                    <a:lstStyle/>
                    <a:p>
                      <a:pPr algn="ctr" fontAlgn="b"/>
                      <a:r>
                        <a:rPr lang="ru-RU" sz="1000" u="none" strike="noStrike">
                          <a:effectLst/>
                        </a:rPr>
                        <a:t>12</a:t>
                      </a:r>
                      <a:endParaRPr lang="ru-RU" sz="1000" b="0" i="0" u="none" strike="noStrike">
                        <a:effectLst/>
                        <a:latin typeface="Times New Roman" panose="02020603050405020304" pitchFamily="18" charset="0"/>
                      </a:endParaRPr>
                    </a:p>
                  </a:txBody>
                  <a:tcPr marL="905" marR="905" marT="905" marB="0" anchor="b"/>
                </a:tc>
                <a:tc>
                  <a:txBody>
                    <a:bodyPr/>
                    <a:lstStyle/>
                    <a:p>
                      <a:pPr algn="ctr" fontAlgn="b"/>
                      <a:r>
                        <a:rPr lang="ru-RU" sz="1000" u="none" strike="noStrike">
                          <a:effectLst/>
                        </a:rPr>
                        <a:t>108 190,2</a:t>
                      </a:r>
                      <a:endParaRPr lang="ru-RU" sz="1000" b="0" i="0" u="none" strike="noStrike">
                        <a:effectLst/>
                        <a:latin typeface="Times New Roman" panose="02020603050405020304" pitchFamily="18" charset="0"/>
                      </a:endParaRPr>
                    </a:p>
                  </a:txBody>
                  <a:tcPr marL="905" marR="905" marT="905" marB="0" anchor="b"/>
                </a:tc>
                <a:tc>
                  <a:txBody>
                    <a:bodyPr/>
                    <a:lstStyle/>
                    <a:p>
                      <a:pPr algn="ctr" fontAlgn="b"/>
                      <a:r>
                        <a:rPr lang="ru-RU" sz="1000" u="none" strike="noStrike">
                          <a:effectLst/>
                        </a:rPr>
                        <a:t>88 904,2</a:t>
                      </a:r>
                      <a:endParaRPr lang="ru-RU" sz="1000" b="0" i="0" u="none" strike="noStrike">
                        <a:effectLst/>
                        <a:latin typeface="Times New Roman" panose="02020603050405020304" pitchFamily="18" charset="0"/>
                      </a:endParaRPr>
                    </a:p>
                  </a:txBody>
                  <a:tcPr marL="905" marR="905" marT="905" marB="0" anchor="b"/>
                </a:tc>
                <a:tc>
                  <a:txBody>
                    <a:bodyPr/>
                    <a:lstStyle/>
                    <a:p>
                      <a:pPr algn="ctr" fontAlgn="b"/>
                      <a:r>
                        <a:rPr lang="ru-RU" sz="1000" u="none" strike="noStrike">
                          <a:effectLst/>
                        </a:rPr>
                        <a:t>82,2</a:t>
                      </a:r>
                      <a:endParaRPr lang="ru-RU" sz="1000" b="0" i="0" u="none" strike="noStrike">
                        <a:effectLst/>
                        <a:latin typeface="Times New Roman" panose="02020603050405020304" pitchFamily="18" charset="0"/>
                      </a:endParaRPr>
                    </a:p>
                  </a:txBody>
                  <a:tcPr marL="905" marR="905" marT="905" marB="0" anchor="b"/>
                </a:tc>
                <a:tc>
                  <a:txBody>
                    <a:bodyPr/>
                    <a:lstStyle/>
                    <a:p>
                      <a:pPr algn="l" fontAlgn="ctr"/>
                      <a:r>
                        <a:rPr lang="ru-RU" sz="1000" u="none" strike="noStrike">
                          <a:effectLst/>
                        </a:rPr>
                        <a:t>Снижение уточненного плана на год к первоначально утвержденному плану на год обусловлено перераспределением средств по кодам бюджетной классификации экономии по итогам закупочных процедур в части градостроительной деятельности, а также перераспределение бюджетных ассигнований на другие разделы функциональной классификации на выполнгение функций органов местного самоуправления в соответствии с утвержденной структурой.</a:t>
                      </a:r>
                      <a:endParaRPr lang="ru-RU" sz="1000" b="0" i="0" u="none" strike="noStrike">
                        <a:effectLst/>
                        <a:latin typeface="Times New Roman" panose="02020603050405020304" pitchFamily="18" charset="0"/>
                      </a:endParaRPr>
                    </a:p>
                  </a:txBody>
                  <a:tcPr marL="905" marR="905" marT="905" marB="0" anchor="ctr"/>
                </a:tc>
                <a:tc>
                  <a:txBody>
                    <a:bodyPr/>
                    <a:lstStyle/>
                    <a:p>
                      <a:pPr algn="ctr" fontAlgn="b"/>
                      <a:r>
                        <a:rPr lang="ru-RU" sz="1000" u="none" strike="noStrike">
                          <a:effectLst/>
                        </a:rPr>
                        <a:t>84 893,4</a:t>
                      </a:r>
                      <a:endParaRPr lang="ru-RU" sz="1000" b="0" i="0" u="none" strike="noStrike">
                        <a:effectLst/>
                        <a:latin typeface="Times New Roman" panose="02020603050405020304" pitchFamily="18" charset="0"/>
                      </a:endParaRPr>
                    </a:p>
                  </a:txBody>
                  <a:tcPr marL="905" marR="905" marT="905" marB="0" anchor="b"/>
                </a:tc>
                <a:tc>
                  <a:txBody>
                    <a:bodyPr/>
                    <a:lstStyle/>
                    <a:p>
                      <a:pPr algn="ctr" fontAlgn="b"/>
                      <a:r>
                        <a:rPr lang="ru-RU" sz="1000" u="none" strike="noStrike">
                          <a:effectLst/>
                        </a:rPr>
                        <a:t>95,5</a:t>
                      </a:r>
                      <a:endParaRPr lang="ru-RU" sz="1000" b="0" i="0" u="none" strike="noStrike">
                        <a:effectLst/>
                        <a:latin typeface="Times New Roman" panose="02020603050405020304" pitchFamily="18" charset="0"/>
                      </a:endParaRPr>
                    </a:p>
                  </a:txBody>
                  <a:tcPr marL="905" marR="905" marT="905" marB="0" anchor="b"/>
                </a:tc>
                <a:tc>
                  <a:txBody>
                    <a:bodyPr/>
                    <a:lstStyle/>
                    <a:p>
                      <a:pPr algn="l" fontAlgn="ctr"/>
                      <a:r>
                        <a:rPr lang="ru-RU" sz="1000" u="none" strike="noStrike">
                          <a:effectLst/>
                        </a:rPr>
                        <a:t> </a:t>
                      </a:r>
                      <a:endParaRPr lang="ru-RU" sz="1000" b="0" i="0" u="none" strike="noStrike">
                        <a:effectLst/>
                        <a:latin typeface="Times New Roman" panose="02020603050405020304" pitchFamily="18" charset="0"/>
                      </a:endParaRPr>
                    </a:p>
                  </a:txBody>
                  <a:tcPr marL="905" marR="905" marT="905" marB="0" anchor="ctr"/>
                </a:tc>
              </a:tr>
              <a:tr h="32975">
                <a:tc>
                  <a:txBody>
                    <a:bodyPr/>
                    <a:lstStyle/>
                    <a:p>
                      <a:pPr algn="l" fontAlgn="t"/>
                      <a:r>
                        <a:rPr lang="ru-RU" sz="1000" u="none" strike="noStrike">
                          <a:effectLst/>
                        </a:rPr>
                        <a:t>Жилищно-коммунальное хозяйство</a:t>
                      </a:r>
                      <a:endParaRPr lang="ru-RU" sz="1000" b="1" i="0" u="none" strike="noStrike">
                        <a:effectLst/>
                        <a:latin typeface="Times New Roman" panose="02020603050405020304" pitchFamily="18" charset="0"/>
                      </a:endParaRPr>
                    </a:p>
                  </a:txBody>
                  <a:tcPr marL="905" marR="905" marT="905" marB="0"/>
                </a:tc>
                <a:tc>
                  <a:txBody>
                    <a:bodyPr/>
                    <a:lstStyle/>
                    <a:p>
                      <a:pPr algn="ctr" fontAlgn="b"/>
                      <a:r>
                        <a:rPr lang="ru-RU" sz="1000" u="none" strike="noStrike">
                          <a:effectLst/>
                        </a:rPr>
                        <a:t>05</a:t>
                      </a:r>
                      <a:endParaRPr lang="ru-RU" sz="1000" b="1" i="0" u="none" strike="noStrike">
                        <a:effectLst/>
                        <a:latin typeface="Times New Roman" panose="02020603050405020304" pitchFamily="18" charset="0"/>
                      </a:endParaRPr>
                    </a:p>
                  </a:txBody>
                  <a:tcPr marL="905" marR="905" marT="905" marB="0" anchor="b"/>
                </a:tc>
                <a:tc>
                  <a:txBody>
                    <a:bodyPr/>
                    <a:lstStyle/>
                    <a:p>
                      <a:pPr algn="ctr" fontAlgn="b"/>
                      <a:r>
                        <a:rPr lang="ru-RU" sz="1000" u="none" strike="noStrike">
                          <a:effectLst/>
                        </a:rPr>
                        <a:t> </a:t>
                      </a:r>
                      <a:endParaRPr lang="ru-RU" sz="1000" b="1" i="0" u="none" strike="noStrike">
                        <a:effectLst/>
                        <a:latin typeface="Times New Roman" panose="02020603050405020304" pitchFamily="18" charset="0"/>
                      </a:endParaRPr>
                    </a:p>
                  </a:txBody>
                  <a:tcPr marL="905" marR="905" marT="905" marB="0" anchor="b"/>
                </a:tc>
                <a:tc>
                  <a:txBody>
                    <a:bodyPr/>
                    <a:lstStyle/>
                    <a:p>
                      <a:pPr algn="ctr" fontAlgn="b"/>
                      <a:r>
                        <a:rPr lang="ru-RU" sz="1000" u="none" strike="noStrike">
                          <a:effectLst/>
                        </a:rPr>
                        <a:t>861 027,7</a:t>
                      </a:r>
                      <a:endParaRPr lang="ru-RU" sz="1000" b="1" i="0" u="none" strike="noStrike">
                        <a:effectLst/>
                        <a:latin typeface="Times New Roman" panose="02020603050405020304" pitchFamily="18" charset="0"/>
                      </a:endParaRPr>
                    </a:p>
                  </a:txBody>
                  <a:tcPr marL="905" marR="905" marT="905" marB="0" anchor="b"/>
                </a:tc>
                <a:tc>
                  <a:txBody>
                    <a:bodyPr/>
                    <a:lstStyle/>
                    <a:p>
                      <a:pPr algn="ctr" fontAlgn="b"/>
                      <a:r>
                        <a:rPr lang="ru-RU" sz="1000" u="none" strike="noStrike">
                          <a:effectLst/>
                        </a:rPr>
                        <a:t>1 154 889,7</a:t>
                      </a:r>
                      <a:endParaRPr lang="ru-RU" sz="1000" b="1" i="0" u="none" strike="noStrike">
                        <a:effectLst/>
                        <a:latin typeface="Times New Roman" panose="02020603050405020304" pitchFamily="18" charset="0"/>
                      </a:endParaRPr>
                    </a:p>
                  </a:txBody>
                  <a:tcPr marL="905" marR="905" marT="905" marB="0" anchor="b"/>
                </a:tc>
                <a:tc>
                  <a:txBody>
                    <a:bodyPr/>
                    <a:lstStyle/>
                    <a:p>
                      <a:pPr algn="ctr" fontAlgn="b"/>
                      <a:r>
                        <a:rPr lang="ru-RU" sz="1000" u="none" strike="noStrike">
                          <a:effectLst/>
                        </a:rPr>
                        <a:t>134,1</a:t>
                      </a:r>
                      <a:endParaRPr lang="ru-RU" sz="1000" b="1" i="0" u="none" strike="noStrike">
                        <a:effectLst/>
                        <a:latin typeface="Times New Roman" panose="02020603050405020304" pitchFamily="18" charset="0"/>
                      </a:endParaRPr>
                    </a:p>
                  </a:txBody>
                  <a:tcPr marL="905" marR="905" marT="905" marB="0" anchor="b"/>
                </a:tc>
                <a:tc>
                  <a:txBody>
                    <a:bodyPr/>
                    <a:lstStyle/>
                    <a:p>
                      <a:pPr algn="ctr" fontAlgn="ctr"/>
                      <a:r>
                        <a:rPr lang="ru-RU" sz="1000" u="none" strike="noStrike">
                          <a:effectLst/>
                        </a:rPr>
                        <a:t>х</a:t>
                      </a:r>
                      <a:endParaRPr lang="ru-RU" sz="1000" b="1" i="0" u="none" strike="noStrike">
                        <a:effectLst/>
                        <a:latin typeface="Times New Roman" panose="02020603050405020304" pitchFamily="18" charset="0"/>
                      </a:endParaRPr>
                    </a:p>
                  </a:txBody>
                  <a:tcPr marL="905" marR="905" marT="905" marB="0" anchor="ctr"/>
                </a:tc>
                <a:tc>
                  <a:txBody>
                    <a:bodyPr/>
                    <a:lstStyle/>
                    <a:p>
                      <a:pPr algn="ctr" fontAlgn="b"/>
                      <a:r>
                        <a:rPr lang="ru-RU" sz="1000" u="none" strike="noStrike">
                          <a:effectLst/>
                        </a:rPr>
                        <a:t>1 043 210,0</a:t>
                      </a:r>
                      <a:endParaRPr lang="ru-RU" sz="1000" b="1" i="0" u="none" strike="noStrike">
                        <a:effectLst/>
                        <a:latin typeface="Times New Roman" panose="02020603050405020304" pitchFamily="18" charset="0"/>
                      </a:endParaRPr>
                    </a:p>
                  </a:txBody>
                  <a:tcPr marL="905" marR="905" marT="905" marB="0" anchor="b"/>
                </a:tc>
                <a:tc>
                  <a:txBody>
                    <a:bodyPr/>
                    <a:lstStyle/>
                    <a:p>
                      <a:pPr algn="ctr" fontAlgn="b"/>
                      <a:r>
                        <a:rPr lang="ru-RU" sz="1000" u="none" strike="noStrike">
                          <a:effectLst/>
                        </a:rPr>
                        <a:t>90,3</a:t>
                      </a:r>
                      <a:endParaRPr lang="ru-RU" sz="1000" b="1" i="0" u="none" strike="noStrike">
                        <a:effectLst/>
                        <a:latin typeface="Times New Roman" panose="02020603050405020304" pitchFamily="18" charset="0"/>
                      </a:endParaRPr>
                    </a:p>
                  </a:txBody>
                  <a:tcPr marL="905" marR="905" marT="905" marB="0" anchor="b"/>
                </a:tc>
                <a:tc>
                  <a:txBody>
                    <a:bodyPr/>
                    <a:lstStyle/>
                    <a:p>
                      <a:pPr algn="ctr" fontAlgn="ctr"/>
                      <a:r>
                        <a:rPr lang="ru-RU" sz="1000" u="none" strike="noStrike">
                          <a:effectLst/>
                        </a:rPr>
                        <a:t>х</a:t>
                      </a:r>
                      <a:endParaRPr lang="ru-RU" sz="1000" b="1" i="0" u="none" strike="noStrike">
                        <a:effectLst/>
                        <a:latin typeface="Times New Roman" panose="02020603050405020304" pitchFamily="18" charset="0"/>
                      </a:endParaRPr>
                    </a:p>
                  </a:txBody>
                  <a:tcPr marL="905" marR="905" marT="905" marB="0" anchor="ctr"/>
                </a:tc>
              </a:tr>
              <a:tr h="115414">
                <a:tc>
                  <a:txBody>
                    <a:bodyPr/>
                    <a:lstStyle/>
                    <a:p>
                      <a:pPr algn="l" fontAlgn="t"/>
                      <a:r>
                        <a:rPr lang="ru-RU" sz="1000" u="none" strike="noStrike">
                          <a:effectLst/>
                        </a:rPr>
                        <a:t>Жилищное хозяйство</a:t>
                      </a:r>
                      <a:endParaRPr lang="ru-RU" sz="1000" b="0" i="0" u="none" strike="noStrike">
                        <a:effectLst/>
                        <a:latin typeface="Times New Roman" panose="02020603050405020304" pitchFamily="18" charset="0"/>
                      </a:endParaRPr>
                    </a:p>
                  </a:txBody>
                  <a:tcPr marL="905" marR="905" marT="905" marB="0"/>
                </a:tc>
                <a:tc>
                  <a:txBody>
                    <a:bodyPr/>
                    <a:lstStyle/>
                    <a:p>
                      <a:pPr algn="ctr" fontAlgn="b"/>
                      <a:r>
                        <a:rPr lang="ru-RU" sz="1000" u="none" strike="noStrike">
                          <a:effectLst/>
                        </a:rPr>
                        <a:t>05</a:t>
                      </a:r>
                      <a:endParaRPr lang="ru-RU" sz="1000" b="0" i="0" u="none" strike="noStrike">
                        <a:effectLst/>
                        <a:latin typeface="Times New Roman" panose="02020603050405020304" pitchFamily="18" charset="0"/>
                      </a:endParaRPr>
                    </a:p>
                  </a:txBody>
                  <a:tcPr marL="905" marR="905" marT="905" marB="0" anchor="b"/>
                </a:tc>
                <a:tc>
                  <a:txBody>
                    <a:bodyPr/>
                    <a:lstStyle/>
                    <a:p>
                      <a:pPr algn="ctr" fontAlgn="b"/>
                      <a:r>
                        <a:rPr lang="ru-RU" sz="1000" u="none" strike="noStrike">
                          <a:effectLst/>
                        </a:rPr>
                        <a:t>01</a:t>
                      </a:r>
                      <a:endParaRPr lang="ru-RU" sz="1000" b="0" i="0" u="none" strike="noStrike">
                        <a:effectLst/>
                        <a:latin typeface="Times New Roman" panose="02020603050405020304" pitchFamily="18" charset="0"/>
                      </a:endParaRPr>
                    </a:p>
                  </a:txBody>
                  <a:tcPr marL="905" marR="905" marT="905" marB="0" anchor="b"/>
                </a:tc>
                <a:tc>
                  <a:txBody>
                    <a:bodyPr/>
                    <a:lstStyle/>
                    <a:p>
                      <a:pPr algn="ctr" fontAlgn="b"/>
                      <a:r>
                        <a:rPr lang="ru-RU" sz="1000" u="none" strike="noStrike">
                          <a:effectLst/>
                        </a:rPr>
                        <a:t>279 420,5</a:t>
                      </a:r>
                      <a:endParaRPr lang="ru-RU" sz="1000" b="0" i="0" u="none" strike="noStrike">
                        <a:effectLst/>
                        <a:latin typeface="Times New Roman" panose="02020603050405020304" pitchFamily="18" charset="0"/>
                      </a:endParaRPr>
                    </a:p>
                  </a:txBody>
                  <a:tcPr marL="905" marR="905" marT="905" marB="0" anchor="b"/>
                </a:tc>
                <a:tc>
                  <a:txBody>
                    <a:bodyPr/>
                    <a:lstStyle/>
                    <a:p>
                      <a:pPr algn="ctr" fontAlgn="b"/>
                      <a:r>
                        <a:rPr lang="ru-RU" sz="1000" u="none" strike="noStrike">
                          <a:effectLst/>
                        </a:rPr>
                        <a:t>54 530,1</a:t>
                      </a:r>
                      <a:endParaRPr lang="ru-RU" sz="1000" b="0" i="0" u="none" strike="noStrike">
                        <a:effectLst/>
                        <a:latin typeface="Times New Roman" panose="02020603050405020304" pitchFamily="18" charset="0"/>
                      </a:endParaRPr>
                    </a:p>
                  </a:txBody>
                  <a:tcPr marL="905" marR="905" marT="905" marB="0" anchor="b"/>
                </a:tc>
                <a:tc>
                  <a:txBody>
                    <a:bodyPr/>
                    <a:lstStyle/>
                    <a:p>
                      <a:pPr algn="ctr" fontAlgn="b"/>
                      <a:r>
                        <a:rPr lang="ru-RU" sz="1000" u="none" strike="noStrike">
                          <a:effectLst/>
                        </a:rPr>
                        <a:t>19,5</a:t>
                      </a:r>
                      <a:endParaRPr lang="ru-RU" sz="1000" b="0" i="0" u="none" strike="noStrike">
                        <a:effectLst/>
                        <a:latin typeface="Times New Roman" panose="02020603050405020304" pitchFamily="18" charset="0"/>
                      </a:endParaRPr>
                    </a:p>
                  </a:txBody>
                  <a:tcPr marL="905" marR="905" marT="905" marB="0" anchor="b"/>
                </a:tc>
                <a:tc>
                  <a:txBody>
                    <a:bodyPr/>
                    <a:lstStyle/>
                    <a:p>
                      <a:pPr algn="l" fontAlgn="ctr"/>
                      <a:r>
                        <a:rPr lang="ru-RU" sz="1000" u="none" strike="noStrike" dirty="0">
                          <a:effectLst/>
                        </a:rPr>
                        <a:t>Снижение уточненного плана на год к первоначально утвержденному плану на год обусловлено уменьшением бюджетных ассигнований за счет межбюджетных трансфертов и  доли софинансирования за счет местного бюджета на реализацию мероприятий по переселению граждан из </a:t>
                      </a:r>
                      <a:r>
                        <a:rPr lang="ru-RU" sz="1000" u="none" strike="noStrike" dirty="0" smtClean="0">
                          <a:effectLst/>
                        </a:rPr>
                        <a:t>непредназначенных </a:t>
                      </a:r>
                      <a:r>
                        <a:rPr lang="ru-RU" sz="1000" u="none" strike="noStrike" dirty="0">
                          <a:effectLst/>
                        </a:rPr>
                        <a:t>для проживания строений, созданных в период промышленного освоения Сибири и Дальнего Востока.</a:t>
                      </a:r>
                      <a:endParaRPr lang="ru-RU" sz="1000" b="0" i="0" u="none" strike="noStrike" dirty="0">
                        <a:effectLst/>
                        <a:latin typeface="Times New Roman" panose="02020603050405020304" pitchFamily="18" charset="0"/>
                      </a:endParaRPr>
                    </a:p>
                  </a:txBody>
                  <a:tcPr marL="905" marR="905" marT="905" marB="0" anchor="ctr"/>
                </a:tc>
                <a:tc>
                  <a:txBody>
                    <a:bodyPr/>
                    <a:lstStyle/>
                    <a:p>
                      <a:pPr algn="ctr" fontAlgn="b"/>
                      <a:r>
                        <a:rPr lang="ru-RU" sz="1000" u="none" strike="noStrike">
                          <a:effectLst/>
                        </a:rPr>
                        <a:t>52 559,8</a:t>
                      </a:r>
                      <a:endParaRPr lang="ru-RU" sz="1000" b="0" i="0" u="none" strike="noStrike">
                        <a:effectLst/>
                        <a:latin typeface="Times New Roman" panose="02020603050405020304" pitchFamily="18" charset="0"/>
                      </a:endParaRPr>
                    </a:p>
                  </a:txBody>
                  <a:tcPr marL="905" marR="905" marT="905" marB="0" anchor="b"/>
                </a:tc>
                <a:tc>
                  <a:txBody>
                    <a:bodyPr/>
                    <a:lstStyle/>
                    <a:p>
                      <a:pPr algn="ctr" fontAlgn="b"/>
                      <a:r>
                        <a:rPr lang="ru-RU" sz="1000" u="none" strike="noStrike">
                          <a:effectLst/>
                        </a:rPr>
                        <a:t>96,4</a:t>
                      </a:r>
                      <a:endParaRPr lang="ru-RU" sz="1000" b="0" i="0" u="none" strike="noStrike">
                        <a:effectLst/>
                        <a:latin typeface="Times New Roman" panose="02020603050405020304" pitchFamily="18" charset="0"/>
                      </a:endParaRPr>
                    </a:p>
                  </a:txBody>
                  <a:tcPr marL="905" marR="905" marT="905" marB="0" anchor="b"/>
                </a:tc>
                <a:tc>
                  <a:txBody>
                    <a:bodyPr/>
                    <a:lstStyle/>
                    <a:p>
                      <a:pPr algn="l" fontAlgn="ctr"/>
                      <a:r>
                        <a:rPr lang="ru-RU" sz="1000" u="none" strike="noStrike" dirty="0">
                          <a:effectLst/>
                        </a:rPr>
                        <a:t> </a:t>
                      </a:r>
                      <a:endParaRPr lang="ru-RU" sz="1000" b="0" i="0" u="none" strike="noStrike" dirty="0">
                        <a:effectLst/>
                        <a:latin typeface="Times New Roman" panose="02020603050405020304" pitchFamily="18" charset="0"/>
                      </a:endParaRPr>
                    </a:p>
                  </a:txBody>
                  <a:tcPr marL="905" marR="905" marT="905" marB="0" anchor="ctr"/>
                </a:tc>
              </a:tr>
              <a:tr h="247316">
                <a:tc>
                  <a:txBody>
                    <a:bodyPr/>
                    <a:lstStyle/>
                    <a:p>
                      <a:pPr algn="l" fontAlgn="t"/>
                      <a:r>
                        <a:rPr lang="ru-RU" sz="1000" u="none" strike="noStrike">
                          <a:effectLst/>
                        </a:rPr>
                        <a:t>Коммунальное хозяйство</a:t>
                      </a:r>
                      <a:endParaRPr lang="ru-RU" sz="1000" b="0" i="0" u="none" strike="noStrike">
                        <a:effectLst/>
                        <a:latin typeface="Times New Roman" panose="02020603050405020304" pitchFamily="18" charset="0"/>
                      </a:endParaRPr>
                    </a:p>
                  </a:txBody>
                  <a:tcPr marL="905" marR="905" marT="905" marB="0"/>
                </a:tc>
                <a:tc>
                  <a:txBody>
                    <a:bodyPr/>
                    <a:lstStyle/>
                    <a:p>
                      <a:pPr algn="ctr" fontAlgn="b"/>
                      <a:r>
                        <a:rPr lang="ru-RU" sz="1000" u="none" strike="noStrike">
                          <a:effectLst/>
                        </a:rPr>
                        <a:t>05</a:t>
                      </a:r>
                      <a:endParaRPr lang="ru-RU" sz="1000" b="0" i="0" u="none" strike="noStrike">
                        <a:effectLst/>
                        <a:latin typeface="Times New Roman" panose="02020603050405020304" pitchFamily="18" charset="0"/>
                      </a:endParaRPr>
                    </a:p>
                  </a:txBody>
                  <a:tcPr marL="905" marR="905" marT="905" marB="0" anchor="b"/>
                </a:tc>
                <a:tc>
                  <a:txBody>
                    <a:bodyPr/>
                    <a:lstStyle/>
                    <a:p>
                      <a:pPr algn="ctr" fontAlgn="b"/>
                      <a:r>
                        <a:rPr lang="ru-RU" sz="1000" u="none" strike="noStrike">
                          <a:effectLst/>
                        </a:rPr>
                        <a:t>02</a:t>
                      </a:r>
                      <a:endParaRPr lang="ru-RU" sz="1000" b="0" i="0" u="none" strike="noStrike">
                        <a:effectLst/>
                        <a:latin typeface="Times New Roman" panose="02020603050405020304" pitchFamily="18" charset="0"/>
                      </a:endParaRPr>
                    </a:p>
                  </a:txBody>
                  <a:tcPr marL="905" marR="905" marT="905" marB="0" anchor="b"/>
                </a:tc>
                <a:tc>
                  <a:txBody>
                    <a:bodyPr/>
                    <a:lstStyle/>
                    <a:p>
                      <a:pPr algn="ctr" fontAlgn="b"/>
                      <a:r>
                        <a:rPr lang="ru-RU" sz="1000" u="none" strike="noStrike">
                          <a:effectLst/>
                        </a:rPr>
                        <a:t>456 410,4</a:t>
                      </a:r>
                      <a:endParaRPr lang="ru-RU" sz="1000" b="0" i="0" u="none" strike="noStrike">
                        <a:effectLst/>
                        <a:latin typeface="Times New Roman" panose="02020603050405020304" pitchFamily="18" charset="0"/>
                      </a:endParaRPr>
                    </a:p>
                  </a:txBody>
                  <a:tcPr marL="905" marR="905" marT="905" marB="0" anchor="b"/>
                </a:tc>
                <a:tc>
                  <a:txBody>
                    <a:bodyPr/>
                    <a:lstStyle/>
                    <a:p>
                      <a:pPr algn="ctr" fontAlgn="b"/>
                      <a:r>
                        <a:rPr lang="ru-RU" sz="1000" u="none" strike="noStrike">
                          <a:effectLst/>
                        </a:rPr>
                        <a:t>812 940,7</a:t>
                      </a:r>
                      <a:endParaRPr lang="ru-RU" sz="1000" b="0" i="0" u="none" strike="noStrike">
                        <a:effectLst/>
                        <a:latin typeface="Times New Roman" panose="02020603050405020304" pitchFamily="18" charset="0"/>
                      </a:endParaRPr>
                    </a:p>
                  </a:txBody>
                  <a:tcPr marL="905" marR="905" marT="905" marB="0" anchor="b"/>
                </a:tc>
                <a:tc>
                  <a:txBody>
                    <a:bodyPr/>
                    <a:lstStyle/>
                    <a:p>
                      <a:pPr algn="ctr" fontAlgn="b"/>
                      <a:r>
                        <a:rPr lang="ru-RU" sz="1000" u="none" strike="noStrike">
                          <a:effectLst/>
                        </a:rPr>
                        <a:t>178,1</a:t>
                      </a:r>
                      <a:endParaRPr lang="ru-RU" sz="1000" b="0" i="0" u="none" strike="noStrike">
                        <a:effectLst/>
                        <a:latin typeface="Times New Roman" panose="02020603050405020304" pitchFamily="18" charset="0"/>
                      </a:endParaRPr>
                    </a:p>
                  </a:txBody>
                  <a:tcPr marL="905" marR="905" marT="905" marB="0" anchor="b"/>
                </a:tc>
                <a:tc>
                  <a:txBody>
                    <a:bodyPr/>
                    <a:lstStyle/>
                    <a:p>
                      <a:pPr algn="l" fontAlgn="ctr"/>
                      <a:r>
                        <a:rPr lang="ru-RU" sz="1000" u="none" strike="noStrike" dirty="0">
                          <a:effectLst/>
                        </a:rPr>
                        <a:t>Увеличение уточненного плана на год к первоначально утвержденному плану на год обусловлено увеличением бюджетных ассигнований на реализацию федерального проекта "Чистая вода", на финансовое обеспечение затрат юридическим лицам (за исключением муниципальных учреждений), осуществляющим свою деятельность в сфере теплоснабжения, водоснабжения и водоотведения и оказывающим коммунальные услуги населению, связанных с погашением задолженности за потребленные топливно-энергетические ресурсы, на финансовое обеспечение затрат юридическим лицам (за исключением муниципальных учреждений) в целях возмещения недополученных доходов при оказании жилищно-коммунальных услуг населению города Пыть-Яха, на сумму остатков прочих безвозмездных поступлений, сложившихся на 01.01.2021 года на благоустройство городских территорий.</a:t>
                      </a:r>
                      <a:endParaRPr lang="ru-RU" sz="1000" b="0" i="0" u="none" strike="noStrike" dirty="0">
                        <a:effectLst/>
                        <a:latin typeface="Times New Roman" panose="02020603050405020304" pitchFamily="18" charset="0"/>
                      </a:endParaRPr>
                    </a:p>
                  </a:txBody>
                  <a:tcPr marL="905" marR="905" marT="905" marB="0" anchor="ctr"/>
                </a:tc>
                <a:tc>
                  <a:txBody>
                    <a:bodyPr/>
                    <a:lstStyle/>
                    <a:p>
                      <a:pPr algn="ctr" fontAlgn="b"/>
                      <a:r>
                        <a:rPr lang="ru-RU" sz="1000" u="none" strike="noStrike">
                          <a:effectLst/>
                        </a:rPr>
                        <a:t>800 517,6</a:t>
                      </a:r>
                      <a:endParaRPr lang="ru-RU" sz="1000" b="0" i="0" u="none" strike="noStrike">
                        <a:effectLst/>
                        <a:latin typeface="Times New Roman" panose="02020603050405020304" pitchFamily="18" charset="0"/>
                      </a:endParaRPr>
                    </a:p>
                  </a:txBody>
                  <a:tcPr marL="905" marR="905" marT="905" marB="0" anchor="b"/>
                </a:tc>
                <a:tc>
                  <a:txBody>
                    <a:bodyPr/>
                    <a:lstStyle/>
                    <a:p>
                      <a:pPr algn="ctr" fontAlgn="b"/>
                      <a:r>
                        <a:rPr lang="ru-RU" sz="1000" u="none" strike="noStrike">
                          <a:effectLst/>
                        </a:rPr>
                        <a:t>98,5</a:t>
                      </a:r>
                      <a:endParaRPr lang="ru-RU" sz="1000" b="0" i="0" u="none" strike="noStrike">
                        <a:effectLst/>
                        <a:latin typeface="Times New Roman" panose="02020603050405020304" pitchFamily="18" charset="0"/>
                      </a:endParaRPr>
                    </a:p>
                  </a:txBody>
                  <a:tcPr marL="905" marR="905" marT="905" marB="0" anchor="b"/>
                </a:tc>
                <a:tc>
                  <a:txBody>
                    <a:bodyPr/>
                    <a:lstStyle/>
                    <a:p>
                      <a:pPr algn="l" fontAlgn="ctr"/>
                      <a:r>
                        <a:rPr lang="ru-RU" sz="1000" u="none" strike="noStrike" dirty="0">
                          <a:effectLst/>
                        </a:rPr>
                        <a:t> </a:t>
                      </a:r>
                      <a:endParaRPr lang="ru-RU" sz="1000" b="0" i="0" u="none" strike="noStrike" dirty="0">
                        <a:effectLst/>
                        <a:latin typeface="Times New Roman" panose="02020603050405020304" pitchFamily="18" charset="0"/>
                      </a:endParaRPr>
                    </a:p>
                  </a:txBody>
                  <a:tcPr marL="905" marR="905" marT="905" marB="0" anchor="ctr"/>
                </a:tc>
              </a:tr>
            </a:tbl>
          </a:graphicData>
        </a:graphic>
      </p:graphicFrame>
    </p:spTree>
    <p:extLst>
      <p:ext uri="{BB962C8B-B14F-4D97-AF65-F5344CB8AC3E}">
        <p14:creationId xmlns:p14="http://schemas.microsoft.com/office/powerpoint/2010/main" val="306102933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3" name="Нижний колонтитул 3"/>
          <p:cNvSpPr>
            <a:spLocks noGrp="1"/>
          </p:cNvSpPr>
          <p:nvPr>
            <p:ph type="ftr" sz="quarter" idx="4294967295"/>
          </p:nvPr>
        </p:nvSpPr>
        <p:spPr>
          <a:xfrm>
            <a:off x="0" y="6437730"/>
            <a:ext cx="11760000" cy="432000"/>
          </a:xfrm>
          <a:prstGeom prst="rect">
            <a:avLst/>
          </a:prstGeom>
          <a:solidFill>
            <a:srgbClr val="404040"/>
          </a:solidFill>
          <a:ln cmpd="sng">
            <a:noFill/>
          </a:ln>
        </p:spPr>
        <p:txBody>
          <a:bodyPr anchor="ctr"/>
          <a:lstStyle/>
          <a:p>
            <a:pPr lvl="1"/>
            <a:r>
              <a:rPr lang="ru-RU" b="1" dirty="0">
                <a:gradFill>
                  <a:gsLst>
                    <a:gs pos="0">
                      <a:schemeClr val="accent1">
                        <a:lumMod val="5000"/>
                        <a:lumOff val="95000"/>
                      </a:schemeClr>
                    </a:gs>
                    <a:gs pos="74000">
                      <a:schemeClr val="accent5">
                        <a:lumMod val="25000"/>
                        <a:lumOff val="75000"/>
                      </a:schemeClr>
                    </a:gs>
                    <a:gs pos="83000">
                      <a:schemeClr val="accent5">
                        <a:lumMod val="25000"/>
                        <a:lumOff val="75000"/>
                      </a:schemeClr>
                    </a:gs>
                    <a:gs pos="100000">
                      <a:schemeClr val="accent5">
                        <a:lumMod val="50000"/>
                        <a:lumOff val="50000"/>
                      </a:schemeClr>
                    </a:gs>
                  </a:gsLst>
                  <a:lin ang="5400000" scaled="1"/>
                </a:gradFill>
              </a:rPr>
              <a:t>БЮДЖЕТ ДЛЯ ГРАЖДАН </a:t>
            </a:r>
          </a:p>
        </p:txBody>
      </p:sp>
      <p:sp>
        <p:nvSpPr>
          <p:cNvPr id="34" name="Номер слайда 5">
            <a:extLst>
              <a:ext uri="{FF2B5EF4-FFF2-40B4-BE49-F238E27FC236}">
                <a16:creationId xmlns="" xmlns:a16="http://schemas.microsoft.com/office/drawing/2014/main" id="{1C554D9F-1895-486E-BFBA-905BB2D29E08}"/>
              </a:ext>
            </a:extLst>
          </p:cNvPr>
          <p:cNvSpPr>
            <a:spLocks noGrp="1"/>
          </p:cNvSpPr>
          <p:nvPr>
            <p:ph type="sldNum" sz="quarter" idx="33"/>
          </p:nvPr>
        </p:nvSpPr>
        <p:spPr>
          <a:xfrm>
            <a:off x="11760000" y="6437730"/>
            <a:ext cx="432000" cy="432000"/>
          </a:xfrm>
        </p:spPr>
        <p:txBody>
          <a:bodyPr rtlCol="0"/>
          <a:lstStyle/>
          <a:p>
            <a:pPr rtl="0"/>
            <a:fld id="{19B51A1E-902D-48AF-9020-955120F399B6}" type="slidenum">
              <a:rPr lang="ru-RU" sz="1600" b="1" smtClean="0">
                <a:ln w="0"/>
                <a:gradFill>
                  <a:gsLst>
                    <a:gs pos="0">
                      <a:schemeClr val="accent1">
                        <a:lumMod val="5000"/>
                        <a:lumOff val="95000"/>
                      </a:schemeClr>
                    </a:gs>
                    <a:gs pos="74000">
                      <a:schemeClr val="accent5">
                        <a:lumMod val="25000"/>
                        <a:lumOff val="75000"/>
                      </a:schemeClr>
                    </a:gs>
                    <a:gs pos="83000">
                      <a:schemeClr val="accent5">
                        <a:lumMod val="25000"/>
                        <a:lumOff val="75000"/>
                      </a:schemeClr>
                    </a:gs>
                    <a:gs pos="100000">
                      <a:schemeClr val="accent5">
                        <a:lumMod val="50000"/>
                        <a:lumOff val="50000"/>
                      </a:schemeClr>
                    </a:gs>
                  </a:gsLst>
                  <a:lin ang="5400000" scaled="1"/>
                </a:gradFill>
                <a:effectLst>
                  <a:outerShdw blurRad="38100" dist="25400" dir="5400000" algn="ctr" rotWithShape="0">
                    <a:srgbClr val="6E747A">
                      <a:alpha val="43000"/>
                    </a:srgbClr>
                  </a:outerShdw>
                </a:effectLst>
              </a:rPr>
              <a:pPr rtl="0"/>
              <a:t>42</a:t>
            </a:fld>
            <a:endParaRPr lang="ru-RU" sz="1600" b="1" dirty="0">
              <a:ln w="0"/>
              <a:gradFill>
                <a:gsLst>
                  <a:gs pos="0">
                    <a:schemeClr val="accent1">
                      <a:lumMod val="5000"/>
                      <a:lumOff val="95000"/>
                    </a:schemeClr>
                  </a:gs>
                  <a:gs pos="74000">
                    <a:schemeClr val="accent5">
                      <a:lumMod val="25000"/>
                      <a:lumOff val="75000"/>
                    </a:schemeClr>
                  </a:gs>
                  <a:gs pos="83000">
                    <a:schemeClr val="accent5">
                      <a:lumMod val="25000"/>
                      <a:lumOff val="75000"/>
                    </a:schemeClr>
                  </a:gs>
                  <a:gs pos="100000">
                    <a:schemeClr val="accent5">
                      <a:lumMod val="50000"/>
                      <a:lumOff val="50000"/>
                    </a:schemeClr>
                  </a:gs>
                </a:gsLst>
                <a:lin ang="5400000" scaled="1"/>
              </a:gradFill>
              <a:effectLst>
                <a:outerShdw blurRad="38100" dist="25400" dir="5400000" algn="ctr" rotWithShape="0">
                  <a:srgbClr val="6E747A">
                    <a:alpha val="43000"/>
                  </a:srgbClr>
                </a:outerShdw>
              </a:effectLst>
            </a:endParaRPr>
          </a:p>
        </p:txBody>
      </p:sp>
      <p:sp>
        <p:nvSpPr>
          <p:cNvPr id="3" name="Заголовок 2"/>
          <p:cNvSpPr>
            <a:spLocks noGrp="1"/>
          </p:cNvSpPr>
          <p:nvPr>
            <p:ph type="title"/>
          </p:nvPr>
        </p:nvSpPr>
        <p:spPr/>
        <p:txBody>
          <a:bodyPr/>
          <a:lstStyle/>
          <a:p>
            <a:r>
              <a:rPr lang="ru-RU" sz="2000" dirty="0" smtClean="0"/>
              <a:t>Сведения </a:t>
            </a:r>
            <a:r>
              <a:rPr lang="ru-RU" sz="2000" dirty="0"/>
              <a:t>о фактически произведенных расходах по разделам и подразделам классификации расходов бюджета в сравнении с первоначально утвержденными решением о бюджете значениями и с уточненными значениями с учетом внесенных изменений по </a:t>
            </a:r>
            <a:r>
              <a:rPr lang="ru-RU" sz="2000" dirty="0" smtClean="0"/>
              <a:t>городу </a:t>
            </a:r>
            <a:r>
              <a:rPr lang="ru-RU" sz="2000" dirty="0"/>
              <a:t>Пыть-Ях за 2021 год, тыс. рублей</a:t>
            </a:r>
          </a:p>
        </p:txBody>
      </p:sp>
      <p:sp>
        <p:nvSpPr>
          <p:cNvPr id="6" name="TextBox 5"/>
          <p:cNvSpPr txBox="1"/>
          <p:nvPr/>
        </p:nvSpPr>
        <p:spPr>
          <a:xfrm>
            <a:off x="10871200" y="689267"/>
            <a:ext cx="1036482" cy="369332"/>
          </a:xfrm>
          <a:prstGeom prst="rect">
            <a:avLst/>
          </a:prstGeom>
          <a:noFill/>
        </p:spPr>
        <p:txBody>
          <a:bodyPr wrap="square" rtlCol="0">
            <a:spAutoFit/>
          </a:bodyPr>
          <a:lstStyle/>
          <a:p>
            <a:pPr algn="r"/>
            <a:r>
              <a:rPr lang="ru-RU" dirty="0" smtClean="0"/>
              <a:t>(6 из 10)</a:t>
            </a:r>
            <a:endParaRPr lang="ru-RU" dirty="0"/>
          </a:p>
        </p:txBody>
      </p:sp>
      <p:graphicFrame>
        <p:nvGraphicFramePr>
          <p:cNvPr id="4" name="Таблица 3"/>
          <p:cNvGraphicFramePr>
            <a:graphicFrameLocks noGrp="1"/>
          </p:cNvGraphicFramePr>
          <p:nvPr>
            <p:extLst>
              <p:ext uri="{D42A27DB-BD31-4B8C-83A1-F6EECF244321}">
                <p14:modId xmlns:p14="http://schemas.microsoft.com/office/powerpoint/2010/main" val="1824011947"/>
              </p:ext>
            </p:extLst>
          </p:nvPr>
        </p:nvGraphicFramePr>
        <p:xfrm>
          <a:off x="296335" y="1104321"/>
          <a:ext cx="11622912" cy="5184315"/>
        </p:xfrm>
        <a:graphic>
          <a:graphicData uri="http://schemas.openxmlformats.org/drawingml/2006/table">
            <a:tbl>
              <a:tblPr bandRow="1" bandCol="1">
                <a:tableStyleId>{5A111915-BE36-4E01-A7E5-04B1672EAD32}</a:tableStyleId>
              </a:tblPr>
              <a:tblGrid>
                <a:gridCol w="1448943"/>
                <a:gridCol w="333086"/>
                <a:gridCol w="278367"/>
                <a:gridCol w="837482"/>
                <a:gridCol w="837482"/>
                <a:gridCol w="483035"/>
                <a:gridCol w="3780000"/>
                <a:gridCol w="837482"/>
                <a:gridCol w="483035"/>
                <a:gridCol w="2304000"/>
              </a:tblGrid>
              <a:tr h="29167">
                <a:tc>
                  <a:txBody>
                    <a:bodyPr/>
                    <a:lstStyle/>
                    <a:p>
                      <a:pPr algn="ctr" fontAlgn="ctr"/>
                      <a:r>
                        <a:rPr lang="ru-RU" sz="1000" u="none" strike="noStrike" dirty="0">
                          <a:effectLst/>
                        </a:rPr>
                        <a:t>1</a:t>
                      </a:r>
                      <a:endParaRPr lang="ru-RU" sz="1000" b="0" i="0" u="none" strike="noStrike" dirty="0">
                        <a:effectLst/>
                        <a:latin typeface="Times New Roman" panose="02020603050405020304" pitchFamily="18" charset="0"/>
                      </a:endParaRPr>
                    </a:p>
                  </a:txBody>
                  <a:tcPr marL="905" marR="905" marT="905" marB="0" anchor="ctr"/>
                </a:tc>
                <a:tc>
                  <a:txBody>
                    <a:bodyPr/>
                    <a:lstStyle/>
                    <a:p>
                      <a:pPr algn="ctr" rtl="0" fontAlgn="ctr"/>
                      <a:r>
                        <a:rPr lang="ru-RU" sz="1000" u="none" strike="noStrike">
                          <a:effectLst/>
                        </a:rPr>
                        <a:t>2</a:t>
                      </a:r>
                      <a:endParaRPr lang="ru-RU" sz="1000" b="0" i="0" u="none" strike="noStrike">
                        <a:effectLst/>
                        <a:latin typeface="Times New Roman" panose="02020603050405020304" pitchFamily="18" charset="0"/>
                      </a:endParaRPr>
                    </a:p>
                  </a:txBody>
                  <a:tcPr marL="905" marR="905" marT="905" marB="0" anchor="ctr"/>
                </a:tc>
                <a:tc>
                  <a:txBody>
                    <a:bodyPr/>
                    <a:lstStyle/>
                    <a:p>
                      <a:pPr algn="ctr" rtl="0" fontAlgn="ctr"/>
                      <a:r>
                        <a:rPr lang="ru-RU" sz="1000" u="none" strike="noStrike">
                          <a:effectLst/>
                        </a:rPr>
                        <a:t>3</a:t>
                      </a:r>
                      <a:endParaRPr lang="ru-RU" sz="1000" b="0" i="0" u="none" strike="noStrike">
                        <a:effectLst/>
                        <a:latin typeface="Times New Roman" panose="02020603050405020304" pitchFamily="18" charset="0"/>
                      </a:endParaRPr>
                    </a:p>
                  </a:txBody>
                  <a:tcPr marL="905" marR="905" marT="905" marB="0" anchor="ctr"/>
                </a:tc>
                <a:tc>
                  <a:txBody>
                    <a:bodyPr/>
                    <a:lstStyle/>
                    <a:p>
                      <a:pPr algn="ctr" rtl="0" fontAlgn="ctr"/>
                      <a:r>
                        <a:rPr lang="ru-RU" sz="1000" u="none" strike="noStrike">
                          <a:effectLst/>
                        </a:rPr>
                        <a:t>4</a:t>
                      </a:r>
                      <a:endParaRPr lang="ru-RU" sz="1000" b="0" i="0" u="none" strike="noStrike">
                        <a:effectLst/>
                        <a:latin typeface="Times New Roman" panose="02020603050405020304" pitchFamily="18" charset="0"/>
                      </a:endParaRPr>
                    </a:p>
                  </a:txBody>
                  <a:tcPr marL="905" marR="905" marT="905" marB="0" anchor="ctr"/>
                </a:tc>
                <a:tc>
                  <a:txBody>
                    <a:bodyPr/>
                    <a:lstStyle/>
                    <a:p>
                      <a:pPr algn="ctr" fontAlgn="ctr"/>
                      <a:r>
                        <a:rPr lang="ru-RU" sz="1000" u="none" strike="noStrike">
                          <a:effectLst/>
                        </a:rPr>
                        <a:t>4</a:t>
                      </a:r>
                      <a:endParaRPr lang="ru-RU" sz="1000" b="0" i="0" u="none" strike="noStrike">
                        <a:solidFill>
                          <a:srgbClr val="000000"/>
                        </a:solidFill>
                        <a:effectLst/>
                        <a:latin typeface="Times New Roman" panose="02020603050405020304" pitchFamily="18" charset="0"/>
                      </a:endParaRPr>
                    </a:p>
                  </a:txBody>
                  <a:tcPr marL="905" marR="905" marT="905" marB="0" anchor="ctr"/>
                </a:tc>
                <a:tc>
                  <a:txBody>
                    <a:bodyPr/>
                    <a:lstStyle/>
                    <a:p>
                      <a:pPr algn="ctr" fontAlgn="ctr"/>
                      <a:r>
                        <a:rPr lang="ru-RU" sz="1000" u="none" strike="noStrike">
                          <a:effectLst/>
                        </a:rPr>
                        <a:t>5</a:t>
                      </a:r>
                      <a:endParaRPr lang="ru-RU" sz="1000" b="0" i="0" u="none" strike="noStrike">
                        <a:solidFill>
                          <a:srgbClr val="000000"/>
                        </a:solidFill>
                        <a:effectLst/>
                        <a:latin typeface="Times New Roman" panose="02020603050405020304" pitchFamily="18" charset="0"/>
                      </a:endParaRPr>
                    </a:p>
                  </a:txBody>
                  <a:tcPr marL="905" marR="905" marT="905" marB="0" anchor="ctr"/>
                </a:tc>
                <a:tc>
                  <a:txBody>
                    <a:bodyPr/>
                    <a:lstStyle/>
                    <a:p>
                      <a:pPr algn="ctr" fontAlgn="ctr"/>
                      <a:r>
                        <a:rPr lang="ru-RU" sz="1000" u="none" strike="noStrike">
                          <a:effectLst/>
                        </a:rPr>
                        <a:t>6</a:t>
                      </a:r>
                      <a:endParaRPr lang="ru-RU" sz="1000" b="0" i="0" u="none" strike="noStrike">
                        <a:solidFill>
                          <a:srgbClr val="000000"/>
                        </a:solidFill>
                        <a:effectLst/>
                        <a:latin typeface="Times New Roman" panose="02020603050405020304" pitchFamily="18" charset="0"/>
                      </a:endParaRPr>
                    </a:p>
                  </a:txBody>
                  <a:tcPr marL="905" marR="905" marT="905" marB="0" anchor="ctr"/>
                </a:tc>
                <a:tc>
                  <a:txBody>
                    <a:bodyPr/>
                    <a:lstStyle/>
                    <a:p>
                      <a:pPr algn="ctr" fontAlgn="ctr"/>
                      <a:r>
                        <a:rPr lang="ru-RU" sz="1000" u="none" strike="noStrike">
                          <a:effectLst/>
                        </a:rPr>
                        <a:t>7</a:t>
                      </a:r>
                      <a:endParaRPr lang="ru-RU" sz="1000" b="0" i="0" u="none" strike="noStrike">
                        <a:solidFill>
                          <a:srgbClr val="000000"/>
                        </a:solidFill>
                        <a:effectLst/>
                        <a:latin typeface="Times New Roman" panose="02020603050405020304" pitchFamily="18" charset="0"/>
                      </a:endParaRPr>
                    </a:p>
                  </a:txBody>
                  <a:tcPr marL="905" marR="905" marT="905" marB="0" anchor="ctr"/>
                </a:tc>
                <a:tc>
                  <a:txBody>
                    <a:bodyPr/>
                    <a:lstStyle/>
                    <a:p>
                      <a:pPr algn="ctr" fontAlgn="ctr"/>
                      <a:r>
                        <a:rPr lang="ru-RU" sz="1000" u="none" strike="noStrike">
                          <a:effectLst/>
                        </a:rPr>
                        <a:t>8</a:t>
                      </a:r>
                      <a:endParaRPr lang="ru-RU" sz="1000" b="0" i="0" u="none" strike="noStrike">
                        <a:solidFill>
                          <a:srgbClr val="000000"/>
                        </a:solidFill>
                        <a:effectLst/>
                        <a:latin typeface="Times New Roman" panose="02020603050405020304" pitchFamily="18" charset="0"/>
                      </a:endParaRPr>
                    </a:p>
                  </a:txBody>
                  <a:tcPr marL="905" marR="905" marT="905" marB="0" anchor="ctr"/>
                </a:tc>
                <a:tc>
                  <a:txBody>
                    <a:bodyPr/>
                    <a:lstStyle/>
                    <a:p>
                      <a:pPr algn="ctr" fontAlgn="ctr"/>
                      <a:r>
                        <a:rPr lang="ru-RU" sz="1000" u="none" strike="noStrike">
                          <a:effectLst/>
                        </a:rPr>
                        <a:t>9</a:t>
                      </a:r>
                      <a:endParaRPr lang="ru-RU" sz="1000" b="0" i="0" u="none" strike="noStrike">
                        <a:effectLst/>
                        <a:latin typeface="Times New Roman" panose="02020603050405020304" pitchFamily="18" charset="0"/>
                      </a:endParaRPr>
                    </a:p>
                  </a:txBody>
                  <a:tcPr marL="905" marR="905" marT="905" marB="0" anchor="ctr"/>
                </a:tc>
              </a:tr>
              <a:tr h="494631">
                <a:tc>
                  <a:txBody>
                    <a:bodyPr/>
                    <a:lstStyle/>
                    <a:p>
                      <a:pPr algn="l" fontAlgn="t"/>
                      <a:r>
                        <a:rPr lang="ru-RU" sz="1000" u="none" strike="noStrike" dirty="0">
                          <a:effectLst/>
                        </a:rPr>
                        <a:t>Благоустройство</a:t>
                      </a:r>
                      <a:endParaRPr lang="ru-RU" sz="1000" b="0" i="0" u="none" strike="noStrike" dirty="0">
                        <a:effectLst/>
                        <a:latin typeface="Times New Roman" panose="02020603050405020304" pitchFamily="18" charset="0"/>
                      </a:endParaRPr>
                    </a:p>
                  </a:txBody>
                  <a:tcPr marL="905" marR="905" marT="905" marB="0"/>
                </a:tc>
                <a:tc>
                  <a:txBody>
                    <a:bodyPr/>
                    <a:lstStyle/>
                    <a:p>
                      <a:pPr algn="ctr" fontAlgn="b"/>
                      <a:r>
                        <a:rPr lang="ru-RU" sz="1000" u="none" strike="noStrike">
                          <a:effectLst/>
                        </a:rPr>
                        <a:t>05</a:t>
                      </a:r>
                      <a:endParaRPr lang="ru-RU" sz="1000" b="0" i="0" u="none" strike="noStrike">
                        <a:effectLst/>
                        <a:latin typeface="Times New Roman" panose="02020603050405020304" pitchFamily="18" charset="0"/>
                      </a:endParaRPr>
                    </a:p>
                  </a:txBody>
                  <a:tcPr marL="905" marR="905" marT="905" marB="0" anchor="b"/>
                </a:tc>
                <a:tc>
                  <a:txBody>
                    <a:bodyPr/>
                    <a:lstStyle/>
                    <a:p>
                      <a:pPr algn="ctr" fontAlgn="b"/>
                      <a:r>
                        <a:rPr lang="ru-RU" sz="1000" u="none" strike="noStrike">
                          <a:effectLst/>
                        </a:rPr>
                        <a:t>03</a:t>
                      </a:r>
                      <a:endParaRPr lang="ru-RU" sz="1000" b="0" i="0" u="none" strike="noStrike">
                        <a:effectLst/>
                        <a:latin typeface="Times New Roman" panose="02020603050405020304" pitchFamily="18" charset="0"/>
                      </a:endParaRPr>
                    </a:p>
                  </a:txBody>
                  <a:tcPr marL="905" marR="905" marT="905" marB="0" anchor="b"/>
                </a:tc>
                <a:tc>
                  <a:txBody>
                    <a:bodyPr/>
                    <a:lstStyle/>
                    <a:p>
                      <a:pPr algn="ctr" fontAlgn="b"/>
                      <a:r>
                        <a:rPr lang="ru-RU" sz="1000" u="none" strike="noStrike">
                          <a:effectLst/>
                        </a:rPr>
                        <a:t>85 240,1</a:t>
                      </a:r>
                      <a:endParaRPr lang="ru-RU" sz="1000" b="0" i="0" u="none" strike="noStrike">
                        <a:effectLst/>
                        <a:latin typeface="Times New Roman" panose="02020603050405020304" pitchFamily="18" charset="0"/>
                      </a:endParaRPr>
                    </a:p>
                  </a:txBody>
                  <a:tcPr marL="905" marR="905" marT="905" marB="0" anchor="b"/>
                </a:tc>
                <a:tc>
                  <a:txBody>
                    <a:bodyPr/>
                    <a:lstStyle/>
                    <a:p>
                      <a:pPr algn="ctr" fontAlgn="b"/>
                      <a:r>
                        <a:rPr lang="ru-RU" sz="1000" u="none" strike="noStrike">
                          <a:effectLst/>
                        </a:rPr>
                        <a:t>248 285,2</a:t>
                      </a:r>
                      <a:endParaRPr lang="ru-RU" sz="1000" b="0" i="0" u="none" strike="noStrike">
                        <a:effectLst/>
                        <a:latin typeface="Times New Roman" panose="02020603050405020304" pitchFamily="18" charset="0"/>
                      </a:endParaRPr>
                    </a:p>
                  </a:txBody>
                  <a:tcPr marL="905" marR="905" marT="905" marB="0" anchor="b"/>
                </a:tc>
                <a:tc>
                  <a:txBody>
                    <a:bodyPr/>
                    <a:lstStyle/>
                    <a:p>
                      <a:pPr algn="ctr" fontAlgn="b"/>
                      <a:r>
                        <a:rPr lang="ru-RU" sz="1000" u="none" strike="noStrike">
                          <a:effectLst/>
                        </a:rPr>
                        <a:t>291,3</a:t>
                      </a:r>
                      <a:endParaRPr lang="ru-RU" sz="1000" b="0" i="0" u="none" strike="noStrike">
                        <a:effectLst/>
                        <a:latin typeface="Times New Roman" panose="02020603050405020304" pitchFamily="18" charset="0"/>
                      </a:endParaRPr>
                    </a:p>
                  </a:txBody>
                  <a:tcPr marL="905" marR="905" marT="905" marB="0" anchor="b"/>
                </a:tc>
                <a:tc>
                  <a:txBody>
                    <a:bodyPr/>
                    <a:lstStyle/>
                    <a:p>
                      <a:pPr algn="l" fontAlgn="ctr"/>
                      <a:r>
                        <a:rPr lang="ru-RU" sz="1000" u="none" strike="noStrike" dirty="0">
                          <a:effectLst/>
                        </a:rPr>
                        <a:t>Увеличение уточненного плана на год к первоначально утвержденному плану на год обусловлено увеличением бюджетных ассигнований и лимитов бюджетных обязательств на сумму остатков прочих безвозмездных поступлений, сложившихся на 01.01.2021 года на благоустройство городских территорий, на возведение мемориального комплекса: Монумент Славы и Вечный Огонь в 5 микрорайоне, а также  увеличением бюджетных ассигнований и лимитов бюджетных обязательств в конце отчетного периода в связи с поступлением денежных средств в бюджет муниципального образования согласно договору пожертвования «РН-</a:t>
                      </a:r>
                      <a:r>
                        <a:rPr lang="ru-RU" sz="1000" u="none" strike="noStrike" dirty="0" err="1">
                          <a:effectLst/>
                        </a:rPr>
                        <a:t>Юганскнефтегаз</a:t>
                      </a:r>
                      <a:r>
                        <a:rPr lang="ru-RU" sz="1000" u="none" strike="noStrike" dirty="0">
                          <a:effectLst/>
                        </a:rPr>
                        <a:t>»  № 2142021/3392Д от 29.12.2021 на осуществление проектно-изыскательских работ и комплексного благоустройства дворовых территорий и территорий общественного назначения, а также проездов и проходов к дворовым территориям общественным территориям, включая: "Мемориальный комплекс - Монумент Славы и Вечного огня" в 5 микрорайоне в городе Пыть-Ях; благоустройство общественной территории сквера "Сиверко" во 2 микрорайоне "нефтяников" в городе Пыть-Ях, благоустройство общественной территории сквер "Вдохновение" микрорайона 4 "Молодежный" в городе Пыть-Ях; благоустройство дворовой территории жилых домов №12, 13, 17, 18 микрорайона 1 "Центральный" в городе Пыть-Ях, кроме того выделены средства на реализацию проектов инициативного бюджетирования определенных конкурсом по отбору проектов инициативного бюджетирования. </a:t>
                      </a:r>
                      <a:br>
                        <a:rPr lang="ru-RU" sz="1000" u="none" strike="noStrike" dirty="0">
                          <a:effectLst/>
                        </a:rPr>
                      </a:br>
                      <a:r>
                        <a:rPr lang="ru-RU" sz="1000" u="none" strike="noStrike" dirty="0">
                          <a:effectLst/>
                        </a:rPr>
                        <a:t>Низкое исполнение уточненного плана обусловлено поступлением в конце декабря 2021 года средств по договору пожертвования № 2142021/3392Д от 29.12.2021 года в сумме 48 500 000,00 рублей, а также условиями оплаты по заключенным муниципальным контрактам.</a:t>
                      </a:r>
                      <a:endParaRPr lang="ru-RU" sz="1000" b="0" i="0" u="none" strike="noStrike" dirty="0">
                        <a:effectLst/>
                        <a:latin typeface="Times New Roman" panose="02020603050405020304" pitchFamily="18" charset="0"/>
                      </a:endParaRPr>
                    </a:p>
                  </a:txBody>
                  <a:tcPr marL="905" marR="905" marT="905" marB="0" anchor="ctr"/>
                </a:tc>
                <a:tc>
                  <a:txBody>
                    <a:bodyPr/>
                    <a:lstStyle/>
                    <a:p>
                      <a:pPr algn="ctr" fontAlgn="b"/>
                      <a:r>
                        <a:rPr lang="ru-RU" sz="1000" u="none" strike="noStrike">
                          <a:effectLst/>
                        </a:rPr>
                        <a:t>151 298,6</a:t>
                      </a:r>
                      <a:endParaRPr lang="ru-RU" sz="1000" b="0" i="0" u="none" strike="noStrike">
                        <a:effectLst/>
                        <a:latin typeface="Times New Roman" panose="02020603050405020304" pitchFamily="18" charset="0"/>
                      </a:endParaRPr>
                    </a:p>
                  </a:txBody>
                  <a:tcPr marL="905" marR="905" marT="905" marB="0" anchor="b"/>
                </a:tc>
                <a:tc>
                  <a:txBody>
                    <a:bodyPr/>
                    <a:lstStyle/>
                    <a:p>
                      <a:pPr algn="ctr" fontAlgn="b"/>
                      <a:r>
                        <a:rPr lang="ru-RU" sz="1000" u="none" strike="noStrike">
                          <a:effectLst/>
                        </a:rPr>
                        <a:t>60,9</a:t>
                      </a:r>
                      <a:endParaRPr lang="ru-RU" sz="1000" b="0" i="0" u="none" strike="noStrike">
                        <a:effectLst/>
                        <a:latin typeface="Times New Roman" panose="02020603050405020304" pitchFamily="18" charset="0"/>
                      </a:endParaRPr>
                    </a:p>
                  </a:txBody>
                  <a:tcPr marL="905" marR="905" marT="905" marB="0" anchor="b"/>
                </a:tc>
                <a:tc>
                  <a:txBody>
                    <a:bodyPr/>
                    <a:lstStyle/>
                    <a:p>
                      <a:pPr algn="l" fontAlgn="ctr"/>
                      <a:r>
                        <a:rPr lang="ru-RU" sz="1000" u="none" strike="noStrike" dirty="0">
                          <a:effectLst/>
                        </a:rPr>
                        <a:t>Низкое исполнение уточненного плана обусловлено поступлением в конце декабря 2021 года средств по договору пожертвования № 2142021/3392Д от 29.12.2021 года в сумме 48 500 000,00 рублей, а также условиями оплаты по заключенным муниципальным контрактам.</a:t>
                      </a:r>
                      <a:endParaRPr lang="ru-RU" sz="1000" b="0" i="0" u="none" strike="noStrike" dirty="0">
                        <a:effectLst/>
                        <a:latin typeface="Times New Roman" panose="02020603050405020304" pitchFamily="18" charset="0"/>
                      </a:endParaRPr>
                    </a:p>
                  </a:txBody>
                  <a:tcPr marL="905" marR="905" marT="905" marB="0" anchor="ctr"/>
                </a:tc>
              </a:tr>
              <a:tr h="49463">
                <a:tc>
                  <a:txBody>
                    <a:bodyPr/>
                    <a:lstStyle/>
                    <a:p>
                      <a:pPr algn="l" fontAlgn="t"/>
                      <a:r>
                        <a:rPr lang="ru-RU" sz="1000" u="none" strike="noStrike">
                          <a:effectLst/>
                        </a:rPr>
                        <a:t>Другие вопросы в области жилищно-коммунального хозяйства</a:t>
                      </a:r>
                      <a:endParaRPr lang="ru-RU" sz="1000" b="0" i="0" u="none" strike="noStrike">
                        <a:effectLst/>
                        <a:latin typeface="Times New Roman" panose="02020603050405020304" pitchFamily="18" charset="0"/>
                      </a:endParaRPr>
                    </a:p>
                  </a:txBody>
                  <a:tcPr marL="905" marR="905" marT="905" marB="0"/>
                </a:tc>
                <a:tc>
                  <a:txBody>
                    <a:bodyPr/>
                    <a:lstStyle/>
                    <a:p>
                      <a:pPr algn="ctr" fontAlgn="b"/>
                      <a:r>
                        <a:rPr lang="ru-RU" sz="1000" u="none" strike="noStrike">
                          <a:effectLst/>
                        </a:rPr>
                        <a:t>05</a:t>
                      </a:r>
                      <a:endParaRPr lang="ru-RU" sz="1000" b="0" i="0" u="none" strike="noStrike">
                        <a:effectLst/>
                        <a:latin typeface="Times New Roman" panose="02020603050405020304" pitchFamily="18" charset="0"/>
                      </a:endParaRPr>
                    </a:p>
                  </a:txBody>
                  <a:tcPr marL="905" marR="905" marT="905" marB="0" anchor="b"/>
                </a:tc>
                <a:tc>
                  <a:txBody>
                    <a:bodyPr/>
                    <a:lstStyle/>
                    <a:p>
                      <a:pPr algn="ctr" fontAlgn="b"/>
                      <a:r>
                        <a:rPr lang="ru-RU" sz="1000" u="none" strike="noStrike">
                          <a:effectLst/>
                        </a:rPr>
                        <a:t>05</a:t>
                      </a:r>
                      <a:endParaRPr lang="ru-RU" sz="1000" b="0" i="0" u="none" strike="noStrike">
                        <a:effectLst/>
                        <a:latin typeface="Times New Roman" panose="02020603050405020304" pitchFamily="18" charset="0"/>
                      </a:endParaRPr>
                    </a:p>
                  </a:txBody>
                  <a:tcPr marL="905" marR="905" marT="905" marB="0" anchor="b"/>
                </a:tc>
                <a:tc>
                  <a:txBody>
                    <a:bodyPr/>
                    <a:lstStyle/>
                    <a:p>
                      <a:pPr algn="ctr" fontAlgn="b"/>
                      <a:r>
                        <a:rPr lang="ru-RU" sz="1000" u="none" strike="noStrike">
                          <a:effectLst/>
                        </a:rPr>
                        <a:t>39 956,7</a:t>
                      </a:r>
                      <a:endParaRPr lang="ru-RU" sz="1000" b="0" i="0" u="none" strike="noStrike">
                        <a:effectLst/>
                        <a:latin typeface="Times New Roman" panose="02020603050405020304" pitchFamily="18" charset="0"/>
                      </a:endParaRPr>
                    </a:p>
                  </a:txBody>
                  <a:tcPr marL="905" marR="905" marT="905" marB="0" anchor="b"/>
                </a:tc>
                <a:tc>
                  <a:txBody>
                    <a:bodyPr/>
                    <a:lstStyle/>
                    <a:p>
                      <a:pPr algn="ctr" fontAlgn="b"/>
                      <a:r>
                        <a:rPr lang="ru-RU" sz="1000" u="none" strike="noStrike">
                          <a:effectLst/>
                        </a:rPr>
                        <a:t>39 133,7</a:t>
                      </a:r>
                      <a:endParaRPr lang="ru-RU" sz="1000" b="0" i="0" u="none" strike="noStrike">
                        <a:effectLst/>
                        <a:latin typeface="Times New Roman" panose="02020603050405020304" pitchFamily="18" charset="0"/>
                      </a:endParaRPr>
                    </a:p>
                  </a:txBody>
                  <a:tcPr marL="905" marR="905" marT="905" marB="0" anchor="b"/>
                </a:tc>
                <a:tc>
                  <a:txBody>
                    <a:bodyPr/>
                    <a:lstStyle/>
                    <a:p>
                      <a:pPr algn="ctr" fontAlgn="b"/>
                      <a:r>
                        <a:rPr lang="ru-RU" sz="1000" u="none" strike="noStrike">
                          <a:effectLst/>
                        </a:rPr>
                        <a:t>97,9</a:t>
                      </a:r>
                      <a:endParaRPr lang="ru-RU" sz="1000" b="0" i="0" u="none" strike="noStrike">
                        <a:effectLst/>
                        <a:latin typeface="Times New Roman" panose="02020603050405020304" pitchFamily="18" charset="0"/>
                      </a:endParaRPr>
                    </a:p>
                  </a:txBody>
                  <a:tcPr marL="905" marR="905" marT="905" marB="0" anchor="b"/>
                </a:tc>
                <a:tc>
                  <a:txBody>
                    <a:bodyPr/>
                    <a:lstStyle/>
                    <a:p>
                      <a:pPr algn="l" fontAlgn="ctr"/>
                      <a:r>
                        <a:rPr lang="ru-RU" sz="1000" u="none" strike="noStrike">
                          <a:effectLst/>
                        </a:rPr>
                        <a:t> </a:t>
                      </a:r>
                      <a:endParaRPr lang="ru-RU" sz="1000" b="1" i="0" u="none" strike="noStrike">
                        <a:effectLst/>
                        <a:latin typeface="Times New Roman" panose="02020603050405020304" pitchFamily="18" charset="0"/>
                      </a:endParaRPr>
                    </a:p>
                  </a:txBody>
                  <a:tcPr marL="905" marR="905" marT="905" marB="0" anchor="ctr"/>
                </a:tc>
                <a:tc>
                  <a:txBody>
                    <a:bodyPr/>
                    <a:lstStyle/>
                    <a:p>
                      <a:pPr algn="ctr" fontAlgn="b"/>
                      <a:r>
                        <a:rPr lang="ru-RU" sz="1000" u="none" strike="noStrike">
                          <a:effectLst/>
                        </a:rPr>
                        <a:t>38 833,9</a:t>
                      </a:r>
                      <a:endParaRPr lang="ru-RU" sz="1000" b="0" i="0" u="none" strike="noStrike">
                        <a:effectLst/>
                        <a:latin typeface="Times New Roman" panose="02020603050405020304" pitchFamily="18" charset="0"/>
                      </a:endParaRPr>
                    </a:p>
                  </a:txBody>
                  <a:tcPr marL="905" marR="905" marT="905" marB="0" anchor="b"/>
                </a:tc>
                <a:tc>
                  <a:txBody>
                    <a:bodyPr/>
                    <a:lstStyle/>
                    <a:p>
                      <a:pPr algn="ctr" fontAlgn="b"/>
                      <a:r>
                        <a:rPr lang="ru-RU" sz="1000" u="none" strike="noStrike">
                          <a:effectLst/>
                        </a:rPr>
                        <a:t>99,2</a:t>
                      </a:r>
                      <a:endParaRPr lang="ru-RU" sz="1000" b="0" i="0" u="none" strike="noStrike">
                        <a:effectLst/>
                        <a:latin typeface="Times New Roman" panose="02020603050405020304" pitchFamily="18" charset="0"/>
                      </a:endParaRPr>
                    </a:p>
                  </a:txBody>
                  <a:tcPr marL="905" marR="905" marT="905" marB="0" anchor="b"/>
                </a:tc>
                <a:tc>
                  <a:txBody>
                    <a:bodyPr/>
                    <a:lstStyle/>
                    <a:p>
                      <a:pPr algn="l" fontAlgn="ctr"/>
                      <a:r>
                        <a:rPr lang="ru-RU" sz="1000" u="none" strike="noStrike" dirty="0">
                          <a:effectLst/>
                        </a:rPr>
                        <a:t> </a:t>
                      </a:r>
                      <a:endParaRPr lang="ru-RU" sz="1000" b="1" i="0" u="none" strike="noStrike" dirty="0">
                        <a:effectLst/>
                        <a:latin typeface="Times New Roman" panose="02020603050405020304" pitchFamily="18" charset="0"/>
                      </a:endParaRPr>
                    </a:p>
                  </a:txBody>
                  <a:tcPr marL="905" marR="905" marT="905" marB="0" anchor="ctr"/>
                </a:tc>
              </a:tr>
            </a:tbl>
          </a:graphicData>
        </a:graphic>
      </p:graphicFrame>
    </p:spTree>
    <p:extLst>
      <p:ext uri="{BB962C8B-B14F-4D97-AF65-F5344CB8AC3E}">
        <p14:creationId xmlns:p14="http://schemas.microsoft.com/office/powerpoint/2010/main" val="367655937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3" name="Нижний колонтитул 3"/>
          <p:cNvSpPr>
            <a:spLocks noGrp="1"/>
          </p:cNvSpPr>
          <p:nvPr>
            <p:ph type="ftr" sz="quarter" idx="4294967295"/>
          </p:nvPr>
        </p:nvSpPr>
        <p:spPr>
          <a:xfrm>
            <a:off x="0" y="6437730"/>
            <a:ext cx="11760000" cy="432000"/>
          </a:xfrm>
          <a:prstGeom prst="rect">
            <a:avLst/>
          </a:prstGeom>
          <a:solidFill>
            <a:srgbClr val="404040"/>
          </a:solidFill>
          <a:ln cmpd="sng">
            <a:noFill/>
          </a:ln>
        </p:spPr>
        <p:txBody>
          <a:bodyPr anchor="ctr"/>
          <a:lstStyle/>
          <a:p>
            <a:pPr lvl="1"/>
            <a:r>
              <a:rPr lang="ru-RU" b="1" dirty="0">
                <a:gradFill>
                  <a:gsLst>
                    <a:gs pos="0">
                      <a:schemeClr val="accent1">
                        <a:lumMod val="5000"/>
                        <a:lumOff val="95000"/>
                      </a:schemeClr>
                    </a:gs>
                    <a:gs pos="74000">
                      <a:schemeClr val="accent5">
                        <a:lumMod val="25000"/>
                        <a:lumOff val="75000"/>
                      </a:schemeClr>
                    </a:gs>
                    <a:gs pos="83000">
                      <a:schemeClr val="accent5">
                        <a:lumMod val="25000"/>
                        <a:lumOff val="75000"/>
                      </a:schemeClr>
                    </a:gs>
                    <a:gs pos="100000">
                      <a:schemeClr val="accent5">
                        <a:lumMod val="50000"/>
                        <a:lumOff val="50000"/>
                      </a:schemeClr>
                    </a:gs>
                  </a:gsLst>
                  <a:lin ang="5400000" scaled="1"/>
                </a:gradFill>
              </a:rPr>
              <a:t>БЮДЖЕТ ДЛЯ ГРАЖДАН </a:t>
            </a:r>
          </a:p>
        </p:txBody>
      </p:sp>
      <p:sp>
        <p:nvSpPr>
          <p:cNvPr id="34" name="Номер слайда 5">
            <a:extLst>
              <a:ext uri="{FF2B5EF4-FFF2-40B4-BE49-F238E27FC236}">
                <a16:creationId xmlns="" xmlns:a16="http://schemas.microsoft.com/office/drawing/2014/main" id="{1C554D9F-1895-486E-BFBA-905BB2D29E08}"/>
              </a:ext>
            </a:extLst>
          </p:cNvPr>
          <p:cNvSpPr>
            <a:spLocks noGrp="1"/>
          </p:cNvSpPr>
          <p:nvPr>
            <p:ph type="sldNum" sz="quarter" idx="33"/>
          </p:nvPr>
        </p:nvSpPr>
        <p:spPr>
          <a:xfrm>
            <a:off x="11760000" y="6437730"/>
            <a:ext cx="432000" cy="432000"/>
          </a:xfrm>
        </p:spPr>
        <p:txBody>
          <a:bodyPr rtlCol="0"/>
          <a:lstStyle/>
          <a:p>
            <a:pPr rtl="0"/>
            <a:fld id="{19B51A1E-902D-48AF-9020-955120F399B6}" type="slidenum">
              <a:rPr lang="ru-RU" sz="1600" b="1" smtClean="0">
                <a:ln w="0"/>
                <a:gradFill>
                  <a:gsLst>
                    <a:gs pos="0">
                      <a:schemeClr val="accent1">
                        <a:lumMod val="5000"/>
                        <a:lumOff val="95000"/>
                      </a:schemeClr>
                    </a:gs>
                    <a:gs pos="74000">
                      <a:schemeClr val="accent5">
                        <a:lumMod val="25000"/>
                        <a:lumOff val="75000"/>
                      </a:schemeClr>
                    </a:gs>
                    <a:gs pos="83000">
                      <a:schemeClr val="accent5">
                        <a:lumMod val="25000"/>
                        <a:lumOff val="75000"/>
                      </a:schemeClr>
                    </a:gs>
                    <a:gs pos="100000">
                      <a:schemeClr val="accent5">
                        <a:lumMod val="50000"/>
                        <a:lumOff val="50000"/>
                      </a:schemeClr>
                    </a:gs>
                  </a:gsLst>
                  <a:lin ang="5400000" scaled="1"/>
                </a:gradFill>
                <a:effectLst>
                  <a:outerShdw blurRad="38100" dist="25400" dir="5400000" algn="ctr" rotWithShape="0">
                    <a:srgbClr val="6E747A">
                      <a:alpha val="43000"/>
                    </a:srgbClr>
                  </a:outerShdw>
                </a:effectLst>
              </a:rPr>
              <a:pPr rtl="0"/>
              <a:t>43</a:t>
            </a:fld>
            <a:endParaRPr lang="ru-RU" sz="1600" b="1" dirty="0">
              <a:ln w="0"/>
              <a:gradFill>
                <a:gsLst>
                  <a:gs pos="0">
                    <a:schemeClr val="accent1">
                      <a:lumMod val="5000"/>
                      <a:lumOff val="95000"/>
                    </a:schemeClr>
                  </a:gs>
                  <a:gs pos="74000">
                    <a:schemeClr val="accent5">
                      <a:lumMod val="25000"/>
                      <a:lumOff val="75000"/>
                    </a:schemeClr>
                  </a:gs>
                  <a:gs pos="83000">
                    <a:schemeClr val="accent5">
                      <a:lumMod val="25000"/>
                      <a:lumOff val="75000"/>
                    </a:schemeClr>
                  </a:gs>
                  <a:gs pos="100000">
                    <a:schemeClr val="accent5">
                      <a:lumMod val="50000"/>
                      <a:lumOff val="50000"/>
                    </a:schemeClr>
                  </a:gs>
                </a:gsLst>
                <a:lin ang="5400000" scaled="1"/>
              </a:gradFill>
              <a:effectLst>
                <a:outerShdw blurRad="38100" dist="25400" dir="5400000" algn="ctr" rotWithShape="0">
                  <a:srgbClr val="6E747A">
                    <a:alpha val="43000"/>
                  </a:srgbClr>
                </a:outerShdw>
              </a:effectLst>
            </a:endParaRPr>
          </a:p>
        </p:txBody>
      </p:sp>
      <p:sp>
        <p:nvSpPr>
          <p:cNvPr id="3" name="Заголовок 2"/>
          <p:cNvSpPr>
            <a:spLocks noGrp="1"/>
          </p:cNvSpPr>
          <p:nvPr>
            <p:ph type="title"/>
          </p:nvPr>
        </p:nvSpPr>
        <p:spPr/>
        <p:txBody>
          <a:bodyPr/>
          <a:lstStyle/>
          <a:p>
            <a:r>
              <a:rPr lang="ru-RU" sz="2000" dirty="0" smtClean="0"/>
              <a:t>Сведения </a:t>
            </a:r>
            <a:r>
              <a:rPr lang="ru-RU" sz="2000" dirty="0"/>
              <a:t>о фактически произведенных расходах по разделам и подразделам классификации расходов бюджета в сравнении с первоначально утвержденными решением о бюджете значениями и с уточненными значениями с учетом внесенных изменений по </a:t>
            </a:r>
            <a:r>
              <a:rPr lang="ru-RU" sz="2000" dirty="0" smtClean="0"/>
              <a:t>городу </a:t>
            </a:r>
            <a:r>
              <a:rPr lang="ru-RU" sz="2000" dirty="0"/>
              <a:t>Пыть-Ях за 2021 год, тыс. рублей</a:t>
            </a:r>
          </a:p>
        </p:txBody>
      </p:sp>
      <p:sp>
        <p:nvSpPr>
          <p:cNvPr id="6" name="TextBox 5"/>
          <p:cNvSpPr txBox="1"/>
          <p:nvPr/>
        </p:nvSpPr>
        <p:spPr>
          <a:xfrm>
            <a:off x="10871200" y="689267"/>
            <a:ext cx="1036482" cy="369332"/>
          </a:xfrm>
          <a:prstGeom prst="rect">
            <a:avLst/>
          </a:prstGeom>
          <a:noFill/>
        </p:spPr>
        <p:txBody>
          <a:bodyPr wrap="square" rtlCol="0">
            <a:spAutoFit/>
          </a:bodyPr>
          <a:lstStyle/>
          <a:p>
            <a:pPr algn="r"/>
            <a:r>
              <a:rPr lang="ru-RU" dirty="0" smtClean="0"/>
              <a:t>(7 из 10)</a:t>
            </a:r>
            <a:endParaRPr lang="ru-RU" dirty="0"/>
          </a:p>
        </p:txBody>
      </p:sp>
      <p:graphicFrame>
        <p:nvGraphicFramePr>
          <p:cNvPr id="4" name="Таблица 3"/>
          <p:cNvGraphicFramePr>
            <a:graphicFrameLocks noGrp="1"/>
          </p:cNvGraphicFramePr>
          <p:nvPr>
            <p:extLst>
              <p:ext uri="{D42A27DB-BD31-4B8C-83A1-F6EECF244321}">
                <p14:modId xmlns:p14="http://schemas.microsoft.com/office/powerpoint/2010/main" val="2665928510"/>
              </p:ext>
            </p:extLst>
          </p:nvPr>
        </p:nvGraphicFramePr>
        <p:xfrm>
          <a:off x="296335" y="1104321"/>
          <a:ext cx="11653824" cy="5188840"/>
        </p:xfrm>
        <a:graphic>
          <a:graphicData uri="http://schemas.openxmlformats.org/drawingml/2006/table">
            <a:tbl>
              <a:tblPr bandRow="1" bandCol="1">
                <a:tableStyleId>{5A111915-BE36-4E01-A7E5-04B1672EAD32}</a:tableStyleId>
              </a:tblPr>
              <a:tblGrid>
                <a:gridCol w="1511832"/>
                <a:gridCol w="347543"/>
                <a:gridCol w="290449"/>
                <a:gridCol w="720000"/>
                <a:gridCol w="648000"/>
                <a:gridCol w="504000"/>
                <a:gridCol w="3492000"/>
                <a:gridCol w="648000"/>
                <a:gridCol w="504000"/>
                <a:gridCol w="2988000"/>
              </a:tblGrid>
              <a:tr h="29167">
                <a:tc>
                  <a:txBody>
                    <a:bodyPr/>
                    <a:lstStyle/>
                    <a:p>
                      <a:pPr algn="ctr" fontAlgn="ctr"/>
                      <a:r>
                        <a:rPr lang="ru-RU" sz="1000" u="none" strike="noStrike" dirty="0">
                          <a:effectLst/>
                        </a:rPr>
                        <a:t>1</a:t>
                      </a:r>
                      <a:endParaRPr lang="ru-RU" sz="1000" b="0" i="0" u="none" strike="noStrike" dirty="0">
                        <a:effectLst/>
                        <a:latin typeface="Times New Roman" panose="02020603050405020304" pitchFamily="18" charset="0"/>
                      </a:endParaRPr>
                    </a:p>
                  </a:txBody>
                  <a:tcPr marL="905" marR="905" marT="905" marB="0" anchor="ctr"/>
                </a:tc>
                <a:tc>
                  <a:txBody>
                    <a:bodyPr/>
                    <a:lstStyle/>
                    <a:p>
                      <a:pPr algn="ctr" rtl="0" fontAlgn="ctr"/>
                      <a:r>
                        <a:rPr lang="ru-RU" sz="1000" u="none" strike="noStrike">
                          <a:effectLst/>
                        </a:rPr>
                        <a:t>2</a:t>
                      </a:r>
                      <a:endParaRPr lang="ru-RU" sz="1000" b="0" i="0" u="none" strike="noStrike">
                        <a:effectLst/>
                        <a:latin typeface="Times New Roman" panose="02020603050405020304" pitchFamily="18" charset="0"/>
                      </a:endParaRPr>
                    </a:p>
                  </a:txBody>
                  <a:tcPr marL="905" marR="905" marT="905" marB="0" anchor="ctr"/>
                </a:tc>
                <a:tc>
                  <a:txBody>
                    <a:bodyPr/>
                    <a:lstStyle/>
                    <a:p>
                      <a:pPr algn="ctr" rtl="0" fontAlgn="ctr"/>
                      <a:r>
                        <a:rPr lang="ru-RU" sz="1000" u="none" strike="noStrike">
                          <a:effectLst/>
                        </a:rPr>
                        <a:t>3</a:t>
                      </a:r>
                      <a:endParaRPr lang="ru-RU" sz="1000" b="0" i="0" u="none" strike="noStrike">
                        <a:effectLst/>
                        <a:latin typeface="Times New Roman" panose="02020603050405020304" pitchFamily="18" charset="0"/>
                      </a:endParaRPr>
                    </a:p>
                  </a:txBody>
                  <a:tcPr marL="905" marR="905" marT="905" marB="0" anchor="ctr"/>
                </a:tc>
                <a:tc>
                  <a:txBody>
                    <a:bodyPr/>
                    <a:lstStyle/>
                    <a:p>
                      <a:pPr algn="ctr" rtl="0" fontAlgn="ctr"/>
                      <a:r>
                        <a:rPr lang="ru-RU" sz="1000" u="none" strike="noStrike">
                          <a:effectLst/>
                        </a:rPr>
                        <a:t>4</a:t>
                      </a:r>
                      <a:endParaRPr lang="ru-RU" sz="1000" b="0" i="0" u="none" strike="noStrike">
                        <a:effectLst/>
                        <a:latin typeface="Times New Roman" panose="02020603050405020304" pitchFamily="18" charset="0"/>
                      </a:endParaRPr>
                    </a:p>
                  </a:txBody>
                  <a:tcPr marL="905" marR="905" marT="905" marB="0" anchor="ctr"/>
                </a:tc>
                <a:tc>
                  <a:txBody>
                    <a:bodyPr/>
                    <a:lstStyle/>
                    <a:p>
                      <a:pPr algn="ctr" fontAlgn="ctr"/>
                      <a:r>
                        <a:rPr lang="ru-RU" sz="1000" u="none" strike="noStrike">
                          <a:effectLst/>
                        </a:rPr>
                        <a:t>4</a:t>
                      </a:r>
                      <a:endParaRPr lang="ru-RU" sz="1000" b="0" i="0" u="none" strike="noStrike">
                        <a:solidFill>
                          <a:srgbClr val="000000"/>
                        </a:solidFill>
                        <a:effectLst/>
                        <a:latin typeface="Times New Roman" panose="02020603050405020304" pitchFamily="18" charset="0"/>
                      </a:endParaRPr>
                    </a:p>
                  </a:txBody>
                  <a:tcPr marL="905" marR="905" marT="905" marB="0" anchor="ctr"/>
                </a:tc>
                <a:tc>
                  <a:txBody>
                    <a:bodyPr/>
                    <a:lstStyle/>
                    <a:p>
                      <a:pPr algn="ctr" fontAlgn="ctr"/>
                      <a:r>
                        <a:rPr lang="ru-RU" sz="1000" u="none" strike="noStrike">
                          <a:effectLst/>
                        </a:rPr>
                        <a:t>5</a:t>
                      </a:r>
                      <a:endParaRPr lang="ru-RU" sz="1000" b="0" i="0" u="none" strike="noStrike">
                        <a:solidFill>
                          <a:srgbClr val="000000"/>
                        </a:solidFill>
                        <a:effectLst/>
                        <a:latin typeface="Times New Roman" panose="02020603050405020304" pitchFamily="18" charset="0"/>
                      </a:endParaRPr>
                    </a:p>
                  </a:txBody>
                  <a:tcPr marL="905" marR="905" marT="905" marB="0" anchor="ctr"/>
                </a:tc>
                <a:tc>
                  <a:txBody>
                    <a:bodyPr/>
                    <a:lstStyle/>
                    <a:p>
                      <a:pPr algn="ctr" fontAlgn="ctr"/>
                      <a:r>
                        <a:rPr lang="ru-RU" sz="1000" u="none" strike="noStrike">
                          <a:effectLst/>
                        </a:rPr>
                        <a:t>6</a:t>
                      </a:r>
                      <a:endParaRPr lang="ru-RU" sz="1000" b="0" i="0" u="none" strike="noStrike">
                        <a:solidFill>
                          <a:srgbClr val="000000"/>
                        </a:solidFill>
                        <a:effectLst/>
                        <a:latin typeface="Times New Roman" panose="02020603050405020304" pitchFamily="18" charset="0"/>
                      </a:endParaRPr>
                    </a:p>
                  </a:txBody>
                  <a:tcPr marL="905" marR="905" marT="905" marB="0" anchor="ctr"/>
                </a:tc>
                <a:tc>
                  <a:txBody>
                    <a:bodyPr/>
                    <a:lstStyle/>
                    <a:p>
                      <a:pPr algn="ctr" fontAlgn="ctr"/>
                      <a:r>
                        <a:rPr lang="ru-RU" sz="1000" u="none" strike="noStrike">
                          <a:effectLst/>
                        </a:rPr>
                        <a:t>7</a:t>
                      </a:r>
                      <a:endParaRPr lang="ru-RU" sz="1000" b="0" i="0" u="none" strike="noStrike">
                        <a:solidFill>
                          <a:srgbClr val="000000"/>
                        </a:solidFill>
                        <a:effectLst/>
                        <a:latin typeface="Times New Roman" panose="02020603050405020304" pitchFamily="18" charset="0"/>
                      </a:endParaRPr>
                    </a:p>
                  </a:txBody>
                  <a:tcPr marL="905" marR="905" marT="905" marB="0" anchor="ctr"/>
                </a:tc>
                <a:tc>
                  <a:txBody>
                    <a:bodyPr/>
                    <a:lstStyle/>
                    <a:p>
                      <a:pPr algn="ctr" fontAlgn="ctr"/>
                      <a:r>
                        <a:rPr lang="ru-RU" sz="1000" u="none" strike="noStrike">
                          <a:effectLst/>
                        </a:rPr>
                        <a:t>8</a:t>
                      </a:r>
                      <a:endParaRPr lang="ru-RU" sz="1000" b="0" i="0" u="none" strike="noStrike">
                        <a:solidFill>
                          <a:srgbClr val="000000"/>
                        </a:solidFill>
                        <a:effectLst/>
                        <a:latin typeface="Times New Roman" panose="02020603050405020304" pitchFamily="18" charset="0"/>
                      </a:endParaRPr>
                    </a:p>
                  </a:txBody>
                  <a:tcPr marL="905" marR="905" marT="905" marB="0" anchor="ctr"/>
                </a:tc>
                <a:tc>
                  <a:txBody>
                    <a:bodyPr/>
                    <a:lstStyle/>
                    <a:p>
                      <a:pPr algn="ctr" fontAlgn="ctr"/>
                      <a:r>
                        <a:rPr lang="ru-RU" sz="1000" u="none" strike="noStrike">
                          <a:effectLst/>
                        </a:rPr>
                        <a:t>9</a:t>
                      </a:r>
                      <a:endParaRPr lang="ru-RU" sz="1000" b="0" i="0" u="none" strike="noStrike">
                        <a:effectLst/>
                        <a:latin typeface="Times New Roman" panose="02020603050405020304" pitchFamily="18" charset="0"/>
                      </a:endParaRPr>
                    </a:p>
                  </a:txBody>
                  <a:tcPr marL="905" marR="905" marT="905" marB="0" anchor="ctr"/>
                </a:tc>
              </a:tr>
              <a:tr h="29167">
                <a:tc>
                  <a:txBody>
                    <a:bodyPr/>
                    <a:lstStyle/>
                    <a:p>
                      <a:pPr algn="l" fontAlgn="t"/>
                      <a:r>
                        <a:rPr lang="ru-RU" sz="1000" u="none" strike="noStrike" dirty="0">
                          <a:effectLst/>
                        </a:rPr>
                        <a:t>Охрана окружающей среды</a:t>
                      </a:r>
                      <a:endParaRPr lang="ru-RU" sz="1000" b="1" i="0" u="none" strike="noStrike" dirty="0">
                        <a:effectLst/>
                        <a:latin typeface="Times New Roman" panose="02020603050405020304" pitchFamily="18" charset="0"/>
                      </a:endParaRPr>
                    </a:p>
                  </a:txBody>
                  <a:tcPr marL="905" marR="905" marT="905" marB="0"/>
                </a:tc>
                <a:tc>
                  <a:txBody>
                    <a:bodyPr/>
                    <a:lstStyle/>
                    <a:p>
                      <a:pPr algn="ctr" fontAlgn="b"/>
                      <a:r>
                        <a:rPr lang="ru-RU" sz="1000" u="none" strike="noStrike">
                          <a:effectLst/>
                        </a:rPr>
                        <a:t>06</a:t>
                      </a:r>
                      <a:endParaRPr lang="ru-RU" sz="1000" b="1" i="0" u="none" strike="noStrike">
                        <a:effectLst/>
                        <a:latin typeface="Times New Roman" panose="02020603050405020304" pitchFamily="18" charset="0"/>
                      </a:endParaRPr>
                    </a:p>
                  </a:txBody>
                  <a:tcPr marL="905" marR="905" marT="905" marB="0" anchor="b"/>
                </a:tc>
                <a:tc>
                  <a:txBody>
                    <a:bodyPr/>
                    <a:lstStyle/>
                    <a:p>
                      <a:pPr algn="ctr" fontAlgn="b"/>
                      <a:r>
                        <a:rPr lang="ru-RU" sz="1000" u="none" strike="noStrike">
                          <a:effectLst/>
                        </a:rPr>
                        <a:t> </a:t>
                      </a:r>
                      <a:endParaRPr lang="ru-RU" sz="1000" b="1" i="0" u="none" strike="noStrike">
                        <a:effectLst/>
                        <a:latin typeface="Times New Roman" panose="02020603050405020304" pitchFamily="18" charset="0"/>
                      </a:endParaRPr>
                    </a:p>
                  </a:txBody>
                  <a:tcPr marL="905" marR="905" marT="905" marB="0" anchor="b"/>
                </a:tc>
                <a:tc>
                  <a:txBody>
                    <a:bodyPr/>
                    <a:lstStyle/>
                    <a:p>
                      <a:pPr algn="ctr" fontAlgn="b"/>
                      <a:r>
                        <a:rPr lang="ru-RU" sz="1000" u="none" strike="noStrike">
                          <a:effectLst/>
                        </a:rPr>
                        <a:t>3 523,9</a:t>
                      </a:r>
                      <a:endParaRPr lang="ru-RU" sz="1000" b="1" i="0" u="none" strike="noStrike">
                        <a:effectLst/>
                        <a:latin typeface="Times New Roman" panose="02020603050405020304" pitchFamily="18" charset="0"/>
                      </a:endParaRPr>
                    </a:p>
                  </a:txBody>
                  <a:tcPr marL="905" marR="905" marT="905" marB="0" anchor="b"/>
                </a:tc>
                <a:tc>
                  <a:txBody>
                    <a:bodyPr/>
                    <a:lstStyle/>
                    <a:p>
                      <a:pPr algn="ctr" fontAlgn="b"/>
                      <a:r>
                        <a:rPr lang="ru-RU" sz="1000" u="none" strike="noStrike">
                          <a:effectLst/>
                        </a:rPr>
                        <a:t>1 433,9</a:t>
                      </a:r>
                      <a:endParaRPr lang="ru-RU" sz="1000" b="1" i="0" u="none" strike="noStrike">
                        <a:effectLst/>
                        <a:latin typeface="Times New Roman" panose="02020603050405020304" pitchFamily="18" charset="0"/>
                      </a:endParaRPr>
                    </a:p>
                  </a:txBody>
                  <a:tcPr marL="905" marR="905" marT="905" marB="0" anchor="b"/>
                </a:tc>
                <a:tc>
                  <a:txBody>
                    <a:bodyPr/>
                    <a:lstStyle/>
                    <a:p>
                      <a:pPr algn="ctr" fontAlgn="b"/>
                      <a:r>
                        <a:rPr lang="ru-RU" sz="1000" u="none" strike="noStrike">
                          <a:effectLst/>
                        </a:rPr>
                        <a:t>40,7</a:t>
                      </a:r>
                      <a:endParaRPr lang="ru-RU" sz="1000" b="1" i="0" u="none" strike="noStrike">
                        <a:effectLst/>
                        <a:latin typeface="Times New Roman" panose="02020603050405020304" pitchFamily="18" charset="0"/>
                      </a:endParaRPr>
                    </a:p>
                  </a:txBody>
                  <a:tcPr marL="905" marR="905" marT="905" marB="0" anchor="b"/>
                </a:tc>
                <a:tc>
                  <a:txBody>
                    <a:bodyPr/>
                    <a:lstStyle/>
                    <a:p>
                      <a:pPr algn="ctr" fontAlgn="ctr"/>
                      <a:r>
                        <a:rPr lang="ru-RU" sz="1000" u="none" strike="noStrike">
                          <a:effectLst/>
                        </a:rPr>
                        <a:t>х</a:t>
                      </a:r>
                      <a:endParaRPr lang="ru-RU" sz="1000" b="1" i="0" u="none" strike="noStrike">
                        <a:effectLst/>
                        <a:latin typeface="Times New Roman" panose="02020603050405020304" pitchFamily="18" charset="0"/>
                      </a:endParaRPr>
                    </a:p>
                  </a:txBody>
                  <a:tcPr marL="905" marR="905" marT="905" marB="0" anchor="ctr"/>
                </a:tc>
                <a:tc>
                  <a:txBody>
                    <a:bodyPr/>
                    <a:lstStyle/>
                    <a:p>
                      <a:pPr algn="ctr" fontAlgn="b"/>
                      <a:r>
                        <a:rPr lang="ru-RU" sz="1000" u="none" strike="noStrike">
                          <a:effectLst/>
                        </a:rPr>
                        <a:t>1 350,8</a:t>
                      </a:r>
                      <a:endParaRPr lang="ru-RU" sz="1000" b="1" i="0" u="none" strike="noStrike">
                        <a:effectLst/>
                        <a:latin typeface="Times New Roman" panose="02020603050405020304" pitchFamily="18" charset="0"/>
                      </a:endParaRPr>
                    </a:p>
                  </a:txBody>
                  <a:tcPr marL="905" marR="905" marT="905" marB="0" anchor="b"/>
                </a:tc>
                <a:tc>
                  <a:txBody>
                    <a:bodyPr/>
                    <a:lstStyle/>
                    <a:p>
                      <a:pPr algn="ctr" fontAlgn="b"/>
                      <a:r>
                        <a:rPr lang="ru-RU" sz="1000" u="none" strike="noStrike" dirty="0">
                          <a:effectLst/>
                        </a:rPr>
                        <a:t>94,2</a:t>
                      </a:r>
                      <a:endParaRPr lang="ru-RU" sz="1000" b="1" i="0" u="none" strike="noStrike" dirty="0">
                        <a:effectLst/>
                        <a:latin typeface="Times New Roman" panose="02020603050405020304" pitchFamily="18" charset="0"/>
                      </a:endParaRPr>
                    </a:p>
                  </a:txBody>
                  <a:tcPr marL="905" marR="905" marT="905" marB="0" anchor="b"/>
                </a:tc>
                <a:tc>
                  <a:txBody>
                    <a:bodyPr/>
                    <a:lstStyle/>
                    <a:p>
                      <a:pPr algn="ctr" fontAlgn="ctr"/>
                      <a:r>
                        <a:rPr lang="ru-RU" sz="1000" u="none" strike="noStrike" dirty="0">
                          <a:effectLst/>
                        </a:rPr>
                        <a:t>х</a:t>
                      </a:r>
                      <a:endParaRPr lang="ru-RU" sz="1000" b="1" i="0" u="none" strike="noStrike" dirty="0">
                        <a:effectLst/>
                        <a:latin typeface="Times New Roman" panose="02020603050405020304" pitchFamily="18" charset="0"/>
                      </a:endParaRPr>
                    </a:p>
                  </a:txBody>
                  <a:tcPr marL="905" marR="905" marT="905" marB="0" anchor="ctr"/>
                </a:tc>
              </a:tr>
              <a:tr h="49463">
                <a:tc>
                  <a:txBody>
                    <a:bodyPr/>
                    <a:lstStyle/>
                    <a:p>
                      <a:pPr algn="l" fontAlgn="t"/>
                      <a:r>
                        <a:rPr lang="ru-RU" sz="1000" u="none" strike="noStrike" dirty="0">
                          <a:effectLst/>
                        </a:rPr>
                        <a:t>Охрана объектов растительного и животного мира и среды их обитания</a:t>
                      </a:r>
                      <a:endParaRPr lang="ru-RU" sz="1000" b="0" i="0" u="none" strike="noStrike" dirty="0">
                        <a:effectLst/>
                        <a:latin typeface="Times New Roman" panose="02020603050405020304" pitchFamily="18" charset="0"/>
                      </a:endParaRPr>
                    </a:p>
                  </a:txBody>
                  <a:tcPr marL="905" marR="905" marT="905" marB="0"/>
                </a:tc>
                <a:tc>
                  <a:txBody>
                    <a:bodyPr/>
                    <a:lstStyle/>
                    <a:p>
                      <a:pPr algn="ctr" fontAlgn="b"/>
                      <a:r>
                        <a:rPr lang="ru-RU" sz="1000" u="none" strike="noStrike" dirty="0">
                          <a:effectLst/>
                        </a:rPr>
                        <a:t>06</a:t>
                      </a:r>
                      <a:endParaRPr lang="ru-RU" sz="1000" b="0" i="0" u="none" strike="noStrike" dirty="0">
                        <a:effectLst/>
                        <a:latin typeface="Times New Roman" panose="02020603050405020304" pitchFamily="18" charset="0"/>
                      </a:endParaRPr>
                    </a:p>
                  </a:txBody>
                  <a:tcPr marL="905" marR="905" marT="905" marB="0" anchor="b"/>
                </a:tc>
                <a:tc>
                  <a:txBody>
                    <a:bodyPr/>
                    <a:lstStyle/>
                    <a:p>
                      <a:pPr algn="ctr" fontAlgn="b"/>
                      <a:r>
                        <a:rPr lang="ru-RU" sz="1000" u="none" strike="noStrike" dirty="0">
                          <a:effectLst/>
                        </a:rPr>
                        <a:t>03</a:t>
                      </a:r>
                      <a:endParaRPr lang="ru-RU" sz="1000" b="0" i="0" u="none" strike="noStrike" dirty="0">
                        <a:effectLst/>
                        <a:latin typeface="Times New Roman" panose="02020603050405020304" pitchFamily="18" charset="0"/>
                      </a:endParaRPr>
                    </a:p>
                  </a:txBody>
                  <a:tcPr marL="905" marR="905" marT="905" marB="0" anchor="b"/>
                </a:tc>
                <a:tc>
                  <a:txBody>
                    <a:bodyPr/>
                    <a:lstStyle/>
                    <a:p>
                      <a:pPr algn="ctr" fontAlgn="b"/>
                      <a:r>
                        <a:rPr lang="ru-RU" sz="1000" u="none" strike="noStrike" dirty="0">
                          <a:effectLst/>
                        </a:rPr>
                        <a:t>397,0</a:t>
                      </a:r>
                      <a:endParaRPr lang="ru-RU" sz="1000" b="0" i="0" u="none" strike="noStrike" dirty="0">
                        <a:effectLst/>
                        <a:latin typeface="Times New Roman" panose="02020603050405020304" pitchFamily="18" charset="0"/>
                      </a:endParaRPr>
                    </a:p>
                  </a:txBody>
                  <a:tcPr marL="905" marR="905" marT="905" marB="0" anchor="b"/>
                </a:tc>
                <a:tc>
                  <a:txBody>
                    <a:bodyPr/>
                    <a:lstStyle/>
                    <a:p>
                      <a:pPr algn="ctr" fontAlgn="b"/>
                      <a:r>
                        <a:rPr lang="ru-RU" sz="1000" u="none" strike="noStrike" dirty="0">
                          <a:effectLst/>
                        </a:rPr>
                        <a:t>397,0</a:t>
                      </a:r>
                      <a:endParaRPr lang="ru-RU" sz="1000" b="0" i="0" u="none" strike="noStrike" dirty="0">
                        <a:effectLst/>
                        <a:latin typeface="Times New Roman" panose="02020603050405020304" pitchFamily="18" charset="0"/>
                      </a:endParaRPr>
                    </a:p>
                  </a:txBody>
                  <a:tcPr marL="905" marR="905" marT="905" marB="0" anchor="b"/>
                </a:tc>
                <a:tc>
                  <a:txBody>
                    <a:bodyPr/>
                    <a:lstStyle/>
                    <a:p>
                      <a:pPr algn="ctr" fontAlgn="b"/>
                      <a:r>
                        <a:rPr lang="ru-RU" sz="1000" u="none" strike="noStrike" dirty="0">
                          <a:effectLst/>
                        </a:rPr>
                        <a:t>100,0</a:t>
                      </a:r>
                      <a:endParaRPr lang="ru-RU" sz="1000" b="0" i="0" u="none" strike="noStrike" dirty="0">
                        <a:effectLst/>
                        <a:latin typeface="Times New Roman" panose="02020603050405020304" pitchFamily="18" charset="0"/>
                      </a:endParaRPr>
                    </a:p>
                  </a:txBody>
                  <a:tcPr marL="905" marR="905" marT="905" marB="0" anchor="b"/>
                </a:tc>
                <a:tc>
                  <a:txBody>
                    <a:bodyPr/>
                    <a:lstStyle/>
                    <a:p>
                      <a:pPr algn="l" fontAlgn="ctr"/>
                      <a:r>
                        <a:rPr lang="ru-RU" sz="1000" u="none" strike="noStrike" dirty="0">
                          <a:effectLst/>
                        </a:rPr>
                        <a:t> </a:t>
                      </a:r>
                      <a:endParaRPr lang="ru-RU" sz="1000" b="0" i="0" u="none" strike="noStrike" dirty="0">
                        <a:effectLst/>
                        <a:latin typeface="Times New Roman" panose="02020603050405020304" pitchFamily="18" charset="0"/>
                      </a:endParaRPr>
                    </a:p>
                  </a:txBody>
                  <a:tcPr marL="905" marR="905" marT="905" marB="0" anchor="ctr"/>
                </a:tc>
                <a:tc>
                  <a:txBody>
                    <a:bodyPr/>
                    <a:lstStyle/>
                    <a:p>
                      <a:pPr algn="ctr" fontAlgn="b"/>
                      <a:r>
                        <a:rPr lang="ru-RU" sz="1000" u="none" strike="noStrike">
                          <a:effectLst/>
                        </a:rPr>
                        <a:t>318,5</a:t>
                      </a:r>
                      <a:endParaRPr lang="ru-RU" sz="1000" b="0" i="0" u="none" strike="noStrike">
                        <a:effectLst/>
                        <a:latin typeface="Times New Roman" panose="02020603050405020304" pitchFamily="18" charset="0"/>
                      </a:endParaRPr>
                    </a:p>
                  </a:txBody>
                  <a:tcPr marL="905" marR="905" marT="905" marB="0" anchor="b"/>
                </a:tc>
                <a:tc>
                  <a:txBody>
                    <a:bodyPr/>
                    <a:lstStyle/>
                    <a:p>
                      <a:pPr algn="ctr" fontAlgn="b"/>
                      <a:r>
                        <a:rPr lang="ru-RU" sz="1000" u="none" strike="noStrike">
                          <a:effectLst/>
                        </a:rPr>
                        <a:t>80,2</a:t>
                      </a:r>
                      <a:endParaRPr lang="ru-RU" sz="1000" b="0" i="0" u="none" strike="noStrike">
                        <a:effectLst/>
                        <a:latin typeface="Times New Roman" panose="02020603050405020304" pitchFamily="18" charset="0"/>
                      </a:endParaRPr>
                    </a:p>
                  </a:txBody>
                  <a:tcPr marL="905" marR="905" marT="905" marB="0" anchor="b"/>
                </a:tc>
                <a:tc>
                  <a:txBody>
                    <a:bodyPr/>
                    <a:lstStyle/>
                    <a:p>
                      <a:pPr algn="l" fontAlgn="ctr"/>
                      <a:r>
                        <a:rPr lang="ru-RU" sz="1000" u="none" strike="noStrike">
                          <a:effectLst/>
                        </a:rPr>
                        <a:t>Низкий процент исполнения расходов к уточненному плану объясняется экономией сложившейся в части реализации мероприятия "Спаси и сохрани".</a:t>
                      </a:r>
                      <a:endParaRPr lang="ru-RU" sz="1000" b="0" i="0" u="none" strike="noStrike">
                        <a:effectLst/>
                        <a:latin typeface="Times New Roman" panose="02020603050405020304" pitchFamily="18" charset="0"/>
                      </a:endParaRPr>
                    </a:p>
                  </a:txBody>
                  <a:tcPr marL="905" marR="905" marT="905" marB="0" anchor="ctr"/>
                </a:tc>
              </a:tr>
              <a:tr h="98927">
                <a:tc>
                  <a:txBody>
                    <a:bodyPr/>
                    <a:lstStyle/>
                    <a:p>
                      <a:pPr algn="l" fontAlgn="t"/>
                      <a:r>
                        <a:rPr lang="ru-RU" sz="1000" u="none" strike="noStrike">
                          <a:effectLst/>
                        </a:rPr>
                        <a:t>Другие вопросы в области охраны окружающей среды</a:t>
                      </a:r>
                      <a:endParaRPr lang="ru-RU" sz="1000" b="0" i="0" u="none" strike="noStrike">
                        <a:effectLst/>
                        <a:latin typeface="Times New Roman" panose="02020603050405020304" pitchFamily="18" charset="0"/>
                      </a:endParaRPr>
                    </a:p>
                  </a:txBody>
                  <a:tcPr marL="905" marR="905" marT="905" marB="0"/>
                </a:tc>
                <a:tc>
                  <a:txBody>
                    <a:bodyPr/>
                    <a:lstStyle/>
                    <a:p>
                      <a:pPr algn="ctr" fontAlgn="b"/>
                      <a:r>
                        <a:rPr lang="ru-RU" sz="1000" u="none" strike="noStrike">
                          <a:effectLst/>
                        </a:rPr>
                        <a:t>06</a:t>
                      </a:r>
                      <a:endParaRPr lang="ru-RU" sz="1000" b="0" i="0" u="none" strike="noStrike">
                        <a:effectLst/>
                        <a:latin typeface="Times New Roman" panose="02020603050405020304" pitchFamily="18" charset="0"/>
                      </a:endParaRPr>
                    </a:p>
                  </a:txBody>
                  <a:tcPr marL="905" marR="905" marT="905" marB="0" anchor="b"/>
                </a:tc>
                <a:tc>
                  <a:txBody>
                    <a:bodyPr/>
                    <a:lstStyle/>
                    <a:p>
                      <a:pPr algn="ctr" fontAlgn="b"/>
                      <a:r>
                        <a:rPr lang="ru-RU" sz="1000" u="none" strike="noStrike">
                          <a:effectLst/>
                        </a:rPr>
                        <a:t>05</a:t>
                      </a:r>
                      <a:endParaRPr lang="ru-RU" sz="1000" b="0" i="0" u="none" strike="noStrike">
                        <a:effectLst/>
                        <a:latin typeface="Times New Roman" panose="02020603050405020304" pitchFamily="18" charset="0"/>
                      </a:endParaRPr>
                    </a:p>
                  </a:txBody>
                  <a:tcPr marL="905" marR="905" marT="905" marB="0" anchor="b"/>
                </a:tc>
                <a:tc>
                  <a:txBody>
                    <a:bodyPr/>
                    <a:lstStyle/>
                    <a:p>
                      <a:pPr algn="ctr" fontAlgn="b"/>
                      <a:r>
                        <a:rPr lang="ru-RU" sz="1000" u="none" strike="noStrike">
                          <a:effectLst/>
                        </a:rPr>
                        <a:t>3 126,9</a:t>
                      </a:r>
                      <a:endParaRPr lang="ru-RU" sz="1000" b="0" i="0" u="none" strike="noStrike">
                        <a:effectLst/>
                        <a:latin typeface="Times New Roman" panose="02020603050405020304" pitchFamily="18" charset="0"/>
                      </a:endParaRPr>
                    </a:p>
                  </a:txBody>
                  <a:tcPr marL="905" marR="905" marT="905" marB="0" anchor="b"/>
                </a:tc>
                <a:tc>
                  <a:txBody>
                    <a:bodyPr/>
                    <a:lstStyle/>
                    <a:p>
                      <a:pPr algn="ctr" fontAlgn="b"/>
                      <a:r>
                        <a:rPr lang="ru-RU" sz="1000" u="none" strike="noStrike">
                          <a:effectLst/>
                        </a:rPr>
                        <a:t>1 036,9</a:t>
                      </a:r>
                      <a:endParaRPr lang="ru-RU" sz="1000" b="0" i="0" u="none" strike="noStrike">
                        <a:effectLst/>
                        <a:latin typeface="Times New Roman" panose="02020603050405020304" pitchFamily="18" charset="0"/>
                      </a:endParaRPr>
                    </a:p>
                  </a:txBody>
                  <a:tcPr marL="905" marR="905" marT="905" marB="0" anchor="b"/>
                </a:tc>
                <a:tc>
                  <a:txBody>
                    <a:bodyPr/>
                    <a:lstStyle/>
                    <a:p>
                      <a:pPr algn="ctr" fontAlgn="b"/>
                      <a:r>
                        <a:rPr lang="ru-RU" sz="1000" u="none" strike="noStrike">
                          <a:effectLst/>
                        </a:rPr>
                        <a:t>33,2</a:t>
                      </a:r>
                      <a:endParaRPr lang="ru-RU" sz="1000" b="0" i="0" u="none" strike="noStrike">
                        <a:effectLst/>
                        <a:latin typeface="Times New Roman" panose="02020603050405020304" pitchFamily="18" charset="0"/>
                      </a:endParaRPr>
                    </a:p>
                  </a:txBody>
                  <a:tcPr marL="905" marR="905" marT="905" marB="0" anchor="b"/>
                </a:tc>
                <a:tc>
                  <a:txBody>
                    <a:bodyPr/>
                    <a:lstStyle/>
                    <a:p>
                      <a:pPr algn="l" fontAlgn="ctr"/>
                      <a:r>
                        <a:rPr lang="ru-RU" sz="1000" u="none" strike="noStrike" dirty="0">
                          <a:effectLst/>
                        </a:rPr>
                        <a:t>Снижение уточненного плана на год к первоначально утвержденному плану на год обусловлено перераспределением бюджетных ассигнований по основному мероприятию "Содержание контейнерных площадок, находящихся в муниципальной собственности (бесхозные)" на раздел 0502 "Коммунальное хозяйство".</a:t>
                      </a:r>
                      <a:endParaRPr lang="ru-RU" sz="1000" b="0" i="0" u="none" strike="noStrike" dirty="0">
                        <a:effectLst/>
                        <a:latin typeface="Times New Roman" panose="02020603050405020304" pitchFamily="18" charset="0"/>
                      </a:endParaRPr>
                    </a:p>
                  </a:txBody>
                  <a:tcPr marL="905" marR="905" marT="905" marB="0" anchor="ctr"/>
                </a:tc>
                <a:tc>
                  <a:txBody>
                    <a:bodyPr/>
                    <a:lstStyle/>
                    <a:p>
                      <a:pPr algn="ctr" fontAlgn="b"/>
                      <a:r>
                        <a:rPr lang="ru-RU" sz="1000" u="none" strike="noStrike" dirty="0">
                          <a:effectLst/>
                        </a:rPr>
                        <a:t>1 032,3</a:t>
                      </a:r>
                      <a:endParaRPr lang="ru-RU" sz="1000" b="0" i="0" u="none" strike="noStrike" dirty="0">
                        <a:effectLst/>
                        <a:latin typeface="Times New Roman" panose="02020603050405020304" pitchFamily="18" charset="0"/>
                      </a:endParaRPr>
                    </a:p>
                  </a:txBody>
                  <a:tcPr marL="905" marR="905" marT="905" marB="0" anchor="b"/>
                </a:tc>
                <a:tc>
                  <a:txBody>
                    <a:bodyPr/>
                    <a:lstStyle/>
                    <a:p>
                      <a:pPr algn="ctr" fontAlgn="b"/>
                      <a:r>
                        <a:rPr lang="ru-RU" sz="1000" u="none" strike="noStrike">
                          <a:effectLst/>
                        </a:rPr>
                        <a:t>99,6</a:t>
                      </a:r>
                      <a:endParaRPr lang="ru-RU" sz="1000" b="0" i="0" u="none" strike="noStrike">
                        <a:effectLst/>
                        <a:latin typeface="Times New Roman" panose="02020603050405020304" pitchFamily="18" charset="0"/>
                      </a:endParaRPr>
                    </a:p>
                  </a:txBody>
                  <a:tcPr marL="905" marR="905" marT="905" marB="0" anchor="b"/>
                </a:tc>
                <a:tc>
                  <a:txBody>
                    <a:bodyPr/>
                    <a:lstStyle/>
                    <a:p>
                      <a:pPr algn="l" fontAlgn="ctr"/>
                      <a:r>
                        <a:rPr lang="ru-RU" sz="1000" u="none" strike="noStrike" dirty="0">
                          <a:effectLst/>
                        </a:rPr>
                        <a:t> </a:t>
                      </a:r>
                      <a:endParaRPr lang="ru-RU" sz="1000" b="0" i="0" u="none" strike="noStrike" dirty="0">
                        <a:effectLst/>
                        <a:latin typeface="Times New Roman" panose="02020603050405020304" pitchFamily="18" charset="0"/>
                      </a:endParaRPr>
                    </a:p>
                  </a:txBody>
                  <a:tcPr marL="905" marR="905" marT="905" marB="0" anchor="ctr"/>
                </a:tc>
              </a:tr>
              <a:tr h="29167">
                <a:tc>
                  <a:txBody>
                    <a:bodyPr/>
                    <a:lstStyle/>
                    <a:p>
                      <a:pPr algn="l" fontAlgn="t"/>
                      <a:r>
                        <a:rPr lang="ru-RU" sz="1000" u="none" strike="noStrike">
                          <a:effectLst/>
                        </a:rPr>
                        <a:t>Образование</a:t>
                      </a:r>
                      <a:endParaRPr lang="ru-RU" sz="1000" b="1" i="0" u="none" strike="noStrike">
                        <a:effectLst/>
                        <a:latin typeface="Times New Roman" panose="02020603050405020304" pitchFamily="18" charset="0"/>
                      </a:endParaRPr>
                    </a:p>
                  </a:txBody>
                  <a:tcPr marL="905" marR="905" marT="905" marB="0"/>
                </a:tc>
                <a:tc>
                  <a:txBody>
                    <a:bodyPr/>
                    <a:lstStyle/>
                    <a:p>
                      <a:pPr algn="ctr" fontAlgn="b"/>
                      <a:r>
                        <a:rPr lang="ru-RU" sz="1000" u="none" strike="noStrike">
                          <a:effectLst/>
                        </a:rPr>
                        <a:t>07</a:t>
                      </a:r>
                      <a:endParaRPr lang="ru-RU" sz="1000" b="1" i="0" u="none" strike="noStrike">
                        <a:effectLst/>
                        <a:latin typeface="Times New Roman" panose="02020603050405020304" pitchFamily="18" charset="0"/>
                      </a:endParaRPr>
                    </a:p>
                  </a:txBody>
                  <a:tcPr marL="905" marR="905" marT="905" marB="0" anchor="b"/>
                </a:tc>
                <a:tc>
                  <a:txBody>
                    <a:bodyPr/>
                    <a:lstStyle/>
                    <a:p>
                      <a:pPr algn="ctr" fontAlgn="b"/>
                      <a:r>
                        <a:rPr lang="ru-RU" sz="1000" u="none" strike="noStrike">
                          <a:effectLst/>
                        </a:rPr>
                        <a:t> </a:t>
                      </a:r>
                      <a:endParaRPr lang="ru-RU" sz="1000" b="1" i="0" u="none" strike="noStrike">
                        <a:effectLst/>
                        <a:latin typeface="Times New Roman" panose="02020603050405020304" pitchFamily="18" charset="0"/>
                      </a:endParaRPr>
                    </a:p>
                  </a:txBody>
                  <a:tcPr marL="905" marR="905" marT="905" marB="0" anchor="b"/>
                </a:tc>
                <a:tc>
                  <a:txBody>
                    <a:bodyPr/>
                    <a:lstStyle/>
                    <a:p>
                      <a:pPr algn="ctr" fontAlgn="b"/>
                      <a:r>
                        <a:rPr lang="ru-RU" sz="1000" u="none" strike="noStrike">
                          <a:effectLst/>
                        </a:rPr>
                        <a:t>1 905 712,5</a:t>
                      </a:r>
                      <a:endParaRPr lang="ru-RU" sz="1000" b="1" i="0" u="none" strike="noStrike">
                        <a:effectLst/>
                        <a:latin typeface="Times New Roman" panose="02020603050405020304" pitchFamily="18" charset="0"/>
                      </a:endParaRPr>
                    </a:p>
                  </a:txBody>
                  <a:tcPr marL="905" marR="905" marT="905" marB="0" anchor="b"/>
                </a:tc>
                <a:tc>
                  <a:txBody>
                    <a:bodyPr/>
                    <a:lstStyle/>
                    <a:p>
                      <a:pPr algn="ctr" fontAlgn="b"/>
                      <a:r>
                        <a:rPr lang="ru-RU" sz="1000" u="none" strike="noStrike">
                          <a:effectLst/>
                        </a:rPr>
                        <a:t>2 076 974,4</a:t>
                      </a:r>
                      <a:endParaRPr lang="ru-RU" sz="1000" b="1" i="0" u="none" strike="noStrike">
                        <a:effectLst/>
                        <a:latin typeface="Times New Roman" panose="02020603050405020304" pitchFamily="18" charset="0"/>
                      </a:endParaRPr>
                    </a:p>
                  </a:txBody>
                  <a:tcPr marL="905" marR="905" marT="905" marB="0" anchor="b"/>
                </a:tc>
                <a:tc>
                  <a:txBody>
                    <a:bodyPr/>
                    <a:lstStyle/>
                    <a:p>
                      <a:pPr algn="ctr" fontAlgn="b"/>
                      <a:r>
                        <a:rPr lang="ru-RU" sz="1000" u="none" strike="noStrike">
                          <a:effectLst/>
                        </a:rPr>
                        <a:t>109,0</a:t>
                      </a:r>
                      <a:endParaRPr lang="ru-RU" sz="1000" b="1" i="0" u="none" strike="noStrike">
                        <a:effectLst/>
                        <a:latin typeface="Times New Roman" panose="02020603050405020304" pitchFamily="18" charset="0"/>
                      </a:endParaRPr>
                    </a:p>
                  </a:txBody>
                  <a:tcPr marL="905" marR="905" marT="905" marB="0" anchor="b"/>
                </a:tc>
                <a:tc>
                  <a:txBody>
                    <a:bodyPr/>
                    <a:lstStyle/>
                    <a:p>
                      <a:pPr algn="ctr" fontAlgn="ctr"/>
                      <a:r>
                        <a:rPr lang="ru-RU" sz="1000" u="none" strike="noStrike">
                          <a:effectLst/>
                        </a:rPr>
                        <a:t>х</a:t>
                      </a:r>
                      <a:endParaRPr lang="ru-RU" sz="1000" b="1" i="0" u="none" strike="noStrike">
                        <a:effectLst/>
                        <a:latin typeface="Times New Roman" panose="02020603050405020304" pitchFamily="18" charset="0"/>
                      </a:endParaRPr>
                    </a:p>
                  </a:txBody>
                  <a:tcPr marL="905" marR="905" marT="905" marB="0" anchor="ctr"/>
                </a:tc>
                <a:tc>
                  <a:txBody>
                    <a:bodyPr/>
                    <a:lstStyle/>
                    <a:p>
                      <a:pPr algn="ctr" fontAlgn="b"/>
                      <a:r>
                        <a:rPr lang="ru-RU" sz="1000" u="none" strike="noStrike">
                          <a:effectLst/>
                        </a:rPr>
                        <a:t>1 985 903,7</a:t>
                      </a:r>
                      <a:endParaRPr lang="ru-RU" sz="1000" b="1" i="0" u="none" strike="noStrike">
                        <a:effectLst/>
                        <a:latin typeface="Times New Roman" panose="02020603050405020304" pitchFamily="18" charset="0"/>
                      </a:endParaRPr>
                    </a:p>
                  </a:txBody>
                  <a:tcPr marL="905" marR="905" marT="905" marB="0" anchor="b"/>
                </a:tc>
                <a:tc>
                  <a:txBody>
                    <a:bodyPr/>
                    <a:lstStyle/>
                    <a:p>
                      <a:pPr algn="ctr" fontAlgn="b"/>
                      <a:r>
                        <a:rPr lang="ru-RU" sz="1000" u="none" strike="noStrike">
                          <a:effectLst/>
                        </a:rPr>
                        <a:t>95,6</a:t>
                      </a:r>
                      <a:endParaRPr lang="ru-RU" sz="1000" b="1" i="0" u="none" strike="noStrike">
                        <a:effectLst/>
                        <a:latin typeface="Times New Roman" panose="02020603050405020304" pitchFamily="18" charset="0"/>
                      </a:endParaRPr>
                    </a:p>
                  </a:txBody>
                  <a:tcPr marL="905" marR="905" marT="905" marB="0" anchor="b"/>
                </a:tc>
                <a:tc>
                  <a:txBody>
                    <a:bodyPr/>
                    <a:lstStyle/>
                    <a:p>
                      <a:pPr algn="ctr" fontAlgn="ctr"/>
                      <a:r>
                        <a:rPr lang="ru-RU" sz="1000" u="none" strike="noStrike">
                          <a:effectLst/>
                        </a:rPr>
                        <a:t>х</a:t>
                      </a:r>
                      <a:endParaRPr lang="ru-RU" sz="1000" b="1" i="0" u="none" strike="noStrike">
                        <a:effectLst/>
                        <a:latin typeface="Times New Roman" panose="02020603050405020304" pitchFamily="18" charset="0"/>
                      </a:endParaRPr>
                    </a:p>
                  </a:txBody>
                  <a:tcPr marL="905" marR="905" marT="905" marB="0" anchor="ctr"/>
                </a:tc>
              </a:tr>
              <a:tr h="29167">
                <a:tc>
                  <a:txBody>
                    <a:bodyPr/>
                    <a:lstStyle/>
                    <a:p>
                      <a:pPr algn="l" fontAlgn="t"/>
                      <a:r>
                        <a:rPr lang="ru-RU" sz="1000" u="none" strike="noStrike">
                          <a:effectLst/>
                        </a:rPr>
                        <a:t>Дошкольное образование</a:t>
                      </a:r>
                      <a:endParaRPr lang="ru-RU" sz="1000" b="0" i="0" u="none" strike="noStrike">
                        <a:effectLst/>
                        <a:latin typeface="Times New Roman" panose="02020603050405020304" pitchFamily="18" charset="0"/>
                      </a:endParaRPr>
                    </a:p>
                  </a:txBody>
                  <a:tcPr marL="905" marR="905" marT="905" marB="0"/>
                </a:tc>
                <a:tc>
                  <a:txBody>
                    <a:bodyPr/>
                    <a:lstStyle/>
                    <a:p>
                      <a:pPr algn="ctr" fontAlgn="b"/>
                      <a:r>
                        <a:rPr lang="ru-RU" sz="1000" u="none" strike="noStrike">
                          <a:effectLst/>
                        </a:rPr>
                        <a:t>07</a:t>
                      </a:r>
                      <a:endParaRPr lang="ru-RU" sz="1000" b="0" i="0" u="none" strike="noStrike">
                        <a:effectLst/>
                        <a:latin typeface="Times New Roman" panose="02020603050405020304" pitchFamily="18" charset="0"/>
                      </a:endParaRPr>
                    </a:p>
                  </a:txBody>
                  <a:tcPr marL="905" marR="905" marT="905" marB="0" anchor="b"/>
                </a:tc>
                <a:tc>
                  <a:txBody>
                    <a:bodyPr/>
                    <a:lstStyle/>
                    <a:p>
                      <a:pPr algn="ctr" fontAlgn="b"/>
                      <a:r>
                        <a:rPr lang="ru-RU" sz="1000" u="none" strike="noStrike">
                          <a:effectLst/>
                        </a:rPr>
                        <a:t>01</a:t>
                      </a:r>
                      <a:endParaRPr lang="ru-RU" sz="1000" b="0" i="0" u="none" strike="noStrike">
                        <a:effectLst/>
                        <a:latin typeface="Times New Roman" panose="02020603050405020304" pitchFamily="18" charset="0"/>
                      </a:endParaRPr>
                    </a:p>
                  </a:txBody>
                  <a:tcPr marL="905" marR="905" marT="905" marB="0" anchor="b"/>
                </a:tc>
                <a:tc>
                  <a:txBody>
                    <a:bodyPr/>
                    <a:lstStyle/>
                    <a:p>
                      <a:pPr algn="ctr" fontAlgn="b"/>
                      <a:r>
                        <a:rPr lang="ru-RU" sz="1000" u="none" strike="noStrike">
                          <a:effectLst/>
                        </a:rPr>
                        <a:t>565 390,1</a:t>
                      </a:r>
                      <a:endParaRPr lang="ru-RU" sz="1000" b="0" i="0" u="none" strike="noStrike">
                        <a:effectLst/>
                        <a:latin typeface="Times New Roman" panose="02020603050405020304" pitchFamily="18" charset="0"/>
                      </a:endParaRPr>
                    </a:p>
                  </a:txBody>
                  <a:tcPr marL="905" marR="905" marT="905" marB="0" anchor="b"/>
                </a:tc>
                <a:tc>
                  <a:txBody>
                    <a:bodyPr/>
                    <a:lstStyle/>
                    <a:p>
                      <a:pPr algn="ctr" fontAlgn="b"/>
                      <a:r>
                        <a:rPr lang="ru-RU" sz="1000" u="none" strike="noStrike">
                          <a:effectLst/>
                        </a:rPr>
                        <a:t>597 948,9</a:t>
                      </a:r>
                      <a:endParaRPr lang="ru-RU" sz="1000" b="0" i="0" u="none" strike="noStrike">
                        <a:effectLst/>
                        <a:latin typeface="Times New Roman" panose="02020603050405020304" pitchFamily="18" charset="0"/>
                      </a:endParaRPr>
                    </a:p>
                  </a:txBody>
                  <a:tcPr marL="905" marR="905" marT="905" marB="0" anchor="b"/>
                </a:tc>
                <a:tc>
                  <a:txBody>
                    <a:bodyPr/>
                    <a:lstStyle/>
                    <a:p>
                      <a:pPr algn="ctr" fontAlgn="b"/>
                      <a:r>
                        <a:rPr lang="ru-RU" sz="1000" u="none" strike="noStrike">
                          <a:effectLst/>
                        </a:rPr>
                        <a:t>105,8</a:t>
                      </a:r>
                      <a:endParaRPr lang="ru-RU" sz="1000" b="0" i="0" u="none" strike="noStrike">
                        <a:effectLst/>
                        <a:latin typeface="Times New Roman" panose="02020603050405020304" pitchFamily="18" charset="0"/>
                      </a:endParaRPr>
                    </a:p>
                  </a:txBody>
                  <a:tcPr marL="905" marR="905" marT="905" marB="0" anchor="b"/>
                </a:tc>
                <a:tc>
                  <a:txBody>
                    <a:bodyPr/>
                    <a:lstStyle/>
                    <a:p>
                      <a:pPr algn="l" fontAlgn="ctr"/>
                      <a:r>
                        <a:rPr lang="ru-RU" sz="1000" u="none" strike="noStrike">
                          <a:effectLst/>
                        </a:rPr>
                        <a:t> </a:t>
                      </a:r>
                      <a:endParaRPr lang="ru-RU" sz="1000" b="0" i="0" u="none" strike="noStrike">
                        <a:effectLst/>
                        <a:latin typeface="Times New Roman" panose="02020603050405020304" pitchFamily="18" charset="0"/>
                      </a:endParaRPr>
                    </a:p>
                  </a:txBody>
                  <a:tcPr marL="905" marR="905" marT="905" marB="0" anchor="ctr"/>
                </a:tc>
                <a:tc>
                  <a:txBody>
                    <a:bodyPr/>
                    <a:lstStyle/>
                    <a:p>
                      <a:pPr algn="ctr" fontAlgn="b"/>
                      <a:r>
                        <a:rPr lang="ru-RU" sz="1000" u="none" strike="noStrike">
                          <a:effectLst/>
                        </a:rPr>
                        <a:t>590 759,3</a:t>
                      </a:r>
                      <a:endParaRPr lang="ru-RU" sz="1000" b="0" i="0" u="none" strike="noStrike">
                        <a:effectLst/>
                        <a:latin typeface="Times New Roman" panose="02020603050405020304" pitchFamily="18" charset="0"/>
                      </a:endParaRPr>
                    </a:p>
                  </a:txBody>
                  <a:tcPr marL="905" marR="905" marT="905" marB="0" anchor="b"/>
                </a:tc>
                <a:tc>
                  <a:txBody>
                    <a:bodyPr/>
                    <a:lstStyle/>
                    <a:p>
                      <a:pPr algn="ctr" fontAlgn="b"/>
                      <a:r>
                        <a:rPr lang="ru-RU" sz="1000" u="none" strike="noStrike">
                          <a:effectLst/>
                        </a:rPr>
                        <a:t>98,8</a:t>
                      </a:r>
                      <a:endParaRPr lang="ru-RU" sz="1000" b="0" i="0" u="none" strike="noStrike">
                        <a:effectLst/>
                        <a:latin typeface="Times New Roman" panose="02020603050405020304" pitchFamily="18" charset="0"/>
                      </a:endParaRPr>
                    </a:p>
                  </a:txBody>
                  <a:tcPr marL="905" marR="905" marT="905" marB="0" anchor="b"/>
                </a:tc>
                <a:tc>
                  <a:txBody>
                    <a:bodyPr/>
                    <a:lstStyle/>
                    <a:p>
                      <a:pPr algn="l" fontAlgn="ctr"/>
                      <a:r>
                        <a:rPr lang="ru-RU" sz="1000" u="none" strike="noStrike">
                          <a:effectLst/>
                        </a:rPr>
                        <a:t> </a:t>
                      </a:r>
                      <a:endParaRPr lang="ru-RU" sz="1000" b="0" i="0" u="none" strike="noStrike">
                        <a:effectLst/>
                        <a:latin typeface="Times New Roman" panose="02020603050405020304" pitchFamily="18" charset="0"/>
                      </a:endParaRPr>
                    </a:p>
                  </a:txBody>
                  <a:tcPr marL="905" marR="905" marT="905" marB="0" anchor="ctr"/>
                </a:tc>
              </a:tr>
              <a:tr h="752916">
                <a:tc>
                  <a:txBody>
                    <a:bodyPr/>
                    <a:lstStyle/>
                    <a:p>
                      <a:pPr algn="l" fontAlgn="t"/>
                      <a:r>
                        <a:rPr lang="ru-RU" sz="1000" u="none" strike="noStrike">
                          <a:effectLst/>
                        </a:rPr>
                        <a:t>Общее образование</a:t>
                      </a:r>
                      <a:endParaRPr lang="ru-RU" sz="1000" b="0" i="0" u="none" strike="noStrike">
                        <a:effectLst/>
                        <a:latin typeface="Times New Roman" panose="02020603050405020304" pitchFamily="18" charset="0"/>
                      </a:endParaRPr>
                    </a:p>
                  </a:txBody>
                  <a:tcPr marL="905" marR="905" marT="905" marB="0"/>
                </a:tc>
                <a:tc>
                  <a:txBody>
                    <a:bodyPr/>
                    <a:lstStyle/>
                    <a:p>
                      <a:pPr algn="ctr" fontAlgn="b"/>
                      <a:r>
                        <a:rPr lang="ru-RU" sz="1000" u="none" strike="noStrike">
                          <a:effectLst/>
                        </a:rPr>
                        <a:t>07</a:t>
                      </a:r>
                      <a:endParaRPr lang="ru-RU" sz="1000" b="0" i="0" u="none" strike="noStrike">
                        <a:effectLst/>
                        <a:latin typeface="Times New Roman" panose="02020603050405020304" pitchFamily="18" charset="0"/>
                      </a:endParaRPr>
                    </a:p>
                  </a:txBody>
                  <a:tcPr marL="905" marR="905" marT="905" marB="0" anchor="b"/>
                </a:tc>
                <a:tc>
                  <a:txBody>
                    <a:bodyPr/>
                    <a:lstStyle/>
                    <a:p>
                      <a:pPr algn="ctr" fontAlgn="b"/>
                      <a:r>
                        <a:rPr lang="ru-RU" sz="1000" u="none" strike="noStrike">
                          <a:effectLst/>
                        </a:rPr>
                        <a:t>02</a:t>
                      </a:r>
                      <a:endParaRPr lang="ru-RU" sz="1000" b="0" i="0" u="none" strike="noStrike">
                        <a:effectLst/>
                        <a:latin typeface="Times New Roman" panose="02020603050405020304" pitchFamily="18" charset="0"/>
                      </a:endParaRPr>
                    </a:p>
                  </a:txBody>
                  <a:tcPr marL="905" marR="905" marT="905" marB="0" anchor="b"/>
                </a:tc>
                <a:tc>
                  <a:txBody>
                    <a:bodyPr/>
                    <a:lstStyle/>
                    <a:p>
                      <a:pPr algn="ctr" fontAlgn="b"/>
                      <a:r>
                        <a:rPr lang="ru-RU" sz="1000" u="none" strike="noStrike" dirty="0">
                          <a:effectLst/>
                        </a:rPr>
                        <a:t>1 055 116,8</a:t>
                      </a:r>
                      <a:endParaRPr lang="ru-RU" sz="1000" b="0" i="0" u="none" strike="noStrike" dirty="0">
                        <a:effectLst/>
                        <a:latin typeface="Times New Roman" panose="02020603050405020304" pitchFamily="18" charset="0"/>
                      </a:endParaRPr>
                    </a:p>
                  </a:txBody>
                  <a:tcPr marL="905" marR="905" marT="905" marB="0" anchor="b"/>
                </a:tc>
                <a:tc>
                  <a:txBody>
                    <a:bodyPr/>
                    <a:lstStyle/>
                    <a:p>
                      <a:pPr algn="ctr" fontAlgn="b"/>
                      <a:r>
                        <a:rPr lang="ru-RU" sz="1000" u="none" strike="noStrike" dirty="0">
                          <a:effectLst/>
                        </a:rPr>
                        <a:t>1 181 323,0</a:t>
                      </a:r>
                      <a:endParaRPr lang="ru-RU" sz="1000" b="0" i="0" u="none" strike="noStrike" dirty="0">
                        <a:effectLst/>
                        <a:latin typeface="Times New Roman" panose="02020603050405020304" pitchFamily="18" charset="0"/>
                      </a:endParaRPr>
                    </a:p>
                  </a:txBody>
                  <a:tcPr marL="905" marR="905" marT="905" marB="0" anchor="b"/>
                </a:tc>
                <a:tc>
                  <a:txBody>
                    <a:bodyPr/>
                    <a:lstStyle/>
                    <a:p>
                      <a:pPr algn="ctr" fontAlgn="b"/>
                      <a:r>
                        <a:rPr lang="ru-RU" sz="1000" u="none" strike="noStrike">
                          <a:effectLst/>
                        </a:rPr>
                        <a:t>112,0</a:t>
                      </a:r>
                      <a:endParaRPr lang="ru-RU" sz="1000" b="0" i="0" u="none" strike="noStrike">
                        <a:effectLst/>
                        <a:latin typeface="Times New Roman" panose="02020603050405020304" pitchFamily="18" charset="0"/>
                      </a:endParaRPr>
                    </a:p>
                  </a:txBody>
                  <a:tcPr marL="905" marR="905" marT="905" marB="0" anchor="b"/>
                </a:tc>
                <a:tc>
                  <a:txBody>
                    <a:bodyPr/>
                    <a:lstStyle/>
                    <a:p>
                      <a:pPr algn="l" fontAlgn="ctr"/>
                      <a:r>
                        <a:rPr lang="ru-RU" sz="1000" u="none" strike="noStrike" dirty="0">
                          <a:effectLst/>
                        </a:rPr>
                        <a:t>Увеличение уточненного плана на год к первоначально утвержденному плану на год обусловлено выделением дополнительного финансирования за счет остатков прочих безвозмездных поступлений по состоянию на 01.01.2021 года по договору пожертвования "РН-</a:t>
                      </a:r>
                      <a:r>
                        <a:rPr lang="ru-RU" sz="1000" u="none" strike="noStrike" dirty="0" err="1">
                          <a:effectLst/>
                        </a:rPr>
                        <a:t>Юганскнефтегаз</a:t>
                      </a:r>
                      <a:r>
                        <a:rPr lang="ru-RU" sz="1000" u="none" strike="noStrike" dirty="0">
                          <a:effectLst/>
                        </a:rPr>
                        <a:t>" от 24.12.2020 года № 214 2020/2837Д, а также за счет поступления в конце декабря 2021 года средств от ООО «РН-</a:t>
                      </a:r>
                      <a:r>
                        <a:rPr lang="ru-RU" sz="1000" u="none" strike="noStrike" dirty="0" err="1">
                          <a:effectLst/>
                        </a:rPr>
                        <a:t>Юганскнефтегаз</a:t>
                      </a:r>
                      <a:r>
                        <a:rPr lang="ru-RU" sz="1000" u="none" strike="noStrike" dirty="0">
                          <a:effectLst/>
                        </a:rPr>
                        <a:t>» по договору пожертвования № 2142021/3392Д от 29.12.2021.</a:t>
                      </a:r>
                      <a:endParaRPr lang="ru-RU" sz="1000" b="0" i="0" u="none" strike="noStrike" dirty="0">
                        <a:effectLst/>
                        <a:latin typeface="Times New Roman" panose="02020603050405020304" pitchFamily="18" charset="0"/>
                      </a:endParaRPr>
                    </a:p>
                  </a:txBody>
                  <a:tcPr marL="905" marR="905" marT="905" marB="0" anchor="ctr"/>
                </a:tc>
                <a:tc>
                  <a:txBody>
                    <a:bodyPr/>
                    <a:lstStyle/>
                    <a:p>
                      <a:pPr algn="ctr" fontAlgn="b"/>
                      <a:r>
                        <a:rPr lang="ru-RU" sz="1000" u="none" strike="noStrike" dirty="0">
                          <a:effectLst/>
                        </a:rPr>
                        <a:t>1 109 576,6</a:t>
                      </a:r>
                      <a:endParaRPr lang="ru-RU" sz="1000" b="0" i="0" u="none" strike="noStrike" dirty="0">
                        <a:effectLst/>
                        <a:latin typeface="Times New Roman" panose="02020603050405020304" pitchFamily="18" charset="0"/>
                      </a:endParaRPr>
                    </a:p>
                  </a:txBody>
                  <a:tcPr marL="905" marR="905" marT="905" marB="0" anchor="b"/>
                </a:tc>
                <a:tc>
                  <a:txBody>
                    <a:bodyPr/>
                    <a:lstStyle/>
                    <a:p>
                      <a:pPr algn="ctr" fontAlgn="b"/>
                      <a:r>
                        <a:rPr lang="ru-RU" sz="1000" u="none" strike="noStrike">
                          <a:effectLst/>
                        </a:rPr>
                        <a:t>93,9</a:t>
                      </a:r>
                      <a:endParaRPr lang="ru-RU" sz="1000" b="0" i="0" u="none" strike="noStrike">
                        <a:effectLst/>
                        <a:latin typeface="Times New Roman" panose="02020603050405020304" pitchFamily="18" charset="0"/>
                      </a:endParaRPr>
                    </a:p>
                  </a:txBody>
                  <a:tcPr marL="905" marR="905" marT="905" marB="0" anchor="b"/>
                </a:tc>
                <a:tc>
                  <a:txBody>
                    <a:bodyPr/>
                    <a:lstStyle/>
                    <a:p>
                      <a:pPr algn="l" fontAlgn="ctr"/>
                      <a:r>
                        <a:rPr lang="ru-RU" sz="1000" u="none" strike="noStrike" dirty="0">
                          <a:effectLst/>
                        </a:rPr>
                        <a:t/>
                      </a:r>
                      <a:br>
                        <a:rPr lang="ru-RU" sz="1000" u="none" strike="noStrike" dirty="0">
                          <a:effectLst/>
                        </a:rPr>
                      </a:br>
                      <a:r>
                        <a:rPr lang="ru-RU" sz="1000" u="none" strike="noStrike" dirty="0">
                          <a:effectLst/>
                        </a:rPr>
                        <a:t>Низкий процент исполнения расходов к уточненному плану на год объясняется поступлением в конце декабря 2021 года средств от ООО «РН-</a:t>
                      </a:r>
                      <a:r>
                        <a:rPr lang="ru-RU" sz="1000" u="none" strike="noStrike" dirty="0" err="1">
                          <a:effectLst/>
                        </a:rPr>
                        <a:t>Юганскнефтегаз</a:t>
                      </a:r>
                      <a:r>
                        <a:rPr lang="ru-RU" sz="1000" u="none" strike="noStrike" dirty="0">
                          <a:effectLst/>
                        </a:rPr>
                        <a:t>» по договору пожертвования № 2142021/3392Д от 29.12.2021 на проведение ремонта (в том числе капительного) в образовательных учреждениях, окончательный расчет после окончания работ в 2022 году.</a:t>
                      </a:r>
                      <a:endParaRPr lang="ru-RU" sz="1000" b="0" i="0" u="none" strike="noStrike" dirty="0">
                        <a:effectLst/>
                        <a:latin typeface="Times New Roman" panose="02020603050405020304" pitchFamily="18" charset="0"/>
                      </a:endParaRPr>
                    </a:p>
                  </a:txBody>
                  <a:tcPr marL="905" marR="905" marT="905" marB="0" anchor="ctr"/>
                </a:tc>
              </a:tr>
              <a:tr h="181365">
                <a:tc>
                  <a:txBody>
                    <a:bodyPr/>
                    <a:lstStyle/>
                    <a:p>
                      <a:pPr algn="l" fontAlgn="t"/>
                      <a:r>
                        <a:rPr lang="ru-RU" sz="1000" u="none" strike="noStrike">
                          <a:effectLst/>
                        </a:rPr>
                        <a:t>Дополнительное образование детей</a:t>
                      </a:r>
                      <a:endParaRPr lang="ru-RU" sz="1000" b="0" i="0" u="none" strike="noStrike">
                        <a:effectLst/>
                        <a:latin typeface="Times New Roman" panose="02020603050405020304" pitchFamily="18" charset="0"/>
                      </a:endParaRPr>
                    </a:p>
                  </a:txBody>
                  <a:tcPr marL="905" marR="905" marT="905" marB="0"/>
                </a:tc>
                <a:tc>
                  <a:txBody>
                    <a:bodyPr/>
                    <a:lstStyle/>
                    <a:p>
                      <a:pPr algn="ctr" fontAlgn="b"/>
                      <a:r>
                        <a:rPr lang="ru-RU" sz="1000" u="none" strike="noStrike">
                          <a:effectLst/>
                        </a:rPr>
                        <a:t>07</a:t>
                      </a:r>
                      <a:endParaRPr lang="ru-RU" sz="1000" b="0" i="0" u="none" strike="noStrike">
                        <a:effectLst/>
                        <a:latin typeface="Times New Roman" panose="02020603050405020304" pitchFamily="18" charset="0"/>
                      </a:endParaRPr>
                    </a:p>
                  </a:txBody>
                  <a:tcPr marL="905" marR="905" marT="905" marB="0" anchor="b"/>
                </a:tc>
                <a:tc>
                  <a:txBody>
                    <a:bodyPr/>
                    <a:lstStyle/>
                    <a:p>
                      <a:pPr algn="ctr" fontAlgn="b"/>
                      <a:r>
                        <a:rPr lang="ru-RU" sz="1000" u="none" strike="noStrike">
                          <a:effectLst/>
                        </a:rPr>
                        <a:t>03</a:t>
                      </a:r>
                      <a:endParaRPr lang="ru-RU" sz="1000" b="0" i="0" u="none" strike="noStrike">
                        <a:effectLst/>
                        <a:latin typeface="Times New Roman" panose="02020603050405020304" pitchFamily="18" charset="0"/>
                      </a:endParaRPr>
                    </a:p>
                  </a:txBody>
                  <a:tcPr marL="905" marR="905" marT="905" marB="0" anchor="b"/>
                </a:tc>
                <a:tc>
                  <a:txBody>
                    <a:bodyPr/>
                    <a:lstStyle/>
                    <a:p>
                      <a:pPr algn="ctr" fontAlgn="b"/>
                      <a:r>
                        <a:rPr lang="ru-RU" sz="1000" u="none" strike="noStrike">
                          <a:effectLst/>
                        </a:rPr>
                        <a:t>126 624,1</a:t>
                      </a:r>
                      <a:endParaRPr lang="ru-RU" sz="1000" b="0" i="0" u="none" strike="noStrike">
                        <a:effectLst/>
                        <a:latin typeface="Times New Roman" panose="02020603050405020304" pitchFamily="18" charset="0"/>
                      </a:endParaRPr>
                    </a:p>
                  </a:txBody>
                  <a:tcPr marL="905" marR="905" marT="905" marB="0" anchor="b"/>
                </a:tc>
                <a:tc>
                  <a:txBody>
                    <a:bodyPr/>
                    <a:lstStyle/>
                    <a:p>
                      <a:pPr algn="ctr" fontAlgn="b"/>
                      <a:r>
                        <a:rPr lang="ru-RU" sz="1000" u="none" strike="noStrike">
                          <a:effectLst/>
                        </a:rPr>
                        <a:t>123 425,7</a:t>
                      </a:r>
                      <a:endParaRPr lang="ru-RU" sz="1000" b="0" i="0" u="none" strike="noStrike">
                        <a:effectLst/>
                        <a:latin typeface="Times New Roman" panose="02020603050405020304" pitchFamily="18" charset="0"/>
                      </a:endParaRPr>
                    </a:p>
                  </a:txBody>
                  <a:tcPr marL="905" marR="905" marT="905" marB="0" anchor="b"/>
                </a:tc>
                <a:tc>
                  <a:txBody>
                    <a:bodyPr/>
                    <a:lstStyle/>
                    <a:p>
                      <a:pPr algn="ctr" fontAlgn="b"/>
                      <a:r>
                        <a:rPr lang="ru-RU" sz="1000" u="none" strike="noStrike">
                          <a:effectLst/>
                        </a:rPr>
                        <a:t>97,5</a:t>
                      </a:r>
                      <a:endParaRPr lang="ru-RU" sz="1000" b="0" i="0" u="none" strike="noStrike">
                        <a:effectLst/>
                        <a:latin typeface="Times New Roman" panose="02020603050405020304" pitchFamily="18" charset="0"/>
                      </a:endParaRPr>
                    </a:p>
                  </a:txBody>
                  <a:tcPr marL="905" marR="905" marT="905" marB="0" anchor="b"/>
                </a:tc>
                <a:tc>
                  <a:txBody>
                    <a:bodyPr/>
                    <a:lstStyle/>
                    <a:p>
                      <a:pPr algn="l" fontAlgn="ctr"/>
                      <a:r>
                        <a:rPr lang="ru-RU" sz="1000" u="none" strike="noStrike">
                          <a:effectLst/>
                        </a:rPr>
                        <a:t>Снижение уточненного плана на год к первоначально утвержденному плану на год обусловлено сокращением средств на финансовое обеспечение выполнения муниципального задания  в связи с передачей штатных едениц из МБОУ ДО "Детская школа искусств" в МКУ "ЦБиКОМУ г. Пыть-Яха".</a:t>
                      </a:r>
                      <a:endParaRPr lang="ru-RU" sz="1000" b="0" i="0" u="none" strike="noStrike">
                        <a:effectLst/>
                        <a:latin typeface="Times New Roman" panose="02020603050405020304" pitchFamily="18" charset="0"/>
                      </a:endParaRPr>
                    </a:p>
                  </a:txBody>
                  <a:tcPr marL="905" marR="905" marT="905" marB="0" anchor="ctr"/>
                </a:tc>
                <a:tc>
                  <a:txBody>
                    <a:bodyPr/>
                    <a:lstStyle/>
                    <a:p>
                      <a:pPr algn="ctr" fontAlgn="b"/>
                      <a:r>
                        <a:rPr lang="ru-RU" sz="1000" u="none" strike="noStrike">
                          <a:effectLst/>
                        </a:rPr>
                        <a:t>118 917,1</a:t>
                      </a:r>
                      <a:endParaRPr lang="ru-RU" sz="1000" b="0" i="0" u="none" strike="noStrike">
                        <a:effectLst/>
                        <a:latin typeface="Times New Roman" panose="02020603050405020304" pitchFamily="18" charset="0"/>
                      </a:endParaRPr>
                    </a:p>
                  </a:txBody>
                  <a:tcPr marL="905" marR="905" marT="905" marB="0" anchor="b"/>
                </a:tc>
                <a:tc>
                  <a:txBody>
                    <a:bodyPr/>
                    <a:lstStyle/>
                    <a:p>
                      <a:pPr algn="ctr" fontAlgn="b"/>
                      <a:r>
                        <a:rPr lang="ru-RU" sz="1000" u="none" strike="noStrike">
                          <a:effectLst/>
                        </a:rPr>
                        <a:t>96,3</a:t>
                      </a:r>
                      <a:endParaRPr lang="ru-RU" sz="1000" b="0" i="0" u="none" strike="noStrike">
                        <a:effectLst/>
                        <a:latin typeface="Times New Roman" panose="02020603050405020304" pitchFamily="18" charset="0"/>
                      </a:endParaRPr>
                    </a:p>
                  </a:txBody>
                  <a:tcPr marL="905" marR="905" marT="905" marB="0" anchor="b"/>
                </a:tc>
                <a:tc>
                  <a:txBody>
                    <a:bodyPr/>
                    <a:lstStyle/>
                    <a:p>
                      <a:pPr algn="l" fontAlgn="ctr"/>
                      <a:r>
                        <a:rPr lang="ru-RU" sz="1000" u="none" strike="noStrike" dirty="0">
                          <a:effectLst/>
                        </a:rPr>
                        <a:t/>
                      </a:r>
                      <a:br>
                        <a:rPr lang="ru-RU" sz="1000" u="none" strike="noStrike" dirty="0">
                          <a:effectLst/>
                        </a:rPr>
                      </a:br>
                      <a:r>
                        <a:rPr lang="ru-RU" sz="1000" u="none" strike="noStrike" dirty="0">
                          <a:effectLst/>
                        </a:rPr>
                        <a:t>Низкий процент исполнения расходов к уточненному плану объясняется тем, что перечисление субсидий по подтвержденным фактическим расходам в соответствии с заключенными соглашениями о порядке и условиях предоставления субсидий на финансовое обеспечение выполнения муниципального задания на оказание муниципальных услуг (выполнение работ) муниципальными бюджетными и автономными учреждениями муниципального образования городской округа город Пыть-Ях.</a:t>
                      </a:r>
                      <a:endParaRPr lang="ru-RU" sz="1000" b="0" i="0" u="none" strike="noStrike" dirty="0">
                        <a:effectLst/>
                        <a:latin typeface="Times New Roman" panose="02020603050405020304" pitchFamily="18" charset="0"/>
                      </a:endParaRPr>
                    </a:p>
                  </a:txBody>
                  <a:tcPr marL="905" marR="905" marT="905" marB="0" anchor="ctr"/>
                </a:tc>
              </a:tr>
            </a:tbl>
          </a:graphicData>
        </a:graphic>
      </p:graphicFrame>
    </p:spTree>
    <p:extLst>
      <p:ext uri="{BB962C8B-B14F-4D97-AF65-F5344CB8AC3E}">
        <p14:creationId xmlns:p14="http://schemas.microsoft.com/office/powerpoint/2010/main" val="120569297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3" name="Нижний колонтитул 3"/>
          <p:cNvSpPr>
            <a:spLocks noGrp="1"/>
          </p:cNvSpPr>
          <p:nvPr>
            <p:ph type="ftr" sz="quarter" idx="4294967295"/>
          </p:nvPr>
        </p:nvSpPr>
        <p:spPr>
          <a:xfrm>
            <a:off x="0" y="6437730"/>
            <a:ext cx="11760000" cy="432000"/>
          </a:xfrm>
          <a:prstGeom prst="rect">
            <a:avLst/>
          </a:prstGeom>
          <a:solidFill>
            <a:srgbClr val="404040"/>
          </a:solidFill>
          <a:ln cmpd="sng">
            <a:noFill/>
          </a:ln>
        </p:spPr>
        <p:txBody>
          <a:bodyPr anchor="ctr"/>
          <a:lstStyle/>
          <a:p>
            <a:pPr lvl="1"/>
            <a:r>
              <a:rPr lang="ru-RU" b="1" dirty="0">
                <a:gradFill>
                  <a:gsLst>
                    <a:gs pos="0">
                      <a:schemeClr val="accent1">
                        <a:lumMod val="5000"/>
                        <a:lumOff val="95000"/>
                      </a:schemeClr>
                    </a:gs>
                    <a:gs pos="74000">
                      <a:schemeClr val="accent5">
                        <a:lumMod val="25000"/>
                        <a:lumOff val="75000"/>
                      </a:schemeClr>
                    </a:gs>
                    <a:gs pos="83000">
                      <a:schemeClr val="accent5">
                        <a:lumMod val="25000"/>
                        <a:lumOff val="75000"/>
                      </a:schemeClr>
                    </a:gs>
                    <a:gs pos="100000">
                      <a:schemeClr val="accent5">
                        <a:lumMod val="50000"/>
                        <a:lumOff val="50000"/>
                      </a:schemeClr>
                    </a:gs>
                  </a:gsLst>
                  <a:lin ang="5400000" scaled="1"/>
                </a:gradFill>
              </a:rPr>
              <a:t>БЮДЖЕТ ДЛЯ ГРАЖДАН </a:t>
            </a:r>
          </a:p>
        </p:txBody>
      </p:sp>
      <p:sp>
        <p:nvSpPr>
          <p:cNvPr id="34" name="Номер слайда 5">
            <a:extLst>
              <a:ext uri="{FF2B5EF4-FFF2-40B4-BE49-F238E27FC236}">
                <a16:creationId xmlns="" xmlns:a16="http://schemas.microsoft.com/office/drawing/2014/main" id="{1C554D9F-1895-486E-BFBA-905BB2D29E08}"/>
              </a:ext>
            </a:extLst>
          </p:cNvPr>
          <p:cNvSpPr>
            <a:spLocks noGrp="1"/>
          </p:cNvSpPr>
          <p:nvPr>
            <p:ph type="sldNum" sz="quarter" idx="33"/>
          </p:nvPr>
        </p:nvSpPr>
        <p:spPr>
          <a:xfrm>
            <a:off x="11760000" y="6437730"/>
            <a:ext cx="432000" cy="432000"/>
          </a:xfrm>
        </p:spPr>
        <p:txBody>
          <a:bodyPr rtlCol="0"/>
          <a:lstStyle/>
          <a:p>
            <a:pPr rtl="0"/>
            <a:fld id="{19B51A1E-902D-48AF-9020-955120F399B6}" type="slidenum">
              <a:rPr lang="ru-RU" sz="1600" b="1" smtClean="0">
                <a:ln w="0"/>
                <a:gradFill>
                  <a:gsLst>
                    <a:gs pos="0">
                      <a:schemeClr val="accent1">
                        <a:lumMod val="5000"/>
                        <a:lumOff val="95000"/>
                      </a:schemeClr>
                    </a:gs>
                    <a:gs pos="74000">
                      <a:schemeClr val="accent5">
                        <a:lumMod val="25000"/>
                        <a:lumOff val="75000"/>
                      </a:schemeClr>
                    </a:gs>
                    <a:gs pos="83000">
                      <a:schemeClr val="accent5">
                        <a:lumMod val="25000"/>
                        <a:lumOff val="75000"/>
                      </a:schemeClr>
                    </a:gs>
                    <a:gs pos="100000">
                      <a:schemeClr val="accent5">
                        <a:lumMod val="50000"/>
                        <a:lumOff val="50000"/>
                      </a:schemeClr>
                    </a:gs>
                  </a:gsLst>
                  <a:lin ang="5400000" scaled="1"/>
                </a:gradFill>
                <a:effectLst>
                  <a:outerShdw blurRad="38100" dist="25400" dir="5400000" algn="ctr" rotWithShape="0">
                    <a:srgbClr val="6E747A">
                      <a:alpha val="43000"/>
                    </a:srgbClr>
                  </a:outerShdw>
                </a:effectLst>
              </a:rPr>
              <a:pPr rtl="0"/>
              <a:t>44</a:t>
            </a:fld>
            <a:endParaRPr lang="ru-RU" sz="1600" b="1" dirty="0">
              <a:ln w="0"/>
              <a:gradFill>
                <a:gsLst>
                  <a:gs pos="0">
                    <a:schemeClr val="accent1">
                      <a:lumMod val="5000"/>
                      <a:lumOff val="95000"/>
                    </a:schemeClr>
                  </a:gs>
                  <a:gs pos="74000">
                    <a:schemeClr val="accent5">
                      <a:lumMod val="25000"/>
                      <a:lumOff val="75000"/>
                    </a:schemeClr>
                  </a:gs>
                  <a:gs pos="83000">
                    <a:schemeClr val="accent5">
                      <a:lumMod val="25000"/>
                      <a:lumOff val="75000"/>
                    </a:schemeClr>
                  </a:gs>
                  <a:gs pos="100000">
                    <a:schemeClr val="accent5">
                      <a:lumMod val="50000"/>
                      <a:lumOff val="50000"/>
                    </a:schemeClr>
                  </a:gs>
                </a:gsLst>
                <a:lin ang="5400000" scaled="1"/>
              </a:gradFill>
              <a:effectLst>
                <a:outerShdw blurRad="38100" dist="25400" dir="5400000" algn="ctr" rotWithShape="0">
                  <a:srgbClr val="6E747A">
                    <a:alpha val="43000"/>
                  </a:srgbClr>
                </a:outerShdw>
              </a:effectLst>
            </a:endParaRPr>
          </a:p>
        </p:txBody>
      </p:sp>
      <p:sp>
        <p:nvSpPr>
          <p:cNvPr id="3" name="Заголовок 2"/>
          <p:cNvSpPr>
            <a:spLocks noGrp="1"/>
          </p:cNvSpPr>
          <p:nvPr>
            <p:ph type="title"/>
          </p:nvPr>
        </p:nvSpPr>
        <p:spPr/>
        <p:txBody>
          <a:bodyPr/>
          <a:lstStyle/>
          <a:p>
            <a:r>
              <a:rPr lang="ru-RU" sz="2000" dirty="0" smtClean="0"/>
              <a:t>Сведения </a:t>
            </a:r>
            <a:r>
              <a:rPr lang="ru-RU" sz="2000" dirty="0"/>
              <a:t>о фактически произведенных расходах по разделам и подразделам классификации расходов бюджета в сравнении с первоначально утвержденными решением о бюджете значениями и с уточненными значениями с учетом внесенных изменений по </a:t>
            </a:r>
            <a:r>
              <a:rPr lang="ru-RU" sz="2000" dirty="0" smtClean="0"/>
              <a:t>городу </a:t>
            </a:r>
            <a:r>
              <a:rPr lang="ru-RU" sz="2000" dirty="0"/>
              <a:t>Пыть-Ях за 2021 год, тыс. рублей</a:t>
            </a:r>
          </a:p>
        </p:txBody>
      </p:sp>
      <p:sp>
        <p:nvSpPr>
          <p:cNvPr id="6" name="TextBox 5"/>
          <p:cNvSpPr txBox="1"/>
          <p:nvPr/>
        </p:nvSpPr>
        <p:spPr>
          <a:xfrm>
            <a:off x="10871200" y="689267"/>
            <a:ext cx="1036482" cy="369332"/>
          </a:xfrm>
          <a:prstGeom prst="rect">
            <a:avLst/>
          </a:prstGeom>
          <a:noFill/>
        </p:spPr>
        <p:txBody>
          <a:bodyPr wrap="square" rtlCol="0">
            <a:spAutoFit/>
          </a:bodyPr>
          <a:lstStyle/>
          <a:p>
            <a:pPr algn="r"/>
            <a:r>
              <a:rPr lang="ru-RU" dirty="0" smtClean="0"/>
              <a:t>(8 из 10)</a:t>
            </a:r>
            <a:endParaRPr lang="ru-RU" dirty="0"/>
          </a:p>
        </p:txBody>
      </p:sp>
      <p:graphicFrame>
        <p:nvGraphicFramePr>
          <p:cNvPr id="4" name="Таблица 3"/>
          <p:cNvGraphicFramePr>
            <a:graphicFrameLocks noGrp="1"/>
          </p:cNvGraphicFramePr>
          <p:nvPr>
            <p:extLst>
              <p:ext uri="{D42A27DB-BD31-4B8C-83A1-F6EECF244321}">
                <p14:modId xmlns:p14="http://schemas.microsoft.com/office/powerpoint/2010/main" val="475237776"/>
              </p:ext>
            </p:extLst>
          </p:nvPr>
        </p:nvGraphicFramePr>
        <p:xfrm>
          <a:off x="296335" y="1104321"/>
          <a:ext cx="11617824" cy="5192460"/>
        </p:xfrm>
        <a:graphic>
          <a:graphicData uri="http://schemas.openxmlformats.org/drawingml/2006/table">
            <a:tbl>
              <a:tblPr bandRow="1" bandCol="1">
                <a:tableStyleId>{5A111915-BE36-4E01-A7E5-04B1672EAD32}</a:tableStyleId>
              </a:tblPr>
              <a:tblGrid>
                <a:gridCol w="1511832"/>
                <a:gridCol w="347543"/>
                <a:gridCol w="290449"/>
                <a:gridCol w="684000"/>
                <a:gridCol w="612000"/>
                <a:gridCol w="504000"/>
                <a:gridCol w="3924000"/>
                <a:gridCol w="612000"/>
                <a:gridCol w="504000"/>
                <a:gridCol w="2628000"/>
              </a:tblGrid>
              <a:tr h="29167">
                <a:tc>
                  <a:txBody>
                    <a:bodyPr/>
                    <a:lstStyle/>
                    <a:p>
                      <a:pPr algn="ctr" fontAlgn="ctr"/>
                      <a:r>
                        <a:rPr lang="ru-RU" sz="1000" u="none" strike="noStrike" dirty="0">
                          <a:effectLst/>
                        </a:rPr>
                        <a:t>1</a:t>
                      </a:r>
                      <a:endParaRPr lang="ru-RU" sz="1000" b="0" i="0" u="none" strike="noStrike" dirty="0">
                        <a:effectLst/>
                        <a:latin typeface="Times New Roman" panose="02020603050405020304" pitchFamily="18" charset="0"/>
                      </a:endParaRPr>
                    </a:p>
                  </a:txBody>
                  <a:tcPr marL="905" marR="905" marT="905" marB="0" anchor="ctr"/>
                </a:tc>
                <a:tc>
                  <a:txBody>
                    <a:bodyPr/>
                    <a:lstStyle/>
                    <a:p>
                      <a:pPr algn="ctr" rtl="0" fontAlgn="ctr"/>
                      <a:r>
                        <a:rPr lang="ru-RU" sz="1000" u="none" strike="noStrike">
                          <a:effectLst/>
                        </a:rPr>
                        <a:t>2</a:t>
                      </a:r>
                      <a:endParaRPr lang="ru-RU" sz="1000" b="0" i="0" u="none" strike="noStrike">
                        <a:effectLst/>
                        <a:latin typeface="Times New Roman" panose="02020603050405020304" pitchFamily="18" charset="0"/>
                      </a:endParaRPr>
                    </a:p>
                  </a:txBody>
                  <a:tcPr marL="905" marR="905" marT="905" marB="0" anchor="ctr"/>
                </a:tc>
                <a:tc>
                  <a:txBody>
                    <a:bodyPr/>
                    <a:lstStyle/>
                    <a:p>
                      <a:pPr algn="ctr" rtl="0" fontAlgn="ctr"/>
                      <a:r>
                        <a:rPr lang="ru-RU" sz="1000" u="none" strike="noStrike">
                          <a:effectLst/>
                        </a:rPr>
                        <a:t>3</a:t>
                      </a:r>
                      <a:endParaRPr lang="ru-RU" sz="1000" b="0" i="0" u="none" strike="noStrike">
                        <a:effectLst/>
                        <a:latin typeface="Times New Roman" panose="02020603050405020304" pitchFamily="18" charset="0"/>
                      </a:endParaRPr>
                    </a:p>
                  </a:txBody>
                  <a:tcPr marL="905" marR="905" marT="905" marB="0" anchor="ctr"/>
                </a:tc>
                <a:tc>
                  <a:txBody>
                    <a:bodyPr/>
                    <a:lstStyle/>
                    <a:p>
                      <a:pPr algn="ctr" rtl="0" fontAlgn="ctr"/>
                      <a:r>
                        <a:rPr lang="ru-RU" sz="1000" u="none" strike="noStrike">
                          <a:effectLst/>
                        </a:rPr>
                        <a:t>4</a:t>
                      </a:r>
                      <a:endParaRPr lang="ru-RU" sz="1000" b="0" i="0" u="none" strike="noStrike">
                        <a:effectLst/>
                        <a:latin typeface="Times New Roman" panose="02020603050405020304" pitchFamily="18" charset="0"/>
                      </a:endParaRPr>
                    </a:p>
                  </a:txBody>
                  <a:tcPr marL="905" marR="905" marT="905" marB="0" anchor="ctr"/>
                </a:tc>
                <a:tc>
                  <a:txBody>
                    <a:bodyPr/>
                    <a:lstStyle/>
                    <a:p>
                      <a:pPr algn="ctr" fontAlgn="ctr"/>
                      <a:r>
                        <a:rPr lang="ru-RU" sz="1000" u="none" strike="noStrike">
                          <a:effectLst/>
                        </a:rPr>
                        <a:t>4</a:t>
                      </a:r>
                      <a:endParaRPr lang="ru-RU" sz="1000" b="0" i="0" u="none" strike="noStrike">
                        <a:solidFill>
                          <a:srgbClr val="000000"/>
                        </a:solidFill>
                        <a:effectLst/>
                        <a:latin typeface="Times New Roman" panose="02020603050405020304" pitchFamily="18" charset="0"/>
                      </a:endParaRPr>
                    </a:p>
                  </a:txBody>
                  <a:tcPr marL="905" marR="905" marT="905" marB="0" anchor="ctr"/>
                </a:tc>
                <a:tc>
                  <a:txBody>
                    <a:bodyPr/>
                    <a:lstStyle/>
                    <a:p>
                      <a:pPr algn="ctr" fontAlgn="ctr"/>
                      <a:r>
                        <a:rPr lang="ru-RU" sz="1000" u="none" strike="noStrike">
                          <a:effectLst/>
                        </a:rPr>
                        <a:t>5</a:t>
                      </a:r>
                      <a:endParaRPr lang="ru-RU" sz="1000" b="0" i="0" u="none" strike="noStrike">
                        <a:solidFill>
                          <a:srgbClr val="000000"/>
                        </a:solidFill>
                        <a:effectLst/>
                        <a:latin typeface="Times New Roman" panose="02020603050405020304" pitchFamily="18" charset="0"/>
                      </a:endParaRPr>
                    </a:p>
                  </a:txBody>
                  <a:tcPr marL="905" marR="905" marT="905" marB="0" anchor="ctr"/>
                </a:tc>
                <a:tc>
                  <a:txBody>
                    <a:bodyPr/>
                    <a:lstStyle/>
                    <a:p>
                      <a:pPr algn="ctr" fontAlgn="ctr"/>
                      <a:r>
                        <a:rPr lang="ru-RU" sz="1000" u="none" strike="noStrike">
                          <a:effectLst/>
                        </a:rPr>
                        <a:t>6</a:t>
                      </a:r>
                      <a:endParaRPr lang="ru-RU" sz="1000" b="0" i="0" u="none" strike="noStrike">
                        <a:solidFill>
                          <a:srgbClr val="000000"/>
                        </a:solidFill>
                        <a:effectLst/>
                        <a:latin typeface="Times New Roman" panose="02020603050405020304" pitchFamily="18" charset="0"/>
                      </a:endParaRPr>
                    </a:p>
                  </a:txBody>
                  <a:tcPr marL="905" marR="905" marT="905" marB="0" anchor="ctr"/>
                </a:tc>
                <a:tc>
                  <a:txBody>
                    <a:bodyPr/>
                    <a:lstStyle/>
                    <a:p>
                      <a:pPr algn="ctr" fontAlgn="ctr"/>
                      <a:r>
                        <a:rPr lang="ru-RU" sz="1000" u="none" strike="noStrike">
                          <a:effectLst/>
                        </a:rPr>
                        <a:t>7</a:t>
                      </a:r>
                      <a:endParaRPr lang="ru-RU" sz="1000" b="0" i="0" u="none" strike="noStrike">
                        <a:solidFill>
                          <a:srgbClr val="000000"/>
                        </a:solidFill>
                        <a:effectLst/>
                        <a:latin typeface="Times New Roman" panose="02020603050405020304" pitchFamily="18" charset="0"/>
                      </a:endParaRPr>
                    </a:p>
                  </a:txBody>
                  <a:tcPr marL="905" marR="905" marT="905" marB="0" anchor="ctr"/>
                </a:tc>
                <a:tc>
                  <a:txBody>
                    <a:bodyPr/>
                    <a:lstStyle/>
                    <a:p>
                      <a:pPr algn="ctr" fontAlgn="ctr"/>
                      <a:r>
                        <a:rPr lang="ru-RU" sz="1000" u="none" strike="noStrike">
                          <a:effectLst/>
                        </a:rPr>
                        <a:t>8</a:t>
                      </a:r>
                      <a:endParaRPr lang="ru-RU" sz="1000" b="0" i="0" u="none" strike="noStrike">
                        <a:solidFill>
                          <a:srgbClr val="000000"/>
                        </a:solidFill>
                        <a:effectLst/>
                        <a:latin typeface="Times New Roman" panose="02020603050405020304" pitchFamily="18" charset="0"/>
                      </a:endParaRPr>
                    </a:p>
                  </a:txBody>
                  <a:tcPr marL="905" marR="905" marT="905" marB="0" anchor="ctr"/>
                </a:tc>
                <a:tc>
                  <a:txBody>
                    <a:bodyPr/>
                    <a:lstStyle/>
                    <a:p>
                      <a:pPr algn="ctr" fontAlgn="ctr"/>
                      <a:r>
                        <a:rPr lang="ru-RU" sz="1000" u="none" strike="noStrike">
                          <a:effectLst/>
                        </a:rPr>
                        <a:t>9</a:t>
                      </a:r>
                      <a:endParaRPr lang="ru-RU" sz="1000" b="0" i="0" u="none" strike="noStrike">
                        <a:effectLst/>
                        <a:latin typeface="Times New Roman" panose="02020603050405020304" pitchFamily="18" charset="0"/>
                      </a:endParaRPr>
                    </a:p>
                  </a:txBody>
                  <a:tcPr marL="905" marR="905" marT="905" marB="0" anchor="ctr"/>
                </a:tc>
              </a:tr>
              <a:tr h="98927">
                <a:tc>
                  <a:txBody>
                    <a:bodyPr/>
                    <a:lstStyle/>
                    <a:p>
                      <a:pPr algn="l" fontAlgn="t"/>
                      <a:r>
                        <a:rPr lang="ru-RU" sz="1000" u="none" strike="noStrike" dirty="0">
                          <a:effectLst/>
                        </a:rPr>
                        <a:t>Молодежная политика</a:t>
                      </a:r>
                      <a:endParaRPr lang="ru-RU" sz="1000" b="0" i="0" u="none" strike="noStrike" dirty="0">
                        <a:effectLst/>
                        <a:latin typeface="Times New Roman" panose="02020603050405020304" pitchFamily="18" charset="0"/>
                      </a:endParaRPr>
                    </a:p>
                  </a:txBody>
                  <a:tcPr marL="905" marR="905" marT="905" marB="0"/>
                </a:tc>
                <a:tc>
                  <a:txBody>
                    <a:bodyPr/>
                    <a:lstStyle/>
                    <a:p>
                      <a:pPr algn="ctr" fontAlgn="b"/>
                      <a:r>
                        <a:rPr lang="ru-RU" sz="1000" u="none" strike="noStrike">
                          <a:effectLst/>
                        </a:rPr>
                        <a:t>07</a:t>
                      </a:r>
                      <a:endParaRPr lang="ru-RU" sz="1000" b="0" i="0" u="none" strike="noStrike">
                        <a:effectLst/>
                        <a:latin typeface="Times New Roman" panose="02020603050405020304" pitchFamily="18" charset="0"/>
                      </a:endParaRPr>
                    </a:p>
                  </a:txBody>
                  <a:tcPr marL="905" marR="905" marT="905" marB="0" anchor="b"/>
                </a:tc>
                <a:tc>
                  <a:txBody>
                    <a:bodyPr/>
                    <a:lstStyle/>
                    <a:p>
                      <a:pPr algn="ctr" fontAlgn="b"/>
                      <a:r>
                        <a:rPr lang="ru-RU" sz="1000" u="none" strike="noStrike">
                          <a:effectLst/>
                        </a:rPr>
                        <a:t>07</a:t>
                      </a:r>
                      <a:endParaRPr lang="ru-RU" sz="1000" b="0" i="0" u="none" strike="noStrike">
                        <a:effectLst/>
                        <a:latin typeface="Times New Roman" panose="02020603050405020304" pitchFamily="18" charset="0"/>
                      </a:endParaRPr>
                    </a:p>
                  </a:txBody>
                  <a:tcPr marL="905" marR="905" marT="905" marB="0" anchor="b"/>
                </a:tc>
                <a:tc>
                  <a:txBody>
                    <a:bodyPr/>
                    <a:lstStyle/>
                    <a:p>
                      <a:pPr algn="ctr" fontAlgn="b"/>
                      <a:r>
                        <a:rPr lang="ru-RU" sz="1000" u="none" strike="noStrike">
                          <a:effectLst/>
                        </a:rPr>
                        <a:t>128 682,6</a:t>
                      </a:r>
                      <a:endParaRPr lang="ru-RU" sz="1000" b="0" i="0" u="none" strike="noStrike">
                        <a:effectLst/>
                        <a:latin typeface="Times New Roman" panose="02020603050405020304" pitchFamily="18" charset="0"/>
                      </a:endParaRPr>
                    </a:p>
                  </a:txBody>
                  <a:tcPr marL="905" marR="905" marT="905" marB="0" anchor="b"/>
                </a:tc>
                <a:tc>
                  <a:txBody>
                    <a:bodyPr/>
                    <a:lstStyle/>
                    <a:p>
                      <a:pPr algn="ctr" fontAlgn="b"/>
                      <a:r>
                        <a:rPr lang="ru-RU" sz="1000" u="none" strike="noStrike">
                          <a:effectLst/>
                        </a:rPr>
                        <a:t>144 947,9</a:t>
                      </a:r>
                      <a:endParaRPr lang="ru-RU" sz="1000" b="0" i="0" u="none" strike="noStrike">
                        <a:effectLst/>
                        <a:latin typeface="Times New Roman" panose="02020603050405020304" pitchFamily="18" charset="0"/>
                      </a:endParaRPr>
                    </a:p>
                  </a:txBody>
                  <a:tcPr marL="905" marR="905" marT="905" marB="0" anchor="b"/>
                </a:tc>
                <a:tc>
                  <a:txBody>
                    <a:bodyPr/>
                    <a:lstStyle/>
                    <a:p>
                      <a:pPr algn="ctr" fontAlgn="b"/>
                      <a:r>
                        <a:rPr lang="ru-RU" sz="1000" u="none" strike="noStrike">
                          <a:effectLst/>
                        </a:rPr>
                        <a:t>112,6</a:t>
                      </a:r>
                      <a:endParaRPr lang="ru-RU" sz="1000" b="0" i="0" u="none" strike="noStrike">
                        <a:effectLst/>
                        <a:latin typeface="Times New Roman" panose="02020603050405020304" pitchFamily="18" charset="0"/>
                      </a:endParaRPr>
                    </a:p>
                  </a:txBody>
                  <a:tcPr marL="905" marR="905" marT="905" marB="0" anchor="b"/>
                </a:tc>
                <a:tc>
                  <a:txBody>
                    <a:bodyPr/>
                    <a:lstStyle/>
                    <a:p>
                      <a:pPr algn="l" fontAlgn="ctr"/>
                      <a:r>
                        <a:rPr lang="ru-RU" sz="1000" u="none" strike="noStrike">
                          <a:effectLst/>
                        </a:rPr>
                        <a:t>Увеличение уточненного плана на год к первоначально утвержденному плану на год обусловлено выделением дополнительного финансирования за счет остатков прочих безвозмездных поступлений по состоянию на 01.01.2021 года по договорам пожертвования "РН-Юганскнефтегаз" на проведения ремонтных работ МАУ "Аквацентр Дельфин".</a:t>
                      </a:r>
                      <a:endParaRPr lang="ru-RU" sz="1000" b="0" i="0" u="none" strike="noStrike">
                        <a:effectLst/>
                        <a:latin typeface="Times New Roman" panose="02020603050405020304" pitchFamily="18" charset="0"/>
                      </a:endParaRPr>
                    </a:p>
                  </a:txBody>
                  <a:tcPr marL="905" marR="905" marT="905" marB="0" anchor="ctr"/>
                </a:tc>
                <a:tc>
                  <a:txBody>
                    <a:bodyPr/>
                    <a:lstStyle/>
                    <a:p>
                      <a:pPr algn="ctr" fontAlgn="b"/>
                      <a:r>
                        <a:rPr lang="ru-RU" sz="1000" u="none" strike="noStrike">
                          <a:effectLst/>
                        </a:rPr>
                        <a:t>137 617,1</a:t>
                      </a:r>
                      <a:endParaRPr lang="ru-RU" sz="1000" b="0" i="0" u="none" strike="noStrike">
                        <a:effectLst/>
                        <a:latin typeface="Times New Roman" panose="02020603050405020304" pitchFamily="18" charset="0"/>
                      </a:endParaRPr>
                    </a:p>
                  </a:txBody>
                  <a:tcPr marL="905" marR="905" marT="905" marB="0" anchor="b"/>
                </a:tc>
                <a:tc>
                  <a:txBody>
                    <a:bodyPr/>
                    <a:lstStyle/>
                    <a:p>
                      <a:pPr algn="ctr" fontAlgn="b"/>
                      <a:r>
                        <a:rPr lang="ru-RU" sz="1000" u="none" strike="noStrike">
                          <a:effectLst/>
                        </a:rPr>
                        <a:t>94,9</a:t>
                      </a:r>
                      <a:endParaRPr lang="ru-RU" sz="1000" b="0" i="0" u="none" strike="noStrike">
                        <a:effectLst/>
                        <a:latin typeface="Times New Roman" panose="02020603050405020304" pitchFamily="18" charset="0"/>
                      </a:endParaRPr>
                    </a:p>
                  </a:txBody>
                  <a:tcPr marL="905" marR="905" marT="905" marB="0" anchor="b"/>
                </a:tc>
                <a:tc>
                  <a:txBody>
                    <a:bodyPr/>
                    <a:lstStyle/>
                    <a:p>
                      <a:pPr algn="l" fontAlgn="ctr"/>
                      <a:r>
                        <a:rPr lang="ru-RU" sz="1000" u="none" strike="noStrike">
                          <a:effectLst/>
                        </a:rPr>
                        <a:t>Низкий процент исполнения расходов к уточненному плану на год объясняется экономией по закупочным процедурам в части мероприятий комплексной безопасности объектов молодежной политики.</a:t>
                      </a:r>
                      <a:endParaRPr lang="ru-RU" sz="1000" b="0" i="0" u="none" strike="noStrike">
                        <a:effectLst/>
                        <a:latin typeface="Times New Roman" panose="02020603050405020304" pitchFamily="18" charset="0"/>
                      </a:endParaRPr>
                    </a:p>
                  </a:txBody>
                  <a:tcPr marL="905" marR="905" marT="905" marB="0" anchor="ctr"/>
                </a:tc>
              </a:tr>
              <a:tr h="32975">
                <a:tc>
                  <a:txBody>
                    <a:bodyPr/>
                    <a:lstStyle/>
                    <a:p>
                      <a:pPr algn="l" fontAlgn="t"/>
                      <a:r>
                        <a:rPr lang="ru-RU" sz="1000" u="none" strike="noStrike">
                          <a:effectLst/>
                        </a:rPr>
                        <a:t>Другие вопросы в области образования</a:t>
                      </a:r>
                      <a:endParaRPr lang="ru-RU" sz="1000" b="0" i="0" u="none" strike="noStrike">
                        <a:effectLst/>
                        <a:latin typeface="Times New Roman" panose="02020603050405020304" pitchFamily="18" charset="0"/>
                      </a:endParaRPr>
                    </a:p>
                  </a:txBody>
                  <a:tcPr marL="905" marR="905" marT="905" marB="0"/>
                </a:tc>
                <a:tc>
                  <a:txBody>
                    <a:bodyPr/>
                    <a:lstStyle/>
                    <a:p>
                      <a:pPr algn="ctr" fontAlgn="b"/>
                      <a:r>
                        <a:rPr lang="ru-RU" sz="1000" u="none" strike="noStrike">
                          <a:effectLst/>
                        </a:rPr>
                        <a:t>07</a:t>
                      </a:r>
                      <a:endParaRPr lang="ru-RU" sz="1000" b="0" i="0" u="none" strike="noStrike">
                        <a:effectLst/>
                        <a:latin typeface="Times New Roman" panose="02020603050405020304" pitchFamily="18" charset="0"/>
                      </a:endParaRPr>
                    </a:p>
                  </a:txBody>
                  <a:tcPr marL="905" marR="905" marT="905" marB="0" anchor="b"/>
                </a:tc>
                <a:tc>
                  <a:txBody>
                    <a:bodyPr/>
                    <a:lstStyle/>
                    <a:p>
                      <a:pPr algn="ctr" fontAlgn="b"/>
                      <a:r>
                        <a:rPr lang="ru-RU" sz="1000" u="none" strike="noStrike">
                          <a:effectLst/>
                        </a:rPr>
                        <a:t>09</a:t>
                      </a:r>
                      <a:endParaRPr lang="ru-RU" sz="1000" b="0" i="0" u="none" strike="noStrike">
                        <a:effectLst/>
                        <a:latin typeface="Times New Roman" panose="02020603050405020304" pitchFamily="18" charset="0"/>
                      </a:endParaRPr>
                    </a:p>
                  </a:txBody>
                  <a:tcPr marL="905" marR="905" marT="905" marB="0" anchor="b"/>
                </a:tc>
                <a:tc>
                  <a:txBody>
                    <a:bodyPr/>
                    <a:lstStyle/>
                    <a:p>
                      <a:pPr algn="ctr" fontAlgn="b"/>
                      <a:r>
                        <a:rPr lang="ru-RU" sz="1000" u="none" strike="noStrike">
                          <a:effectLst/>
                        </a:rPr>
                        <a:t>29 898,9</a:t>
                      </a:r>
                      <a:endParaRPr lang="ru-RU" sz="1000" b="0" i="0" u="none" strike="noStrike">
                        <a:effectLst/>
                        <a:latin typeface="Times New Roman" panose="02020603050405020304" pitchFamily="18" charset="0"/>
                      </a:endParaRPr>
                    </a:p>
                  </a:txBody>
                  <a:tcPr marL="905" marR="905" marT="905" marB="0" anchor="b"/>
                </a:tc>
                <a:tc>
                  <a:txBody>
                    <a:bodyPr/>
                    <a:lstStyle/>
                    <a:p>
                      <a:pPr algn="ctr" fontAlgn="b"/>
                      <a:r>
                        <a:rPr lang="ru-RU" sz="1000" u="none" strike="noStrike">
                          <a:effectLst/>
                        </a:rPr>
                        <a:t>29 329,0</a:t>
                      </a:r>
                      <a:endParaRPr lang="ru-RU" sz="1000" b="0" i="0" u="none" strike="noStrike">
                        <a:effectLst/>
                        <a:latin typeface="Times New Roman" panose="02020603050405020304" pitchFamily="18" charset="0"/>
                      </a:endParaRPr>
                    </a:p>
                  </a:txBody>
                  <a:tcPr marL="905" marR="905" marT="905" marB="0" anchor="b"/>
                </a:tc>
                <a:tc>
                  <a:txBody>
                    <a:bodyPr/>
                    <a:lstStyle/>
                    <a:p>
                      <a:pPr algn="ctr" fontAlgn="b"/>
                      <a:r>
                        <a:rPr lang="ru-RU" sz="1000" u="none" strike="noStrike">
                          <a:effectLst/>
                        </a:rPr>
                        <a:t>98,1</a:t>
                      </a:r>
                      <a:endParaRPr lang="ru-RU" sz="1000" b="0" i="0" u="none" strike="noStrike">
                        <a:effectLst/>
                        <a:latin typeface="Times New Roman" panose="02020603050405020304" pitchFamily="18" charset="0"/>
                      </a:endParaRPr>
                    </a:p>
                  </a:txBody>
                  <a:tcPr marL="905" marR="905" marT="905" marB="0" anchor="b"/>
                </a:tc>
                <a:tc>
                  <a:txBody>
                    <a:bodyPr/>
                    <a:lstStyle/>
                    <a:p>
                      <a:pPr algn="l" fontAlgn="ctr"/>
                      <a:r>
                        <a:rPr lang="ru-RU" sz="1000" u="none" strike="noStrike">
                          <a:effectLst/>
                        </a:rPr>
                        <a:t> </a:t>
                      </a:r>
                      <a:endParaRPr lang="ru-RU" sz="1000" b="1" i="0" u="none" strike="noStrike">
                        <a:effectLst/>
                        <a:latin typeface="Times New Roman" panose="02020603050405020304" pitchFamily="18" charset="0"/>
                      </a:endParaRPr>
                    </a:p>
                  </a:txBody>
                  <a:tcPr marL="905" marR="905" marT="905" marB="0" anchor="ctr"/>
                </a:tc>
                <a:tc>
                  <a:txBody>
                    <a:bodyPr/>
                    <a:lstStyle/>
                    <a:p>
                      <a:pPr algn="ctr" fontAlgn="b"/>
                      <a:r>
                        <a:rPr lang="ru-RU" sz="1000" u="none" strike="noStrike">
                          <a:effectLst/>
                        </a:rPr>
                        <a:t>29 033,6</a:t>
                      </a:r>
                      <a:endParaRPr lang="ru-RU" sz="1000" b="0" i="0" u="none" strike="noStrike">
                        <a:effectLst/>
                        <a:latin typeface="Times New Roman" panose="02020603050405020304" pitchFamily="18" charset="0"/>
                      </a:endParaRPr>
                    </a:p>
                  </a:txBody>
                  <a:tcPr marL="905" marR="905" marT="905" marB="0" anchor="b"/>
                </a:tc>
                <a:tc>
                  <a:txBody>
                    <a:bodyPr/>
                    <a:lstStyle/>
                    <a:p>
                      <a:pPr algn="ctr" fontAlgn="b"/>
                      <a:r>
                        <a:rPr lang="ru-RU" sz="1000" u="none" strike="noStrike">
                          <a:effectLst/>
                        </a:rPr>
                        <a:t>99,0</a:t>
                      </a:r>
                      <a:endParaRPr lang="ru-RU" sz="1000" b="0" i="0" u="none" strike="noStrike">
                        <a:effectLst/>
                        <a:latin typeface="Times New Roman" panose="02020603050405020304" pitchFamily="18" charset="0"/>
                      </a:endParaRPr>
                    </a:p>
                  </a:txBody>
                  <a:tcPr marL="905" marR="905" marT="905" marB="0" anchor="b"/>
                </a:tc>
                <a:tc>
                  <a:txBody>
                    <a:bodyPr/>
                    <a:lstStyle/>
                    <a:p>
                      <a:pPr algn="l" fontAlgn="ctr"/>
                      <a:r>
                        <a:rPr lang="ru-RU" sz="1000" u="none" strike="noStrike">
                          <a:effectLst/>
                        </a:rPr>
                        <a:t> </a:t>
                      </a:r>
                      <a:endParaRPr lang="ru-RU" sz="1000" b="1" i="0" u="none" strike="noStrike">
                        <a:effectLst/>
                        <a:latin typeface="Times New Roman" panose="02020603050405020304" pitchFamily="18" charset="0"/>
                      </a:endParaRPr>
                    </a:p>
                  </a:txBody>
                  <a:tcPr marL="905" marR="905" marT="905" marB="0" anchor="ctr"/>
                </a:tc>
              </a:tr>
              <a:tr h="29167">
                <a:tc>
                  <a:txBody>
                    <a:bodyPr/>
                    <a:lstStyle/>
                    <a:p>
                      <a:pPr algn="l" fontAlgn="t"/>
                      <a:r>
                        <a:rPr lang="ru-RU" sz="1000" u="none" strike="noStrike">
                          <a:effectLst/>
                        </a:rPr>
                        <a:t>Культура, кинематография</a:t>
                      </a:r>
                      <a:endParaRPr lang="ru-RU" sz="1000" b="1" i="0" u="none" strike="noStrike">
                        <a:effectLst/>
                        <a:latin typeface="Times New Roman" panose="02020603050405020304" pitchFamily="18" charset="0"/>
                      </a:endParaRPr>
                    </a:p>
                  </a:txBody>
                  <a:tcPr marL="905" marR="905" marT="905" marB="0"/>
                </a:tc>
                <a:tc>
                  <a:txBody>
                    <a:bodyPr/>
                    <a:lstStyle/>
                    <a:p>
                      <a:pPr algn="ctr" fontAlgn="b"/>
                      <a:r>
                        <a:rPr lang="ru-RU" sz="1000" u="none" strike="noStrike">
                          <a:effectLst/>
                        </a:rPr>
                        <a:t>08</a:t>
                      </a:r>
                      <a:endParaRPr lang="ru-RU" sz="1000" b="1" i="0" u="none" strike="noStrike">
                        <a:effectLst/>
                        <a:latin typeface="Times New Roman" panose="02020603050405020304" pitchFamily="18" charset="0"/>
                      </a:endParaRPr>
                    </a:p>
                  </a:txBody>
                  <a:tcPr marL="905" marR="905" marT="905" marB="0" anchor="b"/>
                </a:tc>
                <a:tc>
                  <a:txBody>
                    <a:bodyPr/>
                    <a:lstStyle/>
                    <a:p>
                      <a:pPr algn="ctr" fontAlgn="b"/>
                      <a:r>
                        <a:rPr lang="ru-RU" sz="1000" u="none" strike="noStrike">
                          <a:effectLst/>
                        </a:rPr>
                        <a:t> </a:t>
                      </a:r>
                      <a:endParaRPr lang="ru-RU" sz="1000" b="1" i="0" u="none" strike="noStrike">
                        <a:effectLst/>
                        <a:latin typeface="Times New Roman" panose="02020603050405020304" pitchFamily="18" charset="0"/>
                      </a:endParaRPr>
                    </a:p>
                  </a:txBody>
                  <a:tcPr marL="905" marR="905" marT="905" marB="0" anchor="b"/>
                </a:tc>
                <a:tc>
                  <a:txBody>
                    <a:bodyPr/>
                    <a:lstStyle/>
                    <a:p>
                      <a:pPr algn="ctr" fontAlgn="b"/>
                      <a:r>
                        <a:rPr lang="ru-RU" sz="1000" u="none" strike="noStrike">
                          <a:effectLst/>
                        </a:rPr>
                        <a:t>161 309,3</a:t>
                      </a:r>
                      <a:endParaRPr lang="ru-RU" sz="1000" b="1" i="0" u="none" strike="noStrike">
                        <a:effectLst/>
                        <a:latin typeface="Times New Roman" panose="02020603050405020304" pitchFamily="18" charset="0"/>
                      </a:endParaRPr>
                    </a:p>
                  </a:txBody>
                  <a:tcPr marL="905" marR="905" marT="905" marB="0" anchor="b"/>
                </a:tc>
                <a:tc>
                  <a:txBody>
                    <a:bodyPr/>
                    <a:lstStyle/>
                    <a:p>
                      <a:pPr algn="ctr" fontAlgn="b"/>
                      <a:r>
                        <a:rPr lang="ru-RU" sz="1000" u="none" strike="noStrike">
                          <a:effectLst/>
                        </a:rPr>
                        <a:t>161 040,7</a:t>
                      </a:r>
                      <a:endParaRPr lang="ru-RU" sz="1000" b="1" i="0" u="none" strike="noStrike">
                        <a:effectLst/>
                        <a:latin typeface="Times New Roman" panose="02020603050405020304" pitchFamily="18" charset="0"/>
                      </a:endParaRPr>
                    </a:p>
                  </a:txBody>
                  <a:tcPr marL="905" marR="905" marT="905" marB="0" anchor="b"/>
                </a:tc>
                <a:tc>
                  <a:txBody>
                    <a:bodyPr/>
                    <a:lstStyle/>
                    <a:p>
                      <a:pPr algn="ctr" fontAlgn="b"/>
                      <a:r>
                        <a:rPr lang="ru-RU" sz="1000" u="none" strike="noStrike">
                          <a:effectLst/>
                        </a:rPr>
                        <a:t>99,8</a:t>
                      </a:r>
                      <a:endParaRPr lang="ru-RU" sz="1000" b="1" i="0" u="none" strike="noStrike">
                        <a:effectLst/>
                        <a:latin typeface="Times New Roman" panose="02020603050405020304" pitchFamily="18" charset="0"/>
                      </a:endParaRPr>
                    </a:p>
                  </a:txBody>
                  <a:tcPr marL="905" marR="905" marT="905" marB="0" anchor="b"/>
                </a:tc>
                <a:tc>
                  <a:txBody>
                    <a:bodyPr/>
                    <a:lstStyle/>
                    <a:p>
                      <a:pPr algn="ctr" fontAlgn="ctr"/>
                      <a:r>
                        <a:rPr lang="ru-RU" sz="1000" u="none" strike="noStrike">
                          <a:effectLst/>
                        </a:rPr>
                        <a:t>х</a:t>
                      </a:r>
                      <a:endParaRPr lang="ru-RU" sz="1000" b="1" i="0" u="none" strike="noStrike">
                        <a:effectLst/>
                        <a:latin typeface="Times New Roman" panose="02020603050405020304" pitchFamily="18" charset="0"/>
                      </a:endParaRPr>
                    </a:p>
                  </a:txBody>
                  <a:tcPr marL="905" marR="905" marT="905" marB="0" anchor="ctr"/>
                </a:tc>
                <a:tc>
                  <a:txBody>
                    <a:bodyPr/>
                    <a:lstStyle/>
                    <a:p>
                      <a:pPr algn="ctr" fontAlgn="b"/>
                      <a:r>
                        <a:rPr lang="ru-RU" sz="1000" u="none" strike="noStrike">
                          <a:effectLst/>
                        </a:rPr>
                        <a:t>159 425,3</a:t>
                      </a:r>
                      <a:endParaRPr lang="ru-RU" sz="1000" b="1" i="0" u="none" strike="noStrike">
                        <a:effectLst/>
                        <a:latin typeface="Times New Roman" panose="02020603050405020304" pitchFamily="18" charset="0"/>
                      </a:endParaRPr>
                    </a:p>
                  </a:txBody>
                  <a:tcPr marL="905" marR="905" marT="905" marB="0" anchor="b"/>
                </a:tc>
                <a:tc>
                  <a:txBody>
                    <a:bodyPr/>
                    <a:lstStyle/>
                    <a:p>
                      <a:pPr algn="ctr" fontAlgn="b"/>
                      <a:r>
                        <a:rPr lang="ru-RU" sz="1000" u="none" strike="noStrike">
                          <a:effectLst/>
                        </a:rPr>
                        <a:t>99,0</a:t>
                      </a:r>
                      <a:endParaRPr lang="ru-RU" sz="1000" b="1" i="0" u="none" strike="noStrike">
                        <a:effectLst/>
                        <a:latin typeface="Times New Roman" panose="02020603050405020304" pitchFamily="18" charset="0"/>
                      </a:endParaRPr>
                    </a:p>
                  </a:txBody>
                  <a:tcPr marL="905" marR="905" marT="905" marB="0" anchor="b"/>
                </a:tc>
                <a:tc>
                  <a:txBody>
                    <a:bodyPr/>
                    <a:lstStyle/>
                    <a:p>
                      <a:pPr algn="ctr" fontAlgn="ctr"/>
                      <a:r>
                        <a:rPr lang="ru-RU" sz="1000" u="none" strike="noStrike">
                          <a:effectLst/>
                        </a:rPr>
                        <a:t>х</a:t>
                      </a:r>
                      <a:endParaRPr lang="ru-RU" sz="1000" b="1" i="0" u="none" strike="noStrike">
                        <a:effectLst/>
                        <a:latin typeface="Times New Roman" panose="02020603050405020304" pitchFamily="18" charset="0"/>
                      </a:endParaRPr>
                    </a:p>
                  </a:txBody>
                  <a:tcPr marL="905" marR="905" marT="905" marB="0" anchor="ctr"/>
                </a:tc>
              </a:tr>
              <a:tr h="29167">
                <a:tc>
                  <a:txBody>
                    <a:bodyPr/>
                    <a:lstStyle/>
                    <a:p>
                      <a:pPr algn="l" fontAlgn="t"/>
                      <a:r>
                        <a:rPr lang="ru-RU" sz="1000" u="none" strike="noStrike">
                          <a:effectLst/>
                        </a:rPr>
                        <a:t>Культура</a:t>
                      </a:r>
                      <a:endParaRPr lang="ru-RU" sz="1000" b="0" i="0" u="none" strike="noStrike">
                        <a:effectLst/>
                        <a:latin typeface="Times New Roman" panose="02020603050405020304" pitchFamily="18" charset="0"/>
                      </a:endParaRPr>
                    </a:p>
                  </a:txBody>
                  <a:tcPr marL="905" marR="905" marT="905" marB="0"/>
                </a:tc>
                <a:tc>
                  <a:txBody>
                    <a:bodyPr/>
                    <a:lstStyle/>
                    <a:p>
                      <a:pPr algn="ctr" fontAlgn="b"/>
                      <a:r>
                        <a:rPr lang="ru-RU" sz="1000" u="none" strike="noStrike">
                          <a:effectLst/>
                        </a:rPr>
                        <a:t>08</a:t>
                      </a:r>
                      <a:endParaRPr lang="ru-RU" sz="1000" b="0" i="0" u="none" strike="noStrike">
                        <a:effectLst/>
                        <a:latin typeface="Times New Roman" panose="02020603050405020304" pitchFamily="18" charset="0"/>
                      </a:endParaRPr>
                    </a:p>
                  </a:txBody>
                  <a:tcPr marL="905" marR="905" marT="905" marB="0" anchor="b"/>
                </a:tc>
                <a:tc>
                  <a:txBody>
                    <a:bodyPr/>
                    <a:lstStyle/>
                    <a:p>
                      <a:pPr algn="ctr" fontAlgn="b"/>
                      <a:r>
                        <a:rPr lang="ru-RU" sz="1000" u="none" strike="noStrike">
                          <a:effectLst/>
                        </a:rPr>
                        <a:t>01</a:t>
                      </a:r>
                      <a:endParaRPr lang="ru-RU" sz="1000" b="0" i="0" u="none" strike="noStrike">
                        <a:effectLst/>
                        <a:latin typeface="Times New Roman" panose="02020603050405020304" pitchFamily="18" charset="0"/>
                      </a:endParaRPr>
                    </a:p>
                  </a:txBody>
                  <a:tcPr marL="905" marR="905" marT="905" marB="0" anchor="b"/>
                </a:tc>
                <a:tc>
                  <a:txBody>
                    <a:bodyPr/>
                    <a:lstStyle/>
                    <a:p>
                      <a:pPr algn="ctr" fontAlgn="b"/>
                      <a:r>
                        <a:rPr lang="ru-RU" sz="1000" u="none" strike="noStrike">
                          <a:effectLst/>
                        </a:rPr>
                        <a:t>154 931,4</a:t>
                      </a:r>
                      <a:endParaRPr lang="ru-RU" sz="1000" b="0" i="0" u="none" strike="noStrike">
                        <a:effectLst/>
                        <a:latin typeface="Times New Roman" panose="02020603050405020304" pitchFamily="18" charset="0"/>
                      </a:endParaRPr>
                    </a:p>
                  </a:txBody>
                  <a:tcPr marL="905" marR="905" marT="905" marB="0" anchor="b"/>
                </a:tc>
                <a:tc>
                  <a:txBody>
                    <a:bodyPr/>
                    <a:lstStyle/>
                    <a:p>
                      <a:pPr algn="ctr" fontAlgn="b"/>
                      <a:r>
                        <a:rPr lang="ru-RU" sz="1000" u="none" strike="noStrike">
                          <a:effectLst/>
                        </a:rPr>
                        <a:t>155 381,7</a:t>
                      </a:r>
                      <a:endParaRPr lang="ru-RU" sz="1000" b="0" i="0" u="none" strike="noStrike">
                        <a:effectLst/>
                        <a:latin typeface="Times New Roman" panose="02020603050405020304" pitchFamily="18" charset="0"/>
                      </a:endParaRPr>
                    </a:p>
                  </a:txBody>
                  <a:tcPr marL="905" marR="905" marT="905" marB="0" anchor="b"/>
                </a:tc>
                <a:tc>
                  <a:txBody>
                    <a:bodyPr/>
                    <a:lstStyle/>
                    <a:p>
                      <a:pPr algn="ctr" fontAlgn="b"/>
                      <a:r>
                        <a:rPr lang="ru-RU" sz="1000" u="none" strike="noStrike">
                          <a:effectLst/>
                        </a:rPr>
                        <a:t>100,3</a:t>
                      </a:r>
                      <a:endParaRPr lang="ru-RU" sz="1000" b="0" i="0" u="none" strike="noStrike">
                        <a:effectLst/>
                        <a:latin typeface="Times New Roman" panose="02020603050405020304" pitchFamily="18" charset="0"/>
                      </a:endParaRPr>
                    </a:p>
                  </a:txBody>
                  <a:tcPr marL="905" marR="905" marT="905" marB="0" anchor="b"/>
                </a:tc>
                <a:tc>
                  <a:txBody>
                    <a:bodyPr/>
                    <a:lstStyle/>
                    <a:p>
                      <a:pPr algn="l" fontAlgn="ctr"/>
                      <a:r>
                        <a:rPr lang="ru-RU" sz="1000" u="none" strike="noStrike">
                          <a:effectLst/>
                        </a:rPr>
                        <a:t> </a:t>
                      </a:r>
                      <a:endParaRPr lang="ru-RU" sz="1000" b="0" i="0" u="none" strike="noStrike">
                        <a:effectLst/>
                        <a:latin typeface="Times New Roman" panose="02020603050405020304" pitchFamily="18" charset="0"/>
                      </a:endParaRPr>
                    </a:p>
                  </a:txBody>
                  <a:tcPr marL="905" marR="905" marT="905" marB="0" anchor="ctr"/>
                </a:tc>
                <a:tc>
                  <a:txBody>
                    <a:bodyPr/>
                    <a:lstStyle/>
                    <a:p>
                      <a:pPr algn="ctr" fontAlgn="b"/>
                      <a:r>
                        <a:rPr lang="ru-RU" sz="1000" u="none" strike="noStrike">
                          <a:effectLst/>
                        </a:rPr>
                        <a:t>154 086,5</a:t>
                      </a:r>
                      <a:endParaRPr lang="ru-RU" sz="1000" b="0" i="0" u="none" strike="noStrike">
                        <a:effectLst/>
                        <a:latin typeface="Times New Roman" panose="02020603050405020304" pitchFamily="18" charset="0"/>
                      </a:endParaRPr>
                    </a:p>
                  </a:txBody>
                  <a:tcPr marL="905" marR="905" marT="905" marB="0" anchor="b"/>
                </a:tc>
                <a:tc>
                  <a:txBody>
                    <a:bodyPr/>
                    <a:lstStyle/>
                    <a:p>
                      <a:pPr algn="ctr" fontAlgn="b"/>
                      <a:r>
                        <a:rPr lang="ru-RU" sz="1000" u="none" strike="noStrike">
                          <a:effectLst/>
                        </a:rPr>
                        <a:t>99,2</a:t>
                      </a:r>
                      <a:endParaRPr lang="ru-RU" sz="1000" b="0" i="0" u="none" strike="noStrike">
                        <a:effectLst/>
                        <a:latin typeface="Times New Roman" panose="02020603050405020304" pitchFamily="18" charset="0"/>
                      </a:endParaRPr>
                    </a:p>
                  </a:txBody>
                  <a:tcPr marL="905" marR="905" marT="905" marB="0" anchor="b"/>
                </a:tc>
                <a:tc>
                  <a:txBody>
                    <a:bodyPr/>
                    <a:lstStyle/>
                    <a:p>
                      <a:pPr algn="l" fontAlgn="ctr"/>
                      <a:r>
                        <a:rPr lang="ru-RU" sz="1000" u="none" strike="noStrike">
                          <a:effectLst/>
                        </a:rPr>
                        <a:t> </a:t>
                      </a:r>
                      <a:endParaRPr lang="ru-RU" sz="1000" b="0" i="0" u="none" strike="noStrike">
                        <a:effectLst/>
                        <a:latin typeface="Times New Roman" panose="02020603050405020304" pitchFamily="18" charset="0"/>
                      </a:endParaRPr>
                    </a:p>
                  </a:txBody>
                  <a:tcPr marL="905" marR="905" marT="905" marB="0" anchor="ctr"/>
                </a:tc>
              </a:tr>
              <a:tr h="65950">
                <a:tc>
                  <a:txBody>
                    <a:bodyPr/>
                    <a:lstStyle/>
                    <a:p>
                      <a:pPr algn="l" fontAlgn="t"/>
                      <a:r>
                        <a:rPr lang="ru-RU" sz="1000" u="none" strike="noStrike">
                          <a:effectLst/>
                        </a:rPr>
                        <a:t>Другие вопросы в области культуры, кинематографии</a:t>
                      </a:r>
                      <a:endParaRPr lang="ru-RU" sz="1000" b="0" i="0" u="none" strike="noStrike">
                        <a:effectLst/>
                        <a:latin typeface="Times New Roman" panose="02020603050405020304" pitchFamily="18" charset="0"/>
                      </a:endParaRPr>
                    </a:p>
                  </a:txBody>
                  <a:tcPr marL="905" marR="905" marT="905" marB="0"/>
                </a:tc>
                <a:tc>
                  <a:txBody>
                    <a:bodyPr/>
                    <a:lstStyle/>
                    <a:p>
                      <a:pPr algn="ctr" fontAlgn="b"/>
                      <a:r>
                        <a:rPr lang="ru-RU" sz="1000" u="none" strike="noStrike">
                          <a:effectLst/>
                        </a:rPr>
                        <a:t>08</a:t>
                      </a:r>
                      <a:endParaRPr lang="ru-RU" sz="1000" b="0" i="0" u="none" strike="noStrike">
                        <a:effectLst/>
                        <a:latin typeface="Times New Roman" panose="02020603050405020304" pitchFamily="18" charset="0"/>
                      </a:endParaRPr>
                    </a:p>
                  </a:txBody>
                  <a:tcPr marL="905" marR="905" marT="905" marB="0" anchor="b"/>
                </a:tc>
                <a:tc>
                  <a:txBody>
                    <a:bodyPr/>
                    <a:lstStyle/>
                    <a:p>
                      <a:pPr algn="ctr" fontAlgn="b"/>
                      <a:r>
                        <a:rPr lang="ru-RU" sz="1000" u="none" strike="noStrike">
                          <a:effectLst/>
                        </a:rPr>
                        <a:t>04</a:t>
                      </a:r>
                      <a:endParaRPr lang="ru-RU" sz="1000" b="0" i="0" u="none" strike="noStrike">
                        <a:effectLst/>
                        <a:latin typeface="Times New Roman" panose="02020603050405020304" pitchFamily="18" charset="0"/>
                      </a:endParaRPr>
                    </a:p>
                  </a:txBody>
                  <a:tcPr marL="905" marR="905" marT="905" marB="0" anchor="b"/>
                </a:tc>
                <a:tc>
                  <a:txBody>
                    <a:bodyPr/>
                    <a:lstStyle/>
                    <a:p>
                      <a:pPr algn="ctr" fontAlgn="b"/>
                      <a:r>
                        <a:rPr lang="ru-RU" sz="1000" u="none" strike="noStrike">
                          <a:effectLst/>
                        </a:rPr>
                        <a:t>6 377,9</a:t>
                      </a:r>
                      <a:endParaRPr lang="ru-RU" sz="1000" b="0" i="0" u="none" strike="noStrike">
                        <a:effectLst/>
                        <a:latin typeface="Times New Roman" panose="02020603050405020304" pitchFamily="18" charset="0"/>
                      </a:endParaRPr>
                    </a:p>
                  </a:txBody>
                  <a:tcPr marL="905" marR="905" marT="905" marB="0" anchor="b"/>
                </a:tc>
                <a:tc>
                  <a:txBody>
                    <a:bodyPr/>
                    <a:lstStyle/>
                    <a:p>
                      <a:pPr algn="ctr" fontAlgn="b"/>
                      <a:r>
                        <a:rPr lang="ru-RU" sz="1000" u="none" strike="noStrike">
                          <a:effectLst/>
                        </a:rPr>
                        <a:t>5 659,0</a:t>
                      </a:r>
                      <a:endParaRPr lang="ru-RU" sz="1000" b="0" i="0" u="none" strike="noStrike">
                        <a:effectLst/>
                        <a:latin typeface="Times New Roman" panose="02020603050405020304" pitchFamily="18" charset="0"/>
                      </a:endParaRPr>
                    </a:p>
                  </a:txBody>
                  <a:tcPr marL="905" marR="905" marT="905" marB="0" anchor="b"/>
                </a:tc>
                <a:tc>
                  <a:txBody>
                    <a:bodyPr/>
                    <a:lstStyle/>
                    <a:p>
                      <a:pPr algn="ctr" fontAlgn="b"/>
                      <a:r>
                        <a:rPr lang="ru-RU" sz="1000" u="none" strike="noStrike">
                          <a:effectLst/>
                        </a:rPr>
                        <a:t>88,7</a:t>
                      </a:r>
                      <a:endParaRPr lang="ru-RU" sz="1000" b="0" i="0" u="none" strike="noStrike">
                        <a:effectLst/>
                        <a:latin typeface="Times New Roman" panose="02020603050405020304" pitchFamily="18" charset="0"/>
                      </a:endParaRPr>
                    </a:p>
                  </a:txBody>
                  <a:tcPr marL="905" marR="905" marT="905" marB="0" anchor="b"/>
                </a:tc>
                <a:tc>
                  <a:txBody>
                    <a:bodyPr/>
                    <a:lstStyle/>
                    <a:p>
                      <a:pPr algn="l" fontAlgn="ctr"/>
                      <a:r>
                        <a:rPr lang="ru-RU" sz="1000" u="none" strike="noStrike">
                          <a:effectLst/>
                        </a:rPr>
                        <a:t>Снижение уточненного плана на год к первоначально утвержденному плану на год обусловлено сокращением средств по фонду оплаты труда работников отдела по культуре в связи с наличием вакантной должности.</a:t>
                      </a:r>
                      <a:endParaRPr lang="ru-RU" sz="1000" b="0" i="0" u="none" strike="noStrike">
                        <a:effectLst/>
                        <a:latin typeface="Times New Roman" panose="02020603050405020304" pitchFamily="18" charset="0"/>
                      </a:endParaRPr>
                    </a:p>
                  </a:txBody>
                  <a:tcPr marL="905" marR="905" marT="905" marB="0" anchor="ctr"/>
                </a:tc>
                <a:tc>
                  <a:txBody>
                    <a:bodyPr/>
                    <a:lstStyle/>
                    <a:p>
                      <a:pPr algn="ctr" fontAlgn="b"/>
                      <a:r>
                        <a:rPr lang="ru-RU" sz="1000" u="none" strike="noStrike">
                          <a:effectLst/>
                        </a:rPr>
                        <a:t>5 338,9</a:t>
                      </a:r>
                      <a:endParaRPr lang="ru-RU" sz="1000" b="0" i="0" u="none" strike="noStrike">
                        <a:effectLst/>
                        <a:latin typeface="Times New Roman" panose="02020603050405020304" pitchFamily="18" charset="0"/>
                      </a:endParaRPr>
                    </a:p>
                  </a:txBody>
                  <a:tcPr marL="905" marR="905" marT="905" marB="0" anchor="b"/>
                </a:tc>
                <a:tc>
                  <a:txBody>
                    <a:bodyPr/>
                    <a:lstStyle/>
                    <a:p>
                      <a:pPr algn="ctr" fontAlgn="b"/>
                      <a:r>
                        <a:rPr lang="ru-RU" sz="1000" u="none" strike="noStrike">
                          <a:effectLst/>
                        </a:rPr>
                        <a:t>94,3</a:t>
                      </a:r>
                      <a:endParaRPr lang="ru-RU" sz="1000" b="0" i="0" u="none" strike="noStrike">
                        <a:effectLst/>
                        <a:latin typeface="Times New Roman" panose="02020603050405020304" pitchFamily="18" charset="0"/>
                      </a:endParaRPr>
                    </a:p>
                  </a:txBody>
                  <a:tcPr marL="905" marR="905" marT="905" marB="0" anchor="b"/>
                </a:tc>
                <a:tc>
                  <a:txBody>
                    <a:bodyPr/>
                    <a:lstStyle/>
                    <a:p>
                      <a:pPr algn="l" fontAlgn="ctr"/>
                      <a:r>
                        <a:rPr lang="ru-RU" sz="1000" u="none" strike="noStrike">
                          <a:effectLst/>
                        </a:rPr>
                        <a:t>Низкий процент исполнения расходов к уточненному плану на год объясняется экономией в связи с наличием вакантной должности.</a:t>
                      </a:r>
                      <a:endParaRPr lang="ru-RU" sz="1000" b="0" i="0" u="none" strike="noStrike">
                        <a:effectLst/>
                        <a:latin typeface="Times New Roman" panose="02020603050405020304" pitchFamily="18" charset="0"/>
                      </a:endParaRPr>
                    </a:p>
                  </a:txBody>
                  <a:tcPr marL="905" marR="905" marT="905" marB="0" anchor="ctr"/>
                </a:tc>
              </a:tr>
              <a:tr h="29167">
                <a:tc>
                  <a:txBody>
                    <a:bodyPr/>
                    <a:lstStyle/>
                    <a:p>
                      <a:pPr algn="l" fontAlgn="t"/>
                      <a:r>
                        <a:rPr lang="ru-RU" sz="1000" u="none" strike="noStrike">
                          <a:effectLst/>
                        </a:rPr>
                        <a:t>Здравоохранение</a:t>
                      </a:r>
                      <a:endParaRPr lang="ru-RU" sz="1000" b="1" i="0" u="none" strike="noStrike">
                        <a:effectLst/>
                        <a:latin typeface="Times New Roman" panose="02020603050405020304" pitchFamily="18" charset="0"/>
                      </a:endParaRPr>
                    </a:p>
                  </a:txBody>
                  <a:tcPr marL="905" marR="905" marT="905" marB="0"/>
                </a:tc>
                <a:tc>
                  <a:txBody>
                    <a:bodyPr/>
                    <a:lstStyle/>
                    <a:p>
                      <a:pPr algn="ctr" fontAlgn="b"/>
                      <a:r>
                        <a:rPr lang="ru-RU" sz="1000" u="none" strike="noStrike">
                          <a:effectLst/>
                        </a:rPr>
                        <a:t>09</a:t>
                      </a:r>
                      <a:endParaRPr lang="ru-RU" sz="1000" b="1" i="0" u="none" strike="noStrike">
                        <a:effectLst/>
                        <a:latin typeface="Times New Roman" panose="02020603050405020304" pitchFamily="18" charset="0"/>
                      </a:endParaRPr>
                    </a:p>
                  </a:txBody>
                  <a:tcPr marL="905" marR="905" marT="905" marB="0" anchor="b"/>
                </a:tc>
                <a:tc>
                  <a:txBody>
                    <a:bodyPr/>
                    <a:lstStyle/>
                    <a:p>
                      <a:pPr algn="ctr" fontAlgn="b"/>
                      <a:r>
                        <a:rPr lang="ru-RU" sz="1000" u="none" strike="noStrike">
                          <a:effectLst/>
                        </a:rPr>
                        <a:t> </a:t>
                      </a:r>
                      <a:endParaRPr lang="ru-RU" sz="1000" b="1" i="0" u="none" strike="noStrike">
                        <a:effectLst/>
                        <a:latin typeface="Times New Roman" panose="02020603050405020304" pitchFamily="18" charset="0"/>
                      </a:endParaRPr>
                    </a:p>
                  </a:txBody>
                  <a:tcPr marL="905" marR="905" marT="905" marB="0" anchor="b"/>
                </a:tc>
                <a:tc>
                  <a:txBody>
                    <a:bodyPr/>
                    <a:lstStyle/>
                    <a:p>
                      <a:pPr algn="ctr" fontAlgn="b"/>
                      <a:r>
                        <a:rPr lang="ru-RU" sz="1000" u="none" strike="noStrike">
                          <a:effectLst/>
                        </a:rPr>
                        <a:t>3 223,1</a:t>
                      </a:r>
                      <a:endParaRPr lang="ru-RU" sz="1000" b="1" i="0" u="none" strike="noStrike">
                        <a:effectLst/>
                        <a:latin typeface="Times New Roman" panose="02020603050405020304" pitchFamily="18" charset="0"/>
                      </a:endParaRPr>
                    </a:p>
                  </a:txBody>
                  <a:tcPr marL="905" marR="905" marT="905" marB="0" anchor="b"/>
                </a:tc>
                <a:tc>
                  <a:txBody>
                    <a:bodyPr/>
                    <a:lstStyle/>
                    <a:p>
                      <a:pPr algn="ctr" fontAlgn="b"/>
                      <a:r>
                        <a:rPr lang="ru-RU" sz="1000" u="none" strike="noStrike">
                          <a:effectLst/>
                        </a:rPr>
                        <a:t>2 020,3</a:t>
                      </a:r>
                      <a:endParaRPr lang="ru-RU" sz="1000" b="1" i="0" u="none" strike="noStrike">
                        <a:effectLst/>
                        <a:latin typeface="Times New Roman" panose="02020603050405020304" pitchFamily="18" charset="0"/>
                      </a:endParaRPr>
                    </a:p>
                  </a:txBody>
                  <a:tcPr marL="905" marR="905" marT="905" marB="0" anchor="b"/>
                </a:tc>
                <a:tc>
                  <a:txBody>
                    <a:bodyPr/>
                    <a:lstStyle/>
                    <a:p>
                      <a:pPr algn="ctr" fontAlgn="b"/>
                      <a:r>
                        <a:rPr lang="ru-RU" sz="1000" u="none" strike="noStrike">
                          <a:effectLst/>
                        </a:rPr>
                        <a:t>62,7</a:t>
                      </a:r>
                      <a:endParaRPr lang="ru-RU" sz="1000" b="1" i="0" u="none" strike="noStrike">
                        <a:effectLst/>
                        <a:latin typeface="Times New Roman" panose="02020603050405020304" pitchFamily="18" charset="0"/>
                      </a:endParaRPr>
                    </a:p>
                  </a:txBody>
                  <a:tcPr marL="905" marR="905" marT="905" marB="0" anchor="b"/>
                </a:tc>
                <a:tc>
                  <a:txBody>
                    <a:bodyPr/>
                    <a:lstStyle/>
                    <a:p>
                      <a:pPr algn="ctr" fontAlgn="ctr"/>
                      <a:r>
                        <a:rPr lang="ru-RU" sz="1000" u="none" strike="noStrike">
                          <a:effectLst/>
                        </a:rPr>
                        <a:t>х</a:t>
                      </a:r>
                      <a:endParaRPr lang="ru-RU" sz="1000" b="1" i="0" u="none" strike="noStrike">
                        <a:effectLst/>
                        <a:latin typeface="Times New Roman" panose="02020603050405020304" pitchFamily="18" charset="0"/>
                      </a:endParaRPr>
                    </a:p>
                  </a:txBody>
                  <a:tcPr marL="905" marR="905" marT="905" marB="0" anchor="ctr"/>
                </a:tc>
                <a:tc>
                  <a:txBody>
                    <a:bodyPr/>
                    <a:lstStyle/>
                    <a:p>
                      <a:pPr algn="ctr" fontAlgn="b"/>
                      <a:r>
                        <a:rPr lang="ru-RU" sz="1000" u="none" strike="noStrike">
                          <a:effectLst/>
                        </a:rPr>
                        <a:t>2 020,3</a:t>
                      </a:r>
                      <a:endParaRPr lang="ru-RU" sz="1000" b="1" i="0" u="none" strike="noStrike">
                        <a:effectLst/>
                        <a:latin typeface="Times New Roman" panose="02020603050405020304" pitchFamily="18" charset="0"/>
                      </a:endParaRPr>
                    </a:p>
                  </a:txBody>
                  <a:tcPr marL="905" marR="905" marT="905" marB="0" anchor="b"/>
                </a:tc>
                <a:tc>
                  <a:txBody>
                    <a:bodyPr/>
                    <a:lstStyle/>
                    <a:p>
                      <a:pPr algn="ctr" fontAlgn="b"/>
                      <a:r>
                        <a:rPr lang="ru-RU" sz="1000" u="none" strike="noStrike">
                          <a:effectLst/>
                        </a:rPr>
                        <a:t>100,0</a:t>
                      </a:r>
                      <a:endParaRPr lang="ru-RU" sz="1000" b="1" i="0" u="none" strike="noStrike">
                        <a:effectLst/>
                        <a:latin typeface="Times New Roman" panose="02020603050405020304" pitchFamily="18" charset="0"/>
                      </a:endParaRPr>
                    </a:p>
                  </a:txBody>
                  <a:tcPr marL="905" marR="905" marT="905" marB="0" anchor="b"/>
                </a:tc>
                <a:tc>
                  <a:txBody>
                    <a:bodyPr/>
                    <a:lstStyle/>
                    <a:p>
                      <a:pPr algn="ctr" fontAlgn="ctr"/>
                      <a:r>
                        <a:rPr lang="ru-RU" sz="1000" u="none" strike="noStrike">
                          <a:effectLst/>
                        </a:rPr>
                        <a:t>х</a:t>
                      </a:r>
                      <a:endParaRPr lang="ru-RU" sz="1000" b="1" i="0" u="none" strike="noStrike">
                        <a:effectLst/>
                        <a:latin typeface="Times New Roman" panose="02020603050405020304" pitchFamily="18" charset="0"/>
                      </a:endParaRPr>
                    </a:p>
                  </a:txBody>
                  <a:tcPr marL="905" marR="905" marT="905" marB="0" anchor="ctr"/>
                </a:tc>
              </a:tr>
              <a:tr h="65950">
                <a:tc>
                  <a:txBody>
                    <a:bodyPr/>
                    <a:lstStyle/>
                    <a:p>
                      <a:pPr algn="l" fontAlgn="t"/>
                      <a:r>
                        <a:rPr lang="ru-RU" sz="1000" u="none" strike="noStrike">
                          <a:effectLst/>
                        </a:rPr>
                        <a:t>Другие вопросы в области здравоохранения</a:t>
                      </a:r>
                      <a:endParaRPr lang="ru-RU" sz="1000" b="0" i="0" u="none" strike="noStrike">
                        <a:effectLst/>
                        <a:latin typeface="Times New Roman" panose="02020603050405020304" pitchFamily="18" charset="0"/>
                      </a:endParaRPr>
                    </a:p>
                  </a:txBody>
                  <a:tcPr marL="905" marR="905" marT="905" marB="0"/>
                </a:tc>
                <a:tc>
                  <a:txBody>
                    <a:bodyPr/>
                    <a:lstStyle/>
                    <a:p>
                      <a:pPr algn="ctr" fontAlgn="b"/>
                      <a:r>
                        <a:rPr lang="ru-RU" sz="1000" u="none" strike="noStrike">
                          <a:effectLst/>
                        </a:rPr>
                        <a:t>09</a:t>
                      </a:r>
                      <a:endParaRPr lang="ru-RU" sz="1000" b="0" i="0" u="none" strike="noStrike">
                        <a:effectLst/>
                        <a:latin typeface="Times New Roman" panose="02020603050405020304" pitchFamily="18" charset="0"/>
                      </a:endParaRPr>
                    </a:p>
                  </a:txBody>
                  <a:tcPr marL="905" marR="905" marT="905" marB="0" anchor="b"/>
                </a:tc>
                <a:tc>
                  <a:txBody>
                    <a:bodyPr/>
                    <a:lstStyle/>
                    <a:p>
                      <a:pPr algn="ctr" fontAlgn="b"/>
                      <a:r>
                        <a:rPr lang="ru-RU" sz="1000" u="none" strike="noStrike">
                          <a:effectLst/>
                        </a:rPr>
                        <a:t>09</a:t>
                      </a:r>
                      <a:endParaRPr lang="ru-RU" sz="1000" b="0" i="0" u="none" strike="noStrike">
                        <a:effectLst/>
                        <a:latin typeface="Times New Roman" panose="02020603050405020304" pitchFamily="18" charset="0"/>
                      </a:endParaRPr>
                    </a:p>
                  </a:txBody>
                  <a:tcPr marL="905" marR="905" marT="905" marB="0" anchor="b"/>
                </a:tc>
                <a:tc>
                  <a:txBody>
                    <a:bodyPr/>
                    <a:lstStyle/>
                    <a:p>
                      <a:pPr algn="ctr" fontAlgn="b"/>
                      <a:r>
                        <a:rPr lang="ru-RU" sz="1000" u="none" strike="noStrike" dirty="0">
                          <a:effectLst/>
                        </a:rPr>
                        <a:t>3 223,1</a:t>
                      </a:r>
                      <a:endParaRPr lang="ru-RU" sz="1000" b="0" i="0" u="none" strike="noStrike" dirty="0">
                        <a:effectLst/>
                        <a:latin typeface="Times New Roman" panose="02020603050405020304" pitchFamily="18" charset="0"/>
                      </a:endParaRPr>
                    </a:p>
                  </a:txBody>
                  <a:tcPr marL="905" marR="905" marT="905" marB="0" anchor="b"/>
                </a:tc>
                <a:tc>
                  <a:txBody>
                    <a:bodyPr/>
                    <a:lstStyle/>
                    <a:p>
                      <a:pPr algn="ctr" fontAlgn="b"/>
                      <a:r>
                        <a:rPr lang="ru-RU" sz="1000" u="none" strike="noStrike" dirty="0">
                          <a:effectLst/>
                        </a:rPr>
                        <a:t>2 020,3</a:t>
                      </a:r>
                      <a:endParaRPr lang="ru-RU" sz="1000" b="0" i="0" u="none" strike="noStrike" dirty="0">
                        <a:effectLst/>
                        <a:latin typeface="Times New Roman" panose="02020603050405020304" pitchFamily="18" charset="0"/>
                      </a:endParaRPr>
                    </a:p>
                  </a:txBody>
                  <a:tcPr marL="905" marR="905" marT="905" marB="0" anchor="b"/>
                </a:tc>
                <a:tc>
                  <a:txBody>
                    <a:bodyPr/>
                    <a:lstStyle/>
                    <a:p>
                      <a:pPr algn="ctr" fontAlgn="b"/>
                      <a:r>
                        <a:rPr lang="ru-RU" sz="1000" u="none" strike="noStrike">
                          <a:effectLst/>
                        </a:rPr>
                        <a:t>62,7</a:t>
                      </a:r>
                      <a:endParaRPr lang="ru-RU" sz="1000" b="0" i="0" u="none" strike="noStrike">
                        <a:effectLst/>
                        <a:latin typeface="Times New Roman" panose="02020603050405020304" pitchFamily="18" charset="0"/>
                      </a:endParaRPr>
                    </a:p>
                  </a:txBody>
                  <a:tcPr marL="905" marR="905" marT="905" marB="0" anchor="b"/>
                </a:tc>
                <a:tc>
                  <a:txBody>
                    <a:bodyPr/>
                    <a:lstStyle/>
                    <a:p>
                      <a:pPr algn="l" fontAlgn="ctr"/>
                      <a:r>
                        <a:rPr lang="ru-RU" sz="1000" u="none" strike="noStrike" dirty="0">
                          <a:effectLst/>
                        </a:rPr>
                        <a:t>Снижение уточненного плана на год к первоначально утвержденному плану на год обусловлено сокращением средств межбюджетных трансфертов в связи с образованием экономии от проведения </a:t>
                      </a:r>
                      <a:r>
                        <a:rPr lang="ru-RU" sz="1000" u="none" strike="noStrike" dirty="0" err="1">
                          <a:effectLst/>
                        </a:rPr>
                        <a:t>конкуретных</a:t>
                      </a:r>
                      <a:r>
                        <a:rPr lang="ru-RU" sz="1000" u="none" strike="noStrike" dirty="0">
                          <a:effectLst/>
                        </a:rPr>
                        <a:t> процедур. </a:t>
                      </a:r>
                      <a:endParaRPr lang="ru-RU" sz="1000" b="0" i="0" u="none" strike="noStrike" dirty="0">
                        <a:effectLst/>
                        <a:latin typeface="Times New Roman" panose="02020603050405020304" pitchFamily="18" charset="0"/>
                      </a:endParaRPr>
                    </a:p>
                  </a:txBody>
                  <a:tcPr marL="905" marR="905" marT="905" marB="0" anchor="ctr"/>
                </a:tc>
                <a:tc>
                  <a:txBody>
                    <a:bodyPr/>
                    <a:lstStyle/>
                    <a:p>
                      <a:pPr algn="ctr" fontAlgn="b"/>
                      <a:r>
                        <a:rPr lang="ru-RU" sz="1000" u="none" strike="noStrike">
                          <a:effectLst/>
                        </a:rPr>
                        <a:t>2 020,3</a:t>
                      </a:r>
                      <a:endParaRPr lang="ru-RU" sz="1000" b="0" i="0" u="none" strike="noStrike">
                        <a:effectLst/>
                        <a:latin typeface="Times New Roman" panose="02020603050405020304" pitchFamily="18" charset="0"/>
                      </a:endParaRPr>
                    </a:p>
                  </a:txBody>
                  <a:tcPr marL="905" marR="905" marT="905" marB="0" anchor="b"/>
                </a:tc>
                <a:tc>
                  <a:txBody>
                    <a:bodyPr/>
                    <a:lstStyle/>
                    <a:p>
                      <a:pPr algn="ctr" fontAlgn="b"/>
                      <a:r>
                        <a:rPr lang="ru-RU" sz="1000" u="none" strike="noStrike">
                          <a:effectLst/>
                        </a:rPr>
                        <a:t>100,0</a:t>
                      </a:r>
                      <a:endParaRPr lang="ru-RU" sz="1000" b="0" i="0" u="none" strike="noStrike">
                        <a:effectLst/>
                        <a:latin typeface="Times New Roman" panose="02020603050405020304" pitchFamily="18" charset="0"/>
                      </a:endParaRPr>
                    </a:p>
                  </a:txBody>
                  <a:tcPr marL="905" marR="905" marT="905" marB="0" anchor="b"/>
                </a:tc>
                <a:tc>
                  <a:txBody>
                    <a:bodyPr/>
                    <a:lstStyle/>
                    <a:p>
                      <a:pPr algn="l" fontAlgn="ctr"/>
                      <a:r>
                        <a:rPr lang="ru-RU" sz="1000" u="none" strike="noStrike">
                          <a:effectLst/>
                        </a:rPr>
                        <a:t> </a:t>
                      </a:r>
                      <a:endParaRPr lang="ru-RU" sz="1000" b="0" i="0" u="none" strike="noStrike">
                        <a:effectLst/>
                        <a:latin typeface="Times New Roman" panose="02020603050405020304" pitchFamily="18" charset="0"/>
                      </a:endParaRPr>
                    </a:p>
                  </a:txBody>
                  <a:tcPr marL="905" marR="905" marT="905" marB="0" anchor="ctr"/>
                </a:tc>
              </a:tr>
              <a:tr h="29167">
                <a:tc>
                  <a:txBody>
                    <a:bodyPr/>
                    <a:lstStyle/>
                    <a:p>
                      <a:pPr algn="l" fontAlgn="t"/>
                      <a:r>
                        <a:rPr lang="ru-RU" sz="1000" u="none" strike="noStrike">
                          <a:effectLst/>
                        </a:rPr>
                        <a:t>Социальная политика</a:t>
                      </a:r>
                      <a:endParaRPr lang="ru-RU" sz="1000" b="1" i="0" u="none" strike="noStrike">
                        <a:effectLst/>
                        <a:latin typeface="Times New Roman" panose="02020603050405020304" pitchFamily="18" charset="0"/>
                      </a:endParaRPr>
                    </a:p>
                  </a:txBody>
                  <a:tcPr marL="905" marR="905" marT="905" marB="0"/>
                </a:tc>
                <a:tc>
                  <a:txBody>
                    <a:bodyPr/>
                    <a:lstStyle/>
                    <a:p>
                      <a:pPr algn="ctr" fontAlgn="b"/>
                      <a:r>
                        <a:rPr lang="ru-RU" sz="1000" u="none" strike="noStrike">
                          <a:effectLst/>
                        </a:rPr>
                        <a:t>10</a:t>
                      </a:r>
                      <a:endParaRPr lang="ru-RU" sz="1000" b="1" i="0" u="none" strike="noStrike">
                        <a:effectLst/>
                        <a:latin typeface="Times New Roman" panose="02020603050405020304" pitchFamily="18" charset="0"/>
                      </a:endParaRPr>
                    </a:p>
                  </a:txBody>
                  <a:tcPr marL="905" marR="905" marT="905" marB="0" anchor="b"/>
                </a:tc>
                <a:tc>
                  <a:txBody>
                    <a:bodyPr/>
                    <a:lstStyle/>
                    <a:p>
                      <a:pPr algn="ctr" fontAlgn="b"/>
                      <a:r>
                        <a:rPr lang="ru-RU" sz="1000" u="none" strike="noStrike">
                          <a:effectLst/>
                        </a:rPr>
                        <a:t> </a:t>
                      </a:r>
                      <a:endParaRPr lang="ru-RU" sz="1000" b="1" i="0" u="none" strike="noStrike">
                        <a:effectLst/>
                        <a:latin typeface="Times New Roman" panose="02020603050405020304" pitchFamily="18" charset="0"/>
                      </a:endParaRPr>
                    </a:p>
                  </a:txBody>
                  <a:tcPr marL="905" marR="905" marT="905" marB="0" anchor="b"/>
                </a:tc>
                <a:tc>
                  <a:txBody>
                    <a:bodyPr/>
                    <a:lstStyle/>
                    <a:p>
                      <a:pPr algn="ctr" fontAlgn="b"/>
                      <a:r>
                        <a:rPr lang="ru-RU" sz="1000" u="none" strike="noStrike">
                          <a:effectLst/>
                        </a:rPr>
                        <a:t>110 778,1</a:t>
                      </a:r>
                      <a:endParaRPr lang="ru-RU" sz="1000" b="1" i="0" u="none" strike="noStrike">
                        <a:effectLst/>
                        <a:latin typeface="Times New Roman" panose="02020603050405020304" pitchFamily="18" charset="0"/>
                      </a:endParaRPr>
                    </a:p>
                  </a:txBody>
                  <a:tcPr marL="905" marR="905" marT="905" marB="0" anchor="b"/>
                </a:tc>
                <a:tc>
                  <a:txBody>
                    <a:bodyPr/>
                    <a:lstStyle/>
                    <a:p>
                      <a:pPr algn="ctr" fontAlgn="b"/>
                      <a:r>
                        <a:rPr lang="ru-RU" sz="1000" u="none" strike="noStrike">
                          <a:effectLst/>
                        </a:rPr>
                        <a:t>96 419,9</a:t>
                      </a:r>
                      <a:endParaRPr lang="ru-RU" sz="1000" b="1" i="0" u="none" strike="noStrike">
                        <a:effectLst/>
                        <a:latin typeface="Times New Roman" panose="02020603050405020304" pitchFamily="18" charset="0"/>
                      </a:endParaRPr>
                    </a:p>
                  </a:txBody>
                  <a:tcPr marL="905" marR="905" marT="905" marB="0" anchor="b"/>
                </a:tc>
                <a:tc>
                  <a:txBody>
                    <a:bodyPr/>
                    <a:lstStyle/>
                    <a:p>
                      <a:pPr algn="ctr" fontAlgn="b"/>
                      <a:r>
                        <a:rPr lang="ru-RU" sz="1000" u="none" strike="noStrike">
                          <a:effectLst/>
                        </a:rPr>
                        <a:t>87,0</a:t>
                      </a:r>
                      <a:endParaRPr lang="ru-RU" sz="1000" b="1" i="0" u="none" strike="noStrike">
                        <a:effectLst/>
                        <a:latin typeface="Times New Roman" panose="02020603050405020304" pitchFamily="18" charset="0"/>
                      </a:endParaRPr>
                    </a:p>
                  </a:txBody>
                  <a:tcPr marL="905" marR="905" marT="905" marB="0" anchor="b"/>
                </a:tc>
                <a:tc>
                  <a:txBody>
                    <a:bodyPr/>
                    <a:lstStyle/>
                    <a:p>
                      <a:pPr algn="ctr" fontAlgn="ctr"/>
                      <a:r>
                        <a:rPr lang="ru-RU" sz="1000" u="none" strike="noStrike">
                          <a:effectLst/>
                        </a:rPr>
                        <a:t>х</a:t>
                      </a:r>
                      <a:endParaRPr lang="ru-RU" sz="1000" b="1" i="0" u="none" strike="noStrike">
                        <a:effectLst/>
                        <a:latin typeface="Times New Roman" panose="02020603050405020304" pitchFamily="18" charset="0"/>
                      </a:endParaRPr>
                    </a:p>
                  </a:txBody>
                  <a:tcPr marL="905" marR="905" marT="905" marB="0" anchor="ctr"/>
                </a:tc>
                <a:tc>
                  <a:txBody>
                    <a:bodyPr/>
                    <a:lstStyle/>
                    <a:p>
                      <a:pPr algn="ctr" fontAlgn="b"/>
                      <a:r>
                        <a:rPr lang="ru-RU" sz="1000" u="none" strike="noStrike">
                          <a:effectLst/>
                        </a:rPr>
                        <a:t>93 017,0</a:t>
                      </a:r>
                      <a:endParaRPr lang="ru-RU" sz="1000" b="1" i="0" u="none" strike="noStrike">
                        <a:effectLst/>
                        <a:latin typeface="Times New Roman" panose="02020603050405020304" pitchFamily="18" charset="0"/>
                      </a:endParaRPr>
                    </a:p>
                  </a:txBody>
                  <a:tcPr marL="905" marR="905" marT="905" marB="0" anchor="b"/>
                </a:tc>
                <a:tc>
                  <a:txBody>
                    <a:bodyPr/>
                    <a:lstStyle/>
                    <a:p>
                      <a:pPr algn="ctr" fontAlgn="b"/>
                      <a:r>
                        <a:rPr lang="ru-RU" sz="1000" u="none" strike="noStrike">
                          <a:effectLst/>
                        </a:rPr>
                        <a:t>96,5</a:t>
                      </a:r>
                      <a:endParaRPr lang="ru-RU" sz="1000" b="1" i="0" u="none" strike="noStrike">
                        <a:effectLst/>
                        <a:latin typeface="Times New Roman" panose="02020603050405020304" pitchFamily="18" charset="0"/>
                      </a:endParaRPr>
                    </a:p>
                  </a:txBody>
                  <a:tcPr marL="905" marR="905" marT="905" marB="0" anchor="b"/>
                </a:tc>
                <a:tc>
                  <a:txBody>
                    <a:bodyPr/>
                    <a:lstStyle/>
                    <a:p>
                      <a:pPr algn="ctr" fontAlgn="ctr"/>
                      <a:r>
                        <a:rPr lang="ru-RU" sz="1000" u="none" strike="noStrike">
                          <a:effectLst/>
                        </a:rPr>
                        <a:t>х</a:t>
                      </a:r>
                      <a:endParaRPr lang="ru-RU" sz="1000" b="1" i="0" u="none" strike="noStrike">
                        <a:effectLst/>
                        <a:latin typeface="Times New Roman" panose="02020603050405020304" pitchFamily="18" charset="0"/>
                      </a:endParaRPr>
                    </a:p>
                  </a:txBody>
                  <a:tcPr marL="905" marR="905" marT="905" marB="0" anchor="ctr"/>
                </a:tc>
              </a:tr>
              <a:tr h="29167">
                <a:tc>
                  <a:txBody>
                    <a:bodyPr/>
                    <a:lstStyle/>
                    <a:p>
                      <a:pPr algn="l" fontAlgn="t"/>
                      <a:r>
                        <a:rPr lang="ru-RU" sz="1000" u="none" strike="noStrike">
                          <a:effectLst/>
                        </a:rPr>
                        <a:t>Пенсионное обеспечение</a:t>
                      </a:r>
                      <a:endParaRPr lang="ru-RU" sz="1000" b="0" i="0" u="none" strike="noStrike">
                        <a:effectLst/>
                        <a:latin typeface="Times New Roman" panose="02020603050405020304" pitchFamily="18" charset="0"/>
                      </a:endParaRPr>
                    </a:p>
                  </a:txBody>
                  <a:tcPr marL="905" marR="905" marT="905" marB="0"/>
                </a:tc>
                <a:tc>
                  <a:txBody>
                    <a:bodyPr/>
                    <a:lstStyle/>
                    <a:p>
                      <a:pPr algn="ctr" fontAlgn="b"/>
                      <a:r>
                        <a:rPr lang="ru-RU" sz="1000" u="none" strike="noStrike">
                          <a:effectLst/>
                        </a:rPr>
                        <a:t>10</a:t>
                      </a:r>
                      <a:endParaRPr lang="ru-RU" sz="1000" b="0" i="0" u="none" strike="noStrike">
                        <a:effectLst/>
                        <a:latin typeface="Times New Roman" panose="02020603050405020304" pitchFamily="18" charset="0"/>
                      </a:endParaRPr>
                    </a:p>
                  </a:txBody>
                  <a:tcPr marL="905" marR="905" marT="905" marB="0" anchor="b"/>
                </a:tc>
                <a:tc>
                  <a:txBody>
                    <a:bodyPr/>
                    <a:lstStyle/>
                    <a:p>
                      <a:pPr algn="ctr" fontAlgn="b"/>
                      <a:r>
                        <a:rPr lang="ru-RU" sz="1000" u="none" strike="noStrike">
                          <a:effectLst/>
                        </a:rPr>
                        <a:t>01</a:t>
                      </a:r>
                      <a:endParaRPr lang="ru-RU" sz="1000" b="0" i="0" u="none" strike="noStrike">
                        <a:effectLst/>
                        <a:latin typeface="Times New Roman" panose="02020603050405020304" pitchFamily="18" charset="0"/>
                      </a:endParaRPr>
                    </a:p>
                  </a:txBody>
                  <a:tcPr marL="905" marR="905" marT="905" marB="0" anchor="b"/>
                </a:tc>
                <a:tc>
                  <a:txBody>
                    <a:bodyPr/>
                    <a:lstStyle/>
                    <a:p>
                      <a:pPr algn="ctr" fontAlgn="b"/>
                      <a:r>
                        <a:rPr lang="ru-RU" sz="1000" u="none" strike="noStrike">
                          <a:effectLst/>
                        </a:rPr>
                        <a:t>8 293,4</a:t>
                      </a:r>
                      <a:endParaRPr lang="ru-RU" sz="1000" b="0" i="0" u="none" strike="noStrike">
                        <a:effectLst/>
                        <a:latin typeface="Times New Roman" panose="02020603050405020304" pitchFamily="18" charset="0"/>
                      </a:endParaRPr>
                    </a:p>
                  </a:txBody>
                  <a:tcPr marL="905" marR="905" marT="905" marB="0" anchor="b"/>
                </a:tc>
                <a:tc>
                  <a:txBody>
                    <a:bodyPr/>
                    <a:lstStyle/>
                    <a:p>
                      <a:pPr algn="ctr" fontAlgn="b"/>
                      <a:r>
                        <a:rPr lang="ru-RU" sz="1000" u="none" strike="noStrike">
                          <a:effectLst/>
                        </a:rPr>
                        <a:t>8 389,5</a:t>
                      </a:r>
                      <a:endParaRPr lang="ru-RU" sz="1000" b="0" i="0" u="none" strike="noStrike">
                        <a:effectLst/>
                        <a:latin typeface="Times New Roman" panose="02020603050405020304" pitchFamily="18" charset="0"/>
                      </a:endParaRPr>
                    </a:p>
                  </a:txBody>
                  <a:tcPr marL="905" marR="905" marT="905" marB="0" anchor="b"/>
                </a:tc>
                <a:tc>
                  <a:txBody>
                    <a:bodyPr/>
                    <a:lstStyle/>
                    <a:p>
                      <a:pPr algn="ctr" fontAlgn="b"/>
                      <a:r>
                        <a:rPr lang="ru-RU" sz="1000" u="none" strike="noStrike">
                          <a:effectLst/>
                        </a:rPr>
                        <a:t>101,2</a:t>
                      </a:r>
                      <a:endParaRPr lang="ru-RU" sz="1000" b="0" i="0" u="none" strike="noStrike">
                        <a:effectLst/>
                        <a:latin typeface="Times New Roman" panose="02020603050405020304" pitchFamily="18" charset="0"/>
                      </a:endParaRPr>
                    </a:p>
                  </a:txBody>
                  <a:tcPr marL="905" marR="905" marT="905" marB="0" anchor="b"/>
                </a:tc>
                <a:tc>
                  <a:txBody>
                    <a:bodyPr/>
                    <a:lstStyle/>
                    <a:p>
                      <a:pPr algn="l" fontAlgn="ctr"/>
                      <a:r>
                        <a:rPr lang="ru-RU" sz="1000" u="none" strike="noStrike">
                          <a:effectLst/>
                        </a:rPr>
                        <a:t> </a:t>
                      </a:r>
                      <a:endParaRPr lang="ru-RU" sz="1000" b="0" i="0" u="none" strike="noStrike">
                        <a:effectLst/>
                        <a:latin typeface="Times New Roman" panose="02020603050405020304" pitchFamily="18" charset="0"/>
                      </a:endParaRPr>
                    </a:p>
                  </a:txBody>
                  <a:tcPr marL="905" marR="905" marT="905" marB="0" anchor="ctr"/>
                </a:tc>
                <a:tc>
                  <a:txBody>
                    <a:bodyPr/>
                    <a:lstStyle/>
                    <a:p>
                      <a:pPr algn="ctr" fontAlgn="b"/>
                      <a:r>
                        <a:rPr lang="ru-RU" sz="1000" u="none" strike="noStrike">
                          <a:effectLst/>
                        </a:rPr>
                        <a:t>8 389,5</a:t>
                      </a:r>
                      <a:endParaRPr lang="ru-RU" sz="1000" b="0" i="0" u="none" strike="noStrike">
                        <a:effectLst/>
                        <a:latin typeface="Times New Roman" panose="02020603050405020304" pitchFamily="18" charset="0"/>
                      </a:endParaRPr>
                    </a:p>
                  </a:txBody>
                  <a:tcPr marL="905" marR="905" marT="905" marB="0" anchor="b"/>
                </a:tc>
                <a:tc>
                  <a:txBody>
                    <a:bodyPr/>
                    <a:lstStyle/>
                    <a:p>
                      <a:pPr algn="ctr" fontAlgn="b"/>
                      <a:r>
                        <a:rPr lang="ru-RU" sz="1000" u="none" strike="noStrike">
                          <a:effectLst/>
                        </a:rPr>
                        <a:t>100,0</a:t>
                      </a:r>
                      <a:endParaRPr lang="ru-RU" sz="1000" b="0" i="0" u="none" strike="noStrike">
                        <a:effectLst/>
                        <a:latin typeface="Times New Roman" panose="02020603050405020304" pitchFamily="18" charset="0"/>
                      </a:endParaRPr>
                    </a:p>
                  </a:txBody>
                  <a:tcPr marL="905" marR="905" marT="905" marB="0" anchor="b"/>
                </a:tc>
                <a:tc>
                  <a:txBody>
                    <a:bodyPr/>
                    <a:lstStyle/>
                    <a:p>
                      <a:pPr algn="l" fontAlgn="ctr"/>
                      <a:r>
                        <a:rPr lang="ru-RU" sz="1000" u="none" strike="noStrike">
                          <a:effectLst/>
                        </a:rPr>
                        <a:t> </a:t>
                      </a:r>
                      <a:endParaRPr lang="ru-RU" sz="1000" b="0" i="0" u="none" strike="noStrike">
                        <a:effectLst/>
                        <a:latin typeface="Times New Roman" panose="02020603050405020304" pitchFamily="18" charset="0"/>
                      </a:endParaRPr>
                    </a:p>
                  </a:txBody>
                  <a:tcPr marL="905" marR="905" marT="905" marB="0" anchor="ctr"/>
                </a:tc>
              </a:tr>
              <a:tr h="65950">
                <a:tc>
                  <a:txBody>
                    <a:bodyPr/>
                    <a:lstStyle/>
                    <a:p>
                      <a:pPr algn="l" fontAlgn="t"/>
                      <a:r>
                        <a:rPr lang="ru-RU" sz="1000" u="none" strike="noStrike">
                          <a:effectLst/>
                        </a:rPr>
                        <a:t>Социальное обеспечение населения</a:t>
                      </a:r>
                      <a:endParaRPr lang="ru-RU" sz="1000" b="0" i="0" u="none" strike="noStrike">
                        <a:effectLst/>
                        <a:latin typeface="Times New Roman" panose="02020603050405020304" pitchFamily="18" charset="0"/>
                      </a:endParaRPr>
                    </a:p>
                  </a:txBody>
                  <a:tcPr marL="905" marR="905" marT="905" marB="0"/>
                </a:tc>
                <a:tc>
                  <a:txBody>
                    <a:bodyPr/>
                    <a:lstStyle/>
                    <a:p>
                      <a:pPr algn="ctr" fontAlgn="b"/>
                      <a:r>
                        <a:rPr lang="ru-RU" sz="1000" u="none" strike="noStrike">
                          <a:effectLst/>
                        </a:rPr>
                        <a:t>10</a:t>
                      </a:r>
                      <a:endParaRPr lang="ru-RU" sz="1000" b="0" i="0" u="none" strike="noStrike">
                        <a:effectLst/>
                        <a:latin typeface="Times New Roman" panose="02020603050405020304" pitchFamily="18" charset="0"/>
                      </a:endParaRPr>
                    </a:p>
                  </a:txBody>
                  <a:tcPr marL="905" marR="905" marT="905" marB="0" anchor="b"/>
                </a:tc>
                <a:tc>
                  <a:txBody>
                    <a:bodyPr/>
                    <a:lstStyle/>
                    <a:p>
                      <a:pPr algn="ctr" fontAlgn="b"/>
                      <a:r>
                        <a:rPr lang="ru-RU" sz="1000" u="none" strike="noStrike">
                          <a:effectLst/>
                        </a:rPr>
                        <a:t>03</a:t>
                      </a:r>
                      <a:endParaRPr lang="ru-RU" sz="1000" b="0" i="0" u="none" strike="noStrike">
                        <a:effectLst/>
                        <a:latin typeface="Times New Roman" panose="02020603050405020304" pitchFamily="18" charset="0"/>
                      </a:endParaRPr>
                    </a:p>
                  </a:txBody>
                  <a:tcPr marL="905" marR="905" marT="905" marB="0" anchor="b"/>
                </a:tc>
                <a:tc>
                  <a:txBody>
                    <a:bodyPr/>
                    <a:lstStyle/>
                    <a:p>
                      <a:pPr algn="ctr" fontAlgn="b"/>
                      <a:r>
                        <a:rPr lang="ru-RU" sz="1000" u="none" strike="noStrike">
                          <a:effectLst/>
                        </a:rPr>
                        <a:t>4 725,1</a:t>
                      </a:r>
                      <a:endParaRPr lang="ru-RU" sz="1000" b="0" i="0" u="none" strike="noStrike">
                        <a:effectLst/>
                        <a:latin typeface="Times New Roman" panose="02020603050405020304" pitchFamily="18" charset="0"/>
                      </a:endParaRPr>
                    </a:p>
                  </a:txBody>
                  <a:tcPr marL="905" marR="905" marT="905" marB="0" anchor="b"/>
                </a:tc>
                <a:tc>
                  <a:txBody>
                    <a:bodyPr/>
                    <a:lstStyle/>
                    <a:p>
                      <a:pPr algn="ctr" fontAlgn="b"/>
                      <a:r>
                        <a:rPr lang="ru-RU" sz="1000" u="none" strike="noStrike">
                          <a:effectLst/>
                        </a:rPr>
                        <a:t>548,0</a:t>
                      </a:r>
                      <a:endParaRPr lang="ru-RU" sz="1000" b="0" i="0" u="none" strike="noStrike">
                        <a:effectLst/>
                        <a:latin typeface="Times New Roman" panose="02020603050405020304" pitchFamily="18" charset="0"/>
                      </a:endParaRPr>
                    </a:p>
                  </a:txBody>
                  <a:tcPr marL="905" marR="905" marT="905" marB="0" anchor="b"/>
                </a:tc>
                <a:tc>
                  <a:txBody>
                    <a:bodyPr/>
                    <a:lstStyle/>
                    <a:p>
                      <a:pPr algn="ctr" fontAlgn="b"/>
                      <a:r>
                        <a:rPr lang="ru-RU" sz="1000" u="none" strike="noStrike">
                          <a:effectLst/>
                        </a:rPr>
                        <a:t>11,6</a:t>
                      </a:r>
                      <a:endParaRPr lang="ru-RU" sz="1000" b="0" i="0" u="none" strike="noStrike">
                        <a:effectLst/>
                        <a:latin typeface="Times New Roman" panose="02020603050405020304" pitchFamily="18" charset="0"/>
                      </a:endParaRPr>
                    </a:p>
                  </a:txBody>
                  <a:tcPr marL="905" marR="905" marT="905" marB="0" anchor="b"/>
                </a:tc>
                <a:tc>
                  <a:txBody>
                    <a:bodyPr/>
                    <a:lstStyle/>
                    <a:p>
                      <a:pPr algn="l" fontAlgn="ctr"/>
                      <a:r>
                        <a:rPr lang="ru-RU" sz="1000" u="none" strike="noStrike">
                          <a:effectLst/>
                        </a:rPr>
                        <a:t>Снижение уточненного плана на год к первоначально утвержденному плану на год обусловлено уменьшением бюджетных ассигнований в связи с уменьшением средств, планируемых к поступлению из федерального бюджета.</a:t>
                      </a:r>
                      <a:endParaRPr lang="ru-RU" sz="1000" b="0" i="0" u="none" strike="noStrike">
                        <a:effectLst/>
                        <a:latin typeface="Times New Roman" panose="02020603050405020304" pitchFamily="18" charset="0"/>
                      </a:endParaRPr>
                    </a:p>
                  </a:txBody>
                  <a:tcPr marL="905" marR="905" marT="905" marB="0" anchor="ctr"/>
                </a:tc>
                <a:tc>
                  <a:txBody>
                    <a:bodyPr/>
                    <a:lstStyle/>
                    <a:p>
                      <a:pPr algn="ctr" fontAlgn="b"/>
                      <a:r>
                        <a:rPr lang="ru-RU" sz="1000" u="none" strike="noStrike" dirty="0">
                          <a:effectLst/>
                        </a:rPr>
                        <a:t>548,0</a:t>
                      </a:r>
                      <a:endParaRPr lang="ru-RU" sz="1000" b="0" i="0" u="none" strike="noStrike" dirty="0">
                        <a:effectLst/>
                        <a:latin typeface="Times New Roman" panose="02020603050405020304" pitchFamily="18" charset="0"/>
                      </a:endParaRPr>
                    </a:p>
                  </a:txBody>
                  <a:tcPr marL="905" marR="905" marT="905" marB="0" anchor="b"/>
                </a:tc>
                <a:tc>
                  <a:txBody>
                    <a:bodyPr/>
                    <a:lstStyle/>
                    <a:p>
                      <a:pPr algn="ctr" fontAlgn="b"/>
                      <a:r>
                        <a:rPr lang="ru-RU" sz="1000" u="none" strike="noStrike">
                          <a:effectLst/>
                        </a:rPr>
                        <a:t>100,0</a:t>
                      </a:r>
                      <a:endParaRPr lang="ru-RU" sz="1000" b="0" i="0" u="none" strike="noStrike">
                        <a:effectLst/>
                        <a:latin typeface="Times New Roman" panose="02020603050405020304" pitchFamily="18" charset="0"/>
                      </a:endParaRPr>
                    </a:p>
                  </a:txBody>
                  <a:tcPr marL="905" marR="905" marT="905" marB="0" anchor="b"/>
                </a:tc>
                <a:tc>
                  <a:txBody>
                    <a:bodyPr/>
                    <a:lstStyle/>
                    <a:p>
                      <a:pPr algn="l" fontAlgn="ctr"/>
                      <a:r>
                        <a:rPr lang="ru-RU" sz="1000" u="none" strike="noStrike" dirty="0">
                          <a:effectLst/>
                        </a:rPr>
                        <a:t> </a:t>
                      </a:r>
                      <a:endParaRPr lang="ru-RU" sz="1000" b="0" i="0" u="none" strike="noStrike" dirty="0">
                        <a:effectLst/>
                        <a:latin typeface="Times New Roman" panose="02020603050405020304" pitchFamily="18" charset="0"/>
                      </a:endParaRPr>
                    </a:p>
                  </a:txBody>
                  <a:tcPr marL="905" marR="905" marT="905" marB="0" anchor="ctr"/>
                </a:tc>
              </a:tr>
              <a:tr h="131902">
                <a:tc>
                  <a:txBody>
                    <a:bodyPr/>
                    <a:lstStyle/>
                    <a:p>
                      <a:pPr algn="l" fontAlgn="t"/>
                      <a:r>
                        <a:rPr lang="ru-RU" sz="1000" u="none" strike="noStrike">
                          <a:effectLst/>
                        </a:rPr>
                        <a:t>Охрана семьи и детства</a:t>
                      </a:r>
                      <a:endParaRPr lang="ru-RU" sz="1000" b="0" i="0" u="none" strike="noStrike">
                        <a:effectLst/>
                        <a:latin typeface="Times New Roman" panose="02020603050405020304" pitchFamily="18" charset="0"/>
                      </a:endParaRPr>
                    </a:p>
                  </a:txBody>
                  <a:tcPr marL="905" marR="905" marT="905" marB="0"/>
                </a:tc>
                <a:tc>
                  <a:txBody>
                    <a:bodyPr/>
                    <a:lstStyle/>
                    <a:p>
                      <a:pPr algn="ctr" fontAlgn="b"/>
                      <a:r>
                        <a:rPr lang="ru-RU" sz="1000" u="none" strike="noStrike">
                          <a:effectLst/>
                        </a:rPr>
                        <a:t>10</a:t>
                      </a:r>
                      <a:endParaRPr lang="ru-RU" sz="1000" b="0" i="0" u="none" strike="noStrike">
                        <a:effectLst/>
                        <a:latin typeface="Times New Roman" panose="02020603050405020304" pitchFamily="18" charset="0"/>
                      </a:endParaRPr>
                    </a:p>
                  </a:txBody>
                  <a:tcPr marL="905" marR="905" marT="905" marB="0" anchor="b"/>
                </a:tc>
                <a:tc>
                  <a:txBody>
                    <a:bodyPr/>
                    <a:lstStyle/>
                    <a:p>
                      <a:pPr algn="ctr" fontAlgn="b"/>
                      <a:r>
                        <a:rPr lang="ru-RU" sz="1000" u="none" strike="noStrike">
                          <a:effectLst/>
                        </a:rPr>
                        <a:t>04</a:t>
                      </a:r>
                      <a:endParaRPr lang="ru-RU" sz="1000" b="0" i="0" u="none" strike="noStrike">
                        <a:effectLst/>
                        <a:latin typeface="Times New Roman" panose="02020603050405020304" pitchFamily="18" charset="0"/>
                      </a:endParaRPr>
                    </a:p>
                  </a:txBody>
                  <a:tcPr marL="905" marR="905" marT="905" marB="0" anchor="b"/>
                </a:tc>
                <a:tc>
                  <a:txBody>
                    <a:bodyPr/>
                    <a:lstStyle/>
                    <a:p>
                      <a:pPr algn="ctr" fontAlgn="b"/>
                      <a:r>
                        <a:rPr lang="ru-RU" sz="1000" u="none" strike="noStrike">
                          <a:effectLst/>
                        </a:rPr>
                        <a:t>82 785,3</a:t>
                      </a:r>
                      <a:endParaRPr lang="ru-RU" sz="1000" b="0" i="0" u="none" strike="noStrike">
                        <a:effectLst/>
                        <a:latin typeface="Times New Roman" panose="02020603050405020304" pitchFamily="18" charset="0"/>
                      </a:endParaRPr>
                    </a:p>
                  </a:txBody>
                  <a:tcPr marL="905" marR="905" marT="905" marB="0" anchor="b"/>
                </a:tc>
                <a:tc>
                  <a:txBody>
                    <a:bodyPr/>
                    <a:lstStyle/>
                    <a:p>
                      <a:pPr algn="ctr" fontAlgn="b"/>
                      <a:r>
                        <a:rPr lang="ru-RU" sz="1000" u="none" strike="noStrike" dirty="0">
                          <a:effectLst/>
                        </a:rPr>
                        <a:t>72 454,5</a:t>
                      </a:r>
                      <a:endParaRPr lang="ru-RU" sz="1000" b="0" i="0" u="none" strike="noStrike" dirty="0">
                        <a:effectLst/>
                        <a:latin typeface="Times New Roman" panose="02020603050405020304" pitchFamily="18" charset="0"/>
                      </a:endParaRPr>
                    </a:p>
                  </a:txBody>
                  <a:tcPr marL="905" marR="905" marT="905" marB="0" anchor="b"/>
                </a:tc>
                <a:tc>
                  <a:txBody>
                    <a:bodyPr/>
                    <a:lstStyle/>
                    <a:p>
                      <a:pPr algn="ctr" fontAlgn="b"/>
                      <a:r>
                        <a:rPr lang="ru-RU" sz="1000" u="none" strike="noStrike">
                          <a:effectLst/>
                        </a:rPr>
                        <a:t>87,5</a:t>
                      </a:r>
                      <a:endParaRPr lang="ru-RU" sz="1000" b="0" i="0" u="none" strike="noStrike">
                        <a:effectLst/>
                        <a:latin typeface="Times New Roman" panose="02020603050405020304" pitchFamily="18" charset="0"/>
                      </a:endParaRPr>
                    </a:p>
                  </a:txBody>
                  <a:tcPr marL="905" marR="905" marT="905" marB="0" anchor="b"/>
                </a:tc>
                <a:tc>
                  <a:txBody>
                    <a:bodyPr/>
                    <a:lstStyle/>
                    <a:p>
                      <a:pPr algn="l" fontAlgn="ctr"/>
                      <a:r>
                        <a:rPr lang="ru-RU" sz="1000" u="none" strike="noStrike">
                          <a:effectLst/>
                        </a:rPr>
                        <a:t>Снижение уточненного плана на год к первоначально утвержденному плану на год обусловлено уменьшением бюджетных ассигнований за счет межбюджетных трансферотов для дальнейшего перераспределения на финансовое обеспечение мероприятий, связанных с профилактикой и устранением последствий распространения коронавирусной инфекции, а также уменьшением плана в части приобретения жилых помещений детям сиротам, в связи с переездом получателя в другой город.</a:t>
                      </a:r>
                      <a:endParaRPr lang="ru-RU" sz="1000" b="0" i="0" u="none" strike="noStrike">
                        <a:effectLst/>
                        <a:latin typeface="Times New Roman" panose="02020603050405020304" pitchFamily="18" charset="0"/>
                      </a:endParaRPr>
                    </a:p>
                  </a:txBody>
                  <a:tcPr marL="905" marR="905" marT="905" marB="0" anchor="ctr"/>
                </a:tc>
                <a:tc>
                  <a:txBody>
                    <a:bodyPr/>
                    <a:lstStyle/>
                    <a:p>
                      <a:pPr algn="ctr" fontAlgn="b"/>
                      <a:r>
                        <a:rPr lang="ru-RU" sz="1000" u="none" strike="noStrike" dirty="0">
                          <a:effectLst/>
                        </a:rPr>
                        <a:t>70 542,4</a:t>
                      </a:r>
                      <a:endParaRPr lang="ru-RU" sz="1000" b="0" i="0" u="none" strike="noStrike" dirty="0">
                        <a:effectLst/>
                        <a:latin typeface="Times New Roman" panose="02020603050405020304" pitchFamily="18" charset="0"/>
                      </a:endParaRPr>
                    </a:p>
                  </a:txBody>
                  <a:tcPr marL="905" marR="905" marT="905" marB="0" anchor="b"/>
                </a:tc>
                <a:tc>
                  <a:txBody>
                    <a:bodyPr/>
                    <a:lstStyle/>
                    <a:p>
                      <a:pPr algn="ctr" fontAlgn="b"/>
                      <a:r>
                        <a:rPr lang="ru-RU" sz="1000" u="none" strike="noStrike">
                          <a:effectLst/>
                        </a:rPr>
                        <a:t>97,4</a:t>
                      </a:r>
                      <a:endParaRPr lang="ru-RU" sz="1000" b="0" i="0" u="none" strike="noStrike">
                        <a:effectLst/>
                        <a:latin typeface="Times New Roman" panose="02020603050405020304" pitchFamily="18" charset="0"/>
                      </a:endParaRPr>
                    </a:p>
                  </a:txBody>
                  <a:tcPr marL="905" marR="905" marT="905" marB="0" anchor="b"/>
                </a:tc>
                <a:tc>
                  <a:txBody>
                    <a:bodyPr/>
                    <a:lstStyle/>
                    <a:p>
                      <a:pPr algn="l" fontAlgn="ctr"/>
                      <a:r>
                        <a:rPr lang="ru-RU" sz="1000" u="none" strike="noStrike" dirty="0">
                          <a:effectLst/>
                        </a:rPr>
                        <a:t> </a:t>
                      </a:r>
                      <a:endParaRPr lang="ru-RU" sz="1000" b="0" i="0" u="none" strike="noStrike" dirty="0">
                        <a:effectLst/>
                        <a:latin typeface="Times New Roman" panose="02020603050405020304" pitchFamily="18" charset="0"/>
                      </a:endParaRPr>
                    </a:p>
                  </a:txBody>
                  <a:tcPr marL="905" marR="905" marT="905" marB="0" anchor="ctr"/>
                </a:tc>
              </a:tr>
            </a:tbl>
          </a:graphicData>
        </a:graphic>
      </p:graphicFrame>
    </p:spTree>
    <p:extLst>
      <p:ext uri="{BB962C8B-B14F-4D97-AF65-F5344CB8AC3E}">
        <p14:creationId xmlns:p14="http://schemas.microsoft.com/office/powerpoint/2010/main" val="77856451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3" name="Нижний колонтитул 3"/>
          <p:cNvSpPr>
            <a:spLocks noGrp="1"/>
          </p:cNvSpPr>
          <p:nvPr>
            <p:ph type="ftr" sz="quarter" idx="4294967295"/>
          </p:nvPr>
        </p:nvSpPr>
        <p:spPr>
          <a:xfrm>
            <a:off x="0" y="6437730"/>
            <a:ext cx="11760000" cy="432000"/>
          </a:xfrm>
          <a:prstGeom prst="rect">
            <a:avLst/>
          </a:prstGeom>
          <a:solidFill>
            <a:srgbClr val="404040"/>
          </a:solidFill>
          <a:ln cmpd="sng">
            <a:noFill/>
          </a:ln>
        </p:spPr>
        <p:txBody>
          <a:bodyPr anchor="ctr"/>
          <a:lstStyle/>
          <a:p>
            <a:pPr lvl="1"/>
            <a:r>
              <a:rPr lang="ru-RU" b="1" dirty="0">
                <a:gradFill>
                  <a:gsLst>
                    <a:gs pos="0">
                      <a:schemeClr val="accent1">
                        <a:lumMod val="5000"/>
                        <a:lumOff val="95000"/>
                      </a:schemeClr>
                    </a:gs>
                    <a:gs pos="74000">
                      <a:schemeClr val="accent5">
                        <a:lumMod val="25000"/>
                        <a:lumOff val="75000"/>
                      </a:schemeClr>
                    </a:gs>
                    <a:gs pos="83000">
                      <a:schemeClr val="accent5">
                        <a:lumMod val="25000"/>
                        <a:lumOff val="75000"/>
                      </a:schemeClr>
                    </a:gs>
                    <a:gs pos="100000">
                      <a:schemeClr val="accent5">
                        <a:lumMod val="50000"/>
                        <a:lumOff val="50000"/>
                      </a:schemeClr>
                    </a:gs>
                  </a:gsLst>
                  <a:lin ang="5400000" scaled="1"/>
                </a:gradFill>
              </a:rPr>
              <a:t>БЮДЖЕТ ДЛЯ ГРАЖДАН </a:t>
            </a:r>
          </a:p>
        </p:txBody>
      </p:sp>
      <p:sp>
        <p:nvSpPr>
          <p:cNvPr id="34" name="Номер слайда 5">
            <a:extLst>
              <a:ext uri="{FF2B5EF4-FFF2-40B4-BE49-F238E27FC236}">
                <a16:creationId xmlns="" xmlns:a16="http://schemas.microsoft.com/office/drawing/2014/main" id="{1C554D9F-1895-486E-BFBA-905BB2D29E08}"/>
              </a:ext>
            </a:extLst>
          </p:cNvPr>
          <p:cNvSpPr>
            <a:spLocks noGrp="1"/>
          </p:cNvSpPr>
          <p:nvPr>
            <p:ph type="sldNum" sz="quarter" idx="33"/>
          </p:nvPr>
        </p:nvSpPr>
        <p:spPr>
          <a:xfrm>
            <a:off x="11760000" y="6437730"/>
            <a:ext cx="432000" cy="432000"/>
          </a:xfrm>
        </p:spPr>
        <p:txBody>
          <a:bodyPr rtlCol="0"/>
          <a:lstStyle/>
          <a:p>
            <a:pPr rtl="0"/>
            <a:fld id="{19B51A1E-902D-48AF-9020-955120F399B6}" type="slidenum">
              <a:rPr lang="ru-RU" sz="1600" b="1" smtClean="0">
                <a:ln w="0"/>
                <a:gradFill>
                  <a:gsLst>
                    <a:gs pos="0">
                      <a:schemeClr val="accent1">
                        <a:lumMod val="5000"/>
                        <a:lumOff val="95000"/>
                      </a:schemeClr>
                    </a:gs>
                    <a:gs pos="74000">
                      <a:schemeClr val="accent5">
                        <a:lumMod val="25000"/>
                        <a:lumOff val="75000"/>
                      </a:schemeClr>
                    </a:gs>
                    <a:gs pos="83000">
                      <a:schemeClr val="accent5">
                        <a:lumMod val="25000"/>
                        <a:lumOff val="75000"/>
                      </a:schemeClr>
                    </a:gs>
                    <a:gs pos="100000">
                      <a:schemeClr val="accent5">
                        <a:lumMod val="50000"/>
                        <a:lumOff val="50000"/>
                      </a:schemeClr>
                    </a:gs>
                  </a:gsLst>
                  <a:lin ang="5400000" scaled="1"/>
                </a:gradFill>
                <a:effectLst>
                  <a:outerShdw blurRad="38100" dist="25400" dir="5400000" algn="ctr" rotWithShape="0">
                    <a:srgbClr val="6E747A">
                      <a:alpha val="43000"/>
                    </a:srgbClr>
                  </a:outerShdw>
                </a:effectLst>
              </a:rPr>
              <a:pPr rtl="0"/>
              <a:t>45</a:t>
            </a:fld>
            <a:endParaRPr lang="ru-RU" sz="1600" b="1" dirty="0">
              <a:ln w="0"/>
              <a:gradFill>
                <a:gsLst>
                  <a:gs pos="0">
                    <a:schemeClr val="accent1">
                      <a:lumMod val="5000"/>
                      <a:lumOff val="95000"/>
                    </a:schemeClr>
                  </a:gs>
                  <a:gs pos="74000">
                    <a:schemeClr val="accent5">
                      <a:lumMod val="25000"/>
                      <a:lumOff val="75000"/>
                    </a:schemeClr>
                  </a:gs>
                  <a:gs pos="83000">
                    <a:schemeClr val="accent5">
                      <a:lumMod val="25000"/>
                      <a:lumOff val="75000"/>
                    </a:schemeClr>
                  </a:gs>
                  <a:gs pos="100000">
                    <a:schemeClr val="accent5">
                      <a:lumMod val="50000"/>
                      <a:lumOff val="50000"/>
                    </a:schemeClr>
                  </a:gs>
                </a:gsLst>
                <a:lin ang="5400000" scaled="1"/>
              </a:gradFill>
              <a:effectLst>
                <a:outerShdw blurRad="38100" dist="25400" dir="5400000" algn="ctr" rotWithShape="0">
                  <a:srgbClr val="6E747A">
                    <a:alpha val="43000"/>
                  </a:srgbClr>
                </a:outerShdw>
              </a:effectLst>
            </a:endParaRPr>
          </a:p>
        </p:txBody>
      </p:sp>
      <p:sp>
        <p:nvSpPr>
          <p:cNvPr id="3" name="Заголовок 2"/>
          <p:cNvSpPr>
            <a:spLocks noGrp="1"/>
          </p:cNvSpPr>
          <p:nvPr>
            <p:ph type="title"/>
          </p:nvPr>
        </p:nvSpPr>
        <p:spPr/>
        <p:txBody>
          <a:bodyPr/>
          <a:lstStyle/>
          <a:p>
            <a:r>
              <a:rPr lang="ru-RU" sz="2000" dirty="0" smtClean="0"/>
              <a:t>Сведения </a:t>
            </a:r>
            <a:r>
              <a:rPr lang="ru-RU" sz="2000" dirty="0"/>
              <a:t>о фактически произведенных расходах по разделам и подразделам классификации расходов бюджета в сравнении с первоначально утвержденными решением о бюджете значениями и с уточненными значениями с учетом внесенных изменений по </a:t>
            </a:r>
            <a:r>
              <a:rPr lang="ru-RU" sz="2000" dirty="0" smtClean="0"/>
              <a:t>городу </a:t>
            </a:r>
            <a:r>
              <a:rPr lang="ru-RU" sz="2000" dirty="0"/>
              <a:t>Пыть-Ях за 2021 год, тыс. рублей</a:t>
            </a:r>
          </a:p>
        </p:txBody>
      </p:sp>
      <p:sp>
        <p:nvSpPr>
          <p:cNvPr id="6" name="TextBox 5"/>
          <p:cNvSpPr txBox="1"/>
          <p:nvPr/>
        </p:nvSpPr>
        <p:spPr>
          <a:xfrm>
            <a:off x="10871200" y="689267"/>
            <a:ext cx="1036482" cy="369332"/>
          </a:xfrm>
          <a:prstGeom prst="rect">
            <a:avLst/>
          </a:prstGeom>
          <a:noFill/>
        </p:spPr>
        <p:txBody>
          <a:bodyPr wrap="square" rtlCol="0">
            <a:spAutoFit/>
          </a:bodyPr>
          <a:lstStyle/>
          <a:p>
            <a:pPr algn="r"/>
            <a:r>
              <a:rPr lang="ru-RU" dirty="0" smtClean="0"/>
              <a:t>(9 из 10)</a:t>
            </a:r>
            <a:endParaRPr lang="ru-RU" dirty="0"/>
          </a:p>
        </p:txBody>
      </p:sp>
      <p:graphicFrame>
        <p:nvGraphicFramePr>
          <p:cNvPr id="4" name="Таблица 3"/>
          <p:cNvGraphicFramePr>
            <a:graphicFrameLocks noGrp="1"/>
          </p:cNvGraphicFramePr>
          <p:nvPr>
            <p:extLst>
              <p:ext uri="{D42A27DB-BD31-4B8C-83A1-F6EECF244321}">
                <p14:modId xmlns:p14="http://schemas.microsoft.com/office/powerpoint/2010/main" val="2186277953"/>
              </p:ext>
            </p:extLst>
          </p:nvPr>
        </p:nvGraphicFramePr>
        <p:xfrm>
          <a:off x="296335" y="1104321"/>
          <a:ext cx="11617824" cy="5186125"/>
        </p:xfrm>
        <a:graphic>
          <a:graphicData uri="http://schemas.openxmlformats.org/drawingml/2006/table">
            <a:tbl>
              <a:tblPr bandRow="1" bandCol="1">
                <a:tableStyleId>{5A111915-BE36-4E01-A7E5-04B1672EAD32}</a:tableStyleId>
              </a:tblPr>
              <a:tblGrid>
                <a:gridCol w="1511832"/>
                <a:gridCol w="347543"/>
                <a:gridCol w="290449"/>
                <a:gridCol w="576000"/>
                <a:gridCol w="612000"/>
                <a:gridCol w="396000"/>
                <a:gridCol w="3528000"/>
                <a:gridCol w="576000"/>
                <a:gridCol w="360000"/>
                <a:gridCol w="3420000"/>
              </a:tblGrid>
              <a:tr h="29167">
                <a:tc>
                  <a:txBody>
                    <a:bodyPr/>
                    <a:lstStyle/>
                    <a:p>
                      <a:pPr algn="ctr" fontAlgn="ctr"/>
                      <a:r>
                        <a:rPr lang="ru-RU" sz="1000" u="none" strike="noStrike" dirty="0">
                          <a:effectLst/>
                        </a:rPr>
                        <a:t>1</a:t>
                      </a:r>
                      <a:endParaRPr lang="ru-RU" sz="1000" b="0" i="0" u="none" strike="noStrike" dirty="0">
                        <a:effectLst/>
                        <a:latin typeface="Times New Roman" panose="02020603050405020304" pitchFamily="18" charset="0"/>
                      </a:endParaRPr>
                    </a:p>
                  </a:txBody>
                  <a:tcPr marL="905" marR="905" marT="905" marB="0" anchor="ctr"/>
                </a:tc>
                <a:tc>
                  <a:txBody>
                    <a:bodyPr/>
                    <a:lstStyle/>
                    <a:p>
                      <a:pPr algn="ctr" rtl="0" fontAlgn="ctr"/>
                      <a:r>
                        <a:rPr lang="ru-RU" sz="1000" u="none" strike="noStrike">
                          <a:effectLst/>
                        </a:rPr>
                        <a:t>2</a:t>
                      </a:r>
                      <a:endParaRPr lang="ru-RU" sz="1000" b="0" i="0" u="none" strike="noStrike">
                        <a:effectLst/>
                        <a:latin typeface="Times New Roman" panose="02020603050405020304" pitchFamily="18" charset="0"/>
                      </a:endParaRPr>
                    </a:p>
                  </a:txBody>
                  <a:tcPr marL="905" marR="905" marT="905" marB="0" anchor="ctr"/>
                </a:tc>
                <a:tc>
                  <a:txBody>
                    <a:bodyPr/>
                    <a:lstStyle/>
                    <a:p>
                      <a:pPr algn="ctr" rtl="0" fontAlgn="ctr"/>
                      <a:r>
                        <a:rPr lang="ru-RU" sz="1000" u="none" strike="noStrike">
                          <a:effectLst/>
                        </a:rPr>
                        <a:t>3</a:t>
                      </a:r>
                      <a:endParaRPr lang="ru-RU" sz="1000" b="0" i="0" u="none" strike="noStrike">
                        <a:effectLst/>
                        <a:latin typeface="Times New Roman" panose="02020603050405020304" pitchFamily="18" charset="0"/>
                      </a:endParaRPr>
                    </a:p>
                  </a:txBody>
                  <a:tcPr marL="905" marR="905" marT="905" marB="0" anchor="ctr"/>
                </a:tc>
                <a:tc>
                  <a:txBody>
                    <a:bodyPr/>
                    <a:lstStyle/>
                    <a:p>
                      <a:pPr algn="ctr" rtl="0" fontAlgn="ctr"/>
                      <a:r>
                        <a:rPr lang="ru-RU" sz="1000" u="none" strike="noStrike">
                          <a:effectLst/>
                        </a:rPr>
                        <a:t>4</a:t>
                      </a:r>
                      <a:endParaRPr lang="ru-RU" sz="1000" b="0" i="0" u="none" strike="noStrike">
                        <a:effectLst/>
                        <a:latin typeface="Times New Roman" panose="02020603050405020304" pitchFamily="18" charset="0"/>
                      </a:endParaRPr>
                    </a:p>
                  </a:txBody>
                  <a:tcPr marL="905" marR="905" marT="905" marB="0" anchor="ctr"/>
                </a:tc>
                <a:tc>
                  <a:txBody>
                    <a:bodyPr/>
                    <a:lstStyle/>
                    <a:p>
                      <a:pPr algn="ctr" fontAlgn="ctr"/>
                      <a:r>
                        <a:rPr lang="ru-RU" sz="1000" u="none" strike="noStrike">
                          <a:effectLst/>
                        </a:rPr>
                        <a:t>4</a:t>
                      </a:r>
                      <a:endParaRPr lang="ru-RU" sz="1000" b="0" i="0" u="none" strike="noStrike">
                        <a:solidFill>
                          <a:srgbClr val="000000"/>
                        </a:solidFill>
                        <a:effectLst/>
                        <a:latin typeface="Times New Roman" panose="02020603050405020304" pitchFamily="18" charset="0"/>
                      </a:endParaRPr>
                    </a:p>
                  </a:txBody>
                  <a:tcPr marL="905" marR="905" marT="905" marB="0" anchor="ctr"/>
                </a:tc>
                <a:tc>
                  <a:txBody>
                    <a:bodyPr/>
                    <a:lstStyle/>
                    <a:p>
                      <a:pPr algn="ctr" fontAlgn="ctr"/>
                      <a:r>
                        <a:rPr lang="ru-RU" sz="1000" u="none" strike="noStrike">
                          <a:effectLst/>
                        </a:rPr>
                        <a:t>5</a:t>
                      </a:r>
                      <a:endParaRPr lang="ru-RU" sz="1000" b="0" i="0" u="none" strike="noStrike">
                        <a:solidFill>
                          <a:srgbClr val="000000"/>
                        </a:solidFill>
                        <a:effectLst/>
                        <a:latin typeface="Times New Roman" panose="02020603050405020304" pitchFamily="18" charset="0"/>
                      </a:endParaRPr>
                    </a:p>
                  </a:txBody>
                  <a:tcPr marL="905" marR="905" marT="905" marB="0" anchor="ctr"/>
                </a:tc>
                <a:tc>
                  <a:txBody>
                    <a:bodyPr/>
                    <a:lstStyle/>
                    <a:p>
                      <a:pPr algn="ctr" fontAlgn="ctr"/>
                      <a:r>
                        <a:rPr lang="ru-RU" sz="1000" u="none" strike="noStrike">
                          <a:effectLst/>
                        </a:rPr>
                        <a:t>6</a:t>
                      </a:r>
                      <a:endParaRPr lang="ru-RU" sz="1000" b="0" i="0" u="none" strike="noStrike">
                        <a:solidFill>
                          <a:srgbClr val="000000"/>
                        </a:solidFill>
                        <a:effectLst/>
                        <a:latin typeface="Times New Roman" panose="02020603050405020304" pitchFamily="18" charset="0"/>
                      </a:endParaRPr>
                    </a:p>
                  </a:txBody>
                  <a:tcPr marL="905" marR="905" marT="905" marB="0" anchor="ctr"/>
                </a:tc>
                <a:tc>
                  <a:txBody>
                    <a:bodyPr/>
                    <a:lstStyle/>
                    <a:p>
                      <a:pPr algn="ctr" fontAlgn="ctr"/>
                      <a:r>
                        <a:rPr lang="ru-RU" sz="1000" u="none" strike="noStrike">
                          <a:effectLst/>
                        </a:rPr>
                        <a:t>7</a:t>
                      </a:r>
                      <a:endParaRPr lang="ru-RU" sz="1000" b="0" i="0" u="none" strike="noStrike">
                        <a:solidFill>
                          <a:srgbClr val="000000"/>
                        </a:solidFill>
                        <a:effectLst/>
                        <a:latin typeface="Times New Roman" panose="02020603050405020304" pitchFamily="18" charset="0"/>
                      </a:endParaRPr>
                    </a:p>
                  </a:txBody>
                  <a:tcPr marL="905" marR="905" marT="905" marB="0" anchor="ctr"/>
                </a:tc>
                <a:tc>
                  <a:txBody>
                    <a:bodyPr/>
                    <a:lstStyle/>
                    <a:p>
                      <a:pPr algn="ctr" fontAlgn="ctr"/>
                      <a:r>
                        <a:rPr lang="ru-RU" sz="1000" u="none" strike="noStrike">
                          <a:effectLst/>
                        </a:rPr>
                        <a:t>8</a:t>
                      </a:r>
                      <a:endParaRPr lang="ru-RU" sz="1000" b="0" i="0" u="none" strike="noStrike">
                        <a:solidFill>
                          <a:srgbClr val="000000"/>
                        </a:solidFill>
                        <a:effectLst/>
                        <a:latin typeface="Times New Roman" panose="02020603050405020304" pitchFamily="18" charset="0"/>
                      </a:endParaRPr>
                    </a:p>
                  </a:txBody>
                  <a:tcPr marL="905" marR="905" marT="905" marB="0" anchor="ctr"/>
                </a:tc>
                <a:tc>
                  <a:txBody>
                    <a:bodyPr/>
                    <a:lstStyle/>
                    <a:p>
                      <a:pPr algn="ctr" fontAlgn="ctr"/>
                      <a:r>
                        <a:rPr lang="ru-RU" sz="1000" u="none" strike="noStrike">
                          <a:effectLst/>
                        </a:rPr>
                        <a:t>9</a:t>
                      </a:r>
                      <a:endParaRPr lang="ru-RU" sz="1000" b="0" i="0" u="none" strike="noStrike">
                        <a:effectLst/>
                        <a:latin typeface="Times New Roman" panose="02020603050405020304" pitchFamily="18" charset="0"/>
                      </a:endParaRPr>
                    </a:p>
                  </a:txBody>
                  <a:tcPr marL="905" marR="905" marT="905" marB="0" anchor="ctr"/>
                </a:tc>
              </a:tr>
              <a:tr h="65950">
                <a:tc>
                  <a:txBody>
                    <a:bodyPr/>
                    <a:lstStyle/>
                    <a:p>
                      <a:pPr algn="l" fontAlgn="t"/>
                      <a:r>
                        <a:rPr lang="ru-RU" sz="1000" u="none" strike="noStrike" dirty="0">
                          <a:effectLst/>
                        </a:rPr>
                        <a:t>Другие вопросы в области социальной политики</a:t>
                      </a:r>
                      <a:endParaRPr lang="ru-RU" sz="1000" b="0" i="0" u="none" strike="noStrike" dirty="0">
                        <a:effectLst/>
                        <a:latin typeface="Times New Roman" panose="02020603050405020304" pitchFamily="18" charset="0"/>
                      </a:endParaRPr>
                    </a:p>
                  </a:txBody>
                  <a:tcPr marL="905" marR="905" marT="905" marB="0"/>
                </a:tc>
                <a:tc>
                  <a:txBody>
                    <a:bodyPr/>
                    <a:lstStyle/>
                    <a:p>
                      <a:pPr algn="ctr" fontAlgn="b"/>
                      <a:r>
                        <a:rPr lang="ru-RU" sz="1000" u="none" strike="noStrike">
                          <a:effectLst/>
                        </a:rPr>
                        <a:t>10</a:t>
                      </a:r>
                      <a:endParaRPr lang="ru-RU" sz="1000" b="0" i="0" u="none" strike="noStrike">
                        <a:effectLst/>
                        <a:latin typeface="Times New Roman" panose="02020603050405020304" pitchFamily="18" charset="0"/>
                      </a:endParaRPr>
                    </a:p>
                  </a:txBody>
                  <a:tcPr marL="905" marR="905" marT="905" marB="0" anchor="b"/>
                </a:tc>
                <a:tc>
                  <a:txBody>
                    <a:bodyPr/>
                    <a:lstStyle/>
                    <a:p>
                      <a:pPr algn="ctr" fontAlgn="b"/>
                      <a:r>
                        <a:rPr lang="ru-RU" sz="1000" u="none" strike="noStrike">
                          <a:effectLst/>
                        </a:rPr>
                        <a:t>06</a:t>
                      </a:r>
                      <a:endParaRPr lang="ru-RU" sz="1000" b="0" i="0" u="none" strike="noStrike">
                        <a:effectLst/>
                        <a:latin typeface="Times New Roman" panose="02020603050405020304" pitchFamily="18" charset="0"/>
                      </a:endParaRPr>
                    </a:p>
                  </a:txBody>
                  <a:tcPr marL="905" marR="905" marT="905" marB="0" anchor="b"/>
                </a:tc>
                <a:tc>
                  <a:txBody>
                    <a:bodyPr/>
                    <a:lstStyle/>
                    <a:p>
                      <a:pPr algn="ctr" fontAlgn="b"/>
                      <a:r>
                        <a:rPr lang="ru-RU" sz="1000" u="none" strike="noStrike">
                          <a:effectLst/>
                        </a:rPr>
                        <a:t>14 974,3</a:t>
                      </a:r>
                      <a:endParaRPr lang="ru-RU" sz="1000" b="0" i="0" u="none" strike="noStrike">
                        <a:effectLst/>
                        <a:latin typeface="Times New Roman" panose="02020603050405020304" pitchFamily="18" charset="0"/>
                      </a:endParaRPr>
                    </a:p>
                  </a:txBody>
                  <a:tcPr marL="905" marR="905" marT="905" marB="0" anchor="b"/>
                </a:tc>
                <a:tc>
                  <a:txBody>
                    <a:bodyPr/>
                    <a:lstStyle/>
                    <a:p>
                      <a:pPr algn="ctr" fontAlgn="b"/>
                      <a:r>
                        <a:rPr lang="ru-RU" sz="1000" u="none" strike="noStrike">
                          <a:effectLst/>
                        </a:rPr>
                        <a:t>15 027,9</a:t>
                      </a:r>
                      <a:endParaRPr lang="ru-RU" sz="1000" b="0" i="0" u="none" strike="noStrike">
                        <a:effectLst/>
                        <a:latin typeface="Times New Roman" panose="02020603050405020304" pitchFamily="18" charset="0"/>
                      </a:endParaRPr>
                    </a:p>
                  </a:txBody>
                  <a:tcPr marL="905" marR="905" marT="905" marB="0" anchor="b"/>
                </a:tc>
                <a:tc>
                  <a:txBody>
                    <a:bodyPr/>
                    <a:lstStyle/>
                    <a:p>
                      <a:pPr algn="ctr" fontAlgn="b"/>
                      <a:r>
                        <a:rPr lang="ru-RU" sz="1000" u="none" strike="noStrike">
                          <a:effectLst/>
                        </a:rPr>
                        <a:t>100,4</a:t>
                      </a:r>
                      <a:endParaRPr lang="ru-RU" sz="1000" b="0" i="0" u="none" strike="noStrike">
                        <a:effectLst/>
                        <a:latin typeface="Times New Roman" panose="02020603050405020304" pitchFamily="18" charset="0"/>
                      </a:endParaRPr>
                    </a:p>
                  </a:txBody>
                  <a:tcPr marL="905" marR="905" marT="905" marB="0" anchor="b"/>
                </a:tc>
                <a:tc>
                  <a:txBody>
                    <a:bodyPr/>
                    <a:lstStyle/>
                    <a:p>
                      <a:pPr algn="l" fontAlgn="ctr"/>
                      <a:r>
                        <a:rPr lang="ru-RU" sz="1000" u="none" strike="noStrike">
                          <a:effectLst/>
                        </a:rPr>
                        <a:t> </a:t>
                      </a:r>
                      <a:endParaRPr lang="ru-RU" sz="1000" b="0" i="0" u="none" strike="noStrike">
                        <a:effectLst/>
                        <a:latin typeface="Times New Roman" panose="02020603050405020304" pitchFamily="18" charset="0"/>
                      </a:endParaRPr>
                    </a:p>
                  </a:txBody>
                  <a:tcPr marL="905" marR="905" marT="905" marB="0" anchor="ctr"/>
                </a:tc>
                <a:tc>
                  <a:txBody>
                    <a:bodyPr/>
                    <a:lstStyle/>
                    <a:p>
                      <a:pPr algn="ctr" fontAlgn="b"/>
                      <a:r>
                        <a:rPr lang="ru-RU" sz="1000" u="none" strike="noStrike">
                          <a:effectLst/>
                        </a:rPr>
                        <a:t>13 537,1</a:t>
                      </a:r>
                      <a:endParaRPr lang="ru-RU" sz="1000" b="0" i="0" u="none" strike="noStrike">
                        <a:effectLst/>
                        <a:latin typeface="Times New Roman" panose="02020603050405020304" pitchFamily="18" charset="0"/>
                      </a:endParaRPr>
                    </a:p>
                  </a:txBody>
                  <a:tcPr marL="905" marR="905" marT="905" marB="0" anchor="b"/>
                </a:tc>
                <a:tc>
                  <a:txBody>
                    <a:bodyPr/>
                    <a:lstStyle/>
                    <a:p>
                      <a:pPr algn="ctr" fontAlgn="b"/>
                      <a:r>
                        <a:rPr lang="ru-RU" sz="1000" u="none" strike="noStrike">
                          <a:effectLst/>
                        </a:rPr>
                        <a:t>90,1</a:t>
                      </a:r>
                      <a:endParaRPr lang="ru-RU" sz="1000" b="0" i="0" u="none" strike="noStrike">
                        <a:effectLst/>
                        <a:latin typeface="Times New Roman" panose="02020603050405020304" pitchFamily="18" charset="0"/>
                      </a:endParaRPr>
                    </a:p>
                  </a:txBody>
                  <a:tcPr marL="905" marR="905" marT="905" marB="0" anchor="b"/>
                </a:tc>
                <a:tc>
                  <a:txBody>
                    <a:bodyPr/>
                    <a:lstStyle/>
                    <a:p>
                      <a:pPr algn="l" fontAlgn="ctr"/>
                      <a:r>
                        <a:rPr lang="ru-RU" sz="1000" u="none" strike="noStrike">
                          <a:effectLst/>
                        </a:rPr>
                        <a:t>Низкий процент исполнения расходов к первоначальному и уточненному плану на год объясняется наличием вакантных должностей в отделе опеки и попечительства.</a:t>
                      </a:r>
                      <a:endParaRPr lang="ru-RU" sz="1000" b="0" i="0" u="none" strike="noStrike">
                        <a:effectLst/>
                        <a:latin typeface="Times New Roman" panose="02020603050405020304" pitchFamily="18" charset="0"/>
                      </a:endParaRPr>
                    </a:p>
                  </a:txBody>
                  <a:tcPr marL="905" marR="905" marT="905" marB="0" anchor="ctr"/>
                </a:tc>
              </a:tr>
              <a:tr h="29167">
                <a:tc>
                  <a:txBody>
                    <a:bodyPr/>
                    <a:lstStyle/>
                    <a:p>
                      <a:pPr algn="l" fontAlgn="t"/>
                      <a:r>
                        <a:rPr lang="ru-RU" sz="1000" u="none" strike="noStrike">
                          <a:effectLst/>
                        </a:rPr>
                        <a:t>Физическая культура и спорт</a:t>
                      </a:r>
                      <a:endParaRPr lang="ru-RU" sz="1000" b="1" i="0" u="none" strike="noStrike">
                        <a:effectLst/>
                        <a:latin typeface="Times New Roman" panose="02020603050405020304" pitchFamily="18" charset="0"/>
                      </a:endParaRPr>
                    </a:p>
                  </a:txBody>
                  <a:tcPr marL="905" marR="905" marT="905" marB="0"/>
                </a:tc>
                <a:tc>
                  <a:txBody>
                    <a:bodyPr/>
                    <a:lstStyle/>
                    <a:p>
                      <a:pPr algn="ctr" fontAlgn="b"/>
                      <a:r>
                        <a:rPr lang="ru-RU" sz="1000" u="none" strike="noStrike">
                          <a:effectLst/>
                        </a:rPr>
                        <a:t>11</a:t>
                      </a:r>
                      <a:endParaRPr lang="ru-RU" sz="1000" b="1" i="0" u="none" strike="noStrike">
                        <a:effectLst/>
                        <a:latin typeface="Times New Roman" panose="02020603050405020304" pitchFamily="18" charset="0"/>
                      </a:endParaRPr>
                    </a:p>
                  </a:txBody>
                  <a:tcPr marL="905" marR="905" marT="905" marB="0" anchor="b"/>
                </a:tc>
                <a:tc>
                  <a:txBody>
                    <a:bodyPr/>
                    <a:lstStyle/>
                    <a:p>
                      <a:pPr algn="ctr" fontAlgn="b"/>
                      <a:r>
                        <a:rPr lang="ru-RU" sz="1000" u="none" strike="noStrike">
                          <a:effectLst/>
                        </a:rPr>
                        <a:t> </a:t>
                      </a:r>
                      <a:endParaRPr lang="ru-RU" sz="1000" b="1" i="0" u="none" strike="noStrike">
                        <a:effectLst/>
                        <a:latin typeface="Times New Roman" panose="02020603050405020304" pitchFamily="18" charset="0"/>
                      </a:endParaRPr>
                    </a:p>
                  </a:txBody>
                  <a:tcPr marL="905" marR="905" marT="905" marB="0" anchor="b"/>
                </a:tc>
                <a:tc>
                  <a:txBody>
                    <a:bodyPr/>
                    <a:lstStyle/>
                    <a:p>
                      <a:pPr algn="ctr" fontAlgn="b"/>
                      <a:r>
                        <a:rPr lang="ru-RU" sz="1000" u="none" strike="noStrike">
                          <a:effectLst/>
                        </a:rPr>
                        <a:t>127 853,5</a:t>
                      </a:r>
                      <a:endParaRPr lang="ru-RU" sz="1000" b="1" i="0" u="none" strike="noStrike">
                        <a:effectLst/>
                        <a:latin typeface="Times New Roman" panose="02020603050405020304" pitchFamily="18" charset="0"/>
                      </a:endParaRPr>
                    </a:p>
                  </a:txBody>
                  <a:tcPr marL="905" marR="905" marT="905" marB="0" anchor="b"/>
                </a:tc>
                <a:tc>
                  <a:txBody>
                    <a:bodyPr/>
                    <a:lstStyle/>
                    <a:p>
                      <a:pPr algn="ctr" fontAlgn="b"/>
                      <a:r>
                        <a:rPr lang="ru-RU" sz="1000" u="none" strike="noStrike">
                          <a:effectLst/>
                        </a:rPr>
                        <a:t>497 404,0</a:t>
                      </a:r>
                      <a:endParaRPr lang="ru-RU" sz="1000" b="1" i="0" u="none" strike="noStrike">
                        <a:effectLst/>
                        <a:latin typeface="Times New Roman" panose="02020603050405020304" pitchFamily="18" charset="0"/>
                      </a:endParaRPr>
                    </a:p>
                  </a:txBody>
                  <a:tcPr marL="905" marR="905" marT="905" marB="0" anchor="b"/>
                </a:tc>
                <a:tc>
                  <a:txBody>
                    <a:bodyPr/>
                    <a:lstStyle/>
                    <a:p>
                      <a:pPr algn="ctr" fontAlgn="b"/>
                      <a:r>
                        <a:rPr lang="ru-RU" sz="1000" u="none" strike="noStrike">
                          <a:effectLst/>
                        </a:rPr>
                        <a:t>389,0</a:t>
                      </a:r>
                      <a:endParaRPr lang="ru-RU" sz="1000" b="1" i="0" u="none" strike="noStrike">
                        <a:effectLst/>
                        <a:latin typeface="Times New Roman" panose="02020603050405020304" pitchFamily="18" charset="0"/>
                      </a:endParaRPr>
                    </a:p>
                  </a:txBody>
                  <a:tcPr marL="905" marR="905" marT="905" marB="0" anchor="b"/>
                </a:tc>
                <a:tc>
                  <a:txBody>
                    <a:bodyPr/>
                    <a:lstStyle/>
                    <a:p>
                      <a:pPr algn="ctr" fontAlgn="ctr"/>
                      <a:r>
                        <a:rPr lang="ru-RU" sz="1000" u="none" strike="noStrike">
                          <a:effectLst/>
                        </a:rPr>
                        <a:t>х</a:t>
                      </a:r>
                      <a:endParaRPr lang="ru-RU" sz="1000" b="1" i="0" u="none" strike="noStrike">
                        <a:effectLst/>
                        <a:latin typeface="Times New Roman" panose="02020603050405020304" pitchFamily="18" charset="0"/>
                      </a:endParaRPr>
                    </a:p>
                  </a:txBody>
                  <a:tcPr marL="905" marR="905" marT="905" marB="0" anchor="ctr"/>
                </a:tc>
                <a:tc>
                  <a:txBody>
                    <a:bodyPr/>
                    <a:lstStyle/>
                    <a:p>
                      <a:pPr algn="ctr" fontAlgn="b"/>
                      <a:r>
                        <a:rPr lang="ru-RU" sz="1000" u="none" strike="noStrike">
                          <a:effectLst/>
                        </a:rPr>
                        <a:t>178 312,0</a:t>
                      </a:r>
                      <a:endParaRPr lang="ru-RU" sz="1000" b="1" i="0" u="none" strike="noStrike">
                        <a:effectLst/>
                        <a:latin typeface="Times New Roman" panose="02020603050405020304" pitchFamily="18" charset="0"/>
                      </a:endParaRPr>
                    </a:p>
                  </a:txBody>
                  <a:tcPr marL="905" marR="905" marT="905" marB="0" anchor="b"/>
                </a:tc>
                <a:tc>
                  <a:txBody>
                    <a:bodyPr/>
                    <a:lstStyle/>
                    <a:p>
                      <a:pPr algn="ctr" fontAlgn="b"/>
                      <a:r>
                        <a:rPr lang="ru-RU" sz="1000" u="none" strike="noStrike">
                          <a:effectLst/>
                        </a:rPr>
                        <a:t>35,8</a:t>
                      </a:r>
                      <a:endParaRPr lang="ru-RU" sz="1000" b="1" i="0" u="none" strike="noStrike">
                        <a:effectLst/>
                        <a:latin typeface="Times New Roman" panose="02020603050405020304" pitchFamily="18" charset="0"/>
                      </a:endParaRPr>
                    </a:p>
                  </a:txBody>
                  <a:tcPr marL="905" marR="905" marT="905" marB="0" anchor="b"/>
                </a:tc>
                <a:tc>
                  <a:txBody>
                    <a:bodyPr/>
                    <a:lstStyle/>
                    <a:p>
                      <a:pPr algn="ctr" fontAlgn="ctr"/>
                      <a:r>
                        <a:rPr lang="ru-RU" sz="1000" u="none" strike="noStrike">
                          <a:effectLst/>
                        </a:rPr>
                        <a:t>х</a:t>
                      </a:r>
                      <a:endParaRPr lang="ru-RU" sz="1000" b="1" i="0" u="none" strike="noStrike">
                        <a:effectLst/>
                        <a:latin typeface="Times New Roman" panose="02020603050405020304" pitchFamily="18" charset="0"/>
                      </a:endParaRPr>
                    </a:p>
                  </a:txBody>
                  <a:tcPr marL="905" marR="905" marT="905" marB="0" anchor="ctr"/>
                </a:tc>
              </a:tr>
              <a:tr h="214341">
                <a:tc>
                  <a:txBody>
                    <a:bodyPr/>
                    <a:lstStyle/>
                    <a:p>
                      <a:pPr algn="l" fontAlgn="t"/>
                      <a:r>
                        <a:rPr lang="ru-RU" sz="1000" u="none" strike="noStrike" dirty="0">
                          <a:effectLst/>
                        </a:rPr>
                        <a:t>Физическая культура</a:t>
                      </a:r>
                      <a:endParaRPr lang="ru-RU" sz="1000" b="0" i="0" u="none" strike="noStrike" dirty="0">
                        <a:effectLst/>
                        <a:latin typeface="Times New Roman" panose="02020603050405020304" pitchFamily="18" charset="0"/>
                      </a:endParaRPr>
                    </a:p>
                  </a:txBody>
                  <a:tcPr marL="905" marR="905" marT="905" marB="0"/>
                </a:tc>
                <a:tc>
                  <a:txBody>
                    <a:bodyPr/>
                    <a:lstStyle/>
                    <a:p>
                      <a:pPr algn="ctr" fontAlgn="b"/>
                      <a:r>
                        <a:rPr lang="ru-RU" sz="1000" u="none" strike="noStrike">
                          <a:effectLst/>
                        </a:rPr>
                        <a:t>11</a:t>
                      </a:r>
                      <a:endParaRPr lang="ru-RU" sz="1000" b="0" i="0" u="none" strike="noStrike">
                        <a:effectLst/>
                        <a:latin typeface="Times New Roman" panose="02020603050405020304" pitchFamily="18" charset="0"/>
                      </a:endParaRPr>
                    </a:p>
                  </a:txBody>
                  <a:tcPr marL="905" marR="905" marT="905" marB="0" anchor="b"/>
                </a:tc>
                <a:tc>
                  <a:txBody>
                    <a:bodyPr/>
                    <a:lstStyle/>
                    <a:p>
                      <a:pPr algn="ctr" fontAlgn="b"/>
                      <a:r>
                        <a:rPr lang="ru-RU" sz="1000" u="none" strike="noStrike">
                          <a:effectLst/>
                        </a:rPr>
                        <a:t>01</a:t>
                      </a:r>
                      <a:endParaRPr lang="ru-RU" sz="1000" b="0" i="0" u="none" strike="noStrike">
                        <a:effectLst/>
                        <a:latin typeface="Times New Roman" panose="02020603050405020304" pitchFamily="18" charset="0"/>
                      </a:endParaRPr>
                    </a:p>
                  </a:txBody>
                  <a:tcPr marL="905" marR="905" marT="905" marB="0" anchor="b"/>
                </a:tc>
                <a:tc>
                  <a:txBody>
                    <a:bodyPr/>
                    <a:lstStyle/>
                    <a:p>
                      <a:pPr algn="ctr" fontAlgn="b"/>
                      <a:r>
                        <a:rPr lang="ru-RU" sz="1000" u="none" strike="noStrike" dirty="0">
                          <a:effectLst/>
                        </a:rPr>
                        <a:t>94 029,6</a:t>
                      </a:r>
                      <a:endParaRPr lang="ru-RU" sz="1000" b="0" i="0" u="none" strike="noStrike" dirty="0">
                        <a:effectLst/>
                        <a:latin typeface="Times New Roman" panose="02020603050405020304" pitchFamily="18" charset="0"/>
                      </a:endParaRPr>
                    </a:p>
                  </a:txBody>
                  <a:tcPr marL="905" marR="905" marT="905" marB="0" anchor="b"/>
                </a:tc>
                <a:tc>
                  <a:txBody>
                    <a:bodyPr/>
                    <a:lstStyle/>
                    <a:p>
                      <a:pPr algn="ctr" fontAlgn="b"/>
                      <a:r>
                        <a:rPr lang="ru-RU" sz="1000" u="none" strike="noStrike" dirty="0">
                          <a:effectLst/>
                        </a:rPr>
                        <a:t>114 677,7</a:t>
                      </a:r>
                      <a:endParaRPr lang="ru-RU" sz="1000" b="0" i="0" u="none" strike="noStrike" dirty="0">
                        <a:effectLst/>
                        <a:latin typeface="Times New Roman" panose="02020603050405020304" pitchFamily="18" charset="0"/>
                      </a:endParaRPr>
                    </a:p>
                  </a:txBody>
                  <a:tcPr marL="905" marR="905" marT="905" marB="0" anchor="b"/>
                </a:tc>
                <a:tc>
                  <a:txBody>
                    <a:bodyPr/>
                    <a:lstStyle/>
                    <a:p>
                      <a:pPr algn="ctr" fontAlgn="b"/>
                      <a:r>
                        <a:rPr lang="ru-RU" sz="1000" u="none" strike="noStrike" dirty="0">
                          <a:effectLst/>
                        </a:rPr>
                        <a:t>122,0</a:t>
                      </a:r>
                      <a:endParaRPr lang="ru-RU" sz="1000" b="0" i="0" u="none" strike="noStrike" dirty="0">
                        <a:effectLst/>
                        <a:latin typeface="Times New Roman" panose="02020603050405020304" pitchFamily="18" charset="0"/>
                      </a:endParaRPr>
                    </a:p>
                  </a:txBody>
                  <a:tcPr marL="905" marR="905" marT="905" marB="0" anchor="b"/>
                </a:tc>
                <a:tc>
                  <a:txBody>
                    <a:bodyPr/>
                    <a:lstStyle/>
                    <a:p>
                      <a:pPr algn="l" fontAlgn="ctr"/>
                      <a:r>
                        <a:rPr lang="ru-RU" sz="1000" u="none" strike="noStrike" dirty="0">
                          <a:effectLst/>
                        </a:rPr>
                        <a:t>Увеличение уточненного плана на год к первоначально утвержденному плану на год обусловлено выделением дополнительного финансирования за счет:</a:t>
                      </a:r>
                      <a:br>
                        <a:rPr lang="ru-RU" sz="1000" u="none" strike="noStrike" dirty="0">
                          <a:effectLst/>
                        </a:rPr>
                      </a:br>
                      <a:r>
                        <a:rPr lang="ru-RU" sz="1000" u="none" strike="noStrike" dirty="0">
                          <a:effectLst/>
                        </a:rPr>
                        <a:t>- остатков прочих безвозмездных поступлений по состоянию на 01.01.2021 года по договорам пожертвования "РН-</a:t>
                      </a:r>
                      <a:r>
                        <a:rPr lang="ru-RU" sz="1000" u="none" strike="noStrike" dirty="0" err="1">
                          <a:effectLst/>
                        </a:rPr>
                        <a:t>Юганскнефтегаз</a:t>
                      </a:r>
                      <a:r>
                        <a:rPr lang="ru-RU" sz="1000" u="none" strike="noStrike" dirty="0">
                          <a:effectLst/>
                        </a:rPr>
                        <a:t>" на улучшение материально-технической базы учреждений спорта (ремонтные работы);</a:t>
                      </a:r>
                      <a:br>
                        <a:rPr lang="ru-RU" sz="1000" u="none" strike="noStrike" dirty="0">
                          <a:effectLst/>
                        </a:rPr>
                      </a:br>
                      <a:r>
                        <a:rPr lang="ru-RU" sz="1000" u="none" strike="noStrike" dirty="0">
                          <a:effectLst/>
                        </a:rPr>
                        <a:t>- межбюджетных трансфертов из бюджета автономного округа на реализацию наказов избирателей депутатам Думы Ханты-Мансийского автономного округа - Югры;</a:t>
                      </a:r>
                      <a:br>
                        <a:rPr lang="ru-RU" sz="1000" u="none" strike="noStrike" dirty="0">
                          <a:effectLst/>
                        </a:rPr>
                      </a:br>
                      <a:r>
                        <a:rPr lang="ru-RU" sz="1000" u="none" strike="noStrike" dirty="0">
                          <a:effectLst/>
                        </a:rPr>
                        <a:t>- резервного фонда на финансовое обеспечение мероприятий, связанных с профилактикой и устранением последствий распространения новой </a:t>
                      </a:r>
                      <a:r>
                        <a:rPr lang="ru-RU" sz="1000" u="none" strike="noStrike" dirty="0" err="1">
                          <a:effectLst/>
                        </a:rPr>
                        <a:t>коронавирусной</a:t>
                      </a:r>
                      <a:r>
                        <a:rPr lang="ru-RU" sz="1000" u="none" strike="noStrike" dirty="0">
                          <a:effectLst/>
                        </a:rPr>
                        <a:t> инфекции (COVID - 2019).</a:t>
                      </a:r>
                      <a:endParaRPr lang="ru-RU" sz="1000" b="0" i="0" u="none" strike="noStrike" dirty="0">
                        <a:effectLst/>
                        <a:latin typeface="Times New Roman" panose="02020603050405020304" pitchFamily="18" charset="0"/>
                      </a:endParaRPr>
                    </a:p>
                  </a:txBody>
                  <a:tcPr marL="905" marR="905" marT="905" marB="0" anchor="ctr"/>
                </a:tc>
                <a:tc>
                  <a:txBody>
                    <a:bodyPr/>
                    <a:lstStyle/>
                    <a:p>
                      <a:pPr algn="ctr" fontAlgn="b"/>
                      <a:r>
                        <a:rPr lang="ru-RU" sz="1000" u="none" strike="noStrike" dirty="0">
                          <a:effectLst/>
                        </a:rPr>
                        <a:t>109 208,7</a:t>
                      </a:r>
                      <a:endParaRPr lang="ru-RU" sz="1000" b="0" i="0" u="none" strike="noStrike" dirty="0">
                        <a:effectLst/>
                        <a:latin typeface="Times New Roman" panose="02020603050405020304" pitchFamily="18" charset="0"/>
                      </a:endParaRPr>
                    </a:p>
                  </a:txBody>
                  <a:tcPr marL="905" marR="905" marT="905" marB="0" anchor="b"/>
                </a:tc>
                <a:tc>
                  <a:txBody>
                    <a:bodyPr/>
                    <a:lstStyle/>
                    <a:p>
                      <a:pPr algn="ctr" fontAlgn="b"/>
                      <a:r>
                        <a:rPr lang="ru-RU" sz="1000" u="none" strike="noStrike" dirty="0">
                          <a:effectLst/>
                        </a:rPr>
                        <a:t>95,2</a:t>
                      </a:r>
                      <a:endParaRPr lang="ru-RU" sz="1000" b="0" i="0" u="none" strike="noStrike" dirty="0">
                        <a:effectLst/>
                        <a:latin typeface="Times New Roman" panose="02020603050405020304" pitchFamily="18" charset="0"/>
                      </a:endParaRPr>
                    </a:p>
                  </a:txBody>
                  <a:tcPr marL="905" marR="905" marT="905" marB="0" anchor="b"/>
                </a:tc>
                <a:tc>
                  <a:txBody>
                    <a:bodyPr/>
                    <a:lstStyle/>
                    <a:p>
                      <a:pPr algn="l" fontAlgn="ctr"/>
                      <a:r>
                        <a:rPr lang="ru-RU" sz="1000" u="none" strike="noStrike" dirty="0">
                          <a:effectLst/>
                        </a:rPr>
                        <a:t> </a:t>
                      </a:r>
                      <a:endParaRPr lang="ru-RU" sz="1000" b="0" i="0" u="none" strike="noStrike" dirty="0">
                        <a:effectLst/>
                        <a:latin typeface="Times New Roman" panose="02020603050405020304" pitchFamily="18" charset="0"/>
                      </a:endParaRPr>
                    </a:p>
                  </a:txBody>
                  <a:tcPr marL="905" marR="905" marT="905" marB="0" anchor="ctr"/>
                </a:tc>
              </a:tr>
              <a:tr h="263804">
                <a:tc>
                  <a:txBody>
                    <a:bodyPr/>
                    <a:lstStyle/>
                    <a:p>
                      <a:pPr algn="l" fontAlgn="t"/>
                      <a:r>
                        <a:rPr lang="ru-RU" sz="1000" u="none" strike="noStrike">
                          <a:effectLst/>
                        </a:rPr>
                        <a:t>Массовый спорт</a:t>
                      </a:r>
                      <a:endParaRPr lang="ru-RU" sz="1000" b="0" i="0" u="none" strike="noStrike">
                        <a:effectLst/>
                        <a:latin typeface="Times New Roman" panose="02020603050405020304" pitchFamily="18" charset="0"/>
                      </a:endParaRPr>
                    </a:p>
                  </a:txBody>
                  <a:tcPr marL="905" marR="905" marT="905" marB="0"/>
                </a:tc>
                <a:tc>
                  <a:txBody>
                    <a:bodyPr/>
                    <a:lstStyle/>
                    <a:p>
                      <a:pPr algn="ctr" fontAlgn="b"/>
                      <a:r>
                        <a:rPr lang="ru-RU" sz="1000" u="none" strike="noStrike">
                          <a:effectLst/>
                        </a:rPr>
                        <a:t>11</a:t>
                      </a:r>
                      <a:endParaRPr lang="ru-RU" sz="1000" b="0" i="0" u="none" strike="noStrike">
                        <a:effectLst/>
                        <a:latin typeface="Times New Roman" panose="02020603050405020304" pitchFamily="18" charset="0"/>
                      </a:endParaRPr>
                    </a:p>
                  </a:txBody>
                  <a:tcPr marL="905" marR="905" marT="905" marB="0" anchor="b"/>
                </a:tc>
                <a:tc>
                  <a:txBody>
                    <a:bodyPr/>
                    <a:lstStyle/>
                    <a:p>
                      <a:pPr algn="ctr" fontAlgn="b"/>
                      <a:r>
                        <a:rPr lang="ru-RU" sz="1000" u="none" strike="noStrike">
                          <a:effectLst/>
                        </a:rPr>
                        <a:t>02</a:t>
                      </a:r>
                      <a:endParaRPr lang="ru-RU" sz="1000" b="0" i="0" u="none" strike="noStrike">
                        <a:effectLst/>
                        <a:latin typeface="Times New Roman" panose="02020603050405020304" pitchFamily="18" charset="0"/>
                      </a:endParaRPr>
                    </a:p>
                  </a:txBody>
                  <a:tcPr marL="905" marR="905" marT="905" marB="0" anchor="b"/>
                </a:tc>
                <a:tc>
                  <a:txBody>
                    <a:bodyPr/>
                    <a:lstStyle/>
                    <a:p>
                      <a:pPr algn="ctr" fontAlgn="b"/>
                      <a:r>
                        <a:rPr lang="ru-RU" sz="1000" u="none" strike="noStrike">
                          <a:effectLst/>
                        </a:rPr>
                        <a:t>28 063,9</a:t>
                      </a:r>
                      <a:endParaRPr lang="ru-RU" sz="1000" b="0" i="0" u="none" strike="noStrike">
                        <a:effectLst/>
                        <a:latin typeface="Times New Roman" panose="02020603050405020304" pitchFamily="18" charset="0"/>
                      </a:endParaRPr>
                    </a:p>
                  </a:txBody>
                  <a:tcPr marL="905" marR="905" marT="905" marB="0" anchor="b"/>
                </a:tc>
                <a:tc>
                  <a:txBody>
                    <a:bodyPr/>
                    <a:lstStyle/>
                    <a:p>
                      <a:pPr algn="ctr" fontAlgn="b"/>
                      <a:r>
                        <a:rPr lang="ru-RU" sz="1000" u="none" strike="noStrike">
                          <a:effectLst/>
                        </a:rPr>
                        <a:t>376 789,6</a:t>
                      </a:r>
                      <a:endParaRPr lang="ru-RU" sz="1000" b="0" i="0" u="none" strike="noStrike">
                        <a:effectLst/>
                        <a:latin typeface="Times New Roman" panose="02020603050405020304" pitchFamily="18" charset="0"/>
                      </a:endParaRPr>
                    </a:p>
                  </a:txBody>
                  <a:tcPr marL="905" marR="905" marT="905" marB="0" anchor="b"/>
                </a:tc>
                <a:tc>
                  <a:txBody>
                    <a:bodyPr/>
                    <a:lstStyle/>
                    <a:p>
                      <a:pPr algn="ctr" fontAlgn="b"/>
                      <a:r>
                        <a:rPr lang="ru-RU" sz="1000" u="none" strike="noStrike">
                          <a:effectLst/>
                        </a:rPr>
                        <a:t>1 342,6</a:t>
                      </a:r>
                      <a:endParaRPr lang="ru-RU" sz="1000" b="0" i="0" u="none" strike="noStrike">
                        <a:effectLst/>
                        <a:latin typeface="Times New Roman" panose="02020603050405020304" pitchFamily="18" charset="0"/>
                      </a:endParaRPr>
                    </a:p>
                  </a:txBody>
                  <a:tcPr marL="905" marR="905" marT="905" marB="0" anchor="b"/>
                </a:tc>
                <a:tc>
                  <a:txBody>
                    <a:bodyPr/>
                    <a:lstStyle/>
                    <a:p>
                      <a:pPr algn="l" fontAlgn="ctr"/>
                      <a:r>
                        <a:rPr lang="ru-RU" sz="1000" u="none" strike="noStrike" dirty="0">
                          <a:effectLst/>
                        </a:rPr>
                        <a:t>Увеличение уточненного плана на год к первоначально утвержденному плану на год обусловлено выделением дополнительного финансирования за счет остатков прочих безвозмездных поступлений сложившихся на 01.01.2021 года по объекту "Физкультурно-спортивный объект".</a:t>
                      </a:r>
                      <a:endParaRPr lang="ru-RU" sz="1000" b="0" i="0" u="none" strike="noStrike" dirty="0">
                        <a:effectLst/>
                        <a:latin typeface="Times New Roman" panose="02020603050405020304" pitchFamily="18" charset="0"/>
                      </a:endParaRPr>
                    </a:p>
                  </a:txBody>
                  <a:tcPr marL="905" marR="905" marT="905" marB="0" anchor="ctr"/>
                </a:tc>
                <a:tc>
                  <a:txBody>
                    <a:bodyPr/>
                    <a:lstStyle/>
                    <a:p>
                      <a:pPr algn="ctr" fontAlgn="b"/>
                      <a:r>
                        <a:rPr lang="ru-RU" sz="1000" u="none" strike="noStrike">
                          <a:effectLst/>
                        </a:rPr>
                        <a:t>63 236,8</a:t>
                      </a:r>
                      <a:endParaRPr lang="ru-RU" sz="1000" b="0" i="0" u="none" strike="noStrike">
                        <a:effectLst/>
                        <a:latin typeface="Times New Roman" panose="02020603050405020304" pitchFamily="18" charset="0"/>
                      </a:endParaRPr>
                    </a:p>
                  </a:txBody>
                  <a:tcPr marL="905" marR="905" marT="905" marB="0" anchor="b"/>
                </a:tc>
                <a:tc>
                  <a:txBody>
                    <a:bodyPr/>
                    <a:lstStyle/>
                    <a:p>
                      <a:pPr algn="ctr" fontAlgn="b"/>
                      <a:r>
                        <a:rPr lang="ru-RU" sz="1000" u="none" strike="noStrike">
                          <a:effectLst/>
                        </a:rPr>
                        <a:t>16,8</a:t>
                      </a:r>
                      <a:endParaRPr lang="ru-RU" sz="1000" b="0" i="0" u="none" strike="noStrike">
                        <a:effectLst/>
                        <a:latin typeface="Times New Roman" panose="02020603050405020304" pitchFamily="18" charset="0"/>
                      </a:endParaRPr>
                    </a:p>
                  </a:txBody>
                  <a:tcPr marL="905" marR="905" marT="905" marB="0" anchor="b"/>
                </a:tc>
                <a:tc>
                  <a:txBody>
                    <a:bodyPr/>
                    <a:lstStyle/>
                    <a:p>
                      <a:pPr algn="l" fontAlgn="ctr"/>
                      <a:r>
                        <a:rPr lang="ru-RU" sz="1000" u="none" strike="noStrike" dirty="0">
                          <a:effectLst/>
                        </a:rPr>
                        <a:t>Низкое исполнение к уточненному плану объясняется  тем, что строительство физкультурно-оздоровительного объекта перенесено из 1 микрорайона "Центральный" в 6 микрорайон "Пионерный" вдоль улицы Магистральная, в связи с тем, что на основании предписания авторского надзора, строительство объекта в 1 микрорайоне невозможно из-за проведенных геологических изысканий, в результате которых выявлены несоответствия результатов и принятых проектных решений по фундаменту здания. В конце отчетного периода заключен МК на выполнение работ по разработке проектно-сметной документации на строительство объекта: «Физкультурно-оздоровительный объект с ледовой ареной в </a:t>
                      </a:r>
                      <a:r>
                        <a:rPr lang="ru-RU" sz="1000" u="none" strike="noStrike" dirty="0" err="1">
                          <a:effectLst/>
                        </a:rPr>
                        <a:t>мкр</a:t>
                      </a:r>
                      <a:r>
                        <a:rPr lang="ru-RU" sz="1000" u="none" strike="noStrike" dirty="0">
                          <a:effectLst/>
                        </a:rPr>
                        <a:t>. №6 «Пионерный», срок выполнения работ по проектированию 12 месяцев.</a:t>
                      </a:r>
                      <a:endParaRPr lang="ru-RU" sz="1000" b="0" i="0" u="none" strike="noStrike" dirty="0">
                        <a:effectLst/>
                        <a:latin typeface="Times New Roman" panose="02020603050405020304" pitchFamily="18" charset="0"/>
                      </a:endParaRPr>
                    </a:p>
                  </a:txBody>
                  <a:tcPr marL="905" marR="905" marT="905" marB="0" anchor="ctr"/>
                </a:tc>
              </a:tr>
            </a:tbl>
          </a:graphicData>
        </a:graphic>
      </p:graphicFrame>
    </p:spTree>
    <p:extLst>
      <p:ext uri="{BB962C8B-B14F-4D97-AF65-F5344CB8AC3E}">
        <p14:creationId xmlns:p14="http://schemas.microsoft.com/office/powerpoint/2010/main" val="138856146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3" name="Нижний колонтитул 3"/>
          <p:cNvSpPr>
            <a:spLocks noGrp="1"/>
          </p:cNvSpPr>
          <p:nvPr>
            <p:ph type="ftr" sz="quarter" idx="4294967295"/>
          </p:nvPr>
        </p:nvSpPr>
        <p:spPr>
          <a:xfrm>
            <a:off x="0" y="6437730"/>
            <a:ext cx="11760000" cy="432000"/>
          </a:xfrm>
          <a:prstGeom prst="rect">
            <a:avLst/>
          </a:prstGeom>
          <a:solidFill>
            <a:srgbClr val="404040"/>
          </a:solidFill>
          <a:ln cmpd="sng">
            <a:noFill/>
          </a:ln>
        </p:spPr>
        <p:txBody>
          <a:bodyPr anchor="ctr"/>
          <a:lstStyle/>
          <a:p>
            <a:pPr lvl="1"/>
            <a:r>
              <a:rPr lang="ru-RU" b="1" dirty="0">
                <a:gradFill>
                  <a:gsLst>
                    <a:gs pos="0">
                      <a:schemeClr val="accent1">
                        <a:lumMod val="5000"/>
                        <a:lumOff val="95000"/>
                      </a:schemeClr>
                    </a:gs>
                    <a:gs pos="74000">
                      <a:schemeClr val="accent5">
                        <a:lumMod val="25000"/>
                        <a:lumOff val="75000"/>
                      </a:schemeClr>
                    </a:gs>
                    <a:gs pos="83000">
                      <a:schemeClr val="accent5">
                        <a:lumMod val="25000"/>
                        <a:lumOff val="75000"/>
                      </a:schemeClr>
                    </a:gs>
                    <a:gs pos="100000">
                      <a:schemeClr val="accent5">
                        <a:lumMod val="50000"/>
                        <a:lumOff val="50000"/>
                      </a:schemeClr>
                    </a:gs>
                  </a:gsLst>
                  <a:lin ang="5400000" scaled="1"/>
                </a:gradFill>
              </a:rPr>
              <a:t>БЮДЖЕТ ДЛЯ ГРАЖДАН </a:t>
            </a:r>
          </a:p>
        </p:txBody>
      </p:sp>
      <p:sp>
        <p:nvSpPr>
          <p:cNvPr id="34" name="Номер слайда 5">
            <a:extLst>
              <a:ext uri="{FF2B5EF4-FFF2-40B4-BE49-F238E27FC236}">
                <a16:creationId xmlns="" xmlns:a16="http://schemas.microsoft.com/office/drawing/2014/main" id="{1C554D9F-1895-486E-BFBA-905BB2D29E08}"/>
              </a:ext>
            </a:extLst>
          </p:cNvPr>
          <p:cNvSpPr>
            <a:spLocks noGrp="1"/>
          </p:cNvSpPr>
          <p:nvPr>
            <p:ph type="sldNum" sz="quarter" idx="33"/>
          </p:nvPr>
        </p:nvSpPr>
        <p:spPr>
          <a:xfrm>
            <a:off x="11760000" y="6437730"/>
            <a:ext cx="432000" cy="432000"/>
          </a:xfrm>
        </p:spPr>
        <p:txBody>
          <a:bodyPr rtlCol="0"/>
          <a:lstStyle/>
          <a:p>
            <a:pPr rtl="0"/>
            <a:fld id="{19B51A1E-902D-48AF-9020-955120F399B6}" type="slidenum">
              <a:rPr lang="ru-RU" sz="1600" b="1" smtClean="0">
                <a:ln w="0"/>
                <a:gradFill>
                  <a:gsLst>
                    <a:gs pos="0">
                      <a:schemeClr val="accent1">
                        <a:lumMod val="5000"/>
                        <a:lumOff val="95000"/>
                      </a:schemeClr>
                    </a:gs>
                    <a:gs pos="74000">
                      <a:schemeClr val="accent5">
                        <a:lumMod val="25000"/>
                        <a:lumOff val="75000"/>
                      </a:schemeClr>
                    </a:gs>
                    <a:gs pos="83000">
                      <a:schemeClr val="accent5">
                        <a:lumMod val="25000"/>
                        <a:lumOff val="75000"/>
                      </a:schemeClr>
                    </a:gs>
                    <a:gs pos="100000">
                      <a:schemeClr val="accent5">
                        <a:lumMod val="50000"/>
                        <a:lumOff val="50000"/>
                      </a:schemeClr>
                    </a:gs>
                  </a:gsLst>
                  <a:lin ang="5400000" scaled="1"/>
                </a:gradFill>
                <a:effectLst>
                  <a:outerShdw blurRad="38100" dist="25400" dir="5400000" algn="ctr" rotWithShape="0">
                    <a:srgbClr val="6E747A">
                      <a:alpha val="43000"/>
                    </a:srgbClr>
                  </a:outerShdw>
                </a:effectLst>
              </a:rPr>
              <a:pPr rtl="0"/>
              <a:t>46</a:t>
            </a:fld>
            <a:endParaRPr lang="ru-RU" sz="1600" b="1" dirty="0">
              <a:ln w="0"/>
              <a:gradFill>
                <a:gsLst>
                  <a:gs pos="0">
                    <a:schemeClr val="accent1">
                      <a:lumMod val="5000"/>
                      <a:lumOff val="95000"/>
                    </a:schemeClr>
                  </a:gs>
                  <a:gs pos="74000">
                    <a:schemeClr val="accent5">
                      <a:lumMod val="25000"/>
                      <a:lumOff val="75000"/>
                    </a:schemeClr>
                  </a:gs>
                  <a:gs pos="83000">
                    <a:schemeClr val="accent5">
                      <a:lumMod val="25000"/>
                      <a:lumOff val="75000"/>
                    </a:schemeClr>
                  </a:gs>
                  <a:gs pos="100000">
                    <a:schemeClr val="accent5">
                      <a:lumMod val="50000"/>
                      <a:lumOff val="50000"/>
                    </a:schemeClr>
                  </a:gs>
                </a:gsLst>
                <a:lin ang="5400000" scaled="1"/>
              </a:gradFill>
              <a:effectLst>
                <a:outerShdw blurRad="38100" dist="25400" dir="5400000" algn="ctr" rotWithShape="0">
                  <a:srgbClr val="6E747A">
                    <a:alpha val="43000"/>
                  </a:srgbClr>
                </a:outerShdw>
              </a:effectLst>
            </a:endParaRPr>
          </a:p>
        </p:txBody>
      </p:sp>
      <p:sp>
        <p:nvSpPr>
          <p:cNvPr id="3" name="Заголовок 2"/>
          <p:cNvSpPr>
            <a:spLocks noGrp="1"/>
          </p:cNvSpPr>
          <p:nvPr>
            <p:ph type="title"/>
          </p:nvPr>
        </p:nvSpPr>
        <p:spPr/>
        <p:txBody>
          <a:bodyPr/>
          <a:lstStyle/>
          <a:p>
            <a:r>
              <a:rPr lang="ru-RU" sz="2000" dirty="0" smtClean="0"/>
              <a:t>Сведения </a:t>
            </a:r>
            <a:r>
              <a:rPr lang="ru-RU" sz="2000" dirty="0"/>
              <a:t>о фактически произведенных расходах по разделам и подразделам классификации расходов бюджета в сравнении с первоначально утвержденными решением о бюджете значениями и с уточненными значениями с учетом внесенных изменений по </a:t>
            </a:r>
            <a:r>
              <a:rPr lang="ru-RU" sz="2000" dirty="0" smtClean="0"/>
              <a:t>городу </a:t>
            </a:r>
            <a:r>
              <a:rPr lang="ru-RU" sz="2000" dirty="0"/>
              <a:t>Пыть-Ях за 2021 год, тыс. рублей</a:t>
            </a:r>
          </a:p>
        </p:txBody>
      </p:sp>
      <p:sp>
        <p:nvSpPr>
          <p:cNvPr id="6" name="TextBox 5"/>
          <p:cNvSpPr txBox="1"/>
          <p:nvPr/>
        </p:nvSpPr>
        <p:spPr>
          <a:xfrm>
            <a:off x="10752667" y="689267"/>
            <a:ext cx="1155015" cy="369332"/>
          </a:xfrm>
          <a:prstGeom prst="rect">
            <a:avLst/>
          </a:prstGeom>
          <a:noFill/>
        </p:spPr>
        <p:txBody>
          <a:bodyPr wrap="square" rtlCol="0">
            <a:spAutoFit/>
          </a:bodyPr>
          <a:lstStyle/>
          <a:p>
            <a:pPr algn="r"/>
            <a:r>
              <a:rPr lang="ru-RU" dirty="0" smtClean="0"/>
              <a:t>(10 из 10)</a:t>
            </a:r>
            <a:endParaRPr lang="ru-RU" dirty="0"/>
          </a:p>
        </p:txBody>
      </p:sp>
      <p:graphicFrame>
        <p:nvGraphicFramePr>
          <p:cNvPr id="4" name="Таблица 3"/>
          <p:cNvGraphicFramePr>
            <a:graphicFrameLocks noGrp="1"/>
          </p:cNvGraphicFramePr>
          <p:nvPr>
            <p:extLst>
              <p:ext uri="{D42A27DB-BD31-4B8C-83A1-F6EECF244321}">
                <p14:modId xmlns:p14="http://schemas.microsoft.com/office/powerpoint/2010/main" val="2179554259"/>
              </p:ext>
            </p:extLst>
          </p:nvPr>
        </p:nvGraphicFramePr>
        <p:xfrm>
          <a:off x="296335" y="1104321"/>
          <a:ext cx="11647317" cy="3817240"/>
        </p:xfrm>
        <a:graphic>
          <a:graphicData uri="http://schemas.openxmlformats.org/drawingml/2006/table">
            <a:tbl>
              <a:tblPr bandRow="1" bandCol="1">
                <a:tableStyleId>{5A111915-BE36-4E01-A7E5-04B1672EAD32}</a:tableStyleId>
              </a:tblPr>
              <a:tblGrid>
                <a:gridCol w="1511832"/>
                <a:gridCol w="347543"/>
                <a:gridCol w="290449"/>
                <a:gridCol w="873831"/>
                <a:gridCol w="873831"/>
                <a:gridCol w="504000"/>
                <a:gridCol w="3240000"/>
                <a:gridCol w="873831"/>
                <a:gridCol w="504000"/>
                <a:gridCol w="2628000"/>
              </a:tblGrid>
              <a:tr h="29167">
                <a:tc>
                  <a:txBody>
                    <a:bodyPr/>
                    <a:lstStyle/>
                    <a:p>
                      <a:pPr algn="ctr" fontAlgn="ctr"/>
                      <a:r>
                        <a:rPr lang="ru-RU" sz="1000" u="none" strike="noStrike" dirty="0">
                          <a:effectLst/>
                        </a:rPr>
                        <a:t>1</a:t>
                      </a:r>
                      <a:endParaRPr lang="ru-RU" sz="1000" b="0" i="0" u="none" strike="noStrike" dirty="0">
                        <a:effectLst/>
                        <a:latin typeface="Times New Roman" panose="02020603050405020304" pitchFamily="18" charset="0"/>
                      </a:endParaRPr>
                    </a:p>
                  </a:txBody>
                  <a:tcPr marL="905" marR="905" marT="905" marB="0" anchor="ctr"/>
                </a:tc>
                <a:tc>
                  <a:txBody>
                    <a:bodyPr/>
                    <a:lstStyle/>
                    <a:p>
                      <a:pPr algn="ctr" rtl="0" fontAlgn="ctr"/>
                      <a:r>
                        <a:rPr lang="ru-RU" sz="1000" u="none" strike="noStrike">
                          <a:effectLst/>
                        </a:rPr>
                        <a:t>2</a:t>
                      </a:r>
                      <a:endParaRPr lang="ru-RU" sz="1000" b="0" i="0" u="none" strike="noStrike">
                        <a:effectLst/>
                        <a:latin typeface="Times New Roman" panose="02020603050405020304" pitchFamily="18" charset="0"/>
                      </a:endParaRPr>
                    </a:p>
                  </a:txBody>
                  <a:tcPr marL="905" marR="905" marT="905" marB="0" anchor="ctr"/>
                </a:tc>
                <a:tc>
                  <a:txBody>
                    <a:bodyPr/>
                    <a:lstStyle/>
                    <a:p>
                      <a:pPr algn="ctr" rtl="0" fontAlgn="ctr"/>
                      <a:r>
                        <a:rPr lang="ru-RU" sz="1000" u="none" strike="noStrike">
                          <a:effectLst/>
                        </a:rPr>
                        <a:t>3</a:t>
                      </a:r>
                      <a:endParaRPr lang="ru-RU" sz="1000" b="0" i="0" u="none" strike="noStrike">
                        <a:effectLst/>
                        <a:latin typeface="Times New Roman" panose="02020603050405020304" pitchFamily="18" charset="0"/>
                      </a:endParaRPr>
                    </a:p>
                  </a:txBody>
                  <a:tcPr marL="905" marR="905" marT="905" marB="0" anchor="ctr"/>
                </a:tc>
                <a:tc>
                  <a:txBody>
                    <a:bodyPr/>
                    <a:lstStyle/>
                    <a:p>
                      <a:pPr algn="ctr" rtl="0" fontAlgn="ctr"/>
                      <a:r>
                        <a:rPr lang="ru-RU" sz="1000" u="none" strike="noStrike">
                          <a:effectLst/>
                        </a:rPr>
                        <a:t>4</a:t>
                      </a:r>
                      <a:endParaRPr lang="ru-RU" sz="1000" b="0" i="0" u="none" strike="noStrike">
                        <a:effectLst/>
                        <a:latin typeface="Times New Roman" panose="02020603050405020304" pitchFamily="18" charset="0"/>
                      </a:endParaRPr>
                    </a:p>
                  </a:txBody>
                  <a:tcPr marL="905" marR="905" marT="905" marB="0" anchor="ctr"/>
                </a:tc>
                <a:tc>
                  <a:txBody>
                    <a:bodyPr/>
                    <a:lstStyle/>
                    <a:p>
                      <a:pPr algn="ctr" fontAlgn="ctr"/>
                      <a:r>
                        <a:rPr lang="ru-RU" sz="1000" u="none" strike="noStrike">
                          <a:effectLst/>
                        </a:rPr>
                        <a:t>4</a:t>
                      </a:r>
                      <a:endParaRPr lang="ru-RU" sz="1000" b="0" i="0" u="none" strike="noStrike">
                        <a:solidFill>
                          <a:srgbClr val="000000"/>
                        </a:solidFill>
                        <a:effectLst/>
                        <a:latin typeface="Times New Roman" panose="02020603050405020304" pitchFamily="18" charset="0"/>
                      </a:endParaRPr>
                    </a:p>
                  </a:txBody>
                  <a:tcPr marL="905" marR="905" marT="905" marB="0" anchor="ctr"/>
                </a:tc>
                <a:tc>
                  <a:txBody>
                    <a:bodyPr/>
                    <a:lstStyle/>
                    <a:p>
                      <a:pPr algn="ctr" fontAlgn="ctr"/>
                      <a:r>
                        <a:rPr lang="ru-RU" sz="1000" u="none" strike="noStrike">
                          <a:effectLst/>
                        </a:rPr>
                        <a:t>5</a:t>
                      </a:r>
                      <a:endParaRPr lang="ru-RU" sz="1000" b="0" i="0" u="none" strike="noStrike">
                        <a:solidFill>
                          <a:srgbClr val="000000"/>
                        </a:solidFill>
                        <a:effectLst/>
                        <a:latin typeface="Times New Roman" panose="02020603050405020304" pitchFamily="18" charset="0"/>
                      </a:endParaRPr>
                    </a:p>
                  </a:txBody>
                  <a:tcPr marL="905" marR="905" marT="905" marB="0" anchor="ctr"/>
                </a:tc>
                <a:tc>
                  <a:txBody>
                    <a:bodyPr/>
                    <a:lstStyle/>
                    <a:p>
                      <a:pPr algn="ctr" fontAlgn="ctr"/>
                      <a:r>
                        <a:rPr lang="ru-RU" sz="1000" u="none" strike="noStrike">
                          <a:effectLst/>
                        </a:rPr>
                        <a:t>6</a:t>
                      </a:r>
                      <a:endParaRPr lang="ru-RU" sz="1000" b="0" i="0" u="none" strike="noStrike">
                        <a:solidFill>
                          <a:srgbClr val="000000"/>
                        </a:solidFill>
                        <a:effectLst/>
                        <a:latin typeface="Times New Roman" panose="02020603050405020304" pitchFamily="18" charset="0"/>
                      </a:endParaRPr>
                    </a:p>
                  </a:txBody>
                  <a:tcPr marL="905" marR="905" marT="905" marB="0" anchor="ctr"/>
                </a:tc>
                <a:tc>
                  <a:txBody>
                    <a:bodyPr/>
                    <a:lstStyle/>
                    <a:p>
                      <a:pPr algn="ctr" fontAlgn="ctr"/>
                      <a:r>
                        <a:rPr lang="ru-RU" sz="1000" u="none" strike="noStrike">
                          <a:effectLst/>
                        </a:rPr>
                        <a:t>7</a:t>
                      </a:r>
                      <a:endParaRPr lang="ru-RU" sz="1000" b="0" i="0" u="none" strike="noStrike">
                        <a:solidFill>
                          <a:srgbClr val="000000"/>
                        </a:solidFill>
                        <a:effectLst/>
                        <a:latin typeface="Times New Roman" panose="02020603050405020304" pitchFamily="18" charset="0"/>
                      </a:endParaRPr>
                    </a:p>
                  </a:txBody>
                  <a:tcPr marL="905" marR="905" marT="905" marB="0" anchor="ctr"/>
                </a:tc>
                <a:tc>
                  <a:txBody>
                    <a:bodyPr/>
                    <a:lstStyle/>
                    <a:p>
                      <a:pPr algn="ctr" fontAlgn="ctr"/>
                      <a:r>
                        <a:rPr lang="ru-RU" sz="1000" u="none" strike="noStrike">
                          <a:effectLst/>
                        </a:rPr>
                        <a:t>8</a:t>
                      </a:r>
                      <a:endParaRPr lang="ru-RU" sz="1000" b="0" i="0" u="none" strike="noStrike">
                        <a:solidFill>
                          <a:srgbClr val="000000"/>
                        </a:solidFill>
                        <a:effectLst/>
                        <a:latin typeface="Times New Roman" panose="02020603050405020304" pitchFamily="18" charset="0"/>
                      </a:endParaRPr>
                    </a:p>
                  </a:txBody>
                  <a:tcPr marL="905" marR="905" marT="905" marB="0" anchor="ctr"/>
                </a:tc>
                <a:tc>
                  <a:txBody>
                    <a:bodyPr/>
                    <a:lstStyle/>
                    <a:p>
                      <a:pPr algn="ctr" fontAlgn="ctr"/>
                      <a:r>
                        <a:rPr lang="ru-RU" sz="1000" u="none" strike="noStrike">
                          <a:effectLst/>
                        </a:rPr>
                        <a:t>9</a:t>
                      </a:r>
                      <a:endParaRPr lang="ru-RU" sz="1000" b="0" i="0" u="none" strike="noStrike">
                        <a:effectLst/>
                        <a:latin typeface="Times New Roman" panose="02020603050405020304" pitchFamily="18" charset="0"/>
                      </a:endParaRPr>
                    </a:p>
                  </a:txBody>
                  <a:tcPr marL="905" marR="905" marT="905" marB="0" anchor="ctr"/>
                </a:tc>
              </a:tr>
              <a:tr h="29167">
                <a:tc>
                  <a:txBody>
                    <a:bodyPr/>
                    <a:lstStyle/>
                    <a:p>
                      <a:pPr algn="l" fontAlgn="t"/>
                      <a:r>
                        <a:rPr lang="ru-RU" sz="1000" u="none" strike="noStrike" dirty="0">
                          <a:effectLst/>
                        </a:rPr>
                        <a:t>Спорт высших достижений</a:t>
                      </a:r>
                      <a:endParaRPr lang="ru-RU" sz="1000" b="0" i="0" u="none" strike="noStrike" dirty="0">
                        <a:effectLst/>
                        <a:latin typeface="Times New Roman" panose="02020603050405020304" pitchFamily="18" charset="0"/>
                      </a:endParaRPr>
                    </a:p>
                  </a:txBody>
                  <a:tcPr marL="905" marR="905" marT="905" marB="0"/>
                </a:tc>
                <a:tc>
                  <a:txBody>
                    <a:bodyPr/>
                    <a:lstStyle/>
                    <a:p>
                      <a:pPr algn="ctr" fontAlgn="b"/>
                      <a:r>
                        <a:rPr lang="ru-RU" sz="1000" u="none" strike="noStrike">
                          <a:effectLst/>
                        </a:rPr>
                        <a:t>11</a:t>
                      </a:r>
                      <a:endParaRPr lang="ru-RU" sz="1000" b="0" i="0" u="none" strike="noStrike">
                        <a:effectLst/>
                        <a:latin typeface="Times New Roman" panose="02020603050405020304" pitchFamily="18" charset="0"/>
                      </a:endParaRPr>
                    </a:p>
                  </a:txBody>
                  <a:tcPr marL="905" marR="905" marT="905" marB="0" anchor="b"/>
                </a:tc>
                <a:tc>
                  <a:txBody>
                    <a:bodyPr/>
                    <a:lstStyle/>
                    <a:p>
                      <a:pPr algn="ctr" fontAlgn="b"/>
                      <a:r>
                        <a:rPr lang="ru-RU" sz="1000" u="none" strike="noStrike">
                          <a:effectLst/>
                        </a:rPr>
                        <a:t>03</a:t>
                      </a:r>
                      <a:endParaRPr lang="ru-RU" sz="1000" b="0" i="0" u="none" strike="noStrike">
                        <a:effectLst/>
                        <a:latin typeface="Times New Roman" panose="02020603050405020304" pitchFamily="18" charset="0"/>
                      </a:endParaRPr>
                    </a:p>
                  </a:txBody>
                  <a:tcPr marL="905" marR="905" marT="905" marB="0" anchor="b"/>
                </a:tc>
                <a:tc>
                  <a:txBody>
                    <a:bodyPr/>
                    <a:lstStyle/>
                    <a:p>
                      <a:pPr algn="ctr" fontAlgn="b"/>
                      <a:r>
                        <a:rPr lang="ru-RU" sz="1000" u="none" strike="noStrike">
                          <a:effectLst/>
                        </a:rPr>
                        <a:t>188,9</a:t>
                      </a:r>
                      <a:endParaRPr lang="ru-RU" sz="1000" b="0" i="0" u="none" strike="noStrike">
                        <a:effectLst/>
                        <a:latin typeface="Times New Roman" panose="02020603050405020304" pitchFamily="18" charset="0"/>
                      </a:endParaRPr>
                    </a:p>
                  </a:txBody>
                  <a:tcPr marL="905" marR="905" marT="905" marB="0" anchor="b"/>
                </a:tc>
                <a:tc>
                  <a:txBody>
                    <a:bodyPr/>
                    <a:lstStyle/>
                    <a:p>
                      <a:pPr algn="ctr" fontAlgn="b"/>
                      <a:r>
                        <a:rPr lang="ru-RU" sz="1000" u="none" strike="noStrike">
                          <a:effectLst/>
                        </a:rPr>
                        <a:t>188,8</a:t>
                      </a:r>
                      <a:endParaRPr lang="ru-RU" sz="1000" b="0" i="0" u="none" strike="noStrike">
                        <a:effectLst/>
                        <a:latin typeface="Times New Roman" panose="02020603050405020304" pitchFamily="18" charset="0"/>
                      </a:endParaRPr>
                    </a:p>
                  </a:txBody>
                  <a:tcPr marL="905" marR="905" marT="905" marB="0" anchor="b"/>
                </a:tc>
                <a:tc>
                  <a:txBody>
                    <a:bodyPr/>
                    <a:lstStyle/>
                    <a:p>
                      <a:pPr algn="ctr" fontAlgn="b"/>
                      <a:r>
                        <a:rPr lang="ru-RU" sz="1000" u="none" strike="noStrike">
                          <a:effectLst/>
                        </a:rPr>
                        <a:t>100,0</a:t>
                      </a:r>
                      <a:endParaRPr lang="ru-RU" sz="1000" b="0" i="0" u="none" strike="noStrike">
                        <a:effectLst/>
                        <a:latin typeface="Times New Roman" panose="02020603050405020304" pitchFamily="18" charset="0"/>
                      </a:endParaRPr>
                    </a:p>
                  </a:txBody>
                  <a:tcPr marL="905" marR="905" marT="905" marB="0" anchor="b"/>
                </a:tc>
                <a:tc>
                  <a:txBody>
                    <a:bodyPr/>
                    <a:lstStyle/>
                    <a:p>
                      <a:pPr algn="l" fontAlgn="ctr"/>
                      <a:r>
                        <a:rPr lang="ru-RU" sz="1000" u="none" strike="noStrike">
                          <a:effectLst/>
                        </a:rPr>
                        <a:t> </a:t>
                      </a:r>
                      <a:endParaRPr lang="ru-RU" sz="1000" b="0" i="0" u="none" strike="noStrike">
                        <a:effectLst/>
                        <a:latin typeface="Times New Roman" panose="02020603050405020304" pitchFamily="18" charset="0"/>
                      </a:endParaRPr>
                    </a:p>
                  </a:txBody>
                  <a:tcPr marL="905" marR="905" marT="905" marB="0" anchor="ctr"/>
                </a:tc>
                <a:tc>
                  <a:txBody>
                    <a:bodyPr/>
                    <a:lstStyle/>
                    <a:p>
                      <a:pPr algn="ctr" fontAlgn="b"/>
                      <a:r>
                        <a:rPr lang="ru-RU" sz="1000" u="none" strike="noStrike">
                          <a:effectLst/>
                        </a:rPr>
                        <a:t>188,8</a:t>
                      </a:r>
                      <a:endParaRPr lang="ru-RU" sz="1000" b="0" i="0" u="none" strike="noStrike">
                        <a:effectLst/>
                        <a:latin typeface="Times New Roman" panose="02020603050405020304" pitchFamily="18" charset="0"/>
                      </a:endParaRPr>
                    </a:p>
                  </a:txBody>
                  <a:tcPr marL="905" marR="905" marT="905" marB="0" anchor="b"/>
                </a:tc>
                <a:tc>
                  <a:txBody>
                    <a:bodyPr/>
                    <a:lstStyle/>
                    <a:p>
                      <a:pPr algn="ctr" fontAlgn="b"/>
                      <a:r>
                        <a:rPr lang="ru-RU" sz="1000" u="none" strike="noStrike">
                          <a:effectLst/>
                        </a:rPr>
                        <a:t>100,0</a:t>
                      </a:r>
                      <a:endParaRPr lang="ru-RU" sz="1000" b="0" i="0" u="none" strike="noStrike">
                        <a:effectLst/>
                        <a:latin typeface="Times New Roman" panose="02020603050405020304" pitchFamily="18" charset="0"/>
                      </a:endParaRPr>
                    </a:p>
                  </a:txBody>
                  <a:tcPr marL="905" marR="905" marT="905" marB="0" anchor="b"/>
                </a:tc>
                <a:tc>
                  <a:txBody>
                    <a:bodyPr/>
                    <a:lstStyle/>
                    <a:p>
                      <a:pPr algn="l" fontAlgn="ctr"/>
                      <a:r>
                        <a:rPr lang="ru-RU" sz="1000" u="none" strike="noStrike" dirty="0">
                          <a:effectLst/>
                        </a:rPr>
                        <a:t> </a:t>
                      </a:r>
                      <a:endParaRPr lang="ru-RU" sz="1000" b="0" i="0" u="none" strike="noStrike" dirty="0">
                        <a:effectLst/>
                        <a:latin typeface="Times New Roman" panose="02020603050405020304" pitchFamily="18" charset="0"/>
                      </a:endParaRPr>
                    </a:p>
                  </a:txBody>
                  <a:tcPr marL="905" marR="905" marT="905" marB="0" anchor="ctr"/>
                </a:tc>
              </a:tr>
              <a:tr h="32975">
                <a:tc>
                  <a:txBody>
                    <a:bodyPr/>
                    <a:lstStyle/>
                    <a:p>
                      <a:pPr algn="l" fontAlgn="t"/>
                      <a:r>
                        <a:rPr lang="ru-RU" sz="1000" u="none" strike="noStrike">
                          <a:effectLst/>
                        </a:rPr>
                        <a:t>Другие вопросы в области физической культуры и спорта</a:t>
                      </a:r>
                      <a:endParaRPr lang="ru-RU" sz="1000" b="0" i="0" u="none" strike="noStrike">
                        <a:effectLst/>
                        <a:latin typeface="Times New Roman" panose="02020603050405020304" pitchFamily="18" charset="0"/>
                      </a:endParaRPr>
                    </a:p>
                  </a:txBody>
                  <a:tcPr marL="905" marR="905" marT="905" marB="0"/>
                </a:tc>
                <a:tc>
                  <a:txBody>
                    <a:bodyPr/>
                    <a:lstStyle/>
                    <a:p>
                      <a:pPr algn="ctr" fontAlgn="b"/>
                      <a:r>
                        <a:rPr lang="ru-RU" sz="1000" u="none" strike="noStrike">
                          <a:effectLst/>
                        </a:rPr>
                        <a:t>11</a:t>
                      </a:r>
                      <a:endParaRPr lang="ru-RU" sz="1000" b="0" i="0" u="none" strike="noStrike">
                        <a:effectLst/>
                        <a:latin typeface="Times New Roman" panose="02020603050405020304" pitchFamily="18" charset="0"/>
                      </a:endParaRPr>
                    </a:p>
                  </a:txBody>
                  <a:tcPr marL="905" marR="905" marT="905" marB="0" anchor="b"/>
                </a:tc>
                <a:tc>
                  <a:txBody>
                    <a:bodyPr/>
                    <a:lstStyle/>
                    <a:p>
                      <a:pPr algn="ctr" fontAlgn="b"/>
                      <a:r>
                        <a:rPr lang="ru-RU" sz="1000" u="none" strike="noStrike">
                          <a:effectLst/>
                        </a:rPr>
                        <a:t>05</a:t>
                      </a:r>
                      <a:endParaRPr lang="ru-RU" sz="1000" b="0" i="0" u="none" strike="noStrike">
                        <a:effectLst/>
                        <a:latin typeface="Times New Roman" panose="02020603050405020304" pitchFamily="18" charset="0"/>
                      </a:endParaRPr>
                    </a:p>
                  </a:txBody>
                  <a:tcPr marL="905" marR="905" marT="905" marB="0" anchor="b"/>
                </a:tc>
                <a:tc>
                  <a:txBody>
                    <a:bodyPr/>
                    <a:lstStyle/>
                    <a:p>
                      <a:pPr algn="ctr" fontAlgn="b"/>
                      <a:r>
                        <a:rPr lang="ru-RU" sz="1000" u="none" strike="noStrike">
                          <a:effectLst/>
                        </a:rPr>
                        <a:t>5 571,1</a:t>
                      </a:r>
                      <a:endParaRPr lang="ru-RU" sz="1000" b="0" i="0" u="none" strike="noStrike">
                        <a:effectLst/>
                        <a:latin typeface="Times New Roman" panose="02020603050405020304" pitchFamily="18" charset="0"/>
                      </a:endParaRPr>
                    </a:p>
                  </a:txBody>
                  <a:tcPr marL="905" marR="905" marT="905" marB="0" anchor="b"/>
                </a:tc>
                <a:tc>
                  <a:txBody>
                    <a:bodyPr/>
                    <a:lstStyle/>
                    <a:p>
                      <a:pPr algn="ctr" fontAlgn="b"/>
                      <a:r>
                        <a:rPr lang="ru-RU" sz="1000" u="none" strike="noStrike">
                          <a:effectLst/>
                        </a:rPr>
                        <a:t>5 747,9</a:t>
                      </a:r>
                      <a:endParaRPr lang="ru-RU" sz="1000" b="0" i="0" u="none" strike="noStrike">
                        <a:effectLst/>
                        <a:latin typeface="Times New Roman" panose="02020603050405020304" pitchFamily="18" charset="0"/>
                      </a:endParaRPr>
                    </a:p>
                  </a:txBody>
                  <a:tcPr marL="905" marR="905" marT="905" marB="0" anchor="b"/>
                </a:tc>
                <a:tc>
                  <a:txBody>
                    <a:bodyPr/>
                    <a:lstStyle/>
                    <a:p>
                      <a:pPr algn="ctr" fontAlgn="b"/>
                      <a:r>
                        <a:rPr lang="ru-RU" sz="1000" u="none" strike="noStrike">
                          <a:effectLst/>
                        </a:rPr>
                        <a:t>103,2</a:t>
                      </a:r>
                      <a:endParaRPr lang="ru-RU" sz="1000" b="0" i="0" u="none" strike="noStrike">
                        <a:effectLst/>
                        <a:latin typeface="Times New Roman" panose="02020603050405020304" pitchFamily="18" charset="0"/>
                      </a:endParaRPr>
                    </a:p>
                  </a:txBody>
                  <a:tcPr marL="905" marR="905" marT="905" marB="0" anchor="b"/>
                </a:tc>
                <a:tc>
                  <a:txBody>
                    <a:bodyPr/>
                    <a:lstStyle/>
                    <a:p>
                      <a:pPr algn="l" fontAlgn="ctr"/>
                      <a:r>
                        <a:rPr lang="ru-RU" sz="1000" u="none" strike="noStrike">
                          <a:effectLst/>
                        </a:rPr>
                        <a:t> </a:t>
                      </a:r>
                      <a:endParaRPr lang="ru-RU" sz="1000" b="0" i="0" u="none" strike="noStrike">
                        <a:effectLst/>
                        <a:latin typeface="Times New Roman" panose="02020603050405020304" pitchFamily="18" charset="0"/>
                      </a:endParaRPr>
                    </a:p>
                  </a:txBody>
                  <a:tcPr marL="905" marR="905" marT="905" marB="0" anchor="ctr"/>
                </a:tc>
                <a:tc>
                  <a:txBody>
                    <a:bodyPr/>
                    <a:lstStyle/>
                    <a:p>
                      <a:pPr algn="ctr" fontAlgn="b"/>
                      <a:r>
                        <a:rPr lang="ru-RU" sz="1000" u="none" strike="noStrike">
                          <a:effectLst/>
                        </a:rPr>
                        <a:t>5 677,6</a:t>
                      </a:r>
                      <a:endParaRPr lang="ru-RU" sz="1000" b="0" i="0" u="none" strike="noStrike">
                        <a:effectLst/>
                        <a:latin typeface="Times New Roman" panose="02020603050405020304" pitchFamily="18" charset="0"/>
                      </a:endParaRPr>
                    </a:p>
                  </a:txBody>
                  <a:tcPr marL="905" marR="905" marT="905" marB="0" anchor="b"/>
                </a:tc>
                <a:tc>
                  <a:txBody>
                    <a:bodyPr/>
                    <a:lstStyle/>
                    <a:p>
                      <a:pPr algn="ctr" fontAlgn="b"/>
                      <a:r>
                        <a:rPr lang="ru-RU" sz="1000" u="none" strike="noStrike">
                          <a:effectLst/>
                        </a:rPr>
                        <a:t>98,8</a:t>
                      </a:r>
                      <a:endParaRPr lang="ru-RU" sz="1000" b="0" i="0" u="none" strike="noStrike">
                        <a:effectLst/>
                        <a:latin typeface="Times New Roman" panose="02020603050405020304" pitchFamily="18" charset="0"/>
                      </a:endParaRPr>
                    </a:p>
                  </a:txBody>
                  <a:tcPr marL="905" marR="905" marT="905" marB="0" anchor="b"/>
                </a:tc>
                <a:tc>
                  <a:txBody>
                    <a:bodyPr/>
                    <a:lstStyle/>
                    <a:p>
                      <a:pPr algn="l" fontAlgn="ctr"/>
                      <a:r>
                        <a:rPr lang="ru-RU" sz="1000" u="none" strike="noStrike" dirty="0">
                          <a:effectLst/>
                        </a:rPr>
                        <a:t> </a:t>
                      </a:r>
                      <a:endParaRPr lang="ru-RU" sz="1000" b="0" i="0" u="none" strike="noStrike" dirty="0">
                        <a:effectLst/>
                        <a:latin typeface="Times New Roman" panose="02020603050405020304" pitchFamily="18" charset="0"/>
                      </a:endParaRPr>
                    </a:p>
                  </a:txBody>
                  <a:tcPr marL="905" marR="905" marT="905" marB="0" anchor="ctr"/>
                </a:tc>
              </a:tr>
              <a:tr h="29167">
                <a:tc>
                  <a:txBody>
                    <a:bodyPr/>
                    <a:lstStyle/>
                    <a:p>
                      <a:pPr algn="l" fontAlgn="t"/>
                      <a:r>
                        <a:rPr lang="ru-RU" sz="1000" u="none" strike="noStrike">
                          <a:effectLst/>
                        </a:rPr>
                        <a:t>Средства массовой информации</a:t>
                      </a:r>
                      <a:endParaRPr lang="ru-RU" sz="1000" b="1" i="0" u="none" strike="noStrike">
                        <a:effectLst/>
                        <a:latin typeface="Times New Roman" panose="02020603050405020304" pitchFamily="18" charset="0"/>
                      </a:endParaRPr>
                    </a:p>
                  </a:txBody>
                  <a:tcPr marL="905" marR="905" marT="905" marB="0"/>
                </a:tc>
                <a:tc>
                  <a:txBody>
                    <a:bodyPr/>
                    <a:lstStyle/>
                    <a:p>
                      <a:pPr algn="ctr" fontAlgn="b"/>
                      <a:r>
                        <a:rPr lang="ru-RU" sz="1000" u="none" strike="noStrike">
                          <a:effectLst/>
                        </a:rPr>
                        <a:t>12</a:t>
                      </a:r>
                      <a:endParaRPr lang="ru-RU" sz="1000" b="1" i="0" u="none" strike="noStrike">
                        <a:effectLst/>
                        <a:latin typeface="Times New Roman" panose="02020603050405020304" pitchFamily="18" charset="0"/>
                      </a:endParaRPr>
                    </a:p>
                  </a:txBody>
                  <a:tcPr marL="905" marR="905" marT="905" marB="0" anchor="b"/>
                </a:tc>
                <a:tc>
                  <a:txBody>
                    <a:bodyPr/>
                    <a:lstStyle/>
                    <a:p>
                      <a:pPr algn="ctr" fontAlgn="b"/>
                      <a:r>
                        <a:rPr lang="ru-RU" sz="1000" u="none" strike="noStrike">
                          <a:effectLst/>
                        </a:rPr>
                        <a:t> </a:t>
                      </a:r>
                      <a:endParaRPr lang="ru-RU" sz="1000" b="1" i="0" u="none" strike="noStrike">
                        <a:effectLst/>
                        <a:latin typeface="Times New Roman" panose="02020603050405020304" pitchFamily="18" charset="0"/>
                      </a:endParaRPr>
                    </a:p>
                  </a:txBody>
                  <a:tcPr marL="905" marR="905" marT="905" marB="0" anchor="b"/>
                </a:tc>
                <a:tc>
                  <a:txBody>
                    <a:bodyPr/>
                    <a:lstStyle/>
                    <a:p>
                      <a:pPr algn="ctr" fontAlgn="b"/>
                      <a:r>
                        <a:rPr lang="ru-RU" sz="1000" u="none" strike="noStrike">
                          <a:effectLst/>
                        </a:rPr>
                        <a:t>28 480,5</a:t>
                      </a:r>
                      <a:endParaRPr lang="ru-RU" sz="1000" b="1" i="0" u="none" strike="noStrike">
                        <a:effectLst/>
                        <a:latin typeface="Times New Roman" panose="02020603050405020304" pitchFamily="18" charset="0"/>
                      </a:endParaRPr>
                    </a:p>
                  </a:txBody>
                  <a:tcPr marL="905" marR="905" marT="905" marB="0" anchor="b"/>
                </a:tc>
                <a:tc>
                  <a:txBody>
                    <a:bodyPr/>
                    <a:lstStyle/>
                    <a:p>
                      <a:pPr algn="ctr" fontAlgn="b"/>
                      <a:r>
                        <a:rPr lang="ru-RU" sz="1000" u="none" strike="noStrike">
                          <a:effectLst/>
                        </a:rPr>
                        <a:t>30 553,8</a:t>
                      </a:r>
                      <a:endParaRPr lang="ru-RU" sz="1000" b="1" i="0" u="none" strike="noStrike">
                        <a:effectLst/>
                        <a:latin typeface="Times New Roman" panose="02020603050405020304" pitchFamily="18" charset="0"/>
                      </a:endParaRPr>
                    </a:p>
                  </a:txBody>
                  <a:tcPr marL="905" marR="905" marT="905" marB="0" anchor="b"/>
                </a:tc>
                <a:tc>
                  <a:txBody>
                    <a:bodyPr/>
                    <a:lstStyle/>
                    <a:p>
                      <a:pPr algn="ctr" fontAlgn="b"/>
                      <a:r>
                        <a:rPr lang="ru-RU" sz="1000" u="none" strike="noStrike">
                          <a:effectLst/>
                        </a:rPr>
                        <a:t>107,3</a:t>
                      </a:r>
                      <a:endParaRPr lang="ru-RU" sz="1000" b="1" i="0" u="none" strike="noStrike">
                        <a:effectLst/>
                        <a:latin typeface="Times New Roman" panose="02020603050405020304" pitchFamily="18" charset="0"/>
                      </a:endParaRPr>
                    </a:p>
                  </a:txBody>
                  <a:tcPr marL="905" marR="905" marT="905" marB="0" anchor="b"/>
                </a:tc>
                <a:tc>
                  <a:txBody>
                    <a:bodyPr/>
                    <a:lstStyle/>
                    <a:p>
                      <a:pPr algn="ctr" fontAlgn="ctr"/>
                      <a:r>
                        <a:rPr lang="ru-RU" sz="1000" u="none" strike="noStrike">
                          <a:effectLst/>
                        </a:rPr>
                        <a:t>х</a:t>
                      </a:r>
                      <a:endParaRPr lang="ru-RU" sz="1000" b="1" i="0" u="none" strike="noStrike">
                        <a:effectLst/>
                        <a:latin typeface="Times New Roman" panose="02020603050405020304" pitchFamily="18" charset="0"/>
                      </a:endParaRPr>
                    </a:p>
                  </a:txBody>
                  <a:tcPr marL="905" marR="905" marT="905" marB="0" anchor="ctr"/>
                </a:tc>
                <a:tc>
                  <a:txBody>
                    <a:bodyPr/>
                    <a:lstStyle/>
                    <a:p>
                      <a:pPr algn="ctr" fontAlgn="b"/>
                      <a:r>
                        <a:rPr lang="ru-RU" sz="1000" u="none" strike="noStrike">
                          <a:effectLst/>
                        </a:rPr>
                        <a:t>30 355,3</a:t>
                      </a:r>
                      <a:endParaRPr lang="ru-RU" sz="1000" b="1" i="0" u="none" strike="noStrike">
                        <a:effectLst/>
                        <a:latin typeface="Times New Roman" panose="02020603050405020304" pitchFamily="18" charset="0"/>
                      </a:endParaRPr>
                    </a:p>
                  </a:txBody>
                  <a:tcPr marL="905" marR="905" marT="905" marB="0" anchor="b"/>
                </a:tc>
                <a:tc>
                  <a:txBody>
                    <a:bodyPr/>
                    <a:lstStyle/>
                    <a:p>
                      <a:pPr algn="ctr" fontAlgn="b"/>
                      <a:r>
                        <a:rPr lang="ru-RU" sz="1000" u="none" strike="noStrike">
                          <a:effectLst/>
                        </a:rPr>
                        <a:t>99,4</a:t>
                      </a:r>
                      <a:endParaRPr lang="ru-RU" sz="1000" b="1" i="0" u="none" strike="noStrike">
                        <a:effectLst/>
                        <a:latin typeface="Times New Roman" panose="02020603050405020304" pitchFamily="18" charset="0"/>
                      </a:endParaRPr>
                    </a:p>
                  </a:txBody>
                  <a:tcPr marL="905" marR="905" marT="905" marB="0" anchor="b"/>
                </a:tc>
                <a:tc>
                  <a:txBody>
                    <a:bodyPr/>
                    <a:lstStyle/>
                    <a:p>
                      <a:pPr algn="ctr" fontAlgn="ctr"/>
                      <a:r>
                        <a:rPr lang="ru-RU" sz="1000" u="none" strike="noStrike" dirty="0">
                          <a:effectLst/>
                        </a:rPr>
                        <a:t>х</a:t>
                      </a:r>
                      <a:endParaRPr lang="ru-RU" sz="1000" b="1" i="0" u="none" strike="noStrike" dirty="0">
                        <a:effectLst/>
                        <a:latin typeface="Times New Roman" panose="02020603050405020304" pitchFamily="18" charset="0"/>
                      </a:endParaRPr>
                    </a:p>
                  </a:txBody>
                  <a:tcPr marL="905" marR="905" marT="905" marB="0" anchor="ctr"/>
                </a:tc>
              </a:tr>
              <a:tr h="82439">
                <a:tc>
                  <a:txBody>
                    <a:bodyPr/>
                    <a:lstStyle/>
                    <a:p>
                      <a:pPr algn="l" fontAlgn="t"/>
                      <a:r>
                        <a:rPr lang="ru-RU" sz="1000" u="none" strike="noStrike">
                          <a:effectLst/>
                        </a:rPr>
                        <a:t>Телевидение и радиовещание</a:t>
                      </a:r>
                      <a:endParaRPr lang="ru-RU" sz="1000" b="0" i="0" u="none" strike="noStrike">
                        <a:effectLst/>
                        <a:latin typeface="Times New Roman" panose="02020603050405020304" pitchFamily="18" charset="0"/>
                      </a:endParaRPr>
                    </a:p>
                  </a:txBody>
                  <a:tcPr marL="905" marR="905" marT="905" marB="0"/>
                </a:tc>
                <a:tc>
                  <a:txBody>
                    <a:bodyPr/>
                    <a:lstStyle/>
                    <a:p>
                      <a:pPr algn="ctr" fontAlgn="b"/>
                      <a:r>
                        <a:rPr lang="ru-RU" sz="1000" u="none" strike="noStrike">
                          <a:effectLst/>
                        </a:rPr>
                        <a:t>12</a:t>
                      </a:r>
                      <a:endParaRPr lang="ru-RU" sz="1000" b="0" i="0" u="none" strike="noStrike">
                        <a:effectLst/>
                        <a:latin typeface="Times New Roman" panose="02020603050405020304" pitchFamily="18" charset="0"/>
                      </a:endParaRPr>
                    </a:p>
                  </a:txBody>
                  <a:tcPr marL="905" marR="905" marT="905" marB="0" anchor="b"/>
                </a:tc>
                <a:tc>
                  <a:txBody>
                    <a:bodyPr/>
                    <a:lstStyle/>
                    <a:p>
                      <a:pPr algn="ctr" fontAlgn="b"/>
                      <a:r>
                        <a:rPr lang="ru-RU" sz="1000" u="none" strike="noStrike">
                          <a:effectLst/>
                        </a:rPr>
                        <a:t>01</a:t>
                      </a:r>
                      <a:endParaRPr lang="ru-RU" sz="1000" b="0" i="0" u="none" strike="noStrike">
                        <a:effectLst/>
                        <a:latin typeface="Times New Roman" panose="02020603050405020304" pitchFamily="18" charset="0"/>
                      </a:endParaRPr>
                    </a:p>
                  </a:txBody>
                  <a:tcPr marL="905" marR="905" marT="905" marB="0" anchor="b"/>
                </a:tc>
                <a:tc>
                  <a:txBody>
                    <a:bodyPr/>
                    <a:lstStyle/>
                    <a:p>
                      <a:pPr algn="ctr" fontAlgn="b"/>
                      <a:r>
                        <a:rPr lang="ru-RU" sz="1000" u="none" strike="noStrike">
                          <a:effectLst/>
                        </a:rPr>
                        <a:t>18 997,2</a:t>
                      </a:r>
                      <a:endParaRPr lang="ru-RU" sz="1000" b="0" i="0" u="none" strike="noStrike">
                        <a:effectLst/>
                        <a:latin typeface="Times New Roman" panose="02020603050405020304" pitchFamily="18" charset="0"/>
                      </a:endParaRPr>
                    </a:p>
                  </a:txBody>
                  <a:tcPr marL="905" marR="905" marT="905" marB="0" anchor="b"/>
                </a:tc>
                <a:tc>
                  <a:txBody>
                    <a:bodyPr/>
                    <a:lstStyle/>
                    <a:p>
                      <a:pPr algn="ctr" fontAlgn="b"/>
                      <a:r>
                        <a:rPr lang="ru-RU" sz="1000" u="none" strike="noStrike">
                          <a:effectLst/>
                        </a:rPr>
                        <a:t>20 178,9</a:t>
                      </a:r>
                      <a:endParaRPr lang="ru-RU" sz="1000" b="0" i="0" u="none" strike="noStrike">
                        <a:effectLst/>
                        <a:latin typeface="Times New Roman" panose="02020603050405020304" pitchFamily="18" charset="0"/>
                      </a:endParaRPr>
                    </a:p>
                  </a:txBody>
                  <a:tcPr marL="905" marR="905" marT="905" marB="0" anchor="b"/>
                </a:tc>
                <a:tc>
                  <a:txBody>
                    <a:bodyPr/>
                    <a:lstStyle/>
                    <a:p>
                      <a:pPr algn="ctr" fontAlgn="b"/>
                      <a:r>
                        <a:rPr lang="ru-RU" sz="1000" u="none" strike="noStrike">
                          <a:effectLst/>
                        </a:rPr>
                        <a:t>106,2</a:t>
                      </a:r>
                      <a:endParaRPr lang="ru-RU" sz="1000" b="0" i="0" u="none" strike="noStrike">
                        <a:effectLst/>
                        <a:latin typeface="Times New Roman" panose="02020603050405020304" pitchFamily="18" charset="0"/>
                      </a:endParaRPr>
                    </a:p>
                  </a:txBody>
                  <a:tcPr marL="905" marR="905" marT="905" marB="0" anchor="b"/>
                </a:tc>
                <a:tc>
                  <a:txBody>
                    <a:bodyPr/>
                    <a:lstStyle/>
                    <a:p>
                      <a:pPr algn="l" fontAlgn="ctr"/>
                      <a:r>
                        <a:rPr lang="ru-RU" sz="1000" u="none" strike="noStrike">
                          <a:effectLst/>
                        </a:rPr>
                        <a:t>Увеличение уточненного плана на год к первоначально утвержденному плану на год обусловлено увеличением объемов финансового обеспечения муниципального задания в свзи с увеличением нормативных затрат на оказание муниципальных работ.</a:t>
                      </a:r>
                      <a:endParaRPr lang="ru-RU" sz="1000" b="0" i="0" u="none" strike="noStrike">
                        <a:effectLst/>
                        <a:latin typeface="Times New Roman" panose="02020603050405020304" pitchFamily="18" charset="0"/>
                      </a:endParaRPr>
                    </a:p>
                  </a:txBody>
                  <a:tcPr marL="905" marR="905" marT="905" marB="0" anchor="ctr"/>
                </a:tc>
                <a:tc>
                  <a:txBody>
                    <a:bodyPr/>
                    <a:lstStyle/>
                    <a:p>
                      <a:pPr algn="ctr" fontAlgn="b"/>
                      <a:r>
                        <a:rPr lang="ru-RU" sz="1000" u="none" strike="noStrike">
                          <a:effectLst/>
                        </a:rPr>
                        <a:t>19 991,6</a:t>
                      </a:r>
                      <a:endParaRPr lang="ru-RU" sz="1000" b="0" i="0" u="none" strike="noStrike">
                        <a:effectLst/>
                        <a:latin typeface="Times New Roman" panose="02020603050405020304" pitchFamily="18" charset="0"/>
                      </a:endParaRPr>
                    </a:p>
                  </a:txBody>
                  <a:tcPr marL="905" marR="905" marT="905" marB="0" anchor="b"/>
                </a:tc>
                <a:tc>
                  <a:txBody>
                    <a:bodyPr/>
                    <a:lstStyle/>
                    <a:p>
                      <a:pPr algn="ctr" fontAlgn="b"/>
                      <a:r>
                        <a:rPr lang="ru-RU" sz="1000" u="none" strike="noStrike" dirty="0">
                          <a:effectLst/>
                        </a:rPr>
                        <a:t>99,1</a:t>
                      </a:r>
                      <a:endParaRPr lang="ru-RU" sz="1000" b="0" i="0" u="none" strike="noStrike" dirty="0">
                        <a:effectLst/>
                        <a:latin typeface="Times New Roman" panose="02020603050405020304" pitchFamily="18" charset="0"/>
                      </a:endParaRPr>
                    </a:p>
                  </a:txBody>
                  <a:tcPr marL="905" marR="905" marT="905" marB="0" anchor="b"/>
                </a:tc>
                <a:tc>
                  <a:txBody>
                    <a:bodyPr/>
                    <a:lstStyle/>
                    <a:p>
                      <a:pPr algn="l" fontAlgn="ctr"/>
                      <a:r>
                        <a:rPr lang="ru-RU" sz="1000" u="none" strike="noStrike">
                          <a:effectLst/>
                        </a:rPr>
                        <a:t> </a:t>
                      </a:r>
                      <a:endParaRPr lang="ru-RU" sz="1000" b="0" i="0" u="none" strike="noStrike">
                        <a:effectLst/>
                        <a:latin typeface="Times New Roman" panose="02020603050405020304" pitchFamily="18" charset="0"/>
                      </a:endParaRPr>
                    </a:p>
                  </a:txBody>
                  <a:tcPr marL="905" marR="905" marT="905" marB="0" anchor="ctr"/>
                </a:tc>
              </a:tr>
              <a:tr h="82439">
                <a:tc>
                  <a:txBody>
                    <a:bodyPr/>
                    <a:lstStyle/>
                    <a:p>
                      <a:pPr algn="l" fontAlgn="t"/>
                      <a:r>
                        <a:rPr lang="ru-RU" sz="1000" u="none" strike="noStrike">
                          <a:effectLst/>
                        </a:rPr>
                        <a:t>Периодическая печать и издательства</a:t>
                      </a:r>
                      <a:endParaRPr lang="ru-RU" sz="1000" b="0" i="0" u="none" strike="noStrike">
                        <a:effectLst/>
                        <a:latin typeface="Times New Roman" panose="02020603050405020304" pitchFamily="18" charset="0"/>
                      </a:endParaRPr>
                    </a:p>
                  </a:txBody>
                  <a:tcPr marL="905" marR="905" marT="905" marB="0"/>
                </a:tc>
                <a:tc>
                  <a:txBody>
                    <a:bodyPr/>
                    <a:lstStyle/>
                    <a:p>
                      <a:pPr algn="ctr" fontAlgn="b"/>
                      <a:r>
                        <a:rPr lang="ru-RU" sz="1000" u="none" strike="noStrike">
                          <a:effectLst/>
                        </a:rPr>
                        <a:t>12</a:t>
                      </a:r>
                      <a:endParaRPr lang="ru-RU" sz="1000" b="0" i="0" u="none" strike="noStrike">
                        <a:effectLst/>
                        <a:latin typeface="Times New Roman" panose="02020603050405020304" pitchFamily="18" charset="0"/>
                      </a:endParaRPr>
                    </a:p>
                  </a:txBody>
                  <a:tcPr marL="905" marR="905" marT="905" marB="0" anchor="b"/>
                </a:tc>
                <a:tc>
                  <a:txBody>
                    <a:bodyPr/>
                    <a:lstStyle/>
                    <a:p>
                      <a:pPr algn="ctr" fontAlgn="b"/>
                      <a:r>
                        <a:rPr lang="ru-RU" sz="1000" u="none" strike="noStrike">
                          <a:effectLst/>
                        </a:rPr>
                        <a:t>02</a:t>
                      </a:r>
                      <a:endParaRPr lang="ru-RU" sz="1000" b="0" i="0" u="none" strike="noStrike">
                        <a:effectLst/>
                        <a:latin typeface="Times New Roman" panose="02020603050405020304" pitchFamily="18" charset="0"/>
                      </a:endParaRPr>
                    </a:p>
                  </a:txBody>
                  <a:tcPr marL="905" marR="905" marT="905" marB="0" anchor="b"/>
                </a:tc>
                <a:tc>
                  <a:txBody>
                    <a:bodyPr/>
                    <a:lstStyle/>
                    <a:p>
                      <a:pPr algn="ctr" fontAlgn="b"/>
                      <a:r>
                        <a:rPr lang="ru-RU" sz="1000" u="none" strike="noStrike">
                          <a:effectLst/>
                        </a:rPr>
                        <a:t>9 483,3</a:t>
                      </a:r>
                      <a:endParaRPr lang="ru-RU" sz="1000" b="0" i="0" u="none" strike="noStrike">
                        <a:effectLst/>
                        <a:latin typeface="Times New Roman" panose="02020603050405020304" pitchFamily="18" charset="0"/>
                      </a:endParaRPr>
                    </a:p>
                  </a:txBody>
                  <a:tcPr marL="905" marR="905" marT="905" marB="0" anchor="b"/>
                </a:tc>
                <a:tc>
                  <a:txBody>
                    <a:bodyPr/>
                    <a:lstStyle/>
                    <a:p>
                      <a:pPr algn="ctr" fontAlgn="b"/>
                      <a:r>
                        <a:rPr lang="ru-RU" sz="1000" u="none" strike="noStrike">
                          <a:effectLst/>
                        </a:rPr>
                        <a:t>10 374,8</a:t>
                      </a:r>
                      <a:endParaRPr lang="ru-RU" sz="1000" b="0" i="0" u="none" strike="noStrike">
                        <a:effectLst/>
                        <a:latin typeface="Times New Roman" panose="02020603050405020304" pitchFamily="18" charset="0"/>
                      </a:endParaRPr>
                    </a:p>
                  </a:txBody>
                  <a:tcPr marL="905" marR="905" marT="905" marB="0" anchor="b"/>
                </a:tc>
                <a:tc>
                  <a:txBody>
                    <a:bodyPr/>
                    <a:lstStyle/>
                    <a:p>
                      <a:pPr algn="ctr" fontAlgn="b"/>
                      <a:r>
                        <a:rPr lang="ru-RU" sz="1000" u="none" strike="noStrike">
                          <a:effectLst/>
                        </a:rPr>
                        <a:t>109,4</a:t>
                      </a:r>
                      <a:endParaRPr lang="ru-RU" sz="1000" b="0" i="0" u="none" strike="noStrike">
                        <a:effectLst/>
                        <a:latin typeface="Times New Roman" panose="02020603050405020304" pitchFamily="18" charset="0"/>
                      </a:endParaRPr>
                    </a:p>
                  </a:txBody>
                  <a:tcPr marL="905" marR="905" marT="905" marB="0" anchor="b"/>
                </a:tc>
                <a:tc>
                  <a:txBody>
                    <a:bodyPr/>
                    <a:lstStyle/>
                    <a:p>
                      <a:pPr algn="l" fontAlgn="ctr"/>
                      <a:r>
                        <a:rPr lang="ru-RU" sz="1000" u="none" strike="noStrike">
                          <a:effectLst/>
                        </a:rPr>
                        <a:t>Увеличение уточненного плана на год к первоначально утвержденному плану на год обусловлено увеличением объемов финансового обеспечения муниципального задания в свзи с увеличением нормативных затрат на оказание муниципальных работ.</a:t>
                      </a:r>
                      <a:endParaRPr lang="ru-RU" sz="1000" b="0" i="0" u="none" strike="noStrike">
                        <a:effectLst/>
                        <a:latin typeface="Times New Roman" panose="02020603050405020304" pitchFamily="18" charset="0"/>
                      </a:endParaRPr>
                    </a:p>
                  </a:txBody>
                  <a:tcPr marL="905" marR="905" marT="905" marB="0" anchor="ctr"/>
                </a:tc>
                <a:tc>
                  <a:txBody>
                    <a:bodyPr/>
                    <a:lstStyle/>
                    <a:p>
                      <a:pPr algn="ctr" fontAlgn="b"/>
                      <a:r>
                        <a:rPr lang="ru-RU" sz="1000" u="none" strike="noStrike" dirty="0">
                          <a:effectLst/>
                        </a:rPr>
                        <a:t>10 363,7</a:t>
                      </a:r>
                      <a:endParaRPr lang="ru-RU" sz="1000" b="0" i="0" u="none" strike="noStrike" dirty="0">
                        <a:effectLst/>
                        <a:latin typeface="Times New Roman" panose="02020603050405020304" pitchFamily="18" charset="0"/>
                      </a:endParaRPr>
                    </a:p>
                  </a:txBody>
                  <a:tcPr marL="905" marR="905" marT="905" marB="0" anchor="b"/>
                </a:tc>
                <a:tc>
                  <a:txBody>
                    <a:bodyPr/>
                    <a:lstStyle/>
                    <a:p>
                      <a:pPr algn="ctr" fontAlgn="b"/>
                      <a:r>
                        <a:rPr lang="ru-RU" sz="1000" u="none" strike="noStrike" dirty="0">
                          <a:effectLst/>
                        </a:rPr>
                        <a:t>99,9</a:t>
                      </a:r>
                      <a:endParaRPr lang="ru-RU" sz="1000" b="0" i="0" u="none" strike="noStrike" dirty="0">
                        <a:effectLst/>
                        <a:latin typeface="Times New Roman" panose="02020603050405020304" pitchFamily="18" charset="0"/>
                      </a:endParaRPr>
                    </a:p>
                  </a:txBody>
                  <a:tcPr marL="905" marR="905" marT="905" marB="0" anchor="b"/>
                </a:tc>
                <a:tc>
                  <a:txBody>
                    <a:bodyPr/>
                    <a:lstStyle/>
                    <a:p>
                      <a:pPr algn="l" fontAlgn="ctr"/>
                      <a:r>
                        <a:rPr lang="ru-RU" sz="1000" u="none" strike="noStrike">
                          <a:effectLst/>
                        </a:rPr>
                        <a:t> </a:t>
                      </a:r>
                      <a:endParaRPr lang="ru-RU" sz="1000" b="0" i="0" u="none" strike="noStrike">
                        <a:effectLst/>
                        <a:latin typeface="Times New Roman" panose="02020603050405020304" pitchFamily="18" charset="0"/>
                      </a:endParaRPr>
                    </a:p>
                  </a:txBody>
                  <a:tcPr marL="905" marR="905" marT="905" marB="0" anchor="ctr"/>
                </a:tc>
              </a:tr>
              <a:tr h="32975">
                <a:tc>
                  <a:txBody>
                    <a:bodyPr/>
                    <a:lstStyle/>
                    <a:p>
                      <a:pPr algn="l" fontAlgn="t"/>
                      <a:r>
                        <a:rPr lang="ru-RU" sz="1000" u="none" strike="noStrike">
                          <a:effectLst/>
                        </a:rPr>
                        <a:t>Обслуживание государственного (муниципального) долга</a:t>
                      </a:r>
                      <a:endParaRPr lang="ru-RU" sz="1000" b="1" i="0" u="none" strike="noStrike">
                        <a:effectLst/>
                        <a:latin typeface="Times New Roman" panose="02020603050405020304" pitchFamily="18" charset="0"/>
                      </a:endParaRPr>
                    </a:p>
                  </a:txBody>
                  <a:tcPr marL="905" marR="905" marT="905" marB="0"/>
                </a:tc>
                <a:tc>
                  <a:txBody>
                    <a:bodyPr/>
                    <a:lstStyle/>
                    <a:p>
                      <a:pPr algn="ctr" fontAlgn="b"/>
                      <a:r>
                        <a:rPr lang="ru-RU" sz="1000" u="none" strike="noStrike">
                          <a:effectLst/>
                        </a:rPr>
                        <a:t>13</a:t>
                      </a:r>
                      <a:endParaRPr lang="ru-RU" sz="1000" b="1" i="0" u="none" strike="noStrike">
                        <a:effectLst/>
                        <a:latin typeface="Times New Roman" panose="02020603050405020304" pitchFamily="18" charset="0"/>
                      </a:endParaRPr>
                    </a:p>
                  </a:txBody>
                  <a:tcPr marL="905" marR="905" marT="905" marB="0" anchor="b"/>
                </a:tc>
                <a:tc>
                  <a:txBody>
                    <a:bodyPr/>
                    <a:lstStyle/>
                    <a:p>
                      <a:pPr algn="ctr" fontAlgn="b"/>
                      <a:r>
                        <a:rPr lang="ru-RU" sz="1000" u="none" strike="noStrike">
                          <a:effectLst/>
                        </a:rPr>
                        <a:t> </a:t>
                      </a:r>
                      <a:endParaRPr lang="ru-RU" sz="1000" b="1" i="0" u="none" strike="noStrike">
                        <a:effectLst/>
                        <a:latin typeface="Times New Roman" panose="02020603050405020304" pitchFamily="18" charset="0"/>
                      </a:endParaRPr>
                    </a:p>
                  </a:txBody>
                  <a:tcPr marL="905" marR="905" marT="905" marB="0" anchor="b"/>
                </a:tc>
                <a:tc>
                  <a:txBody>
                    <a:bodyPr/>
                    <a:lstStyle/>
                    <a:p>
                      <a:pPr algn="ctr" fontAlgn="b"/>
                      <a:r>
                        <a:rPr lang="ru-RU" sz="1000" u="none" strike="noStrike">
                          <a:effectLst/>
                        </a:rPr>
                        <a:t>0,0</a:t>
                      </a:r>
                      <a:endParaRPr lang="ru-RU" sz="1000" b="1" i="0" u="none" strike="noStrike">
                        <a:effectLst/>
                        <a:latin typeface="Times New Roman" panose="02020603050405020304" pitchFamily="18" charset="0"/>
                      </a:endParaRPr>
                    </a:p>
                  </a:txBody>
                  <a:tcPr marL="905" marR="905" marT="905" marB="0" anchor="b"/>
                </a:tc>
                <a:tc>
                  <a:txBody>
                    <a:bodyPr/>
                    <a:lstStyle/>
                    <a:p>
                      <a:pPr algn="ctr" fontAlgn="b"/>
                      <a:r>
                        <a:rPr lang="ru-RU" sz="1000" u="none" strike="noStrike">
                          <a:effectLst/>
                        </a:rPr>
                        <a:t>750,4</a:t>
                      </a:r>
                      <a:endParaRPr lang="ru-RU" sz="1000" b="1" i="0" u="none" strike="noStrike">
                        <a:effectLst/>
                        <a:latin typeface="Times New Roman" panose="02020603050405020304" pitchFamily="18" charset="0"/>
                      </a:endParaRPr>
                    </a:p>
                  </a:txBody>
                  <a:tcPr marL="905" marR="905" marT="905" marB="0" anchor="b"/>
                </a:tc>
                <a:tc>
                  <a:txBody>
                    <a:bodyPr/>
                    <a:lstStyle/>
                    <a:p>
                      <a:pPr algn="ctr" fontAlgn="b"/>
                      <a:r>
                        <a:rPr lang="ru-RU" sz="1000" u="none" strike="noStrike">
                          <a:effectLst/>
                        </a:rPr>
                        <a:t>0,0</a:t>
                      </a:r>
                      <a:endParaRPr lang="ru-RU" sz="1000" b="1" i="0" u="none" strike="noStrike">
                        <a:effectLst/>
                        <a:latin typeface="Times New Roman" panose="02020603050405020304" pitchFamily="18" charset="0"/>
                      </a:endParaRPr>
                    </a:p>
                  </a:txBody>
                  <a:tcPr marL="905" marR="905" marT="905" marB="0" anchor="b"/>
                </a:tc>
                <a:tc>
                  <a:txBody>
                    <a:bodyPr/>
                    <a:lstStyle/>
                    <a:p>
                      <a:pPr algn="ctr" fontAlgn="ctr"/>
                      <a:r>
                        <a:rPr lang="ru-RU" sz="1000" u="none" strike="noStrike">
                          <a:effectLst/>
                        </a:rPr>
                        <a:t>х</a:t>
                      </a:r>
                      <a:endParaRPr lang="ru-RU" sz="1000" b="1" i="0" u="none" strike="noStrike">
                        <a:effectLst/>
                        <a:latin typeface="Times New Roman" panose="02020603050405020304" pitchFamily="18" charset="0"/>
                      </a:endParaRPr>
                    </a:p>
                  </a:txBody>
                  <a:tcPr marL="905" marR="905" marT="905" marB="0" anchor="ctr"/>
                </a:tc>
                <a:tc>
                  <a:txBody>
                    <a:bodyPr/>
                    <a:lstStyle/>
                    <a:p>
                      <a:pPr algn="ctr" fontAlgn="b"/>
                      <a:r>
                        <a:rPr lang="ru-RU" sz="1000" u="none" strike="noStrike">
                          <a:effectLst/>
                        </a:rPr>
                        <a:t>709,7</a:t>
                      </a:r>
                      <a:endParaRPr lang="ru-RU" sz="1000" b="1" i="0" u="none" strike="noStrike">
                        <a:effectLst/>
                        <a:latin typeface="Times New Roman" panose="02020603050405020304" pitchFamily="18" charset="0"/>
                      </a:endParaRPr>
                    </a:p>
                  </a:txBody>
                  <a:tcPr marL="905" marR="905" marT="905" marB="0" anchor="b"/>
                </a:tc>
                <a:tc>
                  <a:txBody>
                    <a:bodyPr/>
                    <a:lstStyle/>
                    <a:p>
                      <a:pPr algn="ctr" fontAlgn="b"/>
                      <a:r>
                        <a:rPr lang="ru-RU" sz="1000" u="none" strike="noStrike">
                          <a:effectLst/>
                        </a:rPr>
                        <a:t>94,6</a:t>
                      </a:r>
                      <a:endParaRPr lang="ru-RU" sz="1000" b="1" i="0" u="none" strike="noStrike">
                        <a:effectLst/>
                        <a:latin typeface="Times New Roman" panose="02020603050405020304" pitchFamily="18" charset="0"/>
                      </a:endParaRPr>
                    </a:p>
                  </a:txBody>
                  <a:tcPr marL="905" marR="905" marT="905" marB="0" anchor="b"/>
                </a:tc>
                <a:tc>
                  <a:txBody>
                    <a:bodyPr/>
                    <a:lstStyle/>
                    <a:p>
                      <a:pPr algn="ctr" fontAlgn="ctr"/>
                      <a:r>
                        <a:rPr lang="ru-RU" sz="1000" u="none" strike="noStrike">
                          <a:effectLst/>
                        </a:rPr>
                        <a:t>х</a:t>
                      </a:r>
                      <a:endParaRPr lang="ru-RU" sz="1000" b="1" i="0" u="none" strike="noStrike">
                        <a:effectLst/>
                        <a:latin typeface="Times New Roman" panose="02020603050405020304" pitchFamily="18" charset="0"/>
                      </a:endParaRPr>
                    </a:p>
                  </a:txBody>
                  <a:tcPr marL="905" marR="905" marT="905" marB="0" anchor="ctr"/>
                </a:tc>
              </a:tr>
              <a:tr h="82439">
                <a:tc>
                  <a:txBody>
                    <a:bodyPr/>
                    <a:lstStyle/>
                    <a:p>
                      <a:pPr algn="l" fontAlgn="t"/>
                      <a:r>
                        <a:rPr lang="ru-RU" sz="1000" u="none" strike="noStrike">
                          <a:effectLst/>
                        </a:rPr>
                        <a:t>Обслуживание государственного (муниципального) внутреннего долга</a:t>
                      </a:r>
                      <a:endParaRPr lang="ru-RU" sz="1000" b="0" i="0" u="none" strike="noStrike">
                        <a:effectLst/>
                        <a:latin typeface="Times New Roman" panose="02020603050405020304" pitchFamily="18" charset="0"/>
                      </a:endParaRPr>
                    </a:p>
                  </a:txBody>
                  <a:tcPr marL="905" marR="905" marT="905" marB="0"/>
                </a:tc>
                <a:tc>
                  <a:txBody>
                    <a:bodyPr/>
                    <a:lstStyle/>
                    <a:p>
                      <a:pPr algn="ctr" fontAlgn="b"/>
                      <a:r>
                        <a:rPr lang="ru-RU" sz="1000" u="none" strike="noStrike">
                          <a:effectLst/>
                        </a:rPr>
                        <a:t>13</a:t>
                      </a:r>
                      <a:endParaRPr lang="ru-RU" sz="1000" b="0" i="0" u="none" strike="noStrike">
                        <a:effectLst/>
                        <a:latin typeface="Times New Roman" panose="02020603050405020304" pitchFamily="18" charset="0"/>
                      </a:endParaRPr>
                    </a:p>
                  </a:txBody>
                  <a:tcPr marL="905" marR="905" marT="905" marB="0" anchor="b"/>
                </a:tc>
                <a:tc>
                  <a:txBody>
                    <a:bodyPr/>
                    <a:lstStyle/>
                    <a:p>
                      <a:pPr algn="ctr" fontAlgn="b"/>
                      <a:r>
                        <a:rPr lang="ru-RU" sz="1000" u="none" strike="noStrike">
                          <a:effectLst/>
                        </a:rPr>
                        <a:t>01</a:t>
                      </a:r>
                      <a:endParaRPr lang="ru-RU" sz="1000" b="0" i="0" u="none" strike="noStrike">
                        <a:effectLst/>
                        <a:latin typeface="Times New Roman" panose="02020603050405020304" pitchFamily="18" charset="0"/>
                      </a:endParaRPr>
                    </a:p>
                  </a:txBody>
                  <a:tcPr marL="905" marR="905" marT="905" marB="0" anchor="b"/>
                </a:tc>
                <a:tc>
                  <a:txBody>
                    <a:bodyPr/>
                    <a:lstStyle/>
                    <a:p>
                      <a:pPr algn="ctr" fontAlgn="b"/>
                      <a:r>
                        <a:rPr lang="ru-RU" sz="1000" u="none" strike="noStrike">
                          <a:effectLst/>
                        </a:rPr>
                        <a:t>0,0</a:t>
                      </a:r>
                      <a:endParaRPr lang="ru-RU" sz="1000" b="0" i="0" u="none" strike="noStrike">
                        <a:effectLst/>
                        <a:latin typeface="Times New Roman" panose="02020603050405020304" pitchFamily="18" charset="0"/>
                      </a:endParaRPr>
                    </a:p>
                  </a:txBody>
                  <a:tcPr marL="905" marR="905" marT="905" marB="0" anchor="b"/>
                </a:tc>
                <a:tc>
                  <a:txBody>
                    <a:bodyPr/>
                    <a:lstStyle/>
                    <a:p>
                      <a:pPr algn="ctr" fontAlgn="b"/>
                      <a:r>
                        <a:rPr lang="ru-RU" sz="1000" u="none" strike="noStrike">
                          <a:effectLst/>
                        </a:rPr>
                        <a:t>750,4</a:t>
                      </a:r>
                      <a:endParaRPr lang="ru-RU" sz="1000" b="0" i="0" u="none" strike="noStrike">
                        <a:effectLst/>
                        <a:latin typeface="Times New Roman" panose="02020603050405020304" pitchFamily="18" charset="0"/>
                      </a:endParaRPr>
                    </a:p>
                  </a:txBody>
                  <a:tcPr marL="905" marR="905" marT="905" marB="0" anchor="b"/>
                </a:tc>
                <a:tc>
                  <a:txBody>
                    <a:bodyPr/>
                    <a:lstStyle/>
                    <a:p>
                      <a:pPr algn="ctr" fontAlgn="b"/>
                      <a:r>
                        <a:rPr lang="ru-RU" sz="1000" u="none" strike="noStrike">
                          <a:effectLst/>
                        </a:rPr>
                        <a:t>0,0</a:t>
                      </a:r>
                      <a:endParaRPr lang="ru-RU" sz="1000" b="0" i="0" u="none" strike="noStrike">
                        <a:effectLst/>
                        <a:latin typeface="Times New Roman" panose="02020603050405020304" pitchFamily="18" charset="0"/>
                      </a:endParaRPr>
                    </a:p>
                  </a:txBody>
                  <a:tcPr marL="905" marR="905" marT="905" marB="0" anchor="b"/>
                </a:tc>
                <a:tc>
                  <a:txBody>
                    <a:bodyPr/>
                    <a:lstStyle/>
                    <a:p>
                      <a:pPr algn="l" fontAlgn="ctr"/>
                      <a:r>
                        <a:rPr lang="ru-RU" sz="1000" u="none" strike="noStrike">
                          <a:effectLst/>
                        </a:rPr>
                        <a:t>Увеличение уточненного плана на год к первоначально утвержденному плану на год обусловлено выделением дополнительного финансирования в связи с привлечением в конце 2020 года бюджетного кредита (договор № 6/02-20 от 22 декабря 2020 года).</a:t>
                      </a:r>
                      <a:endParaRPr lang="ru-RU" sz="1000" b="0" i="0" u="none" strike="noStrike">
                        <a:effectLst/>
                        <a:latin typeface="Times New Roman" panose="02020603050405020304" pitchFamily="18" charset="0"/>
                      </a:endParaRPr>
                    </a:p>
                  </a:txBody>
                  <a:tcPr marL="905" marR="905" marT="905" marB="0" anchor="ctr"/>
                </a:tc>
                <a:tc>
                  <a:txBody>
                    <a:bodyPr/>
                    <a:lstStyle/>
                    <a:p>
                      <a:pPr algn="ctr" fontAlgn="b"/>
                      <a:r>
                        <a:rPr lang="ru-RU" sz="1000" u="none" strike="noStrike">
                          <a:effectLst/>
                        </a:rPr>
                        <a:t>709,7</a:t>
                      </a:r>
                      <a:endParaRPr lang="ru-RU" sz="1000" b="0" i="0" u="none" strike="noStrike">
                        <a:effectLst/>
                        <a:latin typeface="Times New Roman" panose="02020603050405020304" pitchFamily="18" charset="0"/>
                      </a:endParaRPr>
                    </a:p>
                  </a:txBody>
                  <a:tcPr marL="905" marR="905" marT="905" marB="0" anchor="b"/>
                </a:tc>
                <a:tc>
                  <a:txBody>
                    <a:bodyPr/>
                    <a:lstStyle/>
                    <a:p>
                      <a:pPr algn="ctr" fontAlgn="b"/>
                      <a:r>
                        <a:rPr lang="ru-RU" sz="1000" u="none" strike="noStrike">
                          <a:effectLst/>
                        </a:rPr>
                        <a:t>94,6</a:t>
                      </a:r>
                      <a:endParaRPr lang="ru-RU" sz="1000" b="0" i="0" u="none" strike="noStrike">
                        <a:effectLst/>
                        <a:latin typeface="Times New Roman" panose="02020603050405020304" pitchFamily="18" charset="0"/>
                      </a:endParaRPr>
                    </a:p>
                  </a:txBody>
                  <a:tcPr marL="905" marR="905" marT="905" marB="0" anchor="b"/>
                </a:tc>
                <a:tc>
                  <a:txBody>
                    <a:bodyPr/>
                    <a:lstStyle/>
                    <a:p>
                      <a:pPr algn="l" fontAlgn="ctr"/>
                      <a:r>
                        <a:rPr lang="ru-RU" sz="1000" u="none" strike="noStrike" dirty="0">
                          <a:effectLst/>
                        </a:rPr>
                        <a:t>Низкий процент исполнения расходов к уточненному плану на год объясняется досрочным погашением в январе 2021 года привлеченного кредита ПАО «</a:t>
                      </a:r>
                      <a:r>
                        <a:rPr lang="ru-RU" sz="1000" u="none" strike="noStrike" dirty="0" err="1">
                          <a:effectLst/>
                        </a:rPr>
                        <a:t>Совкомбанк</a:t>
                      </a:r>
                      <a:r>
                        <a:rPr lang="ru-RU" sz="1000" u="none" strike="noStrike" dirty="0">
                          <a:effectLst/>
                        </a:rPr>
                        <a:t>».</a:t>
                      </a:r>
                      <a:endParaRPr lang="ru-RU" sz="1000" b="0" i="0" u="none" strike="noStrike" dirty="0">
                        <a:effectLst/>
                        <a:latin typeface="Times New Roman" panose="02020603050405020304" pitchFamily="18" charset="0"/>
                      </a:endParaRPr>
                    </a:p>
                  </a:txBody>
                  <a:tcPr marL="905" marR="905" marT="905" marB="0" anchor="ctr"/>
                </a:tc>
              </a:tr>
            </a:tbl>
          </a:graphicData>
        </a:graphic>
      </p:graphicFrame>
    </p:spTree>
    <p:extLst>
      <p:ext uri="{BB962C8B-B14F-4D97-AF65-F5344CB8AC3E}">
        <p14:creationId xmlns:p14="http://schemas.microsoft.com/office/powerpoint/2010/main" val="71819231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3" name="Нижний колонтитул 3"/>
          <p:cNvSpPr>
            <a:spLocks noGrp="1"/>
          </p:cNvSpPr>
          <p:nvPr>
            <p:ph type="ftr" sz="quarter" idx="4294967295"/>
          </p:nvPr>
        </p:nvSpPr>
        <p:spPr>
          <a:xfrm>
            <a:off x="0" y="6437730"/>
            <a:ext cx="11760000" cy="432000"/>
          </a:xfrm>
          <a:prstGeom prst="rect">
            <a:avLst/>
          </a:prstGeom>
          <a:solidFill>
            <a:srgbClr val="404040"/>
          </a:solidFill>
          <a:ln cmpd="sng">
            <a:noFill/>
          </a:ln>
        </p:spPr>
        <p:txBody>
          <a:bodyPr anchor="ctr"/>
          <a:lstStyle/>
          <a:p>
            <a:pPr lvl="1"/>
            <a:r>
              <a:rPr lang="ru-RU" b="1" dirty="0">
                <a:gradFill>
                  <a:gsLst>
                    <a:gs pos="0">
                      <a:schemeClr val="accent1">
                        <a:lumMod val="5000"/>
                        <a:lumOff val="95000"/>
                      </a:schemeClr>
                    </a:gs>
                    <a:gs pos="74000">
                      <a:schemeClr val="accent5">
                        <a:lumMod val="25000"/>
                        <a:lumOff val="75000"/>
                      </a:schemeClr>
                    </a:gs>
                    <a:gs pos="83000">
                      <a:schemeClr val="accent5">
                        <a:lumMod val="25000"/>
                        <a:lumOff val="75000"/>
                      </a:schemeClr>
                    </a:gs>
                    <a:gs pos="100000">
                      <a:schemeClr val="accent5">
                        <a:lumMod val="50000"/>
                        <a:lumOff val="50000"/>
                      </a:schemeClr>
                    </a:gs>
                  </a:gsLst>
                  <a:lin ang="5400000" scaled="1"/>
                </a:gradFill>
              </a:rPr>
              <a:t>БЮДЖЕТ ДЛЯ ГРАЖДАН </a:t>
            </a:r>
          </a:p>
        </p:txBody>
      </p:sp>
      <p:sp>
        <p:nvSpPr>
          <p:cNvPr id="34" name="Номер слайда 5">
            <a:extLst>
              <a:ext uri="{FF2B5EF4-FFF2-40B4-BE49-F238E27FC236}">
                <a16:creationId xmlns="" xmlns:a16="http://schemas.microsoft.com/office/drawing/2014/main" id="{1C554D9F-1895-486E-BFBA-905BB2D29E08}"/>
              </a:ext>
            </a:extLst>
          </p:cNvPr>
          <p:cNvSpPr>
            <a:spLocks noGrp="1"/>
          </p:cNvSpPr>
          <p:nvPr>
            <p:ph type="sldNum" sz="quarter" idx="33"/>
          </p:nvPr>
        </p:nvSpPr>
        <p:spPr>
          <a:xfrm>
            <a:off x="11760000" y="6437730"/>
            <a:ext cx="432000" cy="432000"/>
          </a:xfrm>
        </p:spPr>
        <p:txBody>
          <a:bodyPr rtlCol="0"/>
          <a:lstStyle/>
          <a:p>
            <a:pPr rtl="0"/>
            <a:fld id="{19B51A1E-902D-48AF-9020-955120F399B6}" type="slidenum">
              <a:rPr lang="ru-RU" sz="1600" b="1" smtClean="0">
                <a:ln w="0"/>
                <a:gradFill>
                  <a:gsLst>
                    <a:gs pos="0">
                      <a:schemeClr val="accent1">
                        <a:lumMod val="5000"/>
                        <a:lumOff val="95000"/>
                      </a:schemeClr>
                    </a:gs>
                    <a:gs pos="74000">
                      <a:schemeClr val="accent5">
                        <a:lumMod val="25000"/>
                        <a:lumOff val="75000"/>
                      </a:schemeClr>
                    </a:gs>
                    <a:gs pos="83000">
                      <a:schemeClr val="accent5">
                        <a:lumMod val="25000"/>
                        <a:lumOff val="75000"/>
                      </a:schemeClr>
                    </a:gs>
                    <a:gs pos="100000">
                      <a:schemeClr val="accent5">
                        <a:lumMod val="50000"/>
                        <a:lumOff val="50000"/>
                      </a:schemeClr>
                    </a:gs>
                  </a:gsLst>
                  <a:lin ang="5400000" scaled="1"/>
                </a:gradFill>
                <a:effectLst>
                  <a:outerShdw blurRad="38100" dist="25400" dir="5400000" algn="ctr" rotWithShape="0">
                    <a:srgbClr val="6E747A">
                      <a:alpha val="43000"/>
                    </a:srgbClr>
                  </a:outerShdw>
                </a:effectLst>
              </a:rPr>
              <a:pPr rtl="0"/>
              <a:t>47</a:t>
            </a:fld>
            <a:endParaRPr lang="ru-RU" sz="1600" b="1" dirty="0">
              <a:ln w="0"/>
              <a:gradFill>
                <a:gsLst>
                  <a:gs pos="0">
                    <a:schemeClr val="accent1">
                      <a:lumMod val="5000"/>
                      <a:lumOff val="95000"/>
                    </a:schemeClr>
                  </a:gs>
                  <a:gs pos="74000">
                    <a:schemeClr val="accent5">
                      <a:lumMod val="25000"/>
                      <a:lumOff val="75000"/>
                    </a:schemeClr>
                  </a:gs>
                  <a:gs pos="83000">
                    <a:schemeClr val="accent5">
                      <a:lumMod val="25000"/>
                      <a:lumOff val="75000"/>
                    </a:schemeClr>
                  </a:gs>
                  <a:gs pos="100000">
                    <a:schemeClr val="accent5">
                      <a:lumMod val="50000"/>
                      <a:lumOff val="50000"/>
                    </a:schemeClr>
                  </a:gs>
                </a:gsLst>
                <a:lin ang="5400000" scaled="1"/>
              </a:gradFill>
              <a:effectLst>
                <a:outerShdw blurRad="38100" dist="25400" dir="5400000" algn="ctr" rotWithShape="0">
                  <a:srgbClr val="6E747A">
                    <a:alpha val="43000"/>
                  </a:srgbClr>
                </a:outerShdw>
              </a:effectLst>
            </a:endParaRPr>
          </a:p>
        </p:txBody>
      </p:sp>
      <p:sp>
        <p:nvSpPr>
          <p:cNvPr id="3" name="Заголовок 2"/>
          <p:cNvSpPr>
            <a:spLocks noGrp="1"/>
          </p:cNvSpPr>
          <p:nvPr>
            <p:ph type="title"/>
          </p:nvPr>
        </p:nvSpPr>
        <p:spPr/>
        <p:txBody>
          <a:bodyPr/>
          <a:lstStyle/>
          <a:p>
            <a:r>
              <a:rPr lang="ru-RU" sz="2800" dirty="0" smtClean="0"/>
              <a:t>Сведения о количестве главных распорядителей, казенных учреждений и  подведомственных муниципальных учреждений</a:t>
            </a:r>
            <a:endParaRPr lang="ru-RU" sz="2800" dirty="0"/>
          </a:p>
        </p:txBody>
      </p:sp>
      <p:sp>
        <p:nvSpPr>
          <p:cNvPr id="7" name="Текст 2"/>
          <p:cNvSpPr>
            <a:spLocks noGrp="1"/>
          </p:cNvSpPr>
          <p:nvPr>
            <p:ph type="body" sz="half" idx="4294967295"/>
          </p:nvPr>
        </p:nvSpPr>
        <p:spPr>
          <a:xfrm>
            <a:off x="363416" y="1930988"/>
            <a:ext cx="4996860" cy="3376063"/>
          </a:xfrm>
          <a:prstGeom prst="rect">
            <a:avLst/>
          </a:prstGeom>
        </p:spPr>
        <p:txBody>
          <a:bodyPr>
            <a:noAutofit/>
          </a:bodyPr>
          <a:lstStyle/>
          <a:p>
            <a:r>
              <a:rPr lang="ru-RU" sz="2800" dirty="0">
                <a:effectLst>
                  <a:outerShdw blurRad="38100" dist="38100" dir="2700000" algn="tl">
                    <a:srgbClr val="000000">
                      <a:alpha val="43137"/>
                    </a:srgbClr>
                  </a:outerShdw>
                </a:effectLst>
              </a:rPr>
              <a:t>Расходование средств бюджета города Пыть-Яха осуществлялось </a:t>
            </a:r>
            <a:r>
              <a:rPr lang="ru-RU" sz="2800" b="1" dirty="0">
                <a:effectLst>
                  <a:outerShdw blurRad="38100" dist="38100" dir="2700000" algn="tl">
                    <a:srgbClr val="000000">
                      <a:alpha val="43137"/>
                    </a:srgbClr>
                  </a:outerShdw>
                </a:effectLst>
              </a:rPr>
              <a:t>2</a:t>
            </a:r>
            <a:r>
              <a:rPr lang="ru-RU" sz="2800" dirty="0">
                <a:effectLst>
                  <a:outerShdw blurRad="38100" dist="38100" dir="2700000" algn="tl">
                    <a:srgbClr val="000000">
                      <a:alpha val="43137"/>
                    </a:srgbClr>
                  </a:outerShdw>
                </a:effectLst>
              </a:rPr>
              <a:t> главными распорядителями средств бюджета города Пыть-Яха, в ведении которых на конец отчетного периода находится </a:t>
            </a:r>
            <a:r>
              <a:rPr lang="ru-RU" sz="2800" b="1" dirty="0" smtClean="0">
                <a:effectLst>
                  <a:outerShdw blurRad="38100" dist="38100" dir="2700000" algn="tl">
                    <a:srgbClr val="000000">
                      <a:alpha val="43137"/>
                    </a:srgbClr>
                  </a:outerShdw>
                </a:effectLst>
              </a:rPr>
              <a:t>29</a:t>
            </a:r>
            <a:r>
              <a:rPr lang="ru-RU" sz="2800" dirty="0" smtClean="0">
                <a:effectLst>
                  <a:outerShdw blurRad="38100" dist="38100" dir="2700000" algn="tl">
                    <a:srgbClr val="000000">
                      <a:alpha val="43137"/>
                    </a:srgbClr>
                  </a:outerShdw>
                </a:effectLst>
              </a:rPr>
              <a:t> </a:t>
            </a:r>
            <a:r>
              <a:rPr lang="ru-RU" sz="2800" dirty="0">
                <a:effectLst>
                  <a:outerShdw blurRad="38100" dist="38100" dir="2700000" algn="tl">
                    <a:srgbClr val="000000">
                      <a:alpha val="43137"/>
                    </a:srgbClr>
                  </a:outerShdw>
                </a:effectLst>
              </a:rPr>
              <a:t>муниципальных учреждений</a:t>
            </a:r>
          </a:p>
          <a:p>
            <a:endParaRPr lang="ru-RU" sz="2800" dirty="0">
              <a:effectLst>
                <a:outerShdw blurRad="38100" dist="38100" dir="2700000" algn="tl">
                  <a:srgbClr val="000000">
                    <a:alpha val="43137"/>
                  </a:srgbClr>
                </a:outerShdw>
              </a:effectLst>
            </a:endParaRPr>
          </a:p>
        </p:txBody>
      </p:sp>
      <p:pic>
        <p:nvPicPr>
          <p:cNvPr id="8" name="Рисунок 7" descr="Значок дома">
            <a:extLst>
              <a:ext uri="{FF2B5EF4-FFF2-40B4-BE49-F238E27FC236}">
                <a16:creationId xmlns="" xmlns:a16="http://schemas.microsoft.com/office/drawing/2014/main" id="{4B47D04C-E51A-4CB6-9B18-9D632E3010AB}"/>
              </a:ext>
            </a:extLst>
          </p:cNvPr>
          <p:cNvPicPr>
            <a:picLocks noChangeAspect="1"/>
          </p:cNvPicPr>
          <p:nvPr/>
        </p:nvPicPr>
        <p:blipFill rotWithShape="1">
          <a:blip r:embed="rId3" cstate="email">
            <a:duotone>
              <a:schemeClr val="accent3">
                <a:shade val="45000"/>
                <a:satMod val="135000"/>
              </a:schemeClr>
              <a:prstClr val="white"/>
            </a:duotone>
            <a:extLst>
              <a:ext uri="{28A0092B-C50C-407E-A947-70E740481C1C}">
                <a14:useLocalDpi xmlns:a14="http://schemas.microsoft.com/office/drawing/2010/main"/>
              </a:ext>
              <a:ext uri="{96DAC541-7B7A-43D3-8B79-37D633B846F1}">
                <asvg:svgBlip xmlns="" xmlns:asvg="http://schemas.microsoft.com/office/drawing/2016/SVG/main" r:embed="rId6"/>
              </a:ext>
            </a:extLst>
          </a:blip>
          <a:srcRect l="6818" r="6818"/>
          <a:stretch/>
        </p:blipFill>
        <p:spPr>
          <a:xfrm>
            <a:off x="6061166" y="4046553"/>
            <a:ext cx="731520" cy="731520"/>
          </a:xfrm>
          <a:prstGeom prst="rect">
            <a:avLst/>
          </a:prstGeom>
        </p:spPr>
      </p:pic>
      <p:sp>
        <p:nvSpPr>
          <p:cNvPr id="9" name="Текст 12">
            <a:extLst>
              <a:ext uri="{FF2B5EF4-FFF2-40B4-BE49-F238E27FC236}">
                <a16:creationId xmlns="" xmlns:a16="http://schemas.microsoft.com/office/drawing/2014/main" id="{288B31D3-0789-4DF4-AD20-93415472DD16}"/>
              </a:ext>
            </a:extLst>
          </p:cNvPr>
          <p:cNvSpPr txBox="1">
            <a:spLocks/>
          </p:cNvSpPr>
          <p:nvPr/>
        </p:nvSpPr>
        <p:spPr>
          <a:xfrm>
            <a:off x="7053224" y="1401302"/>
            <a:ext cx="4955429" cy="539496"/>
          </a:xfrm>
          <a:prstGeom prst="rect">
            <a:avLst/>
          </a:prstGeom>
        </p:spPr>
        <p:txBody>
          <a:bodyPr rtlCol="0">
            <a:noAutofit/>
          </a:bodyPr>
          <a:lst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1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2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ru-RU" sz="2400" dirty="0" smtClean="0"/>
              <a:t>Главные распорядители бюджетных средств</a:t>
            </a:r>
            <a:endParaRPr lang="ru-RU" sz="2400" dirty="0"/>
          </a:p>
        </p:txBody>
      </p:sp>
      <p:sp>
        <p:nvSpPr>
          <p:cNvPr id="10" name="Текст 5">
            <a:extLst>
              <a:ext uri="{FF2B5EF4-FFF2-40B4-BE49-F238E27FC236}">
                <a16:creationId xmlns="" xmlns:a16="http://schemas.microsoft.com/office/drawing/2014/main" id="{AB6641A0-4192-4E0C-BB0D-ECA53D186AF8}"/>
              </a:ext>
            </a:extLst>
          </p:cNvPr>
          <p:cNvSpPr txBox="1">
            <a:spLocks/>
          </p:cNvSpPr>
          <p:nvPr/>
        </p:nvSpPr>
        <p:spPr>
          <a:xfrm>
            <a:off x="7053226" y="2053781"/>
            <a:ext cx="4955429" cy="386922"/>
          </a:xfrm>
          <a:prstGeom prst="rect">
            <a:avLst/>
          </a:prstGeom>
        </p:spPr>
        <p:txBody>
          <a:bodyPr rtlCol="0">
            <a:normAutofit fontScale="92500" lnSpcReduction="10000"/>
          </a:bodyPr>
          <a:lst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1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2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ru-RU" sz="2400" b="1" dirty="0" smtClean="0">
                <a:solidFill>
                  <a:srgbClr val="7030A0"/>
                </a:solidFill>
              </a:rPr>
              <a:t>2 учреждения</a:t>
            </a:r>
            <a:endParaRPr lang="ru-RU" sz="2400" b="1" dirty="0">
              <a:solidFill>
                <a:srgbClr val="7030A0"/>
              </a:solidFill>
            </a:endParaRPr>
          </a:p>
        </p:txBody>
      </p:sp>
      <p:pic>
        <p:nvPicPr>
          <p:cNvPr id="11" name="Рисунок 10" descr="Значок календаря">
            <a:extLst>
              <a:ext uri="{FF2B5EF4-FFF2-40B4-BE49-F238E27FC236}">
                <a16:creationId xmlns="" xmlns:a16="http://schemas.microsoft.com/office/drawing/2014/main" id="{E870BD4A-115C-4093-BB73-28C846074B2D}"/>
              </a:ext>
            </a:extLst>
          </p:cNvPr>
          <p:cNvPicPr>
            <a:picLocks noChangeAspect="1"/>
          </p:cNvPicPr>
          <p:nvPr/>
        </p:nvPicPr>
        <p:blipFill>
          <a:blip r:embed="rId7" cstate="email">
            <a:duotone>
              <a:schemeClr val="accent4">
                <a:shade val="45000"/>
                <a:satMod val="135000"/>
              </a:schemeClr>
              <a:prstClr val="white"/>
            </a:duotone>
            <a:extLst>
              <a:ext uri="{28A0092B-C50C-407E-A947-70E740481C1C}">
                <a14:useLocalDpi xmlns:a14="http://schemas.microsoft.com/office/drawing/2010/main"/>
              </a:ext>
              <a:ext uri="{96DAC541-7B7A-43D3-8B79-37D633B846F1}">
                <asvg:svgBlip xmlns="" xmlns:asvg="http://schemas.microsoft.com/office/drawing/2016/SVG/main" r:embed="rId8"/>
              </a:ext>
            </a:extLst>
          </a:blip>
          <a:srcRect l="6818" r="6818"/>
          <a:stretch>
            <a:fillRect/>
          </a:stretch>
        </p:blipFill>
        <p:spPr>
          <a:xfrm>
            <a:off x="6064138" y="2887500"/>
            <a:ext cx="731520" cy="731520"/>
          </a:xfrm>
          <a:prstGeom prst="rect">
            <a:avLst/>
          </a:prstGeom>
        </p:spPr>
      </p:pic>
      <p:sp>
        <p:nvSpPr>
          <p:cNvPr id="12" name="Текст 31">
            <a:extLst>
              <a:ext uri="{FF2B5EF4-FFF2-40B4-BE49-F238E27FC236}">
                <a16:creationId xmlns="" xmlns:a16="http://schemas.microsoft.com/office/drawing/2014/main" id="{E19D2F06-5815-4EF2-9A13-83A5ABF34AC6}"/>
              </a:ext>
            </a:extLst>
          </p:cNvPr>
          <p:cNvSpPr txBox="1">
            <a:spLocks/>
          </p:cNvSpPr>
          <p:nvPr/>
        </p:nvSpPr>
        <p:spPr>
          <a:xfrm>
            <a:off x="7053225" y="2895869"/>
            <a:ext cx="4955429" cy="539496"/>
          </a:xfrm>
          <a:prstGeom prst="rect">
            <a:avLst/>
          </a:prstGeom>
        </p:spPr>
        <p:txBody>
          <a:bodyPr rtlCol="0"/>
          <a:lst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1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2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ru-RU" sz="2400" dirty="0" smtClean="0"/>
              <a:t>Казенные учреждения</a:t>
            </a:r>
            <a:endParaRPr lang="ru-RU" sz="2400" dirty="0"/>
          </a:p>
        </p:txBody>
      </p:sp>
      <p:sp>
        <p:nvSpPr>
          <p:cNvPr id="13" name="Текст 30">
            <a:extLst>
              <a:ext uri="{FF2B5EF4-FFF2-40B4-BE49-F238E27FC236}">
                <a16:creationId xmlns="" xmlns:a16="http://schemas.microsoft.com/office/drawing/2014/main" id="{EB2B0B62-81FA-4A47-82F8-3D22126720F2}"/>
              </a:ext>
            </a:extLst>
          </p:cNvPr>
          <p:cNvSpPr txBox="1">
            <a:spLocks/>
          </p:cNvSpPr>
          <p:nvPr/>
        </p:nvSpPr>
        <p:spPr>
          <a:xfrm>
            <a:off x="7053226" y="3233047"/>
            <a:ext cx="4955429" cy="386922"/>
          </a:xfrm>
          <a:prstGeom prst="rect">
            <a:avLst/>
          </a:prstGeom>
        </p:spPr>
        <p:txBody>
          <a:bodyPr rtlCol="0">
            <a:normAutofit fontScale="92500" lnSpcReduction="10000"/>
          </a:bodyPr>
          <a:lst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1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2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ru-RU" sz="2400" b="1" dirty="0" smtClean="0">
                <a:solidFill>
                  <a:srgbClr val="7030A0"/>
                </a:solidFill>
              </a:rPr>
              <a:t>4 учреждения</a:t>
            </a:r>
            <a:endParaRPr lang="ru-RU" sz="2400" b="1" dirty="0">
              <a:solidFill>
                <a:srgbClr val="7030A0"/>
              </a:solidFill>
            </a:endParaRPr>
          </a:p>
        </p:txBody>
      </p:sp>
      <p:pic>
        <p:nvPicPr>
          <p:cNvPr id="14" name="Рисунок 13" descr="Значок здания">
            <a:extLst>
              <a:ext uri="{FF2B5EF4-FFF2-40B4-BE49-F238E27FC236}">
                <a16:creationId xmlns="" xmlns:a16="http://schemas.microsoft.com/office/drawing/2014/main" id="{581E6194-7E02-4563-8932-E13250B2F8D7}"/>
              </a:ext>
            </a:extLst>
          </p:cNvPr>
          <p:cNvPicPr>
            <a:picLocks noChangeAspect="1"/>
          </p:cNvPicPr>
          <p:nvPr/>
        </p:nvPicPr>
        <p:blipFill>
          <a:blip r:embed="rId9" cstate="email">
            <a:extLst>
              <a:ext uri="{28A0092B-C50C-407E-A947-70E740481C1C}">
                <a14:useLocalDpi xmlns:a14="http://schemas.microsoft.com/office/drawing/2010/main"/>
              </a:ext>
              <a:ext uri="{96DAC541-7B7A-43D3-8B79-37D633B846F1}">
                <asvg:svgBlip xmlns="" xmlns:asvg="http://schemas.microsoft.com/office/drawing/2016/SVG/main" r:embed="rId10"/>
              </a:ext>
            </a:extLst>
          </a:blip>
          <a:srcRect l="6912" r="6912"/>
          <a:stretch>
            <a:fillRect/>
          </a:stretch>
        </p:blipFill>
        <p:spPr>
          <a:xfrm>
            <a:off x="6061166" y="1463170"/>
            <a:ext cx="731520" cy="731520"/>
          </a:xfrm>
          <a:prstGeom prst="rect">
            <a:avLst/>
          </a:prstGeom>
        </p:spPr>
      </p:pic>
      <p:sp>
        <p:nvSpPr>
          <p:cNvPr id="15" name="Текст 29">
            <a:extLst>
              <a:ext uri="{FF2B5EF4-FFF2-40B4-BE49-F238E27FC236}">
                <a16:creationId xmlns="" xmlns:a16="http://schemas.microsoft.com/office/drawing/2014/main" id="{B475F4D3-1586-43BE-AC84-DD98C4648AEF}"/>
              </a:ext>
            </a:extLst>
          </p:cNvPr>
          <p:cNvSpPr txBox="1">
            <a:spLocks/>
          </p:cNvSpPr>
          <p:nvPr/>
        </p:nvSpPr>
        <p:spPr>
          <a:xfrm>
            <a:off x="7053225" y="4060004"/>
            <a:ext cx="4955429" cy="539496"/>
          </a:xfrm>
          <a:prstGeom prst="rect">
            <a:avLst/>
          </a:prstGeom>
        </p:spPr>
        <p:txBody>
          <a:bodyPr rtlCol="0"/>
          <a:lst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1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2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ru-RU" sz="2400" dirty="0" smtClean="0"/>
              <a:t>Бюджетные учреждения</a:t>
            </a:r>
            <a:endParaRPr lang="ru-RU" sz="2400" dirty="0"/>
          </a:p>
        </p:txBody>
      </p:sp>
      <p:sp>
        <p:nvSpPr>
          <p:cNvPr id="16" name="Текст 28">
            <a:extLst>
              <a:ext uri="{FF2B5EF4-FFF2-40B4-BE49-F238E27FC236}">
                <a16:creationId xmlns="" xmlns:a16="http://schemas.microsoft.com/office/drawing/2014/main" id="{38F85239-F67E-4690-A7E1-BD84D7D66F67}"/>
              </a:ext>
            </a:extLst>
          </p:cNvPr>
          <p:cNvSpPr txBox="1">
            <a:spLocks/>
          </p:cNvSpPr>
          <p:nvPr/>
        </p:nvSpPr>
        <p:spPr>
          <a:xfrm>
            <a:off x="7053226" y="4412313"/>
            <a:ext cx="4955429" cy="386922"/>
          </a:xfrm>
          <a:prstGeom prst="rect">
            <a:avLst/>
          </a:prstGeom>
        </p:spPr>
        <p:txBody>
          <a:bodyPr rtlCol="0">
            <a:noAutofit/>
          </a:bodyPr>
          <a:lst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1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2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ru-RU" sz="2200" b="1" dirty="0" smtClean="0">
                <a:solidFill>
                  <a:srgbClr val="7030A0"/>
                </a:solidFill>
              </a:rPr>
              <a:t>9 учреждений</a:t>
            </a:r>
            <a:endParaRPr lang="ru-RU" sz="2200" b="1" dirty="0">
              <a:solidFill>
                <a:srgbClr val="7030A0"/>
              </a:solidFill>
            </a:endParaRPr>
          </a:p>
        </p:txBody>
      </p:sp>
      <p:pic>
        <p:nvPicPr>
          <p:cNvPr id="17" name="Рисунок 16" descr="Значок небоскреба">
            <a:extLst>
              <a:ext uri="{FF2B5EF4-FFF2-40B4-BE49-F238E27FC236}">
                <a16:creationId xmlns="" xmlns:a16="http://schemas.microsoft.com/office/drawing/2014/main" id="{FD86819F-08DB-4109-B97C-F624E08E0BB6}"/>
              </a:ext>
            </a:extLst>
          </p:cNvPr>
          <p:cNvPicPr>
            <a:picLocks noChangeAspect="1"/>
          </p:cNvPicPr>
          <p:nvPr/>
        </p:nvPicPr>
        <p:blipFill>
          <a:blip r:embed="rId11" cstate="email">
            <a:duotone>
              <a:schemeClr val="accent1">
                <a:shade val="45000"/>
                <a:satMod val="135000"/>
              </a:schemeClr>
              <a:prstClr val="white"/>
            </a:duotone>
            <a:extLst>
              <a:ext uri="{28A0092B-C50C-407E-A947-70E740481C1C}">
                <a14:useLocalDpi xmlns:a14="http://schemas.microsoft.com/office/drawing/2010/main"/>
              </a:ext>
              <a:ext uri="{96DAC541-7B7A-43D3-8B79-37D633B846F1}">
                <asvg:svgBlip xmlns="" xmlns:asvg="http://schemas.microsoft.com/office/drawing/2016/SVG/main" r:embed="rId12"/>
              </a:ext>
            </a:extLst>
          </a:blip>
          <a:srcRect l="6912" r="6912"/>
          <a:stretch>
            <a:fillRect/>
          </a:stretch>
        </p:blipFill>
        <p:spPr>
          <a:xfrm>
            <a:off x="6064138" y="5235667"/>
            <a:ext cx="731520" cy="731520"/>
          </a:xfrm>
          <a:prstGeom prst="rect">
            <a:avLst/>
          </a:prstGeom>
        </p:spPr>
      </p:pic>
      <p:sp>
        <p:nvSpPr>
          <p:cNvPr id="18" name="Текст 27">
            <a:extLst>
              <a:ext uri="{FF2B5EF4-FFF2-40B4-BE49-F238E27FC236}">
                <a16:creationId xmlns="" xmlns:a16="http://schemas.microsoft.com/office/drawing/2014/main" id="{7A42803C-547E-41DA-9911-41C9F0E86FF7}"/>
              </a:ext>
            </a:extLst>
          </p:cNvPr>
          <p:cNvSpPr txBox="1">
            <a:spLocks/>
          </p:cNvSpPr>
          <p:nvPr/>
        </p:nvSpPr>
        <p:spPr>
          <a:xfrm>
            <a:off x="7053225" y="5244134"/>
            <a:ext cx="4955429" cy="539496"/>
          </a:xfrm>
          <a:prstGeom prst="rect">
            <a:avLst/>
          </a:prstGeom>
        </p:spPr>
        <p:txBody>
          <a:bodyPr rtlCol="0"/>
          <a:lst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1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2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ru-RU" sz="2400" dirty="0" smtClean="0"/>
              <a:t>Автономные учреждения</a:t>
            </a:r>
            <a:endParaRPr lang="ru-RU" sz="2400" dirty="0"/>
          </a:p>
        </p:txBody>
      </p:sp>
      <p:sp>
        <p:nvSpPr>
          <p:cNvPr id="19" name="Текст 26">
            <a:extLst>
              <a:ext uri="{FF2B5EF4-FFF2-40B4-BE49-F238E27FC236}">
                <a16:creationId xmlns="" xmlns:a16="http://schemas.microsoft.com/office/drawing/2014/main" id="{10B5C6C9-790B-40AD-BDF9-C8BB22080734}"/>
              </a:ext>
            </a:extLst>
          </p:cNvPr>
          <p:cNvSpPr txBox="1">
            <a:spLocks/>
          </p:cNvSpPr>
          <p:nvPr/>
        </p:nvSpPr>
        <p:spPr>
          <a:xfrm>
            <a:off x="7053226" y="5591579"/>
            <a:ext cx="4955429" cy="386922"/>
          </a:xfrm>
          <a:prstGeom prst="rect">
            <a:avLst/>
          </a:prstGeom>
        </p:spPr>
        <p:txBody>
          <a:bodyPr rtlCol="0">
            <a:noAutofit/>
          </a:bodyPr>
          <a:lst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1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2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ru-RU" sz="2200" b="1" dirty="0" smtClean="0">
                <a:solidFill>
                  <a:srgbClr val="7030A0"/>
                </a:solidFill>
              </a:rPr>
              <a:t>16 учреждений</a:t>
            </a:r>
            <a:endParaRPr lang="ru-RU" sz="2200" b="1" dirty="0">
              <a:solidFill>
                <a:srgbClr val="7030A0"/>
              </a:solidFill>
            </a:endParaRPr>
          </a:p>
        </p:txBody>
      </p:sp>
    </p:spTree>
    <p:extLst>
      <p:ext uri="{BB962C8B-B14F-4D97-AF65-F5344CB8AC3E}">
        <p14:creationId xmlns:p14="http://schemas.microsoft.com/office/powerpoint/2010/main" val="263184975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3" name="Нижний колонтитул 3"/>
          <p:cNvSpPr>
            <a:spLocks noGrp="1"/>
          </p:cNvSpPr>
          <p:nvPr>
            <p:ph type="ftr" sz="quarter" idx="4294967295"/>
          </p:nvPr>
        </p:nvSpPr>
        <p:spPr>
          <a:xfrm>
            <a:off x="0" y="6437730"/>
            <a:ext cx="11760000" cy="432000"/>
          </a:xfrm>
          <a:prstGeom prst="rect">
            <a:avLst/>
          </a:prstGeom>
          <a:solidFill>
            <a:srgbClr val="404040"/>
          </a:solidFill>
          <a:ln cmpd="sng">
            <a:noFill/>
          </a:ln>
        </p:spPr>
        <p:txBody>
          <a:bodyPr anchor="ctr"/>
          <a:lstStyle/>
          <a:p>
            <a:pPr lvl="1"/>
            <a:r>
              <a:rPr lang="ru-RU" b="1" dirty="0">
                <a:gradFill>
                  <a:gsLst>
                    <a:gs pos="0">
                      <a:schemeClr val="accent1">
                        <a:lumMod val="5000"/>
                        <a:lumOff val="95000"/>
                      </a:schemeClr>
                    </a:gs>
                    <a:gs pos="74000">
                      <a:schemeClr val="accent5">
                        <a:lumMod val="25000"/>
                        <a:lumOff val="75000"/>
                      </a:schemeClr>
                    </a:gs>
                    <a:gs pos="83000">
                      <a:schemeClr val="accent5">
                        <a:lumMod val="25000"/>
                        <a:lumOff val="75000"/>
                      </a:schemeClr>
                    </a:gs>
                    <a:gs pos="100000">
                      <a:schemeClr val="accent5">
                        <a:lumMod val="50000"/>
                        <a:lumOff val="50000"/>
                      </a:schemeClr>
                    </a:gs>
                  </a:gsLst>
                  <a:lin ang="5400000" scaled="1"/>
                </a:gradFill>
              </a:rPr>
              <a:t>БЮДЖЕТ ДЛЯ ГРАЖДАН </a:t>
            </a:r>
          </a:p>
        </p:txBody>
      </p:sp>
      <p:sp>
        <p:nvSpPr>
          <p:cNvPr id="34" name="Номер слайда 5">
            <a:extLst>
              <a:ext uri="{FF2B5EF4-FFF2-40B4-BE49-F238E27FC236}">
                <a16:creationId xmlns="" xmlns:a16="http://schemas.microsoft.com/office/drawing/2014/main" id="{1C554D9F-1895-486E-BFBA-905BB2D29E08}"/>
              </a:ext>
            </a:extLst>
          </p:cNvPr>
          <p:cNvSpPr>
            <a:spLocks noGrp="1"/>
          </p:cNvSpPr>
          <p:nvPr>
            <p:ph type="sldNum" sz="quarter" idx="33"/>
          </p:nvPr>
        </p:nvSpPr>
        <p:spPr>
          <a:xfrm>
            <a:off x="11760000" y="6437730"/>
            <a:ext cx="432000" cy="432000"/>
          </a:xfrm>
        </p:spPr>
        <p:txBody>
          <a:bodyPr rtlCol="0"/>
          <a:lstStyle/>
          <a:p>
            <a:pPr rtl="0"/>
            <a:fld id="{19B51A1E-902D-48AF-9020-955120F399B6}" type="slidenum">
              <a:rPr lang="ru-RU" sz="1600" b="1" smtClean="0">
                <a:ln w="0"/>
                <a:gradFill>
                  <a:gsLst>
                    <a:gs pos="0">
                      <a:schemeClr val="accent1">
                        <a:lumMod val="5000"/>
                        <a:lumOff val="95000"/>
                      </a:schemeClr>
                    </a:gs>
                    <a:gs pos="74000">
                      <a:schemeClr val="accent5">
                        <a:lumMod val="25000"/>
                        <a:lumOff val="75000"/>
                      </a:schemeClr>
                    </a:gs>
                    <a:gs pos="83000">
                      <a:schemeClr val="accent5">
                        <a:lumMod val="25000"/>
                        <a:lumOff val="75000"/>
                      </a:schemeClr>
                    </a:gs>
                    <a:gs pos="100000">
                      <a:schemeClr val="accent5">
                        <a:lumMod val="50000"/>
                        <a:lumOff val="50000"/>
                      </a:schemeClr>
                    </a:gs>
                  </a:gsLst>
                  <a:lin ang="5400000" scaled="1"/>
                </a:gradFill>
                <a:effectLst>
                  <a:outerShdw blurRad="38100" dist="25400" dir="5400000" algn="ctr" rotWithShape="0">
                    <a:srgbClr val="6E747A">
                      <a:alpha val="43000"/>
                    </a:srgbClr>
                  </a:outerShdw>
                </a:effectLst>
              </a:rPr>
              <a:pPr rtl="0"/>
              <a:t>48</a:t>
            </a:fld>
            <a:endParaRPr lang="ru-RU" sz="1600" b="1" dirty="0">
              <a:ln w="0"/>
              <a:gradFill>
                <a:gsLst>
                  <a:gs pos="0">
                    <a:schemeClr val="accent1">
                      <a:lumMod val="5000"/>
                      <a:lumOff val="95000"/>
                    </a:schemeClr>
                  </a:gs>
                  <a:gs pos="74000">
                    <a:schemeClr val="accent5">
                      <a:lumMod val="25000"/>
                      <a:lumOff val="75000"/>
                    </a:schemeClr>
                  </a:gs>
                  <a:gs pos="83000">
                    <a:schemeClr val="accent5">
                      <a:lumMod val="25000"/>
                      <a:lumOff val="75000"/>
                    </a:schemeClr>
                  </a:gs>
                  <a:gs pos="100000">
                    <a:schemeClr val="accent5">
                      <a:lumMod val="50000"/>
                      <a:lumOff val="50000"/>
                    </a:schemeClr>
                  </a:gs>
                </a:gsLst>
                <a:lin ang="5400000" scaled="1"/>
              </a:gradFill>
              <a:effectLst>
                <a:outerShdw blurRad="38100" dist="25400" dir="5400000" algn="ctr" rotWithShape="0">
                  <a:srgbClr val="6E747A">
                    <a:alpha val="43000"/>
                  </a:srgbClr>
                </a:outerShdw>
              </a:effectLst>
            </a:endParaRPr>
          </a:p>
        </p:txBody>
      </p:sp>
      <p:sp>
        <p:nvSpPr>
          <p:cNvPr id="3" name="Заголовок 2"/>
          <p:cNvSpPr>
            <a:spLocks noGrp="1"/>
          </p:cNvSpPr>
          <p:nvPr>
            <p:ph type="title"/>
          </p:nvPr>
        </p:nvSpPr>
        <p:spPr/>
        <p:txBody>
          <a:bodyPr/>
          <a:lstStyle/>
          <a:p>
            <a:r>
              <a:rPr lang="ru-RU" sz="2800" dirty="0" smtClean="0"/>
              <a:t>Структура расходов бюджета города Пыть-Яха за 2021 год </a:t>
            </a:r>
            <a:br>
              <a:rPr lang="ru-RU" sz="2800" dirty="0" smtClean="0"/>
            </a:br>
            <a:r>
              <a:rPr lang="ru-RU" sz="2800" dirty="0" smtClean="0"/>
              <a:t>в разрезе видов расходов</a:t>
            </a:r>
            <a:endParaRPr lang="ru-RU" sz="2800" dirty="0"/>
          </a:p>
        </p:txBody>
      </p:sp>
      <p:graphicFrame>
        <p:nvGraphicFramePr>
          <p:cNvPr id="7" name="Диаграмма 6"/>
          <p:cNvGraphicFramePr/>
          <p:nvPr>
            <p:extLst>
              <p:ext uri="{D42A27DB-BD31-4B8C-83A1-F6EECF244321}">
                <p14:modId xmlns:p14="http://schemas.microsoft.com/office/powerpoint/2010/main" val="58684783"/>
              </p:ext>
            </p:extLst>
          </p:nvPr>
        </p:nvGraphicFramePr>
        <p:xfrm>
          <a:off x="324464" y="1196752"/>
          <a:ext cx="11435535" cy="5125390"/>
        </p:xfrm>
        <a:graphic>
          <a:graphicData uri="http://schemas.openxmlformats.org/drawingml/2006/chart">
            <c:chart xmlns:c="http://schemas.openxmlformats.org/drawingml/2006/chart" xmlns:r="http://schemas.openxmlformats.org/officeDocument/2006/relationships" r:id="rId3"/>
          </a:graphicData>
        </a:graphic>
      </p:graphicFrame>
      <p:sp>
        <p:nvSpPr>
          <p:cNvPr id="11" name="Выноска 3 (без границы) 10"/>
          <p:cNvSpPr/>
          <p:nvPr/>
        </p:nvSpPr>
        <p:spPr>
          <a:xfrm>
            <a:off x="8614999" y="2946195"/>
            <a:ext cx="3145000" cy="356009"/>
          </a:xfrm>
          <a:prstGeom prst="callout3">
            <a:avLst>
              <a:gd name="adj1" fmla="val -9633"/>
              <a:gd name="adj2" fmla="val 100575"/>
              <a:gd name="adj3" fmla="val -7951"/>
              <a:gd name="adj4" fmla="val -11"/>
              <a:gd name="adj5" fmla="val -8582"/>
              <a:gd name="adj6" fmla="val -356"/>
              <a:gd name="adj7" fmla="val -25819"/>
              <a:gd name="adj8" fmla="val -38076"/>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r"/>
            <a:r>
              <a:rPr lang="en-US" sz="1600" b="1" dirty="0" smtClean="0">
                <a:solidFill>
                  <a:srgbClr val="635F7C"/>
                </a:solidFill>
              </a:rPr>
              <a:t>660 339,9</a:t>
            </a:r>
            <a:r>
              <a:rPr lang="ru-RU" sz="1600" b="1" dirty="0" smtClean="0">
                <a:solidFill>
                  <a:srgbClr val="635F7C"/>
                </a:solidFill>
              </a:rPr>
              <a:t> </a:t>
            </a:r>
            <a:r>
              <a:rPr lang="ru-RU" sz="1600" b="1" dirty="0">
                <a:solidFill>
                  <a:srgbClr val="635F7C"/>
                </a:solidFill>
              </a:rPr>
              <a:t>т. р.</a:t>
            </a:r>
          </a:p>
          <a:p>
            <a:pPr algn="r"/>
            <a:r>
              <a:rPr lang="en-US" sz="1100" dirty="0" smtClean="0">
                <a:solidFill>
                  <a:srgbClr val="635F7C"/>
                </a:solidFill>
              </a:rPr>
              <a:t>15,3 </a:t>
            </a:r>
            <a:r>
              <a:rPr lang="ru-RU" sz="1100" dirty="0" smtClean="0">
                <a:solidFill>
                  <a:srgbClr val="635F7C"/>
                </a:solidFill>
              </a:rPr>
              <a:t>% удельный</a:t>
            </a:r>
            <a:r>
              <a:rPr lang="en-US" sz="1100" dirty="0" smtClean="0">
                <a:solidFill>
                  <a:srgbClr val="635F7C"/>
                </a:solidFill>
              </a:rPr>
              <a:t> </a:t>
            </a:r>
            <a:r>
              <a:rPr lang="ru-RU" sz="1100" dirty="0" smtClean="0">
                <a:solidFill>
                  <a:srgbClr val="635F7C"/>
                </a:solidFill>
              </a:rPr>
              <a:t>вес</a:t>
            </a:r>
            <a:endParaRPr lang="ru-RU" dirty="0">
              <a:solidFill>
                <a:srgbClr val="635F7C"/>
              </a:solidFill>
            </a:endParaRPr>
          </a:p>
        </p:txBody>
      </p:sp>
    </p:spTree>
    <p:extLst>
      <p:ext uri="{BB962C8B-B14F-4D97-AF65-F5344CB8AC3E}">
        <p14:creationId xmlns:p14="http://schemas.microsoft.com/office/powerpoint/2010/main" val="416663226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Номер слайда 5">
            <a:extLst>
              <a:ext uri="{FF2B5EF4-FFF2-40B4-BE49-F238E27FC236}">
                <a16:creationId xmlns="" xmlns:a16="http://schemas.microsoft.com/office/drawing/2014/main" id="{1C554D9F-1895-486E-BFBA-905BB2D29E08}"/>
              </a:ext>
            </a:extLst>
          </p:cNvPr>
          <p:cNvSpPr>
            <a:spLocks noGrp="1"/>
          </p:cNvSpPr>
          <p:nvPr>
            <p:ph type="sldNum" sz="quarter" idx="33"/>
          </p:nvPr>
        </p:nvSpPr>
        <p:spPr>
          <a:xfrm>
            <a:off x="11759960" y="6437730"/>
            <a:ext cx="432000" cy="432000"/>
          </a:xfrm>
          <a:solidFill>
            <a:schemeClr val="tx1">
              <a:lumMod val="75000"/>
              <a:lumOff val="25000"/>
            </a:schemeClr>
          </a:solidFill>
        </p:spPr>
        <p:txBody>
          <a:bodyPr rtlCol="0"/>
          <a:lstStyle/>
          <a:p>
            <a:pPr rtl="0"/>
            <a:fld id="{19B51A1E-902D-48AF-9020-955120F399B6}" type="slidenum">
              <a:rPr lang="ru-RU" sz="1600" b="1" smtClean="0">
                <a:ln w="0"/>
                <a:gradFill>
                  <a:gsLst>
                    <a:gs pos="0">
                      <a:schemeClr val="accent1">
                        <a:lumMod val="5000"/>
                        <a:lumOff val="95000"/>
                      </a:schemeClr>
                    </a:gs>
                    <a:gs pos="0">
                      <a:schemeClr val="accent5">
                        <a:lumMod val="10000"/>
                        <a:lumOff val="90000"/>
                      </a:schemeClr>
                    </a:gs>
                    <a:gs pos="10000">
                      <a:schemeClr val="accent5">
                        <a:lumMod val="25000"/>
                        <a:lumOff val="75000"/>
                      </a:schemeClr>
                    </a:gs>
                    <a:gs pos="100000">
                      <a:schemeClr val="accent5">
                        <a:lumMod val="50000"/>
                        <a:lumOff val="50000"/>
                      </a:schemeClr>
                    </a:gs>
                  </a:gsLst>
                  <a:lin ang="5400000" scaled="1"/>
                </a:gradFill>
                <a:effectLst>
                  <a:outerShdw blurRad="38100" dist="25400" dir="5400000" algn="ctr" rotWithShape="0">
                    <a:srgbClr val="6E747A">
                      <a:alpha val="43000"/>
                    </a:srgbClr>
                  </a:outerShdw>
                </a:effectLst>
              </a:rPr>
              <a:pPr rtl="0"/>
              <a:t>49</a:t>
            </a:fld>
            <a:endParaRPr lang="ru-RU" sz="1600" b="1" dirty="0">
              <a:ln w="0"/>
              <a:gradFill>
                <a:gsLst>
                  <a:gs pos="0">
                    <a:schemeClr val="accent1">
                      <a:lumMod val="5000"/>
                      <a:lumOff val="95000"/>
                    </a:schemeClr>
                  </a:gs>
                  <a:gs pos="0">
                    <a:schemeClr val="accent5">
                      <a:lumMod val="10000"/>
                      <a:lumOff val="90000"/>
                    </a:schemeClr>
                  </a:gs>
                  <a:gs pos="10000">
                    <a:schemeClr val="accent5">
                      <a:lumMod val="25000"/>
                      <a:lumOff val="75000"/>
                    </a:schemeClr>
                  </a:gs>
                  <a:gs pos="100000">
                    <a:schemeClr val="accent5">
                      <a:lumMod val="50000"/>
                      <a:lumOff val="50000"/>
                    </a:schemeClr>
                  </a:gs>
                </a:gsLst>
                <a:lin ang="5400000" scaled="1"/>
              </a:gradFill>
              <a:effectLst>
                <a:outerShdw blurRad="38100" dist="25400" dir="5400000" algn="ctr" rotWithShape="0">
                  <a:srgbClr val="6E747A">
                    <a:alpha val="43000"/>
                  </a:srgbClr>
                </a:outerShdw>
              </a:effectLst>
            </a:endParaRPr>
          </a:p>
        </p:txBody>
      </p:sp>
      <p:sp>
        <p:nvSpPr>
          <p:cNvPr id="5" name="Нижний колонтитул 4"/>
          <p:cNvSpPr>
            <a:spLocks noGrp="1"/>
          </p:cNvSpPr>
          <p:nvPr>
            <p:ph type="ftr" sz="quarter" idx="13"/>
          </p:nvPr>
        </p:nvSpPr>
        <p:spPr/>
        <p:txBody>
          <a:bodyPr/>
          <a:lstStyle/>
          <a:p>
            <a:pPr rtl="0"/>
            <a:r>
              <a:rPr lang="ru-RU" noProof="0" dirty="0" smtClean="0"/>
              <a:t>Бюджет для граждан</a:t>
            </a:r>
            <a:endParaRPr lang="ru-RU" noProof="0" dirty="0"/>
          </a:p>
        </p:txBody>
      </p:sp>
      <p:sp>
        <p:nvSpPr>
          <p:cNvPr id="9" name="Нижний колонтитул 3"/>
          <p:cNvSpPr txBox="1">
            <a:spLocks/>
          </p:cNvSpPr>
          <p:nvPr/>
        </p:nvSpPr>
        <p:spPr>
          <a:xfrm>
            <a:off x="0" y="6437730"/>
            <a:ext cx="11760000" cy="432000"/>
          </a:xfrm>
          <a:prstGeom prst="rect">
            <a:avLst/>
          </a:prstGeom>
          <a:solidFill>
            <a:srgbClr val="404040"/>
          </a:solidFill>
          <a:ln cmpd="sng">
            <a:noFill/>
          </a:ln>
        </p:spPr>
        <p:txBody>
          <a:bodyPr vert="horz" lIns="0" tIns="0" rIns="0" bIns="0" rtlCol="0" anchor="ctr"/>
          <a:lstStyle>
            <a:defPPr rtl="0">
              <a:defRPr lang="ru-RU"/>
            </a:defPPr>
            <a:lvl1pPr marL="0" algn="l" defTabSz="914400" rtl="0" eaLnBrk="1" latinLnBrk="0" hangingPunct="1">
              <a:defRPr sz="1200"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1"/>
            <a:r>
              <a:rPr lang="ru-RU" b="1" smtClean="0">
                <a:gradFill>
                  <a:gsLst>
                    <a:gs pos="0">
                      <a:schemeClr val="accent1">
                        <a:lumMod val="5000"/>
                        <a:lumOff val="95000"/>
                      </a:schemeClr>
                    </a:gs>
                    <a:gs pos="74000">
                      <a:schemeClr val="accent5">
                        <a:lumMod val="25000"/>
                        <a:lumOff val="75000"/>
                      </a:schemeClr>
                    </a:gs>
                    <a:gs pos="83000">
                      <a:schemeClr val="accent5">
                        <a:lumMod val="25000"/>
                        <a:lumOff val="75000"/>
                      </a:schemeClr>
                    </a:gs>
                    <a:gs pos="100000">
                      <a:schemeClr val="accent5">
                        <a:lumMod val="50000"/>
                        <a:lumOff val="50000"/>
                      </a:schemeClr>
                    </a:gs>
                  </a:gsLst>
                  <a:lin ang="5400000" scaled="1"/>
                </a:gradFill>
              </a:rPr>
              <a:t>БЮДЖЕТ ДЛЯ ГРАЖДАН </a:t>
            </a:r>
            <a:endParaRPr lang="ru-RU" b="1" dirty="0">
              <a:gradFill>
                <a:gsLst>
                  <a:gs pos="0">
                    <a:schemeClr val="accent1">
                      <a:lumMod val="5000"/>
                      <a:lumOff val="95000"/>
                    </a:schemeClr>
                  </a:gs>
                  <a:gs pos="74000">
                    <a:schemeClr val="accent5">
                      <a:lumMod val="25000"/>
                      <a:lumOff val="75000"/>
                    </a:schemeClr>
                  </a:gs>
                  <a:gs pos="83000">
                    <a:schemeClr val="accent5">
                      <a:lumMod val="25000"/>
                      <a:lumOff val="75000"/>
                    </a:schemeClr>
                  </a:gs>
                  <a:gs pos="100000">
                    <a:schemeClr val="accent5">
                      <a:lumMod val="50000"/>
                      <a:lumOff val="50000"/>
                    </a:schemeClr>
                  </a:gs>
                </a:gsLst>
                <a:lin ang="5400000" scaled="1"/>
              </a:gradFill>
            </a:endParaRPr>
          </a:p>
        </p:txBody>
      </p:sp>
      <p:pic>
        <p:nvPicPr>
          <p:cNvPr id="8" name="Рисунок 7"/>
          <p:cNvPicPr>
            <a:picLocks noGrp="1" noChangeAspect="1"/>
          </p:cNvPicPr>
          <p:nvPr>
            <p:ph type="pic" sz="quarter" idx="14"/>
          </p:nvPr>
        </p:nvPicPr>
        <p:blipFill>
          <a:blip r:embed="rId3" cstate="email">
            <a:extLst>
              <a:ext uri="{28A0092B-C50C-407E-A947-70E740481C1C}">
                <a14:useLocalDpi xmlns:a14="http://schemas.microsoft.com/office/drawing/2010/main"/>
              </a:ext>
            </a:extLst>
          </a:blip>
          <a:srcRect/>
          <a:stretch>
            <a:fillRect/>
          </a:stretch>
        </p:blipFill>
        <p:spPr/>
      </p:pic>
      <p:sp>
        <p:nvSpPr>
          <p:cNvPr id="20" name="Прямоугольник 19" descr="Контрастный блок">
            <a:extLst>
              <a:ext uri="{FF2B5EF4-FFF2-40B4-BE49-F238E27FC236}">
                <a16:creationId xmlns="" xmlns:a16="http://schemas.microsoft.com/office/drawing/2014/main" id="{EFA08948-2B6F-46B1-9D2D-8D7B2B3FBD56}"/>
              </a:ext>
              <a:ext uri="{C183D7F6-B498-43B3-948B-1728B52AA6E4}">
                <adec:decorative xmlns:adec="http://schemas.microsoft.com/office/drawing/2017/decorative" xmlns="" val="1"/>
              </a:ext>
            </a:extLst>
          </p:cNvPr>
          <p:cNvSpPr/>
          <p:nvPr/>
        </p:nvSpPr>
        <p:spPr>
          <a:xfrm>
            <a:off x="10060960" y="129914"/>
            <a:ext cx="1984175" cy="1148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rtl="0"/>
            <a:endParaRPr lang="ru-RU" dirty="0"/>
          </a:p>
        </p:txBody>
      </p:sp>
      <p:sp>
        <p:nvSpPr>
          <p:cNvPr id="2" name="Заголовок 1">
            <a:extLst>
              <a:ext uri="{FF2B5EF4-FFF2-40B4-BE49-F238E27FC236}">
                <a16:creationId xmlns="" xmlns:a16="http://schemas.microsoft.com/office/drawing/2014/main" id="{3560F281-4FF6-4617-A809-AC9C15ECF18A}"/>
              </a:ext>
            </a:extLst>
          </p:cNvPr>
          <p:cNvSpPr>
            <a:spLocks noGrp="1"/>
          </p:cNvSpPr>
          <p:nvPr>
            <p:ph type="title"/>
          </p:nvPr>
        </p:nvSpPr>
        <p:spPr>
          <a:xfrm>
            <a:off x="5403236" y="237641"/>
            <a:ext cx="6641900" cy="686592"/>
          </a:xfrm>
        </p:spPr>
        <p:txBody>
          <a:bodyPr rtlCol="0"/>
          <a:lstStyle/>
          <a:p>
            <a:pPr>
              <a:lnSpc>
                <a:spcPts val="5400"/>
              </a:lnSpc>
            </a:pPr>
            <a:r>
              <a:rPr lang="ru-RU" sz="4000" dirty="0"/>
              <a:t>ПОДДЕРЖКА СЕМЬИ И ДЕТЕЙ</a:t>
            </a:r>
          </a:p>
        </p:txBody>
      </p:sp>
      <p:sp>
        <p:nvSpPr>
          <p:cNvPr id="3" name="Текст 2">
            <a:extLst>
              <a:ext uri="{FF2B5EF4-FFF2-40B4-BE49-F238E27FC236}">
                <a16:creationId xmlns="" xmlns:a16="http://schemas.microsoft.com/office/drawing/2014/main" id="{611DC577-0A95-47D0-95D9-5F8DA763D46B}"/>
              </a:ext>
            </a:extLst>
          </p:cNvPr>
          <p:cNvSpPr>
            <a:spLocks noGrp="1"/>
          </p:cNvSpPr>
          <p:nvPr>
            <p:ph type="body" sz="quarter" idx="32"/>
          </p:nvPr>
        </p:nvSpPr>
        <p:spPr>
          <a:xfrm>
            <a:off x="5403509" y="924233"/>
            <a:ext cx="6641626" cy="1479537"/>
          </a:xfrm>
          <a:solidFill>
            <a:schemeClr val="tx1"/>
          </a:solidFill>
        </p:spPr>
        <p:txBody>
          <a:bodyPr rtlCol="0"/>
          <a:lstStyle/>
          <a:p>
            <a:pPr>
              <a:spcBef>
                <a:spcPts val="0"/>
              </a:spcBef>
            </a:pPr>
            <a:r>
              <a:rPr lang="ru-RU" sz="2800" dirty="0"/>
              <a:t>Всего на поддержку семьи и детей </a:t>
            </a:r>
            <a:r>
              <a:rPr lang="ru-RU" sz="2800" dirty="0" smtClean="0"/>
              <a:t>из бюджета города в 2021 году направлено</a:t>
            </a:r>
            <a:endParaRPr lang="ru-RU" sz="2800" dirty="0"/>
          </a:p>
          <a:p>
            <a:pPr>
              <a:spcBef>
                <a:spcPts val="0"/>
              </a:spcBef>
            </a:pPr>
            <a:r>
              <a:rPr lang="ru-RU" sz="3600" b="1" dirty="0" smtClean="0"/>
              <a:t>2 281 784,3</a:t>
            </a:r>
            <a:r>
              <a:rPr lang="ru-RU" sz="2800" dirty="0" smtClean="0"/>
              <a:t> </a:t>
            </a:r>
            <a:r>
              <a:rPr lang="ru-RU" sz="2800" dirty="0"/>
              <a:t>т.р</a:t>
            </a:r>
            <a:r>
              <a:rPr lang="ru-RU" sz="2800" dirty="0" smtClean="0"/>
              <a:t>., в том числе в сфере:</a:t>
            </a:r>
            <a:endParaRPr lang="ru-RU" sz="2800" dirty="0"/>
          </a:p>
        </p:txBody>
      </p:sp>
      <p:graphicFrame>
        <p:nvGraphicFramePr>
          <p:cNvPr id="11" name="Объект 10"/>
          <p:cNvGraphicFramePr>
            <a:graphicFrameLocks noGrp="1"/>
          </p:cNvGraphicFramePr>
          <p:nvPr>
            <p:ph sz="half" idx="1"/>
            <p:extLst>
              <p:ext uri="{D42A27DB-BD31-4B8C-83A1-F6EECF244321}">
                <p14:modId xmlns:p14="http://schemas.microsoft.com/office/powerpoint/2010/main" val="4200352304"/>
              </p:ext>
            </p:extLst>
          </p:nvPr>
        </p:nvGraphicFramePr>
        <p:xfrm>
          <a:off x="6287847" y="2470151"/>
          <a:ext cx="5757287" cy="39012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72209879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623FB4D5-DA14-4F29-9320-2DE0A6B571B9}"/>
              </a:ext>
            </a:extLst>
          </p:cNvPr>
          <p:cNvSpPr>
            <a:spLocks noGrp="1"/>
          </p:cNvSpPr>
          <p:nvPr>
            <p:ph type="title"/>
          </p:nvPr>
        </p:nvSpPr>
        <p:spPr/>
        <p:txBody>
          <a:bodyPr rtlCol="0"/>
          <a:lstStyle/>
          <a:p>
            <a:r>
              <a:rPr lang="ru-RU" dirty="0"/>
              <a:t>Сведения о внесенных изменениях в решение об утверждении бюджета города Пыть-Яха в 2021 году</a:t>
            </a:r>
          </a:p>
        </p:txBody>
      </p:sp>
      <p:sp>
        <p:nvSpPr>
          <p:cNvPr id="33" name="Нижний колонтитул 3"/>
          <p:cNvSpPr>
            <a:spLocks noGrp="1"/>
          </p:cNvSpPr>
          <p:nvPr>
            <p:ph type="ftr" sz="quarter" idx="4294967295"/>
          </p:nvPr>
        </p:nvSpPr>
        <p:spPr>
          <a:xfrm>
            <a:off x="0" y="6437730"/>
            <a:ext cx="11760000" cy="432000"/>
          </a:xfrm>
          <a:prstGeom prst="rect">
            <a:avLst/>
          </a:prstGeom>
          <a:solidFill>
            <a:srgbClr val="404040"/>
          </a:solidFill>
          <a:ln cmpd="sng">
            <a:noFill/>
          </a:ln>
        </p:spPr>
        <p:txBody>
          <a:bodyPr anchor="ctr"/>
          <a:lstStyle/>
          <a:p>
            <a:pPr lvl="1"/>
            <a:r>
              <a:rPr lang="ru-RU" b="1" dirty="0">
                <a:gradFill>
                  <a:gsLst>
                    <a:gs pos="0">
                      <a:schemeClr val="accent1">
                        <a:lumMod val="5000"/>
                        <a:lumOff val="95000"/>
                      </a:schemeClr>
                    </a:gs>
                    <a:gs pos="74000">
                      <a:schemeClr val="accent5">
                        <a:lumMod val="25000"/>
                        <a:lumOff val="75000"/>
                      </a:schemeClr>
                    </a:gs>
                    <a:gs pos="83000">
                      <a:schemeClr val="accent5">
                        <a:lumMod val="25000"/>
                        <a:lumOff val="75000"/>
                      </a:schemeClr>
                    </a:gs>
                    <a:gs pos="100000">
                      <a:schemeClr val="accent5">
                        <a:lumMod val="50000"/>
                        <a:lumOff val="50000"/>
                      </a:schemeClr>
                    </a:gs>
                  </a:gsLst>
                  <a:lin ang="5400000" scaled="1"/>
                </a:gradFill>
              </a:rPr>
              <a:t>БЮДЖЕТ ДЛЯ ГРАЖДАН </a:t>
            </a:r>
          </a:p>
        </p:txBody>
      </p:sp>
      <p:sp>
        <p:nvSpPr>
          <p:cNvPr id="34" name="Номер слайда 5">
            <a:extLst>
              <a:ext uri="{FF2B5EF4-FFF2-40B4-BE49-F238E27FC236}">
                <a16:creationId xmlns="" xmlns:a16="http://schemas.microsoft.com/office/drawing/2014/main" id="{1C554D9F-1895-486E-BFBA-905BB2D29E08}"/>
              </a:ext>
            </a:extLst>
          </p:cNvPr>
          <p:cNvSpPr>
            <a:spLocks noGrp="1"/>
          </p:cNvSpPr>
          <p:nvPr>
            <p:ph type="sldNum" sz="quarter" idx="33"/>
          </p:nvPr>
        </p:nvSpPr>
        <p:spPr>
          <a:xfrm>
            <a:off x="11760000" y="6437730"/>
            <a:ext cx="432000" cy="432000"/>
          </a:xfrm>
        </p:spPr>
        <p:txBody>
          <a:bodyPr rtlCol="0"/>
          <a:lstStyle/>
          <a:p>
            <a:pPr rtl="0"/>
            <a:fld id="{19B51A1E-902D-48AF-9020-955120F399B6}" type="slidenum">
              <a:rPr lang="ru-RU" sz="1600" b="1" smtClean="0">
                <a:ln w="0"/>
                <a:gradFill>
                  <a:gsLst>
                    <a:gs pos="0">
                      <a:schemeClr val="accent1">
                        <a:lumMod val="5000"/>
                        <a:lumOff val="95000"/>
                      </a:schemeClr>
                    </a:gs>
                    <a:gs pos="74000">
                      <a:schemeClr val="accent5">
                        <a:lumMod val="25000"/>
                        <a:lumOff val="75000"/>
                      </a:schemeClr>
                    </a:gs>
                    <a:gs pos="83000">
                      <a:schemeClr val="accent5">
                        <a:lumMod val="25000"/>
                        <a:lumOff val="75000"/>
                      </a:schemeClr>
                    </a:gs>
                    <a:gs pos="100000">
                      <a:schemeClr val="accent5">
                        <a:lumMod val="50000"/>
                        <a:lumOff val="50000"/>
                      </a:schemeClr>
                    </a:gs>
                  </a:gsLst>
                  <a:lin ang="5400000" scaled="1"/>
                </a:gradFill>
                <a:effectLst>
                  <a:outerShdw blurRad="38100" dist="25400" dir="5400000" algn="ctr" rotWithShape="0">
                    <a:srgbClr val="6E747A">
                      <a:alpha val="43000"/>
                    </a:srgbClr>
                  </a:outerShdw>
                </a:effectLst>
              </a:rPr>
              <a:pPr rtl="0"/>
              <a:t>5</a:t>
            </a:fld>
            <a:endParaRPr lang="ru-RU" sz="1600" b="1" dirty="0">
              <a:ln w="0"/>
              <a:gradFill>
                <a:gsLst>
                  <a:gs pos="0">
                    <a:schemeClr val="accent1">
                      <a:lumMod val="5000"/>
                      <a:lumOff val="95000"/>
                    </a:schemeClr>
                  </a:gs>
                  <a:gs pos="74000">
                    <a:schemeClr val="accent5">
                      <a:lumMod val="25000"/>
                      <a:lumOff val="75000"/>
                    </a:schemeClr>
                  </a:gs>
                  <a:gs pos="83000">
                    <a:schemeClr val="accent5">
                      <a:lumMod val="25000"/>
                      <a:lumOff val="75000"/>
                    </a:schemeClr>
                  </a:gs>
                  <a:gs pos="100000">
                    <a:schemeClr val="accent5">
                      <a:lumMod val="50000"/>
                      <a:lumOff val="50000"/>
                    </a:schemeClr>
                  </a:gs>
                </a:gsLst>
                <a:lin ang="5400000" scaled="1"/>
              </a:gradFill>
              <a:effectLst>
                <a:outerShdw blurRad="38100" dist="25400" dir="5400000" algn="ctr" rotWithShape="0">
                  <a:srgbClr val="6E747A">
                    <a:alpha val="43000"/>
                  </a:srgbClr>
                </a:outerShdw>
              </a:effectLst>
            </a:endParaRPr>
          </a:p>
        </p:txBody>
      </p:sp>
      <p:sp>
        <p:nvSpPr>
          <p:cNvPr id="21" name="Текст 2">
            <a:extLst>
              <a:ext uri="{FF2B5EF4-FFF2-40B4-BE49-F238E27FC236}">
                <a16:creationId xmlns="" xmlns:a16="http://schemas.microsoft.com/office/drawing/2014/main" id="{7CA42D59-EAD6-4F95-84F1-32A30F057856}"/>
              </a:ext>
            </a:extLst>
          </p:cNvPr>
          <p:cNvSpPr>
            <a:spLocks noGrp="1"/>
          </p:cNvSpPr>
          <p:nvPr>
            <p:ph type="body" sz="quarter" idx="32"/>
          </p:nvPr>
        </p:nvSpPr>
        <p:spPr>
          <a:xfrm>
            <a:off x="321733" y="1482065"/>
            <a:ext cx="2895601" cy="360000"/>
          </a:xfrm>
        </p:spPr>
        <p:txBody>
          <a:bodyPr rtlCol="0"/>
          <a:lstStyle/>
          <a:p>
            <a:r>
              <a:rPr lang="ru-RU" sz="2000" dirty="0"/>
              <a:t>В  результате  внесения изменений в показатели прирост  к первоначальному утвержденному плану на год составил :</a:t>
            </a:r>
          </a:p>
          <a:p>
            <a:r>
              <a:rPr lang="ru-RU" sz="2000" dirty="0"/>
              <a:t>По доходам   </a:t>
            </a:r>
            <a:r>
              <a:rPr lang="ru-RU" sz="2000" dirty="0" smtClean="0"/>
              <a:t>+</a:t>
            </a:r>
            <a:r>
              <a:rPr lang="en-US" sz="4400"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8,6</a:t>
            </a:r>
            <a:r>
              <a:rPr lang="ru-RU" sz="2000" dirty="0" smtClean="0"/>
              <a:t>%;</a:t>
            </a:r>
            <a:endParaRPr lang="ru-RU" sz="2000" dirty="0"/>
          </a:p>
          <a:p>
            <a:r>
              <a:rPr lang="ru-RU" sz="2000" dirty="0"/>
              <a:t>По расходам  </a:t>
            </a:r>
            <a:r>
              <a:rPr lang="ru-RU" sz="2000" dirty="0" smtClean="0"/>
              <a:t>+</a:t>
            </a:r>
            <a:r>
              <a:rPr lang="en-US" sz="4400"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26,1</a:t>
            </a:r>
            <a:r>
              <a:rPr lang="ru-RU" sz="2000" dirty="0" smtClean="0"/>
              <a:t>%.</a:t>
            </a:r>
            <a:endParaRPr lang="ru-RU" sz="2000" dirty="0"/>
          </a:p>
        </p:txBody>
      </p:sp>
      <p:graphicFrame>
        <p:nvGraphicFramePr>
          <p:cNvPr id="5" name="Таблица 4"/>
          <p:cNvGraphicFramePr>
            <a:graphicFrameLocks noGrp="1"/>
          </p:cNvGraphicFramePr>
          <p:nvPr>
            <p:extLst>
              <p:ext uri="{D42A27DB-BD31-4B8C-83A1-F6EECF244321}">
                <p14:modId xmlns:p14="http://schemas.microsoft.com/office/powerpoint/2010/main" val="685473517"/>
              </p:ext>
            </p:extLst>
          </p:nvPr>
        </p:nvGraphicFramePr>
        <p:xfrm>
          <a:off x="3327401" y="1486877"/>
          <a:ext cx="8636000" cy="4855643"/>
        </p:xfrm>
        <a:graphic>
          <a:graphicData uri="http://schemas.openxmlformats.org/drawingml/2006/table">
            <a:tbl>
              <a:tblPr firstRow="1" bandRow="1">
                <a:tableStyleId>{FABFCF23-3B69-468F-B69F-88F6DE6A72F2}</a:tableStyleId>
              </a:tblPr>
              <a:tblGrid>
                <a:gridCol w="4692248"/>
                <a:gridCol w="1314584"/>
                <a:gridCol w="1314584"/>
                <a:gridCol w="1314584"/>
              </a:tblGrid>
              <a:tr h="197714">
                <a:tc>
                  <a:txBody>
                    <a:bodyPr/>
                    <a:lstStyle/>
                    <a:p>
                      <a:pPr algn="l" rtl="0" fontAlgn="b"/>
                      <a:r>
                        <a:rPr lang="ru-RU" sz="1400" u="none" strike="noStrike" dirty="0">
                          <a:effectLst/>
                        </a:rPr>
                        <a:t> </a:t>
                      </a:r>
                      <a:endParaRPr lang="ru-RU" sz="1400" b="1" i="0" u="none" strike="noStrike" dirty="0">
                        <a:solidFill>
                          <a:srgbClr val="000000"/>
                        </a:solidFill>
                        <a:effectLst/>
                        <a:latin typeface="Times New Roman" panose="02020603050405020304" pitchFamily="18" charset="0"/>
                      </a:endParaRPr>
                    </a:p>
                  </a:txBody>
                  <a:tcPr marL="5977" marR="5977" marT="5977" marB="0" anchor="b"/>
                </a:tc>
                <a:tc>
                  <a:txBody>
                    <a:bodyPr/>
                    <a:lstStyle/>
                    <a:p>
                      <a:pPr algn="ctr" rtl="0" fontAlgn="b"/>
                      <a:r>
                        <a:rPr lang="ru-RU" sz="1400" u="none" strike="noStrike">
                          <a:effectLst/>
                        </a:rPr>
                        <a:t>Доходы</a:t>
                      </a:r>
                      <a:endParaRPr lang="ru-RU" sz="1400" b="1" i="0" u="none" strike="noStrike">
                        <a:solidFill>
                          <a:srgbClr val="000000"/>
                        </a:solidFill>
                        <a:effectLst/>
                        <a:latin typeface="Times New Roman" panose="02020603050405020304" pitchFamily="18" charset="0"/>
                      </a:endParaRPr>
                    </a:p>
                  </a:txBody>
                  <a:tcPr marL="5977" marR="5977" marT="5977" marB="0" anchor="b"/>
                </a:tc>
                <a:tc>
                  <a:txBody>
                    <a:bodyPr/>
                    <a:lstStyle/>
                    <a:p>
                      <a:pPr algn="ctr" rtl="0" fontAlgn="b"/>
                      <a:r>
                        <a:rPr lang="ru-RU" sz="1400" u="none" strike="noStrike">
                          <a:effectLst/>
                        </a:rPr>
                        <a:t>Расходы</a:t>
                      </a:r>
                      <a:endParaRPr lang="ru-RU" sz="1400" b="1" i="0" u="none" strike="noStrike">
                        <a:solidFill>
                          <a:srgbClr val="000000"/>
                        </a:solidFill>
                        <a:effectLst/>
                        <a:latin typeface="Times New Roman" panose="02020603050405020304" pitchFamily="18" charset="0"/>
                      </a:endParaRPr>
                    </a:p>
                  </a:txBody>
                  <a:tcPr marL="5977" marR="5977" marT="5977" marB="0" anchor="b"/>
                </a:tc>
                <a:tc>
                  <a:txBody>
                    <a:bodyPr/>
                    <a:lstStyle/>
                    <a:p>
                      <a:pPr algn="ctr" rtl="0" fontAlgn="b"/>
                      <a:r>
                        <a:rPr lang="ru-RU" sz="1400" u="none" strike="noStrike">
                          <a:effectLst/>
                        </a:rPr>
                        <a:t>Дефицит (-)</a:t>
                      </a:r>
                      <a:endParaRPr lang="ru-RU" sz="1400" b="1" i="0" u="none" strike="noStrike">
                        <a:solidFill>
                          <a:srgbClr val="000000"/>
                        </a:solidFill>
                        <a:effectLst/>
                        <a:latin typeface="Times New Roman" panose="02020603050405020304" pitchFamily="18" charset="0"/>
                      </a:endParaRPr>
                    </a:p>
                  </a:txBody>
                  <a:tcPr marL="5977" marR="5977" marT="5977" marB="0" anchor="b"/>
                </a:tc>
              </a:tr>
              <a:tr h="390040">
                <a:tc>
                  <a:txBody>
                    <a:bodyPr/>
                    <a:lstStyle/>
                    <a:p>
                      <a:pPr algn="l" rtl="0" fontAlgn="b"/>
                      <a:r>
                        <a:rPr lang="ru-RU" sz="1400" b="1" u="none" strike="noStrike" dirty="0">
                          <a:effectLst/>
                        </a:rPr>
                        <a:t>Первоначально утверждено решением Думы города от 14.12.2020 № 357</a:t>
                      </a:r>
                      <a:endParaRPr lang="ru-RU" sz="1400" b="1" i="0" u="none" strike="noStrike" dirty="0">
                        <a:solidFill>
                          <a:srgbClr val="000000"/>
                        </a:solidFill>
                        <a:effectLst/>
                        <a:latin typeface="Times New Roman" panose="02020603050405020304" pitchFamily="18" charset="0"/>
                      </a:endParaRPr>
                    </a:p>
                  </a:txBody>
                  <a:tcPr marL="5977" marR="5977" marT="5977" marB="0" anchor="b"/>
                </a:tc>
                <a:tc>
                  <a:txBody>
                    <a:bodyPr/>
                    <a:lstStyle/>
                    <a:p>
                      <a:pPr algn="ctr" rtl="0" fontAlgn="b"/>
                      <a:r>
                        <a:rPr lang="ru-RU" sz="1600" b="1" u="none" strike="noStrike" dirty="0">
                          <a:effectLst/>
                        </a:rPr>
                        <a:t>3 820 527,6</a:t>
                      </a:r>
                      <a:endParaRPr lang="ru-RU" sz="1600" b="1" i="0" u="none" strike="noStrike" dirty="0">
                        <a:solidFill>
                          <a:srgbClr val="000000"/>
                        </a:solidFill>
                        <a:effectLst/>
                        <a:latin typeface="Times New Roman" panose="02020603050405020304" pitchFamily="18" charset="0"/>
                      </a:endParaRPr>
                    </a:p>
                  </a:txBody>
                  <a:tcPr marL="5977" marR="5977" marT="5977" marB="0" anchor="b"/>
                </a:tc>
                <a:tc>
                  <a:txBody>
                    <a:bodyPr/>
                    <a:lstStyle/>
                    <a:p>
                      <a:pPr algn="ctr" rtl="0" fontAlgn="b"/>
                      <a:r>
                        <a:rPr lang="ru-RU" sz="1600" b="1" u="none" strike="noStrike">
                          <a:effectLst/>
                        </a:rPr>
                        <a:t>3 922 495,2</a:t>
                      </a:r>
                      <a:endParaRPr lang="ru-RU" sz="1600" b="1" i="0" u="none" strike="noStrike">
                        <a:solidFill>
                          <a:srgbClr val="000000"/>
                        </a:solidFill>
                        <a:effectLst/>
                        <a:latin typeface="Times New Roman" panose="02020603050405020304" pitchFamily="18" charset="0"/>
                      </a:endParaRPr>
                    </a:p>
                  </a:txBody>
                  <a:tcPr marL="5977" marR="5977" marT="5977" marB="0" anchor="b"/>
                </a:tc>
                <a:tc>
                  <a:txBody>
                    <a:bodyPr/>
                    <a:lstStyle/>
                    <a:p>
                      <a:pPr algn="ctr" rtl="0" fontAlgn="b"/>
                      <a:r>
                        <a:rPr lang="ru-RU" sz="1600" b="1" u="none" strike="noStrike">
                          <a:effectLst/>
                        </a:rPr>
                        <a:t>-101 967,6</a:t>
                      </a:r>
                      <a:endParaRPr lang="ru-RU" sz="1600" b="1" i="0" u="none" strike="noStrike">
                        <a:solidFill>
                          <a:srgbClr val="000000"/>
                        </a:solidFill>
                        <a:effectLst/>
                        <a:latin typeface="Times New Roman" panose="02020603050405020304" pitchFamily="18" charset="0"/>
                      </a:endParaRPr>
                    </a:p>
                  </a:txBody>
                  <a:tcPr marL="5977" marR="5977" marT="5977" marB="0" anchor="b"/>
                </a:tc>
              </a:tr>
              <a:tr h="259836">
                <a:tc>
                  <a:txBody>
                    <a:bodyPr/>
                    <a:lstStyle/>
                    <a:p>
                      <a:pPr algn="l" rtl="0" fontAlgn="b"/>
                      <a:r>
                        <a:rPr lang="ru-RU" sz="1400" b="1" u="none" strike="noStrike" dirty="0">
                          <a:effectLst/>
                        </a:rPr>
                        <a:t>Утверждено решением Думы города от 19.03.2021 № 372</a:t>
                      </a:r>
                      <a:endParaRPr lang="ru-RU" sz="1400" b="1" i="0" u="none" strike="noStrike" dirty="0">
                        <a:solidFill>
                          <a:srgbClr val="000000"/>
                        </a:solidFill>
                        <a:effectLst/>
                        <a:latin typeface="Times New Roman" panose="02020603050405020304" pitchFamily="18" charset="0"/>
                      </a:endParaRPr>
                    </a:p>
                  </a:txBody>
                  <a:tcPr marL="5977" marR="5977" marT="5977" marB="0" anchor="b"/>
                </a:tc>
                <a:tc>
                  <a:txBody>
                    <a:bodyPr/>
                    <a:lstStyle/>
                    <a:p>
                      <a:pPr algn="ctr" rtl="0" fontAlgn="b"/>
                      <a:r>
                        <a:rPr lang="ru-RU" sz="1600" b="1" u="none" strike="noStrike" dirty="0">
                          <a:effectLst/>
                        </a:rPr>
                        <a:t>3 826 421,5</a:t>
                      </a:r>
                      <a:endParaRPr lang="ru-RU" sz="1600" b="1" i="0" u="none" strike="noStrike" dirty="0">
                        <a:solidFill>
                          <a:srgbClr val="000000"/>
                        </a:solidFill>
                        <a:effectLst/>
                        <a:latin typeface="Times New Roman" panose="02020603050405020304" pitchFamily="18" charset="0"/>
                      </a:endParaRPr>
                    </a:p>
                  </a:txBody>
                  <a:tcPr marL="5977" marR="5977" marT="5977" marB="0" anchor="b"/>
                </a:tc>
                <a:tc>
                  <a:txBody>
                    <a:bodyPr/>
                    <a:lstStyle/>
                    <a:p>
                      <a:pPr algn="ctr" rtl="0" fontAlgn="b"/>
                      <a:r>
                        <a:rPr lang="ru-RU" sz="1600" b="1" u="none" strike="noStrike" dirty="0">
                          <a:effectLst/>
                        </a:rPr>
                        <a:t>4 608 851,6</a:t>
                      </a:r>
                      <a:endParaRPr lang="ru-RU" sz="1600" b="1" i="0" u="none" strike="noStrike" dirty="0">
                        <a:solidFill>
                          <a:srgbClr val="000000"/>
                        </a:solidFill>
                        <a:effectLst/>
                        <a:latin typeface="Times New Roman" panose="02020603050405020304" pitchFamily="18" charset="0"/>
                      </a:endParaRPr>
                    </a:p>
                  </a:txBody>
                  <a:tcPr marL="5977" marR="5977" marT="5977" marB="0" anchor="b"/>
                </a:tc>
                <a:tc>
                  <a:txBody>
                    <a:bodyPr/>
                    <a:lstStyle/>
                    <a:p>
                      <a:pPr algn="ctr" rtl="0" fontAlgn="b"/>
                      <a:r>
                        <a:rPr lang="ru-RU" sz="1600" b="1" u="none" strike="noStrike" dirty="0">
                          <a:effectLst/>
                        </a:rPr>
                        <a:t>-782 430,1</a:t>
                      </a:r>
                      <a:endParaRPr lang="ru-RU" sz="1600" b="1" i="0" u="none" strike="noStrike" dirty="0">
                        <a:solidFill>
                          <a:srgbClr val="000000"/>
                        </a:solidFill>
                        <a:effectLst/>
                        <a:latin typeface="Times New Roman" panose="02020603050405020304" pitchFamily="18" charset="0"/>
                      </a:endParaRPr>
                    </a:p>
                  </a:txBody>
                  <a:tcPr marL="5977" marR="5977" marT="5977" marB="0" anchor="b"/>
                </a:tc>
              </a:tr>
              <a:tr h="225189">
                <a:tc>
                  <a:txBody>
                    <a:bodyPr/>
                    <a:lstStyle/>
                    <a:p>
                      <a:pPr algn="l" rtl="0" fontAlgn="b"/>
                      <a:r>
                        <a:rPr lang="ru-RU" sz="1400" i="1" u="none" strike="noStrike" dirty="0">
                          <a:effectLst/>
                        </a:rPr>
                        <a:t>Изменения (+;-)</a:t>
                      </a:r>
                      <a:endParaRPr lang="ru-RU" sz="1400" b="0" i="1" u="none" strike="noStrike" dirty="0">
                        <a:solidFill>
                          <a:srgbClr val="000000"/>
                        </a:solidFill>
                        <a:effectLst/>
                        <a:latin typeface="Times New Roman" panose="02020603050405020304" pitchFamily="18" charset="0"/>
                      </a:endParaRPr>
                    </a:p>
                  </a:txBody>
                  <a:tcPr marL="5977" marR="5977" marT="5977" marB="0" anchor="b"/>
                </a:tc>
                <a:tc>
                  <a:txBody>
                    <a:bodyPr/>
                    <a:lstStyle/>
                    <a:p>
                      <a:pPr algn="ctr" rtl="0" fontAlgn="b"/>
                      <a:r>
                        <a:rPr lang="ru-RU" sz="1600" i="1" u="none" strike="noStrike" dirty="0">
                          <a:effectLst/>
                        </a:rPr>
                        <a:t>5 893,9</a:t>
                      </a:r>
                      <a:endParaRPr lang="ru-RU" sz="1600" b="0" i="1" u="none" strike="noStrike" dirty="0">
                        <a:solidFill>
                          <a:srgbClr val="000000"/>
                        </a:solidFill>
                        <a:effectLst/>
                        <a:latin typeface="Times New Roman" panose="02020603050405020304" pitchFamily="18" charset="0"/>
                      </a:endParaRPr>
                    </a:p>
                  </a:txBody>
                  <a:tcPr marL="5977" marR="5977" marT="5977" marB="0" anchor="b"/>
                </a:tc>
                <a:tc>
                  <a:txBody>
                    <a:bodyPr/>
                    <a:lstStyle/>
                    <a:p>
                      <a:pPr algn="ctr" rtl="0" fontAlgn="b"/>
                      <a:r>
                        <a:rPr lang="ru-RU" sz="1600" i="1" u="none" strike="noStrike" dirty="0">
                          <a:effectLst/>
                        </a:rPr>
                        <a:t>686 356,4</a:t>
                      </a:r>
                      <a:endParaRPr lang="ru-RU" sz="1600" b="0" i="1" u="none" strike="noStrike" dirty="0">
                        <a:solidFill>
                          <a:srgbClr val="000000"/>
                        </a:solidFill>
                        <a:effectLst/>
                        <a:latin typeface="Times New Roman" panose="02020603050405020304" pitchFamily="18" charset="0"/>
                      </a:endParaRPr>
                    </a:p>
                  </a:txBody>
                  <a:tcPr marL="5977" marR="5977" marT="5977" marB="0" anchor="b"/>
                </a:tc>
                <a:tc>
                  <a:txBody>
                    <a:bodyPr/>
                    <a:lstStyle/>
                    <a:p>
                      <a:pPr algn="ctr" rtl="0" fontAlgn="b"/>
                      <a:r>
                        <a:rPr lang="ru-RU" sz="1600" i="1" u="none" strike="noStrike" dirty="0">
                          <a:effectLst/>
                        </a:rPr>
                        <a:t>-680 462,5</a:t>
                      </a:r>
                      <a:endParaRPr lang="ru-RU" sz="1600" b="0" i="1" u="none" strike="noStrike" dirty="0">
                        <a:solidFill>
                          <a:srgbClr val="000000"/>
                        </a:solidFill>
                        <a:effectLst/>
                        <a:latin typeface="Times New Roman" panose="02020603050405020304" pitchFamily="18" charset="0"/>
                      </a:endParaRPr>
                    </a:p>
                  </a:txBody>
                  <a:tcPr marL="5977" marR="5977" marT="5977" marB="0" anchor="b"/>
                </a:tc>
              </a:tr>
              <a:tr h="259836">
                <a:tc>
                  <a:txBody>
                    <a:bodyPr/>
                    <a:lstStyle/>
                    <a:p>
                      <a:pPr algn="l" rtl="0" fontAlgn="b"/>
                      <a:r>
                        <a:rPr lang="ru-RU" sz="1400" b="1" u="none" strike="noStrike" dirty="0">
                          <a:effectLst/>
                        </a:rPr>
                        <a:t>Утверждено решением Думы города от 29.04.2021 № 387</a:t>
                      </a:r>
                      <a:endParaRPr lang="ru-RU" sz="1400" b="1" i="0" u="none" strike="noStrike" dirty="0">
                        <a:solidFill>
                          <a:srgbClr val="000000"/>
                        </a:solidFill>
                        <a:effectLst/>
                        <a:latin typeface="Times New Roman" panose="02020603050405020304" pitchFamily="18" charset="0"/>
                      </a:endParaRPr>
                    </a:p>
                  </a:txBody>
                  <a:tcPr marL="5977" marR="5977" marT="5977" marB="0" anchor="b"/>
                </a:tc>
                <a:tc>
                  <a:txBody>
                    <a:bodyPr/>
                    <a:lstStyle/>
                    <a:p>
                      <a:pPr algn="ctr" rtl="0" fontAlgn="b"/>
                      <a:r>
                        <a:rPr lang="ru-RU" sz="1600" b="1" u="none" strike="noStrike" dirty="0">
                          <a:effectLst/>
                        </a:rPr>
                        <a:t>3 841 159,0</a:t>
                      </a:r>
                      <a:endParaRPr lang="ru-RU" sz="1600" b="1" i="0" u="none" strike="noStrike" dirty="0">
                        <a:solidFill>
                          <a:srgbClr val="000000"/>
                        </a:solidFill>
                        <a:effectLst/>
                        <a:latin typeface="Times New Roman" panose="02020603050405020304" pitchFamily="18" charset="0"/>
                      </a:endParaRPr>
                    </a:p>
                  </a:txBody>
                  <a:tcPr marL="5977" marR="5977" marT="5977" marB="0" anchor="b"/>
                </a:tc>
                <a:tc>
                  <a:txBody>
                    <a:bodyPr/>
                    <a:lstStyle/>
                    <a:p>
                      <a:pPr algn="ctr" rtl="0" fontAlgn="b"/>
                      <a:r>
                        <a:rPr lang="ru-RU" sz="1600" b="1" u="none" strike="noStrike">
                          <a:effectLst/>
                        </a:rPr>
                        <a:t>4 635 860,0</a:t>
                      </a:r>
                      <a:endParaRPr lang="ru-RU" sz="1600" b="1" i="0" u="none" strike="noStrike">
                        <a:solidFill>
                          <a:srgbClr val="000000"/>
                        </a:solidFill>
                        <a:effectLst/>
                        <a:latin typeface="Times New Roman" panose="02020603050405020304" pitchFamily="18" charset="0"/>
                      </a:endParaRPr>
                    </a:p>
                  </a:txBody>
                  <a:tcPr marL="5977" marR="5977" marT="5977" marB="0" anchor="b"/>
                </a:tc>
                <a:tc>
                  <a:txBody>
                    <a:bodyPr/>
                    <a:lstStyle/>
                    <a:p>
                      <a:pPr algn="ctr" rtl="0" fontAlgn="b"/>
                      <a:r>
                        <a:rPr lang="ru-RU" sz="1600" b="1" u="none" strike="noStrike" dirty="0">
                          <a:effectLst/>
                        </a:rPr>
                        <a:t>-794 701,0</a:t>
                      </a:r>
                      <a:endParaRPr lang="ru-RU" sz="1600" b="1" i="0" u="none" strike="noStrike" dirty="0">
                        <a:solidFill>
                          <a:srgbClr val="000000"/>
                        </a:solidFill>
                        <a:effectLst/>
                        <a:latin typeface="Times New Roman" panose="02020603050405020304" pitchFamily="18" charset="0"/>
                      </a:endParaRPr>
                    </a:p>
                  </a:txBody>
                  <a:tcPr marL="5977" marR="5977" marT="5977" marB="0" anchor="b"/>
                </a:tc>
              </a:tr>
              <a:tr h="225189">
                <a:tc>
                  <a:txBody>
                    <a:bodyPr/>
                    <a:lstStyle/>
                    <a:p>
                      <a:pPr algn="l" rtl="0" fontAlgn="b"/>
                      <a:r>
                        <a:rPr lang="ru-RU" sz="1400" i="1" u="none" strike="noStrike" dirty="0">
                          <a:effectLst/>
                        </a:rPr>
                        <a:t>Изменения (+;-)</a:t>
                      </a:r>
                      <a:endParaRPr lang="ru-RU" sz="1400" b="0" i="1" u="none" strike="noStrike" dirty="0">
                        <a:solidFill>
                          <a:srgbClr val="000000"/>
                        </a:solidFill>
                        <a:effectLst/>
                        <a:latin typeface="Times New Roman" panose="02020603050405020304" pitchFamily="18" charset="0"/>
                      </a:endParaRPr>
                    </a:p>
                  </a:txBody>
                  <a:tcPr marL="5977" marR="5977" marT="5977" marB="0" anchor="b"/>
                </a:tc>
                <a:tc>
                  <a:txBody>
                    <a:bodyPr/>
                    <a:lstStyle/>
                    <a:p>
                      <a:pPr algn="ctr" rtl="0" fontAlgn="b"/>
                      <a:r>
                        <a:rPr lang="ru-RU" sz="1600" i="1" u="none" strike="noStrike" dirty="0">
                          <a:effectLst/>
                        </a:rPr>
                        <a:t>14 737,5</a:t>
                      </a:r>
                      <a:endParaRPr lang="ru-RU" sz="1600" b="0" i="1" u="none" strike="noStrike" dirty="0">
                        <a:solidFill>
                          <a:srgbClr val="000000"/>
                        </a:solidFill>
                        <a:effectLst/>
                        <a:latin typeface="Times New Roman" panose="02020603050405020304" pitchFamily="18" charset="0"/>
                      </a:endParaRPr>
                    </a:p>
                  </a:txBody>
                  <a:tcPr marL="5977" marR="5977" marT="5977" marB="0" anchor="b"/>
                </a:tc>
                <a:tc>
                  <a:txBody>
                    <a:bodyPr/>
                    <a:lstStyle/>
                    <a:p>
                      <a:pPr algn="ctr" rtl="0" fontAlgn="b"/>
                      <a:r>
                        <a:rPr lang="ru-RU" sz="1600" i="1" u="none" strike="noStrike" dirty="0">
                          <a:effectLst/>
                        </a:rPr>
                        <a:t>27 008,4</a:t>
                      </a:r>
                      <a:endParaRPr lang="ru-RU" sz="1600" b="0" i="1" u="none" strike="noStrike" dirty="0">
                        <a:solidFill>
                          <a:srgbClr val="000000"/>
                        </a:solidFill>
                        <a:effectLst/>
                        <a:latin typeface="Times New Roman" panose="02020603050405020304" pitchFamily="18" charset="0"/>
                      </a:endParaRPr>
                    </a:p>
                  </a:txBody>
                  <a:tcPr marL="5977" marR="5977" marT="5977" marB="0" anchor="b"/>
                </a:tc>
                <a:tc>
                  <a:txBody>
                    <a:bodyPr/>
                    <a:lstStyle/>
                    <a:p>
                      <a:pPr algn="ctr" rtl="0" fontAlgn="b"/>
                      <a:r>
                        <a:rPr lang="ru-RU" sz="1600" i="1" u="none" strike="noStrike" dirty="0">
                          <a:effectLst/>
                        </a:rPr>
                        <a:t>-12 270,9</a:t>
                      </a:r>
                      <a:endParaRPr lang="ru-RU" sz="1600" b="0" i="1" u="none" strike="noStrike" dirty="0">
                        <a:solidFill>
                          <a:srgbClr val="000000"/>
                        </a:solidFill>
                        <a:effectLst/>
                        <a:latin typeface="Times New Roman" panose="02020603050405020304" pitchFamily="18" charset="0"/>
                      </a:endParaRPr>
                    </a:p>
                  </a:txBody>
                  <a:tcPr marL="5977" marR="5977" marT="5977" marB="0" anchor="b"/>
                </a:tc>
              </a:tr>
              <a:tr h="259836">
                <a:tc>
                  <a:txBody>
                    <a:bodyPr/>
                    <a:lstStyle/>
                    <a:p>
                      <a:pPr algn="l" rtl="0" fontAlgn="b"/>
                      <a:r>
                        <a:rPr lang="ru-RU" sz="1400" b="1" u="none" strike="noStrike" dirty="0">
                          <a:effectLst/>
                        </a:rPr>
                        <a:t>Утверждено решением Думы города от 30.07.2021 № 410</a:t>
                      </a:r>
                      <a:endParaRPr lang="ru-RU" sz="1400" b="1" i="0" u="none" strike="noStrike" dirty="0">
                        <a:solidFill>
                          <a:srgbClr val="000000"/>
                        </a:solidFill>
                        <a:effectLst/>
                        <a:latin typeface="Times New Roman" panose="02020603050405020304" pitchFamily="18" charset="0"/>
                      </a:endParaRPr>
                    </a:p>
                  </a:txBody>
                  <a:tcPr marL="5977" marR="5977" marT="5977" marB="0" anchor="b"/>
                </a:tc>
                <a:tc>
                  <a:txBody>
                    <a:bodyPr/>
                    <a:lstStyle/>
                    <a:p>
                      <a:pPr algn="ctr" rtl="0" fontAlgn="b"/>
                      <a:r>
                        <a:rPr lang="ru-RU" sz="1600" b="1" u="none" strike="noStrike" dirty="0">
                          <a:effectLst/>
                        </a:rPr>
                        <a:t>4 018 264,8</a:t>
                      </a:r>
                      <a:endParaRPr lang="ru-RU" sz="1600" b="1" i="0" u="none" strike="noStrike" dirty="0">
                        <a:solidFill>
                          <a:srgbClr val="000000"/>
                        </a:solidFill>
                        <a:effectLst/>
                        <a:latin typeface="Times New Roman" panose="02020603050405020304" pitchFamily="18" charset="0"/>
                      </a:endParaRPr>
                    </a:p>
                  </a:txBody>
                  <a:tcPr marL="5977" marR="5977" marT="5977" marB="0" anchor="b"/>
                </a:tc>
                <a:tc>
                  <a:txBody>
                    <a:bodyPr/>
                    <a:lstStyle/>
                    <a:p>
                      <a:pPr algn="ctr" rtl="0" fontAlgn="b"/>
                      <a:r>
                        <a:rPr lang="ru-RU" sz="1600" b="1" u="none" strike="noStrike" dirty="0">
                          <a:effectLst/>
                        </a:rPr>
                        <a:t>4 812 965,9</a:t>
                      </a:r>
                      <a:endParaRPr lang="ru-RU" sz="1600" b="1" i="0" u="none" strike="noStrike" dirty="0">
                        <a:solidFill>
                          <a:srgbClr val="000000"/>
                        </a:solidFill>
                        <a:effectLst/>
                        <a:latin typeface="Times New Roman" panose="02020603050405020304" pitchFamily="18" charset="0"/>
                      </a:endParaRPr>
                    </a:p>
                  </a:txBody>
                  <a:tcPr marL="5977" marR="5977" marT="5977" marB="0" anchor="b"/>
                </a:tc>
                <a:tc>
                  <a:txBody>
                    <a:bodyPr/>
                    <a:lstStyle/>
                    <a:p>
                      <a:pPr algn="ctr" rtl="0" fontAlgn="b"/>
                      <a:r>
                        <a:rPr lang="ru-RU" sz="1600" b="1" u="none" strike="noStrike" dirty="0">
                          <a:effectLst/>
                        </a:rPr>
                        <a:t>-794 701,1</a:t>
                      </a:r>
                      <a:endParaRPr lang="ru-RU" sz="1600" b="1" i="0" u="none" strike="noStrike" dirty="0">
                        <a:solidFill>
                          <a:srgbClr val="000000"/>
                        </a:solidFill>
                        <a:effectLst/>
                        <a:latin typeface="Times New Roman" panose="02020603050405020304" pitchFamily="18" charset="0"/>
                      </a:endParaRPr>
                    </a:p>
                  </a:txBody>
                  <a:tcPr marL="5977" marR="5977" marT="5977" marB="0" anchor="b"/>
                </a:tc>
              </a:tr>
              <a:tr h="225189">
                <a:tc>
                  <a:txBody>
                    <a:bodyPr/>
                    <a:lstStyle/>
                    <a:p>
                      <a:pPr algn="l" rtl="0" fontAlgn="b"/>
                      <a:r>
                        <a:rPr lang="ru-RU" sz="1400" i="1" u="none" strike="noStrike" dirty="0">
                          <a:effectLst/>
                        </a:rPr>
                        <a:t>Изменения (+;-)</a:t>
                      </a:r>
                      <a:endParaRPr lang="ru-RU" sz="1400" b="0" i="1" u="none" strike="noStrike" dirty="0">
                        <a:solidFill>
                          <a:srgbClr val="000000"/>
                        </a:solidFill>
                        <a:effectLst/>
                        <a:latin typeface="Times New Roman" panose="02020603050405020304" pitchFamily="18" charset="0"/>
                      </a:endParaRPr>
                    </a:p>
                  </a:txBody>
                  <a:tcPr marL="5977" marR="5977" marT="5977" marB="0" anchor="b"/>
                </a:tc>
                <a:tc>
                  <a:txBody>
                    <a:bodyPr/>
                    <a:lstStyle/>
                    <a:p>
                      <a:pPr algn="ctr" rtl="0" fontAlgn="b"/>
                      <a:r>
                        <a:rPr lang="ru-RU" sz="1600" i="1" u="none" strike="noStrike" dirty="0">
                          <a:effectLst/>
                        </a:rPr>
                        <a:t>177 105,8</a:t>
                      </a:r>
                      <a:endParaRPr lang="ru-RU" sz="1600" b="0" i="1" u="none" strike="noStrike" dirty="0">
                        <a:solidFill>
                          <a:srgbClr val="000000"/>
                        </a:solidFill>
                        <a:effectLst/>
                        <a:latin typeface="Times New Roman" panose="02020603050405020304" pitchFamily="18" charset="0"/>
                      </a:endParaRPr>
                    </a:p>
                  </a:txBody>
                  <a:tcPr marL="5977" marR="5977" marT="5977" marB="0" anchor="b"/>
                </a:tc>
                <a:tc>
                  <a:txBody>
                    <a:bodyPr/>
                    <a:lstStyle/>
                    <a:p>
                      <a:pPr algn="ctr" rtl="0" fontAlgn="b"/>
                      <a:r>
                        <a:rPr lang="ru-RU" sz="1600" i="1" u="none" strike="noStrike" dirty="0">
                          <a:effectLst/>
                        </a:rPr>
                        <a:t>177 105,9</a:t>
                      </a:r>
                      <a:endParaRPr lang="ru-RU" sz="1600" b="0" i="1" u="none" strike="noStrike" dirty="0">
                        <a:solidFill>
                          <a:srgbClr val="000000"/>
                        </a:solidFill>
                        <a:effectLst/>
                        <a:latin typeface="Times New Roman" panose="02020603050405020304" pitchFamily="18" charset="0"/>
                      </a:endParaRPr>
                    </a:p>
                  </a:txBody>
                  <a:tcPr marL="5977" marR="5977" marT="5977" marB="0" anchor="b"/>
                </a:tc>
                <a:tc>
                  <a:txBody>
                    <a:bodyPr/>
                    <a:lstStyle/>
                    <a:p>
                      <a:pPr algn="ctr" rtl="0" fontAlgn="b"/>
                      <a:r>
                        <a:rPr lang="ru-RU" sz="1600" i="1" u="none" strike="noStrike" dirty="0">
                          <a:effectLst/>
                        </a:rPr>
                        <a:t>-0,1</a:t>
                      </a:r>
                      <a:endParaRPr lang="ru-RU" sz="1600" b="0" i="1" u="none" strike="noStrike" dirty="0">
                        <a:solidFill>
                          <a:srgbClr val="000000"/>
                        </a:solidFill>
                        <a:effectLst/>
                        <a:latin typeface="Times New Roman" panose="02020603050405020304" pitchFamily="18" charset="0"/>
                      </a:endParaRPr>
                    </a:p>
                  </a:txBody>
                  <a:tcPr marL="5977" marR="5977" marT="5977" marB="0" anchor="b"/>
                </a:tc>
              </a:tr>
              <a:tr h="259836">
                <a:tc>
                  <a:txBody>
                    <a:bodyPr/>
                    <a:lstStyle/>
                    <a:p>
                      <a:pPr algn="l" rtl="0" fontAlgn="b"/>
                      <a:r>
                        <a:rPr lang="ru-RU" sz="1400" b="1" u="none" strike="noStrike" dirty="0">
                          <a:effectLst/>
                        </a:rPr>
                        <a:t>Утверждено решением Думы города от 29.09.2021 № 5</a:t>
                      </a:r>
                      <a:endParaRPr lang="ru-RU" sz="1400" b="1" i="0" u="none" strike="noStrike" dirty="0">
                        <a:solidFill>
                          <a:srgbClr val="000000"/>
                        </a:solidFill>
                        <a:effectLst/>
                        <a:latin typeface="Times New Roman" panose="02020603050405020304" pitchFamily="18" charset="0"/>
                      </a:endParaRPr>
                    </a:p>
                  </a:txBody>
                  <a:tcPr marL="5977" marR="5977" marT="5977" marB="0" anchor="b"/>
                </a:tc>
                <a:tc>
                  <a:txBody>
                    <a:bodyPr/>
                    <a:lstStyle/>
                    <a:p>
                      <a:pPr algn="ctr" rtl="0" fontAlgn="b"/>
                      <a:r>
                        <a:rPr lang="ru-RU" sz="1600" b="1" u="none" strike="noStrike" dirty="0">
                          <a:effectLst/>
                        </a:rPr>
                        <a:t>4 037 911,1</a:t>
                      </a:r>
                      <a:endParaRPr lang="ru-RU" sz="1600" b="1" i="0" u="none" strike="noStrike" dirty="0">
                        <a:solidFill>
                          <a:srgbClr val="000000"/>
                        </a:solidFill>
                        <a:effectLst/>
                        <a:latin typeface="Times New Roman" panose="02020603050405020304" pitchFamily="18" charset="0"/>
                      </a:endParaRPr>
                    </a:p>
                  </a:txBody>
                  <a:tcPr marL="5977" marR="5977" marT="5977" marB="0" anchor="b"/>
                </a:tc>
                <a:tc>
                  <a:txBody>
                    <a:bodyPr/>
                    <a:lstStyle/>
                    <a:p>
                      <a:pPr algn="ctr" rtl="0" fontAlgn="b"/>
                      <a:r>
                        <a:rPr lang="ru-RU" sz="1600" b="1" u="none" strike="noStrike" dirty="0">
                          <a:effectLst/>
                        </a:rPr>
                        <a:t>4 832 612,2</a:t>
                      </a:r>
                      <a:endParaRPr lang="ru-RU" sz="1600" b="1" i="0" u="none" strike="noStrike" dirty="0">
                        <a:solidFill>
                          <a:srgbClr val="000000"/>
                        </a:solidFill>
                        <a:effectLst/>
                        <a:latin typeface="Times New Roman" panose="02020603050405020304" pitchFamily="18" charset="0"/>
                      </a:endParaRPr>
                    </a:p>
                  </a:txBody>
                  <a:tcPr marL="5977" marR="5977" marT="5977" marB="0" anchor="b"/>
                </a:tc>
                <a:tc>
                  <a:txBody>
                    <a:bodyPr/>
                    <a:lstStyle/>
                    <a:p>
                      <a:pPr algn="ctr" rtl="0" fontAlgn="b"/>
                      <a:r>
                        <a:rPr lang="ru-RU" sz="1600" b="1" u="none" strike="noStrike" dirty="0">
                          <a:effectLst/>
                        </a:rPr>
                        <a:t>-794 701,1</a:t>
                      </a:r>
                      <a:endParaRPr lang="ru-RU" sz="1600" b="1" i="0" u="none" strike="noStrike" dirty="0">
                        <a:solidFill>
                          <a:srgbClr val="000000"/>
                        </a:solidFill>
                        <a:effectLst/>
                        <a:latin typeface="Times New Roman" panose="02020603050405020304" pitchFamily="18" charset="0"/>
                      </a:endParaRPr>
                    </a:p>
                  </a:txBody>
                  <a:tcPr marL="5977" marR="5977" marT="5977" marB="0" anchor="b"/>
                </a:tc>
              </a:tr>
              <a:tr h="225189">
                <a:tc>
                  <a:txBody>
                    <a:bodyPr/>
                    <a:lstStyle/>
                    <a:p>
                      <a:pPr algn="l" rtl="0" fontAlgn="b"/>
                      <a:r>
                        <a:rPr lang="ru-RU" sz="1400" i="1" u="none" strike="noStrike" dirty="0">
                          <a:effectLst/>
                        </a:rPr>
                        <a:t>Изменения (+;-)</a:t>
                      </a:r>
                      <a:endParaRPr lang="ru-RU" sz="1400" b="0" i="1" u="none" strike="noStrike" dirty="0">
                        <a:solidFill>
                          <a:srgbClr val="000000"/>
                        </a:solidFill>
                        <a:effectLst/>
                        <a:latin typeface="Times New Roman" panose="02020603050405020304" pitchFamily="18" charset="0"/>
                      </a:endParaRPr>
                    </a:p>
                  </a:txBody>
                  <a:tcPr marL="5977" marR="5977" marT="5977" marB="0" anchor="b"/>
                </a:tc>
                <a:tc>
                  <a:txBody>
                    <a:bodyPr/>
                    <a:lstStyle/>
                    <a:p>
                      <a:pPr algn="ctr" rtl="0" fontAlgn="b"/>
                      <a:r>
                        <a:rPr lang="ru-RU" sz="1600" i="1" u="none" strike="noStrike">
                          <a:effectLst/>
                        </a:rPr>
                        <a:t>19 646,3</a:t>
                      </a:r>
                      <a:endParaRPr lang="ru-RU" sz="1600" b="0" i="1" u="none" strike="noStrike">
                        <a:solidFill>
                          <a:srgbClr val="000000"/>
                        </a:solidFill>
                        <a:effectLst/>
                        <a:latin typeface="Times New Roman" panose="02020603050405020304" pitchFamily="18" charset="0"/>
                      </a:endParaRPr>
                    </a:p>
                  </a:txBody>
                  <a:tcPr marL="5977" marR="5977" marT="5977" marB="0" anchor="b"/>
                </a:tc>
                <a:tc>
                  <a:txBody>
                    <a:bodyPr/>
                    <a:lstStyle/>
                    <a:p>
                      <a:pPr algn="ctr" rtl="0" fontAlgn="b"/>
                      <a:r>
                        <a:rPr lang="ru-RU" sz="1600" i="1" u="none" strike="noStrike" dirty="0">
                          <a:effectLst/>
                        </a:rPr>
                        <a:t>19 646,3</a:t>
                      </a:r>
                      <a:endParaRPr lang="ru-RU" sz="1600" b="0" i="1" u="none" strike="noStrike" dirty="0">
                        <a:solidFill>
                          <a:srgbClr val="000000"/>
                        </a:solidFill>
                        <a:effectLst/>
                        <a:latin typeface="Times New Roman" panose="02020603050405020304" pitchFamily="18" charset="0"/>
                      </a:endParaRPr>
                    </a:p>
                  </a:txBody>
                  <a:tcPr marL="5977" marR="5977" marT="5977" marB="0" anchor="b"/>
                </a:tc>
                <a:tc>
                  <a:txBody>
                    <a:bodyPr/>
                    <a:lstStyle/>
                    <a:p>
                      <a:pPr algn="ctr" rtl="0" fontAlgn="b"/>
                      <a:r>
                        <a:rPr lang="ru-RU" sz="1600" i="1" u="none" strike="noStrike" dirty="0">
                          <a:effectLst/>
                        </a:rPr>
                        <a:t>0,0</a:t>
                      </a:r>
                      <a:endParaRPr lang="ru-RU" sz="1600" b="0" i="1" u="none" strike="noStrike" dirty="0">
                        <a:solidFill>
                          <a:srgbClr val="000000"/>
                        </a:solidFill>
                        <a:effectLst/>
                        <a:latin typeface="Times New Roman" panose="02020603050405020304" pitchFamily="18" charset="0"/>
                      </a:endParaRPr>
                    </a:p>
                  </a:txBody>
                  <a:tcPr marL="5977" marR="5977" marT="5977" marB="0" anchor="b"/>
                </a:tc>
              </a:tr>
              <a:tr h="259836">
                <a:tc>
                  <a:txBody>
                    <a:bodyPr/>
                    <a:lstStyle/>
                    <a:p>
                      <a:pPr algn="l" rtl="0" fontAlgn="b"/>
                      <a:r>
                        <a:rPr lang="ru-RU" sz="1400" b="1" u="none" strike="noStrike" dirty="0">
                          <a:effectLst/>
                        </a:rPr>
                        <a:t>Утверждено решением Думы города от 26.10.2021 № 24</a:t>
                      </a:r>
                      <a:endParaRPr lang="ru-RU" sz="1400" b="1" i="0" u="none" strike="noStrike" dirty="0">
                        <a:solidFill>
                          <a:srgbClr val="000000"/>
                        </a:solidFill>
                        <a:effectLst/>
                        <a:latin typeface="Times New Roman" panose="02020603050405020304" pitchFamily="18" charset="0"/>
                      </a:endParaRPr>
                    </a:p>
                  </a:txBody>
                  <a:tcPr marL="5977" marR="5977" marT="5977" marB="0" anchor="b"/>
                </a:tc>
                <a:tc>
                  <a:txBody>
                    <a:bodyPr/>
                    <a:lstStyle/>
                    <a:p>
                      <a:pPr algn="ctr" rtl="0" fontAlgn="b"/>
                      <a:r>
                        <a:rPr lang="ru-RU" sz="1600" b="1" u="none" strike="noStrike" dirty="0">
                          <a:effectLst/>
                        </a:rPr>
                        <a:t>4 083 531,6</a:t>
                      </a:r>
                      <a:endParaRPr lang="ru-RU" sz="1600" b="1" i="0" u="none" strike="noStrike" dirty="0">
                        <a:solidFill>
                          <a:srgbClr val="000000"/>
                        </a:solidFill>
                        <a:effectLst/>
                        <a:latin typeface="Times New Roman" panose="02020603050405020304" pitchFamily="18" charset="0"/>
                      </a:endParaRPr>
                    </a:p>
                  </a:txBody>
                  <a:tcPr marL="5977" marR="5977" marT="5977" marB="0" anchor="b"/>
                </a:tc>
                <a:tc>
                  <a:txBody>
                    <a:bodyPr/>
                    <a:lstStyle/>
                    <a:p>
                      <a:pPr algn="ctr" rtl="0" fontAlgn="b"/>
                      <a:r>
                        <a:rPr lang="ru-RU" sz="1600" b="1" u="none" strike="noStrike" dirty="0">
                          <a:effectLst/>
                        </a:rPr>
                        <a:t>4 878 232,7</a:t>
                      </a:r>
                      <a:endParaRPr lang="ru-RU" sz="1600" b="1" i="0" u="none" strike="noStrike" dirty="0">
                        <a:solidFill>
                          <a:srgbClr val="000000"/>
                        </a:solidFill>
                        <a:effectLst/>
                        <a:latin typeface="Times New Roman" panose="02020603050405020304" pitchFamily="18" charset="0"/>
                      </a:endParaRPr>
                    </a:p>
                  </a:txBody>
                  <a:tcPr marL="5977" marR="5977" marT="5977" marB="0" anchor="b"/>
                </a:tc>
                <a:tc>
                  <a:txBody>
                    <a:bodyPr/>
                    <a:lstStyle/>
                    <a:p>
                      <a:pPr algn="ctr" rtl="0" fontAlgn="b"/>
                      <a:r>
                        <a:rPr lang="ru-RU" sz="1600" b="1" u="none" strike="noStrike" dirty="0">
                          <a:effectLst/>
                        </a:rPr>
                        <a:t>-794 701,1</a:t>
                      </a:r>
                      <a:endParaRPr lang="ru-RU" sz="1600" b="1" i="0" u="none" strike="noStrike" dirty="0">
                        <a:solidFill>
                          <a:srgbClr val="000000"/>
                        </a:solidFill>
                        <a:effectLst/>
                        <a:latin typeface="Times New Roman" panose="02020603050405020304" pitchFamily="18" charset="0"/>
                      </a:endParaRPr>
                    </a:p>
                  </a:txBody>
                  <a:tcPr marL="5977" marR="5977" marT="5977" marB="0" anchor="b"/>
                </a:tc>
              </a:tr>
              <a:tr h="225189">
                <a:tc>
                  <a:txBody>
                    <a:bodyPr/>
                    <a:lstStyle/>
                    <a:p>
                      <a:pPr algn="l" rtl="0" fontAlgn="b"/>
                      <a:r>
                        <a:rPr lang="ru-RU" sz="1400" i="1" u="none" strike="noStrike" dirty="0">
                          <a:effectLst/>
                        </a:rPr>
                        <a:t>Изменения (+;-)</a:t>
                      </a:r>
                      <a:endParaRPr lang="ru-RU" sz="1400" b="0" i="1" u="none" strike="noStrike" dirty="0">
                        <a:solidFill>
                          <a:srgbClr val="000000"/>
                        </a:solidFill>
                        <a:effectLst/>
                        <a:latin typeface="Times New Roman" panose="02020603050405020304" pitchFamily="18" charset="0"/>
                      </a:endParaRPr>
                    </a:p>
                  </a:txBody>
                  <a:tcPr marL="5977" marR="5977" marT="5977" marB="0" anchor="b"/>
                </a:tc>
                <a:tc>
                  <a:txBody>
                    <a:bodyPr/>
                    <a:lstStyle/>
                    <a:p>
                      <a:pPr algn="ctr" rtl="0" fontAlgn="b"/>
                      <a:r>
                        <a:rPr lang="ru-RU" sz="1600" i="1" u="none" strike="noStrike" dirty="0">
                          <a:effectLst/>
                        </a:rPr>
                        <a:t>45 620,5</a:t>
                      </a:r>
                      <a:endParaRPr lang="ru-RU" sz="1600" b="0" i="1" u="none" strike="noStrike" dirty="0">
                        <a:solidFill>
                          <a:srgbClr val="000000"/>
                        </a:solidFill>
                        <a:effectLst/>
                        <a:latin typeface="Times New Roman" panose="02020603050405020304" pitchFamily="18" charset="0"/>
                      </a:endParaRPr>
                    </a:p>
                  </a:txBody>
                  <a:tcPr marL="5977" marR="5977" marT="5977" marB="0" anchor="b"/>
                </a:tc>
                <a:tc>
                  <a:txBody>
                    <a:bodyPr/>
                    <a:lstStyle/>
                    <a:p>
                      <a:pPr algn="ctr" rtl="0" fontAlgn="b"/>
                      <a:r>
                        <a:rPr lang="ru-RU" sz="1600" i="1" u="none" strike="noStrike" dirty="0">
                          <a:effectLst/>
                        </a:rPr>
                        <a:t>45 620,5</a:t>
                      </a:r>
                      <a:endParaRPr lang="ru-RU" sz="1600" b="0" i="1" u="none" strike="noStrike" dirty="0">
                        <a:solidFill>
                          <a:srgbClr val="000000"/>
                        </a:solidFill>
                        <a:effectLst/>
                        <a:latin typeface="Times New Roman" panose="02020603050405020304" pitchFamily="18" charset="0"/>
                      </a:endParaRPr>
                    </a:p>
                  </a:txBody>
                  <a:tcPr marL="5977" marR="5977" marT="5977" marB="0" anchor="b"/>
                </a:tc>
                <a:tc>
                  <a:txBody>
                    <a:bodyPr/>
                    <a:lstStyle/>
                    <a:p>
                      <a:pPr algn="ctr" rtl="0" fontAlgn="b"/>
                      <a:r>
                        <a:rPr lang="ru-RU" sz="1600" i="1" u="none" strike="noStrike" dirty="0">
                          <a:effectLst/>
                        </a:rPr>
                        <a:t>0,0</a:t>
                      </a:r>
                      <a:endParaRPr lang="ru-RU" sz="1600" b="0" i="1" u="none" strike="noStrike" dirty="0">
                        <a:solidFill>
                          <a:srgbClr val="000000"/>
                        </a:solidFill>
                        <a:effectLst/>
                        <a:latin typeface="Times New Roman" panose="02020603050405020304" pitchFamily="18" charset="0"/>
                      </a:endParaRPr>
                    </a:p>
                  </a:txBody>
                  <a:tcPr marL="5977" marR="5977" marT="5977" marB="0" anchor="b"/>
                </a:tc>
              </a:tr>
              <a:tr h="259836">
                <a:tc>
                  <a:txBody>
                    <a:bodyPr/>
                    <a:lstStyle/>
                    <a:p>
                      <a:pPr algn="l" rtl="0" fontAlgn="b"/>
                      <a:r>
                        <a:rPr lang="ru-RU" sz="1400" b="1" u="none" strike="noStrike" dirty="0">
                          <a:effectLst/>
                        </a:rPr>
                        <a:t>Утверждено решением Думы города от 27.12.2021 № 41</a:t>
                      </a:r>
                      <a:endParaRPr lang="ru-RU" sz="1400" b="1" i="0" u="none" strike="noStrike" dirty="0">
                        <a:solidFill>
                          <a:srgbClr val="000000"/>
                        </a:solidFill>
                        <a:effectLst/>
                        <a:latin typeface="Times New Roman" panose="02020603050405020304" pitchFamily="18" charset="0"/>
                      </a:endParaRPr>
                    </a:p>
                  </a:txBody>
                  <a:tcPr marL="5977" marR="5977" marT="5977" marB="0" anchor="b"/>
                </a:tc>
                <a:tc>
                  <a:txBody>
                    <a:bodyPr/>
                    <a:lstStyle/>
                    <a:p>
                      <a:pPr algn="ctr" rtl="0" fontAlgn="b"/>
                      <a:r>
                        <a:rPr lang="ru-RU" sz="1600" b="1" u="none" strike="noStrike" dirty="0">
                          <a:effectLst/>
                        </a:rPr>
                        <a:t>4 035 769,9</a:t>
                      </a:r>
                      <a:endParaRPr lang="ru-RU" sz="1600" b="1" i="0" u="none" strike="noStrike" dirty="0">
                        <a:solidFill>
                          <a:srgbClr val="000000"/>
                        </a:solidFill>
                        <a:effectLst/>
                        <a:latin typeface="Times New Roman" panose="02020603050405020304" pitchFamily="18" charset="0"/>
                      </a:endParaRPr>
                    </a:p>
                  </a:txBody>
                  <a:tcPr marL="5977" marR="5977" marT="5977" marB="0" anchor="b"/>
                </a:tc>
                <a:tc>
                  <a:txBody>
                    <a:bodyPr/>
                    <a:lstStyle/>
                    <a:p>
                      <a:pPr algn="ctr" rtl="0" fontAlgn="b"/>
                      <a:r>
                        <a:rPr lang="ru-RU" sz="1600" b="1" u="none" strike="noStrike" dirty="0">
                          <a:effectLst/>
                        </a:rPr>
                        <a:t>4 830 471,0</a:t>
                      </a:r>
                      <a:endParaRPr lang="ru-RU" sz="1600" b="1" i="0" u="none" strike="noStrike" dirty="0">
                        <a:solidFill>
                          <a:srgbClr val="000000"/>
                        </a:solidFill>
                        <a:effectLst/>
                        <a:latin typeface="Times New Roman" panose="02020603050405020304" pitchFamily="18" charset="0"/>
                      </a:endParaRPr>
                    </a:p>
                  </a:txBody>
                  <a:tcPr marL="5977" marR="5977" marT="5977" marB="0" anchor="b"/>
                </a:tc>
                <a:tc>
                  <a:txBody>
                    <a:bodyPr/>
                    <a:lstStyle/>
                    <a:p>
                      <a:pPr algn="ctr" rtl="0" fontAlgn="b"/>
                      <a:r>
                        <a:rPr lang="ru-RU" sz="1600" b="1" u="none" strike="noStrike" dirty="0">
                          <a:effectLst/>
                        </a:rPr>
                        <a:t>-794 701,1</a:t>
                      </a:r>
                      <a:endParaRPr lang="ru-RU" sz="1600" b="1" i="0" u="none" strike="noStrike" dirty="0">
                        <a:solidFill>
                          <a:srgbClr val="000000"/>
                        </a:solidFill>
                        <a:effectLst/>
                        <a:latin typeface="Times New Roman" panose="02020603050405020304" pitchFamily="18" charset="0"/>
                      </a:endParaRPr>
                    </a:p>
                  </a:txBody>
                  <a:tcPr marL="5977" marR="5977" marT="5977" marB="0" anchor="b"/>
                </a:tc>
              </a:tr>
              <a:tr h="225189">
                <a:tc>
                  <a:txBody>
                    <a:bodyPr/>
                    <a:lstStyle/>
                    <a:p>
                      <a:pPr algn="l" rtl="0" fontAlgn="b"/>
                      <a:r>
                        <a:rPr lang="ru-RU" sz="1400" i="1" u="none" strike="noStrike" dirty="0">
                          <a:effectLst/>
                        </a:rPr>
                        <a:t>Изменения (+;-)</a:t>
                      </a:r>
                      <a:endParaRPr lang="ru-RU" sz="1400" b="0" i="1" u="none" strike="noStrike" dirty="0">
                        <a:solidFill>
                          <a:srgbClr val="000000"/>
                        </a:solidFill>
                        <a:effectLst/>
                        <a:latin typeface="Times New Roman" panose="02020603050405020304" pitchFamily="18" charset="0"/>
                      </a:endParaRPr>
                    </a:p>
                  </a:txBody>
                  <a:tcPr marL="5977" marR="5977" marT="5977" marB="0" anchor="b"/>
                </a:tc>
                <a:tc>
                  <a:txBody>
                    <a:bodyPr/>
                    <a:lstStyle/>
                    <a:p>
                      <a:pPr algn="ctr" rtl="0" fontAlgn="b"/>
                      <a:r>
                        <a:rPr lang="ru-RU" sz="1600" i="1" u="none" strike="noStrike" dirty="0">
                          <a:effectLst/>
                        </a:rPr>
                        <a:t>-47 761,7</a:t>
                      </a:r>
                      <a:endParaRPr lang="ru-RU" sz="1600" b="0" i="1" u="none" strike="noStrike" dirty="0">
                        <a:solidFill>
                          <a:srgbClr val="000000"/>
                        </a:solidFill>
                        <a:effectLst/>
                        <a:latin typeface="Times New Roman" panose="02020603050405020304" pitchFamily="18" charset="0"/>
                      </a:endParaRPr>
                    </a:p>
                  </a:txBody>
                  <a:tcPr marL="5977" marR="5977" marT="5977" marB="0" anchor="b"/>
                </a:tc>
                <a:tc>
                  <a:txBody>
                    <a:bodyPr/>
                    <a:lstStyle/>
                    <a:p>
                      <a:pPr algn="ctr" rtl="0" fontAlgn="b"/>
                      <a:r>
                        <a:rPr lang="ru-RU" sz="1600" i="1" u="none" strike="noStrike" dirty="0">
                          <a:effectLst/>
                        </a:rPr>
                        <a:t>-47 761,7</a:t>
                      </a:r>
                      <a:endParaRPr lang="ru-RU" sz="1600" b="0" i="1" u="none" strike="noStrike" dirty="0">
                        <a:solidFill>
                          <a:srgbClr val="000000"/>
                        </a:solidFill>
                        <a:effectLst/>
                        <a:latin typeface="Times New Roman" panose="02020603050405020304" pitchFamily="18" charset="0"/>
                      </a:endParaRPr>
                    </a:p>
                  </a:txBody>
                  <a:tcPr marL="5977" marR="5977" marT="5977" marB="0" anchor="b"/>
                </a:tc>
                <a:tc>
                  <a:txBody>
                    <a:bodyPr/>
                    <a:lstStyle/>
                    <a:p>
                      <a:pPr algn="ctr" rtl="0" fontAlgn="b"/>
                      <a:r>
                        <a:rPr lang="ru-RU" sz="1600" i="1" u="none" strike="noStrike" dirty="0">
                          <a:effectLst/>
                        </a:rPr>
                        <a:t>0,0</a:t>
                      </a:r>
                      <a:endParaRPr lang="ru-RU" sz="1600" b="0" i="1" u="none" strike="noStrike" dirty="0">
                        <a:solidFill>
                          <a:srgbClr val="000000"/>
                        </a:solidFill>
                        <a:effectLst/>
                        <a:latin typeface="Times New Roman" panose="02020603050405020304" pitchFamily="18" charset="0"/>
                      </a:endParaRPr>
                    </a:p>
                  </a:txBody>
                  <a:tcPr marL="5977" marR="5977" marT="5977" marB="0" anchor="b"/>
                </a:tc>
              </a:tr>
              <a:tr h="582367">
                <a:tc>
                  <a:txBody>
                    <a:bodyPr/>
                    <a:lstStyle/>
                    <a:p>
                      <a:pPr algn="l" rtl="0" fontAlgn="b"/>
                      <a:r>
                        <a:rPr lang="ru-RU" sz="1400" u="none" strike="noStrike" dirty="0">
                          <a:effectLst/>
                        </a:rPr>
                        <a:t>Изменения, внесённые на основании статей 217, 232 Бюджетного кодекса Российской Федерации без внесения изменений в решение о бюджете (+;-)</a:t>
                      </a:r>
                      <a:endParaRPr lang="ru-RU" sz="1400" b="0" i="1" u="none" strike="noStrike" dirty="0">
                        <a:solidFill>
                          <a:srgbClr val="000000"/>
                        </a:solidFill>
                        <a:effectLst/>
                        <a:latin typeface="Times New Roman" panose="02020603050405020304" pitchFamily="18" charset="0"/>
                      </a:endParaRPr>
                    </a:p>
                  </a:txBody>
                  <a:tcPr marL="5977" marR="5977" marT="5977" marB="0" anchor="b"/>
                </a:tc>
                <a:tc>
                  <a:txBody>
                    <a:bodyPr/>
                    <a:lstStyle/>
                    <a:p>
                      <a:pPr algn="ctr" rtl="0" fontAlgn="b"/>
                      <a:r>
                        <a:rPr lang="ru-RU" sz="1600" u="none" strike="noStrike" dirty="0">
                          <a:effectLst/>
                        </a:rPr>
                        <a:t>114 342,2</a:t>
                      </a:r>
                      <a:endParaRPr lang="ru-RU" sz="1600" b="0" i="1" u="none" strike="noStrike" dirty="0">
                        <a:solidFill>
                          <a:srgbClr val="000000"/>
                        </a:solidFill>
                        <a:effectLst/>
                        <a:latin typeface="Times New Roman" panose="02020603050405020304" pitchFamily="18" charset="0"/>
                      </a:endParaRPr>
                    </a:p>
                  </a:txBody>
                  <a:tcPr marL="5977" marR="5977" marT="5977" marB="0" anchor="b"/>
                </a:tc>
                <a:tc>
                  <a:txBody>
                    <a:bodyPr/>
                    <a:lstStyle/>
                    <a:p>
                      <a:pPr algn="ctr" rtl="0" fontAlgn="b"/>
                      <a:r>
                        <a:rPr lang="ru-RU" sz="1600" u="none" strike="noStrike" dirty="0">
                          <a:effectLst/>
                        </a:rPr>
                        <a:t>114 342,2</a:t>
                      </a:r>
                      <a:endParaRPr lang="ru-RU" sz="1600" b="0" i="1" u="none" strike="noStrike" dirty="0">
                        <a:solidFill>
                          <a:srgbClr val="000000"/>
                        </a:solidFill>
                        <a:effectLst/>
                        <a:latin typeface="Times New Roman" panose="02020603050405020304" pitchFamily="18" charset="0"/>
                      </a:endParaRPr>
                    </a:p>
                  </a:txBody>
                  <a:tcPr marL="5977" marR="5977" marT="5977" marB="0" anchor="b"/>
                </a:tc>
                <a:tc>
                  <a:txBody>
                    <a:bodyPr/>
                    <a:lstStyle/>
                    <a:p>
                      <a:pPr algn="ctr" rtl="0" fontAlgn="b"/>
                      <a:r>
                        <a:rPr lang="ru-RU" sz="1600" u="none" strike="noStrike" dirty="0">
                          <a:effectLst/>
                        </a:rPr>
                        <a:t>0,0</a:t>
                      </a:r>
                      <a:endParaRPr lang="ru-RU" sz="1600" b="0" i="1" u="none" strike="noStrike" dirty="0">
                        <a:solidFill>
                          <a:srgbClr val="000000"/>
                        </a:solidFill>
                        <a:effectLst/>
                        <a:latin typeface="Times New Roman" panose="02020603050405020304" pitchFamily="18" charset="0"/>
                      </a:endParaRPr>
                    </a:p>
                  </a:txBody>
                  <a:tcPr marL="5977" marR="5977" marT="5977" marB="0" anchor="b"/>
                </a:tc>
              </a:tr>
              <a:tr h="225189">
                <a:tc>
                  <a:txBody>
                    <a:bodyPr/>
                    <a:lstStyle/>
                    <a:p>
                      <a:pPr algn="l" rtl="0" fontAlgn="b"/>
                      <a:r>
                        <a:rPr lang="ru-RU" sz="1400" b="1" u="none" strike="noStrike" dirty="0">
                          <a:effectLst/>
                        </a:rPr>
                        <a:t>Уточненный план</a:t>
                      </a:r>
                      <a:endParaRPr lang="ru-RU" sz="1400" b="1" i="1" u="none" strike="noStrike" dirty="0">
                        <a:solidFill>
                          <a:srgbClr val="000000"/>
                        </a:solidFill>
                        <a:effectLst/>
                        <a:latin typeface="Times New Roman" panose="02020603050405020304" pitchFamily="18" charset="0"/>
                      </a:endParaRPr>
                    </a:p>
                  </a:txBody>
                  <a:tcPr marL="5977" marR="5977" marT="5977" marB="0" anchor="b"/>
                </a:tc>
                <a:tc>
                  <a:txBody>
                    <a:bodyPr/>
                    <a:lstStyle/>
                    <a:p>
                      <a:pPr algn="ctr" rtl="0" fontAlgn="b"/>
                      <a:r>
                        <a:rPr lang="ru-RU" sz="1600" b="1" u="none" strike="noStrike" dirty="0">
                          <a:effectLst/>
                        </a:rPr>
                        <a:t>4 150 112,1</a:t>
                      </a:r>
                      <a:endParaRPr lang="ru-RU" sz="1600" b="1" i="1" u="none" strike="noStrike" dirty="0">
                        <a:solidFill>
                          <a:srgbClr val="000000"/>
                        </a:solidFill>
                        <a:effectLst/>
                        <a:latin typeface="Times New Roman" panose="02020603050405020304" pitchFamily="18" charset="0"/>
                      </a:endParaRPr>
                    </a:p>
                  </a:txBody>
                  <a:tcPr marL="5977" marR="5977" marT="5977" marB="0" anchor="b"/>
                </a:tc>
                <a:tc>
                  <a:txBody>
                    <a:bodyPr/>
                    <a:lstStyle/>
                    <a:p>
                      <a:pPr algn="ctr" rtl="0" fontAlgn="b"/>
                      <a:r>
                        <a:rPr lang="ru-RU" sz="1600" b="1" u="none" strike="noStrike" dirty="0">
                          <a:effectLst/>
                        </a:rPr>
                        <a:t>4 944 813,2</a:t>
                      </a:r>
                      <a:endParaRPr lang="ru-RU" sz="1600" b="1" i="1" u="none" strike="noStrike" dirty="0">
                        <a:solidFill>
                          <a:srgbClr val="000000"/>
                        </a:solidFill>
                        <a:effectLst/>
                        <a:latin typeface="Times New Roman" panose="02020603050405020304" pitchFamily="18" charset="0"/>
                      </a:endParaRPr>
                    </a:p>
                  </a:txBody>
                  <a:tcPr marL="5977" marR="5977" marT="5977" marB="0" anchor="b"/>
                </a:tc>
                <a:tc>
                  <a:txBody>
                    <a:bodyPr/>
                    <a:lstStyle/>
                    <a:p>
                      <a:pPr algn="ctr" rtl="0" fontAlgn="b"/>
                      <a:r>
                        <a:rPr lang="ru-RU" sz="1600" b="1" u="none" strike="noStrike" dirty="0">
                          <a:effectLst/>
                        </a:rPr>
                        <a:t>-794 701,1</a:t>
                      </a:r>
                      <a:endParaRPr lang="ru-RU" sz="1600" b="1" i="1" u="none" strike="noStrike" dirty="0">
                        <a:solidFill>
                          <a:srgbClr val="000000"/>
                        </a:solidFill>
                        <a:effectLst/>
                        <a:latin typeface="Times New Roman" panose="02020603050405020304" pitchFamily="18" charset="0"/>
                      </a:endParaRPr>
                    </a:p>
                  </a:txBody>
                  <a:tcPr marL="5977" marR="5977" marT="5977" marB="0" anchor="b"/>
                </a:tc>
              </a:tr>
              <a:tr h="225189">
                <a:tc>
                  <a:txBody>
                    <a:bodyPr/>
                    <a:lstStyle/>
                    <a:p>
                      <a:pPr algn="l" rtl="0" fontAlgn="b"/>
                      <a:r>
                        <a:rPr lang="ru-RU" sz="1400" i="1" u="none" strike="noStrike" dirty="0">
                          <a:effectLst/>
                        </a:rPr>
                        <a:t>Общие изменения за год (+;-)</a:t>
                      </a:r>
                      <a:endParaRPr lang="ru-RU" sz="1400" b="0" i="1" u="none" strike="noStrike" dirty="0">
                        <a:solidFill>
                          <a:srgbClr val="000000"/>
                        </a:solidFill>
                        <a:effectLst/>
                        <a:latin typeface="Times New Roman" panose="02020603050405020304" pitchFamily="18" charset="0"/>
                      </a:endParaRPr>
                    </a:p>
                  </a:txBody>
                  <a:tcPr marL="5977" marR="5977" marT="5977" marB="0" anchor="b"/>
                </a:tc>
                <a:tc>
                  <a:txBody>
                    <a:bodyPr/>
                    <a:lstStyle/>
                    <a:p>
                      <a:pPr algn="ctr" rtl="0" fontAlgn="b"/>
                      <a:r>
                        <a:rPr lang="ru-RU" sz="1600" i="1" u="none" strike="noStrike" dirty="0">
                          <a:effectLst/>
                        </a:rPr>
                        <a:t>329 584,5</a:t>
                      </a:r>
                      <a:endParaRPr lang="ru-RU" sz="1600" b="0" i="1" u="none" strike="noStrike" dirty="0">
                        <a:solidFill>
                          <a:srgbClr val="000000"/>
                        </a:solidFill>
                        <a:effectLst/>
                        <a:latin typeface="Times New Roman" panose="02020603050405020304" pitchFamily="18" charset="0"/>
                      </a:endParaRPr>
                    </a:p>
                  </a:txBody>
                  <a:tcPr marL="5977" marR="5977" marT="5977" marB="0" anchor="b"/>
                </a:tc>
                <a:tc>
                  <a:txBody>
                    <a:bodyPr/>
                    <a:lstStyle/>
                    <a:p>
                      <a:pPr algn="ctr" rtl="0" fontAlgn="b"/>
                      <a:r>
                        <a:rPr lang="ru-RU" sz="1600" i="1" u="none" strike="noStrike" dirty="0">
                          <a:effectLst/>
                        </a:rPr>
                        <a:t>1 022 318,0</a:t>
                      </a:r>
                      <a:endParaRPr lang="ru-RU" sz="1600" b="0" i="1" u="none" strike="noStrike" dirty="0">
                        <a:solidFill>
                          <a:srgbClr val="000000"/>
                        </a:solidFill>
                        <a:effectLst/>
                        <a:latin typeface="Times New Roman" panose="02020603050405020304" pitchFamily="18" charset="0"/>
                      </a:endParaRPr>
                    </a:p>
                  </a:txBody>
                  <a:tcPr marL="5977" marR="5977" marT="5977" marB="0" anchor="b"/>
                </a:tc>
                <a:tc>
                  <a:txBody>
                    <a:bodyPr/>
                    <a:lstStyle/>
                    <a:p>
                      <a:pPr algn="ctr" rtl="0" fontAlgn="b"/>
                      <a:r>
                        <a:rPr lang="ru-RU" sz="1600" i="1" u="none" strike="noStrike" dirty="0">
                          <a:effectLst/>
                        </a:rPr>
                        <a:t>-692 733,5</a:t>
                      </a:r>
                      <a:endParaRPr lang="ru-RU" sz="1600" b="0" i="1" u="none" strike="noStrike" dirty="0">
                        <a:solidFill>
                          <a:srgbClr val="000000"/>
                        </a:solidFill>
                        <a:effectLst/>
                        <a:latin typeface="Times New Roman" panose="02020603050405020304" pitchFamily="18" charset="0"/>
                      </a:endParaRPr>
                    </a:p>
                  </a:txBody>
                  <a:tcPr marL="5977" marR="5977" marT="5977" marB="0" anchor="b"/>
                </a:tc>
              </a:tr>
            </a:tbl>
          </a:graphicData>
        </a:graphic>
      </p:graphicFrame>
    </p:spTree>
    <p:extLst>
      <p:ext uri="{BB962C8B-B14F-4D97-AF65-F5344CB8AC3E}">
        <p14:creationId xmlns:p14="http://schemas.microsoft.com/office/powerpoint/2010/main" val="231871685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3" name="Нижний колонтитул 3"/>
          <p:cNvSpPr>
            <a:spLocks noGrp="1"/>
          </p:cNvSpPr>
          <p:nvPr>
            <p:ph type="ftr" sz="quarter" idx="4294967295"/>
          </p:nvPr>
        </p:nvSpPr>
        <p:spPr>
          <a:xfrm>
            <a:off x="0" y="6437730"/>
            <a:ext cx="11760000" cy="432000"/>
          </a:xfrm>
          <a:prstGeom prst="rect">
            <a:avLst/>
          </a:prstGeom>
          <a:solidFill>
            <a:srgbClr val="404040"/>
          </a:solidFill>
          <a:ln cmpd="sng">
            <a:noFill/>
          </a:ln>
        </p:spPr>
        <p:txBody>
          <a:bodyPr anchor="ctr"/>
          <a:lstStyle/>
          <a:p>
            <a:pPr lvl="1"/>
            <a:r>
              <a:rPr lang="ru-RU" b="1" dirty="0">
                <a:gradFill>
                  <a:gsLst>
                    <a:gs pos="0">
                      <a:schemeClr val="accent1">
                        <a:lumMod val="5000"/>
                        <a:lumOff val="95000"/>
                      </a:schemeClr>
                    </a:gs>
                    <a:gs pos="74000">
                      <a:schemeClr val="accent5">
                        <a:lumMod val="25000"/>
                        <a:lumOff val="75000"/>
                      </a:schemeClr>
                    </a:gs>
                    <a:gs pos="83000">
                      <a:schemeClr val="accent5">
                        <a:lumMod val="25000"/>
                        <a:lumOff val="75000"/>
                      </a:schemeClr>
                    </a:gs>
                    <a:gs pos="100000">
                      <a:schemeClr val="accent5">
                        <a:lumMod val="50000"/>
                        <a:lumOff val="50000"/>
                      </a:schemeClr>
                    </a:gs>
                  </a:gsLst>
                  <a:lin ang="5400000" scaled="1"/>
                </a:gradFill>
              </a:rPr>
              <a:t>БЮДЖЕТ ДЛЯ ГРАЖДАН </a:t>
            </a:r>
          </a:p>
        </p:txBody>
      </p:sp>
      <p:sp>
        <p:nvSpPr>
          <p:cNvPr id="34" name="Номер слайда 5">
            <a:extLst>
              <a:ext uri="{FF2B5EF4-FFF2-40B4-BE49-F238E27FC236}">
                <a16:creationId xmlns="" xmlns:a16="http://schemas.microsoft.com/office/drawing/2014/main" id="{1C554D9F-1895-486E-BFBA-905BB2D29E08}"/>
              </a:ext>
            </a:extLst>
          </p:cNvPr>
          <p:cNvSpPr>
            <a:spLocks noGrp="1"/>
          </p:cNvSpPr>
          <p:nvPr>
            <p:ph type="sldNum" sz="quarter" idx="33"/>
          </p:nvPr>
        </p:nvSpPr>
        <p:spPr>
          <a:xfrm>
            <a:off x="11760000" y="6437730"/>
            <a:ext cx="432000" cy="432000"/>
          </a:xfrm>
        </p:spPr>
        <p:txBody>
          <a:bodyPr rtlCol="0"/>
          <a:lstStyle/>
          <a:p>
            <a:pPr rtl="0"/>
            <a:fld id="{19B51A1E-902D-48AF-9020-955120F399B6}" type="slidenum">
              <a:rPr lang="ru-RU" sz="1600" b="1" smtClean="0">
                <a:ln w="0"/>
                <a:gradFill>
                  <a:gsLst>
                    <a:gs pos="0">
                      <a:schemeClr val="accent1">
                        <a:lumMod val="5000"/>
                        <a:lumOff val="95000"/>
                      </a:schemeClr>
                    </a:gs>
                    <a:gs pos="74000">
                      <a:schemeClr val="accent5">
                        <a:lumMod val="25000"/>
                        <a:lumOff val="75000"/>
                      </a:schemeClr>
                    </a:gs>
                    <a:gs pos="83000">
                      <a:schemeClr val="accent5">
                        <a:lumMod val="25000"/>
                        <a:lumOff val="75000"/>
                      </a:schemeClr>
                    </a:gs>
                    <a:gs pos="100000">
                      <a:schemeClr val="accent5">
                        <a:lumMod val="50000"/>
                        <a:lumOff val="50000"/>
                      </a:schemeClr>
                    </a:gs>
                  </a:gsLst>
                  <a:lin ang="5400000" scaled="1"/>
                </a:gradFill>
                <a:effectLst>
                  <a:outerShdw blurRad="38100" dist="25400" dir="5400000" algn="ctr" rotWithShape="0">
                    <a:srgbClr val="6E747A">
                      <a:alpha val="43000"/>
                    </a:srgbClr>
                  </a:outerShdw>
                </a:effectLst>
              </a:rPr>
              <a:pPr rtl="0"/>
              <a:t>50</a:t>
            </a:fld>
            <a:endParaRPr lang="ru-RU" sz="1600" b="1" dirty="0">
              <a:ln w="0"/>
              <a:gradFill>
                <a:gsLst>
                  <a:gs pos="0">
                    <a:schemeClr val="accent1">
                      <a:lumMod val="5000"/>
                      <a:lumOff val="95000"/>
                    </a:schemeClr>
                  </a:gs>
                  <a:gs pos="74000">
                    <a:schemeClr val="accent5">
                      <a:lumMod val="25000"/>
                      <a:lumOff val="75000"/>
                    </a:schemeClr>
                  </a:gs>
                  <a:gs pos="83000">
                    <a:schemeClr val="accent5">
                      <a:lumMod val="25000"/>
                      <a:lumOff val="75000"/>
                    </a:schemeClr>
                  </a:gs>
                  <a:gs pos="100000">
                    <a:schemeClr val="accent5">
                      <a:lumMod val="50000"/>
                      <a:lumOff val="50000"/>
                    </a:schemeClr>
                  </a:gs>
                </a:gsLst>
                <a:lin ang="5400000" scaled="1"/>
              </a:gradFill>
              <a:effectLst>
                <a:outerShdw blurRad="38100" dist="25400" dir="5400000" algn="ctr" rotWithShape="0">
                  <a:srgbClr val="6E747A">
                    <a:alpha val="43000"/>
                  </a:srgbClr>
                </a:outerShdw>
              </a:effectLst>
            </a:endParaRPr>
          </a:p>
        </p:txBody>
      </p:sp>
      <p:sp>
        <p:nvSpPr>
          <p:cNvPr id="3" name="Заголовок 2"/>
          <p:cNvSpPr>
            <a:spLocks noGrp="1"/>
          </p:cNvSpPr>
          <p:nvPr>
            <p:ph type="title"/>
          </p:nvPr>
        </p:nvSpPr>
        <p:spPr/>
        <p:txBody>
          <a:bodyPr/>
          <a:lstStyle/>
          <a:p>
            <a:r>
              <a:rPr lang="ru-RU" sz="2800" dirty="0" smtClean="0"/>
              <a:t>Исполнение публичных нормативных обязательств города Пыть-Яха</a:t>
            </a:r>
            <a:endParaRPr lang="ru-RU" sz="2800" dirty="0"/>
          </a:p>
        </p:txBody>
      </p:sp>
      <p:sp>
        <p:nvSpPr>
          <p:cNvPr id="6" name="Текст 9">
            <a:extLst>
              <a:ext uri="{FF2B5EF4-FFF2-40B4-BE49-F238E27FC236}">
                <a16:creationId xmlns:a16="http://schemas.microsoft.com/office/drawing/2014/main" xmlns="" id="{0275251B-F4FB-432B-BFBB-847D34069693}"/>
              </a:ext>
            </a:extLst>
          </p:cNvPr>
          <p:cNvSpPr txBox="1">
            <a:spLocks/>
          </p:cNvSpPr>
          <p:nvPr/>
        </p:nvSpPr>
        <p:spPr>
          <a:xfrm>
            <a:off x="152757" y="957979"/>
            <a:ext cx="6048000" cy="498736"/>
          </a:xfrm>
          <a:prstGeom prst="rect">
            <a:avLst/>
          </a:prstGeom>
        </p:spPr>
        <p:txBody>
          <a:bodyPr rtlCol="0"/>
          <a:lst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1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2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ru-RU" sz="2800" b="1" dirty="0" smtClean="0"/>
              <a:t>605,7</a:t>
            </a:r>
            <a:r>
              <a:rPr lang="ru-RU" sz="2800" dirty="0" smtClean="0"/>
              <a:t> тыс. рублей</a:t>
            </a:r>
            <a:endParaRPr lang="ru-RU" sz="2800" dirty="0"/>
          </a:p>
        </p:txBody>
      </p:sp>
      <p:sp>
        <p:nvSpPr>
          <p:cNvPr id="7" name="Текст 8">
            <a:extLst>
              <a:ext uri="{FF2B5EF4-FFF2-40B4-BE49-F238E27FC236}">
                <a16:creationId xmlns:a16="http://schemas.microsoft.com/office/drawing/2014/main" xmlns="" id="{60907B7D-D4AB-4CED-9C2A-B57349DD250E}"/>
              </a:ext>
            </a:extLst>
          </p:cNvPr>
          <p:cNvSpPr txBox="1">
            <a:spLocks/>
          </p:cNvSpPr>
          <p:nvPr/>
        </p:nvSpPr>
        <p:spPr>
          <a:xfrm>
            <a:off x="152757" y="1395121"/>
            <a:ext cx="6048000" cy="600303"/>
          </a:xfrm>
          <a:prstGeom prst="rect">
            <a:avLst/>
          </a:prstGeom>
        </p:spPr>
        <p:txBody>
          <a:bodyPr rtlCol="0">
            <a:normAutofit lnSpcReduction="10000"/>
          </a:bodyPr>
          <a:lst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1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2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spcBef>
                <a:spcPts val="0"/>
              </a:spcBef>
              <a:buNone/>
            </a:pPr>
            <a:r>
              <a:rPr lang="ru-RU" sz="1600" dirty="0" smtClean="0"/>
              <a:t>Выполнение полномочий главы города Пыть-Яха в сфере</a:t>
            </a:r>
          </a:p>
          <a:p>
            <a:pPr marL="0" indent="0">
              <a:lnSpc>
                <a:spcPct val="110000"/>
              </a:lnSpc>
              <a:spcBef>
                <a:spcPts val="0"/>
              </a:spcBef>
              <a:buNone/>
            </a:pPr>
            <a:r>
              <a:rPr lang="ru-RU" sz="1600" dirty="0" smtClean="0"/>
              <a:t>наград и почётных званий</a:t>
            </a:r>
            <a:endParaRPr lang="ru-RU" sz="1600" dirty="0"/>
          </a:p>
        </p:txBody>
      </p:sp>
      <p:sp>
        <p:nvSpPr>
          <p:cNvPr id="8" name="Текст 9">
            <a:extLst>
              <a:ext uri="{FF2B5EF4-FFF2-40B4-BE49-F238E27FC236}">
                <a16:creationId xmlns:a16="http://schemas.microsoft.com/office/drawing/2014/main" xmlns="" id="{0275251B-F4FB-432B-BFBB-847D34069693}"/>
              </a:ext>
            </a:extLst>
          </p:cNvPr>
          <p:cNvSpPr txBox="1">
            <a:spLocks/>
          </p:cNvSpPr>
          <p:nvPr/>
        </p:nvSpPr>
        <p:spPr>
          <a:xfrm>
            <a:off x="152757" y="1951207"/>
            <a:ext cx="6048000" cy="498736"/>
          </a:xfrm>
          <a:prstGeom prst="rect">
            <a:avLst/>
          </a:prstGeom>
        </p:spPr>
        <p:txBody>
          <a:bodyPr rtlCol="0"/>
          <a:lst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1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2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ru-RU" sz="2800" b="1" dirty="0" smtClean="0"/>
              <a:t>113,5</a:t>
            </a:r>
            <a:r>
              <a:rPr lang="ru-RU" sz="2800" dirty="0" smtClean="0"/>
              <a:t> тыс. рублей</a:t>
            </a:r>
            <a:endParaRPr lang="ru-RU" sz="2800" dirty="0"/>
          </a:p>
        </p:txBody>
      </p:sp>
      <p:sp>
        <p:nvSpPr>
          <p:cNvPr id="9" name="Текст 8">
            <a:extLst>
              <a:ext uri="{FF2B5EF4-FFF2-40B4-BE49-F238E27FC236}">
                <a16:creationId xmlns:a16="http://schemas.microsoft.com/office/drawing/2014/main" xmlns="" id="{60907B7D-D4AB-4CED-9C2A-B57349DD250E}"/>
              </a:ext>
            </a:extLst>
          </p:cNvPr>
          <p:cNvSpPr txBox="1">
            <a:spLocks/>
          </p:cNvSpPr>
          <p:nvPr/>
        </p:nvSpPr>
        <p:spPr>
          <a:xfrm>
            <a:off x="152757" y="2435592"/>
            <a:ext cx="6048000" cy="430592"/>
          </a:xfrm>
          <a:prstGeom prst="rect">
            <a:avLst/>
          </a:prstGeom>
        </p:spPr>
        <p:txBody>
          <a:bodyPr rtlCol="0">
            <a:noAutofit/>
          </a:bodyPr>
          <a:lst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1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2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ru-RU" sz="1600" dirty="0" smtClean="0"/>
              <a:t>Выполнение полномочий Думы города Пыть-Ях в сфере </a:t>
            </a:r>
          </a:p>
          <a:p>
            <a:pPr marL="0" indent="0">
              <a:lnSpc>
                <a:spcPct val="100000"/>
              </a:lnSpc>
              <a:spcBef>
                <a:spcPts val="0"/>
              </a:spcBef>
              <a:buNone/>
            </a:pPr>
            <a:r>
              <a:rPr lang="ru-RU" sz="1600" dirty="0" smtClean="0"/>
              <a:t>наград и почетных званий</a:t>
            </a:r>
            <a:endParaRPr lang="ru-RU" sz="1600" dirty="0"/>
          </a:p>
        </p:txBody>
      </p:sp>
      <p:sp>
        <p:nvSpPr>
          <p:cNvPr id="10" name="Текст 9">
            <a:extLst>
              <a:ext uri="{FF2B5EF4-FFF2-40B4-BE49-F238E27FC236}">
                <a16:creationId xmlns:a16="http://schemas.microsoft.com/office/drawing/2014/main" xmlns="" id="{0275251B-F4FB-432B-BFBB-847D34069693}"/>
              </a:ext>
            </a:extLst>
          </p:cNvPr>
          <p:cNvSpPr txBox="1">
            <a:spLocks/>
          </p:cNvSpPr>
          <p:nvPr/>
        </p:nvSpPr>
        <p:spPr>
          <a:xfrm>
            <a:off x="152757" y="3029785"/>
            <a:ext cx="6048000" cy="498736"/>
          </a:xfrm>
          <a:prstGeom prst="rect">
            <a:avLst/>
          </a:prstGeom>
        </p:spPr>
        <p:txBody>
          <a:bodyPr rtlCol="0"/>
          <a:lst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1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2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ru-RU" sz="2800" b="1" dirty="0" smtClean="0"/>
              <a:t>358,0</a:t>
            </a:r>
            <a:r>
              <a:rPr lang="ru-RU" sz="2800" dirty="0" smtClean="0"/>
              <a:t> тыс. рублей</a:t>
            </a:r>
            <a:endParaRPr lang="ru-RU" sz="2800" dirty="0"/>
          </a:p>
        </p:txBody>
      </p:sp>
      <p:sp>
        <p:nvSpPr>
          <p:cNvPr id="11" name="Текст 8">
            <a:extLst>
              <a:ext uri="{FF2B5EF4-FFF2-40B4-BE49-F238E27FC236}">
                <a16:creationId xmlns:a16="http://schemas.microsoft.com/office/drawing/2014/main" xmlns="" id="{60907B7D-D4AB-4CED-9C2A-B57349DD250E}"/>
              </a:ext>
            </a:extLst>
          </p:cNvPr>
          <p:cNvSpPr txBox="1">
            <a:spLocks/>
          </p:cNvSpPr>
          <p:nvPr/>
        </p:nvSpPr>
        <p:spPr>
          <a:xfrm>
            <a:off x="152757" y="3508345"/>
            <a:ext cx="6048000" cy="430592"/>
          </a:xfrm>
          <a:prstGeom prst="rect">
            <a:avLst/>
          </a:prstGeom>
        </p:spPr>
        <p:txBody>
          <a:bodyPr rtlCol="0">
            <a:normAutofit/>
          </a:bodyPr>
          <a:lst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1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2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ru-RU" sz="1600" dirty="0" smtClean="0"/>
              <a:t>Денежные выплаты Почетным гражданам города Пыть-Яха</a:t>
            </a:r>
            <a:endParaRPr lang="ru-RU" sz="1600" dirty="0"/>
          </a:p>
        </p:txBody>
      </p:sp>
      <p:sp>
        <p:nvSpPr>
          <p:cNvPr id="12" name="Текст 9">
            <a:extLst>
              <a:ext uri="{FF2B5EF4-FFF2-40B4-BE49-F238E27FC236}">
                <a16:creationId xmlns:a16="http://schemas.microsoft.com/office/drawing/2014/main" xmlns="" id="{0275251B-F4FB-432B-BFBB-847D34069693}"/>
              </a:ext>
            </a:extLst>
          </p:cNvPr>
          <p:cNvSpPr txBox="1">
            <a:spLocks/>
          </p:cNvSpPr>
          <p:nvPr/>
        </p:nvSpPr>
        <p:spPr>
          <a:xfrm>
            <a:off x="152757" y="3871440"/>
            <a:ext cx="6048000" cy="498736"/>
          </a:xfrm>
          <a:prstGeom prst="rect">
            <a:avLst/>
          </a:prstGeom>
        </p:spPr>
        <p:txBody>
          <a:bodyPr rtlCol="0"/>
          <a:lst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1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2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ru-RU" sz="2800" b="1" dirty="0" smtClean="0"/>
              <a:t>190,0</a:t>
            </a:r>
            <a:r>
              <a:rPr lang="ru-RU" sz="2800" dirty="0" smtClean="0"/>
              <a:t> тыс. рублей</a:t>
            </a:r>
            <a:endParaRPr lang="ru-RU" sz="2800" dirty="0"/>
          </a:p>
        </p:txBody>
      </p:sp>
      <p:sp>
        <p:nvSpPr>
          <p:cNvPr id="13" name="Текст 8">
            <a:extLst>
              <a:ext uri="{FF2B5EF4-FFF2-40B4-BE49-F238E27FC236}">
                <a16:creationId xmlns:a16="http://schemas.microsoft.com/office/drawing/2014/main" xmlns="" id="{60907B7D-D4AB-4CED-9C2A-B57349DD250E}"/>
              </a:ext>
            </a:extLst>
          </p:cNvPr>
          <p:cNvSpPr txBox="1">
            <a:spLocks/>
          </p:cNvSpPr>
          <p:nvPr/>
        </p:nvSpPr>
        <p:spPr>
          <a:xfrm>
            <a:off x="152757" y="4384717"/>
            <a:ext cx="6048000" cy="753120"/>
          </a:xfrm>
          <a:prstGeom prst="rect">
            <a:avLst/>
          </a:prstGeom>
        </p:spPr>
        <p:txBody>
          <a:bodyPr rtlCol="0">
            <a:noAutofit/>
          </a:bodyPr>
          <a:lst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1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2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ru-RU" sz="1600" dirty="0"/>
              <a:t>Дополнительные меры социальной поддержки граждан старшего поколения, проживающих на территории города Пыть-Яха</a:t>
            </a:r>
          </a:p>
        </p:txBody>
      </p:sp>
      <p:sp>
        <p:nvSpPr>
          <p:cNvPr id="14" name="Текст 9">
            <a:extLst>
              <a:ext uri="{FF2B5EF4-FFF2-40B4-BE49-F238E27FC236}">
                <a16:creationId xmlns:a16="http://schemas.microsoft.com/office/drawing/2014/main" xmlns="" id="{0275251B-F4FB-432B-BFBB-847D34069693}"/>
              </a:ext>
            </a:extLst>
          </p:cNvPr>
          <p:cNvSpPr txBox="1">
            <a:spLocks/>
          </p:cNvSpPr>
          <p:nvPr/>
        </p:nvSpPr>
        <p:spPr>
          <a:xfrm>
            <a:off x="6078136" y="1956397"/>
            <a:ext cx="6048000" cy="498736"/>
          </a:xfrm>
          <a:prstGeom prst="rect">
            <a:avLst/>
          </a:prstGeom>
        </p:spPr>
        <p:txBody>
          <a:bodyPr rtlCol="0"/>
          <a:lst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1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2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ru-RU" sz="2800" b="1" dirty="0" smtClean="0"/>
              <a:t>25 187,4 </a:t>
            </a:r>
            <a:r>
              <a:rPr lang="ru-RU" sz="2800" dirty="0" smtClean="0"/>
              <a:t>тыс. рублей</a:t>
            </a:r>
            <a:endParaRPr lang="ru-RU" sz="2800" dirty="0"/>
          </a:p>
        </p:txBody>
      </p:sp>
      <p:sp>
        <p:nvSpPr>
          <p:cNvPr id="15" name="Текст 8">
            <a:extLst>
              <a:ext uri="{FF2B5EF4-FFF2-40B4-BE49-F238E27FC236}">
                <a16:creationId xmlns:a16="http://schemas.microsoft.com/office/drawing/2014/main" xmlns="" id="{60907B7D-D4AB-4CED-9C2A-B57349DD250E}"/>
              </a:ext>
            </a:extLst>
          </p:cNvPr>
          <p:cNvSpPr txBox="1">
            <a:spLocks/>
          </p:cNvSpPr>
          <p:nvPr/>
        </p:nvSpPr>
        <p:spPr>
          <a:xfrm>
            <a:off x="6015880" y="2420308"/>
            <a:ext cx="6048000" cy="624301"/>
          </a:xfrm>
          <a:prstGeom prst="rect">
            <a:avLst/>
          </a:prstGeom>
        </p:spPr>
        <p:txBody>
          <a:bodyPr rtlCol="0">
            <a:noAutofit/>
          </a:bodyPr>
          <a:lst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1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2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ru-RU" sz="1600" dirty="0" smtClean="0"/>
              <a:t>Компенсации части родительской платы за присмотр и уход за детьми в организациях, реализующих программы дошкольного образования</a:t>
            </a:r>
            <a:endParaRPr lang="ru-RU" sz="1600" dirty="0"/>
          </a:p>
        </p:txBody>
      </p:sp>
      <p:sp>
        <p:nvSpPr>
          <p:cNvPr id="16" name="Текст 9">
            <a:extLst>
              <a:ext uri="{FF2B5EF4-FFF2-40B4-BE49-F238E27FC236}">
                <a16:creationId xmlns:a16="http://schemas.microsoft.com/office/drawing/2014/main" xmlns="" id="{0275251B-F4FB-432B-BFBB-847D34069693}"/>
              </a:ext>
            </a:extLst>
          </p:cNvPr>
          <p:cNvSpPr txBox="1">
            <a:spLocks/>
          </p:cNvSpPr>
          <p:nvPr/>
        </p:nvSpPr>
        <p:spPr>
          <a:xfrm>
            <a:off x="6078136" y="965250"/>
            <a:ext cx="6048000" cy="498736"/>
          </a:xfrm>
          <a:prstGeom prst="rect">
            <a:avLst/>
          </a:prstGeom>
        </p:spPr>
        <p:txBody>
          <a:bodyPr rtlCol="0"/>
          <a:lst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1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2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ru-RU" sz="2800" b="1" dirty="0" smtClean="0"/>
              <a:t>50,0</a:t>
            </a:r>
            <a:r>
              <a:rPr lang="ru-RU" sz="2800" dirty="0" smtClean="0"/>
              <a:t> тыс. рублей</a:t>
            </a:r>
            <a:endParaRPr lang="ru-RU" sz="2800" dirty="0"/>
          </a:p>
        </p:txBody>
      </p:sp>
      <p:sp>
        <p:nvSpPr>
          <p:cNvPr id="17" name="Текст 8">
            <a:extLst>
              <a:ext uri="{FF2B5EF4-FFF2-40B4-BE49-F238E27FC236}">
                <a16:creationId xmlns:a16="http://schemas.microsoft.com/office/drawing/2014/main" xmlns="" id="{60907B7D-D4AB-4CED-9C2A-B57349DD250E}"/>
              </a:ext>
            </a:extLst>
          </p:cNvPr>
          <p:cNvSpPr txBox="1">
            <a:spLocks/>
          </p:cNvSpPr>
          <p:nvPr/>
        </p:nvSpPr>
        <p:spPr>
          <a:xfrm>
            <a:off x="6015880" y="1403178"/>
            <a:ext cx="6048000" cy="430592"/>
          </a:xfrm>
          <a:prstGeom prst="rect">
            <a:avLst/>
          </a:prstGeom>
        </p:spPr>
        <p:txBody>
          <a:bodyPr rtlCol="0">
            <a:normAutofit fontScale="92500" lnSpcReduction="20000"/>
          </a:bodyPr>
          <a:lst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1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2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ru-RU" sz="1600" dirty="0" smtClean="0"/>
              <a:t>Выплаты неработающим пенсионерам, при достижении ими возраста 60, 65, 70 лет</a:t>
            </a:r>
            <a:endParaRPr lang="ru-RU" sz="1600" dirty="0"/>
          </a:p>
        </p:txBody>
      </p:sp>
      <p:sp>
        <p:nvSpPr>
          <p:cNvPr id="18" name="Параллелограмм 17"/>
          <p:cNvSpPr/>
          <p:nvPr/>
        </p:nvSpPr>
        <p:spPr>
          <a:xfrm>
            <a:off x="6078136" y="3208210"/>
            <a:ext cx="5726686" cy="2966448"/>
          </a:xfrm>
          <a:prstGeom prst="parallelogram">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ru-RU" sz="2200" dirty="0"/>
              <a:t>Публичные нормативные обязательства, учтённые в </a:t>
            </a:r>
            <a:r>
              <a:rPr lang="ru-RU" sz="2200" dirty="0" smtClean="0"/>
              <a:t>бюджете </a:t>
            </a:r>
            <a:r>
              <a:rPr lang="ru-RU" sz="2200" dirty="0"/>
              <a:t>города, исполнены за </a:t>
            </a:r>
            <a:r>
              <a:rPr lang="ru-RU" sz="2200" dirty="0" smtClean="0"/>
              <a:t>2021 </a:t>
            </a:r>
            <a:r>
              <a:rPr lang="ru-RU" sz="2200" dirty="0"/>
              <a:t>год в сумме </a:t>
            </a:r>
            <a:r>
              <a:rPr lang="ru-RU" sz="3600" dirty="0" smtClean="0">
                <a:solidFill>
                  <a:schemeClr val="bg1"/>
                </a:solidFill>
              </a:rPr>
              <a:t>54 138,8</a:t>
            </a:r>
            <a:r>
              <a:rPr lang="ru-RU" sz="2400" dirty="0" smtClean="0">
                <a:solidFill>
                  <a:schemeClr val="bg1"/>
                </a:solidFill>
              </a:rPr>
              <a:t> </a:t>
            </a:r>
            <a:r>
              <a:rPr lang="ru-RU" sz="2200" dirty="0" smtClean="0"/>
              <a:t>тыс</a:t>
            </a:r>
            <a:r>
              <a:rPr lang="ru-RU" sz="2200" dirty="0"/>
              <a:t>. рублей или на </a:t>
            </a:r>
            <a:r>
              <a:rPr lang="ru-RU" sz="3600" dirty="0" smtClean="0">
                <a:solidFill>
                  <a:schemeClr val="bg1"/>
                </a:solidFill>
              </a:rPr>
              <a:t>95,8</a:t>
            </a:r>
            <a:r>
              <a:rPr lang="ru-RU" sz="2400" dirty="0" smtClean="0"/>
              <a:t>%</a:t>
            </a:r>
            <a:r>
              <a:rPr lang="ru-RU" sz="2200" dirty="0" smtClean="0"/>
              <a:t> </a:t>
            </a:r>
            <a:r>
              <a:rPr lang="ru-RU" sz="2200" dirty="0"/>
              <a:t>к уточненному плану на год</a:t>
            </a:r>
            <a:r>
              <a:rPr lang="ru-RU" sz="2200" dirty="0" smtClean="0"/>
              <a:t>.</a:t>
            </a:r>
            <a:endParaRPr lang="ru-RU" sz="2200" dirty="0"/>
          </a:p>
        </p:txBody>
      </p:sp>
      <p:sp>
        <p:nvSpPr>
          <p:cNvPr id="19" name="Текст 9">
            <a:extLst>
              <a:ext uri="{FF2B5EF4-FFF2-40B4-BE49-F238E27FC236}">
                <a16:creationId xmlns:a16="http://schemas.microsoft.com/office/drawing/2014/main" xmlns="" id="{0275251B-F4FB-432B-BFBB-847D34069693}"/>
              </a:ext>
            </a:extLst>
          </p:cNvPr>
          <p:cNvSpPr txBox="1">
            <a:spLocks/>
          </p:cNvSpPr>
          <p:nvPr/>
        </p:nvSpPr>
        <p:spPr>
          <a:xfrm>
            <a:off x="215013" y="4905079"/>
            <a:ext cx="6048000" cy="498736"/>
          </a:xfrm>
          <a:prstGeom prst="rect">
            <a:avLst/>
          </a:prstGeom>
        </p:spPr>
        <p:txBody>
          <a:bodyPr rtlCol="0"/>
          <a:lst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1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2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ru-RU" sz="2800" b="1" dirty="0" smtClean="0"/>
              <a:t>27 634,2 </a:t>
            </a:r>
            <a:r>
              <a:rPr lang="ru-RU" sz="2800" dirty="0" smtClean="0"/>
              <a:t>тыс. рублей</a:t>
            </a:r>
            <a:endParaRPr lang="ru-RU" sz="2800" dirty="0"/>
          </a:p>
        </p:txBody>
      </p:sp>
      <p:sp>
        <p:nvSpPr>
          <p:cNvPr id="21" name="Текст 8">
            <a:extLst>
              <a:ext uri="{FF2B5EF4-FFF2-40B4-BE49-F238E27FC236}">
                <a16:creationId xmlns:a16="http://schemas.microsoft.com/office/drawing/2014/main" xmlns="" id="{60907B7D-D4AB-4CED-9C2A-B57349DD250E}"/>
              </a:ext>
            </a:extLst>
          </p:cNvPr>
          <p:cNvSpPr txBox="1">
            <a:spLocks/>
          </p:cNvSpPr>
          <p:nvPr/>
        </p:nvSpPr>
        <p:spPr>
          <a:xfrm>
            <a:off x="152757" y="5368990"/>
            <a:ext cx="6048000" cy="624301"/>
          </a:xfrm>
          <a:prstGeom prst="rect">
            <a:avLst/>
          </a:prstGeom>
        </p:spPr>
        <p:txBody>
          <a:bodyPr rtlCol="0">
            <a:noAutofit/>
          </a:bodyPr>
          <a:lst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1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2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ru-RU" sz="1600" dirty="0"/>
              <a:t>Предоставление дополнительных мер социальной поддержки детям-сиротам и детям, оставшимся без попечения родителей, лицам из числа детей-сирот и детей, оставшихся без попечения родителей, усыновителям, приемным родителям</a:t>
            </a:r>
          </a:p>
        </p:txBody>
      </p:sp>
    </p:spTree>
    <p:extLst>
      <p:ext uri="{BB962C8B-B14F-4D97-AF65-F5344CB8AC3E}">
        <p14:creationId xmlns:p14="http://schemas.microsoft.com/office/powerpoint/2010/main" val="176558387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3" name="Нижний колонтитул 3"/>
          <p:cNvSpPr>
            <a:spLocks noGrp="1"/>
          </p:cNvSpPr>
          <p:nvPr>
            <p:ph type="ftr" sz="quarter" idx="4294967295"/>
          </p:nvPr>
        </p:nvSpPr>
        <p:spPr>
          <a:xfrm>
            <a:off x="0" y="6437730"/>
            <a:ext cx="11760000" cy="432000"/>
          </a:xfrm>
          <a:prstGeom prst="rect">
            <a:avLst/>
          </a:prstGeom>
          <a:solidFill>
            <a:srgbClr val="404040"/>
          </a:solidFill>
          <a:ln cmpd="sng">
            <a:noFill/>
          </a:ln>
        </p:spPr>
        <p:txBody>
          <a:bodyPr anchor="ctr"/>
          <a:lstStyle/>
          <a:p>
            <a:pPr lvl="1"/>
            <a:r>
              <a:rPr lang="ru-RU" b="1" dirty="0">
                <a:gradFill>
                  <a:gsLst>
                    <a:gs pos="0">
                      <a:schemeClr val="accent1">
                        <a:lumMod val="5000"/>
                        <a:lumOff val="95000"/>
                      </a:schemeClr>
                    </a:gs>
                    <a:gs pos="74000">
                      <a:schemeClr val="accent5">
                        <a:lumMod val="25000"/>
                        <a:lumOff val="75000"/>
                      </a:schemeClr>
                    </a:gs>
                    <a:gs pos="83000">
                      <a:schemeClr val="accent5">
                        <a:lumMod val="25000"/>
                        <a:lumOff val="75000"/>
                      </a:schemeClr>
                    </a:gs>
                    <a:gs pos="100000">
                      <a:schemeClr val="accent5">
                        <a:lumMod val="50000"/>
                        <a:lumOff val="50000"/>
                      </a:schemeClr>
                    </a:gs>
                  </a:gsLst>
                  <a:lin ang="5400000" scaled="1"/>
                </a:gradFill>
              </a:rPr>
              <a:t>БЮДЖЕТ ДЛЯ ГРАЖДАН </a:t>
            </a:r>
          </a:p>
        </p:txBody>
      </p:sp>
      <p:sp>
        <p:nvSpPr>
          <p:cNvPr id="34" name="Номер слайда 5">
            <a:extLst>
              <a:ext uri="{FF2B5EF4-FFF2-40B4-BE49-F238E27FC236}">
                <a16:creationId xmlns="" xmlns:a16="http://schemas.microsoft.com/office/drawing/2014/main" id="{1C554D9F-1895-486E-BFBA-905BB2D29E08}"/>
              </a:ext>
            </a:extLst>
          </p:cNvPr>
          <p:cNvSpPr>
            <a:spLocks noGrp="1"/>
          </p:cNvSpPr>
          <p:nvPr>
            <p:ph type="sldNum" sz="quarter" idx="33"/>
          </p:nvPr>
        </p:nvSpPr>
        <p:spPr>
          <a:xfrm>
            <a:off x="11760000" y="6437730"/>
            <a:ext cx="432000" cy="432000"/>
          </a:xfrm>
        </p:spPr>
        <p:txBody>
          <a:bodyPr rtlCol="0"/>
          <a:lstStyle/>
          <a:p>
            <a:pPr rtl="0"/>
            <a:fld id="{19B51A1E-902D-48AF-9020-955120F399B6}" type="slidenum">
              <a:rPr lang="ru-RU" sz="1600" b="1" smtClean="0">
                <a:ln w="0"/>
                <a:gradFill>
                  <a:gsLst>
                    <a:gs pos="0">
                      <a:schemeClr val="accent1">
                        <a:lumMod val="5000"/>
                        <a:lumOff val="95000"/>
                      </a:schemeClr>
                    </a:gs>
                    <a:gs pos="74000">
                      <a:schemeClr val="accent5">
                        <a:lumMod val="25000"/>
                        <a:lumOff val="75000"/>
                      </a:schemeClr>
                    </a:gs>
                    <a:gs pos="83000">
                      <a:schemeClr val="accent5">
                        <a:lumMod val="25000"/>
                        <a:lumOff val="75000"/>
                      </a:schemeClr>
                    </a:gs>
                    <a:gs pos="100000">
                      <a:schemeClr val="accent5">
                        <a:lumMod val="50000"/>
                        <a:lumOff val="50000"/>
                      </a:schemeClr>
                    </a:gs>
                  </a:gsLst>
                  <a:lin ang="5400000" scaled="1"/>
                </a:gradFill>
                <a:effectLst>
                  <a:outerShdw blurRad="38100" dist="25400" dir="5400000" algn="ctr" rotWithShape="0">
                    <a:srgbClr val="6E747A">
                      <a:alpha val="43000"/>
                    </a:srgbClr>
                  </a:outerShdw>
                </a:effectLst>
              </a:rPr>
              <a:pPr rtl="0"/>
              <a:t>51</a:t>
            </a:fld>
            <a:endParaRPr lang="ru-RU" sz="1600" b="1" dirty="0">
              <a:ln w="0"/>
              <a:gradFill>
                <a:gsLst>
                  <a:gs pos="0">
                    <a:schemeClr val="accent1">
                      <a:lumMod val="5000"/>
                      <a:lumOff val="95000"/>
                    </a:schemeClr>
                  </a:gs>
                  <a:gs pos="74000">
                    <a:schemeClr val="accent5">
                      <a:lumMod val="25000"/>
                      <a:lumOff val="75000"/>
                    </a:schemeClr>
                  </a:gs>
                  <a:gs pos="83000">
                    <a:schemeClr val="accent5">
                      <a:lumMod val="25000"/>
                      <a:lumOff val="75000"/>
                    </a:schemeClr>
                  </a:gs>
                  <a:gs pos="100000">
                    <a:schemeClr val="accent5">
                      <a:lumMod val="50000"/>
                      <a:lumOff val="50000"/>
                    </a:schemeClr>
                  </a:gs>
                </a:gsLst>
                <a:lin ang="5400000" scaled="1"/>
              </a:gradFill>
              <a:effectLst>
                <a:outerShdw blurRad="38100" dist="25400" dir="5400000" algn="ctr" rotWithShape="0">
                  <a:srgbClr val="6E747A">
                    <a:alpha val="43000"/>
                  </a:srgbClr>
                </a:outerShdw>
              </a:effectLst>
            </a:endParaRPr>
          </a:p>
        </p:txBody>
      </p:sp>
      <p:sp>
        <p:nvSpPr>
          <p:cNvPr id="3" name="Заголовок 2"/>
          <p:cNvSpPr>
            <a:spLocks noGrp="1"/>
          </p:cNvSpPr>
          <p:nvPr>
            <p:ph type="title"/>
          </p:nvPr>
        </p:nvSpPr>
        <p:spPr/>
        <p:txBody>
          <a:bodyPr/>
          <a:lstStyle/>
          <a:p>
            <a:r>
              <a:rPr lang="ru-RU" sz="2800" dirty="0" smtClean="0"/>
              <a:t>Расходы бюджета города Пыть-Яха на реализацию муниципальных программ и непрограммную деятельность в 2020–2021 годах</a:t>
            </a:r>
            <a:endParaRPr lang="ru-RU" sz="2800" dirty="0"/>
          </a:p>
        </p:txBody>
      </p:sp>
      <p:graphicFrame>
        <p:nvGraphicFramePr>
          <p:cNvPr id="2" name="Таблица 1"/>
          <p:cNvGraphicFramePr>
            <a:graphicFrameLocks noGrp="1"/>
          </p:cNvGraphicFramePr>
          <p:nvPr>
            <p:extLst>
              <p:ext uri="{D42A27DB-BD31-4B8C-83A1-F6EECF244321}">
                <p14:modId xmlns:p14="http://schemas.microsoft.com/office/powerpoint/2010/main" val="550227437"/>
              </p:ext>
            </p:extLst>
          </p:nvPr>
        </p:nvGraphicFramePr>
        <p:xfrm>
          <a:off x="432000" y="1084792"/>
          <a:ext cx="11328000" cy="3084195"/>
        </p:xfrm>
        <a:graphic>
          <a:graphicData uri="http://schemas.openxmlformats.org/drawingml/2006/table">
            <a:tbl>
              <a:tblPr firstRow="1" bandRow="1" bandCol="1">
                <a:tableStyleId>{69012ECD-51FC-41F1-AA8D-1B2483CD663E}</a:tableStyleId>
              </a:tblPr>
              <a:tblGrid>
                <a:gridCol w="3190985"/>
                <a:gridCol w="2107985"/>
                <a:gridCol w="1701859"/>
                <a:gridCol w="1701859"/>
                <a:gridCol w="1697025"/>
                <a:gridCol w="928287"/>
              </a:tblGrid>
              <a:tr h="168546">
                <a:tc rowSpan="2">
                  <a:txBody>
                    <a:bodyPr/>
                    <a:lstStyle/>
                    <a:p>
                      <a:pPr algn="ctr" fontAlgn="ctr"/>
                      <a:r>
                        <a:rPr lang="ru-RU" sz="1400" u="none" strike="noStrike" dirty="0">
                          <a:effectLst/>
                        </a:rPr>
                        <a:t>Наименование</a:t>
                      </a:r>
                      <a:endParaRPr lang="ru-RU" sz="1400" b="0" i="0" u="none" strike="noStrike" dirty="0">
                        <a:solidFill>
                          <a:srgbClr val="000000"/>
                        </a:solidFill>
                        <a:effectLst/>
                        <a:latin typeface="Times New Roman" panose="02020603050405020304" pitchFamily="18" charset="0"/>
                      </a:endParaRPr>
                    </a:p>
                  </a:txBody>
                  <a:tcPr marL="9525" marR="9525" marT="9525" marB="0" anchor="ctr"/>
                </a:tc>
                <a:tc rowSpan="2">
                  <a:txBody>
                    <a:bodyPr/>
                    <a:lstStyle/>
                    <a:p>
                      <a:pPr algn="ctr" rtl="0" fontAlgn="ctr"/>
                      <a:r>
                        <a:rPr lang="ru-RU" sz="1400" u="none" strike="noStrike" dirty="0">
                          <a:effectLst/>
                        </a:rPr>
                        <a:t>2020 год </a:t>
                      </a:r>
                      <a:r>
                        <a:rPr lang="ru-RU" sz="1400" u="none" strike="noStrike" dirty="0" smtClean="0">
                          <a:effectLst/>
                        </a:rPr>
                        <a:t>(отчет) </a:t>
                      </a:r>
                    </a:p>
                    <a:p>
                      <a:pPr algn="ctr" rtl="0" fontAlgn="ctr"/>
                      <a:r>
                        <a:rPr lang="ru-RU" sz="1400" u="none" strike="noStrike" dirty="0" smtClean="0">
                          <a:effectLst/>
                        </a:rPr>
                        <a:t>тыс. рублей </a:t>
                      </a:r>
                      <a:endParaRPr lang="ru-RU" sz="1400" b="0" i="0" u="none" strike="noStrike" dirty="0">
                        <a:solidFill>
                          <a:srgbClr val="000000"/>
                        </a:solidFill>
                        <a:effectLst/>
                        <a:latin typeface="Times New Roman" panose="02020603050405020304" pitchFamily="18" charset="0"/>
                      </a:endParaRPr>
                    </a:p>
                  </a:txBody>
                  <a:tcPr marL="9525" marR="9525" marT="9525" marB="0" anchor="ctr"/>
                </a:tc>
                <a:tc gridSpan="4">
                  <a:txBody>
                    <a:bodyPr/>
                    <a:lstStyle/>
                    <a:p>
                      <a:pPr algn="ctr" fontAlgn="ctr"/>
                      <a:r>
                        <a:rPr lang="ru-RU" sz="1600" u="none" strike="noStrike" dirty="0">
                          <a:effectLst/>
                        </a:rPr>
                        <a:t>2021 </a:t>
                      </a:r>
                      <a:r>
                        <a:rPr lang="ru-RU" sz="1600" u="none" strike="noStrike" dirty="0" smtClean="0">
                          <a:effectLst/>
                        </a:rPr>
                        <a:t>год (тыс. рублей)</a:t>
                      </a:r>
                      <a:endParaRPr lang="ru-RU" sz="1600" b="0" i="0" u="none" strike="noStrike" dirty="0">
                        <a:solidFill>
                          <a:srgbClr val="000000"/>
                        </a:solidFill>
                        <a:effectLst/>
                        <a:latin typeface="Times New Roman" panose="02020603050405020304" pitchFamily="18" charset="0"/>
                      </a:endParaRPr>
                    </a:p>
                  </a:txBody>
                  <a:tcPr marL="9525" marR="9525" marT="9525" marB="0" anchor="ctr"/>
                </a:tc>
                <a:tc hMerge="1">
                  <a:txBody>
                    <a:bodyPr/>
                    <a:lstStyle/>
                    <a:p>
                      <a:endParaRPr lang="ru-RU"/>
                    </a:p>
                  </a:txBody>
                  <a:tcPr/>
                </a:tc>
                <a:tc hMerge="1">
                  <a:txBody>
                    <a:bodyPr/>
                    <a:lstStyle/>
                    <a:p>
                      <a:endParaRPr lang="ru-RU"/>
                    </a:p>
                  </a:txBody>
                  <a:tcPr/>
                </a:tc>
                <a:tc hMerge="1">
                  <a:txBody>
                    <a:bodyPr/>
                    <a:lstStyle/>
                    <a:p>
                      <a:endParaRPr lang="ru-RU"/>
                    </a:p>
                  </a:txBody>
                  <a:tcPr/>
                </a:tc>
              </a:tr>
              <a:tr h="716003">
                <a:tc vMerge="1">
                  <a:txBody>
                    <a:bodyPr/>
                    <a:lstStyle/>
                    <a:p>
                      <a:endParaRPr lang="ru-RU"/>
                    </a:p>
                  </a:txBody>
                  <a:tcPr/>
                </a:tc>
                <a:tc vMerge="1">
                  <a:txBody>
                    <a:bodyPr/>
                    <a:lstStyle/>
                    <a:p>
                      <a:endParaRPr lang="ru-RU"/>
                    </a:p>
                  </a:txBody>
                  <a:tcPr/>
                </a:tc>
                <a:tc>
                  <a:txBody>
                    <a:bodyPr/>
                    <a:lstStyle/>
                    <a:p>
                      <a:pPr algn="ctr" rtl="0" fontAlgn="ctr"/>
                      <a:r>
                        <a:rPr lang="ru-RU" sz="1400" u="none" strike="noStrike" dirty="0">
                          <a:effectLst/>
                        </a:rPr>
                        <a:t>План по решению Думы города от 14.12.2020 № 357 (Первоначальный)</a:t>
                      </a:r>
                      <a:endParaRPr lang="ru-RU" sz="1400" b="0"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400" u="none" strike="noStrike" dirty="0">
                          <a:effectLst/>
                        </a:rPr>
                        <a:t>Уточненный план</a:t>
                      </a:r>
                      <a:endParaRPr lang="ru-RU" sz="1400" b="0"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400" u="none" strike="noStrike" dirty="0">
                          <a:effectLst/>
                        </a:rPr>
                        <a:t>Исполнено</a:t>
                      </a:r>
                      <a:endParaRPr lang="ru-RU" sz="1400" b="0" i="0" u="none" strike="noStrike" dirty="0">
                        <a:solidFill>
                          <a:srgbClr val="000000"/>
                        </a:solidFill>
                        <a:effectLst/>
                        <a:latin typeface="Times New Roman" panose="02020603050405020304" pitchFamily="18" charset="0"/>
                      </a:endParaRPr>
                    </a:p>
                  </a:txBody>
                  <a:tcPr marL="9525" marR="9525" marT="9525" marB="0" anchor="ctr">
                    <a:solidFill>
                      <a:schemeClr val="accent1">
                        <a:lumMod val="20000"/>
                        <a:lumOff val="80000"/>
                      </a:schemeClr>
                    </a:solidFill>
                  </a:tcPr>
                </a:tc>
                <a:tc>
                  <a:txBody>
                    <a:bodyPr/>
                    <a:lstStyle/>
                    <a:p>
                      <a:pPr algn="ctr" fontAlgn="ctr"/>
                      <a:r>
                        <a:rPr lang="ru-RU" sz="1400" u="none" strike="noStrike" dirty="0">
                          <a:effectLst/>
                        </a:rPr>
                        <a:t>% исполнения к уточненному плану</a:t>
                      </a:r>
                      <a:endParaRPr lang="ru-RU" sz="1400" b="0" i="0" u="none" strike="noStrike" dirty="0">
                        <a:solidFill>
                          <a:srgbClr val="000000"/>
                        </a:solidFill>
                        <a:effectLst/>
                        <a:latin typeface="Times New Roman" panose="02020603050405020304" pitchFamily="18" charset="0"/>
                      </a:endParaRPr>
                    </a:p>
                  </a:txBody>
                  <a:tcPr marL="9525" marR="9525" marT="9525" marB="0" anchor="ctr"/>
                </a:tc>
              </a:tr>
              <a:tr h="168546">
                <a:tc>
                  <a:txBody>
                    <a:bodyPr/>
                    <a:lstStyle/>
                    <a:p>
                      <a:pPr algn="l" rtl="0" fontAlgn="ctr"/>
                      <a:r>
                        <a:rPr lang="ru-RU" sz="1600" b="1" u="none" strike="noStrike" dirty="0">
                          <a:effectLst/>
                        </a:rPr>
                        <a:t>Расходы бюджета города - всего</a:t>
                      </a:r>
                      <a:endParaRPr lang="ru-RU" sz="1600" b="1"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600" b="1" u="none" strike="noStrike" dirty="0">
                          <a:effectLst/>
                        </a:rPr>
                        <a:t>4 615 </a:t>
                      </a:r>
                      <a:r>
                        <a:rPr lang="ru-RU" sz="1600" b="1" u="none" strike="noStrike" dirty="0" smtClean="0">
                          <a:effectLst/>
                        </a:rPr>
                        <a:t>083,3 </a:t>
                      </a:r>
                      <a:endParaRPr lang="ru-RU" sz="1600" b="1"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600" b="1" u="none" strike="noStrike" dirty="0">
                          <a:effectLst/>
                        </a:rPr>
                        <a:t>3 922 </a:t>
                      </a:r>
                      <a:r>
                        <a:rPr lang="ru-RU" sz="1600" b="1" u="none" strike="noStrike" dirty="0" smtClean="0">
                          <a:effectLst/>
                        </a:rPr>
                        <a:t>495,2 </a:t>
                      </a:r>
                      <a:endParaRPr lang="ru-RU" sz="1600" b="1"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600" b="1" u="none" strike="noStrike" dirty="0">
                          <a:effectLst/>
                        </a:rPr>
                        <a:t>4 944 </a:t>
                      </a:r>
                      <a:r>
                        <a:rPr lang="ru-RU" sz="1600" b="1" u="none" strike="noStrike" dirty="0" smtClean="0">
                          <a:effectLst/>
                        </a:rPr>
                        <a:t>813,2 </a:t>
                      </a:r>
                      <a:endParaRPr lang="ru-RU" sz="1600" b="1"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600" b="1" u="none" strike="noStrike" dirty="0">
                          <a:effectLst/>
                        </a:rPr>
                        <a:t>4 323 </a:t>
                      </a:r>
                      <a:r>
                        <a:rPr lang="ru-RU" sz="1600" b="1" u="none" strike="noStrike" dirty="0" smtClean="0">
                          <a:effectLst/>
                        </a:rPr>
                        <a:t>066,2 </a:t>
                      </a:r>
                      <a:endParaRPr lang="ru-RU" sz="1600" b="1" i="0" u="none" strike="noStrike" dirty="0">
                        <a:solidFill>
                          <a:srgbClr val="000000"/>
                        </a:solidFill>
                        <a:effectLst/>
                        <a:latin typeface="Times New Roman" panose="02020603050405020304" pitchFamily="18" charset="0"/>
                      </a:endParaRPr>
                    </a:p>
                  </a:txBody>
                  <a:tcPr marL="9525" marR="9525" marT="9525" marB="0" anchor="ctr">
                    <a:solidFill>
                      <a:schemeClr val="accent1">
                        <a:lumMod val="20000"/>
                        <a:lumOff val="80000"/>
                      </a:schemeClr>
                    </a:solidFill>
                  </a:tcPr>
                </a:tc>
                <a:tc>
                  <a:txBody>
                    <a:bodyPr/>
                    <a:lstStyle/>
                    <a:p>
                      <a:pPr algn="ctr" fontAlgn="ctr"/>
                      <a:r>
                        <a:rPr lang="ru-RU" sz="1600" b="1" u="none" strike="noStrike" dirty="0">
                          <a:effectLst/>
                        </a:rPr>
                        <a:t>87,4%</a:t>
                      </a:r>
                      <a:endParaRPr lang="ru-RU" sz="1600" b="1" i="0" u="none" strike="noStrike" dirty="0">
                        <a:solidFill>
                          <a:srgbClr val="000000"/>
                        </a:solidFill>
                        <a:effectLst/>
                        <a:latin typeface="Times New Roman" panose="02020603050405020304" pitchFamily="18" charset="0"/>
                      </a:endParaRPr>
                    </a:p>
                  </a:txBody>
                  <a:tcPr marL="9525" marR="9525" marT="9525" marB="0" anchor="ctr"/>
                </a:tc>
              </a:tr>
              <a:tr h="330756">
                <a:tc>
                  <a:txBody>
                    <a:bodyPr/>
                    <a:lstStyle/>
                    <a:p>
                      <a:pPr algn="l" rtl="0" fontAlgn="ctr"/>
                      <a:r>
                        <a:rPr lang="ru-RU" sz="1600" b="1" u="none" strike="noStrike" dirty="0">
                          <a:effectLst/>
                        </a:rPr>
                        <a:t>Расходы на реализацию муниципальных программ</a:t>
                      </a:r>
                      <a:endParaRPr lang="ru-RU" sz="1600" b="1"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600" b="1" u="none" strike="noStrike" dirty="0">
                          <a:effectLst/>
                        </a:rPr>
                        <a:t>4 558 </a:t>
                      </a:r>
                      <a:r>
                        <a:rPr lang="ru-RU" sz="1600" b="1" u="none" strike="noStrike" dirty="0" smtClean="0">
                          <a:effectLst/>
                        </a:rPr>
                        <a:t>219,5 </a:t>
                      </a:r>
                      <a:endParaRPr lang="ru-RU" sz="1600" b="1"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600" b="1" u="none" strike="noStrike" dirty="0">
                          <a:effectLst/>
                        </a:rPr>
                        <a:t>3 890 </a:t>
                      </a:r>
                      <a:r>
                        <a:rPr lang="ru-RU" sz="1600" b="1" u="none" strike="noStrike" dirty="0" smtClean="0">
                          <a:effectLst/>
                        </a:rPr>
                        <a:t>051,0 </a:t>
                      </a:r>
                      <a:endParaRPr lang="ru-RU" sz="1600" b="1"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600" b="1" u="none" strike="noStrike" dirty="0">
                          <a:effectLst/>
                        </a:rPr>
                        <a:t>4 900 </a:t>
                      </a:r>
                      <a:r>
                        <a:rPr lang="ru-RU" sz="1600" b="1" u="none" strike="noStrike" dirty="0" smtClean="0">
                          <a:effectLst/>
                        </a:rPr>
                        <a:t>699,9 </a:t>
                      </a:r>
                      <a:endParaRPr lang="ru-RU" sz="1600" b="1"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600" b="1" u="none" strike="noStrike" dirty="0">
                          <a:effectLst/>
                        </a:rPr>
                        <a:t>4 280 </a:t>
                      </a:r>
                      <a:r>
                        <a:rPr lang="ru-RU" sz="1600" b="1" u="none" strike="noStrike" dirty="0" smtClean="0">
                          <a:effectLst/>
                        </a:rPr>
                        <a:t>614,4</a:t>
                      </a:r>
                      <a:endParaRPr lang="ru-RU" sz="1600" b="1" i="0" u="none" strike="noStrike" dirty="0">
                        <a:solidFill>
                          <a:srgbClr val="000000"/>
                        </a:solidFill>
                        <a:effectLst/>
                        <a:latin typeface="Times New Roman" panose="02020603050405020304" pitchFamily="18" charset="0"/>
                      </a:endParaRPr>
                    </a:p>
                  </a:txBody>
                  <a:tcPr marL="9525" marR="9525" marT="9525" marB="0" anchor="ctr">
                    <a:solidFill>
                      <a:schemeClr val="accent1">
                        <a:lumMod val="20000"/>
                        <a:lumOff val="80000"/>
                      </a:schemeClr>
                    </a:solidFill>
                  </a:tcPr>
                </a:tc>
                <a:tc>
                  <a:txBody>
                    <a:bodyPr/>
                    <a:lstStyle/>
                    <a:p>
                      <a:pPr algn="ctr" fontAlgn="ctr"/>
                      <a:r>
                        <a:rPr lang="ru-RU" sz="1600" b="1" u="none" strike="noStrike" dirty="0">
                          <a:effectLst/>
                        </a:rPr>
                        <a:t>87,3%</a:t>
                      </a:r>
                      <a:endParaRPr lang="ru-RU" sz="1600" b="1" i="0" u="none" strike="noStrike" dirty="0">
                        <a:solidFill>
                          <a:srgbClr val="000000"/>
                        </a:solidFill>
                        <a:effectLst/>
                        <a:latin typeface="Times New Roman" panose="02020603050405020304" pitchFamily="18" charset="0"/>
                      </a:endParaRPr>
                    </a:p>
                  </a:txBody>
                  <a:tcPr marL="9525" marR="9525" marT="9525" marB="0" anchor="ctr"/>
                </a:tc>
              </a:tr>
              <a:tr h="168546">
                <a:tc>
                  <a:txBody>
                    <a:bodyPr/>
                    <a:lstStyle/>
                    <a:p>
                      <a:pPr algn="l" rtl="0" fontAlgn="ctr"/>
                      <a:r>
                        <a:rPr lang="ru-RU" sz="1600" u="none" strike="noStrike">
                          <a:effectLst/>
                        </a:rPr>
                        <a:t>- удельный вес в расходах, %</a:t>
                      </a:r>
                      <a:endParaRPr lang="ru-RU" sz="16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600" u="none" strike="noStrike" dirty="0">
                          <a:effectLst/>
                        </a:rPr>
                        <a:t>98,8%</a:t>
                      </a:r>
                      <a:endParaRPr lang="ru-RU" sz="1600" b="0"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600" u="none" strike="noStrike">
                          <a:effectLst/>
                        </a:rPr>
                        <a:t>99,2%</a:t>
                      </a:r>
                      <a:endParaRPr lang="ru-RU" sz="16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600" u="none" strike="noStrike">
                          <a:effectLst/>
                        </a:rPr>
                        <a:t>99,1%</a:t>
                      </a:r>
                      <a:endParaRPr lang="ru-RU" sz="16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600" u="none" strike="noStrike" dirty="0">
                          <a:effectLst/>
                        </a:rPr>
                        <a:t>99,0%</a:t>
                      </a:r>
                      <a:endParaRPr lang="ru-RU" sz="1600" b="0" i="0" u="none" strike="noStrike" dirty="0">
                        <a:solidFill>
                          <a:srgbClr val="000000"/>
                        </a:solidFill>
                        <a:effectLst/>
                        <a:latin typeface="Times New Roman" panose="02020603050405020304" pitchFamily="18" charset="0"/>
                      </a:endParaRPr>
                    </a:p>
                  </a:txBody>
                  <a:tcPr marL="9525" marR="9525" marT="9525" marB="0" anchor="ctr">
                    <a:solidFill>
                      <a:schemeClr val="accent1">
                        <a:lumMod val="20000"/>
                        <a:lumOff val="80000"/>
                      </a:schemeClr>
                    </a:solidFill>
                  </a:tcPr>
                </a:tc>
                <a:tc>
                  <a:txBody>
                    <a:bodyPr/>
                    <a:lstStyle/>
                    <a:p>
                      <a:pPr algn="ctr" fontAlgn="ctr"/>
                      <a:r>
                        <a:rPr lang="ru-RU" sz="1600" u="none" strike="noStrike">
                          <a:effectLst/>
                        </a:rPr>
                        <a:t>Х</a:t>
                      </a:r>
                      <a:endParaRPr lang="ru-RU" sz="1600" b="0" i="0" u="none" strike="noStrike">
                        <a:solidFill>
                          <a:srgbClr val="000000"/>
                        </a:solidFill>
                        <a:effectLst/>
                        <a:latin typeface="Times New Roman" panose="02020603050405020304" pitchFamily="18" charset="0"/>
                      </a:endParaRPr>
                    </a:p>
                  </a:txBody>
                  <a:tcPr marL="9525" marR="9525" marT="9525" marB="0" anchor="ctr"/>
                </a:tc>
              </a:tr>
              <a:tr h="330756">
                <a:tc>
                  <a:txBody>
                    <a:bodyPr/>
                    <a:lstStyle/>
                    <a:p>
                      <a:pPr algn="l" rtl="0" fontAlgn="ctr"/>
                      <a:r>
                        <a:rPr lang="ru-RU" sz="1600" b="1" u="none" strike="noStrike" dirty="0">
                          <a:effectLst/>
                        </a:rPr>
                        <a:t>Расходы на непрограммную деятельность</a:t>
                      </a:r>
                      <a:endParaRPr lang="ru-RU" sz="1600" b="1"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600" b="1" u="none" strike="noStrike" dirty="0">
                          <a:effectLst/>
                        </a:rPr>
                        <a:t>56 </a:t>
                      </a:r>
                      <a:r>
                        <a:rPr lang="ru-RU" sz="1600" b="1" u="none" strike="noStrike" dirty="0" smtClean="0">
                          <a:effectLst/>
                        </a:rPr>
                        <a:t>863,8 </a:t>
                      </a:r>
                      <a:endParaRPr lang="ru-RU" sz="1600" b="1"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600" b="1" u="none" strike="noStrike" dirty="0">
                          <a:effectLst/>
                        </a:rPr>
                        <a:t>32 </a:t>
                      </a:r>
                      <a:r>
                        <a:rPr lang="ru-RU" sz="1600" b="1" u="none" strike="noStrike" dirty="0" smtClean="0">
                          <a:effectLst/>
                        </a:rPr>
                        <a:t>444,2 </a:t>
                      </a:r>
                      <a:endParaRPr lang="ru-RU" sz="1600" b="1"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600" b="1" u="none" strike="noStrike" dirty="0">
                          <a:effectLst/>
                        </a:rPr>
                        <a:t>44 </a:t>
                      </a:r>
                      <a:r>
                        <a:rPr lang="ru-RU" sz="1600" b="1" u="none" strike="noStrike" dirty="0" smtClean="0">
                          <a:effectLst/>
                        </a:rPr>
                        <a:t>113,3 </a:t>
                      </a:r>
                      <a:endParaRPr lang="ru-RU" sz="1600" b="1"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600" b="1" u="none" strike="noStrike" dirty="0">
                          <a:effectLst/>
                        </a:rPr>
                        <a:t>42 </a:t>
                      </a:r>
                      <a:r>
                        <a:rPr lang="ru-RU" sz="1600" b="1" u="none" strike="noStrike" dirty="0" smtClean="0">
                          <a:effectLst/>
                        </a:rPr>
                        <a:t>451,8</a:t>
                      </a:r>
                      <a:endParaRPr lang="ru-RU" sz="1600" b="1" i="0" u="none" strike="noStrike" dirty="0">
                        <a:solidFill>
                          <a:srgbClr val="000000"/>
                        </a:solidFill>
                        <a:effectLst/>
                        <a:latin typeface="Times New Roman" panose="02020603050405020304" pitchFamily="18" charset="0"/>
                      </a:endParaRPr>
                    </a:p>
                  </a:txBody>
                  <a:tcPr marL="9525" marR="9525" marT="9525" marB="0" anchor="ctr">
                    <a:solidFill>
                      <a:schemeClr val="accent1">
                        <a:lumMod val="20000"/>
                        <a:lumOff val="80000"/>
                      </a:schemeClr>
                    </a:solidFill>
                  </a:tcPr>
                </a:tc>
                <a:tc>
                  <a:txBody>
                    <a:bodyPr/>
                    <a:lstStyle/>
                    <a:p>
                      <a:pPr algn="ctr" fontAlgn="ctr"/>
                      <a:r>
                        <a:rPr lang="ru-RU" sz="1600" b="1" u="none" strike="noStrike" dirty="0">
                          <a:effectLst/>
                        </a:rPr>
                        <a:t>96,2%</a:t>
                      </a:r>
                      <a:endParaRPr lang="ru-RU" sz="1600" b="1" i="0" u="none" strike="noStrike" dirty="0">
                        <a:solidFill>
                          <a:srgbClr val="000000"/>
                        </a:solidFill>
                        <a:effectLst/>
                        <a:latin typeface="Times New Roman" panose="02020603050405020304" pitchFamily="18" charset="0"/>
                      </a:endParaRPr>
                    </a:p>
                  </a:txBody>
                  <a:tcPr marL="9525" marR="9525" marT="9525" marB="0" anchor="ctr"/>
                </a:tc>
              </a:tr>
              <a:tr h="168546">
                <a:tc>
                  <a:txBody>
                    <a:bodyPr/>
                    <a:lstStyle/>
                    <a:p>
                      <a:pPr algn="l" rtl="0" fontAlgn="ctr"/>
                      <a:r>
                        <a:rPr lang="ru-RU" sz="1600" u="none" strike="noStrike">
                          <a:effectLst/>
                        </a:rPr>
                        <a:t>- удельный вес в расходах, %</a:t>
                      </a:r>
                      <a:endParaRPr lang="ru-RU" sz="16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600" u="none" strike="noStrike">
                          <a:effectLst/>
                        </a:rPr>
                        <a:t>1,2%</a:t>
                      </a:r>
                      <a:endParaRPr lang="ru-RU" sz="16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600" u="none" strike="noStrike">
                          <a:effectLst/>
                        </a:rPr>
                        <a:t>0,8%</a:t>
                      </a:r>
                      <a:endParaRPr lang="ru-RU" sz="16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600" u="none" strike="noStrike" dirty="0">
                          <a:effectLst/>
                        </a:rPr>
                        <a:t>0,9%</a:t>
                      </a:r>
                      <a:endParaRPr lang="ru-RU" sz="1600" b="0"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600" u="none" strike="noStrike" dirty="0">
                          <a:effectLst/>
                        </a:rPr>
                        <a:t>1,0%</a:t>
                      </a:r>
                      <a:endParaRPr lang="ru-RU" sz="1600" b="0" i="0" u="none" strike="noStrike" dirty="0">
                        <a:solidFill>
                          <a:srgbClr val="000000"/>
                        </a:solidFill>
                        <a:effectLst/>
                        <a:latin typeface="Times New Roman" panose="02020603050405020304" pitchFamily="18" charset="0"/>
                      </a:endParaRPr>
                    </a:p>
                  </a:txBody>
                  <a:tcPr marL="9525" marR="9525" marT="9525" marB="0" anchor="ctr">
                    <a:solidFill>
                      <a:schemeClr val="accent1">
                        <a:lumMod val="20000"/>
                        <a:lumOff val="80000"/>
                      </a:schemeClr>
                    </a:solidFill>
                  </a:tcPr>
                </a:tc>
                <a:tc>
                  <a:txBody>
                    <a:bodyPr/>
                    <a:lstStyle/>
                    <a:p>
                      <a:pPr algn="ctr" fontAlgn="ctr"/>
                      <a:r>
                        <a:rPr lang="ru-RU" sz="1600" u="none" strike="noStrike" dirty="0">
                          <a:effectLst/>
                        </a:rPr>
                        <a:t>Х</a:t>
                      </a:r>
                      <a:endParaRPr lang="ru-RU" sz="1600" b="0" i="0" u="none" strike="noStrike" dirty="0">
                        <a:solidFill>
                          <a:srgbClr val="000000"/>
                        </a:solidFill>
                        <a:effectLst/>
                        <a:latin typeface="Times New Roman" panose="02020603050405020304" pitchFamily="18" charset="0"/>
                      </a:endParaRPr>
                    </a:p>
                  </a:txBody>
                  <a:tcPr marL="9525" marR="9525" marT="9525" marB="0" anchor="ctr"/>
                </a:tc>
              </a:tr>
            </a:tbl>
          </a:graphicData>
        </a:graphic>
      </p:graphicFrame>
      <p:graphicFrame>
        <p:nvGraphicFramePr>
          <p:cNvPr id="5" name="Таблица 4"/>
          <p:cNvGraphicFramePr>
            <a:graphicFrameLocks noGrp="1"/>
          </p:cNvGraphicFramePr>
          <p:nvPr>
            <p:extLst>
              <p:ext uri="{D42A27DB-BD31-4B8C-83A1-F6EECF244321}">
                <p14:modId xmlns:p14="http://schemas.microsoft.com/office/powerpoint/2010/main" val="552152489"/>
              </p:ext>
            </p:extLst>
          </p:nvPr>
        </p:nvGraphicFramePr>
        <p:xfrm>
          <a:off x="431998" y="4244892"/>
          <a:ext cx="6008130" cy="2099674"/>
        </p:xfrm>
        <a:graphic>
          <a:graphicData uri="http://schemas.openxmlformats.org/drawingml/2006/table">
            <a:tbl>
              <a:tblPr firstRow="1" lastRow="1" bandRow="1" bandCol="1">
                <a:tableStyleId>{5A111915-BE36-4E01-A7E5-04B1672EAD32}</a:tableStyleId>
              </a:tblPr>
              <a:tblGrid>
                <a:gridCol w="310981"/>
                <a:gridCol w="3451226"/>
                <a:gridCol w="1242668"/>
                <a:gridCol w="1003255"/>
              </a:tblGrid>
              <a:tr h="594465">
                <a:tc>
                  <a:txBody>
                    <a:bodyPr/>
                    <a:lstStyle/>
                    <a:p>
                      <a:pPr algn="ctr" fontAlgn="ctr"/>
                      <a:endParaRPr lang="ru-RU" sz="1100" b="0"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100" u="none" strike="noStrike" dirty="0">
                          <a:effectLst/>
                        </a:rPr>
                        <a:t>Наименование</a:t>
                      </a:r>
                      <a:endParaRPr lang="ru-RU" sz="1100" b="0"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b"/>
                      <a:r>
                        <a:rPr lang="ru-RU" sz="1100" u="none" strike="noStrike" dirty="0">
                          <a:effectLst/>
                        </a:rPr>
                        <a:t>2020 год (исполнено) тыс. рублей</a:t>
                      </a:r>
                      <a:endParaRPr lang="ru-RU" sz="1100" b="0" i="0" u="none" strike="noStrike" dirty="0">
                        <a:solidFill>
                          <a:srgbClr val="000000"/>
                        </a:solidFill>
                        <a:effectLst/>
                        <a:latin typeface="Times New Roman" panose="02020603050405020304" pitchFamily="18" charset="0"/>
                      </a:endParaRPr>
                    </a:p>
                  </a:txBody>
                  <a:tcPr marL="9525" marR="9525" marT="9525" marB="0" anchor="b"/>
                </a:tc>
                <a:tc>
                  <a:txBody>
                    <a:bodyPr/>
                    <a:lstStyle/>
                    <a:p>
                      <a:pPr algn="ctr" fontAlgn="b"/>
                      <a:r>
                        <a:rPr lang="ru-RU" sz="1100" u="none" strike="noStrike">
                          <a:effectLst/>
                        </a:rPr>
                        <a:t>2021 год (исполнено) тыс. рублей</a:t>
                      </a:r>
                      <a:endParaRPr lang="ru-RU" sz="1100" b="0" i="0" u="none" strike="noStrike">
                        <a:solidFill>
                          <a:srgbClr val="000000"/>
                        </a:solidFill>
                        <a:effectLst/>
                        <a:latin typeface="Times New Roman" panose="02020603050405020304" pitchFamily="18" charset="0"/>
                      </a:endParaRPr>
                    </a:p>
                  </a:txBody>
                  <a:tcPr marL="9525" marR="9525" marT="9525" marB="0" anchor="b"/>
                </a:tc>
              </a:tr>
              <a:tr h="297300">
                <a:tc>
                  <a:txBody>
                    <a:bodyPr/>
                    <a:lstStyle/>
                    <a:p>
                      <a:pPr algn="l" fontAlgn="ctr"/>
                      <a:endParaRPr lang="ru-RU" sz="1100" b="0" i="0" u="none" strike="noStrike" dirty="0">
                        <a:solidFill>
                          <a:srgbClr val="000000"/>
                        </a:solidFill>
                        <a:effectLst/>
                        <a:latin typeface="Times New Roman" panose="02020603050405020304" pitchFamily="18" charset="0"/>
                      </a:endParaRPr>
                    </a:p>
                  </a:txBody>
                  <a:tcPr marL="9525" marR="9525" marT="9525" marB="0" anchor="ctr">
                    <a:solidFill>
                      <a:srgbClr val="25C6E3"/>
                    </a:solidFill>
                  </a:tcPr>
                </a:tc>
                <a:tc>
                  <a:txBody>
                    <a:bodyPr/>
                    <a:lstStyle/>
                    <a:p>
                      <a:pPr algn="l" fontAlgn="ctr"/>
                      <a:r>
                        <a:rPr lang="ru-RU" sz="1100" u="none" strike="noStrike" dirty="0">
                          <a:effectLst/>
                        </a:rPr>
                        <a:t>I. Социально-культурная сфера </a:t>
                      </a:r>
                      <a:r>
                        <a:rPr lang="ru-RU" sz="1100" u="none" strike="noStrike" dirty="0" smtClean="0">
                          <a:effectLst/>
                        </a:rPr>
                        <a:t>(4 программы)</a:t>
                      </a:r>
                      <a:endParaRPr lang="ru-RU" sz="1100" b="0"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100" u="none" strike="noStrike" dirty="0">
                          <a:effectLst/>
                        </a:rPr>
                        <a:t>2 197 461,0 </a:t>
                      </a:r>
                      <a:endParaRPr lang="ru-RU" sz="1100" b="0"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100" u="none" strike="noStrike" dirty="0">
                          <a:effectLst/>
                        </a:rPr>
                        <a:t>2 384 677,2 </a:t>
                      </a:r>
                      <a:endParaRPr lang="ru-RU" sz="1100" b="0" i="0" u="none" strike="noStrike" dirty="0">
                        <a:solidFill>
                          <a:srgbClr val="000000"/>
                        </a:solidFill>
                        <a:effectLst/>
                        <a:latin typeface="Times New Roman" panose="02020603050405020304" pitchFamily="18" charset="0"/>
                      </a:endParaRPr>
                    </a:p>
                  </a:txBody>
                  <a:tcPr marL="9525" marR="9525" marT="9525" marB="0" anchor="ctr"/>
                </a:tc>
              </a:tr>
              <a:tr h="297300">
                <a:tc>
                  <a:txBody>
                    <a:bodyPr/>
                    <a:lstStyle/>
                    <a:p>
                      <a:pPr algn="l" fontAlgn="ctr"/>
                      <a:endParaRPr lang="ru-RU" sz="1100" b="0" i="0" u="none" strike="noStrike" dirty="0">
                        <a:solidFill>
                          <a:srgbClr val="000000"/>
                        </a:solidFill>
                        <a:effectLst/>
                        <a:latin typeface="Times New Roman" panose="02020603050405020304" pitchFamily="18" charset="0"/>
                      </a:endParaRPr>
                    </a:p>
                  </a:txBody>
                  <a:tcPr marL="9525" marR="9525" marT="9525" marB="0" anchor="ctr">
                    <a:solidFill>
                      <a:srgbClr val="E80554"/>
                    </a:solidFill>
                  </a:tcPr>
                </a:tc>
                <a:tc>
                  <a:txBody>
                    <a:bodyPr/>
                    <a:lstStyle/>
                    <a:p>
                      <a:pPr algn="l" fontAlgn="ctr"/>
                      <a:r>
                        <a:rPr lang="ru-RU" sz="1100" u="none" strike="noStrike" dirty="0">
                          <a:effectLst/>
                        </a:rPr>
                        <a:t>II. Жилищно-коммунальная сфера (3 программы)</a:t>
                      </a:r>
                      <a:endParaRPr lang="ru-RU" sz="1100" b="0"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100" u="none" strike="noStrike" dirty="0">
                          <a:effectLst/>
                        </a:rPr>
                        <a:t>1 537 704,8 </a:t>
                      </a:r>
                      <a:endParaRPr lang="ru-RU" sz="1100" b="0"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100" u="none" strike="noStrike">
                          <a:effectLst/>
                        </a:rPr>
                        <a:t>1 037 518,4 </a:t>
                      </a:r>
                      <a:endParaRPr lang="ru-RU" sz="1100" b="0" i="0" u="none" strike="noStrike">
                        <a:solidFill>
                          <a:srgbClr val="000000"/>
                        </a:solidFill>
                        <a:effectLst/>
                        <a:latin typeface="Times New Roman" panose="02020603050405020304" pitchFamily="18" charset="0"/>
                      </a:endParaRPr>
                    </a:p>
                  </a:txBody>
                  <a:tcPr marL="9525" marR="9525" marT="9525" marB="0" anchor="ctr"/>
                </a:tc>
              </a:tr>
              <a:tr h="297300">
                <a:tc>
                  <a:txBody>
                    <a:bodyPr/>
                    <a:lstStyle/>
                    <a:p>
                      <a:pPr algn="l" fontAlgn="ctr"/>
                      <a:endParaRPr lang="ru-RU" sz="1100" b="0" i="0" u="none" strike="noStrike" dirty="0">
                        <a:solidFill>
                          <a:srgbClr val="000000"/>
                        </a:solidFill>
                        <a:effectLst/>
                        <a:latin typeface="Times New Roman" panose="02020603050405020304" pitchFamily="18" charset="0"/>
                      </a:endParaRPr>
                    </a:p>
                  </a:txBody>
                  <a:tcPr marL="9525" marR="9525" marT="9525" marB="0" anchor="ctr">
                    <a:solidFill>
                      <a:srgbClr val="A9E26F"/>
                    </a:solidFill>
                  </a:tcPr>
                </a:tc>
                <a:tc>
                  <a:txBody>
                    <a:bodyPr/>
                    <a:lstStyle/>
                    <a:p>
                      <a:pPr algn="l" fontAlgn="ctr"/>
                      <a:r>
                        <a:rPr lang="ru-RU" sz="1100" u="none" strike="noStrike" dirty="0">
                          <a:effectLst/>
                        </a:rPr>
                        <a:t>III. Развитие отраслей экономики (5 программ)</a:t>
                      </a:r>
                      <a:endParaRPr lang="ru-RU" sz="1100" b="0"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100" u="none" strike="noStrike">
                          <a:effectLst/>
                        </a:rPr>
                        <a:t>268 069,9 </a:t>
                      </a:r>
                      <a:endParaRPr lang="ru-RU" sz="11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100" u="none" strike="noStrike">
                          <a:effectLst/>
                        </a:rPr>
                        <a:t>301 197,0 </a:t>
                      </a:r>
                      <a:endParaRPr lang="ru-RU" sz="1100" b="0" i="0" u="none" strike="noStrike">
                        <a:solidFill>
                          <a:srgbClr val="000000"/>
                        </a:solidFill>
                        <a:effectLst/>
                        <a:latin typeface="Times New Roman" panose="02020603050405020304" pitchFamily="18" charset="0"/>
                      </a:endParaRPr>
                    </a:p>
                  </a:txBody>
                  <a:tcPr marL="9525" marR="9525" marT="9525" marB="0" anchor="ctr"/>
                </a:tc>
              </a:tr>
              <a:tr h="316009">
                <a:tc>
                  <a:txBody>
                    <a:bodyPr/>
                    <a:lstStyle/>
                    <a:p>
                      <a:pPr algn="l" fontAlgn="ctr"/>
                      <a:endParaRPr lang="ru-RU" sz="1100" b="0" i="0" u="none" strike="noStrike" dirty="0">
                        <a:solidFill>
                          <a:srgbClr val="000000"/>
                        </a:solidFill>
                        <a:effectLst/>
                        <a:latin typeface="Times New Roman" panose="02020603050405020304" pitchFamily="18" charset="0"/>
                      </a:endParaRPr>
                    </a:p>
                  </a:txBody>
                  <a:tcPr marL="9525" marR="9525" marT="9525" marB="0" anchor="ctr">
                    <a:solidFill>
                      <a:srgbClr val="EAD000"/>
                    </a:solidFill>
                  </a:tcPr>
                </a:tc>
                <a:tc>
                  <a:txBody>
                    <a:bodyPr/>
                    <a:lstStyle/>
                    <a:p>
                      <a:pPr algn="l" fontAlgn="ctr"/>
                      <a:r>
                        <a:rPr lang="ru-RU" sz="1100" u="none" strike="noStrike" dirty="0">
                          <a:effectLst/>
                        </a:rPr>
                        <a:t>IV. Иные направления (8 программ)</a:t>
                      </a:r>
                      <a:endParaRPr lang="ru-RU" sz="1100" b="0"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100" u="none" strike="noStrike">
                          <a:effectLst/>
                        </a:rPr>
                        <a:t>554 983,8 </a:t>
                      </a:r>
                      <a:endParaRPr lang="ru-RU" sz="11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100" u="none" strike="noStrike">
                          <a:effectLst/>
                        </a:rPr>
                        <a:t>557 221,8 </a:t>
                      </a:r>
                      <a:endParaRPr lang="ru-RU" sz="1100" b="0" i="0" u="none" strike="noStrike">
                        <a:solidFill>
                          <a:srgbClr val="000000"/>
                        </a:solidFill>
                        <a:effectLst/>
                        <a:latin typeface="Times New Roman" panose="02020603050405020304" pitchFamily="18" charset="0"/>
                      </a:endParaRPr>
                    </a:p>
                  </a:txBody>
                  <a:tcPr marL="9525" marR="9525" marT="9525" marB="0" anchor="ctr"/>
                </a:tc>
              </a:tr>
              <a:tr h="297300">
                <a:tc>
                  <a:txBody>
                    <a:bodyPr/>
                    <a:lstStyle/>
                    <a:p>
                      <a:pPr algn="l" fontAlgn="ctr"/>
                      <a:endParaRPr lang="ru-RU" sz="1100" b="1"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l" fontAlgn="ctr"/>
                      <a:r>
                        <a:rPr lang="ru-RU" sz="1100" u="none" strike="noStrike" dirty="0">
                          <a:effectLst/>
                        </a:rPr>
                        <a:t>Всего на реализацию муниципальных программ</a:t>
                      </a:r>
                      <a:endParaRPr lang="ru-RU" sz="1100" b="1"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100" u="none" strike="noStrike">
                          <a:effectLst/>
                        </a:rPr>
                        <a:t>4 558 219,5 </a:t>
                      </a:r>
                      <a:endParaRPr lang="ru-RU" sz="1100" b="1"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100" u="none" strike="noStrike" dirty="0">
                          <a:effectLst/>
                        </a:rPr>
                        <a:t>4 280 614,4 </a:t>
                      </a:r>
                      <a:endParaRPr lang="ru-RU" sz="1100" b="1" i="0" u="none" strike="noStrike" dirty="0">
                        <a:solidFill>
                          <a:srgbClr val="000000"/>
                        </a:solidFill>
                        <a:effectLst/>
                        <a:latin typeface="Times New Roman" panose="02020603050405020304" pitchFamily="18" charset="0"/>
                      </a:endParaRPr>
                    </a:p>
                  </a:txBody>
                  <a:tcPr marL="9525" marR="9525" marT="9525" marB="0" anchor="ctr"/>
                </a:tc>
              </a:tr>
            </a:tbl>
          </a:graphicData>
        </a:graphic>
      </p:graphicFrame>
      <p:graphicFrame>
        <p:nvGraphicFramePr>
          <p:cNvPr id="9" name="Диаграмма 8"/>
          <p:cNvGraphicFramePr/>
          <p:nvPr>
            <p:extLst>
              <p:ext uri="{D42A27DB-BD31-4B8C-83A1-F6EECF244321}">
                <p14:modId xmlns:p14="http://schemas.microsoft.com/office/powerpoint/2010/main" val="3729105101"/>
              </p:ext>
            </p:extLst>
          </p:nvPr>
        </p:nvGraphicFramePr>
        <p:xfrm>
          <a:off x="6632949" y="4041058"/>
          <a:ext cx="2963334" cy="237941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Диаграмма 13"/>
          <p:cNvGraphicFramePr/>
          <p:nvPr>
            <p:extLst>
              <p:ext uri="{D42A27DB-BD31-4B8C-83A1-F6EECF244321}">
                <p14:modId xmlns:p14="http://schemas.microsoft.com/office/powerpoint/2010/main" val="992351238"/>
              </p:ext>
            </p:extLst>
          </p:nvPr>
        </p:nvGraphicFramePr>
        <p:xfrm>
          <a:off x="9248950" y="4023800"/>
          <a:ext cx="2963334" cy="2379414"/>
        </p:xfrm>
        <a:graphic>
          <a:graphicData uri="http://schemas.openxmlformats.org/drawingml/2006/chart">
            <c:chart xmlns:c="http://schemas.openxmlformats.org/drawingml/2006/chart" xmlns:r="http://schemas.openxmlformats.org/officeDocument/2006/relationships" r:id="rId4"/>
          </a:graphicData>
        </a:graphic>
      </p:graphicFrame>
      <p:sp>
        <p:nvSpPr>
          <p:cNvPr id="10" name="TextBox 9"/>
          <p:cNvSpPr txBox="1"/>
          <p:nvPr/>
        </p:nvSpPr>
        <p:spPr>
          <a:xfrm>
            <a:off x="6495102" y="4244892"/>
            <a:ext cx="1026884" cy="369332"/>
          </a:xfrm>
          <a:prstGeom prst="rect">
            <a:avLst/>
          </a:prstGeom>
          <a:noFill/>
        </p:spPr>
        <p:txBody>
          <a:bodyPr wrap="none" rtlCol="0">
            <a:spAutoFit/>
          </a:bodyPr>
          <a:lstStyle/>
          <a:p>
            <a:r>
              <a:rPr lang="ru-RU" dirty="0" smtClean="0"/>
              <a:t>2020 год</a:t>
            </a:r>
            <a:endParaRPr lang="ru-RU" dirty="0"/>
          </a:p>
        </p:txBody>
      </p:sp>
      <p:sp>
        <p:nvSpPr>
          <p:cNvPr id="16" name="TextBox 15"/>
          <p:cNvSpPr txBox="1"/>
          <p:nvPr/>
        </p:nvSpPr>
        <p:spPr>
          <a:xfrm>
            <a:off x="9137815" y="4244892"/>
            <a:ext cx="1026884" cy="369332"/>
          </a:xfrm>
          <a:prstGeom prst="rect">
            <a:avLst/>
          </a:prstGeom>
          <a:noFill/>
        </p:spPr>
        <p:txBody>
          <a:bodyPr wrap="none" rtlCol="0">
            <a:spAutoFit/>
          </a:bodyPr>
          <a:lstStyle/>
          <a:p>
            <a:r>
              <a:rPr lang="ru-RU" dirty="0" smtClean="0"/>
              <a:t>2021 год</a:t>
            </a:r>
            <a:endParaRPr lang="ru-RU" dirty="0"/>
          </a:p>
        </p:txBody>
      </p:sp>
    </p:spTree>
    <p:extLst>
      <p:ext uri="{BB962C8B-B14F-4D97-AF65-F5344CB8AC3E}">
        <p14:creationId xmlns:p14="http://schemas.microsoft.com/office/powerpoint/2010/main" val="148437779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10186218" y="1025178"/>
            <a:ext cx="1637072" cy="308134"/>
          </a:xfrm>
          <a:prstGeom prst="parallelogram">
            <a:avLst/>
          </a:prstGeom>
        </p:spPr>
        <p:style>
          <a:lnRef idx="2">
            <a:schemeClr val="accent5"/>
          </a:lnRef>
          <a:fillRef idx="1">
            <a:schemeClr val="lt1"/>
          </a:fillRef>
          <a:effectRef idx="0">
            <a:schemeClr val="accent5"/>
          </a:effectRef>
          <a:fontRef idx="minor">
            <a:schemeClr val="dk1"/>
          </a:fontRef>
        </p:style>
        <p:txBody>
          <a:bodyPr wrap="square" tIns="0" bIns="0" rtlCol="0">
            <a:spAutoFit/>
          </a:bodyPr>
          <a:lstStyle/>
          <a:p>
            <a:pPr algn="ctr"/>
            <a:r>
              <a:rPr lang="ru-RU" sz="1600" dirty="0" smtClean="0"/>
              <a:t>Уд. вес</a:t>
            </a:r>
            <a:endParaRPr lang="ru-RU" sz="1600" dirty="0"/>
          </a:p>
        </p:txBody>
      </p:sp>
      <p:sp>
        <p:nvSpPr>
          <p:cNvPr id="8" name="TextBox 7"/>
          <p:cNvSpPr txBox="1"/>
          <p:nvPr/>
        </p:nvSpPr>
        <p:spPr>
          <a:xfrm>
            <a:off x="8942438" y="1023988"/>
            <a:ext cx="1509252" cy="310515"/>
          </a:xfrm>
          <a:prstGeom prst="parallelogram">
            <a:avLst/>
          </a:prstGeom>
        </p:spPr>
        <p:style>
          <a:lnRef idx="2">
            <a:schemeClr val="accent5"/>
          </a:lnRef>
          <a:fillRef idx="1">
            <a:schemeClr val="lt1"/>
          </a:fillRef>
          <a:effectRef idx="0">
            <a:schemeClr val="accent5"/>
          </a:effectRef>
          <a:fontRef idx="minor">
            <a:schemeClr val="dk1"/>
          </a:fontRef>
        </p:style>
        <p:txBody>
          <a:bodyPr wrap="square" tIns="0" bIns="0" rtlCol="0">
            <a:spAutoFit/>
          </a:bodyPr>
          <a:lstStyle/>
          <a:p>
            <a:pPr algn="ctr"/>
            <a:r>
              <a:rPr lang="ru-RU" sz="1600" dirty="0" smtClean="0"/>
              <a:t>% </a:t>
            </a:r>
            <a:r>
              <a:rPr lang="ru-RU" sz="1600" dirty="0" err="1" smtClean="0"/>
              <a:t>испол</a:t>
            </a:r>
            <a:r>
              <a:rPr lang="ru-RU" sz="1600" dirty="0" smtClean="0"/>
              <a:t>.</a:t>
            </a:r>
            <a:endParaRPr lang="ru-RU" sz="1600" dirty="0"/>
          </a:p>
        </p:txBody>
      </p:sp>
      <p:sp>
        <p:nvSpPr>
          <p:cNvPr id="7" name="TextBox 6"/>
          <p:cNvSpPr txBox="1"/>
          <p:nvPr/>
        </p:nvSpPr>
        <p:spPr>
          <a:xfrm>
            <a:off x="7278329" y="1020070"/>
            <a:ext cx="1828801" cy="305753"/>
          </a:xfrm>
          <a:prstGeom prst="parallelogram">
            <a:avLst/>
          </a:prstGeom>
        </p:spPr>
        <p:style>
          <a:lnRef idx="2">
            <a:schemeClr val="accent5"/>
          </a:lnRef>
          <a:fillRef idx="1">
            <a:schemeClr val="lt1"/>
          </a:fillRef>
          <a:effectRef idx="0">
            <a:schemeClr val="accent5"/>
          </a:effectRef>
          <a:fontRef idx="minor">
            <a:schemeClr val="dk1"/>
          </a:fontRef>
        </p:style>
        <p:txBody>
          <a:bodyPr wrap="square" tIns="0" bIns="0" rtlCol="0">
            <a:spAutoFit/>
          </a:bodyPr>
          <a:lstStyle/>
          <a:p>
            <a:pPr algn="ctr"/>
            <a:r>
              <a:rPr lang="ru-RU" sz="1600" dirty="0" smtClean="0"/>
              <a:t>Исполнено</a:t>
            </a:r>
            <a:endParaRPr lang="ru-RU" sz="1600" dirty="0"/>
          </a:p>
        </p:txBody>
      </p:sp>
      <p:sp>
        <p:nvSpPr>
          <p:cNvPr id="33" name="Нижний колонтитул 3"/>
          <p:cNvSpPr>
            <a:spLocks noGrp="1"/>
          </p:cNvSpPr>
          <p:nvPr>
            <p:ph type="ftr" sz="quarter" idx="4294967295"/>
          </p:nvPr>
        </p:nvSpPr>
        <p:spPr>
          <a:xfrm>
            <a:off x="0" y="6437730"/>
            <a:ext cx="11760000" cy="432000"/>
          </a:xfrm>
          <a:prstGeom prst="rect">
            <a:avLst/>
          </a:prstGeom>
          <a:solidFill>
            <a:srgbClr val="404040"/>
          </a:solidFill>
          <a:ln cmpd="sng">
            <a:noFill/>
          </a:ln>
        </p:spPr>
        <p:txBody>
          <a:bodyPr anchor="ctr"/>
          <a:lstStyle/>
          <a:p>
            <a:pPr lvl="1"/>
            <a:r>
              <a:rPr lang="ru-RU" b="1" dirty="0">
                <a:gradFill>
                  <a:gsLst>
                    <a:gs pos="0">
                      <a:schemeClr val="accent1">
                        <a:lumMod val="5000"/>
                        <a:lumOff val="95000"/>
                      </a:schemeClr>
                    </a:gs>
                    <a:gs pos="74000">
                      <a:schemeClr val="accent5">
                        <a:lumMod val="25000"/>
                        <a:lumOff val="75000"/>
                      </a:schemeClr>
                    </a:gs>
                    <a:gs pos="83000">
                      <a:schemeClr val="accent5">
                        <a:lumMod val="25000"/>
                        <a:lumOff val="75000"/>
                      </a:schemeClr>
                    </a:gs>
                    <a:gs pos="100000">
                      <a:schemeClr val="accent5">
                        <a:lumMod val="50000"/>
                        <a:lumOff val="50000"/>
                      </a:schemeClr>
                    </a:gs>
                  </a:gsLst>
                  <a:lin ang="5400000" scaled="1"/>
                </a:gradFill>
              </a:rPr>
              <a:t>БЮДЖЕТ ДЛЯ ГРАЖДАН </a:t>
            </a:r>
          </a:p>
        </p:txBody>
      </p:sp>
      <p:sp>
        <p:nvSpPr>
          <p:cNvPr id="34" name="Номер слайда 5">
            <a:extLst>
              <a:ext uri="{FF2B5EF4-FFF2-40B4-BE49-F238E27FC236}">
                <a16:creationId xmlns="" xmlns:a16="http://schemas.microsoft.com/office/drawing/2014/main" id="{1C554D9F-1895-486E-BFBA-905BB2D29E08}"/>
              </a:ext>
            </a:extLst>
          </p:cNvPr>
          <p:cNvSpPr>
            <a:spLocks noGrp="1"/>
          </p:cNvSpPr>
          <p:nvPr>
            <p:ph type="sldNum" sz="quarter" idx="33"/>
          </p:nvPr>
        </p:nvSpPr>
        <p:spPr>
          <a:xfrm>
            <a:off x="11760000" y="6437730"/>
            <a:ext cx="432000" cy="432000"/>
          </a:xfrm>
        </p:spPr>
        <p:txBody>
          <a:bodyPr rtlCol="0"/>
          <a:lstStyle/>
          <a:p>
            <a:pPr rtl="0"/>
            <a:fld id="{19B51A1E-902D-48AF-9020-955120F399B6}" type="slidenum">
              <a:rPr lang="ru-RU" sz="1600" b="1" smtClean="0">
                <a:ln w="0"/>
                <a:gradFill>
                  <a:gsLst>
                    <a:gs pos="0">
                      <a:schemeClr val="accent1">
                        <a:lumMod val="5000"/>
                        <a:lumOff val="95000"/>
                      </a:schemeClr>
                    </a:gs>
                    <a:gs pos="74000">
                      <a:schemeClr val="accent5">
                        <a:lumMod val="25000"/>
                        <a:lumOff val="75000"/>
                      </a:schemeClr>
                    </a:gs>
                    <a:gs pos="83000">
                      <a:schemeClr val="accent5">
                        <a:lumMod val="25000"/>
                        <a:lumOff val="75000"/>
                      </a:schemeClr>
                    </a:gs>
                    <a:gs pos="100000">
                      <a:schemeClr val="accent5">
                        <a:lumMod val="50000"/>
                        <a:lumOff val="50000"/>
                      </a:schemeClr>
                    </a:gs>
                  </a:gsLst>
                  <a:lin ang="5400000" scaled="1"/>
                </a:gradFill>
                <a:effectLst>
                  <a:outerShdw blurRad="38100" dist="25400" dir="5400000" algn="ctr" rotWithShape="0">
                    <a:srgbClr val="6E747A">
                      <a:alpha val="43000"/>
                    </a:srgbClr>
                  </a:outerShdw>
                </a:effectLst>
              </a:rPr>
              <a:pPr rtl="0"/>
              <a:t>52</a:t>
            </a:fld>
            <a:endParaRPr lang="ru-RU" sz="1600" b="1" dirty="0">
              <a:ln w="0"/>
              <a:gradFill>
                <a:gsLst>
                  <a:gs pos="0">
                    <a:schemeClr val="accent1">
                      <a:lumMod val="5000"/>
                      <a:lumOff val="95000"/>
                    </a:schemeClr>
                  </a:gs>
                  <a:gs pos="74000">
                    <a:schemeClr val="accent5">
                      <a:lumMod val="25000"/>
                      <a:lumOff val="75000"/>
                    </a:schemeClr>
                  </a:gs>
                  <a:gs pos="83000">
                    <a:schemeClr val="accent5">
                      <a:lumMod val="25000"/>
                      <a:lumOff val="75000"/>
                    </a:schemeClr>
                  </a:gs>
                  <a:gs pos="100000">
                    <a:schemeClr val="accent5">
                      <a:lumMod val="50000"/>
                      <a:lumOff val="50000"/>
                    </a:schemeClr>
                  </a:gs>
                </a:gsLst>
                <a:lin ang="5400000" scaled="1"/>
              </a:gradFill>
              <a:effectLst>
                <a:outerShdw blurRad="38100" dist="25400" dir="5400000" algn="ctr" rotWithShape="0">
                  <a:srgbClr val="6E747A">
                    <a:alpha val="43000"/>
                  </a:srgbClr>
                </a:outerShdw>
              </a:effectLst>
            </a:endParaRPr>
          </a:p>
        </p:txBody>
      </p:sp>
      <p:sp>
        <p:nvSpPr>
          <p:cNvPr id="3" name="Заголовок 2"/>
          <p:cNvSpPr>
            <a:spLocks noGrp="1"/>
          </p:cNvSpPr>
          <p:nvPr>
            <p:ph type="title"/>
          </p:nvPr>
        </p:nvSpPr>
        <p:spPr/>
        <p:txBody>
          <a:bodyPr/>
          <a:lstStyle/>
          <a:p>
            <a:r>
              <a:rPr lang="ru-RU" sz="2800" dirty="0" smtClean="0"/>
              <a:t>Исполнение </a:t>
            </a:r>
            <a:r>
              <a:rPr lang="ru-RU" sz="2800" dirty="0"/>
              <a:t>расходов бюджета города Пыть-Яха за </a:t>
            </a:r>
            <a:r>
              <a:rPr lang="ru-RU" sz="2800" dirty="0" smtClean="0"/>
              <a:t>2021 </a:t>
            </a:r>
            <a:r>
              <a:rPr lang="ru-RU" sz="2800" dirty="0"/>
              <a:t>год в разрезе муниципальных </a:t>
            </a:r>
            <a:r>
              <a:rPr lang="ru-RU" sz="2800" dirty="0" smtClean="0"/>
              <a:t>программ и непрограммных направлений деятельности</a:t>
            </a:r>
            <a:endParaRPr lang="ru-RU" sz="2800" dirty="0"/>
          </a:p>
        </p:txBody>
      </p:sp>
      <p:graphicFrame>
        <p:nvGraphicFramePr>
          <p:cNvPr id="2" name="Схема 1"/>
          <p:cNvGraphicFramePr/>
          <p:nvPr>
            <p:extLst/>
          </p:nvPr>
        </p:nvGraphicFramePr>
        <p:xfrm>
          <a:off x="368709" y="1354667"/>
          <a:ext cx="11454581" cy="49969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p:cNvSpPr txBox="1"/>
          <p:nvPr/>
        </p:nvSpPr>
        <p:spPr>
          <a:xfrm>
            <a:off x="432000" y="1021411"/>
            <a:ext cx="7040516" cy="296228"/>
          </a:xfrm>
          <a:prstGeom prst="parallelogram">
            <a:avLst/>
          </a:prstGeom>
        </p:spPr>
        <p:style>
          <a:lnRef idx="2">
            <a:schemeClr val="accent5"/>
          </a:lnRef>
          <a:fillRef idx="1">
            <a:schemeClr val="lt1"/>
          </a:fillRef>
          <a:effectRef idx="0">
            <a:schemeClr val="accent5"/>
          </a:effectRef>
          <a:fontRef idx="minor">
            <a:schemeClr val="dk1"/>
          </a:fontRef>
        </p:style>
        <p:txBody>
          <a:bodyPr wrap="square" tIns="0" bIns="0" rtlCol="0">
            <a:spAutoFit/>
          </a:bodyPr>
          <a:lstStyle/>
          <a:p>
            <a:pPr algn="ctr"/>
            <a:r>
              <a:rPr lang="ru-RU" sz="1600" dirty="0" smtClean="0"/>
              <a:t>Наименование муниципальной программы</a:t>
            </a:r>
            <a:endParaRPr lang="ru-RU" sz="1600" dirty="0"/>
          </a:p>
        </p:txBody>
      </p:sp>
    </p:spTree>
    <p:extLst>
      <p:ext uri="{BB962C8B-B14F-4D97-AF65-F5344CB8AC3E}">
        <p14:creationId xmlns:p14="http://schemas.microsoft.com/office/powerpoint/2010/main" val="2087796368"/>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3" name="Нижний колонтитул 3"/>
          <p:cNvSpPr>
            <a:spLocks noGrp="1"/>
          </p:cNvSpPr>
          <p:nvPr>
            <p:ph type="ftr" sz="quarter" idx="4294967295"/>
          </p:nvPr>
        </p:nvSpPr>
        <p:spPr>
          <a:xfrm>
            <a:off x="0" y="6437730"/>
            <a:ext cx="11760000" cy="432000"/>
          </a:xfrm>
          <a:prstGeom prst="rect">
            <a:avLst/>
          </a:prstGeom>
          <a:solidFill>
            <a:srgbClr val="404040"/>
          </a:solidFill>
          <a:ln cmpd="sng">
            <a:noFill/>
          </a:ln>
        </p:spPr>
        <p:txBody>
          <a:bodyPr anchor="ctr"/>
          <a:lstStyle/>
          <a:p>
            <a:pPr lvl="1"/>
            <a:r>
              <a:rPr lang="ru-RU" b="1" dirty="0">
                <a:gradFill>
                  <a:gsLst>
                    <a:gs pos="0">
                      <a:schemeClr val="accent1">
                        <a:lumMod val="5000"/>
                        <a:lumOff val="95000"/>
                      </a:schemeClr>
                    </a:gs>
                    <a:gs pos="74000">
                      <a:schemeClr val="accent5">
                        <a:lumMod val="25000"/>
                        <a:lumOff val="75000"/>
                      </a:schemeClr>
                    </a:gs>
                    <a:gs pos="83000">
                      <a:schemeClr val="accent5">
                        <a:lumMod val="25000"/>
                        <a:lumOff val="75000"/>
                      </a:schemeClr>
                    </a:gs>
                    <a:gs pos="100000">
                      <a:schemeClr val="accent5">
                        <a:lumMod val="50000"/>
                        <a:lumOff val="50000"/>
                      </a:schemeClr>
                    </a:gs>
                  </a:gsLst>
                  <a:lin ang="5400000" scaled="1"/>
                </a:gradFill>
              </a:rPr>
              <a:t>БЮДЖЕТ ДЛЯ ГРАЖДАН </a:t>
            </a:r>
          </a:p>
        </p:txBody>
      </p:sp>
      <p:sp>
        <p:nvSpPr>
          <p:cNvPr id="34" name="Номер слайда 5">
            <a:extLst>
              <a:ext uri="{FF2B5EF4-FFF2-40B4-BE49-F238E27FC236}">
                <a16:creationId xmlns="" xmlns:a16="http://schemas.microsoft.com/office/drawing/2014/main" id="{1C554D9F-1895-486E-BFBA-905BB2D29E08}"/>
              </a:ext>
            </a:extLst>
          </p:cNvPr>
          <p:cNvSpPr>
            <a:spLocks noGrp="1"/>
          </p:cNvSpPr>
          <p:nvPr>
            <p:ph type="sldNum" sz="quarter" idx="33"/>
          </p:nvPr>
        </p:nvSpPr>
        <p:spPr>
          <a:xfrm>
            <a:off x="11760000" y="6437730"/>
            <a:ext cx="432000" cy="432000"/>
          </a:xfrm>
        </p:spPr>
        <p:txBody>
          <a:bodyPr rtlCol="0"/>
          <a:lstStyle/>
          <a:p>
            <a:pPr rtl="0"/>
            <a:fld id="{19B51A1E-902D-48AF-9020-955120F399B6}" type="slidenum">
              <a:rPr lang="ru-RU" sz="1600" b="1" smtClean="0">
                <a:ln w="0"/>
                <a:gradFill>
                  <a:gsLst>
                    <a:gs pos="0">
                      <a:schemeClr val="accent1">
                        <a:lumMod val="5000"/>
                        <a:lumOff val="95000"/>
                      </a:schemeClr>
                    </a:gs>
                    <a:gs pos="74000">
                      <a:schemeClr val="accent5">
                        <a:lumMod val="25000"/>
                        <a:lumOff val="75000"/>
                      </a:schemeClr>
                    </a:gs>
                    <a:gs pos="83000">
                      <a:schemeClr val="accent5">
                        <a:lumMod val="25000"/>
                        <a:lumOff val="75000"/>
                      </a:schemeClr>
                    </a:gs>
                    <a:gs pos="100000">
                      <a:schemeClr val="accent5">
                        <a:lumMod val="50000"/>
                        <a:lumOff val="50000"/>
                      </a:schemeClr>
                    </a:gs>
                  </a:gsLst>
                  <a:lin ang="5400000" scaled="1"/>
                </a:gradFill>
                <a:effectLst>
                  <a:outerShdw blurRad="38100" dist="25400" dir="5400000" algn="ctr" rotWithShape="0">
                    <a:srgbClr val="6E747A">
                      <a:alpha val="43000"/>
                    </a:srgbClr>
                  </a:outerShdw>
                </a:effectLst>
              </a:rPr>
              <a:pPr rtl="0"/>
              <a:t>53</a:t>
            </a:fld>
            <a:endParaRPr lang="ru-RU" sz="1600" b="1" dirty="0">
              <a:ln w="0"/>
              <a:gradFill>
                <a:gsLst>
                  <a:gs pos="0">
                    <a:schemeClr val="accent1">
                      <a:lumMod val="5000"/>
                      <a:lumOff val="95000"/>
                    </a:schemeClr>
                  </a:gs>
                  <a:gs pos="74000">
                    <a:schemeClr val="accent5">
                      <a:lumMod val="25000"/>
                      <a:lumOff val="75000"/>
                    </a:schemeClr>
                  </a:gs>
                  <a:gs pos="83000">
                    <a:schemeClr val="accent5">
                      <a:lumMod val="25000"/>
                      <a:lumOff val="75000"/>
                    </a:schemeClr>
                  </a:gs>
                  <a:gs pos="100000">
                    <a:schemeClr val="accent5">
                      <a:lumMod val="50000"/>
                      <a:lumOff val="50000"/>
                    </a:schemeClr>
                  </a:gs>
                </a:gsLst>
                <a:lin ang="5400000" scaled="1"/>
              </a:gradFill>
              <a:effectLst>
                <a:outerShdw blurRad="38100" dist="25400" dir="5400000" algn="ctr" rotWithShape="0">
                  <a:srgbClr val="6E747A">
                    <a:alpha val="43000"/>
                  </a:srgbClr>
                </a:outerShdw>
              </a:effectLst>
            </a:endParaRPr>
          </a:p>
        </p:txBody>
      </p:sp>
      <p:sp>
        <p:nvSpPr>
          <p:cNvPr id="3" name="Заголовок 2"/>
          <p:cNvSpPr>
            <a:spLocks noGrp="1"/>
          </p:cNvSpPr>
          <p:nvPr>
            <p:ph type="title"/>
          </p:nvPr>
        </p:nvSpPr>
        <p:spPr/>
        <p:txBody>
          <a:bodyPr/>
          <a:lstStyle/>
          <a:p>
            <a:r>
              <a:rPr lang="ru-RU" sz="2000" dirty="0"/>
              <a:t>Сведения о фактически произведенных расходах города Пыть-Яха на реализацию муниципальных программ и непрограммных направлений деятельности в сравнении с первоначально утвержденными решением о бюджете значениями и с уточненными назначениями с учетом внесенных изменений за 2021 </a:t>
            </a:r>
            <a:r>
              <a:rPr lang="ru-RU" sz="2000" dirty="0" smtClean="0"/>
              <a:t>год, тыс. рублей</a:t>
            </a:r>
            <a:endParaRPr lang="ru-RU" sz="2000" dirty="0"/>
          </a:p>
        </p:txBody>
      </p:sp>
      <p:graphicFrame>
        <p:nvGraphicFramePr>
          <p:cNvPr id="4" name="Таблица 3"/>
          <p:cNvGraphicFramePr>
            <a:graphicFrameLocks noGrp="1"/>
          </p:cNvGraphicFramePr>
          <p:nvPr>
            <p:extLst>
              <p:ext uri="{D42A27DB-BD31-4B8C-83A1-F6EECF244321}">
                <p14:modId xmlns:p14="http://schemas.microsoft.com/office/powerpoint/2010/main" val="68791910"/>
              </p:ext>
            </p:extLst>
          </p:nvPr>
        </p:nvGraphicFramePr>
        <p:xfrm>
          <a:off x="191556" y="1086380"/>
          <a:ext cx="11737976" cy="4276860"/>
        </p:xfrm>
        <a:graphic>
          <a:graphicData uri="http://schemas.openxmlformats.org/drawingml/2006/table">
            <a:tbl>
              <a:tblPr firstRow="1" bandRow="1" bandCol="1">
                <a:effectLst>
                  <a:outerShdw blurRad="50800" dist="38100" dir="5400000" algn="t" rotWithShape="0">
                    <a:prstClr val="black">
                      <a:alpha val="40000"/>
                    </a:prstClr>
                  </a:outerShdw>
                </a:effectLst>
                <a:tableStyleId>{5A111915-BE36-4E01-A7E5-04B1672EAD32}</a:tableStyleId>
              </a:tblPr>
              <a:tblGrid>
                <a:gridCol w="2252052"/>
                <a:gridCol w="782192"/>
                <a:gridCol w="863600"/>
                <a:gridCol w="753533"/>
                <a:gridCol w="872067"/>
                <a:gridCol w="787400"/>
                <a:gridCol w="5427132"/>
              </a:tblGrid>
              <a:tr h="164233">
                <a:tc>
                  <a:txBody>
                    <a:bodyPr/>
                    <a:lstStyle/>
                    <a:p>
                      <a:pPr algn="ctr" fontAlgn="ctr"/>
                      <a:r>
                        <a:rPr lang="ru-RU" sz="1000" u="none" strike="noStrike" dirty="0">
                          <a:effectLst/>
                        </a:rPr>
                        <a:t>Наименование</a:t>
                      </a:r>
                      <a:endParaRPr lang="ru-RU" sz="1000" b="0" i="0" u="none" strike="noStrike" dirty="0">
                        <a:solidFill>
                          <a:srgbClr val="000000"/>
                        </a:solidFill>
                        <a:effectLst/>
                        <a:latin typeface="Times New Roman" panose="02020603050405020304" pitchFamily="18" charset="0"/>
                      </a:endParaRPr>
                    </a:p>
                  </a:txBody>
                  <a:tcPr marL="1380" marR="1380" marT="1380" marB="0" anchor="ctr"/>
                </a:tc>
                <a:tc>
                  <a:txBody>
                    <a:bodyPr/>
                    <a:lstStyle/>
                    <a:p>
                      <a:pPr algn="ctr" rtl="0" fontAlgn="ctr"/>
                      <a:r>
                        <a:rPr lang="ru-RU" sz="1000" u="none" strike="noStrike">
                          <a:effectLst/>
                        </a:rPr>
                        <a:t>План по решению Думы города от 14.12.2020 № 357 (Первоначальный)</a:t>
                      </a:r>
                      <a:endParaRPr lang="ru-RU" sz="1000" b="0" i="0" u="none" strike="noStrike">
                        <a:solidFill>
                          <a:srgbClr val="000000"/>
                        </a:solidFill>
                        <a:effectLst/>
                        <a:latin typeface="Times New Roman" panose="02020603050405020304" pitchFamily="18" charset="0"/>
                      </a:endParaRPr>
                    </a:p>
                  </a:txBody>
                  <a:tcPr marL="1380" marR="1380" marT="1380" marB="0" anchor="ctr"/>
                </a:tc>
                <a:tc>
                  <a:txBody>
                    <a:bodyPr/>
                    <a:lstStyle/>
                    <a:p>
                      <a:pPr algn="ctr" fontAlgn="ctr"/>
                      <a:r>
                        <a:rPr lang="ru-RU" sz="1000" u="none" strike="noStrike">
                          <a:effectLst/>
                        </a:rPr>
                        <a:t>Уточненный план на год</a:t>
                      </a:r>
                      <a:endParaRPr lang="ru-RU" sz="1000" b="0" i="0" u="none" strike="noStrike">
                        <a:solidFill>
                          <a:srgbClr val="000000"/>
                        </a:solidFill>
                        <a:effectLst/>
                        <a:latin typeface="Times New Roman" panose="02020603050405020304" pitchFamily="18" charset="0"/>
                      </a:endParaRPr>
                    </a:p>
                  </a:txBody>
                  <a:tcPr marL="1380" marR="1380" marT="1380" marB="0" anchor="ctr"/>
                </a:tc>
                <a:tc>
                  <a:txBody>
                    <a:bodyPr/>
                    <a:lstStyle/>
                    <a:p>
                      <a:pPr algn="ctr" fontAlgn="ctr"/>
                      <a:r>
                        <a:rPr lang="ru-RU" sz="1000" u="none" strike="noStrike">
                          <a:effectLst/>
                        </a:rPr>
                        <a:t>Исполнено</a:t>
                      </a:r>
                      <a:endParaRPr lang="ru-RU" sz="1000" b="0" i="0" u="none" strike="noStrike">
                        <a:solidFill>
                          <a:srgbClr val="000000"/>
                        </a:solidFill>
                        <a:effectLst/>
                        <a:latin typeface="Times New Roman" panose="02020603050405020304" pitchFamily="18" charset="0"/>
                      </a:endParaRPr>
                    </a:p>
                  </a:txBody>
                  <a:tcPr marL="1380" marR="1380" marT="1380" marB="0" anchor="ctr"/>
                </a:tc>
                <a:tc>
                  <a:txBody>
                    <a:bodyPr/>
                    <a:lstStyle/>
                    <a:p>
                      <a:pPr algn="ctr" fontAlgn="ctr"/>
                      <a:r>
                        <a:rPr lang="ru-RU" sz="1000" u="none" strike="noStrike">
                          <a:effectLst/>
                        </a:rPr>
                        <a:t>Отклонение между первоначально утвержденными показателям расходов и уточненным планом (%)</a:t>
                      </a:r>
                      <a:endParaRPr lang="ru-RU" sz="1000" b="0" i="0" u="none" strike="noStrike">
                        <a:solidFill>
                          <a:srgbClr val="000000"/>
                        </a:solidFill>
                        <a:effectLst/>
                        <a:latin typeface="Times New Roman" panose="02020603050405020304" pitchFamily="18" charset="0"/>
                      </a:endParaRPr>
                    </a:p>
                  </a:txBody>
                  <a:tcPr marL="1380" marR="1380" marT="1380" marB="0" anchor="ctr"/>
                </a:tc>
                <a:tc>
                  <a:txBody>
                    <a:bodyPr/>
                    <a:lstStyle/>
                    <a:p>
                      <a:pPr algn="ctr" fontAlgn="ctr"/>
                      <a:r>
                        <a:rPr lang="ru-RU" sz="1000" u="none" strike="noStrike">
                          <a:effectLst/>
                        </a:rPr>
                        <a:t>Отклонение между уточненным планом и фактическими значениями             (%)</a:t>
                      </a:r>
                      <a:endParaRPr lang="ru-RU" sz="1000" b="0" i="0" u="none" strike="noStrike">
                        <a:solidFill>
                          <a:srgbClr val="000000"/>
                        </a:solidFill>
                        <a:effectLst/>
                        <a:latin typeface="Times New Roman" panose="02020603050405020304" pitchFamily="18" charset="0"/>
                      </a:endParaRPr>
                    </a:p>
                  </a:txBody>
                  <a:tcPr marL="1380" marR="1380" marT="1380" marB="0" anchor="ctr"/>
                </a:tc>
                <a:tc>
                  <a:txBody>
                    <a:bodyPr/>
                    <a:lstStyle/>
                    <a:p>
                      <a:pPr algn="ctr" fontAlgn="ctr"/>
                      <a:r>
                        <a:rPr lang="ru-RU" sz="1000" u="none" strike="noStrike" dirty="0" smtClean="0">
                          <a:effectLst/>
                        </a:rPr>
                        <a:t>Пояснения </a:t>
                      </a:r>
                      <a:r>
                        <a:rPr lang="ru-RU" sz="1000" u="none" strike="noStrike" dirty="0">
                          <a:effectLst/>
                        </a:rPr>
                        <a:t>отклонений уточненного плана на год к первоначально утвержденному плану на </a:t>
                      </a:r>
                      <a:r>
                        <a:rPr lang="ru-RU" sz="1000" u="none" strike="noStrike" dirty="0" smtClean="0">
                          <a:effectLst/>
                        </a:rPr>
                        <a:t>год гр. 5 </a:t>
                      </a:r>
                      <a:r>
                        <a:rPr lang="ru-RU" sz="1000" u="none" strike="noStrike" dirty="0">
                          <a:effectLst/>
                        </a:rPr>
                        <a:t>(+ ; -  5% и более)</a:t>
                      </a:r>
                      <a:br>
                        <a:rPr lang="ru-RU" sz="1000" u="none" strike="noStrike" dirty="0">
                          <a:effectLst/>
                        </a:rPr>
                      </a:br>
                      <a:r>
                        <a:rPr lang="ru-RU" sz="1000" u="none" strike="noStrike" dirty="0" smtClean="0">
                          <a:effectLst/>
                        </a:rPr>
                        <a:t>Пояснения </a:t>
                      </a:r>
                      <a:r>
                        <a:rPr lang="ru-RU" sz="1000" u="none" strike="noStrike" dirty="0">
                          <a:effectLst/>
                        </a:rPr>
                        <a:t>отклонений исполнения к уточненному плану на </a:t>
                      </a:r>
                      <a:r>
                        <a:rPr lang="ru-RU" sz="1000" u="none" strike="noStrike" dirty="0" smtClean="0">
                          <a:effectLst/>
                        </a:rPr>
                        <a:t>год гр. 6 </a:t>
                      </a:r>
                      <a:r>
                        <a:rPr lang="ru-RU" sz="1000" u="none" strike="noStrike" dirty="0">
                          <a:effectLst/>
                        </a:rPr>
                        <a:t>(+; -  5% и более)</a:t>
                      </a:r>
                      <a:endParaRPr lang="ru-RU" sz="1000" b="0" i="0" u="none" strike="noStrike" dirty="0">
                        <a:solidFill>
                          <a:srgbClr val="000000"/>
                        </a:solidFill>
                        <a:effectLst/>
                        <a:latin typeface="Times New Roman" panose="02020603050405020304" pitchFamily="18" charset="0"/>
                      </a:endParaRPr>
                    </a:p>
                  </a:txBody>
                  <a:tcPr marL="1380" marR="1380" marT="1380" marB="0" anchor="ctr"/>
                </a:tc>
              </a:tr>
              <a:tr h="0">
                <a:tc>
                  <a:txBody>
                    <a:bodyPr/>
                    <a:lstStyle/>
                    <a:p>
                      <a:pPr algn="ctr" fontAlgn="ctr"/>
                      <a:r>
                        <a:rPr lang="ru-RU" sz="1000" u="none" strike="noStrike">
                          <a:effectLst/>
                        </a:rPr>
                        <a:t>1</a:t>
                      </a:r>
                      <a:endParaRPr lang="ru-RU" sz="1000" b="0" i="0" u="none" strike="noStrike">
                        <a:solidFill>
                          <a:srgbClr val="000000"/>
                        </a:solidFill>
                        <a:effectLst/>
                        <a:latin typeface="Times New Roman" panose="02020603050405020304" pitchFamily="18" charset="0"/>
                      </a:endParaRPr>
                    </a:p>
                  </a:txBody>
                  <a:tcPr marL="1380" marR="1380" marT="1380" marB="0" anchor="ctr"/>
                </a:tc>
                <a:tc>
                  <a:txBody>
                    <a:bodyPr/>
                    <a:lstStyle/>
                    <a:p>
                      <a:pPr algn="ctr" fontAlgn="ctr"/>
                      <a:r>
                        <a:rPr lang="ru-RU" sz="1000" u="none" strike="noStrike">
                          <a:effectLst/>
                        </a:rPr>
                        <a:t>2</a:t>
                      </a:r>
                      <a:endParaRPr lang="ru-RU" sz="1000" b="0" i="0" u="none" strike="noStrike">
                        <a:solidFill>
                          <a:srgbClr val="000000"/>
                        </a:solidFill>
                        <a:effectLst/>
                        <a:latin typeface="Times New Roman" panose="02020603050405020304" pitchFamily="18" charset="0"/>
                      </a:endParaRPr>
                    </a:p>
                  </a:txBody>
                  <a:tcPr marL="1380" marR="1380" marT="1380" marB="0" anchor="ctr"/>
                </a:tc>
                <a:tc>
                  <a:txBody>
                    <a:bodyPr/>
                    <a:lstStyle/>
                    <a:p>
                      <a:pPr algn="ctr" fontAlgn="ctr"/>
                      <a:r>
                        <a:rPr lang="ru-RU" sz="1000" u="none" strike="noStrike">
                          <a:effectLst/>
                        </a:rPr>
                        <a:t>3</a:t>
                      </a:r>
                      <a:endParaRPr lang="ru-RU" sz="1000" b="0" i="0" u="none" strike="noStrike">
                        <a:solidFill>
                          <a:srgbClr val="000000"/>
                        </a:solidFill>
                        <a:effectLst/>
                        <a:latin typeface="Times New Roman" panose="02020603050405020304" pitchFamily="18" charset="0"/>
                      </a:endParaRPr>
                    </a:p>
                  </a:txBody>
                  <a:tcPr marL="1380" marR="1380" marT="1380" marB="0" anchor="ctr"/>
                </a:tc>
                <a:tc>
                  <a:txBody>
                    <a:bodyPr/>
                    <a:lstStyle/>
                    <a:p>
                      <a:pPr algn="ctr" fontAlgn="ctr"/>
                      <a:r>
                        <a:rPr lang="ru-RU" sz="1000" u="none" strike="noStrike">
                          <a:effectLst/>
                        </a:rPr>
                        <a:t>4</a:t>
                      </a:r>
                      <a:endParaRPr lang="ru-RU" sz="1000" b="0" i="0" u="none" strike="noStrike">
                        <a:solidFill>
                          <a:srgbClr val="000000"/>
                        </a:solidFill>
                        <a:effectLst/>
                        <a:latin typeface="Times New Roman" panose="02020603050405020304" pitchFamily="18" charset="0"/>
                      </a:endParaRPr>
                    </a:p>
                  </a:txBody>
                  <a:tcPr marL="1380" marR="1380" marT="1380" marB="0" anchor="ctr"/>
                </a:tc>
                <a:tc>
                  <a:txBody>
                    <a:bodyPr/>
                    <a:lstStyle/>
                    <a:p>
                      <a:pPr algn="ctr" fontAlgn="ctr"/>
                      <a:r>
                        <a:rPr lang="ru-RU" sz="1000" u="none" strike="noStrike">
                          <a:effectLst/>
                        </a:rPr>
                        <a:t>5</a:t>
                      </a:r>
                      <a:endParaRPr lang="ru-RU" sz="1000" b="0" i="0" u="none" strike="noStrike">
                        <a:solidFill>
                          <a:srgbClr val="000000"/>
                        </a:solidFill>
                        <a:effectLst/>
                        <a:latin typeface="Times New Roman" panose="02020603050405020304" pitchFamily="18" charset="0"/>
                      </a:endParaRPr>
                    </a:p>
                  </a:txBody>
                  <a:tcPr marL="1380" marR="1380" marT="1380" marB="0" anchor="ctr"/>
                </a:tc>
                <a:tc>
                  <a:txBody>
                    <a:bodyPr/>
                    <a:lstStyle/>
                    <a:p>
                      <a:pPr algn="ctr" fontAlgn="ctr"/>
                      <a:r>
                        <a:rPr lang="ru-RU" sz="1000" u="none" strike="noStrike">
                          <a:effectLst/>
                        </a:rPr>
                        <a:t>6</a:t>
                      </a:r>
                      <a:endParaRPr lang="ru-RU" sz="1000" b="0" i="0" u="none" strike="noStrike">
                        <a:solidFill>
                          <a:srgbClr val="000000"/>
                        </a:solidFill>
                        <a:effectLst/>
                        <a:latin typeface="Times New Roman" panose="02020603050405020304" pitchFamily="18" charset="0"/>
                      </a:endParaRPr>
                    </a:p>
                  </a:txBody>
                  <a:tcPr marL="1380" marR="1380" marT="1380" marB="0" anchor="ctr"/>
                </a:tc>
                <a:tc>
                  <a:txBody>
                    <a:bodyPr/>
                    <a:lstStyle/>
                    <a:p>
                      <a:pPr algn="ctr" fontAlgn="ctr"/>
                      <a:r>
                        <a:rPr lang="ru-RU" sz="1000" u="none" strike="noStrike">
                          <a:effectLst/>
                        </a:rPr>
                        <a:t>7</a:t>
                      </a:r>
                      <a:endParaRPr lang="ru-RU" sz="1000" b="0" i="0" u="none" strike="noStrike">
                        <a:solidFill>
                          <a:srgbClr val="000000"/>
                        </a:solidFill>
                        <a:effectLst/>
                        <a:latin typeface="Times New Roman" panose="02020603050405020304" pitchFamily="18" charset="0"/>
                      </a:endParaRPr>
                    </a:p>
                  </a:txBody>
                  <a:tcPr marL="1380" marR="1380" marT="1380" marB="0" anchor="ctr"/>
                </a:tc>
              </a:tr>
              <a:tr h="70386">
                <a:tc>
                  <a:txBody>
                    <a:bodyPr/>
                    <a:lstStyle/>
                    <a:p>
                      <a:pPr algn="l" fontAlgn="t"/>
                      <a:r>
                        <a:rPr lang="ru-RU" sz="1000" u="none" strike="noStrike">
                          <a:effectLst/>
                        </a:rPr>
                        <a:t>Муниципальная программа "Развитие образования в городе Пыть-Яхе"</a:t>
                      </a:r>
                      <a:endParaRPr lang="ru-RU" sz="1000" b="0" i="0" u="none" strike="noStrike">
                        <a:solidFill>
                          <a:srgbClr val="000000"/>
                        </a:solidFill>
                        <a:effectLst/>
                        <a:latin typeface="Times New Roman" panose="02020603050405020304" pitchFamily="18" charset="0"/>
                      </a:endParaRPr>
                    </a:p>
                  </a:txBody>
                  <a:tcPr marL="1380" marR="1380" marT="1380" marB="0"/>
                </a:tc>
                <a:tc>
                  <a:txBody>
                    <a:bodyPr/>
                    <a:lstStyle/>
                    <a:p>
                      <a:pPr algn="ctr" fontAlgn="b"/>
                      <a:r>
                        <a:rPr lang="ru-RU" sz="1000" u="none" strike="noStrike">
                          <a:effectLst/>
                        </a:rPr>
                        <a:t>1 834 202,8 </a:t>
                      </a:r>
                      <a:endParaRPr lang="ru-RU" sz="1000" b="0" i="0" u="none" strike="noStrike">
                        <a:solidFill>
                          <a:srgbClr val="000000"/>
                        </a:solidFill>
                        <a:effectLst/>
                        <a:latin typeface="Times New Roman" panose="02020603050405020304" pitchFamily="18" charset="0"/>
                      </a:endParaRPr>
                    </a:p>
                  </a:txBody>
                  <a:tcPr marL="1380" marR="1380" marT="1380" marB="0" anchor="b"/>
                </a:tc>
                <a:tc>
                  <a:txBody>
                    <a:bodyPr/>
                    <a:lstStyle/>
                    <a:p>
                      <a:pPr algn="ctr" fontAlgn="b"/>
                      <a:r>
                        <a:rPr lang="ru-RU" sz="1000" u="none" strike="noStrike">
                          <a:effectLst/>
                        </a:rPr>
                        <a:t>2 004 233,3 </a:t>
                      </a:r>
                      <a:endParaRPr lang="ru-RU" sz="1000" b="0" i="0" u="none" strike="noStrike">
                        <a:solidFill>
                          <a:srgbClr val="000000"/>
                        </a:solidFill>
                        <a:effectLst/>
                        <a:latin typeface="Times New Roman" panose="02020603050405020304" pitchFamily="18" charset="0"/>
                      </a:endParaRPr>
                    </a:p>
                  </a:txBody>
                  <a:tcPr marL="1380" marR="1380" marT="1380" marB="0" anchor="b"/>
                </a:tc>
                <a:tc>
                  <a:txBody>
                    <a:bodyPr/>
                    <a:lstStyle/>
                    <a:p>
                      <a:pPr algn="ctr" fontAlgn="b"/>
                      <a:r>
                        <a:rPr lang="ru-RU" sz="1000" u="none" strike="noStrike">
                          <a:effectLst/>
                        </a:rPr>
                        <a:t>1 914 844,8 </a:t>
                      </a:r>
                      <a:endParaRPr lang="ru-RU" sz="1000" b="0" i="0" u="none" strike="noStrike">
                        <a:solidFill>
                          <a:srgbClr val="000000"/>
                        </a:solidFill>
                        <a:effectLst/>
                        <a:latin typeface="Times New Roman" panose="02020603050405020304" pitchFamily="18" charset="0"/>
                      </a:endParaRPr>
                    </a:p>
                  </a:txBody>
                  <a:tcPr marL="1380" marR="1380" marT="1380" marB="0" anchor="b"/>
                </a:tc>
                <a:tc>
                  <a:txBody>
                    <a:bodyPr/>
                    <a:lstStyle/>
                    <a:p>
                      <a:pPr algn="ctr" fontAlgn="b"/>
                      <a:r>
                        <a:rPr lang="ru-RU" sz="1000" u="none" strike="noStrike" dirty="0">
                          <a:effectLst/>
                        </a:rPr>
                        <a:t>109,3 </a:t>
                      </a:r>
                      <a:endParaRPr lang="ru-RU" sz="1000" b="0" i="0" u="none" strike="noStrike" dirty="0">
                        <a:solidFill>
                          <a:srgbClr val="000000"/>
                        </a:solidFill>
                        <a:effectLst/>
                        <a:latin typeface="Times New Roman" panose="02020603050405020304" pitchFamily="18" charset="0"/>
                      </a:endParaRPr>
                    </a:p>
                  </a:txBody>
                  <a:tcPr marL="1380" marR="1380" marT="1380" marB="0" anchor="b"/>
                </a:tc>
                <a:tc>
                  <a:txBody>
                    <a:bodyPr/>
                    <a:lstStyle/>
                    <a:p>
                      <a:pPr algn="ctr" fontAlgn="b"/>
                      <a:r>
                        <a:rPr lang="ru-RU" sz="1000" u="none" strike="noStrike">
                          <a:effectLst/>
                        </a:rPr>
                        <a:t>95,5 </a:t>
                      </a:r>
                      <a:endParaRPr lang="ru-RU" sz="1000" b="0" i="0" u="none" strike="noStrike">
                        <a:solidFill>
                          <a:srgbClr val="000000"/>
                        </a:solidFill>
                        <a:effectLst/>
                        <a:latin typeface="Times New Roman" panose="02020603050405020304" pitchFamily="18" charset="0"/>
                      </a:endParaRPr>
                    </a:p>
                  </a:txBody>
                  <a:tcPr marL="1380" marR="1380" marT="1380" marB="0" anchor="b"/>
                </a:tc>
                <a:tc>
                  <a:txBody>
                    <a:bodyPr/>
                    <a:lstStyle/>
                    <a:p>
                      <a:pPr algn="l" fontAlgn="ctr"/>
                      <a:r>
                        <a:rPr lang="ru-RU" sz="1000" u="none" strike="noStrike" dirty="0">
                          <a:effectLst/>
                        </a:rPr>
                        <a:t> </a:t>
                      </a:r>
                      <a:endParaRPr lang="ru-RU" sz="1000" b="0" i="0" u="none" strike="noStrike" dirty="0">
                        <a:solidFill>
                          <a:srgbClr val="000000"/>
                        </a:solidFill>
                        <a:effectLst/>
                        <a:latin typeface="Times New Roman" panose="02020603050405020304" pitchFamily="18" charset="0"/>
                      </a:endParaRPr>
                    </a:p>
                  </a:txBody>
                  <a:tcPr marL="1380" marR="1380" marT="1380" marB="0" anchor="ctr"/>
                </a:tc>
              </a:tr>
              <a:tr h="281542">
                <a:tc>
                  <a:txBody>
                    <a:bodyPr/>
                    <a:lstStyle/>
                    <a:p>
                      <a:pPr algn="l" fontAlgn="t"/>
                      <a:r>
                        <a:rPr lang="ru-RU" sz="1000" u="none" strike="noStrike">
                          <a:effectLst/>
                        </a:rPr>
                        <a:t>Муниципальная программа "Социальное и демографическое развитие города Пыть-Яха"</a:t>
                      </a:r>
                      <a:endParaRPr lang="ru-RU" sz="1000" b="0" i="0" u="none" strike="noStrike">
                        <a:solidFill>
                          <a:srgbClr val="000000"/>
                        </a:solidFill>
                        <a:effectLst/>
                        <a:latin typeface="Times New Roman" panose="02020603050405020304" pitchFamily="18" charset="0"/>
                      </a:endParaRPr>
                    </a:p>
                  </a:txBody>
                  <a:tcPr marL="1380" marR="1380" marT="1380" marB="0"/>
                </a:tc>
                <a:tc>
                  <a:txBody>
                    <a:bodyPr/>
                    <a:lstStyle/>
                    <a:p>
                      <a:pPr algn="ctr" fontAlgn="b"/>
                      <a:r>
                        <a:rPr lang="ru-RU" sz="1000" u="none" strike="noStrike" dirty="0">
                          <a:effectLst/>
                        </a:rPr>
                        <a:t>81 094,4 </a:t>
                      </a:r>
                      <a:endParaRPr lang="ru-RU" sz="1000" b="0" i="0" u="none" strike="noStrike" dirty="0">
                        <a:solidFill>
                          <a:srgbClr val="000000"/>
                        </a:solidFill>
                        <a:effectLst/>
                        <a:latin typeface="Times New Roman" panose="02020603050405020304" pitchFamily="18" charset="0"/>
                      </a:endParaRPr>
                    </a:p>
                  </a:txBody>
                  <a:tcPr marL="1380" marR="1380" marT="1380" marB="0" anchor="b"/>
                </a:tc>
                <a:tc>
                  <a:txBody>
                    <a:bodyPr/>
                    <a:lstStyle/>
                    <a:p>
                      <a:pPr algn="ctr" fontAlgn="b"/>
                      <a:r>
                        <a:rPr lang="ru-RU" sz="1000" u="none" strike="noStrike">
                          <a:effectLst/>
                        </a:rPr>
                        <a:t>75 399,6 </a:t>
                      </a:r>
                      <a:endParaRPr lang="ru-RU" sz="1000" b="0" i="0" u="none" strike="noStrike">
                        <a:solidFill>
                          <a:srgbClr val="000000"/>
                        </a:solidFill>
                        <a:effectLst/>
                        <a:latin typeface="Times New Roman" panose="02020603050405020304" pitchFamily="18" charset="0"/>
                      </a:endParaRPr>
                    </a:p>
                  </a:txBody>
                  <a:tcPr marL="1380" marR="1380" marT="1380" marB="0" anchor="b"/>
                </a:tc>
                <a:tc>
                  <a:txBody>
                    <a:bodyPr/>
                    <a:lstStyle/>
                    <a:p>
                      <a:pPr algn="ctr" fontAlgn="b"/>
                      <a:r>
                        <a:rPr lang="ru-RU" sz="1000" u="none" strike="noStrike" dirty="0">
                          <a:effectLst/>
                        </a:rPr>
                        <a:t>72 587,3 </a:t>
                      </a:r>
                      <a:endParaRPr lang="ru-RU" sz="1000" b="0" i="0" u="none" strike="noStrike" dirty="0">
                        <a:solidFill>
                          <a:srgbClr val="000000"/>
                        </a:solidFill>
                        <a:effectLst/>
                        <a:latin typeface="Times New Roman" panose="02020603050405020304" pitchFamily="18" charset="0"/>
                      </a:endParaRPr>
                    </a:p>
                  </a:txBody>
                  <a:tcPr marL="1380" marR="1380" marT="1380" marB="0" anchor="b"/>
                </a:tc>
                <a:tc>
                  <a:txBody>
                    <a:bodyPr/>
                    <a:lstStyle/>
                    <a:p>
                      <a:pPr algn="ctr" fontAlgn="b"/>
                      <a:r>
                        <a:rPr lang="ru-RU" sz="1000" u="none" strike="noStrike" dirty="0">
                          <a:effectLst/>
                        </a:rPr>
                        <a:t>93,0 </a:t>
                      </a:r>
                      <a:endParaRPr lang="ru-RU" sz="1000" b="0" i="0" u="none" strike="noStrike" dirty="0">
                        <a:solidFill>
                          <a:srgbClr val="000000"/>
                        </a:solidFill>
                        <a:effectLst/>
                        <a:latin typeface="Times New Roman" panose="02020603050405020304" pitchFamily="18" charset="0"/>
                      </a:endParaRPr>
                    </a:p>
                  </a:txBody>
                  <a:tcPr marL="1380" marR="1380" marT="1380" marB="0" anchor="b"/>
                </a:tc>
                <a:tc>
                  <a:txBody>
                    <a:bodyPr/>
                    <a:lstStyle/>
                    <a:p>
                      <a:pPr algn="ctr" fontAlgn="b"/>
                      <a:r>
                        <a:rPr lang="ru-RU" sz="1000" u="none" strike="noStrike" dirty="0">
                          <a:effectLst/>
                        </a:rPr>
                        <a:t>96,3 </a:t>
                      </a:r>
                      <a:endParaRPr lang="ru-RU" sz="1000" b="0" i="0" u="none" strike="noStrike" dirty="0">
                        <a:solidFill>
                          <a:srgbClr val="000000"/>
                        </a:solidFill>
                        <a:effectLst/>
                        <a:latin typeface="Times New Roman" panose="02020603050405020304" pitchFamily="18" charset="0"/>
                      </a:endParaRPr>
                    </a:p>
                  </a:txBody>
                  <a:tcPr marL="1380" marR="1380" marT="1380" marB="0" anchor="b"/>
                </a:tc>
                <a:tc>
                  <a:txBody>
                    <a:bodyPr/>
                    <a:lstStyle/>
                    <a:p>
                      <a:pPr algn="l" fontAlgn="t"/>
                      <a:r>
                        <a:rPr lang="ru-RU" sz="1000" u="none" strike="noStrike" dirty="0">
                          <a:effectLst/>
                        </a:rPr>
                        <a:t>Снижение уточненного плана на год обусловлено уменьшением бюджетных ассигнований за счет межбюджетных </a:t>
                      </a:r>
                      <a:r>
                        <a:rPr lang="ru-RU" sz="1000" u="none" strike="noStrike" dirty="0" err="1">
                          <a:effectLst/>
                        </a:rPr>
                        <a:t>трансферотов</a:t>
                      </a:r>
                      <a:r>
                        <a:rPr lang="ru-RU" sz="1000" u="none" strike="noStrike" dirty="0">
                          <a:effectLst/>
                        </a:rPr>
                        <a:t> для дальнейшего перераспределения на финансовое обеспечение мероприятий, связанных с профилактикой и устранением последствий распространения </a:t>
                      </a:r>
                      <a:r>
                        <a:rPr lang="ru-RU" sz="1000" u="none" strike="noStrike" dirty="0" err="1">
                          <a:effectLst/>
                        </a:rPr>
                        <a:t>коронавирусной</a:t>
                      </a:r>
                      <a:r>
                        <a:rPr lang="ru-RU" sz="1000" u="none" strike="noStrike" dirty="0">
                          <a:effectLst/>
                        </a:rPr>
                        <a:t> инфекции, а также уменьшением плана в части приобретения жилых помещений детям сиротам, в связи с переездом получателя в другой город, кроме того, уменьшено количество получателей мер социальной поддержки в части обеспечения жильём молодых семей (предоставлено 7 выплат семьям).</a:t>
                      </a:r>
                      <a:endParaRPr lang="ru-RU" sz="1000" b="0" i="0" u="none" strike="noStrike" dirty="0">
                        <a:solidFill>
                          <a:srgbClr val="000000"/>
                        </a:solidFill>
                        <a:effectLst/>
                        <a:latin typeface="Times New Roman" panose="02020603050405020304" pitchFamily="18" charset="0"/>
                      </a:endParaRPr>
                    </a:p>
                  </a:txBody>
                  <a:tcPr marL="1380" marR="1380" marT="1380" marB="0"/>
                </a:tc>
              </a:tr>
              <a:tr h="70386">
                <a:tc>
                  <a:txBody>
                    <a:bodyPr/>
                    <a:lstStyle/>
                    <a:p>
                      <a:pPr algn="l" fontAlgn="t"/>
                      <a:r>
                        <a:rPr lang="ru-RU" sz="1000" u="none" strike="noStrike">
                          <a:effectLst/>
                        </a:rPr>
                        <a:t>Муниципальная программа "Культурное пространство города Пыть-Яха"</a:t>
                      </a:r>
                      <a:endParaRPr lang="ru-RU" sz="1000" b="0" i="0" u="none" strike="noStrike">
                        <a:solidFill>
                          <a:srgbClr val="000000"/>
                        </a:solidFill>
                        <a:effectLst/>
                        <a:latin typeface="Times New Roman" panose="02020603050405020304" pitchFamily="18" charset="0"/>
                      </a:endParaRPr>
                    </a:p>
                  </a:txBody>
                  <a:tcPr marL="1380" marR="1380" marT="1380" marB="0"/>
                </a:tc>
                <a:tc>
                  <a:txBody>
                    <a:bodyPr/>
                    <a:lstStyle/>
                    <a:p>
                      <a:pPr algn="ctr" fontAlgn="b"/>
                      <a:r>
                        <a:rPr lang="ru-RU" sz="1000" u="none" strike="noStrike">
                          <a:effectLst/>
                        </a:rPr>
                        <a:t>232 990,1 </a:t>
                      </a:r>
                      <a:endParaRPr lang="ru-RU" sz="1000" b="0" i="0" u="none" strike="noStrike">
                        <a:solidFill>
                          <a:srgbClr val="000000"/>
                        </a:solidFill>
                        <a:effectLst/>
                        <a:latin typeface="Times New Roman" panose="02020603050405020304" pitchFamily="18" charset="0"/>
                      </a:endParaRPr>
                    </a:p>
                  </a:txBody>
                  <a:tcPr marL="1380" marR="1380" marT="1380" marB="0" anchor="b"/>
                </a:tc>
                <a:tc>
                  <a:txBody>
                    <a:bodyPr/>
                    <a:lstStyle/>
                    <a:p>
                      <a:pPr algn="ctr" fontAlgn="b"/>
                      <a:r>
                        <a:rPr lang="ru-RU" sz="1000" u="none" strike="noStrike">
                          <a:effectLst/>
                        </a:rPr>
                        <a:t>228 829,8 </a:t>
                      </a:r>
                      <a:endParaRPr lang="ru-RU" sz="1000" b="0" i="0" u="none" strike="noStrike">
                        <a:solidFill>
                          <a:srgbClr val="000000"/>
                        </a:solidFill>
                        <a:effectLst/>
                        <a:latin typeface="Times New Roman" panose="02020603050405020304" pitchFamily="18" charset="0"/>
                      </a:endParaRPr>
                    </a:p>
                  </a:txBody>
                  <a:tcPr marL="1380" marR="1380" marT="1380" marB="0" anchor="b"/>
                </a:tc>
                <a:tc>
                  <a:txBody>
                    <a:bodyPr/>
                    <a:lstStyle/>
                    <a:p>
                      <a:pPr algn="ctr" fontAlgn="b"/>
                      <a:r>
                        <a:rPr lang="ru-RU" sz="1000" u="none" strike="noStrike">
                          <a:effectLst/>
                        </a:rPr>
                        <a:t>225 462,8 </a:t>
                      </a:r>
                      <a:endParaRPr lang="ru-RU" sz="1000" b="0" i="0" u="none" strike="noStrike">
                        <a:solidFill>
                          <a:srgbClr val="000000"/>
                        </a:solidFill>
                        <a:effectLst/>
                        <a:latin typeface="Times New Roman" panose="02020603050405020304" pitchFamily="18" charset="0"/>
                      </a:endParaRPr>
                    </a:p>
                  </a:txBody>
                  <a:tcPr marL="1380" marR="1380" marT="1380" marB="0" anchor="b"/>
                </a:tc>
                <a:tc>
                  <a:txBody>
                    <a:bodyPr/>
                    <a:lstStyle/>
                    <a:p>
                      <a:pPr algn="ctr" fontAlgn="b"/>
                      <a:r>
                        <a:rPr lang="ru-RU" sz="1000" u="none" strike="noStrike">
                          <a:effectLst/>
                        </a:rPr>
                        <a:t>98,2 </a:t>
                      </a:r>
                      <a:endParaRPr lang="ru-RU" sz="1000" b="0" i="0" u="none" strike="noStrike">
                        <a:solidFill>
                          <a:srgbClr val="000000"/>
                        </a:solidFill>
                        <a:effectLst/>
                        <a:latin typeface="Times New Roman" panose="02020603050405020304" pitchFamily="18" charset="0"/>
                      </a:endParaRPr>
                    </a:p>
                  </a:txBody>
                  <a:tcPr marL="1380" marR="1380" marT="1380" marB="0" anchor="b"/>
                </a:tc>
                <a:tc>
                  <a:txBody>
                    <a:bodyPr/>
                    <a:lstStyle/>
                    <a:p>
                      <a:pPr algn="ctr" fontAlgn="b"/>
                      <a:r>
                        <a:rPr lang="ru-RU" sz="1000" u="none" strike="noStrike">
                          <a:effectLst/>
                        </a:rPr>
                        <a:t>98,5 </a:t>
                      </a:r>
                      <a:endParaRPr lang="ru-RU" sz="1000" b="0" i="0" u="none" strike="noStrike">
                        <a:solidFill>
                          <a:srgbClr val="000000"/>
                        </a:solidFill>
                        <a:effectLst/>
                        <a:latin typeface="Times New Roman" panose="02020603050405020304" pitchFamily="18" charset="0"/>
                      </a:endParaRPr>
                    </a:p>
                  </a:txBody>
                  <a:tcPr marL="1380" marR="1380" marT="1380" marB="0" anchor="b"/>
                </a:tc>
                <a:tc>
                  <a:txBody>
                    <a:bodyPr/>
                    <a:lstStyle/>
                    <a:p>
                      <a:pPr algn="l" fontAlgn="t"/>
                      <a:r>
                        <a:rPr lang="ru-RU" sz="1000" u="none" strike="noStrike">
                          <a:effectLst/>
                        </a:rPr>
                        <a:t> </a:t>
                      </a:r>
                      <a:endParaRPr lang="ru-RU" sz="1000" b="0" i="0" u="none" strike="noStrike">
                        <a:solidFill>
                          <a:srgbClr val="000000"/>
                        </a:solidFill>
                        <a:effectLst/>
                        <a:latin typeface="Times New Roman" panose="02020603050405020304" pitchFamily="18" charset="0"/>
                      </a:endParaRPr>
                    </a:p>
                  </a:txBody>
                  <a:tcPr marL="1380" marR="1380" marT="1380" marB="0"/>
                </a:tc>
              </a:tr>
              <a:tr h="187695">
                <a:tc>
                  <a:txBody>
                    <a:bodyPr/>
                    <a:lstStyle/>
                    <a:p>
                      <a:pPr algn="l" fontAlgn="t"/>
                      <a:r>
                        <a:rPr lang="ru-RU" sz="1000" u="none" strike="noStrike">
                          <a:effectLst/>
                        </a:rPr>
                        <a:t>Муниципальная программа "Развитие физической культуры и спорта в городе Пыть-Яхе"</a:t>
                      </a:r>
                      <a:endParaRPr lang="ru-RU" sz="1000" b="0" i="0" u="none" strike="noStrike">
                        <a:solidFill>
                          <a:srgbClr val="000000"/>
                        </a:solidFill>
                        <a:effectLst/>
                        <a:latin typeface="Times New Roman" panose="02020603050405020304" pitchFamily="18" charset="0"/>
                      </a:endParaRPr>
                    </a:p>
                  </a:txBody>
                  <a:tcPr marL="1380" marR="1380" marT="1380" marB="0"/>
                </a:tc>
                <a:tc>
                  <a:txBody>
                    <a:bodyPr/>
                    <a:lstStyle/>
                    <a:p>
                      <a:pPr algn="ctr" fontAlgn="b"/>
                      <a:r>
                        <a:rPr lang="ru-RU" sz="1000" u="none" strike="noStrike">
                          <a:effectLst/>
                        </a:rPr>
                        <a:t>122 282,4 </a:t>
                      </a:r>
                      <a:endParaRPr lang="ru-RU" sz="1000" b="0" i="0" u="none" strike="noStrike">
                        <a:solidFill>
                          <a:srgbClr val="000000"/>
                        </a:solidFill>
                        <a:effectLst/>
                        <a:latin typeface="Times New Roman" panose="02020603050405020304" pitchFamily="18" charset="0"/>
                      </a:endParaRPr>
                    </a:p>
                  </a:txBody>
                  <a:tcPr marL="1380" marR="1380" marT="1380" marB="0" anchor="b"/>
                </a:tc>
                <a:tc>
                  <a:txBody>
                    <a:bodyPr/>
                    <a:lstStyle/>
                    <a:p>
                      <a:pPr algn="ctr" fontAlgn="b"/>
                      <a:r>
                        <a:rPr lang="ru-RU" sz="1000" u="none" strike="noStrike">
                          <a:effectLst/>
                        </a:rPr>
                        <a:t>490 804,1 </a:t>
                      </a:r>
                      <a:endParaRPr lang="ru-RU" sz="1000" b="0" i="0" u="none" strike="noStrike">
                        <a:solidFill>
                          <a:srgbClr val="000000"/>
                        </a:solidFill>
                        <a:effectLst/>
                        <a:latin typeface="Times New Roman" panose="02020603050405020304" pitchFamily="18" charset="0"/>
                      </a:endParaRPr>
                    </a:p>
                  </a:txBody>
                  <a:tcPr marL="1380" marR="1380" marT="1380" marB="0" anchor="b"/>
                </a:tc>
                <a:tc>
                  <a:txBody>
                    <a:bodyPr/>
                    <a:lstStyle/>
                    <a:p>
                      <a:pPr algn="ctr" fontAlgn="b"/>
                      <a:r>
                        <a:rPr lang="ru-RU" sz="1000" u="none" strike="noStrike">
                          <a:effectLst/>
                        </a:rPr>
                        <a:t>171 782,4 </a:t>
                      </a:r>
                      <a:endParaRPr lang="ru-RU" sz="1000" b="0" i="0" u="none" strike="noStrike">
                        <a:solidFill>
                          <a:srgbClr val="000000"/>
                        </a:solidFill>
                        <a:effectLst/>
                        <a:latin typeface="Times New Roman" panose="02020603050405020304" pitchFamily="18" charset="0"/>
                      </a:endParaRPr>
                    </a:p>
                  </a:txBody>
                  <a:tcPr marL="1380" marR="1380" marT="1380" marB="0" anchor="b"/>
                </a:tc>
                <a:tc>
                  <a:txBody>
                    <a:bodyPr/>
                    <a:lstStyle/>
                    <a:p>
                      <a:pPr algn="ctr" fontAlgn="b"/>
                      <a:r>
                        <a:rPr lang="ru-RU" sz="1000" u="none" strike="noStrike">
                          <a:effectLst/>
                        </a:rPr>
                        <a:t>401,4 </a:t>
                      </a:r>
                      <a:endParaRPr lang="ru-RU" sz="1000" b="0" i="0" u="none" strike="noStrike">
                        <a:solidFill>
                          <a:srgbClr val="000000"/>
                        </a:solidFill>
                        <a:effectLst/>
                        <a:latin typeface="Times New Roman" panose="02020603050405020304" pitchFamily="18" charset="0"/>
                      </a:endParaRPr>
                    </a:p>
                  </a:txBody>
                  <a:tcPr marL="1380" marR="1380" marT="1380" marB="0" anchor="b"/>
                </a:tc>
                <a:tc>
                  <a:txBody>
                    <a:bodyPr/>
                    <a:lstStyle/>
                    <a:p>
                      <a:pPr algn="ctr" fontAlgn="b"/>
                      <a:r>
                        <a:rPr lang="ru-RU" sz="1000" u="none" strike="noStrike">
                          <a:effectLst/>
                        </a:rPr>
                        <a:t>35,0 </a:t>
                      </a:r>
                      <a:endParaRPr lang="ru-RU" sz="1000" b="0" i="0" u="none" strike="noStrike">
                        <a:solidFill>
                          <a:srgbClr val="000000"/>
                        </a:solidFill>
                        <a:effectLst/>
                        <a:latin typeface="Times New Roman" panose="02020603050405020304" pitchFamily="18" charset="0"/>
                      </a:endParaRPr>
                    </a:p>
                  </a:txBody>
                  <a:tcPr marL="1380" marR="1380" marT="1380" marB="0" anchor="b"/>
                </a:tc>
                <a:tc>
                  <a:txBody>
                    <a:bodyPr/>
                    <a:lstStyle/>
                    <a:p>
                      <a:pPr algn="l" fontAlgn="t"/>
                      <a:r>
                        <a:rPr lang="ru-RU" sz="1000" u="none" strike="noStrike">
                          <a:effectLst/>
                        </a:rPr>
                        <a:t>Увеличение уточненного плана на год обусловлено выделением дополнительного финансирования за счет остатков прочих безвозмездных поступлений сложившихся на 01.01.2021 года по объекту "Физкультурно-спортивный объект".</a:t>
                      </a:r>
                      <a:br>
                        <a:rPr lang="ru-RU" sz="1000" u="none" strike="noStrike">
                          <a:effectLst/>
                        </a:rPr>
                      </a:br>
                      <a:r>
                        <a:rPr lang="ru-RU" sz="1000" u="none" strike="noStrike">
                          <a:effectLst/>
                        </a:rPr>
                        <a:t>Низкое исполнение обусловлено прекращением строительства физкультурно-оздоровительного объекта по предписанию авторского надзора</a:t>
                      </a:r>
                      <a:endParaRPr lang="ru-RU" sz="1000" b="0" i="0" u="none" strike="noStrike">
                        <a:solidFill>
                          <a:srgbClr val="000000"/>
                        </a:solidFill>
                        <a:effectLst/>
                        <a:latin typeface="Times New Roman" panose="02020603050405020304" pitchFamily="18" charset="0"/>
                      </a:endParaRPr>
                    </a:p>
                  </a:txBody>
                  <a:tcPr marL="1380" marR="1380" marT="1380" marB="0"/>
                </a:tc>
              </a:tr>
              <a:tr h="117309">
                <a:tc>
                  <a:txBody>
                    <a:bodyPr/>
                    <a:lstStyle/>
                    <a:p>
                      <a:pPr algn="l" fontAlgn="t"/>
                      <a:r>
                        <a:rPr lang="ru-RU" sz="1000" u="none" strike="noStrike">
                          <a:effectLst/>
                        </a:rPr>
                        <a:t>Муниципальная программа "Поддержка занятости населения в городе Пыть-Яхе"</a:t>
                      </a:r>
                      <a:endParaRPr lang="ru-RU" sz="1000" b="0" i="0" u="none" strike="noStrike">
                        <a:solidFill>
                          <a:srgbClr val="000000"/>
                        </a:solidFill>
                        <a:effectLst/>
                        <a:latin typeface="Times New Roman" panose="02020603050405020304" pitchFamily="18" charset="0"/>
                      </a:endParaRPr>
                    </a:p>
                  </a:txBody>
                  <a:tcPr marL="1380" marR="1380" marT="1380" marB="0"/>
                </a:tc>
                <a:tc>
                  <a:txBody>
                    <a:bodyPr/>
                    <a:lstStyle/>
                    <a:p>
                      <a:pPr algn="ctr" fontAlgn="b"/>
                      <a:r>
                        <a:rPr lang="ru-RU" sz="1000" u="none" strike="noStrike">
                          <a:effectLst/>
                        </a:rPr>
                        <a:t>9 857,1 </a:t>
                      </a:r>
                      <a:endParaRPr lang="ru-RU" sz="1000" b="0" i="0" u="none" strike="noStrike">
                        <a:solidFill>
                          <a:srgbClr val="000000"/>
                        </a:solidFill>
                        <a:effectLst/>
                        <a:latin typeface="Times New Roman" panose="02020603050405020304" pitchFamily="18" charset="0"/>
                      </a:endParaRPr>
                    </a:p>
                  </a:txBody>
                  <a:tcPr marL="1380" marR="1380" marT="1380" marB="0" anchor="b"/>
                </a:tc>
                <a:tc>
                  <a:txBody>
                    <a:bodyPr/>
                    <a:lstStyle/>
                    <a:p>
                      <a:pPr algn="ctr" fontAlgn="b"/>
                      <a:r>
                        <a:rPr lang="ru-RU" sz="1000" u="none" strike="noStrike">
                          <a:effectLst/>
                        </a:rPr>
                        <a:t>12 063,7 </a:t>
                      </a:r>
                      <a:endParaRPr lang="ru-RU" sz="1000" b="0" i="0" u="none" strike="noStrike">
                        <a:solidFill>
                          <a:srgbClr val="000000"/>
                        </a:solidFill>
                        <a:effectLst/>
                        <a:latin typeface="Times New Roman" panose="02020603050405020304" pitchFamily="18" charset="0"/>
                      </a:endParaRPr>
                    </a:p>
                  </a:txBody>
                  <a:tcPr marL="1380" marR="1380" marT="1380" marB="0" anchor="b"/>
                </a:tc>
                <a:tc>
                  <a:txBody>
                    <a:bodyPr/>
                    <a:lstStyle/>
                    <a:p>
                      <a:pPr algn="ctr" fontAlgn="b"/>
                      <a:r>
                        <a:rPr lang="ru-RU" sz="1000" u="none" strike="noStrike">
                          <a:effectLst/>
                        </a:rPr>
                        <a:t>11 961,5 </a:t>
                      </a:r>
                      <a:endParaRPr lang="ru-RU" sz="1000" b="0" i="0" u="none" strike="noStrike">
                        <a:solidFill>
                          <a:srgbClr val="000000"/>
                        </a:solidFill>
                        <a:effectLst/>
                        <a:latin typeface="Times New Roman" panose="02020603050405020304" pitchFamily="18" charset="0"/>
                      </a:endParaRPr>
                    </a:p>
                  </a:txBody>
                  <a:tcPr marL="1380" marR="1380" marT="1380" marB="0" anchor="b"/>
                </a:tc>
                <a:tc>
                  <a:txBody>
                    <a:bodyPr/>
                    <a:lstStyle/>
                    <a:p>
                      <a:pPr algn="ctr" fontAlgn="b"/>
                      <a:r>
                        <a:rPr lang="ru-RU" sz="1000" u="none" strike="noStrike">
                          <a:effectLst/>
                        </a:rPr>
                        <a:t>122,4 </a:t>
                      </a:r>
                      <a:endParaRPr lang="ru-RU" sz="1000" b="0" i="0" u="none" strike="noStrike">
                        <a:solidFill>
                          <a:srgbClr val="000000"/>
                        </a:solidFill>
                        <a:effectLst/>
                        <a:latin typeface="Times New Roman" panose="02020603050405020304" pitchFamily="18" charset="0"/>
                      </a:endParaRPr>
                    </a:p>
                  </a:txBody>
                  <a:tcPr marL="1380" marR="1380" marT="1380" marB="0" anchor="b"/>
                </a:tc>
                <a:tc>
                  <a:txBody>
                    <a:bodyPr/>
                    <a:lstStyle/>
                    <a:p>
                      <a:pPr algn="ctr" fontAlgn="b"/>
                      <a:r>
                        <a:rPr lang="ru-RU" sz="1000" u="none" strike="noStrike">
                          <a:effectLst/>
                        </a:rPr>
                        <a:t>99,2 </a:t>
                      </a:r>
                      <a:endParaRPr lang="ru-RU" sz="1000" b="0" i="0" u="none" strike="noStrike">
                        <a:solidFill>
                          <a:srgbClr val="000000"/>
                        </a:solidFill>
                        <a:effectLst/>
                        <a:latin typeface="Times New Roman" panose="02020603050405020304" pitchFamily="18" charset="0"/>
                      </a:endParaRPr>
                    </a:p>
                  </a:txBody>
                  <a:tcPr marL="1380" marR="1380" marT="1380" marB="0" anchor="b"/>
                </a:tc>
                <a:tc>
                  <a:txBody>
                    <a:bodyPr/>
                    <a:lstStyle/>
                    <a:p>
                      <a:pPr algn="l" fontAlgn="t"/>
                      <a:r>
                        <a:rPr lang="ru-RU" sz="1000" u="none" strike="noStrike" dirty="0">
                          <a:effectLst/>
                        </a:rPr>
                        <a:t>Увеличение уточненного плана обусловлено увеличением межбюджетных трансфертов на компенсацию затрат работодателей при организации временного трудоустройства в связи с уточнением плановой численности участников мероприятий на 2021 год.</a:t>
                      </a:r>
                      <a:endParaRPr lang="ru-RU" sz="1000" b="0" i="0" u="none" strike="noStrike" dirty="0">
                        <a:solidFill>
                          <a:srgbClr val="000000"/>
                        </a:solidFill>
                        <a:effectLst/>
                        <a:latin typeface="Times New Roman" panose="02020603050405020304" pitchFamily="18" charset="0"/>
                      </a:endParaRPr>
                    </a:p>
                  </a:txBody>
                  <a:tcPr marL="1380" marR="1380" marT="1380" marB="0"/>
                </a:tc>
              </a:tr>
            </a:tbl>
          </a:graphicData>
        </a:graphic>
      </p:graphicFrame>
      <p:sp>
        <p:nvSpPr>
          <p:cNvPr id="7" name="TextBox 6"/>
          <p:cNvSpPr txBox="1"/>
          <p:nvPr/>
        </p:nvSpPr>
        <p:spPr>
          <a:xfrm>
            <a:off x="10871200" y="689267"/>
            <a:ext cx="1036482" cy="369332"/>
          </a:xfrm>
          <a:prstGeom prst="rect">
            <a:avLst/>
          </a:prstGeom>
          <a:noFill/>
        </p:spPr>
        <p:txBody>
          <a:bodyPr wrap="square" rtlCol="0">
            <a:spAutoFit/>
          </a:bodyPr>
          <a:lstStyle/>
          <a:p>
            <a:pPr algn="r"/>
            <a:r>
              <a:rPr lang="ru-RU" dirty="0" smtClean="0"/>
              <a:t>(1 из 5)</a:t>
            </a:r>
            <a:endParaRPr lang="ru-RU" dirty="0"/>
          </a:p>
        </p:txBody>
      </p:sp>
    </p:spTree>
    <p:extLst>
      <p:ext uri="{BB962C8B-B14F-4D97-AF65-F5344CB8AC3E}">
        <p14:creationId xmlns:p14="http://schemas.microsoft.com/office/powerpoint/2010/main" val="96597414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3" name="Нижний колонтитул 3"/>
          <p:cNvSpPr>
            <a:spLocks noGrp="1"/>
          </p:cNvSpPr>
          <p:nvPr>
            <p:ph type="ftr" sz="quarter" idx="4294967295"/>
          </p:nvPr>
        </p:nvSpPr>
        <p:spPr>
          <a:xfrm>
            <a:off x="0" y="6437730"/>
            <a:ext cx="11760000" cy="432000"/>
          </a:xfrm>
          <a:prstGeom prst="rect">
            <a:avLst/>
          </a:prstGeom>
          <a:solidFill>
            <a:srgbClr val="404040"/>
          </a:solidFill>
          <a:ln cmpd="sng">
            <a:noFill/>
          </a:ln>
        </p:spPr>
        <p:txBody>
          <a:bodyPr anchor="ctr"/>
          <a:lstStyle/>
          <a:p>
            <a:pPr lvl="1"/>
            <a:r>
              <a:rPr lang="ru-RU" b="1" dirty="0">
                <a:gradFill>
                  <a:gsLst>
                    <a:gs pos="0">
                      <a:schemeClr val="accent1">
                        <a:lumMod val="5000"/>
                        <a:lumOff val="95000"/>
                      </a:schemeClr>
                    </a:gs>
                    <a:gs pos="74000">
                      <a:schemeClr val="accent5">
                        <a:lumMod val="25000"/>
                        <a:lumOff val="75000"/>
                      </a:schemeClr>
                    </a:gs>
                    <a:gs pos="83000">
                      <a:schemeClr val="accent5">
                        <a:lumMod val="25000"/>
                        <a:lumOff val="75000"/>
                      </a:schemeClr>
                    </a:gs>
                    <a:gs pos="100000">
                      <a:schemeClr val="accent5">
                        <a:lumMod val="50000"/>
                        <a:lumOff val="50000"/>
                      </a:schemeClr>
                    </a:gs>
                  </a:gsLst>
                  <a:lin ang="5400000" scaled="1"/>
                </a:gradFill>
              </a:rPr>
              <a:t>БЮДЖЕТ ДЛЯ ГРАЖДАН </a:t>
            </a:r>
          </a:p>
        </p:txBody>
      </p:sp>
      <p:sp>
        <p:nvSpPr>
          <p:cNvPr id="34" name="Номер слайда 5">
            <a:extLst>
              <a:ext uri="{FF2B5EF4-FFF2-40B4-BE49-F238E27FC236}">
                <a16:creationId xmlns="" xmlns:a16="http://schemas.microsoft.com/office/drawing/2014/main" id="{1C554D9F-1895-486E-BFBA-905BB2D29E08}"/>
              </a:ext>
            </a:extLst>
          </p:cNvPr>
          <p:cNvSpPr>
            <a:spLocks noGrp="1"/>
          </p:cNvSpPr>
          <p:nvPr>
            <p:ph type="sldNum" sz="quarter" idx="33"/>
          </p:nvPr>
        </p:nvSpPr>
        <p:spPr>
          <a:xfrm>
            <a:off x="11760000" y="6437730"/>
            <a:ext cx="432000" cy="432000"/>
          </a:xfrm>
        </p:spPr>
        <p:txBody>
          <a:bodyPr rtlCol="0"/>
          <a:lstStyle/>
          <a:p>
            <a:pPr rtl="0"/>
            <a:fld id="{19B51A1E-902D-48AF-9020-955120F399B6}" type="slidenum">
              <a:rPr lang="ru-RU" sz="1600" b="1" smtClean="0">
                <a:ln w="0"/>
                <a:gradFill>
                  <a:gsLst>
                    <a:gs pos="0">
                      <a:schemeClr val="accent1">
                        <a:lumMod val="5000"/>
                        <a:lumOff val="95000"/>
                      </a:schemeClr>
                    </a:gs>
                    <a:gs pos="74000">
                      <a:schemeClr val="accent5">
                        <a:lumMod val="25000"/>
                        <a:lumOff val="75000"/>
                      </a:schemeClr>
                    </a:gs>
                    <a:gs pos="83000">
                      <a:schemeClr val="accent5">
                        <a:lumMod val="25000"/>
                        <a:lumOff val="75000"/>
                      </a:schemeClr>
                    </a:gs>
                    <a:gs pos="100000">
                      <a:schemeClr val="accent5">
                        <a:lumMod val="50000"/>
                        <a:lumOff val="50000"/>
                      </a:schemeClr>
                    </a:gs>
                  </a:gsLst>
                  <a:lin ang="5400000" scaled="1"/>
                </a:gradFill>
                <a:effectLst>
                  <a:outerShdw blurRad="38100" dist="25400" dir="5400000" algn="ctr" rotWithShape="0">
                    <a:srgbClr val="6E747A">
                      <a:alpha val="43000"/>
                    </a:srgbClr>
                  </a:outerShdw>
                </a:effectLst>
              </a:rPr>
              <a:pPr rtl="0"/>
              <a:t>54</a:t>
            </a:fld>
            <a:endParaRPr lang="ru-RU" sz="1600" b="1" dirty="0">
              <a:ln w="0"/>
              <a:gradFill>
                <a:gsLst>
                  <a:gs pos="0">
                    <a:schemeClr val="accent1">
                      <a:lumMod val="5000"/>
                      <a:lumOff val="95000"/>
                    </a:schemeClr>
                  </a:gs>
                  <a:gs pos="74000">
                    <a:schemeClr val="accent5">
                      <a:lumMod val="25000"/>
                      <a:lumOff val="75000"/>
                    </a:schemeClr>
                  </a:gs>
                  <a:gs pos="83000">
                    <a:schemeClr val="accent5">
                      <a:lumMod val="25000"/>
                      <a:lumOff val="75000"/>
                    </a:schemeClr>
                  </a:gs>
                  <a:gs pos="100000">
                    <a:schemeClr val="accent5">
                      <a:lumMod val="50000"/>
                      <a:lumOff val="50000"/>
                    </a:schemeClr>
                  </a:gs>
                </a:gsLst>
                <a:lin ang="5400000" scaled="1"/>
              </a:gradFill>
              <a:effectLst>
                <a:outerShdw blurRad="38100" dist="25400" dir="5400000" algn="ctr" rotWithShape="0">
                  <a:srgbClr val="6E747A">
                    <a:alpha val="43000"/>
                  </a:srgbClr>
                </a:outerShdw>
              </a:effectLst>
            </a:endParaRPr>
          </a:p>
        </p:txBody>
      </p:sp>
      <p:sp>
        <p:nvSpPr>
          <p:cNvPr id="3" name="Заголовок 2"/>
          <p:cNvSpPr>
            <a:spLocks noGrp="1"/>
          </p:cNvSpPr>
          <p:nvPr>
            <p:ph type="title"/>
          </p:nvPr>
        </p:nvSpPr>
        <p:spPr/>
        <p:txBody>
          <a:bodyPr/>
          <a:lstStyle/>
          <a:p>
            <a:r>
              <a:rPr lang="ru-RU" sz="2000" dirty="0"/>
              <a:t>Сведения о фактически произведенных расходах города Пыть-Яха на реализацию муниципальных программ и непрограммных направлений деятельности в сравнении с первоначально утвержденными решением о бюджете значениями и с уточненными назначениями с учетом внесенных изменений за 2021 </a:t>
            </a:r>
            <a:r>
              <a:rPr lang="ru-RU" sz="2000" dirty="0" smtClean="0"/>
              <a:t>год, тыс. рублей</a:t>
            </a:r>
            <a:endParaRPr lang="ru-RU" sz="2000" dirty="0"/>
          </a:p>
        </p:txBody>
      </p:sp>
      <p:graphicFrame>
        <p:nvGraphicFramePr>
          <p:cNvPr id="4" name="Таблица 3"/>
          <p:cNvGraphicFramePr>
            <a:graphicFrameLocks noGrp="1"/>
          </p:cNvGraphicFramePr>
          <p:nvPr>
            <p:extLst>
              <p:ext uri="{D42A27DB-BD31-4B8C-83A1-F6EECF244321}">
                <p14:modId xmlns:p14="http://schemas.microsoft.com/office/powerpoint/2010/main" val="2923610805"/>
              </p:ext>
            </p:extLst>
          </p:nvPr>
        </p:nvGraphicFramePr>
        <p:xfrm>
          <a:off x="191556" y="1086380"/>
          <a:ext cx="11737976" cy="4731300"/>
        </p:xfrm>
        <a:graphic>
          <a:graphicData uri="http://schemas.openxmlformats.org/drawingml/2006/table">
            <a:tbl>
              <a:tblPr bandRow="1" bandCol="1">
                <a:effectLst>
                  <a:outerShdw blurRad="50800" dist="38100" dir="5400000" algn="t" rotWithShape="0">
                    <a:prstClr val="black">
                      <a:alpha val="40000"/>
                    </a:prstClr>
                  </a:outerShdw>
                </a:effectLst>
                <a:tableStyleId>{5A111915-BE36-4E01-A7E5-04B1672EAD32}</a:tableStyleId>
              </a:tblPr>
              <a:tblGrid>
                <a:gridCol w="2252052"/>
                <a:gridCol w="782192"/>
                <a:gridCol w="863600"/>
                <a:gridCol w="753533"/>
                <a:gridCol w="872067"/>
                <a:gridCol w="787400"/>
                <a:gridCol w="5427132"/>
              </a:tblGrid>
              <a:tr h="0">
                <a:tc>
                  <a:txBody>
                    <a:bodyPr/>
                    <a:lstStyle/>
                    <a:p>
                      <a:pPr algn="ctr" fontAlgn="ctr"/>
                      <a:r>
                        <a:rPr lang="ru-RU" sz="1000" u="none" strike="noStrike" dirty="0">
                          <a:effectLst/>
                        </a:rPr>
                        <a:t>1</a:t>
                      </a:r>
                      <a:endParaRPr lang="ru-RU" sz="1000" b="0" i="0" u="none" strike="noStrike" dirty="0">
                        <a:solidFill>
                          <a:srgbClr val="000000"/>
                        </a:solidFill>
                        <a:effectLst/>
                        <a:latin typeface="Times New Roman" panose="02020603050405020304" pitchFamily="18" charset="0"/>
                      </a:endParaRPr>
                    </a:p>
                  </a:txBody>
                  <a:tcPr marL="1380" marR="1380" marT="1380" marB="0" anchor="ctr"/>
                </a:tc>
                <a:tc>
                  <a:txBody>
                    <a:bodyPr/>
                    <a:lstStyle/>
                    <a:p>
                      <a:pPr algn="ctr" fontAlgn="ctr"/>
                      <a:r>
                        <a:rPr lang="ru-RU" sz="1000" u="none" strike="noStrike">
                          <a:effectLst/>
                        </a:rPr>
                        <a:t>2</a:t>
                      </a:r>
                      <a:endParaRPr lang="ru-RU" sz="1000" b="0" i="0" u="none" strike="noStrike">
                        <a:solidFill>
                          <a:srgbClr val="000000"/>
                        </a:solidFill>
                        <a:effectLst/>
                        <a:latin typeface="Times New Roman" panose="02020603050405020304" pitchFamily="18" charset="0"/>
                      </a:endParaRPr>
                    </a:p>
                  </a:txBody>
                  <a:tcPr marL="1380" marR="1380" marT="1380" marB="0" anchor="ctr"/>
                </a:tc>
                <a:tc>
                  <a:txBody>
                    <a:bodyPr/>
                    <a:lstStyle/>
                    <a:p>
                      <a:pPr algn="ctr" fontAlgn="ctr"/>
                      <a:r>
                        <a:rPr lang="ru-RU" sz="1000" u="none" strike="noStrike">
                          <a:effectLst/>
                        </a:rPr>
                        <a:t>3</a:t>
                      </a:r>
                      <a:endParaRPr lang="ru-RU" sz="1000" b="0" i="0" u="none" strike="noStrike">
                        <a:solidFill>
                          <a:srgbClr val="000000"/>
                        </a:solidFill>
                        <a:effectLst/>
                        <a:latin typeface="Times New Roman" panose="02020603050405020304" pitchFamily="18" charset="0"/>
                      </a:endParaRPr>
                    </a:p>
                  </a:txBody>
                  <a:tcPr marL="1380" marR="1380" marT="1380" marB="0" anchor="ctr"/>
                </a:tc>
                <a:tc>
                  <a:txBody>
                    <a:bodyPr/>
                    <a:lstStyle/>
                    <a:p>
                      <a:pPr algn="ctr" fontAlgn="ctr"/>
                      <a:r>
                        <a:rPr lang="ru-RU" sz="1000" u="none" strike="noStrike">
                          <a:effectLst/>
                        </a:rPr>
                        <a:t>4</a:t>
                      </a:r>
                      <a:endParaRPr lang="ru-RU" sz="1000" b="0" i="0" u="none" strike="noStrike">
                        <a:solidFill>
                          <a:srgbClr val="000000"/>
                        </a:solidFill>
                        <a:effectLst/>
                        <a:latin typeface="Times New Roman" panose="02020603050405020304" pitchFamily="18" charset="0"/>
                      </a:endParaRPr>
                    </a:p>
                  </a:txBody>
                  <a:tcPr marL="1380" marR="1380" marT="1380" marB="0" anchor="ctr"/>
                </a:tc>
                <a:tc>
                  <a:txBody>
                    <a:bodyPr/>
                    <a:lstStyle/>
                    <a:p>
                      <a:pPr algn="ctr" fontAlgn="ctr"/>
                      <a:r>
                        <a:rPr lang="ru-RU" sz="1000" u="none" strike="noStrike">
                          <a:effectLst/>
                        </a:rPr>
                        <a:t>5</a:t>
                      </a:r>
                      <a:endParaRPr lang="ru-RU" sz="1000" b="0" i="0" u="none" strike="noStrike">
                        <a:solidFill>
                          <a:srgbClr val="000000"/>
                        </a:solidFill>
                        <a:effectLst/>
                        <a:latin typeface="Times New Roman" panose="02020603050405020304" pitchFamily="18" charset="0"/>
                      </a:endParaRPr>
                    </a:p>
                  </a:txBody>
                  <a:tcPr marL="1380" marR="1380" marT="1380" marB="0" anchor="ctr"/>
                </a:tc>
                <a:tc>
                  <a:txBody>
                    <a:bodyPr/>
                    <a:lstStyle/>
                    <a:p>
                      <a:pPr algn="ctr" fontAlgn="ctr"/>
                      <a:r>
                        <a:rPr lang="ru-RU" sz="1000" u="none" strike="noStrike">
                          <a:effectLst/>
                        </a:rPr>
                        <a:t>6</a:t>
                      </a:r>
                      <a:endParaRPr lang="ru-RU" sz="1000" b="0" i="0" u="none" strike="noStrike">
                        <a:solidFill>
                          <a:srgbClr val="000000"/>
                        </a:solidFill>
                        <a:effectLst/>
                        <a:latin typeface="Times New Roman" panose="02020603050405020304" pitchFamily="18" charset="0"/>
                      </a:endParaRPr>
                    </a:p>
                  </a:txBody>
                  <a:tcPr marL="1380" marR="1380" marT="1380" marB="0" anchor="ctr"/>
                </a:tc>
                <a:tc>
                  <a:txBody>
                    <a:bodyPr/>
                    <a:lstStyle/>
                    <a:p>
                      <a:pPr algn="ctr" fontAlgn="ctr"/>
                      <a:r>
                        <a:rPr lang="ru-RU" sz="1000" u="none" strike="noStrike">
                          <a:effectLst/>
                        </a:rPr>
                        <a:t>7</a:t>
                      </a:r>
                      <a:endParaRPr lang="ru-RU" sz="1000" b="0" i="0" u="none" strike="noStrike">
                        <a:solidFill>
                          <a:srgbClr val="000000"/>
                        </a:solidFill>
                        <a:effectLst/>
                        <a:latin typeface="Times New Roman" panose="02020603050405020304" pitchFamily="18" charset="0"/>
                      </a:endParaRPr>
                    </a:p>
                  </a:txBody>
                  <a:tcPr marL="1380" marR="1380" marT="1380" marB="0" anchor="ctr"/>
                </a:tc>
              </a:tr>
              <a:tr h="328466">
                <a:tc>
                  <a:txBody>
                    <a:bodyPr/>
                    <a:lstStyle/>
                    <a:p>
                      <a:pPr algn="l" fontAlgn="t"/>
                      <a:r>
                        <a:rPr lang="ru-RU" sz="1000" u="none" strike="noStrike" dirty="0">
                          <a:effectLst/>
                        </a:rPr>
                        <a:t>Муниципальная программа "Развитие агропромышленного комплекса в городе Пыть-Яхе"</a:t>
                      </a:r>
                      <a:endParaRPr lang="ru-RU" sz="1000" b="0" i="0" u="none" strike="noStrike" dirty="0">
                        <a:solidFill>
                          <a:srgbClr val="000000"/>
                        </a:solidFill>
                        <a:effectLst/>
                        <a:latin typeface="Times New Roman" panose="02020603050405020304" pitchFamily="18" charset="0"/>
                      </a:endParaRPr>
                    </a:p>
                  </a:txBody>
                  <a:tcPr marL="1380" marR="1380" marT="1380" marB="0"/>
                </a:tc>
                <a:tc>
                  <a:txBody>
                    <a:bodyPr/>
                    <a:lstStyle/>
                    <a:p>
                      <a:pPr algn="ctr" fontAlgn="b"/>
                      <a:r>
                        <a:rPr lang="ru-RU" sz="1000" u="none" strike="noStrike">
                          <a:effectLst/>
                        </a:rPr>
                        <a:t>10 490,2 </a:t>
                      </a:r>
                      <a:endParaRPr lang="ru-RU" sz="1000" b="0" i="0" u="none" strike="noStrike">
                        <a:solidFill>
                          <a:srgbClr val="000000"/>
                        </a:solidFill>
                        <a:effectLst/>
                        <a:latin typeface="Times New Roman" panose="02020603050405020304" pitchFamily="18" charset="0"/>
                      </a:endParaRPr>
                    </a:p>
                  </a:txBody>
                  <a:tcPr marL="1380" marR="1380" marT="1380" marB="0" anchor="b"/>
                </a:tc>
                <a:tc>
                  <a:txBody>
                    <a:bodyPr/>
                    <a:lstStyle/>
                    <a:p>
                      <a:pPr algn="ctr" fontAlgn="b"/>
                      <a:r>
                        <a:rPr lang="ru-RU" sz="1000" u="none" strike="noStrike">
                          <a:effectLst/>
                        </a:rPr>
                        <a:t>21 424,9 </a:t>
                      </a:r>
                      <a:endParaRPr lang="ru-RU" sz="1000" b="0" i="0" u="none" strike="noStrike">
                        <a:solidFill>
                          <a:srgbClr val="000000"/>
                        </a:solidFill>
                        <a:effectLst/>
                        <a:latin typeface="Times New Roman" panose="02020603050405020304" pitchFamily="18" charset="0"/>
                      </a:endParaRPr>
                    </a:p>
                  </a:txBody>
                  <a:tcPr marL="1380" marR="1380" marT="1380" marB="0" anchor="b"/>
                </a:tc>
                <a:tc>
                  <a:txBody>
                    <a:bodyPr/>
                    <a:lstStyle/>
                    <a:p>
                      <a:pPr algn="ctr" fontAlgn="b"/>
                      <a:r>
                        <a:rPr lang="ru-RU" sz="1000" u="none" strike="noStrike">
                          <a:effectLst/>
                        </a:rPr>
                        <a:t>20 319,1 </a:t>
                      </a:r>
                      <a:endParaRPr lang="ru-RU" sz="1000" b="0" i="0" u="none" strike="noStrike">
                        <a:solidFill>
                          <a:srgbClr val="000000"/>
                        </a:solidFill>
                        <a:effectLst/>
                        <a:latin typeface="Times New Roman" panose="02020603050405020304" pitchFamily="18" charset="0"/>
                      </a:endParaRPr>
                    </a:p>
                  </a:txBody>
                  <a:tcPr marL="1380" marR="1380" marT="1380" marB="0" anchor="b"/>
                </a:tc>
                <a:tc>
                  <a:txBody>
                    <a:bodyPr/>
                    <a:lstStyle/>
                    <a:p>
                      <a:pPr algn="ctr" fontAlgn="b"/>
                      <a:r>
                        <a:rPr lang="ru-RU" sz="1000" u="none" strike="noStrike">
                          <a:effectLst/>
                        </a:rPr>
                        <a:t>204,2 </a:t>
                      </a:r>
                      <a:endParaRPr lang="ru-RU" sz="1000" b="0" i="0" u="none" strike="noStrike">
                        <a:solidFill>
                          <a:srgbClr val="000000"/>
                        </a:solidFill>
                        <a:effectLst/>
                        <a:latin typeface="Times New Roman" panose="02020603050405020304" pitchFamily="18" charset="0"/>
                      </a:endParaRPr>
                    </a:p>
                  </a:txBody>
                  <a:tcPr marL="1380" marR="1380" marT="1380" marB="0" anchor="b"/>
                </a:tc>
                <a:tc>
                  <a:txBody>
                    <a:bodyPr/>
                    <a:lstStyle/>
                    <a:p>
                      <a:pPr algn="ctr" fontAlgn="b"/>
                      <a:r>
                        <a:rPr lang="ru-RU" sz="1000" u="none" strike="noStrike">
                          <a:effectLst/>
                        </a:rPr>
                        <a:t>94,8 </a:t>
                      </a:r>
                      <a:endParaRPr lang="ru-RU" sz="1000" b="0" i="0" u="none" strike="noStrike">
                        <a:solidFill>
                          <a:srgbClr val="000000"/>
                        </a:solidFill>
                        <a:effectLst/>
                        <a:latin typeface="Times New Roman" panose="02020603050405020304" pitchFamily="18" charset="0"/>
                      </a:endParaRPr>
                    </a:p>
                  </a:txBody>
                  <a:tcPr marL="1380" marR="1380" marT="1380" marB="0" anchor="b"/>
                </a:tc>
                <a:tc>
                  <a:txBody>
                    <a:bodyPr/>
                    <a:lstStyle/>
                    <a:p>
                      <a:pPr algn="l" fontAlgn="t"/>
                      <a:r>
                        <a:rPr lang="ru-RU" sz="1000" u="none" strike="noStrike">
                          <a:effectLst/>
                        </a:rPr>
                        <a:t>Увеличение уточненного плана обусловлено увеличением межбюджетных трансфертов в связи  с необходимостью обеспечения потребности по выплате субсидий за фактически произведенную и реализованную продукцию животноводства, также в отчетном преиоде за счет местного бюджета выделены средства на реализацию мероприятий при осуществлении деятельности по обращению с животными без владельцев.</a:t>
                      </a:r>
                      <a:br>
                        <a:rPr lang="ru-RU" sz="1000" u="none" strike="noStrike">
                          <a:effectLst/>
                        </a:rPr>
                      </a:br>
                      <a:r>
                        <a:rPr lang="ru-RU" sz="1000" u="none" strike="noStrike">
                          <a:effectLst/>
                        </a:rPr>
                        <a:t>Низкое исполнение к уточненному плану объясняется тем, что муниципальный контракт на выполнение работ по организации мероприятий при осуществлении деятельности по обращению с животными без владельцев был заключен и поставлен на учет в конце отчетного периода. Срок выполнения работ 1 квартал 2022 года.</a:t>
                      </a:r>
                      <a:endParaRPr lang="ru-RU" sz="1000" b="0" i="0" u="none" strike="noStrike">
                        <a:solidFill>
                          <a:srgbClr val="000000"/>
                        </a:solidFill>
                        <a:effectLst/>
                        <a:latin typeface="Times New Roman" panose="02020603050405020304" pitchFamily="18" charset="0"/>
                      </a:endParaRPr>
                    </a:p>
                  </a:txBody>
                  <a:tcPr marL="1380" marR="1380" marT="1380" marB="0"/>
                </a:tc>
              </a:tr>
              <a:tr h="351928">
                <a:tc>
                  <a:txBody>
                    <a:bodyPr/>
                    <a:lstStyle/>
                    <a:p>
                      <a:pPr algn="l" fontAlgn="t"/>
                      <a:r>
                        <a:rPr lang="ru-RU" sz="1000" u="none" strike="noStrike">
                          <a:effectLst/>
                        </a:rPr>
                        <a:t>Муниципальная программа "Развитие жилищной сферы в городе Пыть-Яхе"</a:t>
                      </a:r>
                      <a:endParaRPr lang="ru-RU" sz="1000" b="0" i="0" u="none" strike="noStrike">
                        <a:solidFill>
                          <a:srgbClr val="000000"/>
                        </a:solidFill>
                        <a:effectLst/>
                        <a:latin typeface="Times New Roman" panose="02020603050405020304" pitchFamily="18" charset="0"/>
                      </a:endParaRPr>
                    </a:p>
                  </a:txBody>
                  <a:tcPr marL="1380" marR="1380" marT="1380" marB="0"/>
                </a:tc>
                <a:tc>
                  <a:txBody>
                    <a:bodyPr/>
                    <a:lstStyle/>
                    <a:p>
                      <a:pPr algn="ctr" fontAlgn="b"/>
                      <a:r>
                        <a:rPr lang="ru-RU" sz="1000" u="none" strike="noStrike">
                          <a:effectLst/>
                        </a:rPr>
                        <a:t>329 708,6 </a:t>
                      </a:r>
                      <a:endParaRPr lang="ru-RU" sz="1000" b="0" i="0" u="none" strike="noStrike">
                        <a:solidFill>
                          <a:srgbClr val="000000"/>
                        </a:solidFill>
                        <a:effectLst/>
                        <a:latin typeface="Times New Roman" panose="02020603050405020304" pitchFamily="18" charset="0"/>
                      </a:endParaRPr>
                    </a:p>
                  </a:txBody>
                  <a:tcPr marL="1380" marR="1380" marT="1380" marB="0" anchor="b"/>
                </a:tc>
                <a:tc>
                  <a:txBody>
                    <a:bodyPr/>
                    <a:lstStyle/>
                    <a:p>
                      <a:pPr algn="ctr" fontAlgn="b"/>
                      <a:r>
                        <a:rPr lang="ru-RU" sz="1000" u="none" strike="noStrike">
                          <a:effectLst/>
                        </a:rPr>
                        <a:t>100 175,2 </a:t>
                      </a:r>
                      <a:endParaRPr lang="ru-RU" sz="1000" b="0" i="0" u="none" strike="noStrike">
                        <a:solidFill>
                          <a:srgbClr val="000000"/>
                        </a:solidFill>
                        <a:effectLst/>
                        <a:latin typeface="Times New Roman" panose="02020603050405020304" pitchFamily="18" charset="0"/>
                      </a:endParaRPr>
                    </a:p>
                  </a:txBody>
                  <a:tcPr marL="1380" marR="1380" marT="1380" marB="0" anchor="b"/>
                </a:tc>
                <a:tc>
                  <a:txBody>
                    <a:bodyPr/>
                    <a:lstStyle/>
                    <a:p>
                      <a:pPr algn="ctr" fontAlgn="b"/>
                      <a:r>
                        <a:rPr lang="ru-RU" sz="1000" u="none" strike="noStrike">
                          <a:effectLst/>
                        </a:rPr>
                        <a:t>94 481,0 </a:t>
                      </a:r>
                      <a:endParaRPr lang="ru-RU" sz="1000" b="0" i="0" u="none" strike="noStrike">
                        <a:solidFill>
                          <a:srgbClr val="000000"/>
                        </a:solidFill>
                        <a:effectLst/>
                        <a:latin typeface="Times New Roman" panose="02020603050405020304" pitchFamily="18" charset="0"/>
                      </a:endParaRPr>
                    </a:p>
                  </a:txBody>
                  <a:tcPr marL="1380" marR="1380" marT="1380" marB="0" anchor="b"/>
                </a:tc>
                <a:tc>
                  <a:txBody>
                    <a:bodyPr/>
                    <a:lstStyle/>
                    <a:p>
                      <a:pPr algn="ctr" fontAlgn="b"/>
                      <a:r>
                        <a:rPr lang="ru-RU" sz="1000" u="none" strike="noStrike">
                          <a:effectLst/>
                        </a:rPr>
                        <a:t>30,4 </a:t>
                      </a:r>
                      <a:endParaRPr lang="ru-RU" sz="1000" b="0" i="0" u="none" strike="noStrike">
                        <a:solidFill>
                          <a:srgbClr val="000000"/>
                        </a:solidFill>
                        <a:effectLst/>
                        <a:latin typeface="Times New Roman" panose="02020603050405020304" pitchFamily="18" charset="0"/>
                      </a:endParaRPr>
                    </a:p>
                  </a:txBody>
                  <a:tcPr marL="1380" marR="1380" marT="1380" marB="0" anchor="b"/>
                </a:tc>
                <a:tc>
                  <a:txBody>
                    <a:bodyPr/>
                    <a:lstStyle/>
                    <a:p>
                      <a:pPr algn="ctr" fontAlgn="b"/>
                      <a:r>
                        <a:rPr lang="ru-RU" sz="1000" u="none" strike="noStrike">
                          <a:effectLst/>
                        </a:rPr>
                        <a:t>94,3 </a:t>
                      </a:r>
                      <a:endParaRPr lang="ru-RU" sz="1000" b="0" i="0" u="none" strike="noStrike">
                        <a:solidFill>
                          <a:srgbClr val="000000"/>
                        </a:solidFill>
                        <a:effectLst/>
                        <a:latin typeface="Times New Roman" panose="02020603050405020304" pitchFamily="18" charset="0"/>
                      </a:endParaRPr>
                    </a:p>
                  </a:txBody>
                  <a:tcPr marL="1380" marR="1380" marT="1380" marB="0" anchor="b"/>
                </a:tc>
                <a:tc>
                  <a:txBody>
                    <a:bodyPr/>
                    <a:lstStyle/>
                    <a:p>
                      <a:pPr algn="l" fontAlgn="t"/>
                      <a:r>
                        <a:rPr lang="ru-RU" sz="1000" u="none" strike="noStrike">
                          <a:effectLst/>
                        </a:rPr>
                        <a:t>Снижение уточненного плана обусловлено уменьшением межбюджетных трансфертов и  доли софинансирования за счет местного бюджета на реализацию мероприятий по переселению граждан из непреднозначенных для проживания строений, созданных в период промышленного освоения Сибири и Дальнего Востока.</a:t>
                      </a:r>
                      <a:br>
                        <a:rPr lang="ru-RU" sz="1000" u="none" strike="noStrike">
                          <a:effectLst/>
                        </a:rPr>
                      </a:br>
                      <a:r>
                        <a:rPr lang="ru-RU" sz="1000" u="none" strike="noStrike">
                          <a:effectLst/>
                        </a:rPr>
                        <a:t>Низкий процент исполнения объясняется тем, что по мероприятию «Разработка проекта планировки и межевания территории города Пыть-Яха» из 6 муниципальных контрактов оплачены работы по первому этапу работ согласно 2 муниципальных контрактов, приняты работы по 1 муниципальному контракту, по 2 контрактам проводится процедура расторжения в рамках действующего законодательства, по 1 контракту не выполнены в отчетном периоде работы по 3 этапу.</a:t>
                      </a:r>
                      <a:endParaRPr lang="ru-RU" sz="1000" b="0" i="0" u="none" strike="noStrike">
                        <a:solidFill>
                          <a:srgbClr val="000000"/>
                        </a:solidFill>
                        <a:effectLst/>
                        <a:latin typeface="Times New Roman" panose="02020603050405020304" pitchFamily="18" charset="0"/>
                      </a:endParaRPr>
                    </a:p>
                  </a:txBody>
                  <a:tcPr marL="1380" marR="1380" marT="1380" marB="0"/>
                </a:tc>
              </a:tr>
              <a:tr h="305004">
                <a:tc>
                  <a:txBody>
                    <a:bodyPr/>
                    <a:lstStyle/>
                    <a:p>
                      <a:pPr algn="l" fontAlgn="t"/>
                      <a:r>
                        <a:rPr lang="ru-RU" sz="1000" u="none" strike="noStrike">
                          <a:effectLst/>
                        </a:rPr>
                        <a:t>Муниципальная программа "Жилищно-коммунальный комплекс и городская среда города Пыть-Яха"</a:t>
                      </a:r>
                      <a:endParaRPr lang="ru-RU" sz="1000" b="0" i="0" u="none" strike="noStrike">
                        <a:solidFill>
                          <a:srgbClr val="000000"/>
                        </a:solidFill>
                        <a:effectLst/>
                        <a:latin typeface="Times New Roman" panose="02020603050405020304" pitchFamily="18" charset="0"/>
                      </a:endParaRPr>
                    </a:p>
                  </a:txBody>
                  <a:tcPr marL="1380" marR="1380" marT="1380" marB="0"/>
                </a:tc>
                <a:tc>
                  <a:txBody>
                    <a:bodyPr/>
                    <a:lstStyle/>
                    <a:p>
                      <a:pPr algn="ctr" fontAlgn="b"/>
                      <a:r>
                        <a:rPr lang="ru-RU" sz="1000" u="none" strike="noStrike">
                          <a:effectLst/>
                        </a:rPr>
                        <a:t>466 727,8 </a:t>
                      </a:r>
                      <a:endParaRPr lang="ru-RU" sz="1000" b="0" i="0" u="none" strike="noStrike">
                        <a:solidFill>
                          <a:srgbClr val="000000"/>
                        </a:solidFill>
                        <a:effectLst/>
                        <a:latin typeface="Times New Roman" panose="02020603050405020304" pitchFamily="18" charset="0"/>
                      </a:endParaRPr>
                    </a:p>
                  </a:txBody>
                  <a:tcPr marL="1380" marR="1380" marT="1380" marB="0" anchor="b"/>
                </a:tc>
                <a:tc>
                  <a:txBody>
                    <a:bodyPr/>
                    <a:lstStyle/>
                    <a:p>
                      <a:pPr algn="ctr" fontAlgn="b"/>
                      <a:r>
                        <a:rPr lang="ru-RU" sz="1000" u="none" strike="noStrike">
                          <a:effectLst/>
                        </a:rPr>
                        <a:t>864 313,1 </a:t>
                      </a:r>
                      <a:endParaRPr lang="ru-RU" sz="1000" b="0" i="0" u="none" strike="noStrike">
                        <a:solidFill>
                          <a:srgbClr val="000000"/>
                        </a:solidFill>
                        <a:effectLst/>
                        <a:latin typeface="Times New Roman" panose="02020603050405020304" pitchFamily="18" charset="0"/>
                      </a:endParaRPr>
                    </a:p>
                  </a:txBody>
                  <a:tcPr marL="1380" marR="1380" marT="1380" marB="0" anchor="b"/>
                </a:tc>
                <a:tc>
                  <a:txBody>
                    <a:bodyPr/>
                    <a:lstStyle/>
                    <a:p>
                      <a:pPr algn="ctr" fontAlgn="b"/>
                      <a:r>
                        <a:rPr lang="ru-RU" sz="1000" u="none" strike="noStrike">
                          <a:effectLst/>
                        </a:rPr>
                        <a:t>837 508,8 </a:t>
                      </a:r>
                      <a:endParaRPr lang="ru-RU" sz="1000" b="0" i="0" u="none" strike="noStrike">
                        <a:solidFill>
                          <a:srgbClr val="000000"/>
                        </a:solidFill>
                        <a:effectLst/>
                        <a:latin typeface="Times New Roman" panose="02020603050405020304" pitchFamily="18" charset="0"/>
                      </a:endParaRPr>
                    </a:p>
                  </a:txBody>
                  <a:tcPr marL="1380" marR="1380" marT="1380" marB="0" anchor="b"/>
                </a:tc>
                <a:tc>
                  <a:txBody>
                    <a:bodyPr/>
                    <a:lstStyle/>
                    <a:p>
                      <a:pPr algn="ctr" fontAlgn="b"/>
                      <a:r>
                        <a:rPr lang="ru-RU" sz="1000" u="none" strike="noStrike">
                          <a:effectLst/>
                        </a:rPr>
                        <a:t>185,2 </a:t>
                      </a:r>
                      <a:endParaRPr lang="ru-RU" sz="1000" b="0" i="0" u="none" strike="noStrike">
                        <a:solidFill>
                          <a:srgbClr val="000000"/>
                        </a:solidFill>
                        <a:effectLst/>
                        <a:latin typeface="Times New Roman" panose="02020603050405020304" pitchFamily="18" charset="0"/>
                      </a:endParaRPr>
                    </a:p>
                  </a:txBody>
                  <a:tcPr marL="1380" marR="1380" marT="1380" marB="0" anchor="b"/>
                </a:tc>
                <a:tc>
                  <a:txBody>
                    <a:bodyPr/>
                    <a:lstStyle/>
                    <a:p>
                      <a:pPr algn="ctr" fontAlgn="b"/>
                      <a:r>
                        <a:rPr lang="ru-RU" sz="1000" u="none" strike="noStrike">
                          <a:effectLst/>
                        </a:rPr>
                        <a:t>96,9 </a:t>
                      </a:r>
                      <a:endParaRPr lang="ru-RU" sz="1000" b="0" i="0" u="none" strike="noStrike">
                        <a:solidFill>
                          <a:srgbClr val="000000"/>
                        </a:solidFill>
                        <a:effectLst/>
                        <a:latin typeface="Times New Roman" panose="02020603050405020304" pitchFamily="18" charset="0"/>
                      </a:endParaRPr>
                    </a:p>
                  </a:txBody>
                  <a:tcPr marL="1380" marR="1380" marT="1380" marB="0" anchor="b"/>
                </a:tc>
                <a:tc>
                  <a:txBody>
                    <a:bodyPr/>
                    <a:lstStyle/>
                    <a:p>
                      <a:pPr algn="l" fontAlgn="t"/>
                      <a:r>
                        <a:rPr lang="ru-RU" sz="1000" u="none" strike="noStrike">
                          <a:effectLst/>
                        </a:rPr>
                        <a:t>Увеличение уточненного плана на реализацию федерального проекта "Чистая вода", на финансовое обеспечение затрат юридическим лицам, осуществляющим свою деятельность в сфере теплоснабжения, водоснабжения и водоотведения и оказывающим коммунальные услуги населению, связанных с погашением задолженности за потребленные топливно-энергетические ресурсы, на финансовое обеспечение затрат юридическим лицам в целях возмещения недополученных доходов при оказании жилищно-коммунальных услуг населению города Пыть-Яха, на сумму остатков прочих безвозмездных поступлений, сложившихся на 01.01.2021 года на благоустройство городских территорий.</a:t>
                      </a:r>
                      <a:endParaRPr lang="ru-RU" sz="1000" b="0" i="0" u="none" strike="noStrike">
                        <a:solidFill>
                          <a:srgbClr val="000000"/>
                        </a:solidFill>
                        <a:effectLst/>
                        <a:latin typeface="Times New Roman" panose="02020603050405020304" pitchFamily="18" charset="0"/>
                      </a:endParaRPr>
                    </a:p>
                  </a:txBody>
                  <a:tcPr marL="1380" marR="1380" marT="1380" marB="0"/>
                </a:tc>
              </a:tr>
              <a:tr h="140771">
                <a:tc>
                  <a:txBody>
                    <a:bodyPr/>
                    <a:lstStyle/>
                    <a:p>
                      <a:pPr algn="l" fontAlgn="t"/>
                      <a:r>
                        <a:rPr lang="ru-RU" sz="1000" u="none" strike="noStrike">
                          <a:effectLst/>
                        </a:rPr>
                        <a:t>Муниципальная программа "Профилактика правонарушений в городе Пыть-Яхе"</a:t>
                      </a:r>
                      <a:endParaRPr lang="ru-RU" sz="1000" b="0" i="0" u="none" strike="noStrike">
                        <a:solidFill>
                          <a:srgbClr val="000000"/>
                        </a:solidFill>
                        <a:effectLst/>
                        <a:latin typeface="Times New Roman" panose="02020603050405020304" pitchFamily="18" charset="0"/>
                      </a:endParaRPr>
                    </a:p>
                  </a:txBody>
                  <a:tcPr marL="1380" marR="1380" marT="1380" marB="0"/>
                </a:tc>
                <a:tc>
                  <a:txBody>
                    <a:bodyPr/>
                    <a:lstStyle/>
                    <a:p>
                      <a:pPr algn="ctr" fontAlgn="b"/>
                      <a:r>
                        <a:rPr lang="ru-RU" sz="1000" u="none" strike="noStrike">
                          <a:effectLst/>
                        </a:rPr>
                        <a:t>4 203,3 </a:t>
                      </a:r>
                      <a:endParaRPr lang="ru-RU" sz="1000" b="0" i="0" u="none" strike="noStrike">
                        <a:solidFill>
                          <a:srgbClr val="000000"/>
                        </a:solidFill>
                        <a:effectLst/>
                        <a:latin typeface="Times New Roman" panose="02020603050405020304" pitchFamily="18" charset="0"/>
                      </a:endParaRPr>
                    </a:p>
                  </a:txBody>
                  <a:tcPr marL="1380" marR="1380" marT="1380" marB="0" anchor="b"/>
                </a:tc>
                <a:tc>
                  <a:txBody>
                    <a:bodyPr/>
                    <a:lstStyle/>
                    <a:p>
                      <a:pPr algn="ctr" fontAlgn="b"/>
                      <a:r>
                        <a:rPr lang="ru-RU" sz="1000" u="none" strike="noStrike">
                          <a:effectLst/>
                        </a:rPr>
                        <a:t>3 385,1 </a:t>
                      </a:r>
                      <a:endParaRPr lang="ru-RU" sz="1000" b="0" i="0" u="none" strike="noStrike">
                        <a:solidFill>
                          <a:srgbClr val="000000"/>
                        </a:solidFill>
                        <a:effectLst/>
                        <a:latin typeface="Times New Roman" panose="02020603050405020304" pitchFamily="18" charset="0"/>
                      </a:endParaRPr>
                    </a:p>
                  </a:txBody>
                  <a:tcPr marL="1380" marR="1380" marT="1380" marB="0" anchor="b"/>
                </a:tc>
                <a:tc>
                  <a:txBody>
                    <a:bodyPr/>
                    <a:lstStyle/>
                    <a:p>
                      <a:pPr algn="ctr" fontAlgn="b"/>
                      <a:r>
                        <a:rPr lang="ru-RU" sz="1000" u="none" strike="noStrike">
                          <a:effectLst/>
                        </a:rPr>
                        <a:t>3 383,5 </a:t>
                      </a:r>
                      <a:endParaRPr lang="ru-RU" sz="1000" b="0" i="0" u="none" strike="noStrike">
                        <a:solidFill>
                          <a:srgbClr val="000000"/>
                        </a:solidFill>
                        <a:effectLst/>
                        <a:latin typeface="Times New Roman" panose="02020603050405020304" pitchFamily="18" charset="0"/>
                      </a:endParaRPr>
                    </a:p>
                  </a:txBody>
                  <a:tcPr marL="1380" marR="1380" marT="1380" marB="0" anchor="b"/>
                </a:tc>
                <a:tc>
                  <a:txBody>
                    <a:bodyPr/>
                    <a:lstStyle/>
                    <a:p>
                      <a:pPr algn="ctr" fontAlgn="b"/>
                      <a:r>
                        <a:rPr lang="ru-RU" sz="1000" u="none" strike="noStrike">
                          <a:effectLst/>
                        </a:rPr>
                        <a:t>80,5 </a:t>
                      </a:r>
                      <a:endParaRPr lang="ru-RU" sz="1000" b="0" i="0" u="none" strike="noStrike">
                        <a:solidFill>
                          <a:srgbClr val="000000"/>
                        </a:solidFill>
                        <a:effectLst/>
                        <a:latin typeface="Times New Roman" panose="02020603050405020304" pitchFamily="18" charset="0"/>
                      </a:endParaRPr>
                    </a:p>
                  </a:txBody>
                  <a:tcPr marL="1380" marR="1380" marT="1380" marB="0" anchor="b"/>
                </a:tc>
                <a:tc>
                  <a:txBody>
                    <a:bodyPr/>
                    <a:lstStyle/>
                    <a:p>
                      <a:pPr algn="ctr" fontAlgn="b"/>
                      <a:r>
                        <a:rPr lang="ru-RU" sz="1000" u="none" strike="noStrike">
                          <a:effectLst/>
                        </a:rPr>
                        <a:t>100,0 </a:t>
                      </a:r>
                      <a:endParaRPr lang="ru-RU" sz="1000" b="0" i="0" u="none" strike="noStrike">
                        <a:solidFill>
                          <a:srgbClr val="000000"/>
                        </a:solidFill>
                        <a:effectLst/>
                        <a:latin typeface="Times New Roman" panose="02020603050405020304" pitchFamily="18" charset="0"/>
                      </a:endParaRPr>
                    </a:p>
                  </a:txBody>
                  <a:tcPr marL="1380" marR="1380" marT="1380" marB="0" anchor="b"/>
                </a:tc>
                <a:tc>
                  <a:txBody>
                    <a:bodyPr/>
                    <a:lstStyle/>
                    <a:p>
                      <a:pPr algn="l" fontAlgn="t"/>
                      <a:r>
                        <a:rPr lang="ru-RU" sz="1000" u="none" strike="noStrike" dirty="0">
                          <a:effectLst/>
                        </a:rPr>
                        <a:t>Снижение уточненного плана обусловлено уменьшением средств в связи с возникшей экономией в результате проведения конкурентных процедур по функционированию и развитию систем видеонаблюдения в наиболее криминогенных общественных местах и на улицах города.</a:t>
                      </a:r>
                      <a:endParaRPr lang="ru-RU" sz="1000" b="0" i="0" u="none" strike="noStrike" dirty="0">
                        <a:solidFill>
                          <a:srgbClr val="000000"/>
                        </a:solidFill>
                        <a:effectLst/>
                        <a:latin typeface="Times New Roman" panose="02020603050405020304" pitchFamily="18" charset="0"/>
                      </a:endParaRPr>
                    </a:p>
                  </a:txBody>
                  <a:tcPr marL="1380" marR="1380" marT="1380" marB="0"/>
                </a:tc>
              </a:tr>
            </a:tbl>
          </a:graphicData>
        </a:graphic>
      </p:graphicFrame>
      <p:sp>
        <p:nvSpPr>
          <p:cNvPr id="7" name="TextBox 6"/>
          <p:cNvSpPr txBox="1"/>
          <p:nvPr/>
        </p:nvSpPr>
        <p:spPr>
          <a:xfrm>
            <a:off x="10871200" y="689267"/>
            <a:ext cx="1036482" cy="369332"/>
          </a:xfrm>
          <a:prstGeom prst="rect">
            <a:avLst/>
          </a:prstGeom>
          <a:noFill/>
        </p:spPr>
        <p:txBody>
          <a:bodyPr wrap="square" rtlCol="0">
            <a:spAutoFit/>
          </a:bodyPr>
          <a:lstStyle/>
          <a:p>
            <a:pPr algn="r"/>
            <a:r>
              <a:rPr lang="ru-RU" dirty="0" smtClean="0"/>
              <a:t>(2 из 5)</a:t>
            </a:r>
            <a:endParaRPr lang="ru-RU" dirty="0"/>
          </a:p>
        </p:txBody>
      </p:sp>
    </p:spTree>
    <p:extLst>
      <p:ext uri="{BB962C8B-B14F-4D97-AF65-F5344CB8AC3E}">
        <p14:creationId xmlns:p14="http://schemas.microsoft.com/office/powerpoint/2010/main" val="277167505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3" name="Нижний колонтитул 3"/>
          <p:cNvSpPr>
            <a:spLocks noGrp="1"/>
          </p:cNvSpPr>
          <p:nvPr>
            <p:ph type="ftr" sz="quarter" idx="4294967295"/>
          </p:nvPr>
        </p:nvSpPr>
        <p:spPr>
          <a:xfrm>
            <a:off x="0" y="6437730"/>
            <a:ext cx="11760000" cy="432000"/>
          </a:xfrm>
          <a:prstGeom prst="rect">
            <a:avLst/>
          </a:prstGeom>
          <a:solidFill>
            <a:srgbClr val="404040"/>
          </a:solidFill>
          <a:ln cmpd="sng">
            <a:noFill/>
          </a:ln>
        </p:spPr>
        <p:txBody>
          <a:bodyPr anchor="ctr"/>
          <a:lstStyle/>
          <a:p>
            <a:pPr lvl="1"/>
            <a:r>
              <a:rPr lang="ru-RU" b="1" dirty="0">
                <a:gradFill>
                  <a:gsLst>
                    <a:gs pos="0">
                      <a:schemeClr val="accent1">
                        <a:lumMod val="5000"/>
                        <a:lumOff val="95000"/>
                      </a:schemeClr>
                    </a:gs>
                    <a:gs pos="74000">
                      <a:schemeClr val="accent5">
                        <a:lumMod val="25000"/>
                        <a:lumOff val="75000"/>
                      </a:schemeClr>
                    </a:gs>
                    <a:gs pos="83000">
                      <a:schemeClr val="accent5">
                        <a:lumMod val="25000"/>
                        <a:lumOff val="75000"/>
                      </a:schemeClr>
                    </a:gs>
                    <a:gs pos="100000">
                      <a:schemeClr val="accent5">
                        <a:lumMod val="50000"/>
                        <a:lumOff val="50000"/>
                      </a:schemeClr>
                    </a:gs>
                  </a:gsLst>
                  <a:lin ang="5400000" scaled="1"/>
                </a:gradFill>
              </a:rPr>
              <a:t>БЮДЖЕТ ДЛЯ ГРАЖДАН </a:t>
            </a:r>
          </a:p>
        </p:txBody>
      </p:sp>
      <p:sp>
        <p:nvSpPr>
          <p:cNvPr id="34" name="Номер слайда 5">
            <a:extLst>
              <a:ext uri="{FF2B5EF4-FFF2-40B4-BE49-F238E27FC236}">
                <a16:creationId xmlns="" xmlns:a16="http://schemas.microsoft.com/office/drawing/2014/main" id="{1C554D9F-1895-486E-BFBA-905BB2D29E08}"/>
              </a:ext>
            </a:extLst>
          </p:cNvPr>
          <p:cNvSpPr>
            <a:spLocks noGrp="1"/>
          </p:cNvSpPr>
          <p:nvPr>
            <p:ph type="sldNum" sz="quarter" idx="33"/>
          </p:nvPr>
        </p:nvSpPr>
        <p:spPr>
          <a:xfrm>
            <a:off x="11760000" y="6437730"/>
            <a:ext cx="432000" cy="432000"/>
          </a:xfrm>
        </p:spPr>
        <p:txBody>
          <a:bodyPr rtlCol="0"/>
          <a:lstStyle/>
          <a:p>
            <a:pPr rtl="0"/>
            <a:fld id="{19B51A1E-902D-48AF-9020-955120F399B6}" type="slidenum">
              <a:rPr lang="ru-RU" sz="1600" b="1" smtClean="0">
                <a:ln w="0"/>
                <a:gradFill>
                  <a:gsLst>
                    <a:gs pos="0">
                      <a:schemeClr val="accent1">
                        <a:lumMod val="5000"/>
                        <a:lumOff val="95000"/>
                      </a:schemeClr>
                    </a:gs>
                    <a:gs pos="74000">
                      <a:schemeClr val="accent5">
                        <a:lumMod val="25000"/>
                        <a:lumOff val="75000"/>
                      </a:schemeClr>
                    </a:gs>
                    <a:gs pos="83000">
                      <a:schemeClr val="accent5">
                        <a:lumMod val="25000"/>
                        <a:lumOff val="75000"/>
                      </a:schemeClr>
                    </a:gs>
                    <a:gs pos="100000">
                      <a:schemeClr val="accent5">
                        <a:lumMod val="50000"/>
                        <a:lumOff val="50000"/>
                      </a:schemeClr>
                    </a:gs>
                  </a:gsLst>
                  <a:lin ang="5400000" scaled="1"/>
                </a:gradFill>
                <a:effectLst>
                  <a:outerShdw blurRad="38100" dist="25400" dir="5400000" algn="ctr" rotWithShape="0">
                    <a:srgbClr val="6E747A">
                      <a:alpha val="43000"/>
                    </a:srgbClr>
                  </a:outerShdw>
                </a:effectLst>
              </a:rPr>
              <a:pPr rtl="0"/>
              <a:t>55</a:t>
            </a:fld>
            <a:endParaRPr lang="ru-RU" sz="1600" b="1" dirty="0">
              <a:ln w="0"/>
              <a:gradFill>
                <a:gsLst>
                  <a:gs pos="0">
                    <a:schemeClr val="accent1">
                      <a:lumMod val="5000"/>
                      <a:lumOff val="95000"/>
                    </a:schemeClr>
                  </a:gs>
                  <a:gs pos="74000">
                    <a:schemeClr val="accent5">
                      <a:lumMod val="25000"/>
                      <a:lumOff val="75000"/>
                    </a:schemeClr>
                  </a:gs>
                  <a:gs pos="83000">
                    <a:schemeClr val="accent5">
                      <a:lumMod val="25000"/>
                      <a:lumOff val="75000"/>
                    </a:schemeClr>
                  </a:gs>
                  <a:gs pos="100000">
                    <a:schemeClr val="accent5">
                      <a:lumMod val="50000"/>
                      <a:lumOff val="50000"/>
                    </a:schemeClr>
                  </a:gs>
                </a:gsLst>
                <a:lin ang="5400000" scaled="1"/>
              </a:gradFill>
              <a:effectLst>
                <a:outerShdw blurRad="38100" dist="25400" dir="5400000" algn="ctr" rotWithShape="0">
                  <a:srgbClr val="6E747A">
                    <a:alpha val="43000"/>
                  </a:srgbClr>
                </a:outerShdw>
              </a:effectLst>
            </a:endParaRPr>
          </a:p>
        </p:txBody>
      </p:sp>
      <p:sp>
        <p:nvSpPr>
          <p:cNvPr id="3" name="Заголовок 2"/>
          <p:cNvSpPr>
            <a:spLocks noGrp="1"/>
          </p:cNvSpPr>
          <p:nvPr>
            <p:ph type="title"/>
          </p:nvPr>
        </p:nvSpPr>
        <p:spPr/>
        <p:txBody>
          <a:bodyPr/>
          <a:lstStyle/>
          <a:p>
            <a:r>
              <a:rPr lang="ru-RU" sz="2000" dirty="0"/>
              <a:t>Сведения о фактически произведенных расходах города Пыть-Яха на реализацию муниципальных программ и непрограммных направлений деятельности в сравнении с первоначально утвержденными решением о бюджете значениями и с уточненными назначениями с учетом внесенных изменений за 2021 </a:t>
            </a:r>
            <a:r>
              <a:rPr lang="ru-RU" sz="2000" dirty="0" smtClean="0"/>
              <a:t>год, тыс. рублей</a:t>
            </a:r>
            <a:endParaRPr lang="ru-RU" sz="2000" dirty="0"/>
          </a:p>
        </p:txBody>
      </p:sp>
      <p:graphicFrame>
        <p:nvGraphicFramePr>
          <p:cNvPr id="4" name="Таблица 3"/>
          <p:cNvGraphicFramePr>
            <a:graphicFrameLocks noGrp="1"/>
          </p:cNvGraphicFramePr>
          <p:nvPr>
            <p:extLst>
              <p:ext uri="{D42A27DB-BD31-4B8C-83A1-F6EECF244321}">
                <p14:modId xmlns:p14="http://schemas.microsoft.com/office/powerpoint/2010/main" val="1099184283"/>
              </p:ext>
            </p:extLst>
          </p:nvPr>
        </p:nvGraphicFramePr>
        <p:xfrm>
          <a:off x="191556" y="1086380"/>
          <a:ext cx="11737976" cy="5192640"/>
        </p:xfrm>
        <a:graphic>
          <a:graphicData uri="http://schemas.openxmlformats.org/drawingml/2006/table">
            <a:tbl>
              <a:tblPr bandRow="1" bandCol="1">
                <a:effectLst>
                  <a:outerShdw blurRad="50800" dist="38100" dir="5400000" algn="t" rotWithShape="0">
                    <a:prstClr val="black">
                      <a:alpha val="40000"/>
                    </a:prstClr>
                  </a:outerShdw>
                </a:effectLst>
                <a:tableStyleId>{5A111915-BE36-4E01-A7E5-04B1672EAD32}</a:tableStyleId>
              </a:tblPr>
              <a:tblGrid>
                <a:gridCol w="2252052"/>
                <a:gridCol w="782192"/>
                <a:gridCol w="863600"/>
                <a:gridCol w="753533"/>
                <a:gridCol w="872067"/>
                <a:gridCol w="787400"/>
                <a:gridCol w="5427132"/>
              </a:tblGrid>
              <a:tr h="0">
                <a:tc>
                  <a:txBody>
                    <a:bodyPr/>
                    <a:lstStyle/>
                    <a:p>
                      <a:pPr algn="ctr" fontAlgn="ctr"/>
                      <a:r>
                        <a:rPr lang="ru-RU" sz="1000" u="none" strike="noStrike" dirty="0">
                          <a:effectLst/>
                        </a:rPr>
                        <a:t>1</a:t>
                      </a:r>
                      <a:endParaRPr lang="ru-RU" sz="1000" b="0" i="0" u="none" strike="noStrike" dirty="0">
                        <a:solidFill>
                          <a:srgbClr val="000000"/>
                        </a:solidFill>
                        <a:effectLst/>
                        <a:latin typeface="Times New Roman" panose="02020603050405020304" pitchFamily="18" charset="0"/>
                      </a:endParaRPr>
                    </a:p>
                  </a:txBody>
                  <a:tcPr marL="1380" marR="1380" marT="1380" marB="0" anchor="ctr"/>
                </a:tc>
                <a:tc>
                  <a:txBody>
                    <a:bodyPr/>
                    <a:lstStyle/>
                    <a:p>
                      <a:pPr algn="ctr" fontAlgn="ctr"/>
                      <a:r>
                        <a:rPr lang="ru-RU" sz="1000" u="none" strike="noStrike">
                          <a:effectLst/>
                        </a:rPr>
                        <a:t>2</a:t>
                      </a:r>
                      <a:endParaRPr lang="ru-RU" sz="1000" b="0" i="0" u="none" strike="noStrike">
                        <a:solidFill>
                          <a:srgbClr val="000000"/>
                        </a:solidFill>
                        <a:effectLst/>
                        <a:latin typeface="Times New Roman" panose="02020603050405020304" pitchFamily="18" charset="0"/>
                      </a:endParaRPr>
                    </a:p>
                  </a:txBody>
                  <a:tcPr marL="1380" marR="1380" marT="1380" marB="0" anchor="ctr"/>
                </a:tc>
                <a:tc>
                  <a:txBody>
                    <a:bodyPr/>
                    <a:lstStyle/>
                    <a:p>
                      <a:pPr algn="ctr" fontAlgn="ctr"/>
                      <a:r>
                        <a:rPr lang="ru-RU" sz="1000" u="none" strike="noStrike">
                          <a:effectLst/>
                        </a:rPr>
                        <a:t>3</a:t>
                      </a:r>
                      <a:endParaRPr lang="ru-RU" sz="1000" b="0" i="0" u="none" strike="noStrike">
                        <a:solidFill>
                          <a:srgbClr val="000000"/>
                        </a:solidFill>
                        <a:effectLst/>
                        <a:latin typeface="Times New Roman" panose="02020603050405020304" pitchFamily="18" charset="0"/>
                      </a:endParaRPr>
                    </a:p>
                  </a:txBody>
                  <a:tcPr marL="1380" marR="1380" marT="1380" marB="0" anchor="ctr"/>
                </a:tc>
                <a:tc>
                  <a:txBody>
                    <a:bodyPr/>
                    <a:lstStyle/>
                    <a:p>
                      <a:pPr algn="ctr" fontAlgn="ctr"/>
                      <a:r>
                        <a:rPr lang="ru-RU" sz="1000" u="none" strike="noStrike">
                          <a:effectLst/>
                        </a:rPr>
                        <a:t>4</a:t>
                      </a:r>
                      <a:endParaRPr lang="ru-RU" sz="1000" b="0" i="0" u="none" strike="noStrike">
                        <a:solidFill>
                          <a:srgbClr val="000000"/>
                        </a:solidFill>
                        <a:effectLst/>
                        <a:latin typeface="Times New Roman" panose="02020603050405020304" pitchFamily="18" charset="0"/>
                      </a:endParaRPr>
                    </a:p>
                  </a:txBody>
                  <a:tcPr marL="1380" marR="1380" marT="1380" marB="0" anchor="ctr"/>
                </a:tc>
                <a:tc>
                  <a:txBody>
                    <a:bodyPr/>
                    <a:lstStyle/>
                    <a:p>
                      <a:pPr algn="ctr" fontAlgn="ctr"/>
                      <a:r>
                        <a:rPr lang="ru-RU" sz="1000" u="none" strike="noStrike">
                          <a:effectLst/>
                        </a:rPr>
                        <a:t>5</a:t>
                      </a:r>
                      <a:endParaRPr lang="ru-RU" sz="1000" b="0" i="0" u="none" strike="noStrike">
                        <a:solidFill>
                          <a:srgbClr val="000000"/>
                        </a:solidFill>
                        <a:effectLst/>
                        <a:latin typeface="Times New Roman" panose="02020603050405020304" pitchFamily="18" charset="0"/>
                      </a:endParaRPr>
                    </a:p>
                  </a:txBody>
                  <a:tcPr marL="1380" marR="1380" marT="1380" marB="0" anchor="ctr"/>
                </a:tc>
                <a:tc>
                  <a:txBody>
                    <a:bodyPr/>
                    <a:lstStyle/>
                    <a:p>
                      <a:pPr algn="ctr" fontAlgn="ctr"/>
                      <a:r>
                        <a:rPr lang="ru-RU" sz="1000" u="none" strike="noStrike">
                          <a:effectLst/>
                        </a:rPr>
                        <a:t>6</a:t>
                      </a:r>
                      <a:endParaRPr lang="ru-RU" sz="1000" b="0" i="0" u="none" strike="noStrike">
                        <a:solidFill>
                          <a:srgbClr val="000000"/>
                        </a:solidFill>
                        <a:effectLst/>
                        <a:latin typeface="Times New Roman" panose="02020603050405020304" pitchFamily="18" charset="0"/>
                      </a:endParaRPr>
                    </a:p>
                  </a:txBody>
                  <a:tcPr marL="1380" marR="1380" marT="1380" marB="0" anchor="ctr"/>
                </a:tc>
                <a:tc>
                  <a:txBody>
                    <a:bodyPr/>
                    <a:lstStyle/>
                    <a:p>
                      <a:pPr algn="ctr" fontAlgn="ctr"/>
                      <a:r>
                        <a:rPr lang="ru-RU" sz="1000" u="none" strike="noStrike">
                          <a:effectLst/>
                        </a:rPr>
                        <a:t>7</a:t>
                      </a:r>
                      <a:endParaRPr lang="ru-RU" sz="1000" b="0" i="0" u="none" strike="noStrike">
                        <a:solidFill>
                          <a:srgbClr val="000000"/>
                        </a:solidFill>
                        <a:effectLst/>
                        <a:latin typeface="Times New Roman" panose="02020603050405020304" pitchFamily="18" charset="0"/>
                      </a:endParaRPr>
                    </a:p>
                  </a:txBody>
                  <a:tcPr marL="1380" marR="1380" marT="1380" marB="0" anchor="ctr"/>
                </a:tc>
              </a:tr>
              <a:tr h="140771">
                <a:tc>
                  <a:txBody>
                    <a:bodyPr/>
                    <a:lstStyle/>
                    <a:p>
                      <a:pPr algn="l" fontAlgn="t"/>
                      <a:r>
                        <a:rPr lang="ru-RU" sz="1000" u="none" strike="noStrike" dirty="0">
                          <a:effectLst/>
                        </a:rPr>
                        <a:t>Муниципальная программа "Укрепление межнационального и межконфессионального согласия, профилактика экстремизма в городе Пыть-Яхе"</a:t>
                      </a:r>
                      <a:endParaRPr lang="ru-RU" sz="1000" b="0" i="0" u="none" strike="noStrike" dirty="0">
                        <a:solidFill>
                          <a:srgbClr val="000000"/>
                        </a:solidFill>
                        <a:effectLst/>
                        <a:latin typeface="Times New Roman" panose="02020603050405020304" pitchFamily="18" charset="0"/>
                      </a:endParaRPr>
                    </a:p>
                  </a:txBody>
                  <a:tcPr marL="1380" marR="1380" marT="1380" marB="0"/>
                </a:tc>
                <a:tc>
                  <a:txBody>
                    <a:bodyPr/>
                    <a:lstStyle/>
                    <a:p>
                      <a:pPr algn="ctr" fontAlgn="b"/>
                      <a:r>
                        <a:rPr lang="ru-RU" sz="1000" u="none" strike="noStrike">
                          <a:effectLst/>
                        </a:rPr>
                        <a:t>227,0 </a:t>
                      </a:r>
                      <a:endParaRPr lang="ru-RU" sz="1000" b="0" i="0" u="none" strike="noStrike">
                        <a:solidFill>
                          <a:srgbClr val="000000"/>
                        </a:solidFill>
                        <a:effectLst/>
                        <a:latin typeface="Times New Roman" panose="02020603050405020304" pitchFamily="18" charset="0"/>
                      </a:endParaRPr>
                    </a:p>
                  </a:txBody>
                  <a:tcPr marL="1380" marR="1380" marT="1380" marB="0" anchor="b"/>
                </a:tc>
                <a:tc>
                  <a:txBody>
                    <a:bodyPr/>
                    <a:lstStyle/>
                    <a:p>
                      <a:pPr algn="ctr" fontAlgn="b"/>
                      <a:r>
                        <a:rPr lang="ru-RU" sz="1000" u="none" strike="noStrike" dirty="0">
                          <a:effectLst/>
                        </a:rPr>
                        <a:t>283,0 </a:t>
                      </a:r>
                      <a:endParaRPr lang="ru-RU" sz="1000" b="0" i="0" u="none" strike="noStrike" dirty="0">
                        <a:solidFill>
                          <a:srgbClr val="000000"/>
                        </a:solidFill>
                        <a:effectLst/>
                        <a:latin typeface="Times New Roman" panose="02020603050405020304" pitchFamily="18" charset="0"/>
                      </a:endParaRPr>
                    </a:p>
                  </a:txBody>
                  <a:tcPr marL="1380" marR="1380" marT="1380" marB="0" anchor="b"/>
                </a:tc>
                <a:tc>
                  <a:txBody>
                    <a:bodyPr/>
                    <a:lstStyle/>
                    <a:p>
                      <a:pPr algn="ctr" fontAlgn="b"/>
                      <a:r>
                        <a:rPr lang="ru-RU" sz="1000" u="none" strike="noStrike">
                          <a:effectLst/>
                        </a:rPr>
                        <a:t>282,7 </a:t>
                      </a:r>
                      <a:endParaRPr lang="ru-RU" sz="1000" b="0" i="0" u="none" strike="noStrike">
                        <a:solidFill>
                          <a:srgbClr val="000000"/>
                        </a:solidFill>
                        <a:effectLst/>
                        <a:latin typeface="Times New Roman" panose="02020603050405020304" pitchFamily="18" charset="0"/>
                      </a:endParaRPr>
                    </a:p>
                  </a:txBody>
                  <a:tcPr marL="1380" marR="1380" marT="1380" marB="0" anchor="b"/>
                </a:tc>
                <a:tc>
                  <a:txBody>
                    <a:bodyPr/>
                    <a:lstStyle/>
                    <a:p>
                      <a:pPr algn="ctr" fontAlgn="b"/>
                      <a:r>
                        <a:rPr lang="ru-RU" sz="1000" u="none" strike="noStrike">
                          <a:effectLst/>
                        </a:rPr>
                        <a:t>124,7 </a:t>
                      </a:r>
                      <a:endParaRPr lang="ru-RU" sz="1000" b="0" i="0" u="none" strike="noStrike">
                        <a:solidFill>
                          <a:srgbClr val="000000"/>
                        </a:solidFill>
                        <a:effectLst/>
                        <a:latin typeface="Times New Roman" panose="02020603050405020304" pitchFamily="18" charset="0"/>
                      </a:endParaRPr>
                    </a:p>
                  </a:txBody>
                  <a:tcPr marL="1380" marR="1380" marT="1380" marB="0" anchor="b"/>
                </a:tc>
                <a:tc>
                  <a:txBody>
                    <a:bodyPr/>
                    <a:lstStyle/>
                    <a:p>
                      <a:pPr algn="ctr" fontAlgn="b"/>
                      <a:r>
                        <a:rPr lang="ru-RU" sz="1000" u="none" strike="noStrike">
                          <a:effectLst/>
                        </a:rPr>
                        <a:t>99,9 </a:t>
                      </a:r>
                      <a:endParaRPr lang="ru-RU" sz="1000" b="0" i="0" u="none" strike="noStrike">
                        <a:solidFill>
                          <a:srgbClr val="000000"/>
                        </a:solidFill>
                        <a:effectLst/>
                        <a:latin typeface="Times New Roman" panose="02020603050405020304" pitchFamily="18" charset="0"/>
                      </a:endParaRPr>
                    </a:p>
                  </a:txBody>
                  <a:tcPr marL="1380" marR="1380" marT="1380" marB="0" anchor="b"/>
                </a:tc>
                <a:tc>
                  <a:txBody>
                    <a:bodyPr/>
                    <a:lstStyle/>
                    <a:p>
                      <a:pPr algn="l" fontAlgn="t"/>
                      <a:r>
                        <a:rPr lang="ru-RU" sz="1000" u="none" strike="noStrike">
                          <a:effectLst/>
                        </a:rPr>
                        <a:t>Увеличение уточненного плана на проведение информационных кампаний, направленных на укрепление общероссийского гражданского единства и гармонизацию межнациональных и межконфессиональных отношений, профилактику экстремизма с целью изготовления и монтажа 4-х баннеров.</a:t>
                      </a:r>
                      <a:endParaRPr lang="ru-RU" sz="1000" b="0" i="0" u="none" strike="noStrike">
                        <a:solidFill>
                          <a:srgbClr val="000000"/>
                        </a:solidFill>
                        <a:effectLst/>
                        <a:latin typeface="Times New Roman" panose="02020603050405020304" pitchFamily="18" charset="0"/>
                      </a:endParaRPr>
                    </a:p>
                  </a:txBody>
                  <a:tcPr marL="1380" marR="1380" marT="1380" marB="0"/>
                </a:tc>
              </a:tr>
              <a:tr h="70386">
                <a:tc>
                  <a:txBody>
                    <a:bodyPr/>
                    <a:lstStyle/>
                    <a:p>
                      <a:pPr algn="l" fontAlgn="t"/>
                      <a:r>
                        <a:rPr lang="ru-RU" sz="1000" u="none" strike="noStrike">
                          <a:effectLst/>
                        </a:rPr>
                        <a:t>Муниципальная программа "Безопасность жизнедеятельности в городе Пыть-Яхе"</a:t>
                      </a:r>
                      <a:endParaRPr lang="ru-RU" sz="1000" b="0" i="0" u="none" strike="noStrike">
                        <a:solidFill>
                          <a:srgbClr val="000000"/>
                        </a:solidFill>
                        <a:effectLst/>
                        <a:latin typeface="Times New Roman" panose="02020603050405020304" pitchFamily="18" charset="0"/>
                      </a:endParaRPr>
                    </a:p>
                  </a:txBody>
                  <a:tcPr marL="1380" marR="1380" marT="1380" marB="0"/>
                </a:tc>
                <a:tc>
                  <a:txBody>
                    <a:bodyPr/>
                    <a:lstStyle/>
                    <a:p>
                      <a:pPr algn="ctr" fontAlgn="b"/>
                      <a:r>
                        <a:rPr lang="ru-RU" sz="1000" u="none" strike="noStrike">
                          <a:effectLst/>
                        </a:rPr>
                        <a:t>23 074,2 </a:t>
                      </a:r>
                      <a:endParaRPr lang="ru-RU" sz="1000" b="0" i="0" u="none" strike="noStrike">
                        <a:solidFill>
                          <a:srgbClr val="000000"/>
                        </a:solidFill>
                        <a:effectLst/>
                        <a:latin typeface="Times New Roman" panose="02020603050405020304" pitchFamily="18" charset="0"/>
                      </a:endParaRPr>
                    </a:p>
                  </a:txBody>
                  <a:tcPr marL="1380" marR="1380" marT="1380" marB="0" anchor="b"/>
                </a:tc>
                <a:tc>
                  <a:txBody>
                    <a:bodyPr/>
                    <a:lstStyle/>
                    <a:p>
                      <a:pPr algn="ctr" fontAlgn="b"/>
                      <a:r>
                        <a:rPr lang="ru-RU" sz="1000" u="none" strike="noStrike">
                          <a:effectLst/>
                        </a:rPr>
                        <a:t>22 574,2 </a:t>
                      </a:r>
                      <a:endParaRPr lang="ru-RU" sz="1000" b="0" i="0" u="none" strike="noStrike">
                        <a:solidFill>
                          <a:srgbClr val="000000"/>
                        </a:solidFill>
                        <a:effectLst/>
                        <a:latin typeface="Times New Roman" panose="02020603050405020304" pitchFamily="18" charset="0"/>
                      </a:endParaRPr>
                    </a:p>
                  </a:txBody>
                  <a:tcPr marL="1380" marR="1380" marT="1380" marB="0" anchor="b"/>
                </a:tc>
                <a:tc>
                  <a:txBody>
                    <a:bodyPr/>
                    <a:lstStyle/>
                    <a:p>
                      <a:pPr algn="ctr" fontAlgn="b"/>
                      <a:r>
                        <a:rPr lang="ru-RU" sz="1000" u="none" strike="noStrike">
                          <a:effectLst/>
                        </a:rPr>
                        <a:t>22 165,4 </a:t>
                      </a:r>
                      <a:endParaRPr lang="ru-RU" sz="1000" b="0" i="0" u="none" strike="noStrike">
                        <a:solidFill>
                          <a:srgbClr val="000000"/>
                        </a:solidFill>
                        <a:effectLst/>
                        <a:latin typeface="Times New Roman" panose="02020603050405020304" pitchFamily="18" charset="0"/>
                      </a:endParaRPr>
                    </a:p>
                  </a:txBody>
                  <a:tcPr marL="1380" marR="1380" marT="1380" marB="0" anchor="b"/>
                </a:tc>
                <a:tc>
                  <a:txBody>
                    <a:bodyPr/>
                    <a:lstStyle/>
                    <a:p>
                      <a:pPr algn="ctr" fontAlgn="b"/>
                      <a:r>
                        <a:rPr lang="ru-RU" sz="1000" u="none" strike="noStrike">
                          <a:effectLst/>
                        </a:rPr>
                        <a:t>97,8 </a:t>
                      </a:r>
                      <a:endParaRPr lang="ru-RU" sz="1000" b="0" i="0" u="none" strike="noStrike">
                        <a:solidFill>
                          <a:srgbClr val="000000"/>
                        </a:solidFill>
                        <a:effectLst/>
                        <a:latin typeface="Times New Roman" panose="02020603050405020304" pitchFamily="18" charset="0"/>
                      </a:endParaRPr>
                    </a:p>
                  </a:txBody>
                  <a:tcPr marL="1380" marR="1380" marT="1380" marB="0" anchor="b"/>
                </a:tc>
                <a:tc>
                  <a:txBody>
                    <a:bodyPr/>
                    <a:lstStyle/>
                    <a:p>
                      <a:pPr algn="ctr" fontAlgn="b"/>
                      <a:r>
                        <a:rPr lang="ru-RU" sz="1000" u="none" strike="noStrike" dirty="0">
                          <a:effectLst/>
                        </a:rPr>
                        <a:t>98,2 </a:t>
                      </a:r>
                      <a:endParaRPr lang="ru-RU" sz="1000" b="0" i="0" u="none" strike="noStrike" dirty="0">
                        <a:solidFill>
                          <a:srgbClr val="000000"/>
                        </a:solidFill>
                        <a:effectLst/>
                        <a:latin typeface="Times New Roman" panose="02020603050405020304" pitchFamily="18" charset="0"/>
                      </a:endParaRPr>
                    </a:p>
                  </a:txBody>
                  <a:tcPr marL="1380" marR="1380" marT="1380" marB="0" anchor="b"/>
                </a:tc>
                <a:tc>
                  <a:txBody>
                    <a:bodyPr/>
                    <a:lstStyle/>
                    <a:p>
                      <a:pPr algn="l" fontAlgn="t"/>
                      <a:r>
                        <a:rPr lang="ru-RU" sz="1000" u="none" strike="noStrike" dirty="0">
                          <a:effectLst/>
                        </a:rPr>
                        <a:t> </a:t>
                      </a:r>
                      <a:endParaRPr lang="ru-RU" sz="1000" b="0" i="0" u="none" strike="noStrike" dirty="0">
                        <a:solidFill>
                          <a:srgbClr val="000000"/>
                        </a:solidFill>
                        <a:effectLst/>
                        <a:latin typeface="Times New Roman" panose="02020603050405020304" pitchFamily="18" charset="0"/>
                      </a:endParaRPr>
                    </a:p>
                  </a:txBody>
                  <a:tcPr marL="1380" marR="1380" marT="1380" marB="0"/>
                </a:tc>
              </a:tr>
              <a:tr h="70386">
                <a:tc>
                  <a:txBody>
                    <a:bodyPr/>
                    <a:lstStyle/>
                    <a:p>
                      <a:pPr algn="l" fontAlgn="t"/>
                      <a:r>
                        <a:rPr lang="ru-RU" sz="1000" u="none" strike="noStrike">
                          <a:effectLst/>
                        </a:rPr>
                        <a:t>Муниципальная программа "Экологическая безопасность города Пыть-Яха"</a:t>
                      </a:r>
                      <a:endParaRPr lang="ru-RU" sz="1000" b="0" i="0" u="none" strike="noStrike">
                        <a:solidFill>
                          <a:srgbClr val="000000"/>
                        </a:solidFill>
                        <a:effectLst/>
                        <a:latin typeface="Times New Roman" panose="02020603050405020304" pitchFamily="18" charset="0"/>
                      </a:endParaRPr>
                    </a:p>
                  </a:txBody>
                  <a:tcPr marL="1380" marR="1380" marT="1380" marB="0"/>
                </a:tc>
                <a:tc>
                  <a:txBody>
                    <a:bodyPr/>
                    <a:lstStyle/>
                    <a:p>
                      <a:pPr algn="ctr" fontAlgn="b"/>
                      <a:r>
                        <a:rPr lang="ru-RU" sz="1000" u="none" strike="noStrike">
                          <a:effectLst/>
                        </a:rPr>
                        <a:t>6 747,0 </a:t>
                      </a:r>
                      <a:endParaRPr lang="ru-RU" sz="1000" b="0" i="0" u="none" strike="noStrike">
                        <a:solidFill>
                          <a:srgbClr val="000000"/>
                        </a:solidFill>
                        <a:effectLst/>
                        <a:latin typeface="Times New Roman" panose="02020603050405020304" pitchFamily="18" charset="0"/>
                      </a:endParaRPr>
                    </a:p>
                  </a:txBody>
                  <a:tcPr marL="1380" marR="1380" marT="1380" marB="0" anchor="b"/>
                </a:tc>
                <a:tc>
                  <a:txBody>
                    <a:bodyPr/>
                    <a:lstStyle/>
                    <a:p>
                      <a:pPr algn="ctr" fontAlgn="b"/>
                      <a:r>
                        <a:rPr lang="ru-RU" sz="1000" u="none" strike="noStrike" dirty="0">
                          <a:effectLst/>
                        </a:rPr>
                        <a:t>9 260,2 </a:t>
                      </a:r>
                      <a:endParaRPr lang="ru-RU" sz="1000" b="0" i="0" u="none" strike="noStrike" dirty="0">
                        <a:solidFill>
                          <a:srgbClr val="000000"/>
                        </a:solidFill>
                        <a:effectLst/>
                        <a:latin typeface="Times New Roman" panose="02020603050405020304" pitchFamily="18" charset="0"/>
                      </a:endParaRPr>
                    </a:p>
                  </a:txBody>
                  <a:tcPr marL="1380" marR="1380" marT="1380" marB="0" anchor="b"/>
                </a:tc>
                <a:tc>
                  <a:txBody>
                    <a:bodyPr/>
                    <a:lstStyle/>
                    <a:p>
                      <a:pPr algn="ctr" fontAlgn="b"/>
                      <a:r>
                        <a:rPr lang="ru-RU" sz="1000" u="none" strike="noStrike">
                          <a:effectLst/>
                        </a:rPr>
                        <a:t>8 813,6 </a:t>
                      </a:r>
                      <a:endParaRPr lang="ru-RU" sz="1000" b="0" i="0" u="none" strike="noStrike">
                        <a:solidFill>
                          <a:srgbClr val="000000"/>
                        </a:solidFill>
                        <a:effectLst/>
                        <a:latin typeface="Times New Roman" panose="02020603050405020304" pitchFamily="18" charset="0"/>
                      </a:endParaRPr>
                    </a:p>
                  </a:txBody>
                  <a:tcPr marL="1380" marR="1380" marT="1380" marB="0" anchor="b"/>
                </a:tc>
                <a:tc>
                  <a:txBody>
                    <a:bodyPr/>
                    <a:lstStyle/>
                    <a:p>
                      <a:pPr algn="ctr" fontAlgn="b"/>
                      <a:r>
                        <a:rPr lang="ru-RU" sz="1000" u="none" strike="noStrike">
                          <a:effectLst/>
                        </a:rPr>
                        <a:t>137,2 </a:t>
                      </a:r>
                      <a:endParaRPr lang="ru-RU" sz="1000" b="0" i="0" u="none" strike="noStrike">
                        <a:solidFill>
                          <a:srgbClr val="000000"/>
                        </a:solidFill>
                        <a:effectLst/>
                        <a:latin typeface="Times New Roman" panose="02020603050405020304" pitchFamily="18" charset="0"/>
                      </a:endParaRPr>
                    </a:p>
                  </a:txBody>
                  <a:tcPr marL="1380" marR="1380" marT="1380" marB="0" anchor="b"/>
                </a:tc>
                <a:tc>
                  <a:txBody>
                    <a:bodyPr/>
                    <a:lstStyle/>
                    <a:p>
                      <a:pPr algn="ctr" fontAlgn="b"/>
                      <a:r>
                        <a:rPr lang="ru-RU" sz="1000" u="none" strike="noStrike">
                          <a:effectLst/>
                        </a:rPr>
                        <a:t>95,2 </a:t>
                      </a:r>
                      <a:endParaRPr lang="ru-RU" sz="1000" b="0" i="0" u="none" strike="noStrike">
                        <a:solidFill>
                          <a:srgbClr val="000000"/>
                        </a:solidFill>
                        <a:effectLst/>
                        <a:latin typeface="Times New Roman" panose="02020603050405020304" pitchFamily="18" charset="0"/>
                      </a:endParaRPr>
                    </a:p>
                  </a:txBody>
                  <a:tcPr marL="1380" marR="1380" marT="1380" marB="0" anchor="b"/>
                </a:tc>
                <a:tc>
                  <a:txBody>
                    <a:bodyPr/>
                    <a:lstStyle/>
                    <a:p>
                      <a:pPr algn="l" fontAlgn="t"/>
                      <a:r>
                        <a:rPr lang="ru-RU" sz="1000" u="none" strike="noStrike" dirty="0">
                          <a:effectLst/>
                        </a:rPr>
                        <a:t>Увеличение уточненного плана на приобретение контейнерных площадок, обустройство мест контейнерных площадок.</a:t>
                      </a:r>
                      <a:endParaRPr lang="ru-RU" sz="1000" b="0" i="0" u="none" strike="noStrike" dirty="0">
                        <a:solidFill>
                          <a:srgbClr val="000000"/>
                        </a:solidFill>
                        <a:effectLst/>
                        <a:latin typeface="Times New Roman" panose="02020603050405020304" pitchFamily="18" charset="0"/>
                      </a:endParaRPr>
                    </a:p>
                  </a:txBody>
                  <a:tcPr marL="1380" marR="1380" marT="1380" marB="0"/>
                </a:tc>
              </a:tr>
              <a:tr h="70386">
                <a:tc>
                  <a:txBody>
                    <a:bodyPr/>
                    <a:lstStyle/>
                    <a:p>
                      <a:pPr algn="l" fontAlgn="t"/>
                      <a:r>
                        <a:rPr lang="ru-RU" sz="1000" u="none" strike="noStrike">
                          <a:effectLst/>
                        </a:rPr>
                        <a:t>Муниципальная программа "Развитие экономического потенциала города Пыть-Яха"</a:t>
                      </a:r>
                      <a:endParaRPr lang="ru-RU" sz="1000" b="0" i="0" u="none" strike="noStrike">
                        <a:solidFill>
                          <a:srgbClr val="000000"/>
                        </a:solidFill>
                        <a:effectLst/>
                        <a:latin typeface="Times New Roman" panose="02020603050405020304" pitchFamily="18" charset="0"/>
                      </a:endParaRPr>
                    </a:p>
                  </a:txBody>
                  <a:tcPr marL="1380" marR="1380" marT="1380" marB="0"/>
                </a:tc>
                <a:tc>
                  <a:txBody>
                    <a:bodyPr/>
                    <a:lstStyle/>
                    <a:p>
                      <a:pPr algn="ctr" fontAlgn="b"/>
                      <a:r>
                        <a:rPr lang="ru-RU" sz="1000" u="none" strike="noStrike">
                          <a:effectLst/>
                        </a:rPr>
                        <a:t>3 623,7 </a:t>
                      </a:r>
                      <a:endParaRPr lang="ru-RU" sz="1000" b="0" i="0" u="none" strike="noStrike">
                        <a:solidFill>
                          <a:srgbClr val="000000"/>
                        </a:solidFill>
                        <a:effectLst/>
                        <a:latin typeface="Times New Roman" panose="02020603050405020304" pitchFamily="18" charset="0"/>
                      </a:endParaRPr>
                    </a:p>
                  </a:txBody>
                  <a:tcPr marL="1380" marR="1380" marT="1380" marB="0" anchor="b"/>
                </a:tc>
                <a:tc>
                  <a:txBody>
                    <a:bodyPr/>
                    <a:lstStyle/>
                    <a:p>
                      <a:pPr algn="ctr" fontAlgn="b"/>
                      <a:r>
                        <a:rPr lang="ru-RU" sz="1000" u="none" strike="noStrike">
                          <a:effectLst/>
                        </a:rPr>
                        <a:t>3 694,2 </a:t>
                      </a:r>
                      <a:endParaRPr lang="ru-RU" sz="1000" b="0" i="0" u="none" strike="noStrike">
                        <a:solidFill>
                          <a:srgbClr val="000000"/>
                        </a:solidFill>
                        <a:effectLst/>
                        <a:latin typeface="Times New Roman" panose="02020603050405020304" pitchFamily="18" charset="0"/>
                      </a:endParaRPr>
                    </a:p>
                  </a:txBody>
                  <a:tcPr marL="1380" marR="1380" marT="1380" marB="0" anchor="b"/>
                </a:tc>
                <a:tc>
                  <a:txBody>
                    <a:bodyPr/>
                    <a:lstStyle/>
                    <a:p>
                      <a:pPr algn="ctr" fontAlgn="b"/>
                      <a:r>
                        <a:rPr lang="ru-RU" sz="1000" u="none" strike="noStrike">
                          <a:effectLst/>
                        </a:rPr>
                        <a:t>3 531,7 </a:t>
                      </a:r>
                      <a:endParaRPr lang="ru-RU" sz="1000" b="0" i="0" u="none" strike="noStrike">
                        <a:solidFill>
                          <a:srgbClr val="000000"/>
                        </a:solidFill>
                        <a:effectLst/>
                        <a:latin typeface="Times New Roman" panose="02020603050405020304" pitchFamily="18" charset="0"/>
                      </a:endParaRPr>
                    </a:p>
                  </a:txBody>
                  <a:tcPr marL="1380" marR="1380" marT="1380" marB="0" anchor="b"/>
                </a:tc>
                <a:tc>
                  <a:txBody>
                    <a:bodyPr/>
                    <a:lstStyle/>
                    <a:p>
                      <a:pPr algn="ctr" fontAlgn="b"/>
                      <a:r>
                        <a:rPr lang="ru-RU" sz="1000" u="none" strike="noStrike">
                          <a:effectLst/>
                        </a:rPr>
                        <a:t>101,9 </a:t>
                      </a:r>
                      <a:endParaRPr lang="ru-RU" sz="1000" b="0" i="0" u="none" strike="noStrike">
                        <a:solidFill>
                          <a:srgbClr val="000000"/>
                        </a:solidFill>
                        <a:effectLst/>
                        <a:latin typeface="Times New Roman" panose="02020603050405020304" pitchFamily="18" charset="0"/>
                      </a:endParaRPr>
                    </a:p>
                  </a:txBody>
                  <a:tcPr marL="1380" marR="1380" marT="1380" marB="0" anchor="b"/>
                </a:tc>
                <a:tc>
                  <a:txBody>
                    <a:bodyPr/>
                    <a:lstStyle/>
                    <a:p>
                      <a:pPr algn="ctr" fontAlgn="b"/>
                      <a:r>
                        <a:rPr lang="ru-RU" sz="1000" u="none" strike="noStrike">
                          <a:effectLst/>
                        </a:rPr>
                        <a:t>95,6 </a:t>
                      </a:r>
                      <a:endParaRPr lang="ru-RU" sz="1000" b="0" i="0" u="none" strike="noStrike">
                        <a:solidFill>
                          <a:srgbClr val="000000"/>
                        </a:solidFill>
                        <a:effectLst/>
                        <a:latin typeface="Times New Roman" panose="02020603050405020304" pitchFamily="18" charset="0"/>
                      </a:endParaRPr>
                    </a:p>
                  </a:txBody>
                  <a:tcPr marL="1380" marR="1380" marT="1380" marB="0" anchor="b"/>
                </a:tc>
                <a:tc>
                  <a:txBody>
                    <a:bodyPr/>
                    <a:lstStyle/>
                    <a:p>
                      <a:pPr algn="l" fontAlgn="t"/>
                      <a:r>
                        <a:rPr lang="ru-RU" sz="1000" u="none" strike="noStrike" dirty="0">
                          <a:effectLst/>
                        </a:rPr>
                        <a:t> </a:t>
                      </a:r>
                      <a:endParaRPr lang="ru-RU" sz="1000" b="0" i="0" u="none" strike="noStrike" dirty="0">
                        <a:solidFill>
                          <a:srgbClr val="000000"/>
                        </a:solidFill>
                        <a:effectLst/>
                        <a:latin typeface="Times New Roman" panose="02020603050405020304" pitchFamily="18" charset="0"/>
                      </a:endParaRPr>
                    </a:p>
                  </a:txBody>
                  <a:tcPr marL="1380" marR="1380" marT="1380" marB="0"/>
                </a:tc>
              </a:tr>
              <a:tr h="70386">
                <a:tc>
                  <a:txBody>
                    <a:bodyPr/>
                    <a:lstStyle/>
                    <a:p>
                      <a:pPr algn="l" fontAlgn="t"/>
                      <a:r>
                        <a:rPr lang="ru-RU" sz="1000" u="none" strike="noStrike">
                          <a:effectLst/>
                        </a:rPr>
                        <a:t>Муниципальная программа "Цифровое развитие города Пыть-Яха"</a:t>
                      </a:r>
                      <a:endParaRPr lang="ru-RU" sz="1000" b="0" i="0" u="none" strike="noStrike">
                        <a:solidFill>
                          <a:srgbClr val="000000"/>
                        </a:solidFill>
                        <a:effectLst/>
                        <a:latin typeface="Times New Roman" panose="02020603050405020304" pitchFamily="18" charset="0"/>
                      </a:endParaRPr>
                    </a:p>
                  </a:txBody>
                  <a:tcPr marL="1380" marR="1380" marT="1380" marB="0"/>
                </a:tc>
                <a:tc>
                  <a:txBody>
                    <a:bodyPr/>
                    <a:lstStyle/>
                    <a:p>
                      <a:pPr algn="ctr" fontAlgn="b"/>
                      <a:r>
                        <a:rPr lang="ru-RU" sz="1000" u="none" strike="noStrike">
                          <a:effectLst/>
                        </a:rPr>
                        <a:t>7 460,9 </a:t>
                      </a:r>
                      <a:endParaRPr lang="ru-RU" sz="1000" b="0" i="0" u="none" strike="noStrike">
                        <a:solidFill>
                          <a:srgbClr val="000000"/>
                        </a:solidFill>
                        <a:effectLst/>
                        <a:latin typeface="Times New Roman" panose="02020603050405020304" pitchFamily="18" charset="0"/>
                      </a:endParaRPr>
                    </a:p>
                  </a:txBody>
                  <a:tcPr marL="1380" marR="1380" marT="1380" marB="0" anchor="b"/>
                </a:tc>
                <a:tc>
                  <a:txBody>
                    <a:bodyPr/>
                    <a:lstStyle/>
                    <a:p>
                      <a:pPr algn="ctr" fontAlgn="b"/>
                      <a:r>
                        <a:rPr lang="ru-RU" sz="1000" u="none" strike="noStrike">
                          <a:effectLst/>
                        </a:rPr>
                        <a:t>7 460,9 </a:t>
                      </a:r>
                      <a:endParaRPr lang="ru-RU" sz="1000" b="0" i="0" u="none" strike="noStrike">
                        <a:solidFill>
                          <a:srgbClr val="000000"/>
                        </a:solidFill>
                        <a:effectLst/>
                        <a:latin typeface="Times New Roman" panose="02020603050405020304" pitchFamily="18" charset="0"/>
                      </a:endParaRPr>
                    </a:p>
                  </a:txBody>
                  <a:tcPr marL="1380" marR="1380" marT="1380" marB="0" anchor="b"/>
                </a:tc>
                <a:tc>
                  <a:txBody>
                    <a:bodyPr/>
                    <a:lstStyle/>
                    <a:p>
                      <a:pPr algn="ctr" fontAlgn="b"/>
                      <a:r>
                        <a:rPr lang="ru-RU" sz="1000" u="none" strike="noStrike">
                          <a:effectLst/>
                        </a:rPr>
                        <a:t>7 444,1 </a:t>
                      </a:r>
                      <a:endParaRPr lang="ru-RU" sz="1000" b="0" i="0" u="none" strike="noStrike">
                        <a:solidFill>
                          <a:srgbClr val="000000"/>
                        </a:solidFill>
                        <a:effectLst/>
                        <a:latin typeface="Times New Roman" panose="02020603050405020304" pitchFamily="18" charset="0"/>
                      </a:endParaRPr>
                    </a:p>
                  </a:txBody>
                  <a:tcPr marL="1380" marR="1380" marT="1380" marB="0" anchor="b"/>
                </a:tc>
                <a:tc>
                  <a:txBody>
                    <a:bodyPr/>
                    <a:lstStyle/>
                    <a:p>
                      <a:pPr algn="ctr" fontAlgn="b"/>
                      <a:r>
                        <a:rPr lang="ru-RU" sz="1000" u="none" strike="noStrike">
                          <a:effectLst/>
                        </a:rPr>
                        <a:t>100,0 </a:t>
                      </a:r>
                      <a:endParaRPr lang="ru-RU" sz="1000" b="0" i="0" u="none" strike="noStrike">
                        <a:solidFill>
                          <a:srgbClr val="000000"/>
                        </a:solidFill>
                        <a:effectLst/>
                        <a:latin typeface="Times New Roman" panose="02020603050405020304" pitchFamily="18" charset="0"/>
                      </a:endParaRPr>
                    </a:p>
                  </a:txBody>
                  <a:tcPr marL="1380" marR="1380" marT="1380" marB="0" anchor="b"/>
                </a:tc>
                <a:tc>
                  <a:txBody>
                    <a:bodyPr/>
                    <a:lstStyle/>
                    <a:p>
                      <a:pPr algn="ctr" fontAlgn="b"/>
                      <a:r>
                        <a:rPr lang="ru-RU" sz="1000" u="none" strike="noStrike">
                          <a:effectLst/>
                        </a:rPr>
                        <a:t>99,8 </a:t>
                      </a:r>
                      <a:endParaRPr lang="ru-RU" sz="1000" b="0" i="0" u="none" strike="noStrike">
                        <a:solidFill>
                          <a:srgbClr val="000000"/>
                        </a:solidFill>
                        <a:effectLst/>
                        <a:latin typeface="Times New Roman" panose="02020603050405020304" pitchFamily="18" charset="0"/>
                      </a:endParaRPr>
                    </a:p>
                  </a:txBody>
                  <a:tcPr marL="1380" marR="1380" marT="1380" marB="0" anchor="b"/>
                </a:tc>
                <a:tc>
                  <a:txBody>
                    <a:bodyPr/>
                    <a:lstStyle/>
                    <a:p>
                      <a:pPr algn="l" fontAlgn="t"/>
                      <a:r>
                        <a:rPr lang="ru-RU" sz="1000" u="none" strike="noStrike" dirty="0">
                          <a:effectLst/>
                        </a:rPr>
                        <a:t> </a:t>
                      </a:r>
                      <a:endParaRPr lang="ru-RU" sz="1000" b="0" i="0" u="none" strike="noStrike" dirty="0">
                        <a:solidFill>
                          <a:srgbClr val="000000"/>
                        </a:solidFill>
                        <a:effectLst/>
                        <a:latin typeface="Times New Roman" panose="02020603050405020304" pitchFamily="18" charset="0"/>
                      </a:endParaRPr>
                    </a:p>
                  </a:txBody>
                  <a:tcPr marL="1380" marR="1380" marT="1380" marB="0"/>
                </a:tc>
              </a:tr>
              <a:tr h="422313">
                <a:tc>
                  <a:txBody>
                    <a:bodyPr/>
                    <a:lstStyle/>
                    <a:p>
                      <a:pPr algn="l" fontAlgn="t"/>
                      <a:r>
                        <a:rPr lang="ru-RU" sz="1000" u="none" strike="noStrike">
                          <a:effectLst/>
                        </a:rPr>
                        <a:t>Муниципальная программа "Современная транспортная система города Пыть-Яха"</a:t>
                      </a:r>
                      <a:endParaRPr lang="ru-RU" sz="1000" b="0" i="0" u="none" strike="noStrike">
                        <a:solidFill>
                          <a:srgbClr val="000000"/>
                        </a:solidFill>
                        <a:effectLst/>
                        <a:latin typeface="Times New Roman" panose="02020603050405020304" pitchFamily="18" charset="0"/>
                      </a:endParaRPr>
                    </a:p>
                  </a:txBody>
                  <a:tcPr marL="1380" marR="1380" marT="1380" marB="0"/>
                </a:tc>
                <a:tc>
                  <a:txBody>
                    <a:bodyPr/>
                    <a:lstStyle/>
                    <a:p>
                      <a:pPr algn="ctr" fontAlgn="b"/>
                      <a:r>
                        <a:rPr lang="ru-RU" sz="1000" u="none" strike="noStrike">
                          <a:effectLst/>
                        </a:rPr>
                        <a:t>125 124,7 </a:t>
                      </a:r>
                      <a:endParaRPr lang="ru-RU" sz="1000" b="0" i="0" u="none" strike="noStrike">
                        <a:solidFill>
                          <a:srgbClr val="000000"/>
                        </a:solidFill>
                        <a:effectLst/>
                        <a:latin typeface="Times New Roman" panose="02020603050405020304" pitchFamily="18" charset="0"/>
                      </a:endParaRPr>
                    </a:p>
                  </a:txBody>
                  <a:tcPr marL="1380" marR="1380" marT="1380" marB="0" anchor="b"/>
                </a:tc>
                <a:tc>
                  <a:txBody>
                    <a:bodyPr/>
                    <a:lstStyle/>
                    <a:p>
                      <a:pPr algn="ctr" fontAlgn="b"/>
                      <a:r>
                        <a:rPr lang="ru-RU" sz="1000" u="none" strike="noStrike">
                          <a:effectLst/>
                        </a:rPr>
                        <a:t>281 022,5 </a:t>
                      </a:r>
                      <a:endParaRPr lang="ru-RU" sz="1000" b="0" i="0" u="none" strike="noStrike">
                        <a:solidFill>
                          <a:srgbClr val="000000"/>
                        </a:solidFill>
                        <a:effectLst/>
                        <a:latin typeface="Times New Roman" panose="02020603050405020304" pitchFamily="18" charset="0"/>
                      </a:endParaRPr>
                    </a:p>
                  </a:txBody>
                  <a:tcPr marL="1380" marR="1380" marT="1380" marB="0" anchor="b"/>
                </a:tc>
                <a:tc>
                  <a:txBody>
                    <a:bodyPr/>
                    <a:lstStyle/>
                    <a:p>
                      <a:pPr algn="ctr" fontAlgn="b"/>
                      <a:r>
                        <a:rPr lang="ru-RU" sz="1000" u="none" strike="noStrike">
                          <a:effectLst/>
                        </a:rPr>
                        <a:t>244 865,6 </a:t>
                      </a:r>
                      <a:endParaRPr lang="ru-RU" sz="1000" b="0" i="0" u="none" strike="noStrike">
                        <a:solidFill>
                          <a:srgbClr val="000000"/>
                        </a:solidFill>
                        <a:effectLst/>
                        <a:latin typeface="Times New Roman" panose="02020603050405020304" pitchFamily="18" charset="0"/>
                      </a:endParaRPr>
                    </a:p>
                  </a:txBody>
                  <a:tcPr marL="1380" marR="1380" marT="1380" marB="0" anchor="b"/>
                </a:tc>
                <a:tc>
                  <a:txBody>
                    <a:bodyPr/>
                    <a:lstStyle/>
                    <a:p>
                      <a:pPr algn="ctr" fontAlgn="b"/>
                      <a:r>
                        <a:rPr lang="ru-RU" sz="1000" u="none" strike="noStrike">
                          <a:effectLst/>
                        </a:rPr>
                        <a:t>224,6 </a:t>
                      </a:r>
                      <a:endParaRPr lang="ru-RU" sz="1000" b="0" i="0" u="none" strike="noStrike">
                        <a:solidFill>
                          <a:srgbClr val="000000"/>
                        </a:solidFill>
                        <a:effectLst/>
                        <a:latin typeface="Times New Roman" panose="02020603050405020304" pitchFamily="18" charset="0"/>
                      </a:endParaRPr>
                    </a:p>
                  </a:txBody>
                  <a:tcPr marL="1380" marR="1380" marT="1380" marB="0" anchor="b"/>
                </a:tc>
                <a:tc>
                  <a:txBody>
                    <a:bodyPr/>
                    <a:lstStyle/>
                    <a:p>
                      <a:pPr algn="ctr" fontAlgn="b"/>
                      <a:r>
                        <a:rPr lang="ru-RU" sz="1000" u="none" strike="noStrike">
                          <a:effectLst/>
                        </a:rPr>
                        <a:t>87,1 </a:t>
                      </a:r>
                      <a:endParaRPr lang="ru-RU" sz="1000" b="0" i="0" u="none" strike="noStrike">
                        <a:solidFill>
                          <a:srgbClr val="000000"/>
                        </a:solidFill>
                        <a:effectLst/>
                        <a:latin typeface="Times New Roman" panose="02020603050405020304" pitchFamily="18" charset="0"/>
                      </a:endParaRPr>
                    </a:p>
                  </a:txBody>
                  <a:tcPr marL="1380" marR="1380" marT="1380" marB="0" anchor="b"/>
                </a:tc>
                <a:tc>
                  <a:txBody>
                    <a:bodyPr/>
                    <a:lstStyle/>
                    <a:p>
                      <a:pPr algn="l" fontAlgn="t"/>
                      <a:r>
                        <a:rPr lang="ru-RU" sz="1000" u="none" strike="noStrike" dirty="0">
                          <a:effectLst/>
                        </a:rPr>
                        <a:t>Увеличение уточненного плана на осуществление регулярных перевозок пассажиров и багажа по регулируемым тарифам по муниципальным маршрутам, выделением бюджетных ассигнований на выполнение работ по ремонту асфальтобетонного покрытия автомобильных дорог. Кроме того, увеличен план на сумму остатков прочих безвозмездных поступлений, сложившихся на 01.01.2021 года на обустройство тротуара с освещением во 2 микрорайоне "Нефтяников" по ул. Нефтяников и ул. Н. </a:t>
                      </a:r>
                      <a:r>
                        <a:rPr lang="ru-RU" sz="1000" u="none" strike="noStrike" dirty="0" err="1">
                          <a:effectLst/>
                        </a:rPr>
                        <a:t>Самардакова</a:t>
                      </a:r>
                      <a:r>
                        <a:rPr lang="ru-RU" sz="1000" u="none" strike="noStrike" dirty="0">
                          <a:effectLst/>
                        </a:rPr>
                        <a:t> и разработку проектно-сметной документации "Строительство проезда в 1 микрорайоне до "Комплекс "Школа-детский сад" на 550 мест (330/учащихся/220 мест)" в г. Пыть-Ях".</a:t>
                      </a:r>
                      <a:br>
                        <a:rPr lang="ru-RU" sz="1000" u="none" strike="noStrike" dirty="0">
                          <a:effectLst/>
                        </a:rPr>
                      </a:br>
                      <a:r>
                        <a:rPr lang="ru-RU" sz="1000" u="none" strike="noStrike" dirty="0">
                          <a:effectLst/>
                        </a:rPr>
                        <a:t>Низкий процент исполнения к уточненному плану обусловлен обусловлено  </a:t>
                      </a:r>
                      <a:r>
                        <a:rPr lang="ru-RU" sz="1000" u="none" strike="noStrike" dirty="0" err="1">
                          <a:effectLst/>
                        </a:rPr>
                        <a:t>уловиями</a:t>
                      </a:r>
                      <a:r>
                        <a:rPr lang="ru-RU" sz="1000" u="none" strike="noStrike" dirty="0">
                          <a:effectLst/>
                        </a:rPr>
                        <a:t> оплаты по муниципальному контракту, а также поступлением в конце декабря 2021 года средств от ООО «РН-</a:t>
                      </a:r>
                      <a:r>
                        <a:rPr lang="ru-RU" sz="1000" u="none" strike="noStrike" dirty="0" err="1">
                          <a:effectLst/>
                        </a:rPr>
                        <a:t>Юганскнефтегаз</a:t>
                      </a:r>
                      <a:r>
                        <a:rPr lang="ru-RU" sz="1000" u="none" strike="noStrike" dirty="0">
                          <a:effectLst/>
                        </a:rPr>
                        <a:t>» по договору пожертвования в сумме 20 000 000,00 рублей.</a:t>
                      </a:r>
                      <a:endParaRPr lang="ru-RU" sz="1000" b="0" i="0" u="none" strike="noStrike" dirty="0">
                        <a:solidFill>
                          <a:srgbClr val="000000"/>
                        </a:solidFill>
                        <a:effectLst/>
                        <a:latin typeface="Times New Roman" panose="02020603050405020304" pitchFamily="18" charset="0"/>
                      </a:endParaRPr>
                    </a:p>
                  </a:txBody>
                  <a:tcPr marL="1380" marR="1380" marT="1380" marB="0"/>
                </a:tc>
              </a:tr>
              <a:tr h="234619">
                <a:tc>
                  <a:txBody>
                    <a:bodyPr/>
                    <a:lstStyle/>
                    <a:p>
                      <a:pPr algn="l" fontAlgn="t"/>
                      <a:r>
                        <a:rPr lang="ru-RU" sz="1000" u="none" strike="noStrike">
                          <a:effectLst/>
                        </a:rPr>
                        <a:t>Муниципальная программа "Управление муниципальными финансами в городе Пыть-Яхе"</a:t>
                      </a:r>
                      <a:endParaRPr lang="ru-RU" sz="1000" b="0" i="0" u="none" strike="noStrike">
                        <a:solidFill>
                          <a:srgbClr val="000000"/>
                        </a:solidFill>
                        <a:effectLst/>
                        <a:latin typeface="Times New Roman" panose="02020603050405020304" pitchFamily="18" charset="0"/>
                      </a:endParaRPr>
                    </a:p>
                  </a:txBody>
                  <a:tcPr marL="1380" marR="1380" marT="1380" marB="0"/>
                </a:tc>
                <a:tc>
                  <a:txBody>
                    <a:bodyPr/>
                    <a:lstStyle/>
                    <a:p>
                      <a:pPr algn="ctr" fontAlgn="b"/>
                      <a:r>
                        <a:rPr lang="ru-RU" sz="1000" u="none" strike="noStrike">
                          <a:effectLst/>
                        </a:rPr>
                        <a:t>34 152,5 </a:t>
                      </a:r>
                      <a:endParaRPr lang="ru-RU" sz="1000" b="0" i="0" u="none" strike="noStrike">
                        <a:solidFill>
                          <a:srgbClr val="000000"/>
                        </a:solidFill>
                        <a:effectLst/>
                        <a:latin typeface="Times New Roman" panose="02020603050405020304" pitchFamily="18" charset="0"/>
                      </a:endParaRPr>
                    </a:p>
                  </a:txBody>
                  <a:tcPr marL="1380" marR="1380" marT="1380" marB="0" anchor="b"/>
                </a:tc>
                <a:tc>
                  <a:txBody>
                    <a:bodyPr/>
                    <a:lstStyle/>
                    <a:p>
                      <a:pPr algn="ctr" fontAlgn="b"/>
                      <a:r>
                        <a:rPr lang="ru-RU" sz="1000" u="none" strike="noStrike">
                          <a:effectLst/>
                        </a:rPr>
                        <a:t>750,4 </a:t>
                      </a:r>
                      <a:endParaRPr lang="ru-RU" sz="1000" b="0" i="0" u="none" strike="noStrike">
                        <a:solidFill>
                          <a:srgbClr val="000000"/>
                        </a:solidFill>
                        <a:effectLst/>
                        <a:latin typeface="Times New Roman" panose="02020603050405020304" pitchFamily="18" charset="0"/>
                      </a:endParaRPr>
                    </a:p>
                  </a:txBody>
                  <a:tcPr marL="1380" marR="1380" marT="1380" marB="0" anchor="b"/>
                </a:tc>
                <a:tc>
                  <a:txBody>
                    <a:bodyPr/>
                    <a:lstStyle/>
                    <a:p>
                      <a:pPr algn="ctr" fontAlgn="b"/>
                      <a:r>
                        <a:rPr lang="ru-RU" sz="1000" u="none" strike="noStrike">
                          <a:effectLst/>
                        </a:rPr>
                        <a:t>709,7 </a:t>
                      </a:r>
                      <a:endParaRPr lang="ru-RU" sz="1000" b="0" i="0" u="none" strike="noStrike">
                        <a:solidFill>
                          <a:srgbClr val="000000"/>
                        </a:solidFill>
                        <a:effectLst/>
                        <a:latin typeface="Times New Roman" panose="02020603050405020304" pitchFamily="18" charset="0"/>
                      </a:endParaRPr>
                    </a:p>
                  </a:txBody>
                  <a:tcPr marL="1380" marR="1380" marT="1380" marB="0" anchor="b"/>
                </a:tc>
                <a:tc>
                  <a:txBody>
                    <a:bodyPr/>
                    <a:lstStyle/>
                    <a:p>
                      <a:pPr algn="ctr" fontAlgn="b"/>
                      <a:r>
                        <a:rPr lang="ru-RU" sz="1000" u="none" strike="noStrike">
                          <a:effectLst/>
                        </a:rPr>
                        <a:t>2,2 </a:t>
                      </a:r>
                      <a:endParaRPr lang="ru-RU" sz="1000" b="0" i="0" u="none" strike="noStrike">
                        <a:solidFill>
                          <a:srgbClr val="000000"/>
                        </a:solidFill>
                        <a:effectLst/>
                        <a:latin typeface="Times New Roman" panose="02020603050405020304" pitchFamily="18" charset="0"/>
                      </a:endParaRPr>
                    </a:p>
                  </a:txBody>
                  <a:tcPr marL="1380" marR="1380" marT="1380" marB="0" anchor="b"/>
                </a:tc>
                <a:tc>
                  <a:txBody>
                    <a:bodyPr/>
                    <a:lstStyle/>
                    <a:p>
                      <a:pPr algn="ctr" fontAlgn="b"/>
                      <a:r>
                        <a:rPr lang="ru-RU" sz="1000" u="none" strike="noStrike">
                          <a:effectLst/>
                        </a:rPr>
                        <a:t>94,6 </a:t>
                      </a:r>
                      <a:endParaRPr lang="ru-RU" sz="1000" b="0" i="0" u="none" strike="noStrike">
                        <a:solidFill>
                          <a:srgbClr val="000000"/>
                        </a:solidFill>
                        <a:effectLst/>
                        <a:latin typeface="Times New Roman" panose="02020603050405020304" pitchFamily="18" charset="0"/>
                      </a:endParaRPr>
                    </a:p>
                  </a:txBody>
                  <a:tcPr marL="1380" marR="1380" marT="1380" marB="0" anchor="b"/>
                </a:tc>
                <a:tc>
                  <a:txBody>
                    <a:bodyPr/>
                    <a:lstStyle/>
                    <a:p>
                      <a:pPr algn="l" fontAlgn="t"/>
                      <a:r>
                        <a:rPr lang="ru-RU" sz="1000" u="none" strike="noStrike" dirty="0">
                          <a:effectLst/>
                        </a:rPr>
                        <a:t>Снижение уточненного плана в связи с распределением зарезервированных в составе утвержденных бюджетных ассигнований на реализацию проектов инициативного бюджетирования, на достижение целевых показателей работников культуры, на социально </a:t>
                      </a:r>
                      <a:r>
                        <a:rPr lang="ru-RU" sz="1000" u="none" strike="noStrike" dirty="0" err="1">
                          <a:effectLst/>
                        </a:rPr>
                        <a:t>заничимые</a:t>
                      </a:r>
                      <a:r>
                        <a:rPr lang="ru-RU" sz="1000" u="none" strike="noStrike" dirty="0">
                          <a:effectLst/>
                        </a:rPr>
                        <a:t> расходы, выделением средств из резервного фонда Администрации города.</a:t>
                      </a:r>
                      <a:br>
                        <a:rPr lang="ru-RU" sz="1000" u="none" strike="noStrike" dirty="0">
                          <a:effectLst/>
                        </a:rPr>
                      </a:br>
                      <a:r>
                        <a:rPr lang="ru-RU" sz="1000" u="none" strike="noStrike" dirty="0">
                          <a:effectLst/>
                        </a:rPr>
                        <a:t>Низкий процент исполнения расходов объясняется досрочным погашением в январе 2021 года привлеченного кредита.</a:t>
                      </a:r>
                      <a:endParaRPr lang="ru-RU" sz="1000" b="0" i="0" u="none" strike="noStrike" dirty="0">
                        <a:solidFill>
                          <a:srgbClr val="000000"/>
                        </a:solidFill>
                        <a:effectLst/>
                        <a:latin typeface="Times New Roman" panose="02020603050405020304" pitchFamily="18" charset="0"/>
                      </a:endParaRPr>
                    </a:p>
                  </a:txBody>
                  <a:tcPr marL="1380" marR="1380" marT="1380" marB="0"/>
                </a:tc>
              </a:tr>
            </a:tbl>
          </a:graphicData>
        </a:graphic>
      </p:graphicFrame>
      <p:sp>
        <p:nvSpPr>
          <p:cNvPr id="7" name="TextBox 6"/>
          <p:cNvSpPr txBox="1"/>
          <p:nvPr/>
        </p:nvSpPr>
        <p:spPr>
          <a:xfrm>
            <a:off x="10871200" y="689267"/>
            <a:ext cx="1036482" cy="369332"/>
          </a:xfrm>
          <a:prstGeom prst="rect">
            <a:avLst/>
          </a:prstGeom>
          <a:noFill/>
        </p:spPr>
        <p:txBody>
          <a:bodyPr wrap="square" rtlCol="0">
            <a:spAutoFit/>
          </a:bodyPr>
          <a:lstStyle/>
          <a:p>
            <a:pPr algn="r"/>
            <a:r>
              <a:rPr lang="ru-RU" dirty="0" smtClean="0"/>
              <a:t>(3 из 5)</a:t>
            </a:r>
            <a:endParaRPr lang="ru-RU" dirty="0"/>
          </a:p>
        </p:txBody>
      </p:sp>
    </p:spTree>
    <p:extLst>
      <p:ext uri="{BB962C8B-B14F-4D97-AF65-F5344CB8AC3E}">
        <p14:creationId xmlns:p14="http://schemas.microsoft.com/office/powerpoint/2010/main" val="122919660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3" name="Нижний колонтитул 3"/>
          <p:cNvSpPr>
            <a:spLocks noGrp="1"/>
          </p:cNvSpPr>
          <p:nvPr>
            <p:ph type="ftr" sz="quarter" idx="4294967295"/>
          </p:nvPr>
        </p:nvSpPr>
        <p:spPr>
          <a:xfrm>
            <a:off x="0" y="6437730"/>
            <a:ext cx="11760000" cy="432000"/>
          </a:xfrm>
          <a:prstGeom prst="rect">
            <a:avLst/>
          </a:prstGeom>
          <a:solidFill>
            <a:srgbClr val="404040"/>
          </a:solidFill>
          <a:ln cmpd="sng">
            <a:noFill/>
          </a:ln>
        </p:spPr>
        <p:txBody>
          <a:bodyPr anchor="ctr"/>
          <a:lstStyle/>
          <a:p>
            <a:pPr lvl="1"/>
            <a:r>
              <a:rPr lang="ru-RU" b="1" dirty="0">
                <a:gradFill>
                  <a:gsLst>
                    <a:gs pos="0">
                      <a:schemeClr val="accent1">
                        <a:lumMod val="5000"/>
                        <a:lumOff val="95000"/>
                      </a:schemeClr>
                    </a:gs>
                    <a:gs pos="74000">
                      <a:schemeClr val="accent5">
                        <a:lumMod val="25000"/>
                        <a:lumOff val="75000"/>
                      </a:schemeClr>
                    </a:gs>
                    <a:gs pos="83000">
                      <a:schemeClr val="accent5">
                        <a:lumMod val="25000"/>
                        <a:lumOff val="75000"/>
                      </a:schemeClr>
                    </a:gs>
                    <a:gs pos="100000">
                      <a:schemeClr val="accent5">
                        <a:lumMod val="50000"/>
                        <a:lumOff val="50000"/>
                      </a:schemeClr>
                    </a:gs>
                  </a:gsLst>
                  <a:lin ang="5400000" scaled="1"/>
                </a:gradFill>
              </a:rPr>
              <a:t>БЮДЖЕТ ДЛЯ ГРАЖДАН </a:t>
            </a:r>
          </a:p>
        </p:txBody>
      </p:sp>
      <p:sp>
        <p:nvSpPr>
          <p:cNvPr id="34" name="Номер слайда 5">
            <a:extLst>
              <a:ext uri="{FF2B5EF4-FFF2-40B4-BE49-F238E27FC236}">
                <a16:creationId xmlns="" xmlns:a16="http://schemas.microsoft.com/office/drawing/2014/main" id="{1C554D9F-1895-486E-BFBA-905BB2D29E08}"/>
              </a:ext>
            </a:extLst>
          </p:cNvPr>
          <p:cNvSpPr>
            <a:spLocks noGrp="1"/>
          </p:cNvSpPr>
          <p:nvPr>
            <p:ph type="sldNum" sz="quarter" idx="33"/>
          </p:nvPr>
        </p:nvSpPr>
        <p:spPr>
          <a:xfrm>
            <a:off x="11760000" y="6437730"/>
            <a:ext cx="432000" cy="432000"/>
          </a:xfrm>
        </p:spPr>
        <p:txBody>
          <a:bodyPr rtlCol="0"/>
          <a:lstStyle/>
          <a:p>
            <a:pPr rtl="0"/>
            <a:fld id="{19B51A1E-902D-48AF-9020-955120F399B6}" type="slidenum">
              <a:rPr lang="ru-RU" sz="1600" b="1" smtClean="0">
                <a:ln w="0"/>
                <a:gradFill>
                  <a:gsLst>
                    <a:gs pos="0">
                      <a:schemeClr val="accent1">
                        <a:lumMod val="5000"/>
                        <a:lumOff val="95000"/>
                      </a:schemeClr>
                    </a:gs>
                    <a:gs pos="74000">
                      <a:schemeClr val="accent5">
                        <a:lumMod val="25000"/>
                        <a:lumOff val="75000"/>
                      </a:schemeClr>
                    </a:gs>
                    <a:gs pos="83000">
                      <a:schemeClr val="accent5">
                        <a:lumMod val="25000"/>
                        <a:lumOff val="75000"/>
                      </a:schemeClr>
                    </a:gs>
                    <a:gs pos="100000">
                      <a:schemeClr val="accent5">
                        <a:lumMod val="50000"/>
                        <a:lumOff val="50000"/>
                      </a:schemeClr>
                    </a:gs>
                  </a:gsLst>
                  <a:lin ang="5400000" scaled="1"/>
                </a:gradFill>
                <a:effectLst>
                  <a:outerShdw blurRad="38100" dist="25400" dir="5400000" algn="ctr" rotWithShape="0">
                    <a:srgbClr val="6E747A">
                      <a:alpha val="43000"/>
                    </a:srgbClr>
                  </a:outerShdw>
                </a:effectLst>
              </a:rPr>
              <a:pPr rtl="0"/>
              <a:t>56</a:t>
            </a:fld>
            <a:endParaRPr lang="ru-RU" sz="1600" b="1" dirty="0">
              <a:ln w="0"/>
              <a:gradFill>
                <a:gsLst>
                  <a:gs pos="0">
                    <a:schemeClr val="accent1">
                      <a:lumMod val="5000"/>
                      <a:lumOff val="95000"/>
                    </a:schemeClr>
                  </a:gs>
                  <a:gs pos="74000">
                    <a:schemeClr val="accent5">
                      <a:lumMod val="25000"/>
                      <a:lumOff val="75000"/>
                    </a:schemeClr>
                  </a:gs>
                  <a:gs pos="83000">
                    <a:schemeClr val="accent5">
                      <a:lumMod val="25000"/>
                      <a:lumOff val="75000"/>
                    </a:schemeClr>
                  </a:gs>
                  <a:gs pos="100000">
                    <a:schemeClr val="accent5">
                      <a:lumMod val="50000"/>
                      <a:lumOff val="50000"/>
                    </a:schemeClr>
                  </a:gs>
                </a:gsLst>
                <a:lin ang="5400000" scaled="1"/>
              </a:gradFill>
              <a:effectLst>
                <a:outerShdw blurRad="38100" dist="25400" dir="5400000" algn="ctr" rotWithShape="0">
                  <a:srgbClr val="6E747A">
                    <a:alpha val="43000"/>
                  </a:srgbClr>
                </a:outerShdw>
              </a:effectLst>
            </a:endParaRPr>
          </a:p>
        </p:txBody>
      </p:sp>
      <p:sp>
        <p:nvSpPr>
          <p:cNvPr id="3" name="Заголовок 2"/>
          <p:cNvSpPr>
            <a:spLocks noGrp="1"/>
          </p:cNvSpPr>
          <p:nvPr>
            <p:ph type="title"/>
          </p:nvPr>
        </p:nvSpPr>
        <p:spPr/>
        <p:txBody>
          <a:bodyPr/>
          <a:lstStyle/>
          <a:p>
            <a:r>
              <a:rPr lang="ru-RU" sz="2000" dirty="0"/>
              <a:t>Сведения о фактически произведенных расходах города Пыть-Яха на реализацию муниципальных программ и непрограммных направлений деятельности в сравнении с первоначально утвержденными решением о бюджете значениями и с уточненными назначениями с учетом внесенных изменений за 2021 </a:t>
            </a:r>
            <a:r>
              <a:rPr lang="ru-RU" sz="2000" dirty="0" smtClean="0"/>
              <a:t>год, тыс. рублей</a:t>
            </a:r>
            <a:endParaRPr lang="ru-RU" sz="2000" dirty="0"/>
          </a:p>
        </p:txBody>
      </p:sp>
      <p:graphicFrame>
        <p:nvGraphicFramePr>
          <p:cNvPr id="4" name="Таблица 3"/>
          <p:cNvGraphicFramePr>
            <a:graphicFrameLocks noGrp="1"/>
          </p:cNvGraphicFramePr>
          <p:nvPr>
            <p:extLst>
              <p:ext uri="{D42A27DB-BD31-4B8C-83A1-F6EECF244321}">
                <p14:modId xmlns:p14="http://schemas.microsoft.com/office/powerpoint/2010/main" val="2373013818"/>
              </p:ext>
            </p:extLst>
          </p:nvPr>
        </p:nvGraphicFramePr>
        <p:xfrm>
          <a:off x="191556" y="1086380"/>
          <a:ext cx="11737976" cy="5220360"/>
        </p:xfrm>
        <a:graphic>
          <a:graphicData uri="http://schemas.openxmlformats.org/drawingml/2006/table">
            <a:tbl>
              <a:tblPr bandRow="1" bandCol="1">
                <a:effectLst>
                  <a:outerShdw blurRad="50800" dist="38100" dir="5400000" algn="t" rotWithShape="0">
                    <a:prstClr val="black">
                      <a:alpha val="40000"/>
                    </a:prstClr>
                  </a:outerShdw>
                </a:effectLst>
                <a:tableStyleId>{5A111915-BE36-4E01-A7E5-04B1672EAD32}</a:tableStyleId>
              </a:tblPr>
              <a:tblGrid>
                <a:gridCol w="2252052"/>
                <a:gridCol w="782192"/>
                <a:gridCol w="863600"/>
                <a:gridCol w="753533"/>
                <a:gridCol w="872067"/>
                <a:gridCol w="787400"/>
                <a:gridCol w="5427132"/>
              </a:tblGrid>
              <a:tr h="0">
                <a:tc>
                  <a:txBody>
                    <a:bodyPr/>
                    <a:lstStyle/>
                    <a:p>
                      <a:pPr algn="ctr" fontAlgn="ctr"/>
                      <a:r>
                        <a:rPr lang="ru-RU" sz="1000" u="none" strike="noStrike" dirty="0">
                          <a:effectLst/>
                        </a:rPr>
                        <a:t>1</a:t>
                      </a:r>
                      <a:endParaRPr lang="ru-RU" sz="1000" b="0" i="0" u="none" strike="noStrike" dirty="0">
                        <a:solidFill>
                          <a:srgbClr val="000000"/>
                        </a:solidFill>
                        <a:effectLst/>
                        <a:latin typeface="Times New Roman" panose="02020603050405020304" pitchFamily="18" charset="0"/>
                      </a:endParaRPr>
                    </a:p>
                  </a:txBody>
                  <a:tcPr marL="1380" marR="1380" marT="1380" marB="0" anchor="ctr"/>
                </a:tc>
                <a:tc>
                  <a:txBody>
                    <a:bodyPr/>
                    <a:lstStyle/>
                    <a:p>
                      <a:pPr algn="ctr" fontAlgn="ctr"/>
                      <a:r>
                        <a:rPr lang="ru-RU" sz="1000" u="none" strike="noStrike">
                          <a:effectLst/>
                        </a:rPr>
                        <a:t>2</a:t>
                      </a:r>
                      <a:endParaRPr lang="ru-RU" sz="1000" b="0" i="0" u="none" strike="noStrike">
                        <a:solidFill>
                          <a:srgbClr val="000000"/>
                        </a:solidFill>
                        <a:effectLst/>
                        <a:latin typeface="Times New Roman" panose="02020603050405020304" pitchFamily="18" charset="0"/>
                      </a:endParaRPr>
                    </a:p>
                  </a:txBody>
                  <a:tcPr marL="1380" marR="1380" marT="1380" marB="0" anchor="ctr"/>
                </a:tc>
                <a:tc>
                  <a:txBody>
                    <a:bodyPr/>
                    <a:lstStyle/>
                    <a:p>
                      <a:pPr algn="ctr" fontAlgn="ctr"/>
                      <a:r>
                        <a:rPr lang="ru-RU" sz="1000" u="none" strike="noStrike">
                          <a:effectLst/>
                        </a:rPr>
                        <a:t>3</a:t>
                      </a:r>
                      <a:endParaRPr lang="ru-RU" sz="1000" b="0" i="0" u="none" strike="noStrike">
                        <a:solidFill>
                          <a:srgbClr val="000000"/>
                        </a:solidFill>
                        <a:effectLst/>
                        <a:latin typeface="Times New Roman" panose="02020603050405020304" pitchFamily="18" charset="0"/>
                      </a:endParaRPr>
                    </a:p>
                  </a:txBody>
                  <a:tcPr marL="1380" marR="1380" marT="1380" marB="0" anchor="ctr"/>
                </a:tc>
                <a:tc>
                  <a:txBody>
                    <a:bodyPr/>
                    <a:lstStyle/>
                    <a:p>
                      <a:pPr algn="ctr" fontAlgn="ctr"/>
                      <a:r>
                        <a:rPr lang="ru-RU" sz="1000" u="none" strike="noStrike">
                          <a:effectLst/>
                        </a:rPr>
                        <a:t>4</a:t>
                      </a:r>
                      <a:endParaRPr lang="ru-RU" sz="1000" b="0" i="0" u="none" strike="noStrike">
                        <a:solidFill>
                          <a:srgbClr val="000000"/>
                        </a:solidFill>
                        <a:effectLst/>
                        <a:latin typeface="Times New Roman" panose="02020603050405020304" pitchFamily="18" charset="0"/>
                      </a:endParaRPr>
                    </a:p>
                  </a:txBody>
                  <a:tcPr marL="1380" marR="1380" marT="1380" marB="0" anchor="ctr"/>
                </a:tc>
                <a:tc>
                  <a:txBody>
                    <a:bodyPr/>
                    <a:lstStyle/>
                    <a:p>
                      <a:pPr algn="ctr" fontAlgn="ctr"/>
                      <a:r>
                        <a:rPr lang="ru-RU" sz="1000" u="none" strike="noStrike">
                          <a:effectLst/>
                        </a:rPr>
                        <a:t>5</a:t>
                      </a:r>
                      <a:endParaRPr lang="ru-RU" sz="1000" b="0" i="0" u="none" strike="noStrike">
                        <a:solidFill>
                          <a:srgbClr val="000000"/>
                        </a:solidFill>
                        <a:effectLst/>
                        <a:latin typeface="Times New Roman" panose="02020603050405020304" pitchFamily="18" charset="0"/>
                      </a:endParaRPr>
                    </a:p>
                  </a:txBody>
                  <a:tcPr marL="1380" marR="1380" marT="1380" marB="0" anchor="ctr"/>
                </a:tc>
                <a:tc>
                  <a:txBody>
                    <a:bodyPr/>
                    <a:lstStyle/>
                    <a:p>
                      <a:pPr algn="ctr" fontAlgn="ctr"/>
                      <a:r>
                        <a:rPr lang="ru-RU" sz="1000" u="none" strike="noStrike">
                          <a:effectLst/>
                        </a:rPr>
                        <a:t>6</a:t>
                      </a:r>
                      <a:endParaRPr lang="ru-RU" sz="1000" b="0" i="0" u="none" strike="noStrike">
                        <a:solidFill>
                          <a:srgbClr val="000000"/>
                        </a:solidFill>
                        <a:effectLst/>
                        <a:latin typeface="Times New Roman" panose="02020603050405020304" pitchFamily="18" charset="0"/>
                      </a:endParaRPr>
                    </a:p>
                  </a:txBody>
                  <a:tcPr marL="1380" marR="1380" marT="1380" marB="0" anchor="ctr"/>
                </a:tc>
                <a:tc>
                  <a:txBody>
                    <a:bodyPr/>
                    <a:lstStyle/>
                    <a:p>
                      <a:pPr algn="ctr" fontAlgn="ctr"/>
                      <a:r>
                        <a:rPr lang="ru-RU" sz="1000" u="none" strike="noStrike">
                          <a:effectLst/>
                        </a:rPr>
                        <a:t>7</a:t>
                      </a:r>
                      <a:endParaRPr lang="ru-RU" sz="1000" b="0" i="0" u="none" strike="noStrike">
                        <a:solidFill>
                          <a:srgbClr val="000000"/>
                        </a:solidFill>
                        <a:effectLst/>
                        <a:latin typeface="Times New Roman" panose="02020603050405020304" pitchFamily="18" charset="0"/>
                      </a:endParaRPr>
                    </a:p>
                  </a:txBody>
                  <a:tcPr marL="1380" marR="1380" marT="1380" marB="0" anchor="ctr"/>
                </a:tc>
              </a:tr>
              <a:tr h="187695">
                <a:tc>
                  <a:txBody>
                    <a:bodyPr/>
                    <a:lstStyle/>
                    <a:p>
                      <a:pPr algn="l" fontAlgn="t"/>
                      <a:r>
                        <a:rPr lang="ru-RU" sz="1000" u="none" strike="noStrike" dirty="0">
                          <a:effectLst/>
                        </a:rPr>
                        <a:t>Муниципальная программа "Развитие гражданского общества в городе Пыть-Яхе"</a:t>
                      </a:r>
                      <a:endParaRPr lang="ru-RU" sz="1000" b="0" i="0" u="none" strike="noStrike" dirty="0">
                        <a:solidFill>
                          <a:srgbClr val="000000"/>
                        </a:solidFill>
                        <a:effectLst/>
                        <a:latin typeface="Times New Roman" panose="02020603050405020304" pitchFamily="18" charset="0"/>
                      </a:endParaRPr>
                    </a:p>
                  </a:txBody>
                  <a:tcPr marL="1380" marR="1380" marT="1380" marB="0"/>
                </a:tc>
                <a:tc>
                  <a:txBody>
                    <a:bodyPr/>
                    <a:lstStyle/>
                    <a:p>
                      <a:pPr algn="ctr" fontAlgn="b"/>
                      <a:r>
                        <a:rPr lang="ru-RU" sz="1000" u="none" strike="noStrike">
                          <a:effectLst/>
                        </a:rPr>
                        <a:t>30 103,9 </a:t>
                      </a:r>
                      <a:endParaRPr lang="ru-RU" sz="1000" b="0" i="0" u="none" strike="noStrike">
                        <a:solidFill>
                          <a:srgbClr val="000000"/>
                        </a:solidFill>
                        <a:effectLst/>
                        <a:latin typeface="Times New Roman" panose="02020603050405020304" pitchFamily="18" charset="0"/>
                      </a:endParaRPr>
                    </a:p>
                  </a:txBody>
                  <a:tcPr marL="1380" marR="1380" marT="1380" marB="0" anchor="b"/>
                </a:tc>
                <a:tc>
                  <a:txBody>
                    <a:bodyPr/>
                    <a:lstStyle/>
                    <a:p>
                      <a:pPr algn="ctr" fontAlgn="b"/>
                      <a:r>
                        <a:rPr lang="ru-RU" sz="1000" u="none" strike="noStrike">
                          <a:effectLst/>
                        </a:rPr>
                        <a:t>33 995,0 </a:t>
                      </a:r>
                      <a:endParaRPr lang="ru-RU" sz="1000" b="0" i="0" u="none" strike="noStrike">
                        <a:solidFill>
                          <a:srgbClr val="000000"/>
                        </a:solidFill>
                        <a:effectLst/>
                        <a:latin typeface="Times New Roman" panose="02020603050405020304" pitchFamily="18" charset="0"/>
                      </a:endParaRPr>
                    </a:p>
                  </a:txBody>
                  <a:tcPr marL="1380" marR="1380" marT="1380" marB="0" anchor="b"/>
                </a:tc>
                <a:tc>
                  <a:txBody>
                    <a:bodyPr/>
                    <a:lstStyle/>
                    <a:p>
                      <a:pPr algn="ctr" fontAlgn="b"/>
                      <a:r>
                        <a:rPr lang="ru-RU" sz="1000" u="none" strike="noStrike">
                          <a:effectLst/>
                        </a:rPr>
                        <a:t>32 446,5 </a:t>
                      </a:r>
                      <a:endParaRPr lang="ru-RU" sz="1000" b="0" i="0" u="none" strike="noStrike">
                        <a:solidFill>
                          <a:srgbClr val="000000"/>
                        </a:solidFill>
                        <a:effectLst/>
                        <a:latin typeface="Times New Roman" panose="02020603050405020304" pitchFamily="18" charset="0"/>
                      </a:endParaRPr>
                    </a:p>
                  </a:txBody>
                  <a:tcPr marL="1380" marR="1380" marT="1380" marB="0" anchor="b"/>
                </a:tc>
                <a:tc>
                  <a:txBody>
                    <a:bodyPr/>
                    <a:lstStyle/>
                    <a:p>
                      <a:pPr algn="ctr" fontAlgn="b"/>
                      <a:r>
                        <a:rPr lang="ru-RU" sz="1000" u="none" strike="noStrike">
                          <a:effectLst/>
                        </a:rPr>
                        <a:t>112,9 </a:t>
                      </a:r>
                      <a:endParaRPr lang="ru-RU" sz="1000" b="0" i="0" u="none" strike="noStrike">
                        <a:solidFill>
                          <a:srgbClr val="000000"/>
                        </a:solidFill>
                        <a:effectLst/>
                        <a:latin typeface="Times New Roman" panose="02020603050405020304" pitchFamily="18" charset="0"/>
                      </a:endParaRPr>
                    </a:p>
                  </a:txBody>
                  <a:tcPr marL="1380" marR="1380" marT="1380" marB="0" anchor="b"/>
                </a:tc>
                <a:tc>
                  <a:txBody>
                    <a:bodyPr/>
                    <a:lstStyle/>
                    <a:p>
                      <a:pPr algn="ctr" fontAlgn="b"/>
                      <a:r>
                        <a:rPr lang="ru-RU" sz="1000" u="none" strike="noStrike">
                          <a:effectLst/>
                        </a:rPr>
                        <a:t>95,4 </a:t>
                      </a:r>
                      <a:endParaRPr lang="ru-RU" sz="1000" b="0" i="0" u="none" strike="noStrike">
                        <a:solidFill>
                          <a:srgbClr val="000000"/>
                        </a:solidFill>
                        <a:effectLst/>
                        <a:latin typeface="Times New Roman" panose="02020603050405020304" pitchFamily="18" charset="0"/>
                      </a:endParaRPr>
                    </a:p>
                  </a:txBody>
                  <a:tcPr marL="1380" marR="1380" marT="1380" marB="0" anchor="b"/>
                </a:tc>
                <a:tc>
                  <a:txBody>
                    <a:bodyPr/>
                    <a:lstStyle/>
                    <a:p>
                      <a:pPr algn="l" fontAlgn="t"/>
                      <a:r>
                        <a:rPr lang="ru-RU" sz="1000" u="none" strike="noStrike">
                          <a:effectLst/>
                        </a:rPr>
                        <a:t>Увеличение уточненного плана на финансовое обеспечение муниципального задания в свзи с увеличением нормативных затрат на оказание муниципальных работ, увеличением бюджетных ассигнований на оказание финансовой поддержки общественным организациям ветеранов Великой Отечественной войны, ветеранов-нефтяников, инвалидов, старожилов.</a:t>
                      </a:r>
                      <a:endParaRPr lang="ru-RU" sz="1000" b="0" i="0" u="none" strike="noStrike">
                        <a:solidFill>
                          <a:srgbClr val="000000"/>
                        </a:solidFill>
                        <a:effectLst/>
                        <a:latin typeface="Times New Roman" panose="02020603050405020304" pitchFamily="18" charset="0"/>
                      </a:endParaRPr>
                    </a:p>
                  </a:txBody>
                  <a:tcPr marL="1380" marR="1380" marT="1380" marB="0"/>
                </a:tc>
              </a:tr>
              <a:tr h="305004">
                <a:tc>
                  <a:txBody>
                    <a:bodyPr/>
                    <a:lstStyle/>
                    <a:p>
                      <a:pPr algn="l" fontAlgn="t"/>
                      <a:r>
                        <a:rPr lang="ru-RU" sz="1000" u="none" strike="noStrike">
                          <a:effectLst/>
                        </a:rPr>
                        <a:t>Муниципальная программа "Управление муниципальным имуществом города Пыть -Яха"</a:t>
                      </a:r>
                      <a:endParaRPr lang="ru-RU" sz="1000" b="0" i="0" u="none" strike="noStrike">
                        <a:solidFill>
                          <a:srgbClr val="000000"/>
                        </a:solidFill>
                        <a:effectLst/>
                        <a:latin typeface="Times New Roman" panose="02020603050405020304" pitchFamily="18" charset="0"/>
                      </a:endParaRPr>
                    </a:p>
                  </a:txBody>
                  <a:tcPr marL="1380" marR="1380" marT="1380" marB="0"/>
                </a:tc>
                <a:tc>
                  <a:txBody>
                    <a:bodyPr/>
                    <a:lstStyle/>
                    <a:p>
                      <a:pPr algn="ctr" fontAlgn="b"/>
                      <a:r>
                        <a:rPr lang="ru-RU" sz="1000" u="none" strike="noStrike">
                          <a:effectLst/>
                        </a:rPr>
                        <a:t>18 319,1 </a:t>
                      </a:r>
                      <a:endParaRPr lang="ru-RU" sz="1000" b="0" i="0" u="none" strike="noStrike">
                        <a:solidFill>
                          <a:srgbClr val="000000"/>
                        </a:solidFill>
                        <a:effectLst/>
                        <a:latin typeface="Times New Roman" panose="02020603050405020304" pitchFamily="18" charset="0"/>
                      </a:endParaRPr>
                    </a:p>
                  </a:txBody>
                  <a:tcPr marL="1380" marR="1380" marT="1380" marB="0" anchor="b"/>
                </a:tc>
                <a:tc>
                  <a:txBody>
                    <a:bodyPr/>
                    <a:lstStyle/>
                    <a:p>
                      <a:pPr algn="ctr" fontAlgn="b"/>
                      <a:r>
                        <a:rPr lang="ru-RU" sz="1000" u="none" strike="noStrike">
                          <a:effectLst/>
                        </a:rPr>
                        <a:t>60 041,9 </a:t>
                      </a:r>
                      <a:endParaRPr lang="ru-RU" sz="1000" b="0" i="0" u="none" strike="noStrike">
                        <a:solidFill>
                          <a:srgbClr val="000000"/>
                        </a:solidFill>
                        <a:effectLst/>
                        <a:latin typeface="Times New Roman" panose="02020603050405020304" pitchFamily="18" charset="0"/>
                      </a:endParaRPr>
                    </a:p>
                  </a:txBody>
                  <a:tcPr marL="1380" marR="1380" marT="1380" marB="0" anchor="b"/>
                </a:tc>
                <a:tc>
                  <a:txBody>
                    <a:bodyPr/>
                    <a:lstStyle/>
                    <a:p>
                      <a:pPr algn="ctr" fontAlgn="b"/>
                      <a:r>
                        <a:rPr lang="ru-RU" sz="1000" u="none" strike="noStrike">
                          <a:effectLst/>
                        </a:rPr>
                        <a:t>20 519,2 </a:t>
                      </a:r>
                      <a:endParaRPr lang="ru-RU" sz="1000" b="0" i="0" u="none" strike="noStrike">
                        <a:solidFill>
                          <a:srgbClr val="000000"/>
                        </a:solidFill>
                        <a:effectLst/>
                        <a:latin typeface="Times New Roman" panose="02020603050405020304" pitchFamily="18" charset="0"/>
                      </a:endParaRPr>
                    </a:p>
                  </a:txBody>
                  <a:tcPr marL="1380" marR="1380" marT="1380" marB="0" anchor="b"/>
                </a:tc>
                <a:tc>
                  <a:txBody>
                    <a:bodyPr/>
                    <a:lstStyle/>
                    <a:p>
                      <a:pPr algn="ctr" fontAlgn="b"/>
                      <a:r>
                        <a:rPr lang="ru-RU" sz="1000" u="none" strike="noStrike">
                          <a:effectLst/>
                        </a:rPr>
                        <a:t>327,8 </a:t>
                      </a:r>
                      <a:endParaRPr lang="ru-RU" sz="1000" b="0" i="0" u="none" strike="noStrike">
                        <a:solidFill>
                          <a:srgbClr val="000000"/>
                        </a:solidFill>
                        <a:effectLst/>
                        <a:latin typeface="Times New Roman" panose="02020603050405020304" pitchFamily="18" charset="0"/>
                      </a:endParaRPr>
                    </a:p>
                  </a:txBody>
                  <a:tcPr marL="1380" marR="1380" marT="1380" marB="0" anchor="b"/>
                </a:tc>
                <a:tc>
                  <a:txBody>
                    <a:bodyPr/>
                    <a:lstStyle/>
                    <a:p>
                      <a:pPr algn="ctr" fontAlgn="b"/>
                      <a:r>
                        <a:rPr lang="ru-RU" sz="1000" u="none" strike="noStrike">
                          <a:effectLst/>
                        </a:rPr>
                        <a:t>34,2 </a:t>
                      </a:r>
                      <a:endParaRPr lang="ru-RU" sz="1000" b="0" i="0" u="none" strike="noStrike">
                        <a:solidFill>
                          <a:srgbClr val="000000"/>
                        </a:solidFill>
                        <a:effectLst/>
                        <a:latin typeface="Times New Roman" panose="02020603050405020304" pitchFamily="18" charset="0"/>
                      </a:endParaRPr>
                    </a:p>
                  </a:txBody>
                  <a:tcPr marL="1380" marR="1380" marT="1380" marB="0" anchor="b"/>
                </a:tc>
                <a:tc>
                  <a:txBody>
                    <a:bodyPr/>
                    <a:lstStyle/>
                    <a:p>
                      <a:pPr algn="l" fontAlgn="t"/>
                      <a:r>
                        <a:rPr lang="ru-RU" sz="1000" u="none" strike="noStrike">
                          <a:effectLst/>
                        </a:rPr>
                        <a:t>Увеличение уточненного плана на год к первоначально утвержденному плану на год обусловлено тем, что в конце отчетного периода (30.12.2021) в рамках договора пожертвования с ООО «РН-Юганскнефтегаз» от 29.12.2021 №2142021/3392Д, поступили денежные средства на осуществление ПИР, строительство, реконструкции, ремонта объектов социальной сферы в целях расширения перечня социальных услуг для населения и улучшения условий их предоставления в сумме 36 500 000,00 рублей.</a:t>
                      </a:r>
                      <a:br>
                        <a:rPr lang="ru-RU" sz="1000" u="none" strike="noStrike">
                          <a:effectLst/>
                        </a:rPr>
                      </a:br>
                      <a:r>
                        <a:rPr lang="ru-RU" sz="1000" u="none" strike="noStrike">
                          <a:effectLst/>
                        </a:rPr>
                        <a:t>Низкий процент исполнения расходов к уточненному плану объясняется  поступлением в конце декабря 2021 года средств от ООО «РН-Юганскнефтегаз» по договору пожертвования  в сумме 36 500,0 тыс. рублей.</a:t>
                      </a:r>
                      <a:endParaRPr lang="ru-RU" sz="1000" b="0" i="0" u="none" strike="noStrike">
                        <a:solidFill>
                          <a:srgbClr val="000000"/>
                        </a:solidFill>
                        <a:effectLst/>
                        <a:latin typeface="Times New Roman" panose="02020603050405020304" pitchFamily="18" charset="0"/>
                      </a:endParaRPr>
                    </a:p>
                  </a:txBody>
                  <a:tcPr marL="1380" marR="1380" marT="1380" marB="0"/>
                </a:tc>
              </a:tr>
              <a:tr h="70386">
                <a:tc>
                  <a:txBody>
                    <a:bodyPr/>
                    <a:lstStyle/>
                    <a:p>
                      <a:pPr algn="l" fontAlgn="t"/>
                      <a:r>
                        <a:rPr lang="ru-RU" sz="1000" u="none" strike="noStrike">
                          <a:effectLst/>
                        </a:rPr>
                        <a:t>Муниципальная программа "Развитие муниципальной службы в городе Пыть-Яхе"</a:t>
                      </a:r>
                      <a:endParaRPr lang="ru-RU" sz="1000" b="0" i="0" u="none" strike="noStrike">
                        <a:solidFill>
                          <a:srgbClr val="000000"/>
                        </a:solidFill>
                        <a:effectLst/>
                        <a:latin typeface="Times New Roman" panose="02020603050405020304" pitchFamily="18" charset="0"/>
                      </a:endParaRPr>
                    </a:p>
                  </a:txBody>
                  <a:tcPr marL="1380" marR="1380" marT="1380" marB="0"/>
                </a:tc>
                <a:tc>
                  <a:txBody>
                    <a:bodyPr/>
                    <a:lstStyle/>
                    <a:p>
                      <a:pPr algn="ctr" fontAlgn="b"/>
                      <a:r>
                        <a:rPr lang="ru-RU" sz="1000" u="none" strike="noStrike">
                          <a:effectLst/>
                        </a:rPr>
                        <a:t>477 009,8 </a:t>
                      </a:r>
                      <a:endParaRPr lang="ru-RU" sz="1000" b="0" i="0" u="none" strike="noStrike">
                        <a:solidFill>
                          <a:srgbClr val="000000"/>
                        </a:solidFill>
                        <a:effectLst/>
                        <a:latin typeface="Times New Roman" panose="02020603050405020304" pitchFamily="18" charset="0"/>
                      </a:endParaRPr>
                    </a:p>
                  </a:txBody>
                  <a:tcPr marL="1380" marR="1380" marT="1380" marB="0" anchor="b"/>
                </a:tc>
                <a:tc>
                  <a:txBody>
                    <a:bodyPr/>
                    <a:lstStyle/>
                    <a:p>
                      <a:pPr algn="ctr" fontAlgn="b"/>
                      <a:r>
                        <a:rPr lang="ru-RU" sz="1000" u="none" strike="noStrike">
                          <a:effectLst/>
                        </a:rPr>
                        <a:t>493 218,4 </a:t>
                      </a:r>
                      <a:endParaRPr lang="ru-RU" sz="1000" b="0" i="0" u="none" strike="noStrike">
                        <a:solidFill>
                          <a:srgbClr val="000000"/>
                        </a:solidFill>
                        <a:effectLst/>
                        <a:latin typeface="Times New Roman" panose="02020603050405020304" pitchFamily="18" charset="0"/>
                      </a:endParaRPr>
                    </a:p>
                  </a:txBody>
                  <a:tcPr marL="1380" marR="1380" marT="1380" marB="0" anchor="b"/>
                </a:tc>
                <a:tc>
                  <a:txBody>
                    <a:bodyPr/>
                    <a:lstStyle/>
                    <a:p>
                      <a:pPr algn="ctr" fontAlgn="b"/>
                      <a:r>
                        <a:rPr lang="ru-RU" sz="1000" u="none" strike="noStrike">
                          <a:effectLst/>
                        </a:rPr>
                        <a:t>481 976,1 </a:t>
                      </a:r>
                      <a:endParaRPr lang="ru-RU" sz="1000" b="0" i="0" u="none" strike="noStrike">
                        <a:solidFill>
                          <a:srgbClr val="000000"/>
                        </a:solidFill>
                        <a:effectLst/>
                        <a:latin typeface="Times New Roman" panose="02020603050405020304" pitchFamily="18" charset="0"/>
                      </a:endParaRPr>
                    </a:p>
                  </a:txBody>
                  <a:tcPr marL="1380" marR="1380" marT="1380" marB="0" anchor="b"/>
                </a:tc>
                <a:tc>
                  <a:txBody>
                    <a:bodyPr/>
                    <a:lstStyle/>
                    <a:p>
                      <a:pPr algn="ctr" fontAlgn="b"/>
                      <a:r>
                        <a:rPr lang="ru-RU" sz="1000" u="none" strike="noStrike">
                          <a:effectLst/>
                        </a:rPr>
                        <a:t>103,4 </a:t>
                      </a:r>
                      <a:endParaRPr lang="ru-RU" sz="1000" b="0" i="0" u="none" strike="noStrike">
                        <a:solidFill>
                          <a:srgbClr val="000000"/>
                        </a:solidFill>
                        <a:effectLst/>
                        <a:latin typeface="Times New Roman" panose="02020603050405020304" pitchFamily="18" charset="0"/>
                      </a:endParaRPr>
                    </a:p>
                  </a:txBody>
                  <a:tcPr marL="1380" marR="1380" marT="1380" marB="0" anchor="b"/>
                </a:tc>
                <a:tc>
                  <a:txBody>
                    <a:bodyPr/>
                    <a:lstStyle/>
                    <a:p>
                      <a:pPr algn="ctr" fontAlgn="b"/>
                      <a:r>
                        <a:rPr lang="ru-RU" sz="1000" u="none" strike="noStrike">
                          <a:effectLst/>
                        </a:rPr>
                        <a:t>97,7 </a:t>
                      </a:r>
                      <a:endParaRPr lang="ru-RU" sz="1000" b="0" i="0" u="none" strike="noStrike">
                        <a:solidFill>
                          <a:srgbClr val="000000"/>
                        </a:solidFill>
                        <a:effectLst/>
                        <a:latin typeface="Times New Roman" panose="02020603050405020304" pitchFamily="18" charset="0"/>
                      </a:endParaRPr>
                    </a:p>
                  </a:txBody>
                  <a:tcPr marL="1380" marR="1380" marT="1380" marB="0" anchor="b"/>
                </a:tc>
                <a:tc>
                  <a:txBody>
                    <a:bodyPr/>
                    <a:lstStyle/>
                    <a:p>
                      <a:pPr algn="l" fontAlgn="t"/>
                      <a:r>
                        <a:rPr lang="ru-RU" sz="1000" u="none" strike="noStrike">
                          <a:effectLst/>
                        </a:rPr>
                        <a:t> </a:t>
                      </a:r>
                      <a:endParaRPr lang="ru-RU" sz="1000" b="0" i="0" u="none" strike="noStrike">
                        <a:solidFill>
                          <a:srgbClr val="000000"/>
                        </a:solidFill>
                        <a:effectLst/>
                        <a:latin typeface="Times New Roman" panose="02020603050405020304" pitchFamily="18" charset="0"/>
                      </a:endParaRPr>
                    </a:p>
                  </a:txBody>
                  <a:tcPr marL="1380" marR="1380" marT="1380" marB="0"/>
                </a:tc>
              </a:tr>
              <a:tr h="586546">
                <a:tc>
                  <a:txBody>
                    <a:bodyPr/>
                    <a:lstStyle/>
                    <a:p>
                      <a:pPr algn="l" fontAlgn="t"/>
                      <a:r>
                        <a:rPr lang="ru-RU" sz="1000" u="none" strike="noStrike">
                          <a:effectLst/>
                        </a:rPr>
                        <a:t>Муниципальная программа "Содержание городских территорий, озеленение и благоустройство в городе Пыть-Яхе"</a:t>
                      </a:r>
                      <a:endParaRPr lang="ru-RU" sz="1000" b="0" i="0" u="none" strike="noStrike">
                        <a:solidFill>
                          <a:srgbClr val="000000"/>
                        </a:solidFill>
                        <a:effectLst/>
                        <a:latin typeface="Times New Roman" panose="02020603050405020304" pitchFamily="18" charset="0"/>
                      </a:endParaRPr>
                    </a:p>
                  </a:txBody>
                  <a:tcPr marL="1380" marR="1380" marT="1380" marB="0"/>
                </a:tc>
                <a:tc>
                  <a:txBody>
                    <a:bodyPr/>
                    <a:lstStyle/>
                    <a:p>
                      <a:pPr algn="ctr" fontAlgn="b"/>
                      <a:r>
                        <a:rPr lang="ru-RU" sz="1000" u="none" strike="noStrike">
                          <a:effectLst/>
                        </a:rPr>
                        <a:t>72 651,5 </a:t>
                      </a:r>
                      <a:endParaRPr lang="ru-RU" sz="1000" b="0" i="0" u="none" strike="noStrike">
                        <a:solidFill>
                          <a:srgbClr val="000000"/>
                        </a:solidFill>
                        <a:effectLst/>
                        <a:latin typeface="Times New Roman" panose="02020603050405020304" pitchFamily="18" charset="0"/>
                      </a:endParaRPr>
                    </a:p>
                  </a:txBody>
                  <a:tcPr marL="1380" marR="1380" marT="1380" marB="0" anchor="b"/>
                </a:tc>
                <a:tc>
                  <a:txBody>
                    <a:bodyPr/>
                    <a:lstStyle/>
                    <a:p>
                      <a:pPr algn="ctr" fontAlgn="b"/>
                      <a:r>
                        <a:rPr lang="ru-RU" sz="1000" u="none" strike="noStrike">
                          <a:effectLst/>
                        </a:rPr>
                        <a:t>187 770,4 </a:t>
                      </a:r>
                      <a:endParaRPr lang="ru-RU" sz="1000" b="0" i="0" u="none" strike="noStrike">
                        <a:solidFill>
                          <a:srgbClr val="000000"/>
                        </a:solidFill>
                        <a:effectLst/>
                        <a:latin typeface="Times New Roman" panose="02020603050405020304" pitchFamily="18" charset="0"/>
                      </a:endParaRPr>
                    </a:p>
                  </a:txBody>
                  <a:tcPr marL="1380" marR="1380" marT="1380" marB="0" anchor="b"/>
                </a:tc>
                <a:tc>
                  <a:txBody>
                    <a:bodyPr/>
                    <a:lstStyle/>
                    <a:p>
                      <a:pPr algn="ctr" fontAlgn="b"/>
                      <a:r>
                        <a:rPr lang="ru-RU" sz="1000" u="none" strike="noStrike">
                          <a:effectLst/>
                        </a:rPr>
                        <a:t>105 528,6 </a:t>
                      </a:r>
                      <a:endParaRPr lang="ru-RU" sz="1000" b="0" i="0" u="none" strike="noStrike">
                        <a:solidFill>
                          <a:srgbClr val="000000"/>
                        </a:solidFill>
                        <a:effectLst/>
                        <a:latin typeface="Times New Roman" panose="02020603050405020304" pitchFamily="18" charset="0"/>
                      </a:endParaRPr>
                    </a:p>
                  </a:txBody>
                  <a:tcPr marL="1380" marR="1380" marT="1380" marB="0" anchor="b"/>
                </a:tc>
                <a:tc>
                  <a:txBody>
                    <a:bodyPr/>
                    <a:lstStyle/>
                    <a:p>
                      <a:pPr algn="ctr" fontAlgn="b"/>
                      <a:r>
                        <a:rPr lang="ru-RU" sz="1000" u="none" strike="noStrike" dirty="0">
                          <a:effectLst/>
                        </a:rPr>
                        <a:t>258,5 </a:t>
                      </a:r>
                      <a:endParaRPr lang="ru-RU" sz="1000" b="0" i="0" u="none" strike="noStrike" dirty="0">
                        <a:solidFill>
                          <a:srgbClr val="000000"/>
                        </a:solidFill>
                        <a:effectLst/>
                        <a:latin typeface="Times New Roman" panose="02020603050405020304" pitchFamily="18" charset="0"/>
                      </a:endParaRPr>
                    </a:p>
                  </a:txBody>
                  <a:tcPr marL="1380" marR="1380" marT="1380" marB="0" anchor="b"/>
                </a:tc>
                <a:tc>
                  <a:txBody>
                    <a:bodyPr/>
                    <a:lstStyle/>
                    <a:p>
                      <a:pPr algn="ctr" fontAlgn="b"/>
                      <a:r>
                        <a:rPr lang="ru-RU" sz="1000" u="none" strike="noStrike">
                          <a:effectLst/>
                        </a:rPr>
                        <a:t>56,2 </a:t>
                      </a:r>
                      <a:endParaRPr lang="ru-RU" sz="1000" b="0" i="0" u="none" strike="noStrike">
                        <a:solidFill>
                          <a:srgbClr val="000000"/>
                        </a:solidFill>
                        <a:effectLst/>
                        <a:latin typeface="Times New Roman" panose="02020603050405020304" pitchFamily="18" charset="0"/>
                      </a:endParaRPr>
                    </a:p>
                  </a:txBody>
                  <a:tcPr marL="1380" marR="1380" marT="1380" marB="0" anchor="b"/>
                </a:tc>
                <a:tc>
                  <a:txBody>
                    <a:bodyPr/>
                    <a:lstStyle/>
                    <a:p>
                      <a:pPr algn="l" fontAlgn="t"/>
                      <a:r>
                        <a:rPr lang="ru-RU" sz="1000" u="none" strike="noStrike" dirty="0">
                          <a:effectLst/>
                        </a:rPr>
                        <a:t>Увеличение уточненного плана на сумму остатков прочих безвозмездных поступлений, сложившихся на 01.01.2021 года на  мемориальный комплекс: Монумент Славы и Вечный Огонь в 5 микрорайоне, а также  увеличением в конце отчетного периода в связи с поступлением денежных средств в бюджет муниципального образования согласно договору пожертвования «РН-</a:t>
                      </a:r>
                      <a:r>
                        <a:rPr lang="ru-RU" sz="1000" u="none" strike="noStrike" dirty="0" err="1">
                          <a:effectLst/>
                        </a:rPr>
                        <a:t>Юганскнефтегаз</a:t>
                      </a:r>
                      <a:r>
                        <a:rPr lang="ru-RU" sz="1000" u="none" strike="noStrike" dirty="0">
                          <a:effectLst/>
                        </a:rPr>
                        <a:t>» на осуществление проектно-изыскательских работ и комплексного благоустройства дворовых территорий и территорий общественного назначения, а также проездов и проходов к дворовым территориям общественным территориям, включая: "Мемориальный комплекс - Монумент Славы и Вечного огня" в 5 микрорайоне в городе Пыть-Ях; благоустройство общественной территории сквера "Сиверко" во 2 микрорайоне "нефтяников" в городе Пыть-Ях, благоустройство общественной территории сквер "Вдохновение" микрорайона 4 "Молодежный" в городе Пыть-Ях; благоустройство дворовой территории жилых домов №12, 13, 17, 18 микрорайона 1 "Центральный" в городе Пыть-Ях.</a:t>
                      </a:r>
                      <a:br>
                        <a:rPr lang="ru-RU" sz="1000" u="none" strike="noStrike" dirty="0">
                          <a:effectLst/>
                        </a:rPr>
                      </a:br>
                      <a:r>
                        <a:rPr lang="ru-RU" sz="1000" u="none" strike="noStrike" dirty="0">
                          <a:effectLst/>
                        </a:rPr>
                        <a:t>Низкое исполнение уточненного плана обусловлено поступлением в конце декабря 2021 года средств от ООО «РН-</a:t>
                      </a:r>
                      <a:r>
                        <a:rPr lang="ru-RU" sz="1000" u="none" strike="noStrike" dirty="0" err="1">
                          <a:effectLst/>
                        </a:rPr>
                        <a:t>Юганскнефтегаз</a:t>
                      </a:r>
                      <a:r>
                        <a:rPr lang="ru-RU" sz="1000" u="none" strike="noStrike" dirty="0">
                          <a:effectLst/>
                        </a:rPr>
                        <a:t>» по договору пожертвования в сумме 48 500 000,00 рублей, а также условиями оплаты по заключенным муниципальным контрактам.</a:t>
                      </a:r>
                      <a:endParaRPr lang="ru-RU" sz="1000" b="0" i="0" u="none" strike="noStrike" dirty="0">
                        <a:solidFill>
                          <a:srgbClr val="000000"/>
                        </a:solidFill>
                        <a:effectLst/>
                        <a:latin typeface="Times New Roman" panose="02020603050405020304" pitchFamily="18" charset="0"/>
                      </a:endParaRPr>
                    </a:p>
                  </a:txBody>
                  <a:tcPr marL="1380" marR="1380" marT="1380" marB="0"/>
                </a:tc>
              </a:tr>
              <a:tr h="78666">
                <a:tc>
                  <a:txBody>
                    <a:bodyPr/>
                    <a:lstStyle/>
                    <a:p>
                      <a:pPr algn="l" fontAlgn="t"/>
                      <a:r>
                        <a:rPr lang="ru-RU" sz="1100" b="1" u="none" strike="noStrike" dirty="0">
                          <a:effectLst/>
                        </a:rPr>
                        <a:t>Итого расходов по муниципальным программам </a:t>
                      </a:r>
                      <a:endParaRPr lang="ru-RU" sz="1100" b="1" i="0" u="none" strike="noStrike" dirty="0">
                        <a:solidFill>
                          <a:srgbClr val="000000"/>
                        </a:solidFill>
                        <a:effectLst/>
                        <a:latin typeface="Times New Roman" panose="02020603050405020304" pitchFamily="18" charset="0"/>
                      </a:endParaRPr>
                    </a:p>
                  </a:txBody>
                  <a:tcPr marL="1380" marR="1380" marT="1380" marB="0"/>
                </a:tc>
                <a:tc>
                  <a:txBody>
                    <a:bodyPr/>
                    <a:lstStyle/>
                    <a:p>
                      <a:pPr algn="ctr" fontAlgn="b"/>
                      <a:r>
                        <a:rPr lang="ru-RU" sz="1100" b="1" u="none" strike="noStrike" dirty="0">
                          <a:effectLst/>
                        </a:rPr>
                        <a:t>3 890 051,0 </a:t>
                      </a:r>
                      <a:endParaRPr lang="ru-RU" sz="1100" b="1" i="0" u="none" strike="noStrike" dirty="0">
                        <a:solidFill>
                          <a:srgbClr val="000000"/>
                        </a:solidFill>
                        <a:effectLst/>
                        <a:latin typeface="Times New Roman" panose="02020603050405020304" pitchFamily="18" charset="0"/>
                      </a:endParaRPr>
                    </a:p>
                  </a:txBody>
                  <a:tcPr marL="1380" marR="1380" marT="1380" marB="0" anchor="b"/>
                </a:tc>
                <a:tc>
                  <a:txBody>
                    <a:bodyPr/>
                    <a:lstStyle/>
                    <a:p>
                      <a:pPr algn="ctr" fontAlgn="b"/>
                      <a:r>
                        <a:rPr lang="ru-RU" sz="1100" b="1" u="none" strike="noStrike" dirty="0">
                          <a:effectLst/>
                        </a:rPr>
                        <a:t>4 900 699,9 </a:t>
                      </a:r>
                      <a:endParaRPr lang="ru-RU" sz="1100" b="1" i="0" u="none" strike="noStrike" dirty="0">
                        <a:solidFill>
                          <a:srgbClr val="000000"/>
                        </a:solidFill>
                        <a:effectLst/>
                        <a:latin typeface="Times New Roman" panose="02020603050405020304" pitchFamily="18" charset="0"/>
                      </a:endParaRPr>
                    </a:p>
                  </a:txBody>
                  <a:tcPr marL="1380" marR="1380" marT="1380" marB="0" anchor="b"/>
                </a:tc>
                <a:tc>
                  <a:txBody>
                    <a:bodyPr/>
                    <a:lstStyle/>
                    <a:p>
                      <a:pPr algn="ctr" fontAlgn="b"/>
                      <a:r>
                        <a:rPr lang="ru-RU" sz="1100" b="1" u="none" strike="noStrike" dirty="0">
                          <a:effectLst/>
                        </a:rPr>
                        <a:t>4 280 614,4 </a:t>
                      </a:r>
                      <a:endParaRPr lang="ru-RU" sz="1100" b="1" i="0" u="none" strike="noStrike" dirty="0">
                        <a:solidFill>
                          <a:srgbClr val="000000"/>
                        </a:solidFill>
                        <a:effectLst/>
                        <a:latin typeface="Times New Roman" panose="02020603050405020304" pitchFamily="18" charset="0"/>
                      </a:endParaRPr>
                    </a:p>
                  </a:txBody>
                  <a:tcPr marL="1380" marR="1380" marT="1380" marB="0" anchor="b"/>
                </a:tc>
                <a:tc>
                  <a:txBody>
                    <a:bodyPr/>
                    <a:lstStyle/>
                    <a:p>
                      <a:pPr algn="ctr" fontAlgn="b"/>
                      <a:r>
                        <a:rPr lang="ru-RU" sz="1100" b="1" u="none" strike="noStrike" dirty="0">
                          <a:effectLst/>
                        </a:rPr>
                        <a:t>126,0 </a:t>
                      </a:r>
                      <a:endParaRPr lang="ru-RU" sz="1100" b="1" i="0" u="none" strike="noStrike" dirty="0">
                        <a:solidFill>
                          <a:srgbClr val="000000"/>
                        </a:solidFill>
                        <a:effectLst/>
                        <a:latin typeface="Times New Roman" panose="02020603050405020304" pitchFamily="18" charset="0"/>
                      </a:endParaRPr>
                    </a:p>
                  </a:txBody>
                  <a:tcPr marL="1380" marR="1380" marT="1380" marB="0" anchor="b"/>
                </a:tc>
                <a:tc>
                  <a:txBody>
                    <a:bodyPr/>
                    <a:lstStyle/>
                    <a:p>
                      <a:pPr algn="ctr" fontAlgn="b"/>
                      <a:r>
                        <a:rPr lang="ru-RU" sz="1100" b="1" u="none" strike="noStrike" dirty="0">
                          <a:effectLst/>
                        </a:rPr>
                        <a:t>87,3 </a:t>
                      </a:r>
                      <a:endParaRPr lang="ru-RU" sz="1100" b="1" i="0" u="none" strike="noStrike" dirty="0">
                        <a:solidFill>
                          <a:srgbClr val="000000"/>
                        </a:solidFill>
                        <a:effectLst/>
                        <a:latin typeface="Times New Roman" panose="02020603050405020304" pitchFamily="18" charset="0"/>
                      </a:endParaRPr>
                    </a:p>
                  </a:txBody>
                  <a:tcPr marL="1380" marR="1380" marT="1380" marB="0" anchor="b"/>
                </a:tc>
                <a:tc>
                  <a:txBody>
                    <a:bodyPr/>
                    <a:lstStyle/>
                    <a:p>
                      <a:pPr algn="ctr" fontAlgn="ctr"/>
                      <a:r>
                        <a:rPr lang="ru-RU" sz="1100" b="1" u="none" strike="noStrike" dirty="0">
                          <a:effectLst/>
                        </a:rPr>
                        <a:t>х</a:t>
                      </a:r>
                      <a:endParaRPr lang="ru-RU" sz="1100" b="1" i="0" u="none" strike="noStrike" dirty="0">
                        <a:solidFill>
                          <a:srgbClr val="000000"/>
                        </a:solidFill>
                        <a:effectLst/>
                        <a:latin typeface="Times New Roman" panose="02020603050405020304" pitchFamily="18" charset="0"/>
                      </a:endParaRPr>
                    </a:p>
                  </a:txBody>
                  <a:tcPr marL="1380" marR="1380" marT="1380" marB="0" anchor="ctr"/>
                </a:tc>
              </a:tr>
            </a:tbl>
          </a:graphicData>
        </a:graphic>
      </p:graphicFrame>
      <p:sp>
        <p:nvSpPr>
          <p:cNvPr id="7" name="TextBox 6"/>
          <p:cNvSpPr txBox="1"/>
          <p:nvPr/>
        </p:nvSpPr>
        <p:spPr>
          <a:xfrm>
            <a:off x="10871200" y="689267"/>
            <a:ext cx="1036482" cy="369332"/>
          </a:xfrm>
          <a:prstGeom prst="rect">
            <a:avLst/>
          </a:prstGeom>
          <a:noFill/>
        </p:spPr>
        <p:txBody>
          <a:bodyPr wrap="square" rtlCol="0">
            <a:spAutoFit/>
          </a:bodyPr>
          <a:lstStyle/>
          <a:p>
            <a:pPr algn="r"/>
            <a:r>
              <a:rPr lang="ru-RU" dirty="0" smtClean="0"/>
              <a:t>(4 из 5)</a:t>
            </a:r>
            <a:endParaRPr lang="ru-RU" dirty="0"/>
          </a:p>
        </p:txBody>
      </p:sp>
    </p:spTree>
    <p:extLst>
      <p:ext uri="{BB962C8B-B14F-4D97-AF65-F5344CB8AC3E}">
        <p14:creationId xmlns:p14="http://schemas.microsoft.com/office/powerpoint/2010/main" val="255258841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3" name="Нижний колонтитул 3"/>
          <p:cNvSpPr>
            <a:spLocks noGrp="1"/>
          </p:cNvSpPr>
          <p:nvPr>
            <p:ph type="ftr" sz="quarter" idx="4294967295"/>
          </p:nvPr>
        </p:nvSpPr>
        <p:spPr>
          <a:xfrm>
            <a:off x="0" y="6437730"/>
            <a:ext cx="11760000" cy="432000"/>
          </a:xfrm>
          <a:prstGeom prst="rect">
            <a:avLst/>
          </a:prstGeom>
          <a:solidFill>
            <a:srgbClr val="404040"/>
          </a:solidFill>
          <a:ln cmpd="sng">
            <a:noFill/>
          </a:ln>
        </p:spPr>
        <p:txBody>
          <a:bodyPr anchor="ctr"/>
          <a:lstStyle/>
          <a:p>
            <a:pPr lvl="1"/>
            <a:r>
              <a:rPr lang="ru-RU" b="1" dirty="0">
                <a:gradFill>
                  <a:gsLst>
                    <a:gs pos="0">
                      <a:schemeClr val="accent1">
                        <a:lumMod val="5000"/>
                        <a:lumOff val="95000"/>
                      </a:schemeClr>
                    </a:gs>
                    <a:gs pos="74000">
                      <a:schemeClr val="accent5">
                        <a:lumMod val="25000"/>
                        <a:lumOff val="75000"/>
                      </a:schemeClr>
                    </a:gs>
                    <a:gs pos="83000">
                      <a:schemeClr val="accent5">
                        <a:lumMod val="25000"/>
                        <a:lumOff val="75000"/>
                      </a:schemeClr>
                    </a:gs>
                    <a:gs pos="100000">
                      <a:schemeClr val="accent5">
                        <a:lumMod val="50000"/>
                        <a:lumOff val="50000"/>
                      </a:schemeClr>
                    </a:gs>
                  </a:gsLst>
                  <a:lin ang="5400000" scaled="1"/>
                </a:gradFill>
              </a:rPr>
              <a:t>БЮДЖЕТ ДЛЯ ГРАЖДАН </a:t>
            </a:r>
          </a:p>
        </p:txBody>
      </p:sp>
      <p:sp>
        <p:nvSpPr>
          <p:cNvPr id="34" name="Номер слайда 5">
            <a:extLst>
              <a:ext uri="{FF2B5EF4-FFF2-40B4-BE49-F238E27FC236}">
                <a16:creationId xmlns="" xmlns:a16="http://schemas.microsoft.com/office/drawing/2014/main" id="{1C554D9F-1895-486E-BFBA-905BB2D29E08}"/>
              </a:ext>
            </a:extLst>
          </p:cNvPr>
          <p:cNvSpPr>
            <a:spLocks noGrp="1"/>
          </p:cNvSpPr>
          <p:nvPr>
            <p:ph type="sldNum" sz="quarter" idx="33"/>
          </p:nvPr>
        </p:nvSpPr>
        <p:spPr>
          <a:xfrm>
            <a:off x="11760000" y="6437730"/>
            <a:ext cx="432000" cy="432000"/>
          </a:xfrm>
        </p:spPr>
        <p:txBody>
          <a:bodyPr rtlCol="0"/>
          <a:lstStyle/>
          <a:p>
            <a:pPr rtl="0"/>
            <a:fld id="{19B51A1E-902D-48AF-9020-955120F399B6}" type="slidenum">
              <a:rPr lang="ru-RU" sz="1600" b="1" smtClean="0">
                <a:ln w="0"/>
                <a:gradFill>
                  <a:gsLst>
                    <a:gs pos="0">
                      <a:schemeClr val="accent1">
                        <a:lumMod val="5000"/>
                        <a:lumOff val="95000"/>
                      </a:schemeClr>
                    </a:gs>
                    <a:gs pos="74000">
                      <a:schemeClr val="accent5">
                        <a:lumMod val="25000"/>
                        <a:lumOff val="75000"/>
                      </a:schemeClr>
                    </a:gs>
                    <a:gs pos="83000">
                      <a:schemeClr val="accent5">
                        <a:lumMod val="25000"/>
                        <a:lumOff val="75000"/>
                      </a:schemeClr>
                    </a:gs>
                    <a:gs pos="100000">
                      <a:schemeClr val="accent5">
                        <a:lumMod val="50000"/>
                        <a:lumOff val="50000"/>
                      </a:schemeClr>
                    </a:gs>
                  </a:gsLst>
                  <a:lin ang="5400000" scaled="1"/>
                </a:gradFill>
                <a:effectLst>
                  <a:outerShdw blurRad="38100" dist="25400" dir="5400000" algn="ctr" rotWithShape="0">
                    <a:srgbClr val="6E747A">
                      <a:alpha val="43000"/>
                    </a:srgbClr>
                  </a:outerShdw>
                </a:effectLst>
              </a:rPr>
              <a:pPr rtl="0"/>
              <a:t>57</a:t>
            </a:fld>
            <a:endParaRPr lang="ru-RU" sz="1600" b="1" dirty="0">
              <a:ln w="0"/>
              <a:gradFill>
                <a:gsLst>
                  <a:gs pos="0">
                    <a:schemeClr val="accent1">
                      <a:lumMod val="5000"/>
                      <a:lumOff val="95000"/>
                    </a:schemeClr>
                  </a:gs>
                  <a:gs pos="74000">
                    <a:schemeClr val="accent5">
                      <a:lumMod val="25000"/>
                      <a:lumOff val="75000"/>
                    </a:schemeClr>
                  </a:gs>
                  <a:gs pos="83000">
                    <a:schemeClr val="accent5">
                      <a:lumMod val="25000"/>
                      <a:lumOff val="75000"/>
                    </a:schemeClr>
                  </a:gs>
                  <a:gs pos="100000">
                    <a:schemeClr val="accent5">
                      <a:lumMod val="50000"/>
                      <a:lumOff val="50000"/>
                    </a:schemeClr>
                  </a:gs>
                </a:gsLst>
                <a:lin ang="5400000" scaled="1"/>
              </a:gradFill>
              <a:effectLst>
                <a:outerShdw blurRad="38100" dist="25400" dir="5400000" algn="ctr" rotWithShape="0">
                  <a:srgbClr val="6E747A">
                    <a:alpha val="43000"/>
                  </a:srgbClr>
                </a:outerShdw>
              </a:effectLst>
            </a:endParaRPr>
          </a:p>
        </p:txBody>
      </p:sp>
      <p:sp>
        <p:nvSpPr>
          <p:cNvPr id="3" name="Заголовок 2"/>
          <p:cNvSpPr>
            <a:spLocks noGrp="1"/>
          </p:cNvSpPr>
          <p:nvPr>
            <p:ph type="title"/>
          </p:nvPr>
        </p:nvSpPr>
        <p:spPr/>
        <p:txBody>
          <a:bodyPr/>
          <a:lstStyle/>
          <a:p>
            <a:r>
              <a:rPr lang="ru-RU" sz="2000" dirty="0"/>
              <a:t>Сведения о фактически произведенных расходах города Пыть-Яха на реализацию муниципальных программ и непрограммных направлений деятельности в сравнении с первоначально утвержденными решением о бюджете значениями и с уточненными назначениями с учетом внесенных изменений за 2021 </a:t>
            </a:r>
            <a:r>
              <a:rPr lang="ru-RU" sz="2000" dirty="0" smtClean="0"/>
              <a:t>год, тыс. рублей</a:t>
            </a:r>
            <a:endParaRPr lang="ru-RU" sz="2000" dirty="0"/>
          </a:p>
        </p:txBody>
      </p:sp>
      <p:graphicFrame>
        <p:nvGraphicFramePr>
          <p:cNvPr id="4" name="Таблица 3"/>
          <p:cNvGraphicFramePr>
            <a:graphicFrameLocks noGrp="1"/>
          </p:cNvGraphicFramePr>
          <p:nvPr>
            <p:extLst>
              <p:ext uri="{D42A27DB-BD31-4B8C-83A1-F6EECF244321}">
                <p14:modId xmlns:p14="http://schemas.microsoft.com/office/powerpoint/2010/main" val="231904531"/>
              </p:ext>
            </p:extLst>
          </p:nvPr>
        </p:nvGraphicFramePr>
        <p:xfrm>
          <a:off x="191556" y="1086380"/>
          <a:ext cx="11737976" cy="1558620"/>
        </p:xfrm>
        <a:graphic>
          <a:graphicData uri="http://schemas.openxmlformats.org/drawingml/2006/table">
            <a:tbl>
              <a:tblPr bandRow="1" bandCol="1">
                <a:effectLst>
                  <a:outerShdw blurRad="50800" dist="38100" dir="5400000" algn="t" rotWithShape="0">
                    <a:prstClr val="black">
                      <a:alpha val="40000"/>
                    </a:prstClr>
                  </a:outerShdw>
                </a:effectLst>
                <a:tableStyleId>{5A111915-BE36-4E01-A7E5-04B1672EAD32}</a:tableStyleId>
              </a:tblPr>
              <a:tblGrid>
                <a:gridCol w="2252052"/>
                <a:gridCol w="782192"/>
                <a:gridCol w="863600"/>
                <a:gridCol w="753533"/>
                <a:gridCol w="872067"/>
                <a:gridCol w="787400"/>
                <a:gridCol w="5427132"/>
              </a:tblGrid>
              <a:tr h="0">
                <a:tc>
                  <a:txBody>
                    <a:bodyPr/>
                    <a:lstStyle/>
                    <a:p>
                      <a:pPr algn="ctr" fontAlgn="ctr"/>
                      <a:r>
                        <a:rPr lang="ru-RU" sz="1000" u="none" strike="noStrike" dirty="0">
                          <a:effectLst/>
                        </a:rPr>
                        <a:t>1</a:t>
                      </a:r>
                      <a:endParaRPr lang="ru-RU" sz="1000" b="0" i="0" u="none" strike="noStrike" dirty="0">
                        <a:solidFill>
                          <a:srgbClr val="000000"/>
                        </a:solidFill>
                        <a:effectLst/>
                        <a:latin typeface="Times New Roman" panose="02020603050405020304" pitchFamily="18" charset="0"/>
                      </a:endParaRPr>
                    </a:p>
                  </a:txBody>
                  <a:tcPr marL="1380" marR="1380" marT="1380" marB="0" anchor="ctr"/>
                </a:tc>
                <a:tc>
                  <a:txBody>
                    <a:bodyPr/>
                    <a:lstStyle/>
                    <a:p>
                      <a:pPr algn="ctr" fontAlgn="ctr"/>
                      <a:r>
                        <a:rPr lang="ru-RU" sz="1000" u="none" strike="noStrike">
                          <a:effectLst/>
                        </a:rPr>
                        <a:t>2</a:t>
                      </a:r>
                      <a:endParaRPr lang="ru-RU" sz="1000" b="0" i="0" u="none" strike="noStrike">
                        <a:solidFill>
                          <a:srgbClr val="000000"/>
                        </a:solidFill>
                        <a:effectLst/>
                        <a:latin typeface="Times New Roman" panose="02020603050405020304" pitchFamily="18" charset="0"/>
                      </a:endParaRPr>
                    </a:p>
                  </a:txBody>
                  <a:tcPr marL="1380" marR="1380" marT="1380" marB="0" anchor="ctr"/>
                </a:tc>
                <a:tc>
                  <a:txBody>
                    <a:bodyPr/>
                    <a:lstStyle/>
                    <a:p>
                      <a:pPr algn="ctr" fontAlgn="ctr"/>
                      <a:r>
                        <a:rPr lang="ru-RU" sz="1000" u="none" strike="noStrike">
                          <a:effectLst/>
                        </a:rPr>
                        <a:t>3</a:t>
                      </a:r>
                      <a:endParaRPr lang="ru-RU" sz="1000" b="0" i="0" u="none" strike="noStrike">
                        <a:solidFill>
                          <a:srgbClr val="000000"/>
                        </a:solidFill>
                        <a:effectLst/>
                        <a:latin typeface="Times New Roman" panose="02020603050405020304" pitchFamily="18" charset="0"/>
                      </a:endParaRPr>
                    </a:p>
                  </a:txBody>
                  <a:tcPr marL="1380" marR="1380" marT="1380" marB="0" anchor="ctr"/>
                </a:tc>
                <a:tc>
                  <a:txBody>
                    <a:bodyPr/>
                    <a:lstStyle/>
                    <a:p>
                      <a:pPr algn="ctr" fontAlgn="ctr"/>
                      <a:r>
                        <a:rPr lang="ru-RU" sz="1000" u="none" strike="noStrike">
                          <a:effectLst/>
                        </a:rPr>
                        <a:t>4</a:t>
                      </a:r>
                      <a:endParaRPr lang="ru-RU" sz="1000" b="0" i="0" u="none" strike="noStrike">
                        <a:solidFill>
                          <a:srgbClr val="000000"/>
                        </a:solidFill>
                        <a:effectLst/>
                        <a:latin typeface="Times New Roman" panose="02020603050405020304" pitchFamily="18" charset="0"/>
                      </a:endParaRPr>
                    </a:p>
                  </a:txBody>
                  <a:tcPr marL="1380" marR="1380" marT="1380" marB="0" anchor="ctr"/>
                </a:tc>
                <a:tc>
                  <a:txBody>
                    <a:bodyPr/>
                    <a:lstStyle/>
                    <a:p>
                      <a:pPr algn="ctr" fontAlgn="ctr"/>
                      <a:r>
                        <a:rPr lang="ru-RU" sz="1000" u="none" strike="noStrike">
                          <a:effectLst/>
                        </a:rPr>
                        <a:t>5</a:t>
                      </a:r>
                      <a:endParaRPr lang="ru-RU" sz="1000" b="0" i="0" u="none" strike="noStrike">
                        <a:solidFill>
                          <a:srgbClr val="000000"/>
                        </a:solidFill>
                        <a:effectLst/>
                        <a:latin typeface="Times New Roman" panose="02020603050405020304" pitchFamily="18" charset="0"/>
                      </a:endParaRPr>
                    </a:p>
                  </a:txBody>
                  <a:tcPr marL="1380" marR="1380" marT="1380" marB="0" anchor="ctr"/>
                </a:tc>
                <a:tc>
                  <a:txBody>
                    <a:bodyPr/>
                    <a:lstStyle/>
                    <a:p>
                      <a:pPr algn="ctr" fontAlgn="ctr"/>
                      <a:r>
                        <a:rPr lang="ru-RU" sz="1000" u="none" strike="noStrike">
                          <a:effectLst/>
                        </a:rPr>
                        <a:t>6</a:t>
                      </a:r>
                      <a:endParaRPr lang="ru-RU" sz="1000" b="0" i="0" u="none" strike="noStrike">
                        <a:solidFill>
                          <a:srgbClr val="000000"/>
                        </a:solidFill>
                        <a:effectLst/>
                        <a:latin typeface="Times New Roman" panose="02020603050405020304" pitchFamily="18" charset="0"/>
                      </a:endParaRPr>
                    </a:p>
                  </a:txBody>
                  <a:tcPr marL="1380" marR="1380" marT="1380" marB="0" anchor="ctr"/>
                </a:tc>
                <a:tc>
                  <a:txBody>
                    <a:bodyPr/>
                    <a:lstStyle/>
                    <a:p>
                      <a:pPr algn="ctr" fontAlgn="ctr"/>
                      <a:r>
                        <a:rPr lang="ru-RU" sz="1000" u="none" strike="noStrike">
                          <a:effectLst/>
                        </a:rPr>
                        <a:t>7</a:t>
                      </a:r>
                      <a:endParaRPr lang="ru-RU" sz="1000" b="0" i="0" u="none" strike="noStrike">
                        <a:solidFill>
                          <a:srgbClr val="000000"/>
                        </a:solidFill>
                        <a:effectLst/>
                        <a:latin typeface="Times New Roman" panose="02020603050405020304" pitchFamily="18" charset="0"/>
                      </a:endParaRPr>
                    </a:p>
                  </a:txBody>
                  <a:tcPr marL="1380" marR="1380" marT="1380" marB="0" anchor="ctr"/>
                </a:tc>
              </a:tr>
              <a:tr h="305004">
                <a:tc>
                  <a:txBody>
                    <a:bodyPr/>
                    <a:lstStyle/>
                    <a:p>
                      <a:pPr algn="l" fontAlgn="t"/>
                      <a:r>
                        <a:rPr lang="ru-RU" sz="1000" u="none" strike="noStrike" dirty="0">
                          <a:effectLst/>
                        </a:rPr>
                        <a:t>Непрограммные направления деятельности</a:t>
                      </a:r>
                      <a:endParaRPr lang="ru-RU" sz="1000" b="0" i="0" u="none" strike="noStrike" dirty="0">
                        <a:solidFill>
                          <a:srgbClr val="000000"/>
                        </a:solidFill>
                        <a:effectLst/>
                        <a:latin typeface="Times New Roman" panose="02020603050405020304" pitchFamily="18" charset="0"/>
                      </a:endParaRPr>
                    </a:p>
                  </a:txBody>
                  <a:tcPr marL="1380" marR="1380" marT="1380" marB="0"/>
                </a:tc>
                <a:tc>
                  <a:txBody>
                    <a:bodyPr/>
                    <a:lstStyle/>
                    <a:p>
                      <a:pPr algn="ctr" fontAlgn="b"/>
                      <a:r>
                        <a:rPr lang="ru-RU" sz="1000" u="none" strike="noStrike">
                          <a:effectLst/>
                        </a:rPr>
                        <a:t>32 444,2 </a:t>
                      </a:r>
                      <a:endParaRPr lang="ru-RU" sz="1000" b="0" i="0" u="none" strike="noStrike">
                        <a:solidFill>
                          <a:srgbClr val="000000"/>
                        </a:solidFill>
                        <a:effectLst/>
                        <a:latin typeface="Times New Roman" panose="02020603050405020304" pitchFamily="18" charset="0"/>
                      </a:endParaRPr>
                    </a:p>
                  </a:txBody>
                  <a:tcPr marL="1380" marR="1380" marT="1380" marB="0" anchor="b"/>
                </a:tc>
                <a:tc>
                  <a:txBody>
                    <a:bodyPr/>
                    <a:lstStyle/>
                    <a:p>
                      <a:pPr algn="ctr" fontAlgn="b"/>
                      <a:r>
                        <a:rPr lang="ru-RU" sz="1000" u="none" strike="noStrike">
                          <a:effectLst/>
                        </a:rPr>
                        <a:t>44 113,3 </a:t>
                      </a:r>
                      <a:endParaRPr lang="ru-RU" sz="1000" b="0" i="0" u="none" strike="noStrike">
                        <a:solidFill>
                          <a:srgbClr val="000000"/>
                        </a:solidFill>
                        <a:effectLst/>
                        <a:latin typeface="Times New Roman" panose="02020603050405020304" pitchFamily="18" charset="0"/>
                      </a:endParaRPr>
                    </a:p>
                  </a:txBody>
                  <a:tcPr marL="1380" marR="1380" marT="1380" marB="0" anchor="b"/>
                </a:tc>
                <a:tc>
                  <a:txBody>
                    <a:bodyPr/>
                    <a:lstStyle/>
                    <a:p>
                      <a:pPr algn="ctr" fontAlgn="b"/>
                      <a:r>
                        <a:rPr lang="ru-RU" sz="1000" u="none" strike="noStrike">
                          <a:effectLst/>
                        </a:rPr>
                        <a:t>42 451,8 </a:t>
                      </a:r>
                      <a:endParaRPr lang="ru-RU" sz="1000" b="0" i="0" u="none" strike="noStrike">
                        <a:solidFill>
                          <a:srgbClr val="000000"/>
                        </a:solidFill>
                        <a:effectLst/>
                        <a:latin typeface="Times New Roman" panose="02020603050405020304" pitchFamily="18" charset="0"/>
                      </a:endParaRPr>
                    </a:p>
                  </a:txBody>
                  <a:tcPr marL="1380" marR="1380" marT="1380" marB="0" anchor="b"/>
                </a:tc>
                <a:tc>
                  <a:txBody>
                    <a:bodyPr/>
                    <a:lstStyle/>
                    <a:p>
                      <a:pPr algn="ctr" fontAlgn="b"/>
                      <a:r>
                        <a:rPr lang="ru-RU" sz="1000" u="none" strike="noStrike">
                          <a:effectLst/>
                        </a:rPr>
                        <a:t>136,0 </a:t>
                      </a:r>
                      <a:endParaRPr lang="ru-RU" sz="1000" b="0" i="0" u="none" strike="noStrike">
                        <a:solidFill>
                          <a:srgbClr val="000000"/>
                        </a:solidFill>
                        <a:effectLst/>
                        <a:latin typeface="Times New Roman" panose="02020603050405020304" pitchFamily="18" charset="0"/>
                      </a:endParaRPr>
                    </a:p>
                  </a:txBody>
                  <a:tcPr marL="1380" marR="1380" marT="1380" marB="0" anchor="b"/>
                </a:tc>
                <a:tc>
                  <a:txBody>
                    <a:bodyPr/>
                    <a:lstStyle/>
                    <a:p>
                      <a:pPr algn="ctr" fontAlgn="b"/>
                      <a:r>
                        <a:rPr lang="ru-RU" sz="1000" u="none" strike="noStrike">
                          <a:effectLst/>
                        </a:rPr>
                        <a:t>96,2 </a:t>
                      </a:r>
                      <a:endParaRPr lang="ru-RU" sz="1000" b="0" i="0" u="none" strike="noStrike">
                        <a:solidFill>
                          <a:srgbClr val="000000"/>
                        </a:solidFill>
                        <a:effectLst/>
                        <a:latin typeface="Times New Roman" panose="02020603050405020304" pitchFamily="18" charset="0"/>
                      </a:endParaRPr>
                    </a:p>
                  </a:txBody>
                  <a:tcPr marL="1380" marR="1380" marT="1380" marB="0" anchor="b"/>
                </a:tc>
                <a:tc>
                  <a:txBody>
                    <a:bodyPr/>
                    <a:lstStyle/>
                    <a:p>
                      <a:pPr algn="l" fontAlgn="ctr"/>
                      <a:r>
                        <a:rPr lang="ru-RU" sz="1000" u="none" strike="noStrike" dirty="0">
                          <a:effectLst/>
                        </a:rPr>
                        <a:t>Увеличение уточненного плана обусловлено тем, что  соответствии с решением суда №3а-301/2020 от 17.08.2020 года, вступившее в силу 23.12.2020 года отменяет внесенные изменения в Устав города Пыть-Яха, тем самым председатель Думы города Пыть-Яха с 01.01.2021 года осуществляет свои полномочия на постоянной основе, в связи с чем выделены бюджетные ассигнования на денежное содержание,  а также выделением средств из резервного фонда Администрации города средств на финансовое обеспечение мероприятий, связанных с профилактикой и устранением последствий распространения новой </a:t>
                      </a:r>
                      <a:r>
                        <a:rPr lang="ru-RU" sz="1000" u="none" strike="noStrike" dirty="0" err="1">
                          <a:effectLst/>
                        </a:rPr>
                        <a:t>коронавирусной</a:t>
                      </a:r>
                      <a:r>
                        <a:rPr lang="ru-RU" sz="1000" u="none" strike="noStrike" dirty="0">
                          <a:effectLst/>
                        </a:rPr>
                        <a:t> инфекции (COVID - 2019).</a:t>
                      </a:r>
                      <a:endParaRPr lang="ru-RU" sz="1000" b="0" i="0" u="none" strike="noStrike" dirty="0">
                        <a:solidFill>
                          <a:srgbClr val="000000"/>
                        </a:solidFill>
                        <a:effectLst/>
                        <a:latin typeface="Times New Roman" panose="02020603050405020304" pitchFamily="18" charset="0"/>
                      </a:endParaRPr>
                    </a:p>
                  </a:txBody>
                  <a:tcPr marL="1380" marR="1380" marT="1380" marB="0" anchor="ctr"/>
                </a:tc>
              </a:tr>
              <a:tr h="0">
                <a:tc>
                  <a:txBody>
                    <a:bodyPr/>
                    <a:lstStyle/>
                    <a:p>
                      <a:pPr algn="l" fontAlgn="b"/>
                      <a:r>
                        <a:rPr lang="ru-RU" sz="1200" b="1" u="none" strike="noStrike" dirty="0">
                          <a:effectLst/>
                        </a:rPr>
                        <a:t>Итого</a:t>
                      </a:r>
                      <a:endParaRPr lang="ru-RU" sz="1200" b="1" i="0" u="none" strike="noStrike" dirty="0">
                        <a:solidFill>
                          <a:srgbClr val="000000"/>
                        </a:solidFill>
                        <a:effectLst/>
                        <a:latin typeface="Times New Roman" panose="02020603050405020304" pitchFamily="18" charset="0"/>
                      </a:endParaRPr>
                    </a:p>
                  </a:txBody>
                  <a:tcPr marL="1380" marR="1380" marT="1380" marB="0" anchor="b"/>
                </a:tc>
                <a:tc>
                  <a:txBody>
                    <a:bodyPr/>
                    <a:lstStyle/>
                    <a:p>
                      <a:pPr algn="ctr" fontAlgn="b"/>
                      <a:r>
                        <a:rPr lang="ru-RU" sz="1200" b="1" u="none" strike="noStrike" dirty="0">
                          <a:effectLst/>
                        </a:rPr>
                        <a:t>3 922 495,2 </a:t>
                      </a:r>
                      <a:endParaRPr lang="ru-RU" sz="1200" b="1" i="0" u="none" strike="noStrike" dirty="0">
                        <a:solidFill>
                          <a:srgbClr val="000000"/>
                        </a:solidFill>
                        <a:effectLst/>
                        <a:latin typeface="Times New Roman" panose="02020603050405020304" pitchFamily="18" charset="0"/>
                      </a:endParaRPr>
                    </a:p>
                  </a:txBody>
                  <a:tcPr marL="1380" marR="1380" marT="1380" marB="0" anchor="b"/>
                </a:tc>
                <a:tc>
                  <a:txBody>
                    <a:bodyPr/>
                    <a:lstStyle/>
                    <a:p>
                      <a:pPr algn="ctr" fontAlgn="b"/>
                      <a:r>
                        <a:rPr lang="ru-RU" sz="1200" b="1" u="none" strike="noStrike" dirty="0">
                          <a:effectLst/>
                        </a:rPr>
                        <a:t>4 944 813,2 </a:t>
                      </a:r>
                      <a:endParaRPr lang="ru-RU" sz="1200" b="1" i="0" u="none" strike="noStrike" dirty="0">
                        <a:solidFill>
                          <a:srgbClr val="000000"/>
                        </a:solidFill>
                        <a:effectLst/>
                        <a:latin typeface="Times New Roman" panose="02020603050405020304" pitchFamily="18" charset="0"/>
                      </a:endParaRPr>
                    </a:p>
                  </a:txBody>
                  <a:tcPr marL="1380" marR="1380" marT="1380" marB="0" anchor="b"/>
                </a:tc>
                <a:tc>
                  <a:txBody>
                    <a:bodyPr/>
                    <a:lstStyle/>
                    <a:p>
                      <a:pPr algn="ctr" fontAlgn="b"/>
                      <a:r>
                        <a:rPr lang="ru-RU" sz="1200" b="1" u="none" strike="noStrike" dirty="0">
                          <a:effectLst/>
                        </a:rPr>
                        <a:t>4 323 066,2 </a:t>
                      </a:r>
                      <a:endParaRPr lang="ru-RU" sz="1200" b="1" i="0" u="none" strike="noStrike" dirty="0">
                        <a:solidFill>
                          <a:srgbClr val="000000"/>
                        </a:solidFill>
                        <a:effectLst/>
                        <a:latin typeface="Times New Roman" panose="02020603050405020304" pitchFamily="18" charset="0"/>
                      </a:endParaRPr>
                    </a:p>
                  </a:txBody>
                  <a:tcPr marL="1380" marR="1380" marT="1380" marB="0" anchor="b"/>
                </a:tc>
                <a:tc>
                  <a:txBody>
                    <a:bodyPr/>
                    <a:lstStyle/>
                    <a:p>
                      <a:pPr algn="ctr" fontAlgn="b"/>
                      <a:r>
                        <a:rPr lang="ru-RU" sz="1200" b="1" u="none" strike="noStrike" dirty="0">
                          <a:effectLst/>
                        </a:rPr>
                        <a:t>126,1 </a:t>
                      </a:r>
                      <a:endParaRPr lang="ru-RU" sz="1200" b="1" i="0" u="none" strike="noStrike" dirty="0">
                        <a:solidFill>
                          <a:srgbClr val="000000"/>
                        </a:solidFill>
                        <a:effectLst/>
                        <a:latin typeface="Times New Roman" panose="02020603050405020304" pitchFamily="18" charset="0"/>
                      </a:endParaRPr>
                    </a:p>
                  </a:txBody>
                  <a:tcPr marL="1380" marR="1380" marT="1380" marB="0" anchor="b"/>
                </a:tc>
                <a:tc>
                  <a:txBody>
                    <a:bodyPr/>
                    <a:lstStyle/>
                    <a:p>
                      <a:pPr algn="ctr" fontAlgn="b"/>
                      <a:r>
                        <a:rPr lang="ru-RU" sz="1200" b="1" u="none" strike="noStrike" dirty="0">
                          <a:effectLst/>
                        </a:rPr>
                        <a:t>87,4 </a:t>
                      </a:r>
                      <a:endParaRPr lang="ru-RU" sz="1200" b="1" i="0" u="none" strike="noStrike" dirty="0">
                        <a:solidFill>
                          <a:srgbClr val="000000"/>
                        </a:solidFill>
                        <a:effectLst/>
                        <a:latin typeface="Times New Roman" panose="02020603050405020304" pitchFamily="18" charset="0"/>
                      </a:endParaRPr>
                    </a:p>
                  </a:txBody>
                  <a:tcPr marL="1380" marR="1380" marT="1380" marB="0" anchor="b"/>
                </a:tc>
                <a:tc>
                  <a:txBody>
                    <a:bodyPr/>
                    <a:lstStyle/>
                    <a:p>
                      <a:pPr algn="ctr" fontAlgn="ctr"/>
                      <a:r>
                        <a:rPr lang="ru-RU" sz="1200" b="1" u="none" strike="noStrike" dirty="0">
                          <a:effectLst/>
                        </a:rPr>
                        <a:t>х</a:t>
                      </a:r>
                      <a:endParaRPr lang="ru-RU" sz="1200" b="1" i="0" u="none" strike="noStrike" dirty="0">
                        <a:solidFill>
                          <a:srgbClr val="000000"/>
                        </a:solidFill>
                        <a:effectLst/>
                        <a:latin typeface="Times New Roman" panose="02020603050405020304" pitchFamily="18" charset="0"/>
                      </a:endParaRPr>
                    </a:p>
                  </a:txBody>
                  <a:tcPr marL="1380" marR="1380" marT="1380" marB="0" anchor="ctr"/>
                </a:tc>
              </a:tr>
            </a:tbl>
          </a:graphicData>
        </a:graphic>
      </p:graphicFrame>
      <p:sp>
        <p:nvSpPr>
          <p:cNvPr id="7" name="TextBox 6"/>
          <p:cNvSpPr txBox="1"/>
          <p:nvPr/>
        </p:nvSpPr>
        <p:spPr>
          <a:xfrm>
            <a:off x="10871200" y="689267"/>
            <a:ext cx="1036482" cy="369332"/>
          </a:xfrm>
          <a:prstGeom prst="rect">
            <a:avLst/>
          </a:prstGeom>
          <a:noFill/>
        </p:spPr>
        <p:txBody>
          <a:bodyPr wrap="square" rtlCol="0">
            <a:spAutoFit/>
          </a:bodyPr>
          <a:lstStyle/>
          <a:p>
            <a:pPr algn="r"/>
            <a:r>
              <a:rPr lang="ru-RU" dirty="0" smtClean="0"/>
              <a:t>(5 из 5)</a:t>
            </a:r>
            <a:endParaRPr lang="ru-RU" dirty="0"/>
          </a:p>
        </p:txBody>
      </p:sp>
    </p:spTree>
    <p:extLst>
      <p:ext uri="{BB962C8B-B14F-4D97-AF65-F5344CB8AC3E}">
        <p14:creationId xmlns:p14="http://schemas.microsoft.com/office/powerpoint/2010/main" val="334656590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3" name="Нижний колонтитул 3"/>
          <p:cNvSpPr>
            <a:spLocks noGrp="1"/>
          </p:cNvSpPr>
          <p:nvPr>
            <p:ph type="ftr" sz="quarter" idx="4294967295"/>
          </p:nvPr>
        </p:nvSpPr>
        <p:spPr>
          <a:xfrm>
            <a:off x="0" y="6437730"/>
            <a:ext cx="11760000" cy="432000"/>
          </a:xfrm>
          <a:prstGeom prst="rect">
            <a:avLst/>
          </a:prstGeom>
          <a:solidFill>
            <a:srgbClr val="404040"/>
          </a:solidFill>
          <a:ln cmpd="sng">
            <a:noFill/>
          </a:ln>
        </p:spPr>
        <p:txBody>
          <a:bodyPr anchor="ctr"/>
          <a:lstStyle/>
          <a:p>
            <a:pPr lvl="1"/>
            <a:r>
              <a:rPr lang="ru-RU" b="1" dirty="0">
                <a:gradFill>
                  <a:gsLst>
                    <a:gs pos="0">
                      <a:schemeClr val="accent1">
                        <a:lumMod val="5000"/>
                        <a:lumOff val="95000"/>
                      </a:schemeClr>
                    </a:gs>
                    <a:gs pos="74000">
                      <a:schemeClr val="accent5">
                        <a:lumMod val="25000"/>
                        <a:lumOff val="75000"/>
                      </a:schemeClr>
                    </a:gs>
                    <a:gs pos="83000">
                      <a:schemeClr val="accent5">
                        <a:lumMod val="25000"/>
                        <a:lumOff val="75000"/>
                      </a:schemeClr>
                    </a:gs>
                    <a:gs pos="100000">
                      <a:schemeClr val="accent5">
                        <a:lumMod val="50000"/>
                        <a:lumOff val="50000"/>
                      </a:schemeClr>
                    </a:gs>
                  </a:gsLst>
                  <a:lin ang="5400000" scaled="1"/>
                </a:gradFill>
              </a:rPr>
              <a:t>БЮДЖЕТ ДЛЯ ГРАЖДАН </a:t>
            </a:r>
          </a:p>
        </p:txBody>
      </p:sp>
      <p:sp>
        <p:nvSpPr>
          <p:cNvPr id="34" name="Номер слайда 5">
            <a:extLst>
              <a:ext uri="{FF2B5EF4-FFF2-40B4-BE49-F238E27FC236}">
                <a16:creationId xmlns="" xmlns:a16="http://schemas.microsoft.com/office/drawing/2014/main" id="{1C554D9F-1895-486E-BFBA-905BB2D29E08}"/>
              </a:ext>
            </a:extLst>
          </p:cNvPr>
          <p:cNvSpPr>
            <a:spLocks noGrp="1"/>
          </p:cNvSpPr>
          <p:nvPr>
            <p:ph type="sldNum" sz="quarter" idx="33"/>
          </p:nvPr>
        </p:nvSpPr>
        <p:spPr>
          <a:xfrm>
            <a:off x="11760000" y="6437730"/>
            <a:ext cx="432000" cy="432000"/>
          </a:xfrm>
        </p:spPr>
        <p:txBody>
          <a:bodyPr rtlCol="0"/>
          <a:lstStyle/>
          <a:p>
            <a:pPr rtl="0"/>
            <a:fld id="{19B51A1E-902D-48AF-9020-955120F399B6}" type="slidenum">
              <a:rPr lang="ru-RU" sz="1600" b="1" smtClean="0">
                <a:ln w="0"/>
                <a:gradFill>
                  <a:gsLst>
                    <a:gs pos="0">
                      <a:schemeClr val="accent1">
                        <a:lumMod val="5000"/>
                        <a:lumOff val="95000"/>
                      </a:schemeClr>
                    </a:gs>
                    <a:gs pos="74000">
                      <a:schemeClr val="accent5">
                        <a:lumMod val="25000"/>
                        <a:lumOff val="75000"/>
                      </a:schemeClr>
                    </a:gs>
                    <a:gs pos="83000">
                      <a:schemeClr val="accent5">
                        <a:lumMod val="25000"/>
                        <a:lumOff val="75000"/>
                      </a:schemeClr>
                    </a:gs>
                    <a:gs pos="100000">
                      <a:schemeClr val="accent5">
                        <a:lumMod val="50000"/>
                        <a:lumOff val="50000"/>
                      </a:schemeClr>
                    </a:gs>
                  </a:gsLst>
                  <a:lin ang="5400000" scaled="1"/>
                </a:gradFill>
                <a:effectLst>
                  <a:outerShdw blurRad="38100" dist="25400" dir="5400000" algn="ctr" rotWithShape="0">
                    <a:srgbClr val="6E747A">
                      <a:alpha val="43000"/>
                    </a:srgbClr>
                  </a:outerShdw>
                </a:effectLst>
              </a:rPr>
              <a:pPr rtl="0"/>
              <a:t>58</a:t>
            </a:fld>
            <a:endParaRPr lang="ru-RU" sz="1600" b="1" dirty="0">
              <a:ln w="0"/>
              <a:gradFill>
                <a:gsLst>
                  <a:gs pos="0">
                    <a:schemeClr val="accent1">
                      <a:lumMod val="5000"/>
                      <a:lumOff val="95000"/>
                    </a:schemeClr>
                  </a:gs>
                  <a:gs pos="74000">
                    <a:schemeClr val="accent5">
                      <a:lumMod val="25000"/>
                      <a:lumOff val="75000"/>
                    </a:schemeClr>
                  </a:gs>
                  <a:gs pos="83000">
                    <a:schemeClr val="accent5">
                      <a:lumMod val="25000"/>
                      <a:lumOff val="75000"/>
                    </a:schemeClr>
                  </a:gs>
                  <a:gs pos="100000">
                    <a:schemeClr val="accent5">
                      <a:lumMod val="50000"/>
                      <a:lumOff val="50000"/>
                    </a:schemeClr>
                  </a:gs>
                </a:gsLst>
                <a:lin ang="5400000" scaled="1"/>
              </a:gradFill>
              <a:effectLst>
                <a:outerShdw blurRad="38100" dist="25400" dir="5400000" algn="ctr" rotWithShape="0">
                  <a:srgbClr val="6E747A">
                    <a:alpha val="43000"/>
                  </a:srgbClr>
                </a:outerShdw>
              </a:effectLst>
            </a:endParaRPr>
          </a:p>
        </p:txBody>
      </p:sp>
      <p:sp>
        <p:nvSpPr>
          <p:cNvPr id="3" name="Заголовок 2"/>
          <p:cNvSpPr>
            <a:spLocks noGrp="1"/>
          </p:cNvSpPr>
          <p:nvPr>
            <p:ph type="title"/>
          </p:nvPr>
        </p:nvSpPr>
        <p:spPr/>
        <p:txBody>
          <a:bodyPr/>
          <a:lstStyle/>
          <a:p>
            <a:r>
              <a:rPr lang="ru-RU" sz="2800" dirty="0" smtClean="0"/>
              <a:t>Исполнение </a:t>
            </a:r>
            <a:r>
              <a:rPr lang="ru-RU" sz="2800" dirty="0"/>
              <a:t>расходов бюджета города Пыть-Яха за </a:t>
            </a:r>
            <a:r>
              <a:rPr lang="ru-RU" sz="2800" dirty="0" smtClean="0"/>
              <a:t>2021 </a:t>
            </a:r>
            <a:r>
              <a:rPr lang="ru-RU" sz="2800" dirty="0"/>
              <a:t>год в разрезе муниципальных </a:t>
            </a:r>
            <a:r>
              <a:rPr lang="ru-RU" sz="2800" dirty="0" smtClean="0"/>
              <a:t>программ и непрограммных направлений деятельности</a:t>
            </a:r>
            <a:endParaRPr lang="ru-RU" sz="2800" dirty="0"/>
          </a:p>
        </p:txBody>
      </p:sp>
      <p:graphicFrame>
        <p:nvGraphicFramePr>
          <p:cNvPr id="2" name="Таблица 1"/>
          <p:cNvGraphicFramePr>
            <a:graphicFrameLocks noGrp="1"/>
          </p:cNvGraphicFramePr>
          <p:nvPr>
            <p:extLst>
              <p:ext uri="{D42A27DB-BD31-4B8C-83A1-F6EECF244321}">
                <p14:modId xmlns:p14="http://schemas.microsoft.com/office/powerpoint/2010/main" val="2403539110"/>
              </p:ext>
            </p:extLst>
          </p:nvPr>
        </p:nvGraphicFramePr>
        <p:xfrm>
          <a:off x="432000" y="1089025"/>
          <a:ext cx="11328001" cy="5164380"/>
        </p:xfrm>
        <a:graphic>
          <a:graphicData uri="http://schemas.openxmlformats.org/drawingml/2006/table">
            <a:tbl>
              <a:tblPr firstRow="1" bandRow="1" bandCol="1">
                <a:tableStyleId>{5A111915-BE36-4E01-A7E5-04B1672EAD32}</a:tableStyleId>
              </a:tblPr>
              <a:tblGrid>
                <a:gridCol w="9000235"/>
                <a:gridCol w="1401417"/>
                <a:gridCol w="926349"/>
              </a:tblGrid>
              <a:tr h="74354">
                <a:tc>
                  <a:txBody>
                    <a:bodyPr/>
                    <a:lstStyle/>
                    <a:p>
                      <a:pPr algn="ctr" fontAlgn="ctr"/>
                      <a:r>
                        <a:rPr lang="ru-RU" sz="1400" u="none" strike="noStrike" dirty="0" smtClean="0">
                          <a:effectLst/>
                        </a:rPr>
                        <a:t>Наименование</a:t>
                      </a:r>
                      <a:endParaRPr lang="ru-RU" sz="1400" b="0" i="0" u="none" strike="noStrike" dirty="0">
                        <a:effectLst/>
                        <a:latin typeface="Times New Roman" panose="02020603050405020304" pitchFamily="18" charset="0"/>
                      </a:endParaRPr>
                    </a:p>
                  </a:txBody>
                  <a:tcPr marL="2187" marR="2187" marT="2187" marB="0" anchor="ctr"/>
                </a:tc>
                <a:tc>
                  <a:txBody>
                    <a:bodyPr/>
                    <a:lstStyle/>
                    <a:p>
                      <a:pPr algn="ctr" fontAlgn="ctr"/>
                      <a:r>
                        <a:rPr lang="ru-RU" sz="1400" u="none" strike="noStrike" dirty="0" smtClean="0">
                          <a:effectLst/>
                        </a:rPr>
                        <a:t>Исполнено</a:t>
                      </a:r>
                      <a:endParaRPr lang="ru-RU" sz="1400" b="0" i="0" u="none" strike="noStrike" dirty="0">
                        <a:effectLst/>
                        <a:latin typeface="Times New Roman" panose="02020603050405020304" pitchFamily="18" charset="0"/>
                      </a:endParaRPr>
                    </a:p>
                  </a:txBody>
                  <a:tcPr marL="2187" marR="2187" marT="2187" marB="0" anchor="ctr"/>
                </a:tc>
                <a:tc>
                  <a:txBody>
                    <a:bodyPr/>
                    <a:lstStyle/>
                    <a:p>
                      <a:pPr algn="ctr" fontAlgn="ctr"/>
                      <a:r>
                        <a:rPr lang="ru-RU" sz="1400" u="none" strike="noStrike" dirty="0">
                          <a:effectLst/>
                        </a:rPr>
                        <a:t>Доля в общих расходах </a:t>
                      </a:r>
                      <a:endParaRPr lang="en-US" sz="1400" u="none" strike="noStrike" dirty="0" smtClean="0">
                        <a:effectLst/>
                      </a:endParaRPr>
                    </a:p>
                    <a:p>
                      <a:pPr algn="ctr" fontAlgn="ctr"/>
                      <a:r>
                        <a:rPr lang="ru-RU" sz="1400" u="none" strike="noStrike" dirty="0" smtClean="0">
                          <a:effectLst/>
                        </a:rPr>
                        <a:t>(%)</a:t>
                      </a:r>
                      <a:endParaRPr lang="ru-RU" sz="1400" b="0" i="0" u="none" strike="noStrike" dirty="0">
                        <a:effectLst/>
                        <a:latin typeface="Times New Roman" panose="02020603050405020304" pitchFamily="18" charset="0"/>
                      </a:endParaRPr>
                    </a:p>
                  </a:txBody>
                  <a:tcPr marL="2187" marR="2187" marT="2187" marB="0" anchor="ctr"/>
                </a:tc>
              </a:tr>
              <a:tr h="37177">
                <a:tc>
                  <a:txBody>
                    <a:bodyPr/>
                    <a:lstStyle/>
                    <a:p>
                      <a:pPr algn="ctr" fontAlgn="ctr"/>
                      <a:r>
                        <a:rPr lang="ru-RU" sz="1400" u="none" strike="noStrike">
                          <a:effectLst/>
                        </a:rPr>
                        <a:t>1</a:t>
                      </a:r>
                      <a:endParaRPr lang="ru-RU" sz="1400" b="0" i="0" u="none" strike="noStrike">
                        <a:effectLst/>
                        <a:latin typeface="Times New Roman" panose="02020603050405020304" pitchFamily="18" charset="0"/>
                      </a:endParaRPr>
                    </a:p>
                  </a:txBody>
                  <a:tcPr marL="2187" marR="2187" marT="2187" marB="0" anchor="ctr"/>
                </a:tc>
                <a:tc>
                  <a:txBody>
                    <a:bodyPr/>
                    <a:lstStyle/>
                    <a:p>
                      <a:pPr algn="ctr" fontAlgn="ctr"/>
                      <a:r>
                        <a:rPr lang="ru-RU" sz="1400" u="none" strike="noStrike">
                          <a:effectLst/>
                        </a:rPr>
                        <a:t>2</a:t>
                      </a:r>
                      <a:endParaRPr lang="ru-RU" sz="1400" b="0" i="0" u="none" strike="noStrike">
                        <a:effectLst/>
                        <a:latin typeface="Times New Roman" panose="02020603050405020304" pitchFamily="18" charset="0"/>
                      </a:endParaRPr>
                    </a:p>
                  </a:txBody>
                  <a:tcPr marL="2187" marR="2187" marT="2187" marB="0" anchor="ctr"/>
                </a:tc>
                <a:tc>
                  <a:txBody>
                    <a:bodyPr/>
                    <a:lstStyle/>
                    <a:p>
                      <a:pPr algn="ctr" fontAlgn="ctr"/>
                      <a:r>
                        <a:rPr lang="ru-RU" sz="1400" u="none" strike="noStrike">
                          <a:effectLst/>
                        </a:rPr>
                        <a:t>3</a:t>
                      </a:r>
                      <a:endParaRPr lang="ru-RU" sz="1400" b="0" i="0" u="none" strike="noStrike">
                        <a:effectLst/>
                        <a:latin typeface="Times New Roman" panose="02020603050405020304" pitchFamily="18" charset="0"/>
                      </a:endParaRPr>
                    </a:p>
                  </a:txBody>
                  <a:tcPr marL="2187" marR="2187" marT="2187" marB="0" anchor="ctr"/>
                </a:tc>
              </a:tr>
              <a:tr h="37177">
                <a:tc>
                  <a:txBody>
                    <a:bodyPr/>
                    <a:lstStyle/>
                    <a:p>
                      <a:pPr algn="l" fontAlgn="b"/>
                      <a:r>
                        <a:rPr lang="ru-RU" sz="1400" b="1" u="none" strike="noStrike" dirty="0">
                          <a:effectLst/>
                        </a:rPr>
                        <a:t>Муниципальная программа "Развитие образования в городе Пыть-Яхе"</a:t>
                      </a:r>
                      <a:endParaRPr lang="ru-RU" sz="1400" b="1" i="0" u="none" strike="noStrike" dirty="0">
                        <a:effectLst/>
                        <a:latin typeface="Times New Roman" panose="02020603050405020304" pitchFamily="18" charset="0"/>
                      </a:endParaRPr>
                    </a:p>
                  </a:txBody>
                  <a:tcPr marL="2187" marR="2187" marT="2187" marB="0" anchor="b"/>
                </a:tc>
                <a:tc>
                  <a:txBody>
                    <a:bodyPr/>
                    <a:lstStyle/>
                    <a:p>
                      <a:pPr algn="ctr" fontAlgn="b"/>
                      <a:r>
                        <a:rPr lang="ru-RU" sz="1400" b="1" u="none" strike="noStrike" dirty="0">
                          <a:effectLst/>
                        </a:rPr>
                        <a:t>1 914 844,8</a:t>
                      </a:r>
                      <a:endParaRPr lang="ru-RU" sz="1400" b="1" i="0" u="none" strike="noStrike" dirty="0">
                        <a:effectLst/>
                        <a:latin typeface="Times New Roman" panose="02020603050405020304" pitchFamily="18" charset="0"/>
                      </a:endParaRPr>
                    </a:p>
                  </a:txBody>
                  <a:tcPr marL="2187" marR="2187" marT="2187" marB="0" anchor="b"/>
                </a:tc>
                <a:tc>
                  <a:txBody>
                    <a:bodyPr/>
                    <a:lstStyle/>
                    <a:p>
                      <a:pPr algn="ctr" fontAlgn="b"/>
                      <a:r>
                        <a:rPr lang="ru-RU" sz="1400" b="1" u="none" strike="noStrike" dirty="0">
                          <a:effectLst/>
                        </a:rPr>
                        <a:t>44,3%</a:t>
                      </a:r>
                      <a:endParaRPr lang="ru-RU" sz="1400" b="1" i="0" u="none" strike="noStrike" dirty="0">
                        <a:effectLst/>
                        <a:latin typeface="Times New Roman" panose="02020603050405020304" pitchFamily="18" charset="0"/>
                      </a:endParaRPr>
                    </a:p>
                  </a:txBody>
                  <a:tcPr marL="2187" marR="2187" marT="2187" marB="0" anchor="b"/>
                </a:tc>
              </a:tr>
              <a:tr h="37177">
                <a:tc>
                  <a:txBody>
                    <a:bodyPr/>
                    <a:lstStyle/>
                    <a:p>
                      <a:pPr algn="l" fontAlgn="b"/>
                      <a:r>
                        <a:rPr lang="ru-RU" sz="1400" u="none" strike="noStrike" dirty="0">
                          <a:effectLst/>
                        </a:rPr>
                        <a:t>Подпрограмма "Общее образование. Дополнительное образование детей"</a:t>
                      </a:r>
                      <a:endParaRPr lang="ru-RU" sz="1400" b="0" i="0" u="none" strike="noStrike" dirty="0">
                        <a:effectLst/>
                        <a:latin typeface="Times New Roman" panose="02020603050405020304" pitchFamily="18" charset="0"/>
                      </a:endParaRPr>
                    </a:p>
                  </a:txBody>
                  <a:tcPr marL="2187" marR="2187" marT="2187" marB="0" anchor="b"/>
                </a:tc>
                <a:tc>
                  <a:txBody>
                    <a:bodyPr/>
                    <a:lstStyle/>
                    <a:p>
                      <a:pPr algn="ctr" fontAlgn="b"/>
                      <a:r>
                        <a:rPr lang="ru-RU" sz="1400" u="none" strike="noStrike" dirty="0">
                          <a:effectLst/>
                        </a:rPr>
                        <a:t>1 593 579,4</a:t>
                      </a:r>
                      <a:endParaRPr lang="ru-RU" sz="1400" b="0" i="0" u="none" strike="noStrike" dirty="0">
                        <a:effectLst/>
                        <a:latin typeface="Times New Roman" panose="02020603050405020304" pitchFamily="18" charset="0"/>
                      </a:endParaRPr>
                    </a:p>
                  </a:txBody>
                  <a:tcPr marL="2187" marR="2187" marT="2187" marB="0" anchor="b"/>
                </a:tc>
                <a:tc>
                  <a:txBody>
                    <a:bodyPr/>
                    <a:lstStyle/>
                    <a:p>
                      <a:pPr algn="ctr" fontAlgn="b"/>
                      <a:r>
                        <a:rPr lang="ru-RU" sz="1400" u="none" strike="noStrike" dirty="0">
                          <a:effectLst/>
                        </a:rPr>
                        <a:t>36,9%</a:t>
                      </a:r>
                      <a:endParaRPr lang="ru-RU" sz="1400" b="0" i="0" u="none" strike="noStrike" dirty="0">
                        <a:effectLst/>
                        <a:latin typeface="Times New Roman" panose="02020603050405020304" pitchFamily="18" charset="0"/>
                      </a:endParaRPr>
                    </a:p>
                  </a:txBody>
                  <a:tcPr marL="2187" marR="2187" marT="2187" marB="0" anchor="b"/>
                </a:tc>
              </a:tr>
              <a:tr h="37177">
                <a:tc>
                  <a:txBody>
                    <a:bodyPr/>
                    <a:lstStyle/>
                    <a:p>
                      <a:pPr algn="l" fontAlgn="b"/>
                      <a:r>
                        <a:rPr lang="ru-RU" sz="1400" u="none" strike="noStrike">
                          <a:effectLst/>
                        </a:rPr>
                        <a:t>Подпрограмма "Молодежь Югры и допризывная подготовка"</a:t>
                      </a:r>
                      <a:endParaRPr lang="ru-RU" sz="1400" b="0" i="0" u="none" strike="noStrike">
                        <a:effectLst/>
                        <a:latin typeface="Times New Roman" panose="02020603050405020304" pitchFamily="18" charset="0"/>
                      </a:endParaRPr>
                    </a:p>
                  </a:txBody>
                  <a:tcPr marL="2187" marR="2187" marT="2187" marB="0" anchor="b"/>
                </a:tc>
                <a:tc>
                  <a:txBody>
                    <a:bodyPr/>
                    <a:lstStyle/>
                    <a:p>
                      <a:pPr algn="ctr" fontAlgn="b"/>
                      <a:r>
                        <a:rPr lang="ru-RU" sz="1400" u="none" strike="noStrike" dirty="0">
                          <a:effectLst/>
                        </a:rPr>
                        <a:t>94 814,5</a:t>
                      </a:r>
                      <a:endParaRPr lang="ru-RU" sz="1400" b="0" i="0" u="none" strike="noStrike" dirty="0">
                        <a:effectLst/>
                        <a:latin typeface="Times New Roman" panose="02020603050405020304" pitchFamily="18" charset="0"/>
                      </a:endParaRPr>
                    </a:p>
                  </a:txBody>
                  <a:tcPr marL="2187" marR="2187" marT="2187" marB="0" anchor="b"/>
                </a:tc>
                <a:tc>
                  <a:txBody>
                    <a:bodyPr/>
                    <a:lstStyle/>
                    <a:p>
                      <a:pPr algn="ctr" fontAlgn="b"/>
                      <a:r>
                        <a:rPr lang="ru-RU" sz="1400" u="none" strike="noStrike">
                          <a:effectLst/>
                        </a:rPr>
                        <a:t>2,2%</a:t>
                      </a:r>
                      <a:endParaRPr lang="ru-RU" sz="1400" b="0" i="0" u="none" strike="noStrike">
                        <a:effectLst/>
                        <a:latin typeface="Times New Roman" panose="02020603050405020304" pitchFamily="18" charset="0"/>
                      </a:endParaRPr>
                    </a:p>
                  </a:txBody>
                  <a:tcPr marL="2187" marR="2187" marT="2187" marB="0" anchor="b"/>
                </a:tc>
              </a:tr>
              <a:tr h="74354">
                <a:tc>
                  <a:txBody>
                    <a:bodyPr/>
                    <a:lstStyle/>
                    <a:p>
                      <a:pPr algn="l" fontAlgn="b"/>
                      <a:r>
                        <a:rPr lang="ru-RU" sz="1400" u="none" strike="noStrike">
                          <a:effectLst/>
                        </a:rPr>
                        <a:t>Подпрограмма "Ресурсное обеспечение в сфере образования, науки и молодежной политики"</a:t>
                      </a:r>
                      <a:endParaRPr lang="ru-RU" sz="1400" b="0" i="0" u="none" strike="noStrike">
                        <a:effectLst/>
                        <a:latin typeface="Times New Roman" panose="02020603050405020304" pitchFamily="18" charset="0"/>
                      </a:endParaRPr>
                    </a:p>
                  </a:txBody>
                  <a:tcPr marL="2187" marR="2187" marT="2187" marB="0" anchor="b"/>
                </a:tc>
                <a:tc>
                  <a:txBody>
                    <a:bodyPr/>
                    <a:lstStyle/>
                    <a:p>
                      <a:pPr algn="ctr" fontAlgn="b"/>
                      <a:r>
                        <a:rPr lang="ru-RU" sz="1400" u="none" strike="noStrike" dirty="0">
                          <a:effectLst/>
                        </a:rPr>
                        <a:t>226 450,9</a:t>
                      </a:r>
                      <a:endParaRPr lang="ru-RU" sz="1400" b="0" i="0" u="none" strike="noStrike" dirty="0">
                        <a:effectLst/>
                        <a:latin typeface="Times New Roman" panose="02020603050405020304" pitchFamily="18" charset="0"/>
                      </a:endParaRPr>
                    </a:p>
                  </a:txBody>
                  <a:tcPr marL="2187" marR="2187" marT="2187" marB="0" anchor="b"/>
                </a:tc>
                <a:tc>
                  <a:txBody>
                    <a:bodyPr/>
                    <a:lstStyle/>
                    <a:p>
                      <a:pPr algn="ctr" fontAlgn="b"/>
                      <a:r>
                        <a:rPr lang="ru-RU" sz="1400" u="none" strike="noStrike">
                          <a:effectLst/>
                        </a:rPr>
                        <a:t>5,2%</a:t>
                      </a:r>
                      <a:endParaRPr lang="ru-RU" sz="1400" b="0" i="0" u="none" strike="noStrike">
                        <a:effectLst/>
                        <a:latin typeface="Times New Roman" panose="02020603050405020304" pitchFamily="18" charset="0"/>
                      </a:endParaRPr>
                    </a:p>
                  </a:txBody>
                  <a:tcPr marL="2187" marR="2187" marT="2187" marB="0" anchor="b"/>
                </a:tc>
              </a:tr>
              <a:tr h="74354">
                <a:tc>
                  <a:txBody>
                    <a:bodyPr/>
                    <a:lstStyle/>
                    <a:p>
                      <a:pPr algn="l" fontAlgn="b"/>
                      <a:r>
                        <a:rPr lang="ru-RU" sz="1400" b="1" u="none" strike="noStrike" dirty="0">
                          <a:effectLst/>
                        </a:rPr>
                        <a:t>Муниципальная программа "Социальное и демографическое развитие города Пыть-Яха"</a:t>
                      </a:r>
                      <a:endParaRPr lang="ru-RU" sz="1400" b="1" i="0" u="none" strike="noStrike" dirty="0">
                        <a:effectLst/>
                        <a:latin typeface="Times New Roman" panose="02020603050405020304" pitchFamily="18" charset="0"/>
                      </a:endParaRPr>
                    </a:p>
                  </a:txBody>
                  <a:tcPr marL="2187" marR="2187" marT="2187" marB="0" anchor="b"/>
                </a:tc>
                <a:tc>
                  <a:txBody>
                    <a:bodyPr/>
                    <a:lstStyle/>
                    <a:p>
                      <a:pPr algn="ctr" fontAlgn="b"/>
                      <a:r>
                        <a:rPr lang="ru-RU" sz="1400" b="1" u="none" strike="noStrike" dirty="0">
                          <a:effectLst/>
                        </a:rPr>
                        <a:t>72 587,3</a:t>
                      </a:r>
                      <a:endParaRPr lang="ru-RU" sz="1400" b="1" i="0" u="none" strike="noStrike" dirty="0">
                        <a:effectLst/>
                        <a:latin typeface="Times New Roman" panose="02020603050405020304" pitchFamily="18" charset="0"/>
                      </a:endParaRPr>
                    </a:p>
                  </a:txBody>
                  <a:tcPr marL="2187" marR="2187" marT="2187" marB="0" anchor="b"/>
                </a:tc>
                <a:tc>
                  <a:txBody>
                    <a:bodyPr/>
                    <a:lstStyle/>
                    <a:p>
                      <a:pPr algn="ctr" fontAlgn="b"/>
                      <a:r>
                        <a:rPr lang="ru-RU" sz="1400" b="1" u="none" strike="noStrike" dirty="0">
                          <a:effectLst/>
                        </a:rPr>
                        <a:t>1,7%</a:t>
                      </a:r>
                      <a:endParaRPr lang="ru-RU" sz="1400" b="1" i="0" u="none" strike="noStrike" dirty="0">
                        <a:effectLst/>
                        <a:latin typeface="Times New Roman" panose="02020603050405020304" pitchFamily="18" charset="0"/>
                      </a:endParaRPr>
                    </a:p>
                  </a:txBody>
                  <a:tcPr marL="2187" marR="2187" marT="2187" marB="0" anchor="b"/>
                </a:tc>
              </a:tr>
              <a:tr h="37177">
                <a:tc>
                  <a:txBody>
                    <a:bodyPr/>
                    <a:lstStyle/>
                    <a:p>
                      <a:pPr algn="l" fontAlgn="b"/>
                      <a:r>
                        <a:rPr lang="ru-RU" sz="1400" u="none" strike="noStrike" dirty="0">
                          <a:effectLst/>
                        </a:rPr>
                        <a:t>Подпрограмма "Поддержка семьи, материнства и детства"</a:t>
                      </a:r>
                      <a:endParaRPr lang="ru-RU" sz="1400" b="0" i="0" u="none" strike="noStrike" dirty="0">
                        <a:effectLst/>
                        <a:latin typeface="Times New Roman" panose="02020603050405020304" pitchFamily="18" charset="0"/>
                      </a:endParaRPr>
                    </a:p>
                  </a:txBody>
                  <a:tcPr marL="2187" marR="2187" marT="2187" marB="0" anchor="b"/>
                </a:tc>
                <a:tc>
                  <a:txBody>
                    <a:bodyPr/>
                    <a:lstStyle/>
                    <a:p>
                      <a:pPr algn="ctr" fontAlgn="b"/>
                      <a:r>
                        <a:rPr lang="ru-RU" sz="1400" u="none" strike="noStrike" dirty="0">
                          <a:effectLst/>
                        </a:rPr>
                        <a:t>60 172,9</a:t>
                      </a:r>
                      <a:endParaRPr lang="ru-RU" sz="1400" b="0" i="0" u="none" strike="noStrike" dirty="0">
                        <a:effectLst/>
                        <a:latin typeface="Times New Roman" panose="02020603050405020304" pitchFamily="18" charset="0"/>
                      </a:endParaRPr>
                    </a:p>
                  </a:txBody>
                  <a:tcPr marL="2187" marR="2187" marT="2187" marB="0" anchor="b"/>
                </a:tc>
                <a:tc>
                  <a:txBody>
                    <a:bodyPr/>
                    <a:lstStyle/>
                    <a:p>
                      <a:pPr algn="ctr" fontAlgn="b"/>
                      <a:r>
                        <a:rPr lang="ru-RU" sz="1400" u="none" strike="noStrike">
                          <a:effectLst/>
                        </a:rPr>
                        <a:t>1,4%</a:t>
                      </a:r>
                      <a:endParaRPr lang="ru-RU" sz="1400" b="0" i="0" u="none" strike="noStrike">
                        <a:effectLst/>
                        <a:latin typeface="Times New Roman" panose="02020603050405020304" pitchFamily="18" charset="0"/>
                      </a:endParaRPr>
                    </a:p>
                  </a:txBody>
                  <a:tcPr marL="2187" marR="2187" marT="2187" marB="0" anchor="b"/>
                </a:tc>
              </a:tr>
              <a:tr h="37177">
                <a:tc>
                  <a:txBody>
                    <a:bodyPr/>
                    <a:lstStyle/>
                    <a:p>
                      <a:pPr algn="l" fontAlgn="b"/>
                      <a:r>
                        <a:rPr lang="ru-RU" sz="1400" u="none" strike="noStrike">
                          <a:effectLst/>
                        </a:rPr>
                        <a:t>Подпрограмма "Развитие мер социальной поддержки отдельных категорий граждан"</a:t>
                      </a:r>
                      <a:endParaRPr lang="ru-RU" sz="1400" b="0" i="0" u="none" strike="noStrike">
                        <a:effectLst/>
                        <a:latin typeface="Times New Roman" panose="02020603050405020304" pitchFamily="18" charset="0"/>
                      </a:endParaRPr>
                    </a:p>
                  </a:txBody>
                  <a:tcPr marL="2187" marR="2187" marT="2187" marB="0" anchor="b"/>
                </a:tc>
                <a:tc>
                  <a:txBody>
                    <a:bodyPr/>
                    <a:lstStyle/>
                    <a:p>
                      <a:pPr algn="ctr" fontAlgn="b"/>
                      <a:r>
                        <a:rPr lang="ru-RU" sz="1400" u="none" strike="noStrike">
                          <a:effectLst/>
                        </a:rPr>
                        <a:t>12 414,4</a:t>
                      </a:r>
                      <a:endParaRPr lang="ru-RU" sz="1400" b="0" i="0" u="none" strike="noStrike">
                        <a:effectLst/>
                        <a:latin typeface="Times New Roman" panose="02020603050405020304" pitchFamily="18" charset="0"/>
                      </a:endParaRPr>
                    </a:p>
                  </a:txBody>
                  <a:tcPr marL="2187" marR="2187" marT="2187" marB="0" anchor="b"/>
                </a:tc>
                <a:tc>
                  <a:txBody>
                    <a:bodyPr/>
                    <a:lstStyle/>
                    <a:p>
                      <a:pPr algn="ctr" fontAlgn="b"/>
                      <a:r>
                        <a:rPr lang="ru-RU" sz="1400" u="none" strike="noStrike">
                          <a:effectLst/>
                        </a:rPr>
                        <a:t>0,3%</a:t>
                      </a:r>
                      <a:endParaRPr lang="ru-RU" sz="1400" b="0" i="0" u="none" strike="noStrike">
                        <a:effectLst/>
                        <a:latin typeface="Times New Roman" panose="02020603050405020304" pitchFamily="18" charset="0"/>
                      </a:endParaRPr>
                    </a:p>
                  </a:txBody>
                  <a:tcPr marL="2187" marR="2187" marT="2187" marB="0" anchor="b"/>
                </a:tc>
              </a:tr>
              <a:tr h="37177">
                <a:tc>
                  <a:txBody>
                    <a:bodyPr/>
                    <a:lstStyle/>
                    <a:p>
                      <a:pPr algn="l" fontAlgn="b"/>
                      <a:r>
                        <a:rPr lang="ru-RU" sz="1400" b="1" u="none" strike="noStrike" dirty="0">
                          <a:effectLst/>
                        </a:rPr>
                        <a:t>Муниципальная программа "Культурное пространство города Пыть-Яха"</a:t>
                      </a:r>
                      <a:endParaRPr lang="ru-RU" sz="1400" b="1" i="0" u="none" strike="noStrike" dirty="0">
                        <a:effectLst/>
                        <a:latin typeface="Times New Roman" panose="02020603050405020304" pitchFamily="18" charset="0"/>
                      </a:endParaRPr>
                    </a:p>
                  </a:txBody>
                  <a:tcPr marL="2187" marR="2187" marT="2187" marB="0" anchor="b"/>
                </a:tc>
                <a:tc>
                  <a:txBody>
                    <a:bodyPr/>
                    <a:lstStyle/>
                    <a:p>
                      <a:pPr algn="ctr" fontAlgn="b"/>
                      <a:r>
                        <a:rPr lang="ru-RU" sz="1400" b="1" u="none" strike="noStrike" dirty="0">
                          <a:effectLst/>
                        </a:rPr>
                        <a:t>225 462,8</a:t>
                      </a:r>
                      <a:endParaRPr lang="ru-RU" sz="1400" b="1" i="0" u="none" strike="noStrike" dirty="0">
                        <a:effectLst/>
                        <a:latin typeface="Times New Roman" panose="02020603050405020304" pitchFamily="18" charset="0"/>
                      </a:endParaRPr>
                    </a:p>
                  </a:txBody>
                  <a:tcPr marL="2187" marR="2187" marT="2187" marB="0" anchor="b"/>
                </a:tc>
                <a:tc>
                  <a:txBody>
                    <a:bodyPr/>
                    <a:lstStyle/>
                    <a:p>
                      <a:pPr algn="ctr" fontAlgn="b"/>
                      <a:r>
                        <a:rPr lang="ru-RU" sz="1400" b="1" u="none" strike="noStrike" dirty="0">
                          <a:effectLst/>
                        </a:rPr>
                        <a:t>5,2%</a:t>
                      </a:r>
                      <a:endParaRPr lang="ru-RU" sz="1400" b="1" i="0" u="none" strike="noStrike" dirty="0">
                        <a:effectLst/>
                        <a:latin typeface="Times New Roman" panose="02020603050405020304" pitchFamily="18" charset="0"/>
                      </a:endParaRPr>
                    </a:p>
                  </a:txBody>
                  <a:tcPr marL="2187" marR="2187" marT="2187" marB="0" anchor="b"/>
                </a:tc>
              </a:tr>
              <a:tr h="37177">
                <a:tc>
                  <a:txBody>
                    <a:bodyPr/>
                    <a:lstStyle/>
                    <a:p>
                      <a:pPr algn="l" fontAlgn="b"/>
                      <a:r>
                        <a:rPr lang="ru-RU" sz="1400" u="none" strike="noStrike">
                          <a:effectLst/>
                        </a:rPr>
                        <a:t>Подпрограмма "Модернизация и развитие учреждений и организаций культуры"</a:t>
                      </a:r>
                      <a:endParaRPr lang="ru-RU" sz="1400" b="0" i="0" u="none" strike="noStrike">
                        <a:effectLst/>
                        <a:latin typeface="Times New Roman" panose="02020603050405020304" pitchFamily="18" charset="0"/>
                      </a:endParaRPr>
                    </a:p>
                  </a:txBody>
                  <a:tcPr marL="2187" marR="2187" marT="2187" marB="0" anchor="b"/>
                </a:tc>
                <a:tc>
                  <a:txBody>
                    <a:bodyPr/>
                    <a:lstStyle/>
                    <a:p>
                      <a:pPr algn="ctr" fontAlgn="b"/>
                      <a:r>
                        <a:rPr lang="ru-RU" sz="1400" u="none" strike="noStrike">
                          <a:effectLst/>
                        </a:rPr>
                        <a:t>77 393,7</a:t>
                      </a:r>
                      <a:endParaRPr lang="ru-RU" sz="1400" b="0" i="0" u="none" strike="noStrike">
                        <a:effectLst/>
                        <a:latin typeface="Times New Roman" panose="02020603050405020304" pitchFamily="18" charset="0"/>
                      </a:endParaRPr>
                    </a:p>
                  </a:txBody>
                  <a:tcPr marL="2187" marR="2187" marT="2187" marB="0" anchor="b"/>
                </a:tc>
                <a:tc>
                  <a:txBody>
                    <a:bodyPr/>
                    <a:lstStyle/>
                    <a:p>
                      <a:pPr algn="ctr" fontAlgn="b"/>
                      <a:r>
                        <a:rPr lang="ru-RU" sz="1400" u="none" strike="noStrike" dirty="0">
                          <a:effectLst/>
                        </a:rPr>
                        <a:t>1,8%</a:t>
                      </a:r>
                      <a:endParaRPr lang="ru-RU" sz="1400" b="0" i="0" u="none" strike="noStrike" dirty="0">
                        <a:effectLst/>
                        <a:latin typeface="Times New Roman" panose="02020603050405020304" pitchFamily="18" charset="0"/>
                      </a:endParaRPr>
                    </a:p>
                  </a:txBody>
                  <a:tcPr marL="2187" marR="2187" marT="2187" marB="0" anchor="b"/>
                </a:tc>
              </a:tr>
              <a:tr h="74354">
                <a:tc>
                  <a:txBody>
                    <a:bodyPr/>
                    <a:lstStyle/>
                    <a:p>
                      <a:pPr algn="l" fontAlgn="b"/>
                      <a:r>
                        <a:rPr lang="ru-RU" sz="1400" u="none" strike="noStrike">
                          <a:effectLst/>
                        </a:rPr>
                        <a:t>Подпрограмма "Поддержка творческих инициатив, способствующих самореализации населения"</a:t>
                      </a:r>
                      <a:endParaRPr lang="ru-RU" sz="1400" b="0" i="0" u="none" strike="noStrike">
                        <a:effectLst/>
                        <a:latin typeface="Times New Roman" panose="02020603050405020304" pitchFamily="18" charset="0"/>
                      </a:endParaRPr>
                    </a:p>
                  </a:txBody>
                  <a:tcPr marL="2187" marR="2187" marT="2187" marB="0" anchor="b"/>
                </a:tc>
                <a:tc>
                  <a:txBody>
                    <a:bodyPr/>
                    <a:lstStyle/>
                    <a:p>
                      <a:pPr algn="ctr" fontAlgn="b"/>
                      <a:r>
                        <a:rPr lang="ru-RU" sz="1400" u="none" strike="noStrike">
                          <a:effectLst/>
                        </a:rPr>
                        <a:t>146 123,7</a:t>
                      </a:r>
                      <a:endParaRPr lang="ru-RU" sz="1400" b="0" i="0" u="none" strike="noStrike">
                        <a:effectLst/>
                        <a:latin typeface="Times New Roman" panose="02020603050405020304" pitchFamily="18" charset="0"/>
                      </a:endParaRPr>
                    </a:p>
                  </a:txBody>
                  <a:tcPr marL="2187" marR="2187" marT="2187" marB="0" anchor="b"/>
                </a:tc>
                <a:tc>
                  <a:txBody>
                    <a:bodyPr/>
                    <a:lstStyle/>
                    <a:p>
                      <a:pPr algn="ctr" fontAlgn="b"/>
                      <a:r>
                        <a:rPr lang="ru-RU" sz="1400" u="none" strike="noStrike">
                          <a:effectLst/>
                        </a:rPr>
                        <a:t>3,4%</a:t>
                      </a:r>
                      <a:endParaRPr lang="ru-RU" sz="1400" b="0" i="0" u="none" strike="noStrike">
                        <a:effectLst/>
                        <a:latin typeface="Times New Roman" panose="02020603050405020304" pitchFamily="18" charset="0"/>
                      </a:endParaRPr>
                    </a:p>
                  </a:txBody>
                  <a:tcPr marL="2187" marR="2187" marT="2187" marB="0" anchor="b"/>
                </a:tc>
              </a:tr>
              <a:tr h="74354">
                <a:tc>
                  <a:txBody>
                    <a:bodyPr/>
                    <a:lstStyle/>
                    <a:p>
                      <a:pPr algn="l" fontAlgn="b"/>
                      <a:r>
                        <a:rPr lang="ru-RU" sz="1400" u="none" strike="noStrike">
                          <a:effectLst/>
                        </a:rPr>
                        <a:t>Подпрограмма "Организационные, экономические механизмы развития культуры, архивного дела и историко-культурного наследия"</a:t>
                      </a:r>
                      <a:endParaRPr lang="ru-RU" sz="1400" b="0" i="0" u="none" strike="noStrike">
                        <a:effectLst/>
                        <a:latin typeface="Times New Roman" panose="02020603050405020304" pitchFamily="18" charset="0"/>
                      </a:endParaRPr>
                    </a:p>
                  </a:txBody>
                  <a:tcPr marL="2187" marR="2187" marT="2187" marB="0" anchor="b"/>
                </a:tc>
                <a:tc>
                  <a:txBody>
                    <a:bodyPr/>
                    <a:lstStyle/>
                    <a:p>
                      <a:pPr algn="ctr" fontAlgn="b"/>
                      <a:r>
                        <a:rPr lang="ru-RU" sz="1400" u="none" strike="noStrike">
                          <a:effectLst/>
                        </a:rPr>
                        <a:t>296,5</a:t>
                      </a:r>
                      <a:endParaRPr lang="ru-RU" sz="1400" b="0" i="0" u="none" strike="noStrike">
                        <a:effectLst/>
                        <a:latin typeface="Times New Roman" panose="02020603050405020304" pitchFamily="18" charset="0"/>
                      </a:endParaRPr>
                    </a:p>
                  </a:txBody>
                  <a:tcPr marL="2187" marR="2187" marT="2187" marB="0" anchor="b"/>
                </a:tc>
                <a:tc>
                  <a:txBody>
                    <a:bodyPr/>
                    <a:lstStyle/>
                    <a:p>
                      <a:pPr algn="ctr" fontAlgn="b"/>
                      <a:r>
                        <a:rPr lang="ru-RU" sz="1400" u="none" strike="noStrike" dirty="0">
                          <a:effectLst/>
                        </a:rPr>
                        <a:t>0,01%</a:t>
                      </a:r>
                      <a:endParaRPr lang="ru-RU" sz="1400" b="0" i="0" u="none" strike="noStrike" dirty="0">
                        <a:effectLst/>
                        <a:latin typeface="Times New Roman" panose="02020603050405020304" pitchFamily="18" charset="0"/>
                      </a:endParaRPr>
                    </a:p>
                  </a:txBody>
                  <a:tcPr marL="2187" marR="2187" marT="2187" marB="0" anchor="b"/>
                </a:tc>
              </a:tr>
              <a:tr h="74354">
                <a:tc>
                  <a:txBody>
                    <a:bodyPr/>
                    <a:lstStyle/>
                    <a:p>
                      <a:pPr algn="l" fontAlgn="b"/>
                      <a:r>
                        <a:rPr lang="ru-RU" sz="1400" u="none" strike="noStrike">
                          <a:effectLst/>
                        </a:rPr>
                        <a:t>Подпрограмма "Поддержка социально-ориентированных некоммерческих организаций"</a:t>
                      </a:r>
                      <a:endParaRPr lang="ru-RU" sz="1400" b="0" i="0" u="none" strike="noStrike">
                        <a:effectLst/>
                        <a:latin typeface="Times New Roman" panose="02020603050405020304" pitchFamily="18" charset="0"/>
                      </a:endParaRPr>
                    </a:p>
                  </a:txBody>
                  <a:tcPr marL="2187" marR="2187" marT="2187" marB="0" anchor="b"/>
                </a:tc>
                <a:tc>
                  <a:txBody>
                    <a:bodyPr/>
                    <a:lstStyle/>
                    <a:p>
                      <a:pPr algn="ctr" fontAlgn="b"/>
                      <a:r>
                        <a:rPr lang="ru-RU" sz="1400" u="none" strike="noStrike">
                          <a:effectLst/>
                        </a:rPr>
                        <a:t>1 098,1</a:t>
                      </a:r>
                      <a:endParaRPr lang="ru-RU" sz="1400" b="0" i="0" u="none" strike="noStrike">
                        <a:effectLst/>
                        <a:latin typeface="Times New Roman" panose="02020603050405020304" pitchFamily="18" charset="0"/>
                      </a:endParaRPr>
                    </a:p>
                  </a:txBody>
                  <a:tcPr marL="2187" marR="2187" marT="2187" marB="0" anchor="b"/>
                </a:tc>
                <a:tc>
                  <a:txBody>
                    <a:bodyPr/>
                    <a:lstStyle/>
                    <a:p>
                      <a:pPr algn="ctr" fontAlgn="b"/>
                      <a:r>
                        <a:rPr lang="ru-RU" sz="1400" u="none" strike="noStrike">
                          <a:effectLst/>
                        </a:rPr>
                        <a:t>0,03%</a:t>
                      </a:r>
                      <a:endParaRPr lang="ru-RU" sz="1400" b="0" i="0" u="none" strike="noStrike">
                        <a:effectLst/>
                        <a:latin typeface="Times New Roman" panose="02020603050405020304" pitchFamily="18" charset="0"/>
                      </a:endParaRPr>
                    </a:p>
                  </a:txBody>
                  <a:tcPr marL="2187" marR="2187" marT="2187" marB="0" anchor="b"/>
                </a:tc>
              </a:tr>
              <a:tr h="37177">
                <a:tc>
                  <a:txBody>
                    <a:bodyPr/>
                    <a:lstStyle/>
                    <a:p>
                      <a:pPr algn="l" fontAlgn="b"/>
                      <a:r>
                        <a:rPr lang="ru-RU" sz="1400" u="none" strike="noStrike">
                          <a:effectLst/>
                        </a:rPr>
                        <a:t>Подпрограмма "Доступная среда"</a:t>
                      </a:r>
                      <a:endParaRPr lang="ru-RU" sz="1400" b="0" i="0" u="none" strike="noStrike">
                        <a:effectLst/>
                        <a:latin typeface="Times New Roman" panose="02020603050405020304" pitchFamily="18" charset="0"/>
                      </a:endParaRPr>
                    </a:p>
                  </a:txBody>
                  <a:tcPr marL="2187" marR="2187" marT="2187" marB="0" anchor="b"/>
                </a:tc>
                <a:tc>
                  <a:txBody>
                    <a:bodyPr/>
                    <a:lstStyle/>
                    <a:p>
                      <a:pPr algn="ctr" fontAlgn="b"/>
                      <a:r>
                        <a:rPr lang="ru-RU" sz="1400" u="none" strike="noStrike">
                          <a:effectLst/>
                        </a:rPr>
                        <a:t>550,8</a:t>
                      </a:r>
                      <a:endParaRPr lang="ru-RU" sz="1400" b="0" i="0" u="none" strike="noStrike">
                        <a:effectLst/>
                        <a:latin typeface="Times New Roman" panose="02020603050405020304" pitchFamily="18" charset="0"/>
                      </a:endParaRPr>
                    </a:p>
                  </a:txBody>
                  <a:tcPr marL="2187" marR="2187" marT="2187" marB="0" anchor="b"/>
                </a:tc>
                <a:tc>
                  <a:txBody>
                    <a:bodyPr/>
                    <a:lstStyle/>
                    <a:p>
                      <a:pPr algn="ctr" fontAlgn="b"/>
                      <a:r>
                        <a:rPr lang="ru-RU" sz="1400" u="none" strike="noStrike" dirty="0">
                          <a:effectLst/>
                        </a:rPr>
                        <a:t>0,01%</a:t>
                      </a:r>
                      <a:endParaRPr lang="ru-RU" sz="1400" b="0" i="0" u="none" strike="noStrike" dirty="0">
                        <a:effectLst/>
                        <a:latin typeface="Times New Roman" panose="02020603050405020304" pitchFamily="18" charset="0"/>
                      </a:endParaRPr>
                    </a:p>
                  </a:txBody>
                  <a:tcPr marL="2187" marR="2187" marT="2187" marB="0" anchor="b"/>
                </a:tc>
              </a:tr>
              <a:tr h="74354">
                <a:tc>
                  <a:txBody>
                    <a:bodyPr/>
                    <a:lstStyle/>
                    <a:p>
                      <a:pPr algn="l" fontAlgn="b"/>
                      <a:r>
                        <a:rPr lang="ru-RU" sz="1400" b="1" u="none" strike="noStrike" dirty="0">
                          <a:effectLst/>
                        </a:rPr>
                        <a:t>Муниципальная программа "Развитие физической культуры и спорта в городе Пыть-Яхе"</a:t>
                      </a:r>
                      <a:endParaRPr lang="ru-RU" sz="1400" b="1" i="0" u="none" strike="noStrike" dirty="0">
                        <a:effectLst/>
                        <a:latin typeface="Times New Roman" panose="02020603050405020304" pitchFamily="18" charset="0"/>
                      </a:endParaRPr>
                    </a:p>
                  </a:txBody>
                  <a:tcPr marL="2187" marR="2187" marT="2187" marB="0" anchor="b"/>
                </a:tc>
                <a:tc>
                  <a:txBody>
                    <a:bodyPr/>
                    <a:lstStyle/>
                    <a:p>
                      <a:pPr algn="ctr" fontAlgn="b"/>
                      <a:r>
                        <a:rPr lang="ru-RU" sz="1400" b="1" u="none" strike="noStrike" dirty="0">
                          <a:effectLst/>
                        </a:rPr>
                        <a:t>171 782,4</a:t>
                      </a:r>
                      <a:endParaRPr lang="ru-RU" sz="1400" b="1" i="0" u="none" strike="noStrike" dirty="0">
                        <a:effectLst/>
                        <a:latin typeface="Times New Roman" panose="02020603050405020304" pitchFamily="18" charset="0"/>
                      </a:endParaRPr>
                    </a:p>
                  </a:txBody>
                  <a:tcPr marL="2187" marR="2187" marT="2187" marB="0" anchor="b"/>
                </a:tc>
                <a:tc>
                  <a:txBody>
                    <a:bodyPr/>
                    <a:lstStyle/>
                    <a:p>
                      <a:pPr algn="ctr" fontAlgn="b"/>
                      <a:r>
                        <a:rPr lang="ru-RU" sz="1400" b="1" u="none" strike="noStrike" dirty="0">
                          <a:effectLst/>
                        </a:rPr>
                        <a:t>4,0%</a:t>
                      </a:r>
                      <a:endParaRPr lang="ru-RU" sz="1400" b="1" i="0" u="none" strike="noStrike" dirty="0">
                        <a:effectLst/>
                        <a:latin typeface="Times New Roman" panose="02020603050405020304" pitchFamily="18" charset="0"/>
                      </a:endParaRPr>
                    </a:p>
                  </a:txBody>
                  <a:tcPr marL="2187" marR="2187" marT="2187" marB="0" anchor="b"/>
                </a:tc>
              </a:tr>
              <a:tr h="37177">
                <a:tc>
                  <a:txBody>
                    <a:bodyPr/>
                    <a:lstStyle/>
                    <a:p>
                      <a:pPr algn="l" fontAlgn="b"/>
                      <a:r>
                        <a:rPr lang="ru-RU" sz="1400" u="none" strike="noStrike">
                          <a:effectLst/>
                        </a:rPr>
                        <a:t>Подпрограмма "Развитие физической культуры и массового спорта"</a:t>
                      </a:r>
                      <a:endParaRPr lang="ru-RU" sz="1400" b="0" i="0" u="none" strike="noStrike">
                        <a:effectLst/>
                        <a:latin typeface="Times New Roman" panose="02020603050405020304" pitchFamily="18" charset="0"/>
                      </a:endParaRPr>
                    </a:p>
                  </a:txBody>
                  <a:tcPr marL="2187" marR="2187" marT="2187" marB="0" anchor="b"/>
                </a:tc>
                <a:tc>
                  <a:txBody>
                    <a:bodyPr/>
                    <a:lstStyle/>
                    <a:p>
                      <a:pPr algn="ctr" fontAlgn="b"/>
                      <a:r>
                        <a:rPr lang="ru-RU" sz="1400" u="none" strike="noStrike">
                          <a:effectLst/>
                        </a:rPr>
                        <a:t>63 236,8</a:t>
                      </a:r>
                      <a:endParaRPr lang="ru-RU" sz="1400" b="0" i="0" u="none" strike="noStrike">
                        <a:effectLst/>
                        <a:latin typeface="Times New Roman" panose="02020603050405020304" pitchFamily="18" charset="0"/>
                      </a:endParaRPr>
                    </a:p>
                  </a:txBody>
                  <a:tcPr marL="2187" marR="2187" marT="2187" marB="0" anchor="b"/>
                </a:tc>
                <a:tc>
                  <a:txBody>
                    <a:bodyPr/>
                    <a:lstStyle/>
                    <a:p>
                      <a:pPr algn="ctr" fontAlgn="b"/>
                      <a:r>
                        <a:rPr lang="ru-RU" sz="1400" u="none" strike="noStrike">
                          <a:effectLst/>
                        </a:rPr>
                        <a:t>1,5%</a:t>
                      </a:r>
                      <a:endParaRPr lang="ru-RU" sz="1400" b="0" i="0" u="none" strike="noStrike">
                        <a:effectLst/>
                        <a:latin typeface="Times New Roman" panose="02020603050405020304" pitchFamily="18" charset="0"/>
                      </a:endParaRPr>
                    </a:p>
                  </a:txBody>
                  <a:tcPr marL="2187" marR="2187" marT="2187" marB="0" anchor="b"/>
                </a:tc>
              </a:tr>
              <a:tr h="74354">
                <a:tc>
                  <a:txBody>
                    <a:bodyPr/>
                    <a:lstStyle/>
                    <a:p>
                      <a:pPr algn="l" fontAlgn="b"/>
                      <a:r>
                        <a:rPr lang="ru-RU" sz="1400" u="none" strike="noStrike">
                          <a:effectLst/>
                        </a:rPr>
                        <a:t>Подпрограмма "Развитие спорта высших достижений и системы подготовки спортивного резерва"</a:t>
                      </a:r>
                      <a:endParaRPr lang="ru-RU" sz="1400" b="0" i="0" u="none" strike="noStrike">
                        <a:effectLst/>
                        <a:latin typeface="Times New Roman" panose="02020603050405020304" pitchFamily="18" charset="0"/>
                      </a:endParaRPr>
                    </a:p>
                  </a:txBody>
                  <a:tcPr marL="2187" marR="2187" marT="2187" marB="0" anchor="b"/>
                </a:tc>
                <a:tc>
                  <a:txBody>
                    <a:bodyPr/>
                    <a:lstStyle/>
                    <a:p>
                      <a:pPr algn="ctr" fontAlgn="b"/>
                      <a:r>
                        <a:rPr lang="ru-RU" sz="1400" u="none" strike="noStrike">
                          <a:effectLst/>
                        </a:rPr>
                        <a:t>108 545,6</a:t>
                      </a:r>
                      <a:endParaRPr lang="ru-RU" sz="1400" b="0" i="0" u="none" strike="noStrike">
                        <a:effectLst/>
                        <a:latin typeface="Times New Roman" panose="02020603050405020304" pitchFamily="18" charset="0"/>
                      </a:endParaRPr>
                    </a:p>
                  </a:txBody>
                  <a:tcPr marL="2187" marR="2187" marT="2187" marB="0" anchor="b"/>
                </a:tc>
                <a:tc>
                  <a:txBody>
                    <a:bodyPr/>
                    <a:lstStyle/>
                    <a:p>
                      <a:pPr algn="ctr" fontAlgn="b"/>
                      <a:r>
                        <a:rPr lang="ru-RU" sz="1400" u="none" strike="noStrike">
                          <a:effectLst/>
                        </a:rPr>
                        <a:t>2,5%</a:t>
                      </a:r>
                      <a:endParaRPr lang="ru-RU" sz="1400" b="0" i="0" u="none" strike="noStrike">
                        <a:effectLst/>
                        <a:latin typeface="Times New Roman" panose="02020603050405020304" pitchFamily="18" charset="0"/>
                      </a:endParaRPr>
                    </a:p>
                  </a:txBody>
                  <a:tcPr marL="2187" marR="2187" marT="2187" marB="0" anchor="b"/>
                </a:tc>
              </a:tr>
              <a:tr h="37177">
                <a:tc>
                  <a:txBody>
                    <a:bodyPr/>
                    <a:lstStyle/>
                    <a:p>
                      <a:pPr algn="l" fontAlgn="b"/>
                      <a:r>
                        <a:rPr lang="ru-RU" sz="1400" b="1" u="none" strike="noStrike" dirty="0">
                          <a:effectLst/>
                        </a:rPr>
                        <a:t>Муниципальная программа "Поддержка занятости населения в городе Пыть-Яхе"</a:t>
                      </a:r>
                      <a:endParaRPr lang="ru-RU" sz="1400" b="1" i="0" u="none" strike="noStrike" dirty="0">
                        <a:effectLst/>
                        <a:latin typeface="Times New Roman" panose="02020603050405020304" pitchFamily="18" charset="0"/>
                      </a:endParaRPr>
                    </a:p>
                  </a:txBody>
                  <a:tcPr marL="2187" marR="2187" marT="2187" marB="0" anchor="b"/>
                </a:tc>
                <a:tc>
                  <a:txBody>
                    <a:bodyPr/>
                    <a:lstStyle/>
                    <a:p>
                      <a:pPr algn="ctr" fontAlgn="b"/>
                      <a:r>
                        <a:rPr lang="ru-RU" sz="1400" b="1" u="none" strike="noStrike" dirty="0">
                          <a:effectLst/>
                        </a:rPr>
                        <a:t>11 961,5</a:t>
                      </a:r>
                      <a:endParaRPr lang="ru-RU" sz="1400" b="1" i="0" u="none" strike="noStrike" dirty="0">
                        <a:effectLst/>
                        <a:latin typeface="Times New Roman" panose="02020603050405020304" pitchFamily="18" charset="0"/>
                      </a:endParaRPr>
                    </a:p>
                  </a:txBody>
                  <a:tcPr marL="2187" marR="2187" marT="2187" marB="0" anchor="b"/>
                </a:tc>
                <a:tc>
                  <a:txBody>
                    <a:bodyPr/>
                    <a:lstStyle/>
                    <a:p>
                      <a:pPr algn="ctr" fontAlgn="b"/>
                      <a:r>
                        <a:rPr lang="ru-RU" sz="1400" b="1" u="none" strike="noStrike" dirty="0">
                          <a:effectLst/>
                        </a:rPr>
                        <a:t>0,3%</a:t>
                      </a:r>
                      <a:endParaRPr lang="ru-RU" sz="1400" b="1" i="0" u="none" strike="noStrike" dirty="0">
                        <a:effectLst/>
                        <a:latin typeface="Times New Roman" panose="02020603050405020304" pitchFamily="18" charset="0"/>
                      </a:endParaRPr>
                    </a:p>
                  </a:txBody>
                  <a:tcPr marL="2187" marR="2187" marT="2187" marB="0" anchor="b"/>
                </a:tc>
              </a:tr>
              <a:tr h="37177">
                <a:tc>
                  <a:txBody>
                    <a:bodyPr/>
                    <a:lstStyle/>
                    <a:p>
                      <a:pPr algn="l" fontAlgn="b"/>
                      <a:r>
                        <a:rPr lang="ru-RU" sz="1400" u="none" strike="noStrike" dirty="0">
                          <a:effectLst/>
                        </a:rPr>
                        <a:t>Подпрограмма "Содействие трудоустройству граждан"</a:t>
                      </a:r>
                      <a:endParaRPr lang="ru-RU" sz="1400" b="0" i="0" u="none" strike="noStrike" dirty="0">
                        <a:effectLst/>
                        <a:latin typeface="Times New Roman" panose="02020603050405020304" pitchFamily="18" charset="0"/>
                      </a:endParaRPr>
                    </a:p>
                  </a:txBody>
                  <a:tcPr marL="2187" marR="2187" marT="2187" marB="0" anchor="b"/>
                </a:tc>
                <a:tc>
                  <a:txBody>
                    <a:bodyPr/>
                    <a:lstStyle/>
                    <a:p>
                      <a:pPr algn="ctr" fontAlgn="b"/>
                      <a:r>
                        <a:rPr lang="ru-RU" sz="1400" u="none" strike="noStrike">
                          <a:effectLst/>
                        </a:rPr>
                        <a:t>2 901,5</a:t>
                      </a:r>
                      <a:endParaRPr lang="ru-RU" sz="1400" b="0" i="0" u="none" strike="noStrike">
                        <a:effectLst/>
                        <a:latin typeface="Times New Roman" panose="02020603050405020304" pitchFamily="18" charset="0"/>
                      </a:endParaRPr>
                    </a:p>
                  </a:txBody>
                  <a:tcPr marL="2187" marR="2187" marT="2187" marB="0" anchor="b"/>
                </a:tc>
                <a:tc>
                  <a:txBody>
                    <a:bodyPr/>
                    <a:lstStyle/>
                    <a:p>
                      <a:pPr algn="ctr" fontAlgn="b"/>
                      <a:r>
                        <a:rPr lang="ru-RU" sz="1400" u="none" strike="noStrike" dirty="0">
                          <a:effectLst/>
                        </a:rPr>
                        <a:t>0,1%</a:t>
                      </a:r>
                      <a:endParaRPr lang="ru-RU" sz="1400" b="0" i="0" u="none" strike="noStrike" dirty="0">
                        <a:effectLst/>
                        <a:latin typeface="Times New Roman" panose="02020603050405020304" pitchFamily="18" charset="0"/>
                      </a:endParaRPr>
                    </a:p>
                  </a:txBody>
                  <a:tcPr marL="2187" marR="2187" marT="2187" marB="0" anchor="b"/>
                </a:tc>
              </a:tr>
            </a:tbl>
          </a:graphicData>
        </a:graphic>
      </p:graphicFrame>
      <p:sp>
        <p:nvSpPr>
          <p:cNvPr id="6" name="TextBox 5"/>
          <p:cNvSpPr txBox="1"/>
          <p:nvPr/>
        </p:nvSpPr>
        <p:spPr>
          <a:xfrm>
            <a:off x="10871200" y="689267"/>
            <a:ext cx="1036482" cy="369332"/>
          </a:xfrm>
          <a:prstGeom prst="rect">
            <a:avLst/>
          </a:prstGeom>
          <a:noFill/>
        </p:spPr>
        <p:txBody>
          <a:bodyPr wrap="square" rtlCol="0">
            <a:spAutoFit/>
          </a:bodyPr>
          <a:lstStyle/>
          <a:p>
            <a:pPr algn="r"/>
            <a:r>
              <a:rPr lang="ru-RU" dirty="0" smtClean="0"/>
              <a:t>(1 из 5)</a:t>
            </a:r>
            <a:endParaRPr lang="ru-RU" dirty="0"/>
          </a:p>
        </p:txBody>
      </p:sp>
    </p:spTree>
    <p:extLst>
      <p:ext uri="{BB962C8B-B14F-4D97-AF65-F5344CB8AC3E}">
        <p14:creationId xmlns:p14="http://schemas.microsoft.com/office/powerpoint/2010/main" val="850396516"/>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3" name="Нижний колонтитул 3"/>
          <p:cNvSpPr>
            <a:spLocks noGrp="1"/>
          </p:cNvSpPr>
          <p:nvPr>
            <p:ph type="ftr" sz="quarter" idx="4294967295"/>
          </p:nvPr>
        </p:nvSpPr>
        <p:spPr>
          <a:xfrm>
            <a:off x="0" y="6437730"/>
            <a:ext cx="11760000" cy="432000"/>
          </a:xfrm>
          <a:prstGeom prst="rect">
            <a:avLst/>
          </a:prstGeom>
          <a:solidFill>
            <a:srgbClr val="404040"/>
          </a:solidFill>
          <a:ln cmpd="sng">
            <a:noFill/>
          </a:ln>
        </p:spPr>
        <p:txBody>
          <a:bodyPr anchor="ctr"/>
          <a:lstStyle/>
          <a:p>
            <a:pPr lvl="1"/>
            <a:r>
              <a:rPr lang="ru-RU" b="1" dirty="0">
                <a:gradFill>
                  <a:gsLst>
                    <a:gs pos="0">
                      <a:schemeClr val="accent1">
                        <a:lumMod val="5000"/>
                        <a:lumOff val="95000"/>
                      </a:schemeClr>
                    </a:gs>
                    <a:gs pos="74000">
                      <a:schemeClr val="accent5">
                        <a:lumMod val="25000"/>
                        <a:lumOff val="75000"/>
                      </a:schemeClr>
                    </a:gs>
                    <a:gs pos="83000">
                      <a:schemeClr val="accent5">
                        <a:lumMod val="25000"/>
                        <a:lumOff val="75000"/>
                      </a:schemeClr>
                    </a:gs>
                    <a:gs pos="100000">
                      <a:schemeClr val="accent5">
                        <a:lumMod val="50000"/>
                        <a:lumOff val="50000"/>
                      </a:schemeClr>
                    </a:gs>
                  </a:gsLst>
                  <a:lin ang="5400000" scaled="1"/>
                </a:gradFill>
              </a:rPr>
              <a:t>БЮДЖЕТ ДЛЯ ГРАЖДАН </a:t>
            </a:r>
          </a:p>
        </p:txBody>
      </p:sp>
      <p:sp>
        <p:nvSpPr>
          <p:cNvPr id="34" name="Номер слайда 5">
            <a:extLst>
              <a:ext uri="{FF2B5EF4-FFF2-40B4-BE49-F238E27FC236}">
                <a16:creationId xmlns="" xmlns:a16="http://schemas.microsoft.com/office/drawing/2014/main" id="{1C554D9F-1895-486E-BFBA-905BB2D29E08}"/>
              </a:ext>
            </a:extLst>
          </p:cNvPr>
          <p:cNvSpPr>
            <a:spLocks noGrp="1"/>
          </p:cNvSpPr>
          <p:nvPr>
            <p:ph type="sldNum" sz="quarter" idx="33"/>
          </p:nvPr>
        </p:nvSpPr>
        <p:spPr>
          <a:xfrm>
            <a:off x="11760000" y="6437730"/>
            <a:ext cx="432000" cy="432000"/>
          </a:xfrm>
        </p:spPr>
        <p:txBody>
          <a:bodyPr rtlCol="0"/>
          <a:lstStyle/>
          <a:p>
            <a:pPr rtl="0"/>
            <a:fld id="{19B51A1E-902D-48AF-9020-955120F399B6}" type="slidenum">
              <a:rPr lang="ru-RU" sz="1600" b="1" smtClean="0">
                <a:ln w="0"/>
                <a:gradFill>
                  <a:gsLst>
                    <a:gs pos="0">
                      <a:schemeClr val="accent1">
                        <a:lumMod val="5000"/>
                        <a:lumOff val="95000"/>
                      </a:schemeClr>
                    </a:gs>
                    <a:gs pos="74000">
                      <a:schemeClr val="accent5">
                        <a:lumMod val="25000"/>
                        <a:lumOff val="75000"/>
                      </a:schemeClr>
                    </a:gs>
                    <a:gs pos="83000">
                      <a:schemeClr val="accent5">
                        <a:lumMod val="25000"/>
                        <a:lumOff val="75000"/>
                      </a:schemeClr>
                    </a:gs>
                    <a:gs pos="100000">
                      <a:schemeClr val="accent5">
                        <a:lumMod val="50000"/>
                        <a:lumOff val="50000"/>
                      </a:schemeClr>
                    </a:gs>
                  </a:gsLst>
                  <a:lin ang="5400000" scaled="1"/>
                </a:gradFill>
                <a:effectLst>
                  <a:outerShdw blurRad="38100" dist="25400" dir="5400000" algn="ctr" rotWithShape="0">
                    <a:srgbClr val="6E747A">
                      <a:alpha val="43000"/>
                    </a:srgbClr>
                  </a:outerShdw>
                </a:effectLst>
              </a:rPr>
              <a:pPr rtl="0"/>
              <a:t>59</a:t>
            </a:fld>
            <a:endParaRPr lang="ru-RU" sz="1600" b="1" dirty="0">
              <a:ln w="0"/>
              <a:gradFill>
                <a:gsLst>
                  <a:gs pos="0">
                    <a:schemeClr val="accent1">
                      <a:lumMod val="5000"/>
                      <a:lumOff val="95000"/>
                    </a:schemeClr>
                  </a:gs>
                  <a:gs pos="74000">
                    <a:schemeClr val="accent5">
                      <a:lumMod val="25000"/>
                      <a:lumOff val="75000"/>
                    </a:schemeClr>
                  </a:gs>
                  <a:gs pos="83000">
                    <a:schemeClr val="accent5">
                      <a:lumMod val="25000"/>
                      <a:lumOff val="75000"/>
                    </a:schemeClr>
                  </a:gs>
                  <a:gs pos="100000">
                    <a:schemeClr val="accent5">
                      <a:lumMod val="50000"/>
                      <a:lumOff val="50000"/>
                    </a:schemeClr>
                  </a:gs>
                </a:gsLst>
                <a:lin ang="5400000" scaled="1"/>
              </a:gradFill>
              <a:effectLst>
                <a:outerShdw blurRad="38100" dist="25400" dir="5400000" algn="ctr" rotWithShape="0">
                  <a:srgbClr val="6E747A">
                    <a:alpha val="43000"/>
                  </a:srgbClr>
                </a:outerShdw>
              </a:effectLst>
            </a:endParaRPr>
          </a:p>
        </p:txBody>
      </p:sp>
      <p:sp>
        <p:nvSpPr>
          <p:cNvPr id="3" name="Заголовок 2"/>
          <p:cNvSpPr>
            <a:spLocks noGrp="1"/>
          </p:cNvSpPr>
          <p:nvPr>
            <p:ph type="title"/>
          </p:nvPr>
        </p:nvSpPr>
        <p:spPr/>
        <p:txBody>
          <a:bodyPr/>
          <a:lstStyle/>
          <a:p>
            <a:r>
              <a:rPr lang="ru-RU" sz="2800" dirty="0" smtClean="0"/>
              <a:t>Исполнение </a:t>
            </a:r>
            <a:r>
              <a:rPr lang="ru-RU" sz="2800" dirty="0"/>
              <a:t>расходов бюджета города Пыть-Яха за </a:t>
            </a:r>
            <a:r>
              <a:rPr lang="ru-RU" sz="2800" dirty="0" smtClean="0"/>
              <a:t>2021 </a:t>
            </a:r>
            <a:r>
              <a:rPr lang="ru-RU" sz="2800" dirty="0"/>
              <a:t>год в разрезе муниципальных </a:t>
            </a:r>
            <a:r>
              <a:rPr lang="ru-RU" sz="2800" dirty="0" smtClean="0"/>
              <a:t>программ и непрограммных направлений деятельности</a:t>
            </a:r>
            <a:endParaRPr lang="ru-RU" sz="2800" dirty="0"/>
          </a:p>
        </p:txBody>
      </p:sp>
      <p:graphicFrame>
        <p:nvGraphicFramePr>
          <p:cNvPr id="2" name="Таблица 1"/>
          <p:cNvGraphicFramePr>
            <a:graphicFrameLocks noGrp="1"/>
          </p:cNvGraphicFramePr>
          <p:nvPr>
            <p:extLst>
              <p:ext uri="{D42A27DB-BD31-4B8C-83A1-F6EECF244321}">
                <p14:modId xmlns:p14="http://schemas.microsoft.com/office/powerpoint/2010/main" val="913504126"/>
              </p:ext>
            </p:extLst>
          </p:nvPr>
        </p:nvGraphicFramePr>
        <p:xfrm>
          <a:off x="432000" y="1089025"/>
          <a:ext cx="11328001" cy="5164380"/>
        </p:xfrm>
        <a:graphic>
          <a:graphicData uri="http://schemas.openxmlformats.org/drawingml/2006/table">
            <a:tbl>
              <a:tblPr bandRow="1" bandCol="1">
                <a:tableStyleId>{5A111915-BE36-4E01-A7E5-04B1672EAD32}</a:tableStyleId>
              </a:tblPr>
              <a:tblGrid>
                <a:gridCol w="9000235"/>
                <a:gridCol w="1401417"/>
                <a:gridCol w="926349"/>
              </a:tblGrid>
              <a:tr h="37177">
                <a:tc>
                  <a:txBody>
                    <a:bodyPr/>
                    <a:lstStyle/>
                    <a:p>
                      <a:pPr algn="ctr" fontAlgn="ctr"/>
                      <a:r>
                        <a:rPr lang="ru-RU" sz="1400" u="none" strike="noStrike" dirty="0">
                          <a:effectLst/>
                        </a:rPr>
                        <a:t>1</a:t>
                      </a:r>
                      <a:endParaRPr lang="ru-RU" sz="1400" b="0" i="0" u="none" strike="noStrike" dirty="0">
                        <a:effectLst/>
                        <a:latin typeface="Times New Roman" panose="02020603050405020304" pitchFamily="18" charset="0"/>
                      </a:endParaRPr>
                    </a:p>
                  </a:txBody>
                  <a:tcPr marL="2187" marR="2187" marT="2187" marB="0" anchor="ctr"/>
                </a:tc>
                <a:tc>
                  <a:txBody>
                    <a:bodyPr/>
                    <a:lstStyle/>
                    <a:p>
                      <a:pPr algn="ctr" fontAlgn="ctr"/>
                      <a:r>
                        <a:rPr lang="ru-RU" sz="1400" u="none" strike="noStrike">
                          <a:effectLst/>
                        </a:rPr>
                        <a:t>2</a:t>
                      </a:r>
                      <a:endParaRPr lang="ru-RU" sz="1400" b="0" i="0" u="none" strike="noStrike">
                        <a:effectLst/>
                        <a:latin typeface="Times New Roman" panose="02020603050405020304" pitchFamily="18" charset="0"/>
                      </a:endParaRPr>
                    </a:p>
                  </a:txBody>
                  <a:tcPr marL="2187" marR="2187" marT="2187" marB="0" anchor="ctr"/>
                </a:tc>
                <a:tc>
                  <a:txBody>
                    <a:bodyPr/>
                    <a:lstStyle/>
                    <a:p>
                      <a:pPr algn="ctr" fontAlgn="ctr"/>
                      <a:r>
                        <a:rPr lang="ru-RU" sz="1400" u="none" strike="noStrike">
                          <a:effectLst/>
                        </a:rPr>
                        <a:t>3</a:t>
                      </a:r>
                      <a:endParaRPr lang="ru-RU" sz="1400" b="0" i="0" u="none" strike="noStrike">
                        <a:effectLst/>
                        <a:latin typeface="Times New Roman" panose="02020603050405020304" pitchFamily="18" charset="0"/>
                      </a:endParaRPr>
                    </a:p>
                  </a:txBody>
                  <a:tcPr marL="2187" marR="2187" marT="2187" marB="0" anchor="ctr"/>
                </a:tc>
              </a:tr>
              <a:tr h="37177">
                <a:tc>
                  <a:txBody>
                    <a:bodyPr/>
                    <a:lstStyle/>
                    <a:p>
                      <a:pPr algn="l" fontAlgn="b"/>
                      <a:r>
                        <a:rPr lang="ru-RU" sz="1400" u="none" strike="noStrike" dirty="0">
                          <a:effectLst/>
                        </a:rPr>
                        <a:t>Подпрограмма "Улучшение условий и охраны труда в муниципальном образовании"</a:t>
                      </a:r>
                      <a:endParaRPr lang="ru-RU" sz="1400" b="0" i="0" u="none" strike="noStrike" dirty="0">
                        <a:effectLst/>
                        <a:latin typeface="Times New Roman" panose="02020603050405020304" pitchFamily="18" charset="0"/>
                      </a:endParaRPr>
                    </a:p>
                  </a:txBody>
                  <a:tcPr marL="2187" marR="2187" marT="2187" marB="0" anchor="b"/>
                </a:tc>
                <a:tc>
                  <a:txBody>
                    <a:bodyPr/>
                    <a:lstStyle/>
                    <a:p>
                      <a:pPr algn="ctr" fontAlgn="b"/>
                      <a:r>
                        <a:rPr lang="ru-RU" sz="1400" u="none" strike="noStrike">
                          <a:effectLst/>
                        </a:rPr>
                        <a:t>8 914,6</a:t>
                      </a:r>
                      <a:endParaRPr lang="ru-RU" sz="1400" b="0" i="0" u="none" strike="noStrike">
                        <a:effectLst/>
                        <a:latin typeface="Times New Roman" panose="02020603050405020304" pitchFamily="18" charset="0"/>
                      </a:endParaRPr>
                    </a:p>
                  </a:txBody>
                  <a:tcPr marL="2187" marR="2187" marT="2187" marB="0" anchor="b"/>
                </a:tc>
                <a:tc>
                  <a:txBody>
                    <a:bodyPr/>
                    <a:lstStyle/>
                    <a:p>
                      <a:pPr algn="ctr" fontAlgn="b"/>
                      <a:r>
                        <a:rPr lang="ru-RU" sz="1400" u="none" strike="noStrike" dirty="0">
                          <a:effectLst/>
                        </a:rPr>
                        <a:t>0,2%</a:t>
                      </a:r>
                      <a:endParaRPr lang="ru-RU" sz="1400" b="0" i="0" u="none" strike="noStrike" dirty="0">
                        <a:effectLst/>
                        <a:latin typeface="Times New Roman" panose="02020603050405020304" pitchFamily="18" charset="0"/>
                      </a:endParaRPr>
                    </a:p>
                  </a:txBody>
                  <a:tcPr marL="2187" marR="2187" marT="2187" marB="0" anchor="b"/>
                </a:tc>
              </a:tr>
              <a:tr h="74354">
                <a:tc>
                  <a:txBody>
                    <a:bodyPr/>
                    <a:lstStyle/>
                    <a:p>
                      <a:pPr algn="l" fontAlgn="b"/>
                      <a:r>
                        <a:rPr lang="ru-RU" sz="1400" u="none" strike="noStrike">
                          <a:effectLst/>
                        </a:rPr>
                        <a:t>Подпрограмма "Сопровождение инвалидов, в том числе молодого возраста, при трудоустройстве"</a:t>
                      </a:r>
                      <a:endParaRPr lang="ru-RU" sz="1400" b="0" i="0" u="none" strike="noStrike">
                        <a:effectLst/>
                        <a:latin typeface="Times New Roman" panose="02020603050405020304" pitchFamily="18" charset="0"/>
                      </a:endParaRPr>
                    </a:p>
                  </a:txBody>
                  <a:tcPr marL="2187" marR="2187" marT="2187" marB="0" anchor="b"/>
                </a:tc>
                <a:tc>
                  <a:txBody>
                    <a:bodyPr/>
                    <a:lstStyle/>
                    <a:p>
                      <a:pPr algn="ctr" fontAlgn="b"/>
                      <a:r>
                        <a:rPr lang="ru-RU" sz="1400" u="none" strike="noStrike">
                          <a:effectLst/>
                        </a:rPr>
                        <a:t>145,4</a:t>
                      </a:r>
                      <a:endParaRPr lang="ru-RU" sz="1400" b="0" i="0" u="none" strike="noStrike">
                        <a:effectLst/>
                        <a:latin typeface="Times New Roman" panose="02020603050405020304" pitchFamily="18" charset="0"/>
                      </a:endParaRPr>
                    </a:p>
                  </a:txBody>
                  <a:tcPr marL="2187" marR="2187" marT="2187" marB="0" anchor="b"/>
                </a:tc>
                <a:tc>
                  <a:txBody>
                    <a:bodyPr/>
                    <a:lstStyle/>
                    <a:p>
                      <a:pPr algn="ctr" fontAlgn="b"/>
                      <a:r>
                        <a:rPr lang="ru-RU" sz="1400" u="none" strike="noStrike">
                          <a:effectLst/>
                        </a:rPr>
                        <a:t>0,00%</a:t>
                      </a:r>
                      <a:endParaRPr lang="ru-RU" sz="1400" b="0" i="0" u="none" strike="noStrike">
                        <a:effectLst/>
                        <a:latin typeface="Times New Roman" panose="02020603050405020304" pitchFamily="18" charset="0"/>
                      </a:endParaRPr>
                    </a:p>
                  </a:txBody>
                  <a:tcPr marL="2187" marR="2187" marT="2187" marB="0" anchor="b"/>
                </a:tc>
              </a:tr>
              <a:tr h="74354">
                <a:tc>
                  <a:txBody>
                    <a:bodyPr/>
                    <a:lstStyle/>
                    <a:p>
                      <a:pPr algn="l" fontAlgn="b"/>
                      <a:r>
                        <a:rPr lang="ru-RU" sz="1400" b="1" u="none" strike="noStrike" dirty="0">
                          <a:effectLst/>
                        </a:rPr>
                        <a:t>Муниципальная программа "Развитие агропромышленного комплекса в городе Пыть-Яхе"</a:t>
                      </a:r>
                      <a:endParaRPr lang="ru-RU" sz="1400" b="1" i="0" u="none" strike="noStrike" dirty="0">
                        <a:effectLst/>
                        <a:latin typeface="Times New Roman" panose="02020603050405020304" pitchFamily="18" charset="0"/>
                      </a:endParaRPr>
                    </a:p>
                  </a:txBody>
                  <a:tcPr marL="2187" marR="2187" marT="2187" marB="0" anchor="b"/>
                </a:tc>
                <a:tc>
                  <a:txBody>
                    <a:bodyPr/>
                    <a:lstStyle/>
                    <a:p>
                      <a:pPr algn="ctr" fontAlgn="b"/>
                      <a:r>
                        <a:rPr lang="ru-RU" sz="1400" b="1" u="none" strike="noStrike" dirty="0">
                          <a:effectLst/>
                        </a:rPr>
                        <a:t>20 319,1</a:t>
                      </a:r>
                      <a:endParaRPr lang="ru-RU" sz="1400" b="1" i="0" u="none" strike="noStrike" dirty="0">
                        <a:effectLst/>
                        <a:latin typeface="Times New Roman" panose="02020603050405020304" pitchFamily="18" charset="0"/>
                      </a:endParaRPr>
                    </a:p>
                  </a:txBody>
                  <a:tcPr marL="2187" marR="2187" marT="2187" marB="0" anchor="b"/>
                </a:tc>
                <a:tc>
                  <a:txBody>
                    <a:bodyPr/>
                    <a:lstStyle/>
                    <a:p>
                      <a:pPr algn="ctr" fontAlgn="b"/>
                      <a:r>
                        <a:rPr lang="ru-RU" sz="1400" b="1" u="none" strike="noStrike" dirty="0">
                          <a:effectLst/>
                        </a:rPr>
                        <a:t>0,5%</a:t>
                      </a:r>
                      <a:endParaRPr lang="ru-RU" sz="1400" b="1" i="0" u="none" strike="noStrike" dirty="0">
                        <a:effectLst/>
                        <a:latin typeface="Times New Roman" panose="02020603050405020304" pitchFamily="18" charset="0"/>
                      </a:endParaRPr>
                    </a:p>
                  </a:txBody>
                  <a:tcPr marL="2187" marR="2187" marT="2187" marB="0" anchor="b"/>
                </a:tc>
              </a:tr>
              <a:tr h="37177">
                <a:tc>
                  <a:txBody>
                    <a:bodyPr/>
                    <a:lstStyle/>
                    <a:p>
                      <a:pPr algn="l" fontAlgn="b"/>
                      <a:r>
                        <a:rPr lang="ru-RU" sz="1400" u="none" strike="noStrike">
                          <a:effectLst/>
                        </a:rPr>
                        <a:t>Подпрограмма "Развитие отрасли животноводства"</a:t>
                      </a:r>
                      <a:endParaRPr lang="ru-RU" sz="1400" b="0" i="0" u="none" strike="noStrike">
                        <a:effectLst/>
                        <a:latin typeface="Times New Roman" panose="02020603050405020304" pitchFamily="18" charset="0"/>
                      </a:endParaRPr>
                    </a:p>
                  </a:txBody>
                  <a:tcPr marL="2187" marR="2187" marT="2187" marB="0" anchor="b"/>
                </a:tc>
                <a:tc>
                  <a:txBody>
                    <a:bodyPr/>
                    <a:lstStyle/>
                    <a:p>
                      <a:pPr algn="ctr" fontAlgn="b"/>
                      <a:r>
                        <a:rPr lang="ru-RU" sz="1400" u="none" strike="noStrike">
                          <a:effectLst/>
                        </a:rPr>
                        <a:t>13 917,6</a:t>
                      </a:r>
                      <a:endParaRPr lang="ru-RU" sz="1400" b="0" i="0" u="none" strike="noStrike">
                        <a:effectLst/>
                        <a:latin typeface="Times New Roman" panose="02020603050405020304" pitchFamily="18" charset="0"/>
                      </a:endParaRPr>
                    </a:p>
                  </a:txBody>
                  <a:tcPr marL="2187" marR="2187" marT="2187" marB="0" anchor="b"/>
                </a:tc>
                <a:tc>
                  <a:txBody>
                    <a:bodyPr/>
                    <a:lstStyle/>
                    <a:p>
                      <a:pPr algn="ctr" fontAlgn="b"/>
                      <a:r>
                        <a:rPr lang="ru-RU" sz="1400" u="none" strike="noStrike">
                          <a:effectLst/>
                        </a:rPr>
                        <a:t>0,3%</a:t>
                      </a:r>
                      <a:endParaRPr lang="ru-RU" sz="1400" b="0" i="0" u="none" strike="noStrike">
                        <a:effectLst/>
                        <a:latin typeface="Times New Roman" panose="02020603050405020304" pitchFamily="18" charset="0"/>
                      </a:endParaRPr>
                    </a:p>
                  </a:txBody>
                  <a:tcPr marL="2187" marR="2187" marT="2187" marB="0" anchor="b"/>
                </a:tc>
              </a:tr>
              <a:tr h="111532">
                <a:tc>
                  <a:txBody>
                    <a:bodyPr/>
                    <a:lstStyle/>
                    <a:p>
                      <a:pPr algn="l" fontAlgn="b"/>
                      <a:r>
                        <a:rPr lang="ru-RU" sz="1400" u="none" strike="noStrike">
                          <a:effectLst/>
                        </a:rPr>
                        <a:t>Подпрограмма "Обеспечение стабильной благополучной эпизоотической обстановки в муниципальном образовании и защита населения от болезней общих для человека и животных"</a:t>
                      </a:r>
                      <a:endParaRPr lang="ru-RU" sz="1400" b="0" i="0" u="none" strike="noStrike">
                        <a:effectLst/>
                        <a:latin typeface="Times New Roman" panose="02020603050405020304" pitchFamily="18" charset="0"/>
                      </a:endParaRPr>
                    </a:p>
                  </a:txBody>
                  <a:tcPr marL="2187" marR="2187" marT="2187" marB="0" anchor="b"/>
                </a:tc>
                <a:tc>
                  <a:txBody>
                    <a:bodyPr/>
                    <a:lstStyle/>
                    <a:p>
                      <a:pPr algn="ctr" fontAlgn="b"/>
                      <a:r>
                        <a:rPr lang="ru-RU" sz="1400" u="none" strike="noStrike">
                          <a:effectLst/>
                        </a:rPr>
                        <a:t>6 371,7</a:t>
                      </a:r>
                      <a:endParaRPr lang="ru-RU" sz="1400" b="0" i="0" u="none" strike="noStrike">
                        <a:effectLst/>
                        <a:latin typeface="Times New Roman" panose="02020603050405020304" pitchFamily="18" charset="0"/>
                      </a:endParaRPr>
                    </a:p>
                  </a:txBody>
                  <a:tcPr marL="2187" marR="2187" marT="2187" marB="0" anchor="b"/>
                </a:tc>
                <a:tc>
                  <a:txBody>
                    <a:bodyPr/>
                    <a:lstStyle/>
                    <a:p>
                      <a:pPr algn="ctr" fontAlgn="b"/>
                      <a:r>
                        <a:rPr lang="ru-RU" sz="1400" u="none" strike="noStrike" dirty="0">
                          <a:effectLst/>
                        </a:rPr>
                        <a:t>0,1%</a:t>
                      </a:r>
                      <a:endParaRPr lang="ru-RU" sz="1400" b="0" i="0" u="none" strike="noStrike" dirty="0">
                        <a:effectLst/>
                        <a:latin typeface="Times New Roman" panose="02020603050405020304" pitchFamily="18" charset="0"/>
                      </a:endParaRPr>
                    </a:p>
                  </a:txBody>
                  <a:tcPr marL="2187" marR="2187" marT="2187" marB="0" anchor="b"/>
                </a:tc>
              </a:tr>
              <a:tr h="37177">
                <a:tc>
                  <a:txBody>
                    <a:bodyPr/>
                    <a:lstStyle/>
                    <a:p>
                      <a:pPr algn="l" fontAlgn="b"/>
                      <a:r>
                        <a:rPr lang="ru-RU" sz="1400" u="none" strike="noStrike">
                          <a:effectLst/>
                        </a:rPr>
                        <a:t>Подпрограмма "Общепрограммные мероприятия"</a:t>
                      </a:r>
                      <a:endParaRPr lang="ru-RU" sz="1400" b="0" i="0" u="none" strike="noStrike">
                        <a:effectLst/>
                        <a:latin typeface="Times New Roman" panose="02020603050405020304" pitchFamily="18" charset="0"/>
                      </a:endParaRPr>
                    </a:p>
                  </a:txBody>
                  <a:tcPr marL="2187" marR="2187" marT="2187" marB="0" anchor="b"/>
                </a:tc>
                <a:tc>
                  <a:txBody>
                    <a:bodyPr/>
                    <a:lstStyle/>
                    <a:p>
                      <a:pPr algn="ctr" fontAlgn="b"/>
                      <a:r>
                        <a:rPr lang="ru-RU" sz="1400" u="none" strike="noStrike">
                          <a:effectLst/>
                        </a:rPr>
                        <a:t>29,8</a:t>
                      </a:r>
                      <a:endParaRPr lang="ru-RU" sz="1400" b="0" i="0" u="none" strike="noStrike">
                        <a:effectLst/>
                        <a:latin typeface="Times New Roman" panose="02020603050405020304" pitchFamily="18" charset="0"/>
                      </a:endParaRPr>
                    </a:p>
                  </a:txBody>
                  <a:tcPr marL="2187" marR="2187" marT="2187" marB="0" anchor="b"/>
                </a:tc>
                <a:tc>
                  <a:txBody>
                    <a:bodyPr/>
                    <a:lstStyle/>
                    <a:p>
                      <a:pPr algn="ctr" fontAlgn="b"/>
                      <a:r>
                        <a:rPr lang="ru-RU" sz="1400" u="none" strike="noStrike" dirty="0">
                          <a:effectLst/>
                        </a:rPr>
                        <a:t>0,00%</a:t>
                      </a:r>
                      <a:endParaRPr lang="ru-RU" sz="1400" b="0" i="0" u="none" strike="noStrike" dirty="0">
                        <a:effectLst/>
                        <a:latin typeface="Times New Roman" panose="02020603050405020304" pitchFamily="18" charset="0"/>
                      </a:endParaRPr>
                    </a:p>
                  </a:txBody>
                  <a:tcPr marL="2187" marR="2187" marT="2187" marB="0" anchor="b"/>
                </a:tc>
              </a:tr>
              <a:tr h="37177">
                <a:tc>
                  <a:txBody>
                    <a:bodyPr/>
                    <a:lstStyle/>
                    <a:p>
                      <a:pPr algn="l" fontAlgn="b"/>
                      <a:r>
                        <a:rPr lang="ru-RU" sz="1400" b="1" u="none" strike="noStrike" dirty="0">
                          <a:effectLst/>
                        </a:rPr>
                        <a:t>Муниципальная программа "Развитие жилищной сферы в городе Пыть-Яхе"</a:t>
                      </a:r>
                      <a:endParaRPr lang="ru-RU" sz="1400" b="1" i="0" u="none" strike="noStrike" dirty="0">
                        <a:effectLst/>
                        <a:latin typeface="Times New Roman" panose="02020603050405020304" pitchFamily="18" charset="0"/>
                      </a:endParaRPr>
                    </a:p>
                  </a:txBody>
                  <a:tcPr marL="2187" marR="2187" marT="2187" marB="0" anchor="b"/>
                </a:tc>
                <a:tc>
                  <a:txBody>
                    <a:bodyPr/>
                    <a:lstStyle/>
                    <a:p>
                      <a:pPr algn="ctr" fontAlgn="b"/>
                      <a:r>
                        <a:rPr lang="ru-RU" sz="1400" b="1" u="none" strike="noStrike" dirty="0">
                          <a:effectLst/>
                        </a:rPr>
                        <a:t>94 481,0</a:t>
                      </a:r>
                      <a:endParaRPr lang="ru-RU" sz="1400" b="1" i="0" u="none" strike="noStrike" dirty="0">
                        <a:effectLst/>
                        <a:latin typeface="Times New Roman" panose="02020603050405020304" pitchFamily="18" charset="0"/>
                      </a:endParaRPr>
                    </a:p>
                  </a:txBody>
                  <a:tcPr marL="2187" marR="2187" marT="2187" marB="0" anchor="b"/>
                </a:tc>
                <a:tc>
                  <a:txBody>
                    <a:bodyPr/>
                    <a:lstStyle/>
                    <a:p>
                      <a:pPr algn="ctr" fontAlgn="b"/>
                      <a:r>
                        <a:rPr lang="ru-RU" sz="1400" b="1" u="none" strike="noStrike" dirty="0">
                          <a:effectLst/>
                        </a:rPr>
                        <a:t>2,2%</a:t>
                      </a:r>
                      <a:endParaRPr lang="ru-RU" sz="1400" b="1" i="0" u="none" strike="noStrike" dirty="0">
                        <a:effectLst/>
                        <a:latin typeface="Times New Roman" panose="02020603050405020304" pitchFamily="18" charset="0"/>
                      </a:endParaRPr>
                    </a:p>
                  </a:txBody>
                  <a:tcPr marL="2187" marR="2187" marT="2187" marB="0" anchor="b"/>
                </a:tc>
              </a:tr>
              <a:tr h="37177">
                <a:tc>
                  <a:txBody>
                    <a:bodyPr/>
                    <a:lstStyle/>
                    <a:p>
                      <a:pPr algn="l" fontAlgn="b"/>
                      <a:r>
                        <a:rPr lang="ru-RU" sz="1400" u="none" strike="noStrike">
                          <a:effectLst/>
                        </a:rPr>
                        <a:t>Подпрограмма "Содействие развитию градостроительной деятельности"</a:t>
                      </a:r>
                      <a:endParaRPr lang="ru-RU" sz="1400" b="0" i="0" u="none" strike="noStrike">
                        <a:effectLst/>
                        <a:latin typeface="Times New Roman" panose="02020603050405020304" pitchFamily="18" charset="0"/>
                      </a:endParaRPr>
                    </a:p>
                  </a:txBody>
                  <a:tcPr marL="2187" marR="2187" marT="2187" marB="0" anchor="b"/>
                </a:tc>
                <a:tc>
                  <a:txBody>
                    <a:bodyPr/>
                    <a:lstStyle/>
                    <a:p>
                      <a:pPr algn="ctr" fontAlgn="b"/>
                      <a:r>
                        <a:rPr lang="ru-RU" sz="1400" u="none" strike="noStrike" dirty="0">
                          <a:effectLst/>
                        </a:rPr>
                        <a:t>2 687,5</a:t>
                      </a:r>
                      <a:endParaRPr lang="ru-RU" sz="1400" b="0" i="0" u="none" strike="noStrike" dirty="0">
                        <a:effectLst/>
                        <a:latin typeface="Times New Roman" panose="02020603050405020304" pitchFamily="18" charset="0"/>
                      </a:endParaRPr>
                    </a:p>
                  </a:txBody>
                  <a:tcPr marL="2187" marR="2187" marT="2187" marB="0" anchor="b"/>
                </a:tc>
                <a:tc>
                  <a:txBody>
                    <a:bodyPr/>
                    <a:lstStyle/>
                    <a:p>
                      <a:pPr algn="ctr" fontAlgn="b"/>
                      <a:r>
                        <a:rPr lang="ru-RU" sz="1400" u="none" strike="noStrike" dirty="0">
                          <a:effectLst/>
                        </a:rPr>
                        <a:t>0,1%</a:t>
                      </a:r>
                      <a:endParaRPr lang="ru-RU" sz="1400" b="0" i="0" u="none" strike="noStrike" dirty="0">
                        <a:effectLst/>
                        <a:latin typeface="Times New Roman" panose="02020603050405020304" pitchFamily="18" charset="0"/>
                      </a:endParaRPr>
                    </a:p>
                  </a:txBody>
                  <a:tcPr marL="2187" marR="2187" marT="2187" marB="0" anchor="b"/>
                </a:tc>
              </a:tr>
              <a:tr h="37177">
                <a:tc>
                  <a:txBody>
                    <a:bodyPr/>
                    <a:lstStyle/>
                    <a:p>
                      <a:pPr algn="l" fontAlgn="b"/>
                      <a:r>
                        <a:rPr lang="ru-RU" sz="1400" u="none" strike="noStrike">
                          <a:effectLst/>
                        </a:rPr>
                        <a:t>Подпрограмма "Содействие развитию жилищного строительства"</a:t>
                      </a:r>
                      <a:endParaRPr lang="ru-RU" sz="1400" b="0" i="0" u="none" strike="noStrike">
                        <a:effectLst/>
                        <a:latin typeface="Times New Roman" panose="02020603050405020304" pitchFamily="18" charset="0"/>
                      </a:endParaRPr>
                    </a:p>
                  </a:txBody>
                  <a:tcPr marL="2187" marR="2187" marT="2187" marB="0" anchor="b"/>
                </a:tc>
                <a:tc>
                  <a:txBody>
                    <a:bodyPr/>
                    <a:lstStyle/>
                    <a:p>
                      <a:pPr algn="ctr" fontAlgn="b"/>
                      <a:r>
                        <a:rPr lang="ru-RU" sz="1400" u="none" strike="noStrike">
                          <a:effectLst/>
                        </a:rPr>
                        <a:t>47 712,0</a:t>
                      </a:r>
                      <a:endParaRPr lang="ru-RU" sz="1400" b="0" i="0" u="none" strike="noStrike">
                        <a:effectLst/>
                        <a:latin typeface="Times New Roman" panose="02020603050405020304" pitchFamily="18" charset="0"/>
                      </a:endParaRPr>
                    </a:p>
                  </a:txBody>
                  <a:tcPr marL="2187" marR="2187" marT="2187" marB="0" anchor="b"/>
                </a:tc>
                <a:tc>
                  <a:txBody>
                    <a:bodyPr/>
                    <a:lstStyle/>
                    <a:p>
                      <a:pPr algn="ctr" fontAlgn="b"/>
                      <a:r>
                        <a:rPr lang="ru-RU" sz="1400" u="none" strike="noStrike">
                          <a:effectLst/>
                        </a:rPr>
                        <a:t>1,1%</a:t>
                      </a:r>
                      <a:endParaRPr lang="ru-RU" sz="1400" b="0" i="0" u="none" strike="noStrike">
                        <a:effectLst/>
                        <a:latin typeface="Times New Roman" panose="02020603050405020304" pitchFamily="18" charset="0"/>
                      </a:endParaRPr>
                    </a:p>
                  </a:txBody>
                  <a:tcPr marL="2187" marR="2187" marT="2187" marB="0" anchor="b"/>
                </a:tc>
              </a:tr>
              <a:tr h="74354">
                <a:tc>
                  <a:txBody>
                    <a:bodyPr/>
                    <a:lstStyle/>
                    <a:p>
                      <a:pPr algn="l" fontAlgn="b"/>
                      <a:r>
                        <a:rPr lang="ru-RU" sz="1400" u="none" strike="noStrike">
                          <a:effectLst/>
                        </a:rPr>
                        <a:t>Подпрограмма "Обеспечение мерами государственной поддержки по улучшению жилищных условий отдельных категорий граждан"</a:t>
                      </a:r>
                      <a:endParaRPr lang="ru-RU" sz="1400" b="0" i="0" u="none" strike="noStrike">
                        <a:effectLst/>
                        <a:latin typeface="Times New Roman" panose="02020603050405020304" pitchFamily="18" charset="0"/>
                      </a:endParaRPr>
                    </a:p>
                  </a:txBody>
                  <a:tcPr marL="2187" marR="2187" marT="2187" marB="0" anchor="b"/>
                </a:tc>
                <a:tc>
                  <a:txBody>
                    <a:bodyPr/>
                    <a:lstStyle/>
                    <a:p>
                      <a:pPr algn="ctr" fontAlgn="b"/>
                      <a:r>
                        <a:rPr lang="ru-RU" sz="1400" u="none" strike="noStrike">
                          <a:effectLst/>
                        </a:rPr>
                        <a:t>6 303,9</a:t>
                      </a:r>
                      <a:endParaRPr lang="ru-RU" sz="1400" b="0" i="0" u="none" strike="noStrike">
                        <a:effectLst/>
                        <a:latin typeface="Times New Roman" panose="02020603050405020304" pitchFamily="18" charset="0"/>
                      </a:endParaRPr>
                    </a:p>
                  </a:txBody>
                  <a:tcPr marL="2187" marR="2187" marT="2187" marB="0" anchor="b"/>
                </a:tc>
                <a:tc>
                  <a:txBody>
                    <a:bodyPr/>
                    <a:lstStyle/>
                    <a:p>
                      <a:pPr algn="ctr" fontAlgn="b"/>
                      <a:r>
                        <a:rPr lang="ru-RU" sz="1400" u="none" strike="noStrike">
                          <a:effectLst/>
                        </a:rPr>
                        <a:t>0,1%</a:t>
                      </a:r>
                      <a:endParaRPr lang="ru-RU" sz="1400" b="0" i="0" u="none" strike="noStrike">
                        <a:effectLst/>
                        <a:latin typeface="Times New Roman" panose="02020603050405020304" pitchFamily="18" charset="0"/>
                      </a:endParaRPr>
                    </a:p>
                  </a:txBody>
                  <a:tcPr marL="2187" marR="2187" marT="2187" marB="0" anchor="b"/>
                </a:tc>
              </a:tr>
              <a:tr h="74354">
                <a:tc>
                  <a:txBody>
                    <a:bodyPr/>
                    <a:lstStyle/>
                    <a:p>
                      <a:pPr algn="l" fontAlgn="b"/>
                      <a:r>
                        <a:rPr lang="ru-RU" sz="1400" u="none" strike="noStrike">
                          <a:effectLst/>
                        </a:rPr>
                        <a:t>Подпрограмма "Организационное обеспечение деятельности МКУ "Управление капитального строительства города Пыть-Ях"</a:t>
                      </a:r>
                      <a:endParaRPr lang="ru-RU" sz="1400" b="0" i="0" u="none" strike="noStrike">
                        <a:effectLst/>
                        <a:latin typeface="Times New Roman" panose="02020603050405020304" pitchFamily="18" charset="0"/>
                      </a:endParaRPr>
                    </a:p>
                  </a:txBody>
                  <a:tcPr marL="2187" marR="2187" marT="2187" marB="0" anchor="b"/>
                </a:tc>
                <a:tc>
                  <a:txBody>
                    <a:bodyPr/>
                    <a:lstStyle/>
                    <a:p>
                      <a:pPr algn="ctr" fontAlgn="b"/>
                      <a:r>
                        <a:rPr lang="ru-RU" sz="1400" u="none" strike="noStrike">
                          <a:effectLst/>
                        </a:rPr>
                        <a:t>37 777,6</a:t>
                      </a:r>
                      <a:endParaRPr lang="ru-RU" sz="1400" b="0" i="0" u="none" strike="noStrike">
                        <a:effectLst/>
                        <a:latin typeface="Times New Roman" panose="02020603050405020304" pitchFamily="18" charset="0"/>
                      </a:endParaRPr>
                    </a:p>
                  </a:txBody>
                  <a:tcPr marL="2187" marR="2187" marT="2187" marB="0" anchor="b"/>
                </a:tc>
                <a:tc>
                  <a:txBody>
                    <a:bodyPr/>
                    <a:lstStyle/>
                    <a:p>
                      <a:pPr algn="ctr" fontAlgn="b"/>
                      <a:r>
                        <a:rPr lang="ru-RU" sz="1400" u="none" strike="noStrike">
                          <a:effectLst/>
                        </a:rPr>
                        <a:t>0,9%</a:t>
                      </a:r>
                      <a:endParaRPr lang="ru-RU" sz="1400" b="0" i="0" u="none" strike="noStrike">
                        <a:effectLst/>
                        <a:latin typeface="Times New Roman" panose="02020603050405020304" pitchFamily="18" charset="0"/>
                      </a:endParaRPr>
                    </a:p>
                  </a:txBody>
                  <a:tcPr marL="2187" marR="2187" marT="2187" marB="0" anchor="b"/>
                </a:tc>
              </a:tr>
              <a:tr h="74354">
                <a:tc>
                  <a:txBody>
                    <a:bodyPr/>
                    <a:lstStyle/>
                    <a:p>
                      <a:pPr algn="l" fontAlgn="b"/>
                      <a:r>
                        <a:rPr lang="ru-RU" sz="1400" b="1" u="none" strike="noStrike" dirty="0">
                          <a:effectLst/>
                        </a:rPr>
                        <a:t>Муниципальная программа "Жилищно-коммунальный комплекс и городская среда города Пыть-Яха"</a:t>
                      </a:r>
                      <a:endParaRPr lang="ru-RU" sz="1400" b="1" i="0" u="none" strike="noStrike" dirty="0">
                        <a:effectLst/>
                        <a:latin typeface="Times New Roman" panose="02020603050405020304" pitchFamily="18" charset="0"/>
                      </a:endParaRPr>
                    </a:p>
                  </a:txBody>
                  <a:tcPr marL="2187" marR="2187" marT="2187" marB="0" anchor="b"/>
                </a:tc>
                <a:tc>
                  <a:txBody>
                    <a:bodyPr/>
                    <a:lstStyle/>
                    <a:p>
                      <a:pPr algn="ctr" fontAlgn="b"/>
                      <a:r>
                        <a:rPr lang="ru-RU" sz="1400" b="1" u="none" strike="noStrike" dirty="0">
                          <a:effectLst/>
                        </a:rPr>
                        <a:t>837 508,8</a:t>
                      </a:r>
                      <a:endParaRPr lang="ru-RU" sz="1400" b="1" i="0" u="none" strike="noStrike" dirty="0">
                        <a:effectLst/>
                        <a:latin typeface="Times New Roman" panose="02020603050405020304" pitchFamily="18" charset="0"/>
                      </a:endParaRPr>
                    </a:p>
                  </a:txBody>
                  <a:tcPr marL="2187" marR="2187" marT="2187" marB="0" anchor="b"/>
                </a:tc>
                <a:tc>
                  <a:txBody>
                    <a:bodyPr/>
                    <a:lstStyle/>
                    <a:p>
                      <a:pPr algn="ctr" fontAlgn="b"/>
                      <a:r>
                        <a:rPr lang="ru-RU" sz="1400" b="1" u="none" strike="noStrike" dirty="0">
                          <a:effectLst/>
                        </a:rPr>
                        <a:t>19,4%</a:t>
                      </a:r>
                      <a:endParaRPr lang="ru-RU" sz="1400" b="1" i="0" u="none" strike="noStrike" dirty="0">
                        <a:effectLst/>
                        <a:latin typeface="Times New Roman" panose="02020603050405020304" pitchFamily="18" charset="0"/>
                      </a:endParaRPr>
                    </a:p>
                  </a:txBody>
                  <a:tcPr marL="2187" marR="2187" marT="2187" marB="0" anchor="b"/>
                </a:tc>
              </a:tr>
              <a:tr h="74354">
                <a:tc>
                  <a:txBody>
                    <a:bodyPr/>
                    <a:lstStyle/>
                    <a:p>
                      <a:pPr algn="l" fontAlgn="b"/>
                      <a:r>
                        <a:rPr lang="ru-RU" sz="1400" u="none" strike="noStrike" dirty="0">
                          <a:effectLst/>
                        </a:rPr>
                        <a:t>Подпрограмма "Создание условий для обеспечения качественными коммунальными услугами"</a:t>
                      </a:r>
                      <a:endParaRPr lang="ru-RU" sz="1400" b="0" i="0" u="none" strike="noStrike" dirty="0">
                        <a:effectLst/>
                        <a:latin typeface="Times New Roman" panose="02020603050405020304" pitchFamily="18" charset="0"/>
                      </a:endParaRPr>
                    </a:p>
                  </a:txBody>
                  <a:tcPr marL="2187" marR="2187" marT="2187" marB="0" anchor="b"/>
                </a:tc>
                <a:tc>
                  <a:txBody>
                    <a:bodyPr/>
                    <a:lstStyle/>
                    <a:p>
                      <a:pPr algn="ctr" fontAlgn="b"/>
                      <a:r>
                        <a:rPr lang="ru-RU" sz="1400" u="none" strike="noStrike" dirty="0">
                          <a:effectLst/>
                        </a:rPr>
                        <a:t>441 654,7</a:t>
                      </a:r>
                      <a:endParaRPr lang="ru-RU" sz="1400" b="0" i="0" u="none" strike="noStrike" dirty="0">
                        <a:effectLst/>
                        <a:latin typeface="Times New Roman" panose="02020603050405020304" pitchFamily="18" charset="0"/>
                      </a:endParaRPr>
                    </a:p>
                  </a:txBody>
                  <a:tcPr marL="2187" marR="2187" marT="2187" marB="0" anchor="b"/>
                </a:tc>
                <a:tc>
                  <a:txBody>
                    <a:bodyPr/>
                    <a:lstStyle/>
                    <a:p>
                      <a:pPr algn="ctr" fontAlgn="b"/>
                      <a:r>
                        <a:rPr lang="ru-RU" sz="1400" u="none" strike="noStrike">
                          <a:effectLst/>
                        </a:rPr>
                        <a:t>10,2%</a:t>
                      </a:r>
                      <a:endParaRPr lang="ru-RU" sz="1400" b="0" i="0" u="none" strike="noStrike">
                        <a:effectLst/>
                        <a:latin typeface="Times New Roman" panose="02020603050405020304" pitchFamily="18" charset="0"/>
                      </a:endParaRPr>
                    </a:p>
                  </a:txBody>
                  <a:tcPr marL="2187" marR="2187" marT="2187" marB="0" anchor="b"/>
                </a:tc>
              </a:tr>
              <a:tr h="74354">
                <a:tc>
                  <a:txBody>
                    <a:bodyPr/>
                    <a:lstStyle/>
                    <a:p>
                      <a:pPr algn="l" fontAlgn="b"/>
                      <a:r>
                        <a:rPr lang="ru-RU" sz="1400" u="none" strike="noStrike">
                          <a:effectLst/>
                        </a:rPr>
                        <a:t>Подпрограмма "Поддержка частных инвестиций в жилищно-коммунальном комплексе и обеспечение безубыточной деятельности организаций коммунального комплекса"</a:t>
                      </a:r>
                      <a:endParaRPr lang="ru-RU" sz="1400" b="0" i="0" u="none" strike="noStrike">
                        <a:effectLst/>
                        <a:latin typeface="Times New Roman" panose="02020603050405020304" pitchFamily="18" charset="0"/>
                      </a:endParaRPr>
                    </a:p>
                  </a:txBody>
                  <a:tcPr marL="2187" marR="2187" marT="2187" marB="0" anchor="b"/>
                </a:tc>
                <a:tc>
                  <a:txBody>
                    <a:bodyPr/>
                    <a:lstStyle/>
                    <a:p>
                      <a:pPr algn="ctr" fontAlgn="b"/>
                      <a:r>
                        <a:rPr lang="ru-RU" sz="1400" u="none" strike="noStrike">
                          <a:effectLst/>
                        </a:rPr>
                        <a:t>349 727,3</a:t>
                      </a:r>
                      <a:endParaRPr lang="ru-RU" sz="1400" b="0" i="0" u="none" strike="noStrike">
                        <a:effectLst/>
                        <a:latin typeface="Times New Roman" panose="02020603050405020304" pitchFamily="18" charset="0"/>
                      </a:endParaRPr>
                    </a:p>
                  </a:txBody>
                  <a:tcPr marL="2187" marR="2187" marT="2187" marB="0" anchor="b"/>
                </a:tc>
                <a:tc>
                  <a:txBody>
                    <a:bodyPr/>
                    <a:lstStyle/>
                    <a:p>
                      <a:pPr algn="ctr" fontAlgn="b"/>
                      <a:r>
                        <a:rPr lang="ru-RU" sz="1400" u="none" strike="noStrike">
                          <a:effectLst/>
                        </a:rPr>
                        <a:t>8,1%</a:t>
                      </a:r>
                      <a:endParaRPr lang="ru-RU" sz="1400" b="0" i="0" u="none" strike="noStrike">
                        <a:effectLst/>
                        <a:latin typeface="Times New Roman" panose="02020603050405020304" pitchFamily="18" charset="0"/>
                      </a:endParaRPr>
                    </a:p>
                  </a:txBody>
                  <a:tcPr marL="2187" marR="2187" marT="2187" marB="0" anchor="b"/>
                </a:tc>
              </a:tr>
              <a:tr h="37177">
                <a:tc>
                  <a:txBody>
                    <a:bodyPr/>
                    <a:lstStyle/>
                    <a:p>
                      <a:pPr algn="l" fontAlgn="b"/>
                      <a:r>
                        <a:rPr lang="ru-RU" sz="1400" u="none" strike="noStrike">
                          <a:effectLst/>
                        </a:rPr>
                        <a:t>Подпрограмма "Обеспечение реализации муниципальной программы"</a:t>
                      </a:r>
                      <a:endParaRPr lang="ru-RU" sz="1400" b="0" i="0" u="none" strike="noStrike">
                        <a:effectLst/>
                        <a:latin typeface="Times New Roman" panose="02020603050405020304" pitchFamily="18" charset="0"/>
                      </a:endParaRPr>
                    </a:p>
                  </a:txBody>
                  <a:tcPr marL="2187" marR="2187" marT="2187" marB="0" anchor="b"/>
                </a:tc>
                <a:tc>
                  <a:txBody>
                    <a:bodyPr/>
                    <a:lstStyle/>
                    <a:p>
                      <a:pPr algn="ctr" fontAlgn="b"/>
                      <a:r>
                        <a:rPr lang="ru-RU" sz="1400" u="none" strike="noStrike">
                          <a:effectLst/>
                        </a:rPr>
                        <a:t>1 198,0</a:t>
                      </a:r>
                      <a:endParaRPr lang="ru-RU" sz="1400" b="0" i="0" u="none" strike="noStrike">
                        <a:effectLst/>
                        <a:latin typeface="Times New Roman" panose="02020603050405020304" pitchFamily="18" charset="0"/>
                      </a:endParaRPr>
                    </a:p>
                  </a:txBody>
                  <a:tcPr marL="2187" marR="2187" marT="2187" marB="0" anchor="b"/>
                </a:tc>
                <a:tc>
                  <a:txBody>
                    <a:bodyPr/>
                    <a:lstStyle/>
                    <a:p>
                      <a:pPr algn="ctr" fontAlgn="b"/>
                      <a:r>
                        <a:rPr lang="ru-RU" sz="1400" u="none" strike="noStrike">
                          <a:effectLst/>
                        </a:rPr>
                        <a:t>0,03%</a:t>
                      </a:r>
                      <a:endParaRPr lang="ru-RU" sz="1400" b="0" i="0" u="none" strike="noStrike">
                        <a:effectLst/>
                        <a:latin typeface="Times New Roman" panose="02020603050405020304" pitchFamily="18" charset="0"/>
                      </a:endParaRPr>
                    </a:p>
                  </a:txBody>
                  <a:tcPr marL="2187" marR="2187" marT="2187" marB="0" anchor="b"/>
                </a:tc>
              </a:tr>
              <a:tr h="37177">
                <a:tc>
                  <a:txBody>
                    <a:bodyPr/>
                    <a:lstStyle/>
                    <a:p>
                      <a:pPr algn="l" fontAlgn="b"/>
                      <a:r>
                        <a:rPr lang="ru-RU" sz="1400" u="none" strike="noStrike">
                          <a:effectLst/>
                        </a:rPr>
                        <a:t>Подпрограмма "Формирование комфортной городской среды"</a:t>
                      </a:r>
                      <a:endParaRPr lang="ru-RU" sz="1400" b="0" i="0" u="none" strike="noStrike">
                        <a:effectLst/>
                        <a:latin typeface="Times New Roman" panose="02020603050405020304" pitchFamily="18" charset="0"/>
                      </a:endParaRPr>
                    </a:p>
                  </a:txBody>
                  <a:tcPr marL="2187" marR="2187" marT="2187" marB="0" anchor="b"/>
                </a:tc>
                <a:tc>
                  <a:txBody>
                    <a:bodyPr/>
                    <a:lstStyle/>
                    <a:p>
                      <a:pPr algn="ctr" fontAlgn="b"/>
                      <a:r>
                        <a:rPr lang="ru-RU" sz="1400" u="none" strike="noStrike">
                          <a:effectLst/>
                        </a:rPr>
                        <a:t>44 928,8</a:t>
                      </a:r>
                      <a:endParaRPr lang="ru-RU" sz="1400" b="0" i="0" u="none" strike="noStrike">
                        <a:effectLst/>
                        <a:latin typeface="Times New Roman" panose="02020603050405020304" pitchFamily="18" charset="0"/>
                      </a:endParaRPr>
                    </a:p>
                  </a:txBody>
                  <a:tcPr marL="2187" marR="2187" marT="2187" marB="0" anchor="b"/>
                </a:tc>
                <a:tc>
                  <a:txBody>
                    <a:bodyPr/>
                    <a:lstStyle/>
                    <a:p>
                      <a:pPr algn="ctr" fontAlgn="b"/>
                      <a:r>
                        <a:rPr lang="ru-RU" sz="1400" u="none" strike="noStrike">
                          <a:effectLst/>
                        </a:rPr>
                        <a:t>1,0%</a:t>
                      </a:r>
                      <a:endParaRPr lang="ru-RU" sz="1400" b="0" i="0" u="none" strike="noStrike">
                        <a:effectLst/>
                        <a:latin typeface="Times New Roman" panose="02020603050405020304" pitchFamily="18" charset="0"/>
                      </a:endParaRPr>
                    </a:p>
                  </a:txBody>
                  <a:tcPr marL="2187" marR="2187" marT="2187" marB="0" anchor="b"/>
                </a:tc>
              </a:tr>
              <a:tr h="37177">
                <a:tc>
                  <a:txBody>
                    <a:bodyPr/>
                    <a:lstStyle/>
                    <a:p>
                      <a:pPr algn="l" fontAlgn="b"/>
                      <a:r>
                        <a:rPr lang="ru-RU" sz="1400" b="1" u="none" strike="noStrike" dirty="0">
                          <a:effectLst/>
                        </a:rPr>
                        <a:t>Муниципальная программа "Профилактика правонарушений в городе Пыть-Яхе"</a:t>
                      </a:r>
                      <a:endParaRPr lang="ru-RU" sz="1400" b="1" i="0" u="none" strike="noStrike" dirty="0">
                        <a:effectLst/>
                        <a:latin typeface="Times New Roman" panose="02020603050405020304" pitchFamily="18" charset="0"/>
                      </a:endParaRPr>
                    </a:p>
                  </a:txBody>
                  <a:tcPr marL="2187" marR="2187" marT="2187" marB="0" anchor="b"/>
                </a:tc>
                <a:tc>
                  <a:txBody>
                    <a:bodyPr/>
                    <a:lstStyle/>
                    <a:p>
                      <a:pPr algn="ctr" fontAlgn="b"/>
                      <a:r>
                        <a:rPr lang="ru-RU" sz="1400" b="1" u="none" strike="noStrike" dirty="0">
                          <a:effectLst/>
                        </a:rPr>
                        <a:t>3 383,5</a:t>
                      </a:r>
                      <a:endParaRPr lang="ru-RU" sz="1400" b="1" i="0" u="none" strike="noStrike" dirty="0">
                        <a:effectLst/>
                        <a:latin typeface="Times New Roman" panose="02020603050405020304" pitchFamily="18" charset="0"/>
                      </a:endParaRPr>
                    </a:p>
                  </a:txBody>
                  <a:tcPr marL="2187" marR="2187" marT="2187" marB="0" anchor="b"/>
                </a:tc>
                <a:tc>
                  <a:txBody>
                    <a:bodyPr/>
                    <a:lstStyle/>
                    <a:p>
                      <a:pPr algn="ctr" fontAlgn="b"/>
                      <a:r>
                        <a:rPr lang="ru-RU" sz="1400" b="1" u="none" strike="noStrike" dirty="0">
                          <a:effectLst/>
                        </a:rPr>
                        <a:t>0,1%</a:t>
                      </a:r>
                      <a:endParaRPr lang="ru-RU" sz="1400" b="1" i="0" u="none" strike="noStrike" dirty="0">
                        <a:effectLst/>
                        <a:latin typeface="Times New Roman" panose="02020603050405020304" pitchFamily="18" charset="0"/>
                      </a:endParaRPr>
                    </a:p>
                  </a:txBody>
                  <a:tcPr marL="2187" marR="2187" marT="2187" marB="0" anchor="b"/>
                </a:tc>
              </a:tr>
              <a:tr h="37177">
                <a:tc>
                  <a:txBody>
                    <a:bodyPr/>
                    <a:lstStyle/>
                    <a:p>
                      <a:pPr algn="l" fontAlgn="b"/>
                      <a:r>
                        <a:rPr lang="ru-RU" sz="1400" u="none" strike="noStrike">
                          <a:effectLst/>
                        </a:rPr>
                        <a:t>Подпрограмма "Профилактика правонарушений"</a:t>
                      </a:r>
                      <a:endParaRPr lang="ru-RU" sz="1400" b="0" i="0" u="none" strike="noStrike">
                        <a:effectLst/>
                        <a:latin typeface="Times New Roman" panose="02020603050405020304" pitchFamily="18" charset="0"/>
                      </a:endParaRPr>
                    </a:p>
                  </a:txBody>
                  <a:tcPr marL="2187" marR="2187" marT="2187" marB="0" anchor="b"/>
                </a:tc>
                <a:tc>
                  <a:txBody>
                    <a:bodyPr/>
                    <a:lstStyle/>
                    <a:p>
                      <a:pPr algn="ctr" fontAlgn="b"/>
                      <a:r>
                        <a:rPr lang="ru-RU" sz="1400" u="none" strike="noStrike">
                          <a:effectLst/>
                        </a:rPr>
                        <a:t>3 155,0</a:t>
                      </a:r>
                      <a:endParaRPr lang="ru-RU" sz="1400" b="0" i="0" u="none" strike="noStrike">
                        <a:effectLst/>
                        <a:latin typeface="Times New Roman" panose="02020603050405020304" pitchFamily="18" charset="0"/>
                      </a:endParaRPr>
                    </a:p>
                  </a:txBody>
                  <a:tcPr marL="2187" marR="2187" marT="2187" marB="0" anchor="b"/>
                </a:tc>
                <a:tc>
                  <a:txBody>
                    <a:bodyPr/>
                    <a:lstStyle/>
                    <a:p>
                      <a:pPr algn="ctr" fontAlgn="b"/>
                      <a:r>
                        <a:rPr lang="ru-RU" sz="1400" u="none" strike="noStrike">
                          <a:effectLst/>
                        </a:rPr>
                        <a:t>0,1%</a:t>
                      </a:r>
                      <a:endParaRPr lang="ru-RU" sz="1400" b="0" i="0" u="none" strike="noStrike">
                        <a:effectLst/>
                        <a:latin typeface="Times New Roman" panose="02020603050405020304" pitchFamily="18" charset="0"/>
                      </a:endParaRPr>
                    </a:p>
                  </a:txBody>
                  <a:tcPr marL="2187" marR="2187" marT="2187" marB="0" anchor="b"/>
                </a:tc>
              </a:tr>
              <a:tr h="74354">
                <a:tc>
                  <a:txBody>
                    <a:bodyPr/>
                    <a:lstStyle/>
                    <a:p>
                      <a:pPr algn="l" fontAlgn="b"/>
                      <a:r>
                        <a:rPr lang="ru-RU" sz="1400" u="none" strike="noStrike">
                          <a:effectLst/>
                        </a:rPr>
                        <a:t>Подпрограмма "Профилактика незаконного оборота и потребления наркотических средств и психотропных веществ"</a:t>
                      </a:r>
                      <a:endParaRPr lang="ru-RU" sz="1400" b="0" i="0" u="none" strike="noStrike">
                        <a:effectLst/>
                        <a:latin typeface="Times New Roman" panose="02020603050405020304" pitchFamily="18" charset="0"/>
                      </a:endParaRPr>
                    </a:p>
                  </a:txBody>
                  <a:tcPr marL="2187" marR="2187" marT="2187" marB="0" anchor="b"/>
                </a:tc>
                <a:tc>
                  <a:txBody>
                    <a:bodyPr/>
                    <a:lstStyle/>
                    <a:p>
                      <a:pPr algn="ctr" fontAlgn="b"/>
                      <a:r>
                        <a:rPr lang="ru-RU" sz="1400" u="none" strike="noStrike">
                          <a:effectLst/>
                        </a:rPr>
                        <a:t>228,5</a:t>
                      </a:r>
                      <a:endParaRPr lang="ru-RU" sz="1400" b="0" i="0" u="none" strike="noStrike">
                        <a:effectLst/>
                        <a:latin typeface="Times New Roman" panose="02020603050405020304" pitchFamily="18" charset="0"/>
                      </a:endParaRPr>
                    </a:p>
                  </a:txBody>
                  <a:tcPr marL="2187" marR="2187" marT="2187" marB="0" anchor="b"/>
                </a:tc>
                <a:tc>
                  <a:txBody>
                    <a:bodyPr/>
                    <a:lstStyle/>
                    <a:p>
                      <a:pPr algn="ctr" fontAlgn="b"/>
                      <a:r>
                        <a:rPr lang="ru-RU" sz="1400" u="none" strike="noStrike" dirty="0">
                          <a:effectLst/>
                        </a:rPr>
                        <a:t>0,01%</a:t>
                      </a:r>
                      <a:endParaRPr lang="ru-RU" sz="1400" b="0" i="0" u="none" strike="noStrike" dirty="0">
                        <a:effectLst/>
                        <a:latin typeface="Times New Roman" panose="02020603050405020304" pitchFamily="18" charset="0"/>
                      </a:endParaRPr>
                    </a:p>
                  </a:txBody>
                  <a:tcPr marL="2187" marR="2187" marT="2187" marB="0" anchor="b"/>
                </a:tc>
              </a:tr>
            </a:tbl>
          </a:graphicData>
        </a:graphic>
      </p:graphicFrame>
      <p:sp>
        <p:nvSpPr>
          <p:cNvPr id="7" name="TextBox 6"/>
          <p:cNvSpPr txBox="1"/>
          <p:nvPr/>
        </p:nvSpPr>
        <p:spPr>
          <a:xfrm>
            <a:off x="10871200" y="689267"/>
            <a:ext cx="1036482" cy="369332"/>
          </a:xfrm>
          <a:prstGeom prst="rect">
            <a:avLst/>
          </a:prstGeom>
          <a:noFill/>
        </p:spPr>
        <p:txBody>
          <a:bodyPr wrap="square" rtlCol="0">
            <a:spAutoFit/>
          </a:bodyPr>
          <a:lstStyle/>
          <a:p>
            <a:pPr algn="r"/>
            <a:r>
              <a:rPr lang="ru-RU" dirty="0" smtClean="0"/>
              <a:t>(2 из 5)</a:t>
            </a:r>
            <a:endParaRPr lang="ru-RU" dirty="0"/>
          </a:p>
        </p:txBody>
      </p:sp>
    </p:spTree>
    <p:extLst>
      <p:ext uri="{BB962C8B-B14F-4D97-AF65-F5344CB8AC3E}">
        <p14:creationId xmlns:p14="http://schemas.microsoft.com/office/powerpoint/2010/main" val="35024666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623FB4D5-DA14-4F29-9320-2DE0A6B571B9}"/>
              </a:ext>
            </a:extLst>
          </p:cNvPr>
          <p:cNvSpPr>
            <a:spLocks noGrp="1"/>
          </p:cNvSpPr>
          <p:nvPr>
            <p:ph type="title"/>
          </p:nvPr>
        </p:nvSpPr>
        <p:spPr/>
        <p:txBody>
          <a:bodyPr rtlCol="0"/>
          <a:lstStyle/>
          <a:p>
            <a:r>
              <a:rPr lang="ru-RU" sz="2400" dirty="0"/>
              <a:t>Информация о внесении изменений в параметры бюджета</a:t>
            </a:r>
            <a:br>
              <a:rPr lang="ru-RU" sz="2400" dirty="0"/>
            </a:br>
            <a:r>
              <a:rPr lang="ru-RU" sz="2400" dirty="0" smtClean="0"/>
              <a:t>города Пыть-Яха в 2021 </a:t>
            </a:r>
            <a:r>
              <a:rPr lang="ru-RU" sz="2400" dirty="0"/>
              <a:t>году по видам доходов бюджета, </a:t>
            </a:r>
            <a:r>
              <a:rPr lang="ru-RU" sz="2400" dirty="0" smtClean="0"/>
              <a:t>тыс. </a:t>
            </a:r>
            <a:r>
              <a:rPr lang="ru-RU" sz="2400" dirty="0"/>
              <a:t>рублей </a:t>
            </a:r>
          </a:p>
        </p:txBody>
      </p:sp>
      <p:sp>
        <p:nvSpPr>
          <p:cNvPr id="33" name="Нижний колонтитул 3"/>
          <p:cNvSpPr>
            <a:spLocks noGrp="1"/>
          </p:cNvSpPr>
          <p:nvPr>
            <p:ph type="ftr" sz="quarter" idx="4294967295"/>
          </p:nvPr>
        </p:nvSpPr>
        <p:spPr>
          <a:xfrm>
            <a:off x="0" y="6437730"/>
            <a:ext cx="11760000" cy="432000"/>
          </a:xfrm>
          <a:prstGeom prst="rect">
            <a:avLst/>
          </a:prstGeom>
          <a:solidFill>
            <a:srgbClr val="404040"/>
          </a:solidFill>
          <a:ln cmpd="sng">
            <a:noFill/>
          </a:ln>
        </p:spPr>
        <p:txBody>
          <a:bodyPr anchor="ctr"/>
          <a:lstStyle/>
          <a:p>
            <a:pPr lvl="1"/>
            <a:r>
              <a:rPr lang="ru-RU" b="1" dirty="0">
                <a:gradFill>
                  <a:gsLst>
                    <a:gs pos="0">
                      <a:schemeClr val="accent1">
                        <a:lumMod val="5000"/>
                        <a:lumOff val="95000"/>
                      </a:schemeClr>
                    </a:gs>
                    <a:gs pos="74000">
                      <a:schemeClr val="accent5">
                        <a:lumMod val="25000"/>
                        <a:lumOff val="75000"/>
                      </a:schemeClr>
                    </a:gs>
                    <a:gs pos="83000">
                      <a:schemeClr val="accent5">
                        <a:lumMod val="25000"/>
                        <a:lumOff val="75000"/>
                      </a:schemeClr>
                    </a:gs>
                    <a:gs pos="100000">
                      <a:schemeClr val="accent5">
                        <a:lumMod val="50000"/>
                        <a:lumOff val="50000"/>
                      </a:schemeClr>
                    </a:gs>
                  </a:gsLst>
                  <a:lin ang="5400000" scaled="1"/>
                </a:gradFill>
              </a:rPr>
              <a:t>БЮДЖЕТ ДЛЯ ГРАЖДАН </a:t>
            </a:r>
          </a:p>
        </p:txBody>
      </p:sp>
      <p:sp>
        <p:nvSpPr>
          <p:cNvPr id="34" name="Номер слайда 5">
            <a:extLst>
              <a:ext uri="{FF2B5EF4-FFF2-40B4-BE49-F238E27FC236}">
                <a16:creationId xmlns="" xmlns:a16="http://schemas.microsoft.com/office/drawing/2014/main" id="{1C554D9F-1895-486E-BFBA-905BB2D29E08}"/>
              </a:ext>
            </a:extLst>
          </p:cNvPr>
          <p:cNvSpPr>
            <a:spLocks noGrp="1"/>
          </p:cNvSpPr>
          <p:nvPr>
            <p:ph type="sldNum" sz="quarter" idx="33"/>
          </p:nvPr>
        </p:nvSpPr>
        <p:spPr>
          <a:xfrm>
            <a:off x="11760000" y="6437730"/>
            <a:ext cx="432000" cy="432000"/>
          </a:xfrm>
        </p:spPr>
        <p:txBody>
          <a:bodyPr rtlCol="0"/>
          <a:lstStyle/>
          <a:p>
            <a:pPr rtl="0"/>
            <a:fld id="{19B51A1E-902D-48AF-9020-955120F399B6}" type="slidenum">
              <a:rPr lang="ru-RU" sz="1600" b="1" smtClean="0">
                <a:ln w="0"/>
                <a:gradFill>
                  <a:gsLst>
                    <a:gs pos="0">
                      <a:schemeClr val="accent1">
                        <a:lumMod val="5000"/>
                        <a:lumOff val="95000"/>
                      </a:schemeClr>
                    </a:gs>
                    <a:gs pos="74000">
                      <a:schemeClr val="accent5">
                        <a:lumMod val="25000"/>
                        <a:lumOff val="75000"/>
                      </a:schemeClr>
                    </a:gs>
                    <a:gs pos="83000">
                      <a:schemeClr val="accent5">
                        <a:lumMod val="25000"/>
                        <a:lumOff val="75000"/>
                      </a:schemeClr>
                    </a:gs>
                    <a:gs pos="100000">
                      <a:schemeClr val="accent5">
                        <a:lumMod val="50000"/>
                        <a:lumOff val="50000"/>
                      </a:schemeClr>
                    </a:gs>
                  </a:gsLst>
                  <a:lin ang="5400000" scaled="1"/>
                </a:gradFill>
                <a:effectLst>
                  <a:outerShdw blurRad="38100" dist="25400" dir="5400000" algn="ctr" rotWithShape="0">
                    <a:srgbClr val="6E747A">
                      <a:alpha val="43000"/>
                    </a:srgbClr>
                  </a:outerShdw>
                </a:effectLst>
              </a:rPr>
              <a:pPr rtl="0"/>
              <a:t>6</a:t>
            </a:fld>
            <a:endParaRPr lang="ru-RU" sz="1600" b="1" dirty="0">
              <a:ln w="0"/>
              <a:gradFill>
                <a:gsLst>
                  <a:gs pos="0">
                    <a:schemeClr val="accent1">
                      <a:lumMod val="5000"/>
                      <a:lumOff val="95000"/>
                    </a:schemeClr>
                  </a:gs>
                  <a:gs pos="74000">
                    <a:schemeClr val="accent5">
                      <a:lumMod val="25000"/>
                      <a:lumOff val="75000"/>
                    </a:schemeClr>
                  </a:gs>
                  <a:gs pos="83000">
                    <a:schemeClr val="accent5">
                      <a:lumMod val="25000"/>
                      <a:lumOff val="75000"/>
                    </a:schemeClr>
                  </a:gs>
                  <a:gs pos="100000">
                    <a:schemeClr val="accent5">
                      <a:lumMod val="50000"/>
                      <a:lumOff val="50000"/>
                    </a:schemeClr>
                  </a:gs>
                </a:gsLst>
                <a:lin ang="5400000" scaled="1"/>
              </a:gradFill>
              <a:effectLst>
                <a:outerShdw blurRad="38100" dist="25400" dir="5400000" algn="ctr" rotWithShape="0">
                  <a:srgbClr val="6E747A">
                    <a:alpha val="43000"/>
                  </a:srgbClr>
                </a:outerShdw>
              </a:effectLst>
            </a:endParaRPr>
          </a:p>
        </p:txBody>
      </p:sp>
      <p:graphicFrame>
        <p:nvGraphicFramePr>
          <p:cNvPr id="3" name="Таблица 2"/>
          <p:cNvGraphicFramePr>
            <a:graphicFrameLocks noGrp="1"/>
          </p:cNvGraphicFramePr>
          <p:nvPr>
            <p:extLst>
              <p:ext uri="{D42A27DB-BD31-4B8C-83A1-F6EECF244321}">
                <p14:modId xmlns:p14="http://schemas.microsoft.com/office/powerpoint/2010/main" val="4270746764"/>
              </p:ext>
            </p:extLst>
          </p:nvPr>
        </p:nvGraphicFramePr>
        <p:xfrm>
          <a:off x="259200" y="1007996"/>
          <a:ext cx="11647671" cy="5226446"/>
        </p:xfrm>
        <a:graphic>
          <a:graphicData uri="http://schemas.openxmlformats.org/drawingml/2006/table">
            <a:tbl>
              <a:tblPr firstRow="1" bandRow="1" bandCol="1">
                <a:tableStyleId>{5A111915-BE36-4E01-A7E5-04B1672EAD32}</a:tableStyleId>
              </a:tblPr>
              <a:tblGrid>
                <a:gridCol w="2562538"/>
                <a:gridCol w="1710933"/>
                <a:gridCol w="737420"/>
                <a:gridCol w="737420"/>
                <a:gridCol w="737420"/>
                <a:gridCol w="737420"/>
                <a:gridCol w="737420"/>
                <a:gridCol w="737420"/>
                <a:gridCol w="737420"/>
                <a:gridCol w="737420"/>
                <a:gridCol w="737420"/>
                <a:gridCol w="737420"/>
              </a:tblGrid>
              <a:tr h="287544">
                <a:tc>
                  <a:txBody>
                    <a:bodyPr/>
                    <a:lstStyle/>
                    <a:p>
                      <a:pPr algn="ctr" fontAlgn="ctr"/>
                      <a:r>
                        <a:rPr lang="ru-RU" sz="1000" u="none" strike="noStrike" dirty="0">
                          <a:effectLst/>
                          <a:latin typeface="+mn-lt"/>
                        </a:rPr>
                        <a:t>Наименование</a:t>
                      </a:r>
                      <a:endParaRPr lang="ru-RU" sz="1000" b="0" i="0" u="none" strike="noStrike" dirty="0">
                        <a:solidFill>
                          <a:srgbClr val="000000"/>
                        </a:solidFill>
                        <a:effectLst/>
                        <a:latin typeface="+mn-lt"/>
                      </a:endParaRPr>
                    </a:p>
                  </a:txBody>
                  <a:tcPr marL="2638" marR="2638" marT="2638" marB="0" anchor="ctr"/>
                </a:tc>
                <a:tc>
                  <a:txBody>
                    <a:bodyPr/>
                    <a:lstStyle/>
                    <a:p>
                      <a:pPr algn="ctr" fontAlgn="ctr"/>
                      <a:r>
                        <a:rPr lang="ru-RU" sz="1000" u="none" strike="noStrike" dirty="0">
                          <a:effectLst/>
                          <a:latin typeface="+mn-lt"/>
                        </a:rPr>
                        <a:t>Код по бюджетной классификации</a:t>
                      </a:r>
                      <a:endParaRPr lang="ru-RU" sz="1000" b="0" i="0" u="none" strike="noStrike" dirty="0">
                        <a:solidFill>
                          <a:srgbClr val="000000"/>
                        </a:solidFill>
                        <a:effectLst/>
                        <a:latin typeface="+mn-lt"/>
                      </a:endParaRPr>
                    </a:p>
                  </a:txBody>
                  <a:tcPr marL="2638" marR="2638" marT="2638" marB="0" anchor="ctr"/>
                </a:tc>
                <a:tc>
                  <a:txBody>
                    <a:bodyPr/>
                    <a:lstStyle/>
                    <a:p>
                      <a:pPr algn="ctr" fontAlgn="ctr"/>
                      <a:r>
                        <a:rPr lang="ru-RU" sz="1000" u="none" strike="noStrike" dirty="0">
                          <a:effectLst/>
                          <a:latin typeface="+mn-lt"/>
                        </a:rPr>
                        <a:t>Первоначально утверждено решением Думы города от 14.12.2020 № 357</a:t>
                      </a:r>
                      <a:endParaRPr lang="ru-RU" sz="1000" b="0" i="0" u="none" strike="noStrike" dirty="0">
                        <a:solidFill>
                          <a:srgbClr val="000000"/>
                        </a:solidFill>
                        <a:effectLst/>
                        <a:latin typeface="+mn-lt"/>
                      </a:endParaRPr>
                    </a:p>
                  </a:txBody>
                  <a:tcPr marL="2638" marR="2638" marT="2638" marB="0" anchor="ctr"/>
                </a:tc>
                <a:tc>
                  <a:txBody>
                    <a:bodyPr/>
                    <a:lstStyle/>
                    <a:p>
                      <a:pPr algn="ctr" fontAlgn="ctr"/>
                      <a:r>
                        <a:rPr lang="ru-RU" sz="1000" u="none" strike="noStrike" dirty="0">
                          <a:effectLst/>
                          <a:latin typeface="+mn-lt"/>
                        </a:rPr>
                        <a:t>Изменения вносимые решением Думы города от 19.03.2021 № 372</a:t>
                      </a:r>
                      <a:endParaRPr lang="ru-RU" sz="1000" b="0" i="0" u="none" strike="noStrike" dirty="0">
                        <a:solidFill>
                          <a:srgbClr val="000000"/>
                        </a:solidFill>
                        <a:effectLst/>
                        <a:latin typeface="+mn-lt"/>
                      </a:endParaRPr>
                    </a:p>
                  </a:txBody>
                  <a:tcPr marL="2638" marR="2638" marT="2638" marB="0" anchor="ctr"/>
                </a:tc>
                <a:tc>
                  <a:txBody>
                    <a:bodyPr/>
                    <a:lstStyle/>
                    <a:p>
                      <a:pPr algn="ctr" fontAlgn="ctr"/>
                      <a:r>
                        <a:rPr lang="ru-RU" sz="1000" u="none" strike="noStrike" dirty="0">
                          <a:effectLst/>
                          <a:latin typeface="+mn-lt"/>
                        </a:rPr>
                        <a:t>Изменения вносимые решением Думы города от 29.04.2021 № 387</a:t>
                      </a:r>
                      <a:endParaRPr lang="ru-RU" sz="1000" b="0" i="0" u="none" strike="noStrike" dirty="0">
                        <a:solidFill>
                          <a:srgbClr val="000000"/>
                        </a:solidFill>
                        <a:effectLst/>
                        <a:latin typeface="+mn-lt"/>
                      </a:endParaRPr>
                    </a:p>
                  </a:txBody>
                  <a:tcPr marL="2638" marR="2638" marT="2638" marB="0" anchor="ctr"/>
                </a:tc>
                <a:tc>
                  <a:txBody>
                    <a:bodyPr/>
                    <a:lstStyle/>
                    <a:p>
                      <a:pPr algn="ctr" fontAlgn="ctr"/>
                      <a:r>
                        <a:rPr lang="ru-RU" sz="1000" u="none" strike="noStrike">
                          <a:effectLst/>
                          <a:latin typeface="+mn-lt"/>
                        </a:rPr>
                        <a:t>Изменения вносимые решением Думы города от 30.07.2021 № 410</a:t>
                      </a:r>
                      <a:endParaRPr lang="ru-RU" sz="1000" b="0" i="0" u="none" strike="noStrike">
                        <a:solidFill>
                          <a:srgbClr val="000000"/>
                        </a:solidFill>
                        <a:effectLst/>
                        <a:latin typeface="+mn-lt"/>
                      </a:endParaRPr>
                    </a:p>
                  </a:txBody>
                  <a:tcPr marL="2638" marR="2638" marT="2638" marB="0" anchor="ctr"/>
                </a:tc>
                <a:tc>
                  <a:txBody>
                    <a:bodyPr/>
                    <a:lstStyle/>
                    <a:p>
                      <a:pPr algn="ctr" fontAlgn="ctr"/>
                      <a:r>
                        <a:rPr lang="ru-RU" sz="1000" u="none" strike="noStrike" dirty="0">
                          <a:effectLst/>
                          <a:latin typeface="+mn-lt"/>
                        </a:rPr>
                        <a:t>Изменения вносимые решением Думы города от 29.09.2021 № 5</a:t>
                      </a:r>
                      <a:endParaRPr lang="ru-RU" sz="1000" b="0" i="0" u="none" strike="noStrike" dirty="0">
                        <a:solidFill>
                          <a:srgbClr val="000000"/>
                        </a:solidFill>
                        <a:effectLst/>
                        <a:latin typeface="+mn-lt"/>
                      </a:endParaRPr>
                    </a:p>
                  </a:txBody>
                  <a:tcPr marL="2638" marR="2638" marT="2638" marB="0" anchor="ctr"/>
                </a:tc>
                <a:tc>
                  <a:txBody>
                    <a:bodyPr/>
                    <a:lstStyle/>
                    <a:p>
                      <a:pPr algn="ctr" fontAlgn="ctr"/>
                      <a:r>
                        <a:rPr lang="ru-RU" sz="1000" u="none" strike="noStrike" dirty="0">
                          <a:effectLst/>
                          <a:latin typeface="+mn-lt"/>
                        </a:rPr>
                        <a:t>Изменения вносимые решением Думы города от 26.10.2021 № 24</a:t>
                      </a:r>
                      <a:endParaRPr lang="ru-RU" sz="1000" b="0" i="0" u="none" strike="noStrike" dirty="0">
                        <a:solidFill>
                          <a:srgbClr val="000000"/>
                        </a:solidFill>
                        <a:effectLst/>
                        <a:latin typeface="+mn-lt"/>
                      </a:endParaRPr>
                    </a:p>
                  </a:txBody>
                  <a:tcPr marL="2638" marR="2638" marT="2638" marB="0" anchor="ctr"/>
                </a:tc>
                <a:tc>
                  <a:txBody>
                    <a:bodyPr/>
                    <a:lstStyle/>
                    <a:p>
                      <a:pPr algn="ctr" fontAlgn="ctr"/>
                      <a:r>
                        <a:rPr lang="ru-RU" sz="1000" u="none" strike="noStrike" dirty="0">
                          <a:effectLst/>
                          <a:latin typeface="+mn-lt"/>
                        </a:rPr>
                        <a:t>Изменения вносимые решением Думы города от 27.12.2021 № 41</a:t>
                      </a:r>
                      <a:endParaRPr lang="ru-RU" sz="1000" b="0" i="0" u="none" strike="noStrike" dirty="0">
                        <a:solidFill>
                          <a:srgbClr val="000000"/>
                        </a:solidFill>
                        <a:effectLst/>
                        <a:latin typeface="+mn-lt"/>
                      </a:endParaRPr>
                    </a:p>
                  </a:txBody>
                  <a:tcPr marL="2638" marR="2638" marT="2638" marB="0" anchor="ctr"/>
                </a:tc>
                <a:tc>
                  <a:txBody>
                    <a:bodyPr/>
                    <a:lstStyle/>
                    <a:p>
                      <a:pPr algn="ctr" fontAlgn="ctr"/>
                      <a:r>
                        <a:rPr lang="ru-RU" sz="1000" u="none" strike="noStrike" dirty="0">
                          <a:effectLst/>
                          <a:latin typeface="+mn-lt"/>
                        </a:rPr>
                        <a:t>Итого изменений, внесенных в решение о бюджете</a:t>
                      </a:r>
                      <a:endParaRPr lang="ru-RU" sz="1000" b="0" i="0" u="none" strike="noStrike" dirty="0">
                        <a:solidFill>
                          <a:srgbClr val="000000"/>
                        </a:solidFill>
                        <a:effectLst/>
                        <a:latin typeface="+mn-lt"/>
                      </a:endParaRPr>
                    </a:p>
                  </a:txBody>
                  <a:tcPr marL="2638" marR="2638" marT="2638" marB="0" anchor="ctr"/>
                </a:tc>
                <a:tc>
                  <a:txBody>
                    <a:bodyPr/>
                    <a:lstStyle/>
                    <a:p>
                      <a:pPr algn="ctr" fontAlgn="ctr"/>
                      <a:r>
                        <a:rPr lang="ru-RU" sz="1000" u="none" strike="noStrike" dirty="0">
                          <a:effectLst/>
                          <a:latin typeface="+mn-lt"/>
                        </a:rPr>
                        <a:t>Изменения внесенные на основании ст. 217, 232 Бюджетного кодекса РФ (+;-)</a:t>
                      </a:r>
                      <a:endParaRPr lang="ru-RU" sz="1000" b="0" i="0" u="none" strike="noStrike" dirty="0">
                        <a:solidFill>
                          <a:srgbClr val="000000"/>
                        </a:solidFill>
                        <a:effectLst/>
                        <a:latin typeface="+mn-lt"/>
                      </a:endParaRPr>
                    </a:p>
                  </a:txBody>
                  <a:tcPr marL="2638" marR="2638" marT="2638" marB="0" anchor="ctr"/>
                </a:tc>
                <a:tc>
                  <a:txBody>
                    <a:bodyPr/>
                    <a:lstStyle/>
                    <a:p>
                      <a:pPr algn="ctr" fontAlgn="ctr"/>
                      <a:r>
                        <a:rPr lang="ru-RU" sz="1000" u="none" strike="noStrike" dirty="0">
                          <a:effectLst/>
                          <a:latin typeface="+mn-lt"/>
                        </a:rPr>
                        <a:t>Уточненный план на 2021 год</a:t>
                      </a:r>
                      <a:endParaRPr lang="ru-RU" sz="1000" b="0" i="0" u="none" strike="noStrike" dirty="0">
                        <a:solidFill>
                          <a:srgbClr val="000000"/>
                        </a:solidFill>
                        <a:effectLst/>
                        <a:latin typeface="+mn-lt"/>
                      </a:endParaRPr>
                    </a:p>
                  </a:txBody>
                  <a:tcPr marL="2638" marR="2638" marT="2638" marB="0" anchor="ctr"/>
                </a:tc>
              </a:tr>
              <a:tr h="97825">
                <a:tc>
                  <a:txBody>
                    <a:bodyPr/>
                    <a:lstStyle/>
                    <a:p>
                      <a:pPr algn="ctr" fontAlgn="ctr"/>
                      <a:r>
                        <a:rPr lang="ru-RU" sz="900" u="none" strike="noStrike" dirty="0">
                          <a:effectLst/>
                          <a:latin typeface="+mn-lt"/>
                        </a:rPr>
                        <a:t>1</a:t>
                      </a:r>
                      <a:endParaRPr lang="ru-RU" sz="900" b="0" i="0" u="none" strike="noStrike" dirty="0">
                        <a:solidFill>
                          <a:srgbClr val="000000"/>
                        </a:solidFill>
                        <a:effectLst/>
                        <a:latin typeface="+mn-lt"/>
                      </a:endParaRPr>
                    </a:p>
                  </a:txBody>
                  <a:tcPr marL="2638" marR="2638" marT="2638" marB="0" anchor="ctr"/>
                </a:tc>
                <a:tc>
                  <a:txBody>
                    <a:bodyPr/>
                    <a:lstStyle/>
                    <a:p>
                      <a:pPr algn="ctr" fontAlgn="ctr"/>
                      <a:r>
                        <a:rPr lang="ru-RU" sz="900" u="none" strike="noStrike">
                          <a:effectLst/>
                          <a:latin typeface="+mn-lt"/>
                        </a:rPr>
                        <a:t>2</a:t>
                      </a:r>
                      <a:endParaRPr lang="ru-RU" sz="900" b="0" i="0" u="none" strike="noStrike">
                        <a:solidFill>
                          <a:srgbClr val="000000"/>
                        </a:solidFill>
                        <a:effectLst/>
                        <a:latin typeface="+mn-lt"/>
                      </a:endParaRPr>
                    </a:p>
                  </a:txBody>
                  <a:tcPr marL="2638" marR="2638" marT="2638" marB="0" anchor="ctr"/>
                </a:tc>
                <a:tc>
                  <a:txBody>
                    <a:bodyPr/>
                    <a:lstStyle/>
                    <a:p>
                      <a:pPr algn="ctr" fontAlgn="ctr"/>
                      <a:r>
                        <a:rPr lang="ru-RU" sz="900" u="none" strike="noStrike">
                          <a:effectLst/>
                          <a:latin typeface="+mn-lt"/>
                        </a:rPr>
                        <a:t>3</a:t>
                      </a:r>
                      <a:endParaRPr lang="ru-RU" sz="900" b="0" i="0" u="none" strike="noStrike">
                        <a:solidFill>
                          <a:srgbClr val="000000"/>
                        </a:solidFill>
                        <a:effectLst/>
                        <a:latin typeface="+mn-lt"/>
                      </a:endParaRPr>
                    </a:p>
                  </a:txBody>
                  <a:tcPr marL="2638" marR="2638" marT="2638" marB="0" anchor="ctr"/>
                </a:tc>
                <a:tc>
                  <a:txBody>
                    <a:bodyPr/>
                    <a:lstStyle/>
                    <a:p>
                      <a:pPr algn="ctr" fontAlgn="ctr"/>
                      <a:r>
                        <a:rPr lang="ru-RU" sz="900" u="none" strike="noStrike">
                          <a:effectLst/>
                          <a:latin typeface="+mn-lt"/>
                        </a:rPr>
                        <a:t>4</a:t>
                      </a:r>
                      <a:endParaRPr lang="ru-RU" sz="900" b="0" i="0" u="none" strike="noStrike">
                        <a:solidFill>
                          <a:srgbClr val="000000"/>
                        </a:solidFill>
                        <a:effectLst/>
                        <a:latin typeface="+mn-lt"/>
                      </a:endParaRPr>
                    </a:p>
                  </a:txBody>
                  <a:tcPr marL="2638" marR="2638" marT="2638" marB="0" anchor="ctr"/>
                </a:tc>
                <a:tc>
                  <a:txBody>
                    <a:bodyPr/>
                    <a:lstStyle/>
                    <a:p>
                      <a:pPr algn="ctr" fontAlgn="ctr"/>
                      <a:r>
                        <a:rPr lang="ru-RU" sz="900" u="none" strike="noStrike">
                          <a:effectLst/>
                          <a:latin typeface="+mn-lt"/>
                        </a:rPr>
                        <a:t>5</a:t>
                      </a:r>
                      <a:endParaRPr lang="ru-RU" sz="900" b="0" i="0" u="none" strike="noStrike">
                        <a:solidFill>
                          <a:srgbClr val="000000"/>
                        </a:solidFill>
                        <a:effectLst/>
                        <a:latin typeface="+mn-lt"/>
                      </a:endParaRPr>
                    </a:p>
                  </a:txBody>
                  <a:tcPr marL="2638" marR="2638" marT="2638" marB="0" anchor="ctr"/>
                </a:tc>
                <a:tc>
                  <a:txBody>
                    <a:bodyPr/>
                    <a:lstStyle/>
                    <a:p>
                      <a:pPr algn="ctr" fontAlgn="ctr"/>
                      <a:r>
                        <a:rPr lang="ru-RU" sz="900" u="none" strike="noStrike" dirty="0">
                          <a:effectLst/>
                          <a:latin typeface="+mn-lt"/>
                        </a:rPr>
                        <a:t>6</a:t>
                      </a:r>
                      <a:endParaRPr lang="ru-RU" sz="900" b="0" i="0" u="none" strike="noStrike" dirty="0">
                        <a:solidFill>
                          <a:srgbClr val="000000"/>
                        </a:solidFill>
                        <a:effectLst/>
                        <a:latin typeface="+mn-lt"/>
                      </a:endParaRPr>
                    </a:p>
                  </a:txBody>
                  <a:tcPr marL="2638" marR="2638" marT="2638" marB="0" anchor="ctr"/>
                </a:tc>
                <a:tc>
                  <a:txBody>
                    <a:bodyPr/>
                    <a:lstStyle/>
                    <a:p>
                      <a:pPr algn="ctr" fontAlgn="ctr"/>
                      <a:r>
                        <a:rPr lang="ru-RU" sz="900" u="none" strike="noStrike" dirty="0">
                          <a:effectLst/>
                          <a:latin typeface="+mn-lt"/>
                        </a:rPr>
                        <a:t>7</a:t>
                      </a:r>
                      <a:endParaRPr lang="ru-RU" sz="900" b="0" i="0" u="none" strike="noStrike" dirty="0">
                        <a:solidFill>
                          <a:srgbClr val="000000"/>
                        </a:solidFill>
                        <a:effectLst/>
                        <a:latin typeface="+mn-lt"/>
                      </a:endParaRPr>
                    </a:p>
                  </a:txBody>
                  <a:tcPr marL="2638" marR="2638" marT="2638" marB="0" anchor="ctr"/>
                </a:tc>
                <a:tc>
                  <a:txBody>
                    <a:bodyPr/>
                    <a:lstStyle/>
                    <a:p>
                      <a:pPr algn="ctr" fontAlgn="ctr"/>
                      <a:r>
                        <a:rPr lang="ru-RU" sz="900" u="none" strike="noStrike">
                          <a:effectLst/>
                          <a:latin typeface="+mn-lt"/>
                        </a:rPr>
                        <a:t>8</a:t>
                      </a:r>
                      <a:endParaRPr lang="ru-RU" sz="900" b="0" i="0" u="none" strike="noStrike">
                        <a:solidFill>
                          <a:srgbClr val="000000"/>
                        </a:solidFill>
                        <a:effectLst/>
                        <a:latin typeface="+mn-lt"/>
                      </a:endParaRPr>
                    </a:p>
                  </a:txBody>
                  <a:tcPr marL="2638" marR="2638" marT="2638" marB="0" anchor="ctr"/>
                </a:tc>
                <a:tc>
                  <a:txBody>
                    <a:bodyPr/>
                    <a:lstStyle/>
                    <a:p>
                      <a:pPr algn="ctr" fontAlgn="ctr"/>
                      <a:r>
                        <a:rPr lang="ru-RU" sz="900" u="none" strike="noStrike">
                          <a:effectLst/>
                          <a:latin typeface="+mn-lt"/>
                        </a:rPr>
                        <a:t>9</a:t>
                      </a:r>
                      <a:endParaRPr lang="ru-RU" sz="900" b="0" i="0" u="none" strike="noStrike">
                        <a:solidFill>
                          <a:srgbClr val="000000"/>
                        </a:solidFill>
                        <a:effectLst/>
                        <a:latin typeface="+mn-lt"/>
                      </a:endParaRPr>
                    </a:p>
                  </a:txBody>
                  <a:tcPr marL="2638" marR="2638" marT="2638" marB="0" anchor="ctr"/>
                </a:tc>
                <a:tc>
                  <a:txBody>
                    <a:bodyPr/>
                    <a:lstStyle/>
                    <a:p>
                      <a:pPr algn="ctr" fontAlgn="ctr"/>
                      <a:r>
                        <a:rPr lang="ru-RU" sz="900" u="none" strike="noStrike">
                          <a:effectLst/>
                          <a:latin typeface="+mn-lt"/>
                        </a:rPr>
                        <a:t>10=(4+5+6+7+8+9)</a:t>
                      </a:r>
                      <a:endParaRPr lang="ru-RU" sz="900" b="0" i="0" u="none" strike="noStrike">
                        <a:solidFill>
                          <a:srgbClr val="000000"/>
                        </a:solidFill>
                        <a:effectLst/>
                        <a:latin typeface="+mn-lt"/>
                      </a:endParaRPr>
                    </a:p>
                  </a:txBody>
                  <a:tcPr marL="2638" marR="2638" marT="2638" marB="0" anchor="ctr"/>
                </a:tc>
                <a:tc>
                  <a:txBody>
                    <a:bodyPr/>
                    <a:lstStyle/>
                    <a:p>
                      <a:pPr algn="ctr" fontAlgn="ctr"/>
                      <a:r>
                        <a:rPr lang="ru-RU" sz="900" u="none" strike="noStrike" dirty="0">
                          <a:effectLst/>
                          <a:latin typeface="+mn-lt"/>
                        </a:rPr>
                        <a:t>11</a:t>
                      </a:r>
                      <a:endParaRPr lang="ru-RU" sz="900" b="0" i="0" u="none" strike="noStrike" dirty="0">
                        <a:solidFill>
                          <a:srgbClr val="000000"/>
                        </a:solidFill>
                        <a:effectLst/>
                        <a:latin typeface="+mn-lt"/>
                      </a:endParaRPr>
                    </a:p>
                  </a:txBody>
                  <a:tcPr marL="2638" marR="2638" marT="2638" marB="0" anchor="ctr"/>
                </a:tc>
                <a:tc>
                  <a:txBody>
                    <a:bodyPr/>
                    <a:lstStyle/>
                    <a:p>
                      <a:pPr algn="ctr" fontAlgn="ctr"/>
                      <a:r>
                        <a:rPr lang="ru-RU" sz="900" u="none" strike="noStrike" dirty="0">
                          <a:effectLst/>
                          <a:latin typeface="+mn-lt"/>
                        </a:rPr>
                        <a:t>12=(3+10+11)</a:t>
                      </a:r>
                      <a:endParaRPr lang="ru-RU" sz="900" b="0" i="0" u="none" strike="noStrike" dirty="0">
                        <a:solidFill>
                          <a:srgbClr val="000000"/>
                        </a:solidFill>
                        <a:effectLst/>
                        <a:latin typeface="+mn-lt"/>
                      </a:endParaRPr>
                    </a:p>
                  </a:txBody>
                  <a:tcPr marL="2638" marR="2638" marT="2638" marB="0" anchor="ctr"/>
                </a:tc>
              </a:tr>
              <a:tr h="54339">
                <a:tc gridSpan="2">
                  <a:txBody>
                    <a:bodyPr/>
                    <a:lstStyle/>
                    <a:p>
                      <a:pPr algn="l" fontAlgn="b"/>
                      <a:r>
                        <a:rPr lang="ru-RU" sz="1100" b="1" u="none" strike="noStrike" dirty="0">
                          <a:effectLst/>
                          <a:latin typeface="+mn-lt"/>
                        </a:rPr>
                        <a:t>ДОХОДЫ БЮДЖЕТА</a:t>
                      </a:r>
                      <a:endParaRPr lang="ru-RU" sz="1100" b="1" i="0" u="none" strike="noStrike" dirty="0">
                        <a:solidFill>
                          <a:srgbClr val="000000"/>
                        </a:solidFill>
                        <a:effectLst/>
                        <a:latin typeface="+mn-lt"/>
                      </a:endParaRPr>
                    </a:p>
                  </a:txBody>
                  <a:tcPr marL="2638" marR="2638" marT="2638" marB="0" anchor="b"/>
                </a:tc>
                <a:tc hMerge="1">
                  <a:txBody>
                    <a:bodyPr/>
                    <a:lstStyle/>
                    <a:p>
                      <a:endParaRPr lang="ru-RU"/>
                    </a:p>
                  </a:txBody>
                  <a:tcPr/>
                </a:tc>
                <a:tc>
                  <a:txBody>
                    <a:bodyPr/>
                    <a:lstStyle/>
                    <a:p>
                      <a:pPr algn="ctr" fontAlgn="b"/>
                      <a:r>
                        <a:rPr lang="ru-RU" sz="1100" b="1" u="none" strike="noStrike" dirty="0">
                          <a:effectLst/>
                          <a:latin typeface="+mn-lt"/>
                        </a:rPr>
                        <a:t>3 820 527,6 </a:t>
                      </a:r>
                      <a:endParaRPr lang="ru-RU" sz="1100" b="1" i="0" u="none" strike="noStrike" dirty="0">
                        <a:solidFill>
                          <a:srgbClr val="000000"/>
                        </a:solidFill>
                        <a:effectLst/>
                        <a:latin typeface="+mn-lt"/>
                      </a:endParaRPr>
                    </a:p>
                  </a:txBody>
                  <a:tcPr marL="2638" marR="2638" marT="2638" marB="0" anchor="ctr"/>
                </a:tc>
                <a:tc>
                  <a:txBody>
                    <a:bodyPr/>
                    <a:lstStyle/>
                    <a:p>
                      <a:pPr algn="ctr" fontAlgn="b"/>
                      <a:r>
                        <a:rPr lang="ru-RU" sz="1100" b="1" u="none" strike="noStrike">
                          <a:effectLst/>
                          <a:latin typeface="+mn-lt"/>
                        </a:rPr>
                        <a:t>5 893,9 </a:t>
                      </a:r>
                      <a:endParaRPr lang="ru-RU" sz="1100" b="1" i="0" u="none" strike="noStrike">
                        <a:solidFill>
                          <a:srgbClr val="000000"/>
                        </a:solidFill>
                        <a:effectLst/>
                        <a:latin typeface="+mn-lt"/>
                      </a:endParaRPr>
                    </a:p>
                  </a:txBody>
                  <a:tcPr marL="2638" marR="2638" marT="2638" marB="0" anchor="ctr"/>
                </a:tc>
                <a:tc>
                  <a:txBody>
                    <a:bodyPr/>
                    <a:lstStyle/>
                    <a:p>
                      <a:pPr algn="ctr" fontAlgn="b"/>
                      <a:r>
                        <a:rPr lang="ru-RU" sz="1100" b="1" u="none" strike="noStrike">
                          <a:effectLst/>
                          <a:latin typeface="+mn-lt"/>
                        </a:rPr>
                        <a:t>14 737,5 </a:t>
                      </a:r>
                      <a:endParaRPr lang="ru-RU" sz="1100" b="1" i="0" u="none" strike="noStrike">
                        <a:solidFill>
                          <a:srgbClr val="000000"/>
                        </a:solidFill>
                        <a:effectLst/>
                        <a:latin typeface="+mn-lt"/>
                      </a:endParaRPr>
                    </a:p>
                  </a:txBody>
                  <a:tcPr marL="2638" marR="2638" marT="2638" marB="0" anchor="ctr"/>
                </a:tc>
                <a:tc>
                  <a:txBody>
                    <a:bodyPr/>
                    <a:lstStyle/>
                    <a:p>
                      <a:pPr algn="ctr" fontAlgn="b"/>
                      <a:r>
                        <a:rPr lang="ru-RU" sz="1100" b="1" u="none" strike="noStrike">
                          <a:effectLst/>
                          <a:latin typeface="+mn-lt"/>
                        </a:rPr>
                        <a:t>177 105,8 </a:t>
                      </a:r>
                      <a:endParaRPr lang="ru-RU" sz="1100" b="1" i="0" u="none" strike="noStrike">
                        <a:solidFill>
                          <a:srgbClr val="000000"/>
                        </a:solidFill>
                        <a:effectLst/>
                        <a:latin typeface="+mn-lt"/>
                      </a:endParaRPr>
                    </a:p>
                  </a:txBody>
                  <a:tcPr marL="2638" marR="2638" marT="2638" marB="0" anchor="ctr"/>
                </a:tc>
                <a:tc>
                  <a:txBody>
                    <a:bodyPr/>
                    <a:lstStyle/>
                    <a:p>
                      <a:pPr algn="ctr" fontAlgn="b"/>
                      <a:r>
                        <a:rPr lang="ru-RU" sz="1100" b="1" u="none" strike="noStrike" dirty="0">
                          <a:effectLst/>
                          <a:latin typeface="+mn-lt"/>
                        </a:rPr>
                        <a:t>19 646,3 </a:t>
                      </a:r>
                      <a:endParaRPr lang="ru-RU" sz="1100" b="1" i="0" u="none" strike="noStrike" dirty="0">
                        <a:solidFill>
                          <a:srgbClr val="000000"/>
                        </a:solidFill>
                        <a:effectLst/>
                        <a:latin typeface="+mn-lt"/>
                      </a:endParaRPr>
                    </a:p>
                  </a:txBody>
                  <a:tcPr marL="2638" marR="2638" marT="2638" marB="0" anchor="ctr"/>
                </a:tc>
                <a:tc>
                  <a:txBody>
                    <a:bodyPr/>
                    <a:lstStyle/>
                    <a:p>
                      <a:pPr algn="ctr" fontAlgn="b"/>
                      <a:r>
                        <a:rPr lang="ru-RU" sz="1100" b="1" u="none" strike="noStrike">
                          <a:effectLst/>
                          <a:latin typeface="+mn-lt"/>
                        </a:rPr>
                        <a:t>45 620,5 </a:t>
                      </a:r>
                      <a:endParaRPr lang="ru-RU" sz="1100" b="1" i="0" u="none" strike="noStrike">
                        <a:solidFill>
                          <a:srgbClr val="000000"/>
                        </a:solidFill>
                        <a:effectLst/>
                        <a:latin typeface="+mn-lt"/>
                      </a:endParaRPr>
                    </a:p>
                  </a:txBody>
                  <a:tcPr marL="2638" marR="2638" marT="2638" marB="0" anchor="ctr"/>
                </a:tc>
                <a:tc>
                  <a:txBody>
                    <a:bodyPr/>
                    <a:lstStyle/>
                    <a:p>
                      <a:pPr algn="ctr" fontAlgn="b"/>
                      <a:r>
                        <a:rPr lang="ru-RU" sz="1100" b="1" u="none" strike="noStrike">
                          <a:effectLst/>
                          <a:latin typeface="+mn-lt"/>
                        </a:rPr>
                        <a:t>-47 761,7 </a:t>
                      </a:r>
                      <a:endParaRPr lang="ru-RU" sz="1100" b="1" i="0" u="none" strike="noStrike">
                        <a:solidFill>
                          <a:srgbClr val="000000"/>
                        </a:solidFill>
                        <a:effectLst/>
                        <a:latin typeface="+mn-lt"/>
                      </a:endParaRPr>
                    </a:p>
                  </a:txBody>
                  <a:tcPr marL="2638" marR="2638" marT="2638" marB="0" anchor="ctr"/>
                </a:tc>
                <a:tc>
                  <a:txBody>
                    <a:bodyPr/>
                    <a:lstStyle/>
                    <a:p>
                      <a:pPr algn="ctr" fontAlgn="b"/>
                      <a:r>
                        <a:rPr lang="ru-RU" sz="1100" b="1" u="none" strike="noStrike">
                          <a:effectLst/>
                          <a:latin typeface="+mn-lt"/>
                        </a:rPr>
                        <a:t>215 242,3 </a:t>
                      </a:r>
                      <a:endParaRPr lang="ru-RU" sz="1100" b="1" i="0" u="none" strike="noStrike">
                        <a:solidFill>
                          <a:srgbClr val="000000"/>
                        </a:solidFill>
                        <a:effectLst/>
                        <a:latin typeface="+mn-lt"/>
                      </a:endParaRPr>
                    </a:p>
                  </a:txBody>
                  <a:tcPr marL="2638" marR="2638" marT="2638" marB="0" anchor="ctr"/>
                </a:tc>
                <a:tc>
                  <a:txBody>
                    <a:bodyPr/>
                    <a:lstStyle/>
                    <a:p>
                      <a:pPr algn="ctr" fontAlgn="b"/>
                      <a:r>
                        <a:rPr lang="ru-RU" sz="1100" b="1" u="none" strike="noStrike">
                          <a:effectLst/>
                          <a:latin typeface="+mn-lt"/>
                        </a:rPr>
                        <a:t>114 342,2 </a:t>
                      </a:r>
                      <a:endParaRPr lang="ru-RU" sz="1100" b="1" i="0" u="none" strike="noStrike">
                        <a:solidFill>
                          <a:srgbClr val="000000"/>
                        </a:solidFill>
                        <a:effectLst/>
                        <a:latin typeface="+mn-lt"/>
                      </a:endParaRPr>
                    </a:p>
                  </a:txBody>
                  <a:tcPr marL="2638" marR="2638" marT="2638" marB="0" anchor="ctr"/>
                </a:tc>
                <a:tc>
                  <a:txBody>
                    <a:bodyPr/>
                    <a:lstStyle/>
                    <a:p>
                      <a:pPr algn="ctr" fontAlgn="b"/>
                      <a:r>
                        <a:rPr lang="ru-RU" sz="1100" b="1" u="none" strike="noStrike">
                          <a:effectLst/>
                          <a:latin typeface="+mn-lt"/>
                        </a:rPr>
                        <a:t>4 150 112,1 </a:t>
                      </a:r>
                      <a:endParaRPr lang="ru-RU" sz="1100" b="1" i="0" u="none" strike="noStrike">
                        <a:solidFill>
                          <a:srgbClr val="000000"/>
                        </a:solidFill>
                        <a:effectLst/>
                        <a:latin typeface="+mn-lt"/>
                      </a:endParaRPr>
                    </a:p>
                  </a:txBody>
                  <a:tcPr marL="2638" marR="2638" marT="2638" marB="0" anchor="ctr"/>
                </a:tc>
              </a:tr>
              <a:tr h="54339">
                <a:tc>
                  <a:txBody>
                    <a:bodyPr/>
                    <a:lstStyle/>
                    <a:p>
                      <a:pPr algn="l" fontAlgn="b"/>
                      <a:r>
                        <a:rPr lang="ru-RU" sz="1100" b="1" u="none" strike="noStrike">
                          <a:effectLst/>
                          <a:latin typeface="+mn-lt"/>
                        </a:rPr>
                        <a:t>НАЛОГОВЫЕ И НЕНАЛОГОВЫЕ ДОХОДЫ</a:t>
                      </a:r>
                      <a:endParaRPr lang="ru-RU" sz="1100" b="1" i="0" u="none" strike="noStrike">
                        <a:solidFill>
                          <a:srgbClr val="000000"/>
                        </a:solidFill>
                        <a:effectLst/>
                        <a:latin typeface="+mn-lt"/>
                      </a:endParaRPr>
                    </a:p>
                  </a:txBody>
                  <a:tcPr marL="2638" marR="2638" marT="2638" marB="0" anchor="b"/>
                </a:tc>
                <a:tc>
                  <a:txBody>
                    <a:bodyPr/>
                    <a:lstStyle/>
                    <a:p>
                      <a:pPr algn="ctr" fontAlgn="b"/>
                      <a:r>
                        <a:rPr lang="ru-RU" sz="1100" b="1" u="none" strike="noStrike" dirty="0">
                          <a:effectLst/>
                          <a:latin typeface="+mn-lt"/>
                        </a:rPr>
                        <a:t> </a:t>
                      </a:r>
                      <a:endParaRPr lang="ru-RU" sz="1100" b="1" i="0" u="none" strike="noStrike" dirty="0">
                        <a:solidFill>
                          <a:srgbClr val="000000"/>
                        </a:solidFill>
                        <a:effectLst/>
                        <a:latin typeface="+mn-lt"/>
                      </a:endParaRPr>
                    </a:p>
                  </a:txBody>
                  <a:tcPr marL="2638" marR="2638" marT="2638" marB="0" anchor="b"/>
                </a:tc>
                <a:tc>
                  <a:txBody>
                    <a:bodyPr/>
                    <a:lstStyle/>
                    <a:p>
                      <a:pPr algn="ctr" fontAlgn="b"/>
                      <a:r>
                        <a:rPr lang="ru-RU" sz="1100" b="1" u="none" strike="noStrike" dirty="0">
                          <a:effectLst/>
                          <a:latin typeface="+mn-lt"/>
                        </a:rPr>
                        <a:t>1 277 062,0 </a:t>
                      </a:r>
                      <a:endParaRPr lang="ru-RU" sz="1100" b="1" i="0" u="none" strike="noStrike" dirty="0">
                        <a:solidFill>
                          <a:srgbClr val="000000"/>
                        </a:solidFill>
                        <a:effectLst/>
                        <a:latin typeface="+mn-lt"/>
                      </a:endParaRPr>
                    </a:p>
                  </a:txBody>
                  <a:tcPr marL="2638" marR="2638" marT="2638" marB="0" anchor="ctr"/>
                </a:tc>
                <a:tc>
                  <a:txBody>
                    <a:bodyPr/>
                    <a:lstStyle/>
                    <a:p>
                      <a:pPr algn="ctr" fontAlgn="b"/>
                      <a:r>
                        <a:rPr lang="ru-RU" sz="1100" b="1" u="none" strike="noStrike" dirty="0">
                          <a:effectLst/>
                          <a:latin typeface="+mn-lt"/>
                        </a:rPr>
                        <a:t>3 400,0 </a:t>
                      </a:r>
                      <a:endParaRPr lang="ru-RU" sz="1100" b="1" i="0" u="none" strike="noStrike" dirty="0">
                        <a:solidFill>
                          <a:srgbClr val="000000"/>
                        </a:solidFill>
                        <a:effectLst/>
                        <a:latin typeface="+mn-lt"/>
                      </a:endParaRPr>
                    </a:p>
                  </a:txBody>
                  <a:tcPr marL="2638" marR="2638" marT="2638" marB="0" anchor="ctr"/>
                </a:tc>
                <a:tc>
                  <a:txBody>
                    <a:bodyPr/>
                    <a:lstStyle/>
                    <a:p>
                      <a:pPr algn="ctr" fontAlgn="b"/>
                      <a:r>
                        <a:rPr lang="ru-RU" sz="1100" b="1" u="none" strike="noStrike">
                          <a:effectLst/>
                          <a:latin typeface="+mn-lt"/>
                        </a:rPr>
                        <a:t>26 590,4 </a:t>
                      </a:r>
                      <a:endParaRPr lang="ru-RU" sz="1100" b="1" i="0" u="none" strike="noStrike">
                        <a:solidFill>
                          <a:srgbClr val="000000"/>
                        </a:solidFill>
                        <a:effectLst/>
                        <a:latin typeface="+mn-lt"/>
                      </a:endParaRPr>
                    </a:p>
                  </a:txBody>
                  <a:tcPr marL="2638" marR="2638" marT="2638" marB="0" anchor="ctr"/>
                </a:tc>
                <a:tc>
                  <a:txBody>
                    <a:bodyPr/>
                    <a:lstStyle/>
                    <a:p>
                      <a:pPr algn="ctr" fontAlgn="b"/>
                      <a:r>
                        <a:rPr lang="ru-RU" sz="1100" b="1" u="none" strike="noStrike">
                          <a:effectLst/>
                          <a:latin typeface="+mn-lt"/>
                        </a:rPr>
                        <a:t>39 942,0 </a:t>
                      </a:r>
                      <a:endParaRPr lang="ru-RU" sz="1100" b="1" i="0" u="none" strike="noStrike">
                        <a:solidFill>
                          <a:srgbClr val="000000"/>
                        </a:solidFill>
                        <a:effectLst/>
                        <a:latin typeface="+mn-lt"/>
                      </a:endParaRPr>
                    </a:p>
                  </a:txBody>
                  <a:tcPr marL="2638" marR="2638" marT="2638" marB="0" anchor="ctr"/>
                </a:tc>
                <a:tc>
                  <a:txBody>
                    <a:bodyPr/>
                    <a:lstStyle/>
                    <a:p>
                      <a:pPr algn="ctr" fontAlgn="b"/>
                      <a:r>
                        <a:rPr lang="ru-RU" sz="1100" b="1" u="none" strike="noStrike">
                          <a:effectLst/>
                          <a:latin typeface="+mn-lt"/>
                        </a:rPr>
                        <a:t>0,0 </a:t>
                      </a:r>
                      <a:endParaRPr lang="ru-RU" sz="1100" b="1" i="0" u="none" strike="noStrike">
                        <a:solidFill>
                          <a:srgbClr val="000000"/>
                        </a:solidFill>
                        <a:effectLst/>
                        <a:latin typeface="+mn-lt"/>
                      </a:endParaRPr>
                    </a:p>
                  </a:txBody>
                  <a:tcPr marL="2638" marR="2638" marT="2638" marB="0" anchor="ctr"/>
                </a:tc>
                <a:tc>
                  <a:txBody>
                    <a:bodyPr/>
                    <a:lstStyle/>
                    <a:p>
                      <a:pPr algn="ctr" fontAlgn="b"/>
                      <a:r>
                        <a:rPr lang="ru-RU" sz="1100" b="1" u="none" strike="noStrike" dirty="0">
                          <a:effectLst/>
                          <a:latin typeface="+mn-lt"/>
                        </a:rPr>
                        <a:t>46 376,8 </a:t>
                      </a:r>
                      <a:endParaRPr lang="ru-RU" sz="1100" b="1" i="0" u="none" strike="noStrike" dirty="0">
                        <a:solidFill>
                          <a:srgbClr val="000000"/>
                        </a:solidFill>
                        <a:effectLst/>
                        <a:latin typeface="+mn-lt"/>
                      </a:endParaRPr>
                    </a:p>
                  </a:txBody>
                  <a:tcPr marL="2638" marR="2638" marT="2638" marB="0" anchor="ctr"/>
                </a:tc>
                <a:tc>
                  <a:txBody>
                    <a:bodyPr/>
                    <a:lstStyle/>
                    <a:p>
                      <a:pPr algn="ctr" fontAlgn="b"/>
                      <a:r>
                        <a:rPr lang="ru-RU" sz="1100" b="1" u="none" strike="noStrike">
                          <a:effectLst/>
                          <a:latin typeface="+mn-lt"/>
                        </a:rPr>
                        <a:t>24 765,1 </a:t>
                      </a:r>
                      <a:endParaRPr lang="ru-RU" sz="1100" b="1" i="0" u="none" strike="noStrike">
                        <a:solidFill>
                          <a:srgbClr val="000000"/>
                        </a:solidFill>
                        <a:effectLst/>
                        <a:latin typeface="+mn-lt"/>
                      </a:endParaRPr>
                    </a:p>
                  </a:txBody>
                  <a:tcPr marL="2638" marR="2638" marT="2638" marB="0" anchor="ctr"/>
                </a:tc>
                <a:tc>
                  <a:txBody>
                    <a:bodyPr/>
                    <a:lstStyle/>
                    <a:p>
                      <a:pPr algn="ctr" fontAlgn="b"/>
                      <a:r>
                        <a:rPr lang="ru-RU" sz="1100" b="1" u="none" strike="noStrike">
                          <a:effectLst/>
                          <a:latin typeface="+mn-lt"/>
                        </a:rPr>
                        <a:t>141 074,3 </a:t>
                      </a:r>
                      <a:endParaRPr lang="ru-RU" sz="1100" b="1" i="0" u="none" strike="noStrike">
                        <a:solidFill>
                          <a:srgbClr val="000000"/>
                        </a:solidFill>
                        <a:effectLst/>
                        <a:latin typeface="+mn-lt"/>
                      </a:endParaRPr>
                    </a:p>
                  </a:txBody>
                  <a:tcPr marL="2638" marR="2638" marT="2638" marB="0" anchor="ctr"/>
                </a:tc>
                <a:tc>
                  <a:txBody>
                    <a:bodyPr/>
                    <a:lstStyle/>
                    <a:p>
                      <a:pPr algn="ctr" fontAlgn="b"/>
                      <a:r>
                        <a:rPr lang="ru-RU" sz="1100" b="1" u="none" strike="noStrike">
                          <a:effectLst/>
                          <a:latin typeface="+mn-lt"/>
                        </a:rPr>
                        <a:t> </a:t>
                      </a:r>
                      <a:endParaRPr lang="ru-RU" sz="1100" b="1" i="0" u="none" strike="noStrike">
                        <a:solidFill>
                          <a:srgbClr val="000000"/>
                        </a:solidFill>
                        <a:effectLst/>
                        <a:latin typeface="+mn-lt"/>
                      </a:endParaRPr>
                    </a:p>
                  </a:txBody>
                  <a:tcPr marL="2638" marR="2638" marT="2638" marB="0" anchor="ctr"/>
                </a:tc>
                <a:tc>
                  <a:txBody>
                    <a:bodyPr/>
                    <a:lstStyle/>
                    <a:p>
                      <a:pPr algn="ctr" fontAlgn="b"/>
                      <a:r>
                        <a:rPr lang="ru-RU" sz="1100" b="1" u="none" strike="noStrike">
                          <a:effectLst/>
                          <a:latin typeface="+mn-lt"/>
                        </a:rPr>
                        <a:t>1 418 136,3 </a:t>
                      </a:r>
                      <a:endParaRPr lang="ru-RU" sz="1100" b="1" i="0" u="none" strike="noStrike">
                        <a:solidFill>
                          <a:srgbClr val="000000"/>
                        </a:solidFill>
                        <a:effectLst/>
                        <a:latin typeface="+mn-lt"/>
                      </a:endParaRPr>
                    </a:p>
                  </a:txBody>
                  <a:tcPr marL="2638" marR="2638" marT="2638" marB="0" anchor="ctr"/>
                </a:tc>
              </a:tr>
              <a:tr h="54339">
                <a:tc>
                  <a:txBody>
                    <a:bodyPr/>
                    <a:lstStyle/>
                    <a:p>
                      <a:pPr algn="l" fontAlgn="b"/>
                      <a:r>
                        <a:rPr lang="ru-RU" sz="1100" b="1" u="none" strike="noStrike">
                          <a:effectLst/>
                          <a:latin typeface="+mn-lt"/>
                        </a:rPr>
                        <a:t>НАЛОГОВЫЕ ДОХОДЫ</a:t>
                      </a:r>
                      <a:endParaRPr lang="ru-RU" sz="1100" b="1" i="0" u="none" strike="noStrike">
                        <a:solidFill>
                          <a:srgbClr val="000000"/>
                        </a:solidFill>
                        <a:effectLst/>
                        <a:latin typeface="+mn-lt"/>
                      </a:endParaRPr>
                    </a:p>
                  </a:txBody>
                  <a:tcPr marL="2638" marR="2638" marT="2638" marB="0" anchor="b"/>
                </a:tc>
                <a:tc>
                  <a:txBody>
                    <a:bodyPr/>
                    <a:lstStyle/>
                    <a:p>
                      <a:pPr algn="ctr" fontAlgn="b"/>
                      <a:r>
                        <a:rPr lang="ru-RU" sz="1100" b="1" u="none" strike="noStrike" dirty="0">
                          <a:effectLst/>
                          <a:latin typeface="+mn-lt"/>
                        </a:rPr>
                        <a:t> </a:t>
                      </a:r>
                      <a:endParaRPr lang="ru-RU" sz="1100" b="1" i="0" u="none" strike="noStrike" dirty="0">
                        <a:solidFill>
                          <a:srgbClr val="000000"/>
                        </a:solidFill>
                        <a:effectLst/>
                        <a:latin typeface="+mn-lt"/>
                      </a:endParaRPr>
                    </a:p>
                  </a:txBody>
                  <a:tcPr marL="2638" marR="2638" marT="2638" marB="0" anchor="b"/>
                </a:tc>
                <a:tc>
                  <a:txBody>
                    <a:bodyPr/>
                    <a:lstStyle/>
                    <a:p>
                      <a:pPr algn="ctr" fontAlgn="b"/>
                      <a:r>
                        <a:rPr lang="ru-RU" sz="1100" b="1" u="none" strike="noStrike">
                          <a:effectLst/>
                          <a:latin typeface="+mn-lt"/>
                        </a:rPr>
                        <a:t>1 061 434,8 </a:t>
                      </a:r>
                      <a:endParaRPr lang="ru-RU" sz="1100" b="1" i="0" u="none" strike="noStrike">
                        <a:solidFill>
                          <a:srgbClr val="000000"/>
                        </a:solidFill>
                        <a:effectLst/>
                        <a:latin typeface="+mn-lt"/>
                      </a:endParaRPr>
                    </a:p>
                  </a:txBody>
                  <a:tcPr marL="2638" marR="2638" marT="2638" marB="0" anchor="ctr"/>
                </a:tc>
                <a:tc>
                  <a:txBody>
                    <a:bodyPr/>
                    <a:lstStyle/>
                    <a:p>
                      <a:pPr algn="ctr" fontAlgn="b"/>
                      <a:r>
                        <a:rPr lang="ru-RU" sz="1100" b="1" u="none" strike="noStrike">
                          <a:effectLst/>
                          <a:latin typeface="+mn-lt"/>
                        </a:rPr>
                        <a:t> </a:t>
                      </a:r>
                      <a:endParaRPr lang="ru-RU" sz="1100" b="1" i="0" u="none" strike="noStrike">
                        <a:solidFill>
                          <a:srgbClr val="000000"/>
                        </a:solidFill>
                        <a:effectLst/>
                        <a:latin typeface="+mn-lt"/>
                      </a:endParaRPr>
                    </a:p>
                  </a:txBody>
                  <a:tcPr marL="2638" marR="2638" marT="2638" marB="0" anchor="ctr"/>
                </a:tc>
                <a:tc>
                  <a:txBody>
                    <a:bodyPr/>
                    <a:lstStyle/>
                    <a:p>
                      <a:pPr algn="ctr" fontAlgn="b"/>
                      <a:r>
                        <a:rPr lang="ru-RU" sz="1100" b="1" u="none" strike="noStrike" dirty="0">
                          <a:effectLst/>
                          <a:latin typeface="+mn-lt"/>
                        </a:rPr>
                        <a:t>4 600,1 </a:t>
                      </a:r>
                      <a:endParaRPr lang="ru-RU" sz="1100" b="1" i="0" u="none" strike="noStrike" dirty="0">
                        <a:solidFill>
                          <a:srgbClr val="000000"/>
                        </a:solidFill>
                        <a:effectLst/>
                        <a:latin typeface="+mn-lt"/>
                      </a:endParaRPr>
                    </a:p>
                  </a:txBody>
                  <a:tcPr marL="2638" marR="2638" marT="2638" marB="0" anchor="ctr"/>
                </a:tc>
                <a:tc>
                  <a:txBody>
                    <a:bodyPr/>
                    <a:lstStyle/>
                    <a:p>
                      <a:pPr algn="ctr" fontAlgn="b"/>
                      <a:r>
                        <a:rPr lang="ru-RU" sz="1100" b="1" u="none" strike="noStrike" dirty="0">
                          <a:effectLst/>
                          <a:latin typeface="+mn-lt"/>
                        </a:rPr>
                        <a:t>26 920,0 </a:t>
                      </a:r>
                      <a:endParaRPr lang="ru-RU" sz="1100" b="1" i="0" u="none" strike="noStrike" dirty="0">
                        <a:solidFill>
                          <a:srgbClr val="000000"/>
                        </a:solidFill>
                        <a:effectLst/>
                        <a:latin typeface="+mn-lt"/>
                      </a:endParaRPr>
                    </a:p>
                  </a:txBody>
                  <a:tcPr marL="2638" marR="2638" marT="2638" marB="0" anchor="ctr"/>
                </a:tc>
                <a:tc>
                  <a:txBody>
                    <a:bodyPr/>
                    <a:lstStyle/>
                    <a:p>
                      <a:pPr algn="ctr" fontAlgn="b"/>
                      <a:r>
                        <a:rPr lang="ru-RU" sz="1100" b="1" u="none" strike="noStrike" dirty="0">
                          <a:effectLst/>
                          <a:latin typeface="+mn-lt"/>
                        </a:rPr>
                        <a:t> </a:t>
                      </a:r>
                      <a:endParaRPr lang="ru-RU" sz="1100" b="1" i="0" u="none" strike="noStrike" dirty="0">
                        <a:solidFill>
                          <a:srgbClr val="000000"/>
                        </a:solidFill>
                        <a:effectLst/>
                        <a:latin typeface="+mn-lt"/>
                      </a:endParaRPr>
                    </a:p>
                  </a:txBody>
                  <a:tcPr marL="2638" marR="2638" marT="2638" marB="0" anchor="ctr"/>
                </a:tc>
                <a:tc>
                  <a:txBody>
                    <a:bodyPr/>
                    <a:lstStyle/>
                    <a:p>
                      <a:pPr algn="ctr" fontAlgn="b"/>
                      <a:r>
                        <a:rPr lang="ru-RU" sz="1100" b="1" u="none" strike="noStrike">
                          <a:effectLst/>
                          <a:latin typeface="+mn-lt"/>
                        </a:rPr>
                        <a:t>52 959,8 </a:t>
                      </a:r>
                      <a:endParaRPr lang="ru-RU" sz="1100" b="1" i="0" u="none" strike="noStrike">
                        <a:solidFill>
                          <a:srgbClr val="000000"/>
                        </a:solidFill>
                        <a:effectLst/>
                        <a:latin typeface="+mn-lt"/>
                      </a:endParaRPr>
                    </a:p>
                  </a:txBody>
                  <a:tcPr marL="2638" marR="2638" marT="2638" marB="0" anchor="ctr"/>
                </a:tc>
                <a:tc>
                  <a:txBody>
                    <a:bodyPr/>
                    <a:lstStyle/>
                    <a:p>
                      <a:pPr algn="ctr" fontAlgn="b"/>
                      <a:r>
                        <a:rPr lang="ru-RU" sz="1100" b="1" u="none" strike="noStrike" dirty="0">
                          <a:effectLst/>
                          <a:latin typeface="+mn-lt"/>
                        </a:rPr>
                        <a:t>8 080,0 </a:t>
                      </a:r>
                      <a:endParaRPr lang="ru-RU" sz="1100" b="1" i="0" u="none" strike="noStrike" dirty="0">
                        <a:solidFill>
                          <a:srgbClr val="000000"/>
                        </a:solidFill>
                        <a:effectLst/>
                        <a:latin typeface="+mn-lt"/>
                      </a:endParaRPr>
                    </a:p>
                  </a:txBody>
                  <a:tcPr marL="2638" marR="2638" marT="2638" marB="0" anchor="ctr"/>
                </a:tc>
                <a:tc>
                  <a:txBody>
                    <a:bodyPr/>
                    <a:lstStyle/>
                    <a:p>
                      <a:pPr algn="ctr" fontAlgn="b"/>
                      <a:r>
                        <a:rPr lang="ru-RU" sz="1100" b="1" u="none" strike="noStrike" dirty="0">
                          <a:effectLst/>
                          <a:latin typeface="+mn-lt"/>
                        </a:rPr>
                        <a:t>92 559,9 </a:t>
                      </a:r>
                      <a:endParaRPr lang="ru-RU" sz="1100" b="1" i="0" u="none" strike="noStrike" dirty="0">
                        <a:solidFill>
                          <a:srgbClr val="000000"/>
                        </a:solidFill>
                        <a:effectLst/>
                        <a:latin typeface="+mn-lt"/>
                      </a:endParaRPr>
                    </a:p>
                  </a:txBody>
                  <a:tcPr marL="2638" marR="2638" marT="2638" marB="0" anchor="ctr"/>
                </a:tc>
                <a:tc>
                  <a:txBody>
                    <a:bodyPr/>
                    <a:lstStyle/>
                    <a:p>
                      <a:pPr algn="ctr" fontAlgn="b"/>
                      <a:r>
                        <a:rPr lang="ru-RU" sz="1100" b="1" u="none" strike="noStrike">
                          <a:effectLst/>
                          <a:latin typeface="+mn-lt"/>
                        </a:rPr>
                        <a:t> </a:t>
                      </a:r>
                      <a:endParaRPr lang="ru-RU" sz="1100" b="1" i="0" u="none" strike="noStrike">
                        <a:solidFill>
                          <a:srgbClr val="000000"/>
                        </a:solidFill>
                        <a:effectLst/>
                        <a:latin typeface="+mn-lt"/>
                      </a:endParaRPr>
                    </a:p>
                  </a:txBody>
                  <a:tcPr marL="2638" marR="2638" marT="2638" marB="0" anchor="ctr"/>
                </a:tc>
                <a:tc>
                  <a:txBody>
                    <a:bodyPr/>
                    <a:lstStyle/>
                    <a:p>
                      <a:pPr algn="ctr" fontAlgn="b"/>
                      <a:r>
                        <a:rPr lang="ru-RU" sz="1100" b="1" u="none" strike="noStrike">
                          <a:effectLst/>
                          <a:latin typeface="+mn-lt"/>
                        </a:rPr>
                        <a:t>1 153 994,7 </a:t>
                      </a:r>
                      <a:endParaRPr lang="ru-RU" sz="1100" b="1" i="0" u="none" strike="noStrike">
                        <a:solidFill>
                          <a:srgbClr val="000000"/>
                        </a:solidFill>
                        <a:effectLst/>
                        <a:latin typeface="+mn-lt"/>
                      </a:endParaRPr>
                    </a:p>
                  </a:txBody>
                  <a:tcPr marL="2638" marR="2638" marT="2638" marB="0" anchor="ctr"/>
                </a:tc>
              </a:tr>
              <a:tr h="54339">
                <a:tc>
                  <a:txBody>
                    <a:bodyPr/>
                    <a:lstStyle/>
                    <a:p>
                      <a:pPr algn="l" fontAlgn="b"/>
                      <a:r>
                        <a:rPr lang="ru-RU" sz="1100" b="1" u="none" strike="noStrike">
                          <a:effectLst/>
                          <a:latin typeface="+mn-lt"/>
                        </a:rPr>
                        <a:t>НАЛОГИ НА ПРИБЫЛЬ, ДОХОДЫ</a:t>
                      </a:r>
                      <a:endParaRPr lang="ru-RU" sz="1100" b="1" i="0" u="none" strike="noStrike">
                        <a:solidFill>
                          <a:srgbClr val="000000"/>
                        </a:solidFill>
                        <a:effectLst/>
                        <a:latin typeface="+mn-lt"/>
                      </a:endParaRPr>
                    </a:p>
                  </a:txBody>
                  <a:tcPr marL="2638" marR="2638" marT="2638" marB="0" anchor="b"/>
                </a:tc>
                <a:tc>
                  <a:txBody>
                    <a:bodyPr/>
                    <a:lstStyle/>
                    <a:p>
                      <a:pPr algn="ctr" fontAlgn="b"/>
                      <a:r>
                        <a:rPr lang="ru-RU" sz="1100" b="1" u="none" strike="noStrike" dirty="0">
                          <a:effectLst/>
                          <a:latin typeface="+mn-lt"/>
                        </a:rPr>
                        <a:t>000 1 01 00000 00 0000 000</a:t>
                      </a:r>
                      <a:endParaRPr lang="ru-RU" sz="1100" b="1" i="0" u="none" strike="noStrike" dirty="0">
                        <a:solidFill>
                          <a:srgbClr val="000000"/>
                        </a:solidFill>
                        <a:effectLst/>
                        <a:latin typeface="+mn-lt"/>
                      </a:endParaRPr>
                    </a:p>
                  </a:txBody>
                  <a:tcPr marL="2638" marR="2638" marT="2638" marB="0" anchor="ctr"/>
                </a:tc>
                <a:tc>
                  <a:txBody>
                    <a:bodyPr/>
                    <a:lstStyle/>
                    <a:p>
                      <a:pPr algn="ctr" fontAlgn="b"/>
                      <a:r>
                        <a:rPr lang="ru-RU" sz="1100" b="1" u="none" strike="noStrike">
                          <a:effectLst/>
                          <a:latin typeface="+mn-lt"/>
                        </a:rPr>
                        <a:t>818 377,9 </a:t>
                      </a:r>
                      <a:endParaRPr lang="ru-RU" sz="1100" b="1" i="0" u="none" strike="noStrike">
                        <a:solidFill>
                          <a:srgbClr val="000000"/>
                        </a:solidFill>
                        <a:effectLst/>
                        <a:latin typeface="+mn-lt"/>
                      </a:endParaRPr>
                    </a:p>
                  </a:txBody>
                  <a:tcPr marL="2638" marR="2638" marT="2638" marB="0" anchor="ctr"/>
                </a:tc>
                <a:tc>
                  <a:txBody>
                    <a:bodyPr/>
                    <a:lstStyle/>
                    <a:p>
                      <a:pPr algn="ctr" fontAlgn="b"/>
                      <a:r>
                        <a:rPr lang="ru-RU" sz="1100" b="1" u="none" strike="noStrike">
                          <a:effectLst/>
                          <a:latin typeface="+mn-lt"/>
                        </a:rPr>
                        <a:t> </a:t>
                      </a:r>
                      <a:endParaRPr lang="ru-RU" sz="1100" b="1" i="0" u="none" strike="noStrike">
                        <a:solidFill>
                          <a:srgbClr val="000000"/>
                        </a:solidFill>
                        <a:effectLst/>
                        <a:latin typeface="+mn-lt"/>
                      </a:endParaRPr>
                    </a:p>
                  </a:txBody>
                  <a:tcPr marL="2638" marR="2638" marT="2638" marB="0" anchor="ctr"/>
                </a:tc>
                <a:tc>
                  <a:txBody>
                    <a:bodyPr/>
                    <a:lstStyle/>
                    <a:p>
                      <a:pPr algn="ctr" fontAlgn="b"/>
                      <a:r>
                        <a:rPr lang="ru-RU" sz="1100" b="1" u="none" strike="noStrike">
                          <a:effectLst/>
                          <a:latin typeface="+mn-lt"/>
                        </a:rPr>
                        <a:t>3 100,0 </a:t>
                      </a:r>
                      <a:endParaRPr lang="ru-RU" sz="1100" b="1" i="0" u="none" strike="noStrike">
                        <a:solidFill>
                          <a:srgbClr val="000000"/>
                        </a:solidFill>
                        <a:effectLst/>
                        <a:latin typeface="+mn-lt"/>
                      </a:endParaRPr>
                    </a:p>
                  </a:txBody>
                  <a:tcPr marL="2638" marR="2638" marT="2638" marB="0" anchor="ctr"/>
                </a:tc>
                <a:tc>
                  <a:txBody>
                    <a:bodyPr/>
                    <a:lstStyle/>
                    <a:p>
                      <a:pPr algn="ctr" fontAlgn="b"/>
                      <a:r>
                        <a:rPr lang="ru-RU" sz="1100" b="1" u="none" strike="noStrike">
                          <a:effectLst/>
                          <a:latin typeface="+mn-lt"/>
                        </a:rPr>
                        <a:t>20 000,0 </a:t>
                      </a:r>
                      <a:endParaRPr lang="ru-RU" sz="1100" b="1" i="0" u="none" strike="noStrike">
                        <a:solidFill>
                          <a:srgbClr val="000000"/>
                        </a:solidFill>
                        <a:effectLst/>
                        <a:latin typeface="+mn-lt"/>
                      </a:endParaRPr>
                    </a:p>
                  </a:txBody>
                  <a:tcPr marL="2638" marR="2638" marT="2638" marB="0" anchor="ctr"/>
                </a:tc>
                <a:tc>
                  <a:txBody>
                    <a:bodyPr/>
                    <a:lstStyle/>
                    <a:p>
                      <a:pPr algn="ctr" fontAlgn="b"/>
                      <a:r>
                        <a:rPr lang="ru-RU" sz="1100" b="1" u="none" strike="noStrike" dirty="0">
                          <a:effectLst/>
                          <a:latin typeface="+mn-lt"/>
                        </a:rPr>
                        <a:t> </a:t>
                      </a:r>
                      <a:endParaRPr lang="ru-RU" sz="1100" b="1" i="0" u="none" strike="noStrike" dirty="0">
                        <a:solidFill>
                          <a:srgbClr val="000000"/>
                        </a:solidFill>
                        <a:effectLst/>
                        <a:latin typeface="+mn-lt"/>
                      </a:endParaRPr>
                    </a:p>
                  </a:txBody>
                  <a:tcPr marL="2638" marR="2638" marT="2638" marB="0" anchor="ctr"/>
                </a:tc>
                <a:tc>
                  <a:txBody>
                    <a:bodyPr/>
                    <a:lstStyle/>
                    <a:p>
                      <a:pPr algn="ctr" fontAlgn="b"/>
                      <a:r>
                        <a:rPr lang="ru-RU" sz="1100" b="1" u="none" strike="noStrike" dirty="0">
                          <a:effectLst/>
                          <a:latin typeface="+mn-lt"/>
                        </a:rPr>
                        <a:t>15 600,0 </a:t>
                      </a:r>
                      <a:endParaRPr lang="ru-RU" sz="1100" b="1" i="0" u="none" strike="noStrike" dirty="0">
                        <a:solidFill>
                          <a:srgbClr val="000000"/>
                        </a:solidFill>
                        <a:effectLst/>
                        <a:latin typeface="+mn-lt"/>
                      </a:endParaRPr>
                    </a:p>
                  </a:txBody>
                  <a:tcPr marL="2638" marR="2638" marT="2638" marB="0" anchor="ctr"/>
                </a:tc>
                <a:tc>
                  <a:txBody>
                    <a:bodyPr/>
                    <a:lstStyle/>
                    <a:p>
                      <a:pPr algn="ctr" fontAlgn="b"/>
                      <a:r>
                        <a:rPr lang="ru-RU" sz="1100" b="1" u="none" strike="noStrike" dirty="0">
                          <a:effectLst/>
                          <a:latin typeface="+mn-lt"/>
                        </a:rPr>
                        <a:t> </a:t>
                      </a:r>
                      <a:endParaRPr lang="ru-RU" sz="1100" b="1" i="0" u="none" strike="noStrike" dirty="0">
                        <a:solidFill>
                          <a:srgbClr val="000000"/>
                        </a:solidFill>
                        <a:effectLst/>
                        <a:latin typeface="+mn-lt"/>
                      </a:endParaRPr>
                    </a:p>
                  </a:txBody>
                  <a:tcPr marL="2638" marR="2638" marT="2638" marB="0" anchor="ctr"/>
                </a:tc>
                <a:tc>
                  <a:txBody>
                    <a:bodyPr/>
                    <a:lstStyle/>
                    <a:p>
                      <a:pPr algn="ctr" fontAlgn="b"/>
                      <a:r>
                        <a:rPr lang="ru-RU" sz="1100" b="1" u="none" strike="noStrike" dirty="0">
                          <a:effectLst/>
                          <a:latin typeface="+mn-lt"/>
                        </a:rPr>
                        <a:t>38 700,0 </a:t>
                      </a:r>
                      <a:endParaRPr lang="ru-RU" sz="1100" b="1" i="0" u="none" strike="noStrike" dirty="0">
                        <a:solidFill>
                          <a:srgbClr val="000000"/>
                        </a:solidFill>
                        <a:effectLst/>
                        <a:latin typeface="+mn-lt"/>
                      </a:endParaRPr>
                    </a:p>
                  </a:txBody>
                  <a:tcPr marL="2638" marR="2638" marT="2638" marB="0" anchor="ctr"/>
                </a:tc>
                <a:tc>
                  <a:txBody>
                    <a:bodyPr/>
                    <a:lstStyle/>
                    <a:p>
                      <a:pPr algn="ctr" fontAlgn="b"/>
                      <a:r>
                        <a:rPr lang="ru-RU" sz="1100" b="1" u="none" strike="noStrike" dirty="0">
                          <a:effectLst/>
                          <a:latin typeface="+mn-lt"/>
                        </a:rPr>
                        <a:t> </a:t>
                      </a:r>
                      <a:endParaRPr lang="ru-RU" sz="1100" b="1" i="0" u="none" strike="noStrike" dirty="0">
                        <a:solidFill>
                          <a:srgbClr val="000000"/>
                        </a:solidFill>
                        <a:effectLst/>
                        <a:latin typeface="+mn-lt"/>
                      </a:endParaRPr>
                    </a:p>
                  </a:txBody>
                  <a:tcPr marL="2638" marR="2638" marT="2638" marB="0" anchor="ctr"/>
                </a:tc>
                <a:tc>
                  <a:txBody>
                    <a:bodyPr/>
                    <a:lstStyle/>
                    <a:p>
                      <a:pPr algn="ctr" fontAlgn="b"/>
                      <a:r>
                        <a:rPr lang="ru-RU" sz="1100" b="1" u="none" strike="noStrike" dirty="0">
                          <a:effectLst/>
                          <a:latin typeface="+mn-lt"/>
                        </a:rPr>
                        <a:t>857 077,9 </a:t>
                      </a:r>
                      <a:endParaRPr lang="ru-RU" sz="1100" b="1" i="0" u="none" strike="noStrike" dirty="0">
                        <a:solidFill>
                          <a:srgbClr val="000000"/>
                        </a:solidFill>
                        <a:effectLst/>
                        <a:latin typeface="+mn-lt"/>
                      </a:endParaRPr>
                    </a:p>
                  </a:txBody>
                  <a:tcPr marL="2638" marR="2638" marT="2638" marB="0" anchor="ctr"/>
                </a:tc>
              </a:tr>
              <a:tr h="54339">
                <a:tc>
                  <a:txBody>
                    <a:bodyPr/>
                    <a:lstStyle/>
                    <a:p>
                      <a:pPr algn="l" fontAlgn="b"/>
                      <a:r>
                        <a:rPr lang="ru-RU" sz="1100" u="none" strike="noStrike">
                          <a:effectLst/>
                          <a:latin typeface="+mn-lt"/>
                        </a:rPr>
                        <a:t>Налог на доходы физических лиц</a:t>
                      </a:r>
                      <a:endParaRPr lang="ru-RU" sz="1100" b="0" i="0" u="none" strike="noStrike">
                        <a:solidFill>
                          <a:srgbClr val="000000"/>
                        </a:solidFill>
                        <a:effectLst/>
                        <a:latin typeface="+mn-lt"/>
                      </a:endParaRPr>
                    </a:p>
                  </a:txBody>
                  <a:tcPr marL="2638" marR="2638" marT="2638" marB="0" anchor="b"/>
                </a:tc>
                <a:tc>
                  <a:txBody>
                    <a:bodyPr/>
                    <a:lstStyle/>
                    <a:p>
                      <a:pPr algn="ctr" fontAlgn="b"/>
                      <a:r>
                        <a:rPr lang="ru-RU" sz="1100" u="none" strike="noStrike" dirty="0">
                          <a:effectLst/>
                          <a:latin typeface="+mn-lt"/>
                        </a:rPr>
                        <a:t>000 1 01 02000 00 0000 000</a:t>
                      </a:r>
                      <a:endParaRPr lang="ru-RU" sz="1100" b="0" i="0" u="none" strike="noStrike" dirty="0">
                        <a:solidFill>
                          <a:srgbClr val="000000"/>
                        </a:solidFill>
                        <a:effectLst/>
                        <a:latin typeface="+mn-lt"/>
                      </a:endParaRPr>
                    </a:p>
                  </a:txBody>
                  <a:tcPr marL="2638" marR="2638" marT="2638" marB="0" anchor="ctr"/>
                </a:tc>
                <a:tc>
                  <a:txBody>
                    <a:bodyPr/>
                    <a:lstStyle/>
                    <a:p>
                      <a:pPr algn="ctr" fontAlgn="b"/>
                      <a:r>
                        <a:rPr lang="ru-RU" sz="1100" u="none" strike="noStrike">
                          <a:effectLst/>
                          <a:latin typeface="+mn-lt"/>
                        </a:rPr>
                        <a:t>818 377,9 </a:t>
                      </a:r>
                      <a:endParaRPr lang="ru-RU" sz="1100" b="0" i="0" u="none" strike="noStrike">
                        <a:solidFill>
                          <a:srgbClr val="000000"/>
                        </a:solidFill>
                        <a:effectLst/>
                        <a:latin typeface="+mn-lt"/>
                      </a:endParaRPr>
                    </a:p>
                  </a:txBody>
                  <a:tcPr marL="2638" marR="2638" marT="2638" marB="0" anchor="ctr"/>
                </a:tc>
                <a:tc>
                  <a:txBody>
                    <a:bodyPr/>
                    <a:lstStyle/>
                    <a:p>
                      <a:pPr algn="ctr" fontAlgn="b"/>
                      <a:r>
                        <a:rPr lang="ru-RU" sz="1100" u="none" strike="noStrike">
                          <a:effectLst/>
                          <a:latin typeface="+mn-lt"/>
                        </a:rPr>
                        <a:t> </a:t>
                      </a:r>
                      <a:endParaRPr lang="ru-RU" sz="1100" b="0" i="0" u="none" strike="noStrike">
                        <a:solidFill>
                          <a:srgbClr val="000000"/>
                        </a:solidFill>
                        <a:effectLst/>
                        <a:latin typeface="+mn-lt"/>
                      </a:endParaRPr>
                    </a:p>
                  </a:txBody>
                  <a:tcPr marL="2638" marR="2638" marT="2638" marB="0" anchor="ctr"/>
                </a:tc>
                <a:tc>
                  <a:txBody>
                    <a:bodyPr/>
                    <a:lstStyle/>
                    <a:p>
                      <a:pPr algn="ctr" fontAlgn="b"/>
                      <a:r>
                        <a:rPr lang="ru-RU" sz="1100" u="none" strike="noStrike">
                          <a:effectLst/>
                          <a:latin typeface="+mn-lt"/>
                        </a:rPr>
                        <a:t>3 100,0 </a:t>
                      </a:r>
                      <a:endParaRPr lang="ru-RU" sz="1100" b="0" i="0" u="none" strike="noStrike">
                        <a:solidFill>
                          <a:srgbClr val="000000"/>
                        </a:solidFill>
                        <a:effectLst/>
                        <a:latin typeface="+mn-lt"/>
                      </a:endParaRPr>
                    </a:p>
                  </a:txBody>
                  <a:tcPr marL="2638" marR="2638" marT="2638" marB="0" anchor="ctr"/>
                </a:tc>
                <a:tc>
                  <a:txBody>
                    <a:bodyPr/>
                    <a:lstStyle/>
                    <a:p>
                      <a:pPr algn="ctr" fontAlgn="b"/>
                      <a:r>
                        <a:rPr lang="ru-RU" sz="1100" u="none" strike="noStrike">
                          <a:effectLst/>
                          <a:latin typeface="+mn-lt"/>
                        </a:rPr>
                        <a:t>20 000,0 </a:t>
                      </a:r>
                      <a:endParaRPr lang="ru-RU" sz="1100" b="0" i="0" u="none" strike="noStrike">
                        <a:solidFill>
                          <a:srgbClr val="000000"/>
                        </a:solidFill>
                        <a:effectLst/>
                        <a:latin typeface="+mn-lt"/>
                      </a:endParaRPr>
                    </a:p>
                  </a:txBody>
                  <a:tcPr marL="2638" marR="2638" marT="2638" marB="0" anchor="ctr"/>
                </a:tc>
                <a:tc>
                  <a:txBody>
                    <a:bodyPr/>
                    <a:lstStyle/>
                    <a:p>
                      <a:pPr algn="ctr" fontAlgn="b"/>
                      <a:r>
                        <a:rPr lang="ru-RU" sz="1100" u="none" strike="noStrike">
                          <a:effectLst/>
                          <a:latin typeface="+mn-lt"/>
                        </a:rPr>
                        <a:t> </a:t>
                      </a:r>
                      <a:endParaRPr lang="ru-RU" sz="1100" b="0" i="0" u="none" strike="noStrike">
                        <a:solidFill>
                          <a:srgbClr val="000000"/>
                        </a:solidFill>
                        <a:effectLst/>
                        <a:latin typeface="+mn-lt"/>
                      </a:endParaRPr>
                    </a:p>
                  </a:txBody>
                  <a:tcPr marL="2638" marR="2638" marT="2638" marB="0" anchor="ctr"/>
                </a:tc>
                <a:tc>
                  <a:txBody>
                    <a:bodyPr/>
                    <a:lstStyle/>
                    <a:p>
                      <a:pPr algn="ctr" fontAlgn="b"/>
                      <a:r>
                        <a:rPr lang="ru-RU" sz="1100" u="none" strike="noStrike" dirty="0">
                          <a:effectLst/>
                          <a:latin typeface="+mn-lt"/>
                        </a:rPr>
                        <a:t>15 600,0 </a:t>
                      </a:r>
                      <a:endParaRPr lang="ru-RU" sz="1100" b="0" i="0" u="none" strike="noStrike" dirty="0">
                        <a:solidFill>
                          <a:srgbClr val="000000"/>
                        </a:solidFill>
                        <a:effectLst/>
                        <a:latin typeface="+mn-lt"/>
                      </a:endParaRPr>
                    </a:p>
                  </a:txBody>
                  <a:tcPr marL="2638" marR="2638" marT="2638" marB="0" anchor="ctr"/>
                </a:tc>
                <a:tc>
                  <a:txBody>
                    <a:bodyPr/>
                    <a:lstStyle/>
                    <a:p>
                      <a:pPr algn="ctr" fontAlgn="b"/>
                      <a:r>
                        <a:rPr lang="ru-RU" sz="1100" u="none" strike="noStrike" dirty="0">
                          <a:effectLst/>
                          <a:latin typeface="+mn-lt"/>
                        </a:rPr>
                        <a:t> </a:t>
                      </a:r>
                      <a:endParaRPr lang="ru-RU" sz="1100" b="0" i="0" u="none" strike="noStrike" dirty="0">
                        <a:solidFill>
                          <a:srgbClr val="000000"/>
                        </a:solidFill>
                        <a:effectLst/>
                        <a:latin typeface="+mn-lt"/>
                      </a:endParaRPr>
                    </a:p>
                  </a:txBody>
                  <a:tcPr marL="2638" marR="2638" marT="2638" marB="0" anchor="ctr"/>
                </a:tc>
                <a:tc>
                  <a:txBody>
                    <a:bodyPr/>
                    <a:lstStyle/>
                    <a:p>
                      <a:pPr algn="ctr" fontAlgn="b"/>
                      <a:r>
                        <a:rPr lang="ru-RU" sz="1100" u="none" strike="noStrike" dirty="0">
                          <a:effectLst/>
                          <a:latin typeface="+mn-lt"/>
                        </a:rPr>
                        <a:t>38 700,0 </a:t>
                      </a:r>
                      <a:endParaRPr lang="ru-RU" sz="1100" b="0" i="0" u="none" strike="noStrike" dirty="0">
                        <a:solidFill>
                          <a:srgbClr val="000000"/>
                        </a:solidFill>
                        <a:effectLst/>
                        <a:latin typeface="+mn-lt"/>
                      </a:endParaRPr>
                    </a:p>
                  </a:txBody>
                  <a:tcPr marL="2638" marR="2638" marT="2638" marB="0" anchor="ctr"/>
                </a:tc>
                <a:tc>
                  <a:txBody>
                    <a:bodyPr/>
                    <a:lstStyle/>
                    <a:p>
                      <a:pPr algn="ctr" fontAlgn="b"/>
                      <a:r>
                        <a:rPr lang="ru-RU" sz="1100" u="none" strike="noStrike" dirty="0">
                          <a:effectLst/>
                          <a:latin typeface="+mn-lt"/>
                        </a:rPr>
                        <a:t> </a:t>
                      </a:r>
                      <a:endParaRPr lang="ru-RU" sz="1100" b="0" i="0" u="none" strike="noStrike" dirty="0">
                        <a:solidFill>
                          <a:srgbClr val="000000"/>
                        </a:solidFill>
                        <a:effectLst/>
                        <a:latin typeface="+mn-lt"/>
                      </a:endParaRPr>
                    </a:p>
                  </a:txBody>
                  <a:tcPr marL="2638" marR="2638" marT="2638" marB="0" anchor="ctr"/>
                </a:tc>
                <a:tc>
                  <a:txBody>
                    <a:bodyPr/>
                    <a:lstStyle/>
                    <a:p>
                      <a:pPr algn="ctr" fontAlgn="b"/>
                      <a:r>
                        <a:rPr lang="ru-RU" sz="1100" u="none" strike="noStrike">
                          <a:effectLst/>
                          <a:latin typeface="+mn-lt"/>
                        </a:rPr>
                        <a:t>857 077,9 </a:t>
                      </a:r>
                      <a:endParaRPr lang="ru-RU" sz="1100" b="0" i="0" u="none" strike="noStrike">
                        <a:solidFill>
                          <a:srgbClr val="000000"/>
                        </a:solidFill>
                        <a:effectLst/>
                        <a:latin typeface="+mn-lt"/>
                      </a:endParaRPr>
                    </a:p>
                  </a:txBody>
                  <a:tcPr marL="2638" marR="2638" marT="2638" marB="0" anchor="ctr"/>
                </a:tc>
              </a:tr>
              <a:tr h="151183">
                <a:tc>
                  <a:txBody>
                    <a:bodyPr/>
                    <a:lstStyle/>
                    <a:p>
                      <a:pPr algn="l" fontAlgn="b"/>
                      <a:r>
                        <a:rPr lang="ru-RU" sz="1100" b="1" u="none" strike="noStrike" dirty="0">
                          <a:effectLst/>
                          <a:latin typeface="+mn-lt"/>
                        </a:rPr>
                        <a:t>НАЛОГИ НА ТОВАРЫ (РАБОТЫ, УСЛУГИ), РЕАЛИЗУЕМЫЕ НА ТЕРРИТОРИИ РОССИЙСКОЙ ФЕДЕРАЦИИ</a:t>
                      </a:r>
                      <a:endParaRPr lang="ru-RU" sz="1100" b="1" i="0" u="none" strike="noStrike" dirty="0">
                        <a:solidFill>
                          <a:srgbClr val="000000"/>
                        </a:solidFill>
                        <a:effectLst/>
                        <a:latin typeface="+mn-lt"/>
                      </a:endParaRPr>
                    </a:p>
                  </a:txBody>
                  <a:tcPr marL="2638" marR="2638" marT="2638" marB="0" anchor="b"/>
                </a:tc>
                <a:tc>
                  <a:txBody>
                    <a:bodyPr/>
                    <a:lstStyle/>
                    <a:p>
                      <a:pPr algn="ctr" fontAlgn="t"/>
                      <a:r>
                        <a:rPr lang="ru-RU" sz="1100" b="1" u="none" strike="noStrike" dirty="0">
                          <a:effectLst/>
                          <a:latin typeface="+mn-lt"/>
                        </a:rPr>
                        <a:t>000 1 03 00000 00 0000 000</a:t>
                      </a:r>
                      <a:endParaRPr lang="ru-RU" sz="1100" b="1" i="0" u="none" strike="noStrike" dirty="0">
                        <a:solidFill>
                          <a:srgbClr val="000000"/>
                        </a:solidFill>
                        <a:effectLst/>
                        <a:latin typeface="+mn-lt"/>
                      </a:endParaRPr>
                    </a:p>
                  </a:txBody>
                  <a:tcPr marL="2638" marR="2638" marT="2638" marB="0" anchor="ctr"/>
                </a:tc>
                <a:tc>
                  <a:txBody>
                    <a:bodyPr/>
                    <a:lstStyle/>
                    <a:p>
                      <a:pPr algn="ctr" fontAlgn="b"/>
                      <a:r>
                        <a:rPr lang="ru-RU" sz="1100" b="1" u="none" strike="noStrike" dirty="0">
                          <a:effectLst/>
                          <a:latin typeface="+mn-lt"/>
                        </a:rPr>
                        <a:t>13 355,1 </a:t>
                      </a:r>
                      <a:endParaRPr lang="ru-RU" sz="1100" b="1" i="0" u="none" strike="noStrike" dirty="0">
                        <a:solidFill>
                          <a:srgbClr val="000000"/>
                        </a:solidFill>
                        <a:effectLst/>
                        <a:latin typeface="+mn-lt"/>
                      </a:endParaRPr>
                    </a:p>
                  </a:txBody>
                  <a:tcPr marL="2638" marR="2638" marT="2638" marB="0" anchor="ctr"/>
                </a:tc>
                <a:tc>
                  <a:txBody>
                    <a:bodyPr/>
                    <a:lstStyle/>
                    <a:p>
                      <a:pPr algn="ctr" fontAlgn="b"/>
                      <a:r>
                        <a:rPr lang="ru-RU" sz="1100" b="1" u="none" strike="noStrike" dirty="0">
                          <a:effectLst/>
                          <a:latin typeface="+mn-lt"/>
                        </a:rPr>
                        <a:t> </a:t>
                      </a:r>
                      <a:endParaRPr lang="ru-RU" sz="1100" b="1" i="0" u="none" strike="noStrike" dirty="0">
                        <a:solidFill>
                          <a:srgbClr val="000000"/>
                        </a:solidFill>
                        <a:effectLst/>
                        <a:latin typeface="+mn-lt"/>
                      </a:endParaRPr>
                    </a:p>
                  </a:txBody>
                  <a:tcPr marL="2638" marR="2638" marT="2638" marB="0" anchor="ctr"/>
                </a:tc>
                <a:tc>
                  <a:txBody>
                    <a:bodyPr/>
                    <a:lstStyle/>
                    <a:p>
                      <a:pPr algn="ctr" fontAlgn="b"/>
                      <a:r>
                        <a:rPr lang="ru-RU" sz="1100" b="1" u="none" strike="noStrike" dirty="0">
                          <a:effectLst/>
                          <a:latin typeface="+mn-lt"/>
                        </a:rPr>
                        <a:t> </a:t>
                      </a:r>
                      <a:endParaRPr lang="ru-RU" sz="1100" b="1" i="0" u="none" strike="noStrike" dirty="0">
                        <a:solidFill>
                          <a:srgbClr val="000000"/>
                        </a:solidFill>
                        <a:effectLst/>
                        <a:latin typeface="+mn-lt"/>
                      </a:endParaRPr>
                    </a:p>
                  </a:txBody>
                  <a:tcPr marL="2638" marR="2638" marT="2638" marB="0" anchor="ctr"/>
                </a:tc>
                <a:tc>
                  <a:txBody>
                    <a:bodyPr/>
                    <a:lstStyle/>
                    <a:p>
                      <a:pPr algn="ctr" fontAlgn="b"/>
                      <a:r>
                        <a:rPr lang="ru-RU" sz="1100" b="1" u="none" strike="noStrike" dirty="0">
                          <a:effectLst/>
                          <a:latin typeface="+mn-lt"/>
                        </a:rPr>
                        <a:t> </a:t>
                      </a:r>
                      <a:endParaRPr lang="ru-RU" sz="1100" b="1" i="0" u="none" strike="noStrike" dirty="0">
                        <a:solidFill>
                          <a:srgbClr val="000000"/>
                        </a:solidFill>
                        <a:effectLst/>
                        <a:latin typeface="+mn-lt"/>
                      </a:endParaRPr>
                    </a:p>
                  </a:txBody>
                  <a:tcPr marL="2638" marR="2638" marT="2638" marB="0" anchor="ctr"/>
                </a:tc>
                <a:tc>
                  <a:txBody>
                    <a:bodyPr/>
                    <a:lstStyle/>
                    <a:p>
                      <a:pPr algn="ctr" fontAlgn="b"/>
                      <a:r>
                        <a:rPr lang="ru-RU" sz="1100" b="1" u="none" strike="noStrike" dirty="0">
                          <a:effectLst/>
                          <a:latin typeface="+mn-lt"/>
                        </a:rPr>
                        <a:t> </a:t>
                      </a:r>
                      <a:endParaRPr lang="ru-RU" sz="1100" b="1" i="0" u="none" strike="noStrike" dirty="0">
                        <a:solidFill>
                          <a:srgbClr val="000000"/>
                        </a:solidFill>
                        <a:effectLst/>
                        <a:latin typeface="+mn-lt"/>
                      </a:endParaRPr>
                    </a:p>
                  </a:txBody>
                  <a:tcPr marL="2638" marR="2638" marT="2638" marB="0" anchor="ctr"/>
                </a:tc>
                <a:tc>
                  <a:txBody>
                    <a:bodyPr/>
                    <a:lstStyle/>
                    <a:p>
                      <a:pPr algn="ctr" fontAlgn="b"/>
                      <a:r>
                        <a:rPr lang="ru-RU" sz="1100" b="1" u="none" strike="noStrike" dirty="0">
                          <a:effectLst/>
                          <a:latin typeface="+mn-lt"/>
                        </a:rPr>
                        <a:t> </a:t>
                      </a:r>
                      <a:endParaRPr lang="ru-RU" sz="1100" b="1" i="0" u="none" strike="noStrike" dirty="0">
                        <a:solidFill>
                          <a:srgbClr val="000000"/>
                        </a:solidFill>
                        <a:effectLst/>
                        <a:latin typeface="+mn-lt"/>
                      </a:endParaRPr>
                    </a:p>
                  </a:txBody>
                  <a:tcPr marL="2638" marR="2638" marT="2638" marB="0" anchor="ctr"/>
                </a:tc>
                <a:tc>
                  <a:txBody>
                    <a:bodyPr/>
                    <a:lstStyle/>
                    <a:p>
                      <a:pPr algn="ctr" fontAlgn="b"/>
                      <a:r>
                        <a:rPr lang="ru-RU" sz="1100" b="1" u="none" strike="noStrike">
                          <a:effectLst/>
                          <a:latin typeface="+mn-lt"/>
                        </a:rPr>
                        <a:t> </a:t>
                      </a:r>
                      <a:endParaRPr lang="ru-RU" sz="1100" b="1" i="0" u="none" strike="noStrike">
                        <a:solidFill>
                          <a:srgbClr val="000000"/>
                        </a:solidFill>
                        <a:effectLst/>
                        <a:latin typeface="+mn-lt"/>
                      </a:endParaRPr>
                    </a:p>
                  </a:txBody>
                  <a:tcPr marL="2638" marR="2638" marT="2638" marB="0" anchor="ctr"/>
                </a:tc>
                <a:tc>
                  <a:txBody>
                    <a:bodyPr/>
                    <a:lstStyle/>
                    <a:p>
                      <a:pPr algn="ctr" fontAlgn="b"/>
                      <a:r>
                        <a:rPr lang="ru-RU" sz="1100" b="1" u="none" strike="noStrike">
                          <a:effectLst/>
                          <a:latin typeface="+mn-lt"/>
                        </a:rPr>
                        <a:t> </a:t>
                      </a:r>
                      <a:endParaRPr lang="ru-RU" sz="1100" b="1" i="0" u="none" strike="noStrike">
                        <a:solidFill>
                          <a:srgbClr val="000000"/>
                        </a:solidFill>
                        <a:effectLst/>
                        <a:latin typeface="+mn-lt"/>
                      </a:endParaRPr>
                    </a:p>
                  </a:txBody>
                  <a:tcPr marL="2638" marR="2638" marT="2638" marB="0" anchor="ctr"/>
                </a:tc>
                <a:tc>
                  <a:txBody>
                    <a:bodyPr/>
                    <a:lstStyle/>
                    <a:p>
                      <a:pPr algn="ctr" fontAlgn="b"/>
                      <a:r>
                        <a:rPr lang="ru-RU" sz="1100" b="1" u="none" strike="noStrike" dirty="0">
                          <a:effectLst/>
                          <a:latin typeface="+mn-lt"/>
                        </a:rPr>
                        <a:t> </a:t>
                      </a:r>
                      <a:endParaRPr lang="ru-RU" sz="1100" b="1" i="0" u="none" strike="noStrike" dirty="0">
                        <a:solidFill>
                          <a:srgbClr val="000000"/>
                        </a:solidFill>
                        <a:effectLst/>
                        <a:latin typeface="+mn-lt"/>
                      </a:endParaRPr>
                    </a:p>
                  </a:txBody>
                  <a:tcPr marL="2638" marR="2638" marT="2638" marB="0" anchor="ctr"/>
                </a:tc>
                <a:tc>
                  <a:txBody>
                    <a:bodyPr/>
                    <a:lstStyle/>
                    <a:p>
                      <a:pPr algn="ctr" fontAlgn="b"/>
                      <a:r>
                        <a:rPr lang="ru-RU" sz="1100" b="1" u="none" strike="noStrike" dirty="0">
                          <a:effectLst/>
                          <a:latin typeface="+mn-lt"/>
                        </a:rPr>
                        <a:t>13 355,1 </a:t>
                      </a:r>
                      <a:endParaRPr lang="ru-RU" sz="1100" b="1" i="0" u="none" strike="noStrike" dirty="0">
                        <a:solidFill>
                          <a:srgbClr val="000000"/>
                        </a:solidFill>
                        <a:effectLst/>
                        <a:latin typeface="+mn-lt"/>
                      </a:endParaRPr>
                    </a:p>
                  </a:txBody>
                  <a:tcPr marL="2638" marR="2638" marT="2638" marB="0" anchor="ctr"/>
                </a:tc>
              </a:tr>
              <a:tr h="100789">
                <a:tc>
                  <a:txBody>
                    <a:bodyPr/>
                    <a:lstStyle/>
                    <a:p>
                      <a:pPr algn="l" fontAlgn="t"/>
                      <a:r>
                        <a:rPr lang="ru-RU" sz="1100" u="none" strike="noStrike">
                          <a:effectLst/>
                          <a:latin typeface="+mn-lt"/>
                        </a:rPr>
                        <a:t>Акцизы по подакцизным товарам (продукции), производимым на территории Российской Федерации</a:t>
                      </a:r>
                      <a:endParaRPr lang="ru-RU" sz="1100" b="0" i="0" u="none" strike="noStrike">
                        <a:solidFill>
                          <a:srgbClr val="000000"/>
                        </a:solidFill>
                        <a:effectLst/>
                        <a:latin typeface="+mn-lt"/>
                      </a:endParaRPr>
                    </a:p>
                  </a:txBody>
                  <a:tcPr marL="2638" marR="2638" marT="2638" marB="0"/>
                </a:tc>
                <a:tc>
                  <a:txBody>
                    <a:bodyPr/>
                    <a:lstStyle/>
                    <a:p>
                      <a:pPr algn="ctr" fontAlgn="t"/>
                      <a:r>
                        <a:rPr lang="ru-RU" sz="1100" u="none" strike="noStrike" dirty="0">
                          <a:effectLst/>
                          <a:latin typeface="+mn-lt"/>
                        </a:rPr>
                        <a:t>000 1 03 02000 00 0000 000</a:t>
                      </a:r>
                      <a:endParaRPr lang="ru-RU" sz="1100" b="0" i="0" u="none" strike="noStrike" dirty="0">
                        <a:solidFill>
                          <a:srgbClr val="000000"/>
                        </a:solidFill>
                        <a:effectLst/>
                        <a:latin typeface="+mn-lt"/>
                      </a:endParaRPr>
                    </a:p>
                  </a:txBody>
                  <a:tcPr marL="2638" marR="2638" marT="2638" marB="0" anchor="ctr"/>
                </a:tc>
                <a:tc>
                  <a:txBody>
                    <a:bodyPr/>
                    <a:lstStyle/>
                    <a:p>
                      <a:pPr algn="ctr" fontAlgn="b"/>
                      <a:r>
                        <a:rPr lang="ru-RU" sz="1100" u="none" strike="noStrike">
                          <a:effectLst/>
                          <a:latin typeface="+mn-lt"/>
                        </a:rPr>
                        <a:t>13 355,1 </a:t>
                      </a:r>
                      <a:endParaRPr lang="ru-RU" sz="1100" b="0" i="0" u="none" strike="noStrike">
                        <a:solidFill>
                          <a:srgbClr val="000000"/>
                        </a:solidFill>
                        <a:effectLst/>
                        <a:latin typeface="+mn-lt"/>
                      </a:endParaRPr>
                    </a:p>
                  </a:txBody>
                  <a:tcPr marL="2638" marR="2638" marT="2638" marB="0" anchor="ctr"/>
                </a:tc>
                <a:tc>
                  <a:txBody>
                    <a:bodyPr/>
                    <a:lstStyle/>
                    <a:p>
                      <a:pPr algn="ctr" fontAlgn="b"/>
                      <a:r>
                        <a:rPr lang="ru-RU" sz="1100" u="none" strike="noStrike" dirty="0">
                          <a:effectLst/>
                          <a:latin typeface="+mn-lt"/>
                        </a:rPr>
                        <a:t> </a:t>
                      </a:r>
                      <a:endParaRPr lang="ru-RU" sz="1100" b="0" i="0" u="none" strike="noStrike" dirty="0">
                        <a:solidFill>
                          <a:srgbClr val="000000"/>
                        </a:solidFill>
                        <a:effectLst/>
                        <a:latin typeface="+mn-lt"/>
                      </a:endParaRPr>
                    </a:p>
                  </a:txBody>
                  <a:tcPr marL="2638" marR="2638" marT="2638" marB="0" anchor="ctr"/>
                </a:tc>
                <a:tc>
                  <a:txBody>
                    <a:bodyPr/>
                    <a:lstStyle/>
                    <a:p>
                      <a:pPr algn="ctr" fontAlgn="b"/>
                      <a:r>
                        <a:rPr lang="ru-RU" sz="1100" u="none" strike="noStrike">
                          <a:effectLst/>
                          <a:latin typeface="+mn-lt"/>
                        </a:rPr>
                        <a:t> </a:t>
                      </a:r>
                      <a:endParaRPr lang="ru-RU" sz="1100" b="0" i="0" u="none" strike="noStrike">
                        <a:solidFill>
                          <a:srgbClr val="000000"/>
                        </a:solidFill>
                        <a:effectLst/>
                        <a:latin typeface="+mn-lt"/>
                      </a:endParaRPr>
                    </a:p>
                  </a:txBody>
                  <a:tcPr marL="2638" marR="2638" marT="2638" marB="0" anchor="ctr"/>
                </a:tc>
                <a:tc>
                  <a:txBody>
                    <a:bodyPr/>
                    <a:lstStyle/>
                    <a:p>
                      <a:pPr algn="ctr" fontAlgn="b"/>
                      <a:r>
                        <a:rPr lang="ru-RU" sz="1100" u="none" strike="noStrike">
                          <a:effectLst/>
                          <a:latin typeface="+mn-lt"/>
                        </a:rPr>
                        <a:t> </a:t>
                      </a:r>
                      <a:endParaRPr lang="ru-RU" sz="1100" b="0" i="0" u="none" strike="noStrike">
                        <a:solidFill>
                          <a:srgbClr val="000000"/>
                        </a:solidFill>
                        <a:effectLst/>
                        <a:latin typeface="+mn-lt"/>
                      </a:endParaRPr>
                    </a:p>
                  </a:txBody>
                  <a:tcPr marL="2638" marR="2638" marT="2638" marB="0" anchor="ctr"/>
                </a:tc>
                <a:tc>
                  <a:txBody>
                    <a:bodyPr/>
                    <a:lstStyle/>
                    <a:p>
                      <a:pPr algn="ctr" fontAlgn="b"/>
                      <a:r>
                        <a:rPr lang="ru-RU" sz="1100" u="none" strike="noStrike">
                          <a:effectLst/>
                          <a:latin typeface="+mn-lt"/>
                        </a:rPr>
                        <a:t> </a:t>
                      </a:r>
                      <a:endParaRPr lang="ru-RU" sz="1100" b="0" i="0" u="none" strike="noStrike">
                        <a:solidFill>
                          <a:srgbClr val="000000"/>
                        </a:solidFill>
                        <a:effectLst/>
                        <a:latin typeface="+mn-lt"/>
                      </a:endParaRPr>
                    </a:p>
                  </a:txBody>
                  <a:tcPr marL="2638" marR="2638" marT="2638" marB="0" anchor="ctr"/>
                </a:tc>
                <a:tc>
                  <a:txBody>
                    <a:bodyPr/>
                    <a:lstStyle/>
                    <a:p>
                      <a:pPr algn="ctr" fontAlgn="b"/>
                      <a:r>
                        <a:rPr lang="ru-RU" sz="1100" u="none" strike="noStrike" dirty="0">
                          <a:effectLst/>
                          <a:latin typeface="+mn-lt"/>
                        </a:rPr>
                        <a:t> </a:t>
                      </a:r>
                      <a:endParaRPr lang="ru-RU" sz="1100" b="0" i="0" u="none" strike="noStrike" dirty="0">
                        <a:solidFill>
                          <a:srgbClr val="000000"/>
                        </a:solidFill>
                        <a:effectLst/>
                        <a:latin typeface="+mn-lt"/>
                      </a:endParaRPr>
                    </a:p>
                  </a:txBody>
                  <a:tcPr marL="2638" marR="2638" marT="2638" marB="0" anchor="ctr"/>
                </a:tc>
                <a:tc>
                  <a:txBody>
                    <a:bodyPr/>
                    <a:lstStyle/>
                    <a:p>
                      <a:pPr algn="ctr" fontAlgn="b"/>
                      <a:r>
                        <a:rPr lang="ru-RU" sz="1100" u="none" strike="noStrike" dirty="0">
                          <a:effectLst/>
                          <a:latin typeface="+mn-lt"/>
                        </a:rPr>
                        <a:t> </a:t>
                      </a:r>
                      <a:endParaRPr lang="ru-RU" sz="1100" b="0" i="0" u="none" strike="noStrike" dirty="0">
                        <a:solidFill>
                          <a:srgbClr val="000000"/>
                        </a:solidFill>
                        <a:effectLst/>
                        <a:latin typeface="+mn-lt"/>
                      </a:endParaRPr>
                    </a:p>
                  </a:txBody>
                  <a:tcPr marL="2638" marR="2638" marT="2638" marB="0" anchor="ctr"/>
                </a:tc>
                <a:tc>
                  <a:txBody>
                    <a:bodyPr/>
                    <a:lstStyle/>
                    <a:p>
                      <a:pPr algn="ctr" fontAlgn="b"/>
                      <a:r>
                        <a:rPr lang="ru-RU" sz="1100" u="none" strike="noStrike" dirty="0">
                          <a:effectLst/>
                          <a:latin typeface="+mn-lt"/>
                        </a:rPr>
                        <a:t> </a:t>
                      </a:r>
                      <a:endParaRPr lang="ru-RU" sz="1100" b="0" i="0" u="none" strike="noStrike" dirty="0">
                        <a:solidFill>
                          <a:srgbClr val="000000"/>
                        </a:solidFill>
                        <a:effectLst/>
                        <a:latin typeface="+mn-lt"/>
                      </a:endParaRPr>
                    </a:p>
                  </a:txBody>
                  <a:tcPr marL="2638" marR="2638" marT="2638" marB="0" anchor="ctr"/>
                </a:tc>
                <a:tc>
                  <a:txBody>
                    <a:bodyPr/>
                    <a:lstStyle/>
                    <a:p>
                      <a:pPr algn="ctr" fontAlgn="b"/>
                      <a:r>
                        <a:rPr lang="ru-RU" sz="1100" u="none" strike="noStrike" dirty="0">
                          <a:effectLst/>
                          <a:latin typeface="+mn-lt"/>
                        </a:rPr>
                        <a:t> </a:t>
                      </a:r>
                      <a:endParaRPr lang="ru-RU" sz="1100" b="0" i="0" u="none" strike="noStrike" dirty="0">
                        <a:solidFill>
                          <a:srgbClr val="000000"/>
                        </a:solidFill>
                        <a:effectLst/>
                        <a:latin typeface="+mn-lt"/>
                      </a:endParaRPr>
                    </a:p>
                  </a:txBody>
                  <a:tcPr marL="2638" marR="2638" marT="2638" marB="0" anchor="ctr"/>
                </a:tc>
                <a:tc>
                  <a:txBody>
                    <a:bodyPr/>
                    <a:lstStyle/>
                    <a:p>
                      <a:pPr algn="ctr" fontAlgn="b"/>
                      <a:r>
                        <a:rPr lang="ru-RU" sz="1100" u="none" strike="noStrike">
                          <a:effectLst/>
                          <a:latin typeface="+mn-lt"/>
                        </a:rPr>
                        <a:t>13 355,1 </a:t>
                      </a:r>
                      <a:endParaRPr lang="ru-RU" sz="1100" b="0" i="0" u="none" strike="noStrike">
                        <a:solidFill>
                          <a:srgbClr val="000000"/>
                        </a:solidFill>
                        <a:effectLst/>
                        <a:latin typeface="+mn-lt"/>
                      </a:endParaRPr>
                    </a:p>
                  </a:txBody>
                  <a:tcPr marL="2638" marR="2638" marT="2638" marB="0" anchor="ctr"/>
                </a:tc>
              </a:tr>
              <a:tr h="54339">
                <a:tc>
                  <a:txBody>
                    <a:bodyPr/>
                    <a:lstStyle/>
                    <a:p>
                      <a:pPr algn="l" fontAlgn="b"/>
                      <a:r>
                        <a:rPr lang="ru-RU" sz="1100" b="1" u="none" strike="noStrike" dirty="0">
                          <a:effectLst/>
                          <a:latin typeface="+mn-lt"/>
                        </a:rPr>
                        <a:t>НАЛОГИ НА СОВОКУПНЫЙ ДОХОД</a:t>
                      </a:r>
                      <a:endParaRPr lang="ru-RU" sz="1100" b="1" i="0" u="none" strike="noStrike" dirty="0">
                        <a:solidFill>
                          <a:srgbClr val="000000"/>
                        </a:solidFill>
                        <a:effectLst/>
                        <a:latin typeface="+mn-lt"/>
                      </a:endParaRPr>
                    </a:p>
                  </a:txBody>
                  <a:tcPr marL="2638" marR="2638" marT="2638" marB="0" anchor="b"/>
                </a:tc>
                <a:tc>
                  <a:txBody>
                    <a:bodyPr/>
                    <a:lstStyle/>
                    <a:p>
                      <a:pPr algn="ctr" fontAlgn="b"/>
                      <a:r>
                        <a:rPr lang="ru-RU" sz="1100" b="1" u="none" strike="noStrike" dirty="0">
                          <a:effectLst/>
                          <a:latin typeface="+mn-lt"/>
                        </a:rPr>
                        <a:t>000 1 05 00000 00 0000 000</a:t>
                      </a:r>
                      <a:endParaRPr lang="ru-RU" sz="1100" b="1" i="0" u="none" strike="noStrike" dirty="0">
                        <a:solidFill>
                          <a:srgbClr val="000000"/>
                        </a:solidFill>
                        <a:effectLst/>
                        <a:latin typeface="+mn-lt"/>
                      </a:endParaRPr>
                    </a:p>
                  </a:txBody>
                  <a:tcPr marL="2638" marR="2638" marT="2638" marB="0" anchor="ctr"/>
                </a:tc>
                <a:tc>
                  <a:txBody>
                    <a:bodyPr/>
                    <a:lstStyle/>
                    <a:p>
                      <a:pPr algn="ctr" fontAlgn="b"/>
                      <a:r>
                        <a:rPr lang="ru-RU" sz="1100" b="1" u="none" strike="noStrike" dirty="0">
                          <a:effectLst/>
                          <a:latin typeface="+mn-lt"/>
                        </a:rPr>
                        <a:t>136 152,2 </a:t>
                      </a:r>
                      <a:endParaRPr lang="ru-RU" sz="1100" b="1" i="0" u="none" strike="noStrike" dirty="0">
                        <a:solidFill>
                          <a:srgbClr val="000000"/>
                        </a:solidFill>
                        <a:effectLst/>
                        <a:latin typeface="+mn-lt"/>
                      </a:endParaRPr>
                    </a:p>
                  </a:txBody>
                  <a:tcPr marL="2638" marR="2638" marT="2638" marB="0" anchor="ctr"/>
                </a:tc>
                <a:tc>
                  <a:txBody>
                    <a:bodyPr/>
                    <a:lstStyle/>
                    <a:p>
                      <a:pPr algn="ctr" fontAlgn="b"/>
                      <a:r>
                        <a:rPr lang="ru-RU" sz="1100" b="1" u="none" strike="noStrike" dirty="0">
                          <a:effectLst/>
                          <a:latin typeface="+mn-lt"/>
                        </a:rPr>
                        <a:t> </a:t>
                      </a:r>
                      <a:endParaRPr lang="ru-RU" sz="1100" b="1" i="0" u="none" strike="noStrike" dirty="0">
                        <a:solidFill>
                          <a:srgbClr val="000000"/>
                        </a:solidFill>
                        <a:effectLst/>
                        <a:latin typeface="+mn-lt"/>
                      </a:endParaRPr>
                    </a:p>
                  </a:txBody>
                  <a:tcPr marL="2638" marR="2638" marT="2638" marB="0" anchor="ctr"/>
                </a:tc>
                <a:tc>
                  <a:txBody>
                    <a:bodyPr/>
                    <a:lstStyle/>
                    <a:p>
                      <a:pPr algn="ctr" fontAlgn="b"/>
                      <a:r>
                        <a:rPr lang="ru-RU" sz="1100" b="1" u="none" strike="noStrike" dirty="0">
                          <a:effectLst/>
                          <a:latin typeface="+mn-lt"/>
                        </a:rPr>
                        <a:t>1 500,1 </a:t>
                      </a:r>
                      <a:endParaRPr lang="ru-RU" sz="1100" b="1" i="0" u="none" strike="noStrike" dirty="0">
                        <a:solidFill>
                          <a:srgbClr val="000000"/>
                        </a:solidFill>
                        <a:effectLst/>
                        <a:latin typeface="+mn-lt"/>
                      </a:endParaRPr>
                    </a:p>
                  </a:txBody>
                  <a:tcPr marL="2638" marR="2638" marT="2638" marB="0" anchor="ctr"/>
                </a:tc>
                <a:tc>
                  <a:txBody>
                    <a:bodyPr/>
                    <a:lstStyle/>
                    <a:p>
                      <a:pPr algn="ctr" fontAlgn="b"/>
                      <a:r>
                        <a:rPr lang="ru-RU" sz="1100" b="1" u="none" strike="noStrike">
                          <a:effectLst/>
                          <a:latin typeface="+mn-lt"/>
                        </a:rPr>
                        <a:t>6 800,0 </a:t>
                      </a:r>
                      <a:endParaRPr lang="ru-RU" sz="1100" b="1" i="0" u="none" strike="noStrike">
                        <a:solidFill>
                          <a:srgbClr val="000000"/>
                        </a:solidFill>
                        <a:effectLst/>
                        <a:latin typeface="+mn-lt"/>
                      </a:endParaRPr>
                    </a:p>
                  </a:txBody>
                  <a:tcPr marL="2638" marR="2638" marT="2638" marB="0" anchor="ctr"/>
                </a:tc>
                <a:tc>
                  <a:txBody>
                    <a:bodyPr/>
                    <a:lstStyle/>
                    <a:p>
                      <a:pPr algn="ctr" fontAlgn="b"/>
                      <a:r>
                        <a:rPr lang="ru-RU" sz="1100" b="1" u="none" strike="noStrike">
                          <a:effectLst/>
                          <a:latin typeface="+mn-lt"/>
                        </a:rPr>
                        <a:t> </a:t>
                      </a:r>
                      <a:endParaRPr lang="ru-RU" sz="1100" b="1" i="0" u="none" strike="noStrike">
                        <a:solidFill>
                          <a:srgbClr val="000000"/>
                        </a:solidFill>
                        <a:effectLst/>
                        <a:latin typeface="+mn-lt"/>
                      </a:endParaRPr>
                    </a:p>
                  </a:txBody>
                  <a:tcPr marL="2638" marR="2638" marT="2638" marB="0" anchor="ctr"/>
                </a:tc>
                <a:tc>
                  <a:txBody>
                    <a:bodyPr/>
                    <a:lstStyle/>
                    <a:p>
                      <a:pPr algn="ctr" fontAlgn="b"/>
                      <a:r>
                        <a:rPr lang="ru-RU" sz="1100" b="1" u="none" strike="noStrike">
                          <a:effectLst/>
                          <a:latin typeface="+mn-lt"/>
                        </a:rPr>
                        <a:t>37 331,8 </a:t>
                      </a:r>
                      <a:endParaRPr lang="ru-RU" sz="1100" b="1" i="0" u="none" strike="noStrike">
                        <a:solidFill>
                          <a:srgbClr val="000000"/>
                        </a:solidFill>
                        <a:effectLst/>
                        <a:latin typeface="+mn-lt"/>
                      </a:endParaRPr>
                    </a:p>
                  </a:txBody>
                  <a:tcPr marL="2638" marR="2638" marT="2638" marB="0" anchor="ctr"/>
                </a:tc>
                <a:tc>
                  <a:txBody>
                    <a:bodyPr/>
                    <a:lstStyle/>
                    <a:p>
                      <a:pPr algn="ctr" fontAlgn="b"/>
                      <a:r>
                        <a:rPr lang="ru-RU" sz="1100" b="1" u="none" strike="noStrike">
                          <a:effectLst/>
                          <a:latin typeface="+mn-lt"/>
                        </a:rPr>
                        <a:t>-20,0 </a:t>
                      </a:r>
                      <a:endParaRPr lang="ru-RU" sz="1100" b="1" i="0" u="none" strike="noStrike">
                        <a:solidFill>
                          <a:srgbClr val="000000"/>
                        </a:solidFill>
                        <a:effectLst/>
                        <a:latin typeface="+mn-lt"/>
                      </a:endParaRPr>
                    </a:p>
                  </a:txBody>
                  <a:tcPr marL="2638" marR="2638" marT="2638" marB="0" anchor="ctr"/>
                </a:tc>
                <a:tc>
                  <a:txBody>
                    <a:bodyPr/>
                    <a:lstStyle/>
                    <a:p>
                      <a:pPr algn="ctr" fontAlgn="b"/>
                      <a:r>
                        <a:rPr lang="ru-RU" sz="1100" b="1" u="none" strike="noStrike" dirty="0">
                          <a:effectLst/>
                          <a:latin typeface="+mn-lt"/>
                        </a:rPr>
                        <a:t>45 611,9 </a:t>
                      </a:r>
                      <a:endParaRPr lang="ru-RU" sz="1100" b="1" i="0" u="none" strike="noStrike" dirty="0">
                        <a:solidFill>
                          <a:srgbClr val="000000"/>
                        </a:solidFill>
                        <a:effectLst/>
                        <a:latin typeface="+mn-lt"/>
                      </a:endParaRPr>
                    </a:p>
                  </a:txBody>
                  <a:tcPr marL="2638" marR="2638" marT="2638" marB="0" anchor="ctr"/>
                </a:tc>
                <a:tc>
                  <a:txBody>
                    <a:bodyPr/>
                    <a:lstStyle/>
                    <a:p>
                      <a:pPr algn="ctr" fontAlgn="b"/>
                      <a:r>
                        <a:rPr lang="ru-RU" sz="1100" b="1" u="none" strike="noStrike" dirty="0">
                          <a:effectLst/>
                          <a:latin typeface="+mn-lt"/>
                        </a:rPr>
                        <a:t> </a:t>
                      </a:r>
                      <a:endParaRPr lang="ru-RU" sz="1100" b="1" i="0" u="none" strike="noStrike" dirty="0">
                        <a:solidFill>
                          <a:srgbClr val="000000"/>
                        </a:solidFill>
                        <a:effectLst/>
                        <a:latin typeface="+mn-lt"/>
                      </a:endParaRPr>
                    </a:p>
                  </a:txBody>
                  <a:tcPr marL="2638" marR="2638" marT="2638" marB="0" anchor="ctr"/>
                </a:tc>
                <a:tc>
                  <a:txBody>
                    <a:bodyPr/>
                    <a:lstStyle/>
                    <a:p>
                      <a:pPr algn="ctr" fontAlgn="b"/>
                      <a:r>
                        <a:rPr lang="ru-RU" sz="1100" b="1" u="none" strike="noStrike" dirty="0">
                          <a:effectLst/>
                          <a:latin typeface="+mn-lt"/>
                        </a:rPr>
                        <a:t>181 764,1 </a:t>
                      </a:r>
                      <a:endParaRPr lang="ru-RU" sz="1100" b="1" i="0" u="none" strike="noStrike" dirty="0">
                        <a:solidFill>
                          <a:srgbClr val="000000"/>
                        </a:solidFill>
                        <a:effectLst/>
                        <a:latin typeface="+mn-lt"/>
                      </a:endParaRPr>
                    </a:p>
                  </a:txBody>
                  <a:tcPr marL="2638" marR="2638" marT="2638" marB="0" anchor="ctr"/>
                </a:tc>
              </a:tr>
              <a:tr h="100789">
                <a:tc>
                  <a:txBody>
                    <a:bodyPr/>
                    <a:lstStyle/>
                    <a:p>
                      <a:pPr algn="l" fontAlgn="b"/>
                      <a:r>
                        <a:rPr lang="ru-RU" sz="1100" u="none" strike="noStrike">
                          <a:effectLst/>
                          <a:latin typeface="+mn-lt"/>
                        </a:rPr>
                        <a:t>Налог, взимаемый в связи с применением упрощенной системы налогообложения</a:t>
                      </a:r>
                      <a:endParaRPr lang="ru-RU" sz="1100" b="0" i="0" u="none" strike="noStrike">
                        <a:solidFill>
                          <a:srgbClr val="000000"/>
                        </a:solidFill>
                        <a:effectLst/>
                        <a:latin typeface="+mn-lt"/>
                      </a:endParaRPr>
                    </a:p>
                  </a:txBody>
                  <a:tcPr marL="2638" marR="2638" marT="2638" marB="0" anchor="b"/>
                </a:tc>
                <a:tc>
                  <a:txBody>
                    <a:bodyPr/>
                    <a:lstStyle/>
                    <a:p>
                      <a:pPr algn="ctr" fontAlgn="b"/>
                      <a:r>
                        <a:rPr lang="ru-RU" sz="1100" u="none" strike="noStrike">
                          <a:effectLst/>
                          <a:latin typeface="+mn-lt"/>
                        </a:rPr>
                        <a:t>000 1 05 01000 00 0000 000</a:t>
                      </a:r>
                      <a:endParaRPr lang="ru-RU" sz="1100" b="0" i="0" u="none" strike="noStrike">
                        <a:solidFill>
                          <a:srgbClr val="000000"/>
                        </a:solidFill>
                        <a:effectLst/>
                        <a:latin typeface="+mn-lt"/>
                      </a:endParaRPr>
                    </a:p>
                  </a:txBody>
                  <a:tcPr marL="2638" marR="2638" marT="2638" marB="0" anchor="ctr"/>
                </a:tc>
                <a:tc>
                  <a:txBody>
                    <a:bodyPr/>
                    <a:lstStyle/>
                    <a:p>
                      <a:pPr algn="ctr" fontAlgn="b"/>
                      <a:r>
                        <a:rPr lang="ru-RU" sz="1100" u="none" strike="noStrike">
                          <a:effectLst/>
                          <a:latin typeface="+mn-lt"/>
                        </a:rPr>
                        <a:t>120 000,0 </a:t>
                      </a:r>
                      <a:endParaRPr lang="ru-RU" sz="1100" b="0" i="0" u="none" strike="noStrike">
                        <a:solidFill>
                          <a:srgbClr val="000000"/>
                        </a:solidFill>
                        <a:effectLst/>
                        <a:latin typeface="+mn-lt"/>
                      </a:endParaRPr>
                    </a:p>
                  </a:txBody>
                  <a:tcPr marL="2638" marR="2638" marT="2638" marB="0" anchor="ctr"/>
                </a:tc>
                <a:tc>
                  <a:txBody>
                    <a:bodyPr/>
                    <a:lstStyle/>
                    <a:p>
                      <a:pPr algn="ctr" fontAlgn="b"/>
                      <a:r>
                        <a:rPr lang="ru-RU" sz="1100" u="none" strike="noStrike">
                          <a:effectLst/>
                          <a:latin typeface="+mn-lt"/>
                        </a:rPr>
                        <a:t> </a:t>
                      </a:r>
                      <a:endParaRPr lang="ru-RU" sz="1100" b="0" i="0" u="none" strike="noStrike">
                        <a:solidFill>
                          <a:srgbClr val="000000"/>
                        </a:solidFill>
                        <a:effectLst/>
                        <a:latin typeface="+mn-lt"/>
                      </a:endParaRPr>
                    </a:p>
                  </a:txBody>
                  <a:tcPr marL="2638" marR="2638" marT="2638" marB="0" anchor="ctr"/>
                </a:tc>
                <a:tc>
                  <a:txBody>
                    <a:bodyPr/>
                    <a:lstStyle/>
                    <a:p>
                      <a:pPr algn="ctr" fontAlgn="b"/>
                      <a:r>
                        <a:rPr lang="ru-RU" sz="1100" u="none" strike="noStrike" dirty="0">
                          <a:effectLst/>
                          <a:latin typeface="+mn-lt"/>
                        </a:rPr>
                        <a:t> </a:t>
                      </a:r>
                      <a:endParaRPr lang="ru-RU" sz="1100" b="0" i="0" u="none" strike="noStrike" dirty="0">
                        <a:solidFill>
                          <a:srgbClr val="000000"/>
                        </a:solidFill>
                        <a:effectLst/>
                        <a:latin typeface="+mn-lt"/>
                      </a:endParaRPr>
                    </a:p>
                  </a:txBody>
                  <a:tcPr marL="2638" marR="2638" marT="2638" marB="0" anchor="ctr"/>
                </a:tc>
                <a:tc>
                  <a:txBody>
                    <a:bodyPr/>
                    <a:lstStyle/>
                    <a:p>
                      <a:pPr algn="ctr" fontAlgn="b"/>
                      <a:r>
                        <a:rPr lang="ru-RU" sz="1100" u="none" strike="noStrike" dirty="0">
                          <a:effectLst/>
                          <a:latin typeface="+mn-lt"/>
                        </a:rPr>
                        <a:t>5 000,0 </a:t>
                      </a:r>
                      <a:endParaRPr lang="ru-RU" sz="1100" b="0" i="0" u="none" strike="noStrike" dirty="0">
                        <a:solidFill>
                          <a:srgbClr val="000000"/>
                        </a:solidFill>
                        <a:effectLst/>
                        <a:latin typeface="+mn-lt"/>
                      </a:endParaRPr>
                    </a:p>
                  </a:txBody>
                  <a:tcPr marL="2638" marR="2638" marT="2638" marB="0" anchor="ctr"/>
                </a:tc>
                <a:tc>
                  <a:txBody>
                    <a:bodyPr/>
                    <a:lstStyle/>
                    <a:p>
                      <a:pPr algn="ctr" fontAlgn="b"/>
                      <a:r>
                        <a:rPr lang="ru-RU" sz="1100" u="none" strike="noStrike" dirty="0">
                          <a:effectLst/>
                          <a:latin typeface="+mn-lt"/>
                        </a:rPr>
                        <a:t> </a:t>
                      </a:r>
                      <a:endParaRPr lang="ru-RU" sz="1100" b="0" i="0" u="none" strike="noStrike" dirty="0">
                        <a:solidFill>
                          <a:srgbClr val="000000"/>
                        </a:solidFill>
                        <a:effectLst/>
                        <a:latin typeface="+mn-lt"/>
                      </a:endParaRPr>
                    </a:p>
                  </a:txBody>
                  <a:tcPr marL="2638" marR="2638" marT="2638" marB="0" anchor="ctr"/>
                </a:tc>
                <a:tc>
                  <a:txBody>
                    <a:bodyPr/>
                    <a:lstStyle/>
                    <a:p>
                      <a:pPr algn="ctr" fontAlgn="b"/>
                      <a:r>
                        <a:rPr lang="ru-RU" sz="1100" u="none" strike="noStrike" dirty="0">
                          <a:effectLst/>
                          <a:latin typeface="+mn-lt"/>
                        </a:rPr>
                        <a:t>43 000,0 </a:t>
                      </a:r>
                      <a:endParaRPr lang="ru-RU" sz="1100" b="0" i="0" u="none" strike="noStrike" dirty="0">
                        <a:solidFill>
                          <a:srgbClr val="000000"/>
                        </a:solidFill>
                        <a:effectLst/>
                        <a:latin typeface="+mn-lt"/>
                      </a:endParaRPr>
                    </a:p>
                  </a:txBody>
                  <a:tcPr marL="2638" marR="2638" marT="2638" marB="0" anchor="ctr"/>
                </a:tc>
                <a:tc>
                  <a:txBody>
                    <a:bodyPr/>
                    <a:lstStyle/>
                    <a:p>
                      <a:pPr algn="ctr" fontAlgn="b"/>
                      <a:r>
                        <a:rPr lang="ru-RU" sz="1100" u="none" strike="noStrike" dirty="0">
                          <a:effectLst/>
                          <a:latin typeface="+mn-lt"/>
                        </a:rPr>
                        <a:t>-1 500,0 </a:t>
                      </a:r>
                      <a:endParaRPr lang="ru-RU" sz="1100" b="0" i="0" u="none" strike="noStrike" dirty="0">
                        <a:solidFill>
                          <a:srgbClr val="000000"/>
                        </a:solidFill>
                        <a:effectLst/>
                        <a:latin typeface="+mn-lt"/>
                      </a:endParaRPr>
                    </a:p>
                  </a:txBody>
                  <a:tcPr marL="2638" marR="2638" marT="2638" marB="0" anchor="ctr"/>
                </a:tc>
                <a:tc>
                  <a:txBody>
                    <a:bodyPr/>
                    <a:lstStyle/>
                    <a:p>
                      <a:pPr algn="ctr" fontAlgn="b"/>
                      <a:r>
                        <a:rPr lang="ru-RU" sz="1100" u="none" strike="noStrike" dirty="0">
                          <a:effectLst/>
                          <a:latin typeface="+mn-lt"/>
                        </a:rPr>
                        <a:t>46 500,0 </a:t>
                      </a:r>
                      <a:endParaRPr lang="ru-RU" sz="1100" b="0" i="0" u="none" strike="noStrike" dirty="0">
                        <a:solidFill>
                          <a:srgbClr val="000000"/>
                        </a:solidFill>
                        <a:effectLst/>
                        <a:latin typeface="+mn-lt"/>
                      </a:endParaRPr>
                    </a:p>
                  </a:txBody>
                  <a:tcPr marL="2638" marR="2638" marT="2638" marB="0" anchor="ctr"/>
                </a:tc>
                <a:tc>
                  <a:txBody>
                    <a:bodyPr/>
                    <a:lstStyle/>
                    <a:p>
                      <a:pPr algn="ctr" fontAlgn="b"/>
                      <a:r>
                        <a:rPr lang="ru-RU" sz="1100" u="none" strike="noStrike" dirty="0">
                          <a:effectLst/>
                          <a:latin typeface="+mn-lt"/>
                        </a:rPr>
                        <a:t> </a:t>
                      </a:r>
                      <a:endParaRPr lang="ru-RU" sz="1100" b="0" i="0" u="none" strike="noStrike" dirty="0">
                        <a:solidFill>
                          <a:srgbClr val="000000"/>
                        </a:solidFill>
                        <a:effectLst/>
                        <a:latin typeface="+mn-lt"/>
                      </a:endParaRPr>
                    </a:p>
                  </a:txBody>
                  <a:tcPr marL="2638" marR="2638" marT="2638" marB="0" anchor="ctr"/>
                </a:tc>
                <a:tc>
                  <a:txBody>
                    <a:bodyPr/>
                    <a:lstStyle/>
                    <a:p>
                      <a:pPr algn="ctr" fontAlgn="b"/>
                      <a:r>
                        <a:rPr lang="ru-RU" sz="1100" u="none" strike="noStrike" dirty="0">
                          <a:effectLst/>
                          <a:latin typeface="+mn-lt"/>
                        </a:rPr>
                        <a:t>166 500,0 </a:t>
                      </a:r>
                      <a:endParaRPr lang="ru-RU" sz="1100" b="0" i="0" u="none" strike="noStrike" dirty="0">
                        <a:solidFill>
                          <a:srgbClr val="000000"/>
                        </a:solidFill>
                        <a:effectLst/>
                        <a:latin typeface="+mn-lt"/>
                      </a:endParaRPr>
                    </a:p>
                  </a:txBody>
                  <a:tcPr marL="2638" marR="2638" marT="2638" marB="0" anchor="ctr"/>
                </a:tc>
              </a:tr>
              <a:tr h="100789">
                <a:tc>
                  <a:txBody>
                    <a:bodyPr/>
                    <a:lstStyle/>
                    <a:p>
                      <a:pPr algn="l" fontAlgn="ctr"/>
                      <a:r>
                        <a:rPr lang="ru-RU" sz="1100" u="none" strike="noStrike">
                          <a:effectLst/>
                          <a:latin typeface="+mn-lt"/>
                        </a:rPr>
                        <a:t>Единый налог на вмененный доход для отдельных видов деятельности</a:t>
                      </a:r>
                      <a:endParaRPr lang="ru-RU" sz="1100" b="0" i="0" u="none" strike="noStrike">
                        <a:solidFill>
                          <a:srgbClr val="000000"/>
                        </a:solidFill>
                        <a:effectLst/>
                        <a:latin typeface="+mn-lt"/>
                      </a:endParaRPr>
                    </a:p>
                  </a:txBody>
                  <a:tcPr marL="2638" marR="2638" marT="2638" marB="0" anchor="ctr"/>
                </a:tc>
                <a:tc>
                  <a:txBody>
                    <a:bodyPr/>
                    <a:lstStyle/>
                    <a:p>
                      <a:pPr algn="ctr" fontAlgn="ctr"/>
                      <a:r>
                        <a:rPr lang="ru-RU" sz="1100" u="none" strike="noStrike">
                          <a:effectLst/>
                          <a:latin typeface="+mn-lt"/>
                        </a:rPr>
                        <a:t>000 1 05 02000 00 0000 000</a:t>
                      </a:r>
                      <a:endParaRPr lang="ru-RU" sz="1100" b="0" i="0" u="none" strike="noStrike">
                        <a:solidFill>
                          <a:srgbClr val="000000"/>
                        </a:solidFill>
                        <a:effectLst/>
                        <a:latin typeface="+mn-lt"/>
                      </a:endParaRPr>
                    </a:p>
                  </a:txBody>
                  <a:tcPr marL="2638" marR="2638" marT="2638" marB="0" anchor="ctr"/>
                </a:tc>
                <a:tc>
                  <a:txBody>
                    <a:bodyPr/>
                    <a:lstStyle/>
                    <a:p>
                      <a:pPr algn="ctr" fontAlgn="b"/>
                      <a:r>
                        <a:rPr lang="ru-RU" sz="1100" u="none" strike="noStrike" dirty="0">
                          <a:effectLst/>
                          <a:latin typeface="+mn-lt"/>
                        </a:rPr>
                        <a:t>13 750,0 </a:t>
                      </a:r>
                      <a:endParaRPr lang="ru-RU" sz="1100" b="0" i="0" u="none" strike="noStrike" dirty="0">
                        <a:solidFill>
                          <a:srgbClr val="000000"/>
                        </a:solidFill>
                        <a:effectLst/>
                        <a:latin typeface="+mn-lt"/>
                      </a:endParaRPr>
                    </a:p>
                  </a:txBody>
                  <a:tcPr marL="2638" marR="2638" marT="2638" marB="0" anchor="ctr"/>
                </a:tc>
                <a:tc>
                  <a:txBody>
                    <a:bodyPr/>
                    <a:lstStyle/>
                    <a:p>
                      <a:pPr algn="ctr" fontAlgn="b"/>
                      <a:r>
                        <a:rPr lang="ru-RU" sz="1100" u="none" strike="noStrike">
                          <a:effectLst/>
                          <a:latin typeface="+mn-lt"/>
                        </a:rPr>
                        <a:t> </a:t>
                      </a:r>
                      <a:endParaRPr lang="ru-RU" sz="1100" b="0" i="0" u="none" strike="noStrike">
                        <a:solidFill>
                          <a:srgbClr val="000000"/>
                        </a:solidFill>
                        <a:effectLst/>
                        <a:latin typeface="+mn-lt"/>
                      </a:endParaRPr>
                    </a:p>
                  </a:txBody>
                  <a:tcPr marL="2638" marR="2638" marT="2638" marB="0" anchor="ctr"/>
                </a:tc>
                <a:tc>
                  <a:txBody>
                    <a:bodyPr/>
                    <a:lstStyle/>
                    <a:p>
                      <a:pPr algn="ctr" fontAlgn="b"/>
                      <a:r>
                        <a:rPr lang="ru-RU" sz="1100" u="none" strike="noStrike">
                          <a:effectLst/>
                          <a:latin typeface="+mn-lt"/>
                        </a:rPr>
                        <a:t>0,1 </a:t>
                      </a:r>
                      <a:endParaRPr lang="ru-RU" sz="1100" b="0" i="0" u="none" strike="noStrike">
                        <a:solidFill>
                          <a:srgbClr val="000000"/>
                        </a:solidFill>
                        <a:effectLst/>
                        <a:latin typeface="+mn-lt"/>
                      </a:endParaRPr>
                    </a:p>
                  </a:txBody>
                  <a:tcPr marL="2638" marR="2638" marT="2638" marB="0" anchor="ctr"/>
                </a:tc>
                <a:tc>
                  <a:txBody>
                    <a:bodyPr/>
                    <a:lstStyle/>
                    <a:p>
                      <a:pPr algn="ctr" fontAlgn="b"/>
                      <a:r>
                        <a:rPr lang="ru-RU" sz="1100" u="none" strike="noStrike">
                          <a:effectLst/>
                          <a:latin typeface="+mn-lt"/>
                        </a:rPr>
                        <a:t> </a:t>
                      </a:r>
                      <a:endParaRPr lang="ru-RU" sz="1100" b="0" i="0" u="none" strike="noStrike">
                        <a:solidFill>
                          <a:srgbClr val="000000"/>
                        </a:solidFill>
                        <a:effectLst/>
                        <a:latin typeface="+mn-lt"/>
                      </a:endParaRPr>
                    </a:p>
                  </a:txBody>
                  <a:tcPr marL="2638" marR="2638" marT="2638" marB="0" anchor="ctr"/>
                </a:tc>
                <a:tc>
                  <a:txBody>
                    <a:bodyPr/>
                    <a:lstStyle/>
                    <a:p>
                      <a:pPr algn="ctr" fontAlgn="b"/>
                      <a:r>
                        <a:rPr lang="ru-RU" sz="1100" u="none" strike="noStrike">
                          <a:effectLst/>
                          <a:latin typeface="+mn-lt"/>
                        </a:rPr>
                        <a:t> </a:t>
                      </a:r>
                      <a:endParaRPr lang="ru-RU" sz="1100" b="0" i="0" u="none" strike="noStrike">
                        <a:solidFill>
                          <a:srgbClr val="000000"/>
                        </a:solidFill>
                        <a:effectLst/>
                        <a:latin typeface="+mn-lt"/>
                      </a:endParaRPr>
                    </a:p>
                  </a:txBody>
                  <a:tcPr marL="2638" marR="2638" marT="2638" marB="0" anchor="ctr"/>
                </a:tc>
                <a:tc>
                  <a:txBody>
                    <a:bodyPr/>
                    <a:lstStyle/>
                    <a:p>
                      <a:pPr algn="ctr" fontAlgn="b"/>
                      <a:r>
                        <a:rPr lang="ru-RU" sz="1100" u="none" strike="noStrike">
                          <a:effectLst/>
                          <a:latin typeface="+mn-lt"/>
                        </a:rPr>
                        <a:t>-5 996,8 </a:t>
                      </a:r>
                      <a:endParaRPr lang="ru-RU" sz="1100" b="0" i="0" u="none" strike="noStrike">
                        <a:solidFill>
                          <a:srgbClr val="000000"/>
                        </a:solidFill>
                        <a:effectLst/>
                        <a:latin typeface="+mn-lt"/>
                      </a:endParaRPr>
                    </a:p>
                  </a:txBody>
                  <a:tcPr marL="2638" marR="2638" marT="2638" marB="0" anchor="ctr"/>
                </a:tc>
                <a:tc>
                  <a:txBody>
                    <a:bodyPr/>
                    <a:lstStyle/>
                    <a:p>
                      <a:pPr algn="ctr" fontAlgn="b"/>
                      <a:r>
                        <a:rPr lang="ru-RU" sz="1100" u="none" strike="noStrike">
                          <a:effectLst/>
                          <a:latin typeface="+mn-lt"/>
                        </a:rPr>
                        <a:t> </a:t>
                      </a:r>
                      <a:endParaRPr lang="ru-RU" sz="1100" b="0" i="0" u="none" strike="noStrike">
                        <a:solidFill>
                          <a:srgbClr val="000000"/>
                        </a:solidFill>
                        <a:effectLst/>
                        <a:latin typeface="+mn-lt"/>
                      </a:endParaRPr>
                    </a:p>
                  </a:txBody>
                  <a:tcPr marL="2638" marR="2638" marT="2638" marB="0" anchor="ctr"/>
                </a:tc>
                <a:tc>
                  <a:txBody>
                    <a:bodyPr/>
                    <a:lstStyle/>
                    <a:p>
                      <a:pPr algn="ctr" fontAlgn="b"/>
                      <a:r>
                        <a:rPr lang="ru-RU" sz="1100" u="none" strike="noStrike">
                          <a:effectLst/>
                          <a:latin typeface="+mn-lt"/>
                        </a:rPr>
                        <a:t>-5 996,7 </a:t>
                      </a:r>
                      <a:endParaRPr lang="ru-RU" sz="1100" b="0" i="0" u="none" strike="noStrike">
                        <a:solidFill>
                          <a:srgbClr val="000000"/>
                        </a:solidFill>
                        <a:effectLst/>
                        <a:latin typeface="+mn-lt"/>
                      </a:endParaRPr>
                    </a:p>
                  </a:txBody>
                  <a:tcPr marL="2638" marR="2638" marT="2638" marB="0" anchor="ctr"/>
                </a:tc>
                <a:tc>
                  <a:txBody>
                    <a:bodyPr/>
                    <a:lstStyle/>
                    <a:p>
                      <a:pPr algn="ctr" fontAlgn="b"/>
                      <a:r>
                        <a:rPr lang="ru-RU" sz="1100" u="none" strike="noStrike">
                          <a:effectLst/>
                          <a:latin typeface="+mn-lt"/>
                        </a:rPr>
                        <a:t> </a:t>
                      </a:r>
                      <a:endParaRPr lang="ru-RU" sz="1100" b="0" i="0" u="none" strike="noStrike">
                        <a:solidFill>
                          <a:srgbClr val="000000"/>
                        </a:solidFill>
                        <a:effectLst/>
                        <a:latin typeface="+mn-lt"/>
                      </a:endParaRPr>
                    </a:p>
                  </a:txBody>
                  <a:tcPr marL="2638" marR="2638" marT="2638" marB="0" anchor="ctr"/>
                </a:tc>
                <a:tc>
                  <a:txBody>
                    <a:bodyPr/>
                    <a:lstStyle/>
                    <a:p>
                      <a:pPr algn="ctr" fontAlgn="b"/>
                      <a:r>
                        <a:rPr lang="ru-RU" sz="1100" u="none" strike="noStrike" dirty="0">
                          <a:effectLst/>
                          <a:latin typeface="+mn-lt"/>
                        </a:rPr>
                        <a:t>7 753,3 </a:t>
                      </a:r>
                      <a:endParaRPr lang="ru-RU" sz="1100" b="0" i="0" u="none" strike="noStrike" dirty="0">
                        <a:solidFill>
                          <a:srgbClr val="000000"/>
                        </a:solidFill>
                        <a:effectLst/>
                        <a:latin typeface="+mn-lt"/>
                      </a:endParaRPr>
                    </a:p>
                  </a:txBody>
                  <a:tcPr marL="2638" marR="2638" marT="2638" marB="0" anchor="ctr"/>
                </a:tc>
              </a:tr>
              <a:tr h="54339">
                <a:tc>
                  <a:txBody>
                    <a:bodyPr/>
                    <a:lstStyle/>
                    <a:p>
                      <a:pPr algn="l" fontAlgn="b"/>
                      <a:r>
                        <a:rPr lang="ru-RU" sz="1100" u="none" strike="noStrike">
                          <a:effectLst/>
                          <a:latin typeface="+mn-lt"/>
                        </a:rPr>
                        <a:t>Единый сельскохозяйственный налог</a:t>
                      </a:r>
                      <a:endParaRPr lang="ru-RU" sz="1100" b="0" i="0" u="none" strike="noStrike">
                        <a:solidFill>
                          <a:srgbClr val="000000"/>
                        </a:solidFill>
                        <a:effectLst/>
                        <a:latin typeface="+mn-lt"/>
                      </a:endParaRPr>
                    </a:p>
                  </a:txBody>
                  <a:tcPr marL="2638" marR="2638" marT="2638" marB="0" anchor="b"/>
                </a:tc>
                <a:tc>
                  <a:txBody>
                    <a:bodyPr/>
                    <a:lstStyle/>
                    <a:p>
                      <a:pPr algn="ctr" fontAlgn="b"/>
                      <a:r>
                        <a:rPr lang="ru-RU" sz="1100" u="none" strike="noStrike">
                          <a:effectLst/>
                          <a:latin typeface="+mn-lt"/>
                        </a:rPr>
                        <a:t>000 1 05 03000 00 0000 000</a:t>
                      </a:r>
                      <a:endParaRPr lang="ru-RU" sz="1100" b="0" i="0" u="none" strike="noStrike">
                        <a:solidFill>
                          <a:srgbClr val="000000"/>
                        </a:solidFill>
                        <a:effectLst/>
                        <a:latin typeface="+mn-lt"/>
                      </a:endParaRPr>
                    </a:p>
                  </a:txBody>
                  <a:tcPr marL="2638" marR="2638" marT="2638" marB="0" anchor="ctr"/>
                </a:tc>
                <a:tc>
                  <a:txBody>
                    <a:bodyPr/>
                    <a:lstStyle/>
                    <a:p>
                      <a:pPr algn="ctr" fontAlgn="b"/>
                      <a:r>
                        <a:rPr lang="ru-RU" sz="1100" u="none" strike="noStrike">
                          <a:effectLst/>
                          <a:latin typeface="+mn-lt"/>
                        </a:rPr>
                        <a:t>310,8 </a:t>
                      </a:r>
                      <a:endParaRPr lang="ru-RU" sz="1100" b="0" i="0" u="none" strike="noStrike">
                        <a:solidFill>
                          <a:srgbClr val="000000"/>
                        </a:solidFill>
                        <a:effectLst/>
                        <a:latin typeface="+mn-lt"/>
                      </a:endParaRPr>
                    </a:p>
                  </a:txBody>
                  <a:tcPr marL="2638" marR="2638" marT="2638" marB="0" anchor="ctr"/>
                </a:tc>
                <a:tc>
                  <a:txBody>
                    <a:bodyPr/>
                    <a:lstStyle/>
                    <a:p>
                      <a:pPr algn="ctr" fontAlgn="b"/>
                      <a:r>
                        <a:rPr lang="ru-RU" sz="1100" u="none" strike="noStrike">
                          <a:effectLst/>
                          <a:latin typeface="+mn-lt"/>
                        </a:rPr>
                        <a:t> </a:t>
                      </a:r>
                      <a:endParaRPr lang="ru-RU" sz="1100" b="0" i="0" u="none" strike="noStrike">
                        <a:solidFill>
                          <a:srgbClr val="000000"/>
                        </a:solidFill>
                        <a:effectLst/>
                        <a:latin typeface="+mn-lt"/>
                      </a:endParaRPr>
                    </a:p>
                  </a:txBody>
                  <a:tcPr marL="2638" marR="2638" marT="2638" marB="0" anchor="ctr"/>
                </a:tc>
                <a:tc>
                  <a:txBody>
                    <a:bodyPr/>
                    <a:lstStyle/>
                    <a:p>
                      <a:pPr algn="ctr" fontAlgn="b"/>
                      <a:r>
                        <a:rPr lang="ru-RU" sz="1100" u="none" strike="noStrike">
                          <a:effectLst/>
                          <a:latin typeface="+mn-lt"/>
                        </a:rPr>
                        <a:t> </a:t>
                      </a:r>
                      <a:endParaRPr lang="ru-RU" sz="1100" b="0" i="0" u="none" strike="noStrike">
                        <a:solidFill>
                          <a:srgbClr val="000000"/>
                        </a:solidFill>
                        <a:effectLst/>
                        <a:latin typeface="+mn-lt"/>
                      </a:endParaRPr>
                    </a:p>
                  </a:txBody>
                  <a:tcPr marL="2638" marR="2638" marT="2638" marB="0" anchor="ctr"/>
                </a:tc>
                <a:tc>
                  <a:txBody>
                    <a:bodyPr/>
                    <a:lstStyle/>
                    <a:p>
                      <a:pPr algn="ctr" fontAlgn="b"/>
                      <a:r>
                        <a:rPr lang="ru-RU" sz="1100" u="none" strike="noStrike">
                          <a:effectLst/>
                          <a:latin typeface="+mn-lt"/>
                        </a:rPr>
                        <a:t>-200,0 </a:t>
                      </a:r>
                      <a:endParaRPr lang="ru-RU" sz="1100" b="0" i="0" u="none" strike="noStrike">
                        <a:solidFill>
                          <a:srgbClr val="000000"/>
                        </a:solidFill>
                        <a:effectLst/>
                        <a:latin typeface="+mn-lt"/>
                      </a:endParaRPr>
                    </a:p>
                  </a:txBody>
                  <a:tcPr marL="2638" marR="2638" marT="2638" marB="0" anchor="ctr"/>
                </a:tc>
                <a:tc>
                  <a:txBody>
                    <a:bodyPr/>
                    <a:lstStyle/>
                    <a:p>
                      <a:pPr algn="ctr" fontAlgn="b"/>
                      <a:r>
                        <a:rPr lang="ru-RU" sz="1100" u="none" strike="noStrike">
                          <a:effectLst/>
                          <a:latin typeface="+mn-lt"/>
                        </a:rPr>
                        <a:t> </a:t>
                      </a:r>
                      <a:endParaRPr lang="ru-RU" sz="1100" b="0" i="0" u="none" strike="noStrike">
                        <a:solidFill>
                          <a:srgbClr val="000000"/>
                        </a:solidFill>
                        <a:effectLst/>
                        <a:latin typeface="+mn-lt"/>
                      </a:endParaRPr>
                    </a:p>
                  </a:txBody>
                  <a:tcPr marL="2638" marR="2638" marT="2638" marB="0" anchor="ctr"/>
                </a:tc>
                <a:tc>
                  <a:txBody>
                    <a:bodyPr/>
                    <a:lstStyle/>
                    <a:p>
                      <a:pPr algn="ctr" fontAlgn="b"/>
                      <a:r>
                        <a:rPr lang="ru-RU" sz="1100" u="none" strike="noStrike">
                          <a:effectLst/>
                          <a:latin typeface="+mn-lt"/>
                        </a:rPr>
                        <a:t>-80,0 </a:t>
                      </a:r>
                      <a:endParaRPr lang="ru-RU" sz="1100" b="0" i="0" u="none" strike="noStrike">
                        <a:solidFill>
                          <a:srgbClr val="000000"/>
                        </a:solidFill>
                        <a:effectLst/>
                        <a:latin typeface="+mn-lt"/>
                      </a:endParaRPr>
                    </a:p>
                  </a:txBody>
                  <a:tcPr marL="2638" marR="2638" marT="2638" marB="0" anchor="ctr"/>
                </a:tc>
                <a:tc>
                  <a:txBody>
                    <a:bodyPr/>
                    <a:lstStyle/>
                    <a:p>
                      <a:pPr algn="ctr" fontAlgn="b"/>
                      <a:r>
                        <a:rPr lang="ru-RU" sz="1100" u="none" strike="noStrike">
                          <a:effectLst/>
                          <a:latin typeface="+mn-lt"/>
                        </a:rPr>
                        <a:t>-20,0 </a:t>
                      </a:r>
                      <a:endParaRPr lang="ru-RU" sz="1100" b="0" i="0" u="none" strike="noStrike">
                        <a:solidFill>
                          <a:srgbClr val="000000"/>
                        </a:solidFill>
                        <a:effectLst/>
                        <a:latin typeface="+mn-lt"/>
                      </a:endParaRPr>
                    </a:p>
                  </a:txBody>
                  <a:tcPr marL="2638" marR="2638" marT="2638" marB="0" anchor="ctr"/>
                </a:tc>
                <a:tc>
                  <a:txBody>
                    <a:bodyPr/>
                    <a:lstStyle/>
                    <a:p>
                      <a:pPr algn="ctr" fontAlgn="b"/>
                      <a:r>
                        <a:rPr lang="ru-RU" sz="1100" u="none" strike="noStrike">
                          <a:effectLst/>
                          <a:latin typeface="+mn-lt"/>
                        </a:rPr>
                        <a:t>-300,0 </a:t>
                      </a:r>
                      <a:endParaRPr lang="ru-RU" sz="1100" b="0" i="0" u="none" strike="noStrike">
                        <a:solidFill>
                          <a:srgbClr val="000000"/>
                        </a:solidFill>
                        <a:effectLst/>
                        <a:latin typeface="+mn-lt"/>
                      </a:endParaRPr>
                    </a:p>
                  </a:txBody>
                  <a:tcPr marL="2638" marR="2638" marT="2638" marB="0" anchor="ctr"/>
                </a:tc>
                <a:tc>
                  <a:txBody>
                    <a:bodyPr/>
                    <a:lstStyle/>
                    <a:p>
                      <a:pPr algn="ctr" fontAlgn="b"/>
                      <a:r>
                        <a:rPr lang="ru-RU" sz="1100" u="none" strike="noStrike">
                          <a:effectLst/>
                          <a:latin typeface="+mn-lt"/>
                        </a:rPr>
                        <a:t> </a:t>
                      </a:r>
                      <a:endParaRPr lang="ru-RU" sz="1100" b="0" i="0" u="none" strike="noStrike">
                        <a:solidFill>
                          <a:srgbClr val="000000"/>
                        </a:solidFill>
                        <a:effectLst/>
                        <a:latin typeface="+mn-lt"/>
                      </a:endParaRPr>
                    </a:p>
                  </a:txBody>
                  <a:tcPr marL="2638" marR="2638" marT="2638" marB="0" anchor="ctr"/>
                </a:tc>
                <a:tc>
                  <a:txBody>
                    <a:bodyPr/>
                    <a:lstStyle/>
                    <a:p>
                      <a:pPr algn="ctr" fontAlgn="b"/>
                      <a:r>
                        <a:rPr lang="ru-RU" sz="1100" u="none" strike="noStrike" dirty="0">
                          <a:effectLst/>
                          <a:latin typeface="+mn-lt"/>
                        </a:rPr>
                        <a:t>10,8 </a:t>
                      </a:r>
                      <a:endParaRPr lang="ru-RU" sz="1100" b="0" i="0" u="none" strike="noStrike" dirty="0">
                        <a:solidFill>
                          <a:srgbClr val="000000"/>
                        </a:solidFill>
                        <a:effectLst/>
                        <a:latin typeface="+mn-lt"/>
                      </a:endParaRPr>
                    </a:p>
                  </a:txBody>
                  <a:tcPr marL="2638" marR="2638" marT="2638" marB="0" anchor="ctr"/>
                </a:tc>
              </a:tr>
              <a:tr h="100789">
                <a:tc>
                  <a:txBody>
                    <a:bodyPr/>
                    <a:lstStyle/>
                    <a:p>
                      <a:pPr algn="l" fontAlgn="b"/>
                      <a:r>
                        <a:rPr lang="ru-RU" sz="1100" u="none" strike="noStrike">
                          <a:effectLst/>
                          <a:latin typeface="+mn-lt"/>
                        </a:rPr>
                        <a:t>Налог, взимаемый в связи с применением патентной системы налогообложения</a:t>
                      </a:r>
                      <a:endParaRPr lang="ru-RU" sz="1100" b="0" i="0" u="none" strike="noStrike">
                        <a:solidFill>
                          <a:srgbClr val="000000"/>
                        </a:solidFill>
                        <a:effectLst/>
                        <a:latin typeface="+mn-lt"/>
                      </a:endParaRPr>
                    </a:p>
                  </a:txBody>
                  <a:tcPr marL="2638" marR="2638" marT="2638" marB="0" anchor="b"/>
                </a:tc>
                <a:tc>
                  <a:txBody>
                    <a:bodyPr/>
                    <a:lstStyle/>
                    <a:p>
                      <a:pPr algn="ctr" fontAlgn="b"/>
                      <a:r>
                        <a:rPr lang="ru-RU" sz="1100" u="none" strike="noStrike">
                          <a:effectLst/>
                          <a:latin typeface="+mn-lt"/>
                        </a:rPr>
                        <a:t>000 1 05 04000 00 0000 000</a:t>
                      </a:r>
                      <a:endParaRPr lang="ru-RU" sz="1100" b="0" i="0" u="none" strike="noStrike">
                        <a:solidFill>
                          <a:srgbClr val="000000"/>
                        </a:solidFill>
                        <a:effectLst/>
                        <a:latin typeface="+mn-lt"/>
                      </a:endParaRPr>
                    </a:p>
                  </a:txBody>
                  <a:tcPr marL="2638" marR="2638" marT="2638" marB="0" anchor="ctr"/>
                </a:tc>
                <a:tc>
                  <a:txBody>
                    <a:bodyPr/>
                    <a:lstStyle/>
                    <a:p>
                      <a:pPr algn="ctr" fontAlgn="b"/>
                      <a:r>
                        <a:rPr lang="ru-RU" sz="1100" u="none" strike="noStrike">
                          <a:effectLst/>
                          <a:latin typeface="+mn-lt"/>
                        </a:rPr>
                        <a:t>2 091,4 </a:t>
                      </a:r>
                      <a:endParaRPr lang="ru-RU" sz="1100" b="0" i="0" u="none" strike="noStrike">
                        <a:solidFill>
                          <a:srgbClr val="000000"/>
                        </a:solidFill>
                        <a:effectLst/>
                        <a:latin typeface="+mn-lt"/>
                      </a:endParaRPr>
                    </a:p>
                  </a:txBody>
                  <a:tcPr marL="2638" marR="2638" marT="2638" marB="0" anchor="ctr"/>
                </a:tc>
                <a:tc>
                  <a:txBody>
                    <a:bodyPr/>
                    <a:lstStyle/>
                    <a:p>
                      <a:pPr algn="ctr" fontAlgn="b"/>
                      <a:r>
                        <a:rPr lang="ru-RU" sz="1100" u="none" strike="noStrike">
                          <a:effectLst/>
                          <a:latin typeface="+mn-lt"/>
                        </a:rPr>
                        <a:t> </a:t>
                      </a:r>
                      <a:endParaRPr lang="ru-RU" sz="1100" b="0" i="0" u="none" strike="noStrike">
                        <a:solidFill>
                          <a:srgbClr val="000000"/>
                        </a:solidFill>
                        <a:effectLst/>
                        <a:latin typeface="+mn-lt"/>
                      </a:endParaRPr>
                    </a:p>
                  </a:txBody>
                  <a:tcPr marL="2638" marR="2638" marT="2638" marB="0" anchor="ctr"/>
                </a:tc>
                <a:tc>
                  <a:txBody>
                    <a:bodyPr/>
                    <a:lstStyle/>
                    <a:p>
                      <a:pPr algn="ctr" fontAlgn="b"/>
                      <a:r>
                        <a:rPr lang="ru-RU" sz="1100" u="none" strike="noStrike">
                          <a:effectLst/>
                          <a:latin typeface="+mn-lt"/>
                        </a:rPr>
                        <a:t>1 500,0 </a:t>
                      </a:r>
                      <a:endParaRPr lang="ru-RU" sz="1100" b="0" i="0" u="none" strike="noStrike">
                        <a:solidFill>
                          <a:srgbClr val="000000"/>
                        </a:solidFill>
                        <a:effectLst/>
                        <a:latin typeface="+mn-lt"/>
                      </a:endParaRPr>
                    </a:p>
                  </a:txBody>
                  <a:tcPr marL="2638" marR="2638" marT="2638" marB="0" anchor="ctr"/>
                </a:tc>
                <a:tc>
                  <a:txBody>
                    <a:bodyPr/>
                    <a:lstStyle/>
                    <a:p>
                      <a:pPr algn="ctr" fontAlgn="b"/>
                      <a:r>
                        <a:rPr lang="ru-RU" sz="1100" u="none" strike="noStrike">
                          <a:effectLst/>
                          <a:latin typeface="+mn-lt"/>
                        </a:rPr>
                        <a:t>2 000,0 </a:t>
                      </a:r>
                      <a:endParaRPr lang="ru-RU" sz="1100" b="0" i="0" u="none" strike="noStrike">
                        <a:solidFill>
                          <a:srgbClr val="000000"/>
                        </a:solidFill>
                        <a:effectLst/>
                        <a:latin typeface="+mn-lt"/>
                      </a:endParaRPr>
                    </a:p>
                  </a:txBody>
                  <a:tcPr marL="2638" marR="2638" marT="2638" marB="0" anchor="ctr"/>
                </a:tc>
                <a:tc>
                  <a:txBody>
                    <a:bodyPr/>
                    <a:lstStyle/>
                    <a:p>
                      <a:pPr algn="ctr" fontAlgn="b"/>
                      <a:r>
                        <a:rPr lang="ru-RU" sz="1100" u="none" strike="noStrike">
                          <a:effectLst/>
                          <a:latin typeface="+mn-lt"/>
                        </a:rPr>
                        <a:t> </a:t>
                      </a:r>
                      <a:endParaRPr lang="ru-RU" sz="1100" b="0" i="0" u="none" strike="noStrike">
                        <a:solidFill>
                          <a:srgbClr val="000000"/>
                        </a:solidFill>
                        <a:effectLst/>
                        <a:latin typeface="+mn-lt"/>
                      </a:endParaRPr>
                    </a:p>
                  </a:txBody>
                  <a:tcPr marL="2638" marR="2638" marT="2638" marB="0" anchor="ctr"/>
                </a:tc>
                <a:tc>
                  <a:txBody>
                    <a:bodyPr/>
                    <a:lstStyle/>
                    <a:p>
                      <a:pPr algn="ctr" fontAlgn="b"/>
                      <a:r>
                        <a:rPr lang="ru-RU" sz="1100" u="none" strike="noStrike">
                          <a:effectLst/>
                          <a:latin typeface="+mn-lt"/>
                        </a:rPr>
                        <a:t>408,6 </a:t>
                      </a:r>
                      <a:endParaRPr lang="ru-RU" sz="1100" b="0" i="0" u="none" strike="noStrike">
                        <a:solidFill>
                          <a:srgbClr val="000000"/>
                        </a:solidFill>
                        <a:effectLst/>
                        <a:latin typeface="+mn-lt"/>
                      </a:endParaRPr>
                    </a:p>
                  </a:txBody>
                  <a:tcPr marL="2638" marR="2638" marT="2638" marB="0" anchor="ctr"/>
                </a:tc>
                <a:tc>
                  <a:txBody>
                    <a:bodyPr/>
                    <a:lstStyle/>
                    <a:p>
                      <a:pPr algn="ctr" fontAlgn="b"/>
                      <a:r>
                        <a:rPr lang="ru-RU" sz="1100" u="none" strike="noStrike">
                          <a:effectLst/>
                          <a:latin typeface="+mn-lt"/>
                        </a:rPr>
                        <a:t>1 500,0 </a:t>
                      </a:r>
                      <a:endParaRPr lang="ru-RU" sz="1100" b="0" i="0" u="none" strike="noStrike">
                        <a:solidFill>
                          <a:srgbClr val="000000"/>
                        </a:solidFill>
                        <a:effectLst/>
                        <a:latin typeface="+mn-lt"/>
                      </a:endParaRPr>
                    </a:p>
                  </a:txBody>
                  <a:tcPr marL="2638" marR="2638" marT="2638" marB="0" anchor="ctr"/>
                </a:tc>
                <a:tc>
                  <a:txBody>
                    <a:bodyPr/>
                    <a:lstStyle/>
                    <a:p>
                      <a:pPr algn="ctr" fontAlgn="b"/>
                      <a:r>
                        <a:rPr lang="ru-RU" sz="1100" u="none" strike="noStrike" dirty="0">
                          <a:effectLst/>
                          <a:latin typeface="+mn-lt"/>
                        </a:rPr>
                        <a:t>5 408,6 </a:t>
                      </a:r>
                      <a:endParaRPr lang="ru-RU" sz="1100" b="0" i="0" u="none" strike="noStrike" dirty="0">
                        <a:solidFill>
                          <a:srgbClr val="000000"/>
                        </a:solidFill>
                        <a:effectLst/>
                        <a:latin typeface="+mn-lt"/>
                      </a:endParaRPr>
                    </a:p>
                  </a:txBody>
                  <a:tcPr marL="2638" marR="2638" marT="2638" marB="0" anchor="ctr"/>
                </a:tc>
                <a:tc>
                  <a:txBody>
                    <a:bodyPr/>
                    <a:lstStyle/>
                    <a:p>
                      <a:pPr algn="ctr" fontAlgn="b"/>
                      <a:r>
                        <a:rPr lang="ru-RU" sz="1100" u="none" strike="noStrike">
                          <a:effectLst/>
                          <a:latin typeface="+mn-lt"/>
                        </a:rPr>
                        <a:t> </a:t>
                      </a:r>
                      <a:endParaRPr lang="ru-RU" sz="1100" b="0" i="0" u="none" strike="noStrike">
                        <a:solidFill>
                          <a:srgbClr val="000000"/>
                        </a:solidFill>
                        <a:effectLst/>
                        <a:latin typeface="+mn-lt"/>
                      </a:endParaRPr>
                    </a:p>
                  </a:txBody>
                  <a:tcPr marL="2638" marR="2638" marT="2638" marB="0" anchor="ctr"/>
                </a:tc>
                <a:tc>
                  <a:txBody>
                    <a:bodyPr/>
                    <a:lstStyle/>
                    <a:p>
                      <a:pPr algn="ctr" fontAlgn="b"/>
                      <a:r>
                        <a:rPr lang="ru-RU" sz="1100" u="none" strike="noStrike" dirty="0">
                          <a:effectLst/>
                          <a:latin typeface="+mn-lt"/>
                        </a:rPr>
                        <a:t>7 500,0 </a:t>
                      </a:r>
                      <a:endParaRPr lang="ru-RU" sz="1100" b="0" i="0" u="none" strike="noStrike" dirty="0">
                        <a:solidFill>
                          <a:srgbClr val="000000"/>
                        </a:solidFill>
                        <a:effectLst/>
                        <a:latin typeface="+mn-lt"/>
                      </a:endParaRPr>
                    </a:p>
                  </a:txBody>
                  <a:tcPr marL="2638" marR="2638" marT="2638" marB="0" anchor="ctr"/>
                </a:tc>
              </a:tr>
              <a:tr h="54339">
                <a:tc>
                  <a:txBody>
                    <a:bodyPr/>
                    <a:lstStyle/>
                    <a:p>
                      <a:pPr algn="l" fontAlgn="b"/>
                      <a:r>
                        <a:rPr lang="ru-RU" sz="1100" b="1" u="none" strike="noStrike" dirty="0">
                          <a:effectLst/>
                          <a:latin typeface="+mn-lt"/>
                        </a:rPr>
                        <a:t>НАЛОГИ НА ИМУЩЕСТВО</a:t>
                      </a:r>
                      <a:endParaRPr lang="ru-RU" sz="1100" b="1" i="0" u="none" strike="noStrike" dirty="0">
                        <a:solidFill>
                          <a:srgbClr val="000000"/>
                        </a:solidFill>
                        <a:effectLst/>
                        <a:latin typeface="+mn-lt"/>
                      </a:endParaRPr>
                    </a:p>
                  </a:txBody>
                  <a:tcPr marL="2638" marR="2638" marT="2638" marB="0" anchor="b"/>
                </a:tc>
                <a:tc>
                  <a:txBody>
                    <a:bodyPr/>
                    <a:lstStyle/>
                    <a:p>
                      <a:pPr algn="ctr" fontAlgn="b"/>
                      <a:r>
                        <a:rPr lang="ru-RU" sz="1100" b="1" u="none" strike="noStrike" dirty="0">
                          <a:effectLst/>
                          <a:latin typeface="+mn-lt"/>
                        </a:rPr>
                        <a:t>000 1 06 00000 00 0000 000</a:t>
                      </a:r>
                      <a:endParaRPr lang="ru-RU" sz="1100" b="1" i="0" u="none" strike="noStrike" dirty="0">
                        <a:solidFill>
                          <a:srgbClr val="000000"/>
                        </a:solidFill>
                        <a:effectLst/>
                        <a:latin typeface="+mn-lt"/>
                      </a:endParaRPr>
                    </a:p>
                  </a:txBody>
                  <a:tcPr marL="2638" marR="2638" marT="2638" marB="0" anchor="ctr"/>
                </a:tc>
                <a:tc>
                  <a:txBody>
                    <a:bodyPr/>
                    <a:lstStyle/>
                    <a:p>
                      <a:pPr algn="ctr" fontAlgn="b"/>
                      <a:r>
                        <a:rPr lang="ru-RU" sz="1100" b="1" u="none" strike="noStrike" dirty="0">
                          <a:effectLst/>
                          <a:latin typeface="+mn-lt"/>
                        </a:rPr>
                        <a:t>87 744,0 </a:t>
                      </a:r>
                      <a:endParaRPr lang="ru-RU" sz="1100" b="1" i="0" u="none" strike="noStrike" dirty="0">
                        <a:solidFill>
                          <a:srgbClr val="000000"/>
                        </a:solidFill>
                        <a:effectLst/>
                        <a:latin typeface="+mn-lt"/>
                      </a:endParaRPr>
                    </a:p>
                  </a:txBody>
                  <a:tcPr marL="2638" marR="2638" marT="2638" marB="0" anchor="ctr"/>
                </a:tc>
                <a:tc>
                  <a:txBody>
                    <a:bodyPr/>
                    <a:lstStyle/>
                    <a:p>
                      <a:pPr algn="ctr" fontAlgn="b"/>
                      <a:r>
                        <a:rPr lang="ru-RU" sz="1100" b="1" u="none" strike="noStrike">
                          <a:effectLst/>
                          <a:latin typeface="+mn-lt"/>
                        </a:rPr>
                        <a:t> </a:t>
                      </a:r>
                      <a:endParaRPr lang="ru-RU" sz="1100" b="1" i="0" u="none" strike="noStrike">
                        <a:solidFill>
                          <a:srgbClr val="000000"/>
                        </a:solidFill>
                        <a:effectLst/>
                        <a:latin typeface="+mn-lt"/>
                      </a:endParaRPr>
                    </a:p>
                  </a:txBody>
                  <a:tcPr marL="2638" marR="2638" marT="2638" marB="0" anchor="ctr"/>
                </a:tc>
                <a:tc>
                  <a:txBody>
                    <a:bodyPr/>
                    <a:lstStyle/>
                    <a:p>
                      <a:pPr algn="ctr" fontAlgn="b"/>
                      <a:r>
                        <a:rPr lang="ru-RU" sz="1100" b="1" u="none" strike="noStrike">
                          <a:effectLst/>
                          <a:latin typeface="+mn-lt"/>
                        </a:rPr>
                        <a:t> </a:t>
                      </a:r>
                      <a:endParaRPr lang="ru-RU" sz="1100" b="1" i="0" u="none" strike="noStrike">
                        <a:solidFill>
                          <a:srgbClr val="000000"/>
                        </a:solidFill>
                        <a:effectLst/>
                        <a:latin typeface="+mn-lt"/>
                      </a:endParaRPr>
                    </a:p>
                  </a:txBody>
                  <a:tcPr marL="2638" marR="2638" marT="2638" marB="0" anchor="ctr"/>
                </a:tc>
                <a:tc>
                  <a:txBody>
                    <a:bodyPr/>
                    <a:lstStyle/>
                    <a:p>
                      <a:pPr algn="ctr" fontAlgn="b"/>
                      <a:r>
                        <a:rPr lang="ru-RU" sz="1100" b="1" u="none" strike="noStrike">
                          <a:effectLst/>
                          <a:latin typeface="+mn-lt"/>
                        </a:rPr>
                        <a:t> </a:t>
                      </a:r>
                      <a:endParaRPr lang="ru-RU" sz="1100" b="1" i="0" u="none" strike="noStrike">
                        <a:solidFill>
                          <a:srgbClr val="000000"/>
                        </a:solidFill>
                        <a:effectLst/>
                        <a:latin typeface="+mn-lt"/>
                      </a:endParaRPr>
                    </a:p>
                  </a:txBody>
                  <a:tcPr marL="2638" marR="2638" marT="2638" marB="0" anchor="ctr"/>
                </a:tc>
                <a:tc>
                  <a:txBody>
                    <a:bodyPr/>
                    <a:lstStyle/>
                    <a:p>
                      <a:pPr algn="ctr" fontAlgn="b"/>
                      <a:r>
                        <a:rPr lang="ru-RU" sz="1100" b="1" u="none" strike="noStrike">
                          <a:effectLst/>
                          <a:latin typeface="+mn-lt"/>
                        </a:rPr>
                        <a:t> </a:t>
                      </a:r>
                      <a:endParaRPr lang="ru-RU" sz="1100" b="1" i="0" u="none" strike="noStrike">
                        <a:solidFill>
                          <a:srgbClr val="000000"/>
                        </a:solidFill>
                        <a:effectLst/>
                        <a:latin typeface="+mn-lt"/>
                      </a:endParaRPr>
                    </a:p>
                  </a:txBody>
                  <a:tcPr marL="2638" marR="2638" marT="2638" marB="0" anchor="ctr"/>
                </a:tc>
                <a:tc>
                  <a:txBody>
                    <a:bodyPr/>
                    <a:lstStyle/>
                    <a:p>
                      <a:pPr algn="ctr" fontAlgn="b"/>
                      <a:r>
                        <a:rPr lang="ru-RU" sz="1100" b="1" u="none" strike="noStrike">
                          <a:effectLst/>
                          <a:latin typeface="+mn-lt"/>
                        </a:rPr>
                        <a:t> </a:t>
                      </a:r>
                      <a:endParaRPr lang="ru-RU" sz="1100" b="1" i="0" u="none" strike="noStrike">
                        <a:solidFill>
                          <a:srgbClr val="000000"/>
                        </a:solidFill>
                        <a:effectLst/>
                        <a:latin typeface="+mn-lt"/>
                      </a:endParaRPr>
                    </a:p>
                  </a:txBody>
                  <a:tcPr marL="2638" marR="2638" marT="2638" marB="0" anchor="ctr"/>
                </a:tc>
                <a:tc>
                  <a:txBody>
                    <a:bodyPr/>
                    <a:lstStyle/>
                    <a:p>
                      <a:pPr algn="ctr" fontAlgn="b"/>
                      <a:r>
                        <a:rPr lang="ru-RU" sz="1100" b="1" u="none" strike="noStrike">
                          <a:effectLst/>
                          <a:latin typeface="+mn-lt"/>
                        </a:rPr>
                        <a:t>7 000,0 </a:t>
                      </a:r>
                      <a:endParaRPr lang="ru-RU" sz="1100" b="1" i="0" u="none" strike="noStrike">
                        <a:solidFill>
                          <a:srgbClr val="000000"/>
                        </a:solidFill>
                        <a:effectLst/>
                        <a:latin typeface="+mn-lt"/>
                      </a:endParaRPr>
                    </a:p>
                  </a:txBody>
                  <a:tcPr marL="2638" marR="2638" marT="2638" marB="0" anchor="ctr"/>
                </a:tc>
                <a:tc>
                  <a:txBody>
                    <a:bodyPr/>
                    <a:lstStyle/>
                    <a:p>
                      <a:pPr algn="ctr" fontAlgn="b"/>
                      <a:r>
                        <a:rPr lang="ru-RU" sz="1100" b="1" u="none" strike="noStrike" dirty="0">
                          <a:effectLst/>
                          <a:latin typeface="+mn-lt"/>
                        </a:rPr>
                        <a:t>7 000,0 </a:t>
                      </a:r>
                      <a:endParaRPr lang="ru-RU" sz="1100" b="1" i="0" u="none" strike="noStrike" dirty="0">
                        <a:solidFill>
                          <a:srgbClr val="000000"/>
                        </a:solidFill>
                        <a:effectLst/>
                        <a:latin typeface="+mn-lt"/>
                      </a:endParaRPr>
                    </a:p>
                  </a:txBody>
                  <a:tcPr marL="2638" marR="2638" marT="2638" marB="0" anchor="ctr"/>
                </a:tc>
                <a:tc>
                  <a:txBody>
                    <a:bodyPr/>
                    <a:lstStyle/>
                    <a:p>
                      <a:pPr algn="ctr" fontAlgn="b"/>
                      <a:r>
                        <a:rPr lang="ru-RU" sz="1100" b="1" u="none" strike="noStrike">
                          <a:effectLst/>
                          <a:latin typeface="+mn-lt"/>
                        </a:rPr>
                        <a:t> </a:t>
                      </a:r>
                      <a:endParaRPr lang="ru-RU" sz="1100" b="1" i="0" u="none" strike="noStrike">
                        <a:solidFill>
                          <a:srgbClr val="000000"/>
                        </a:solidFill>
                        <a:effectLst/>
                        <a:latin typeface="+mn-lt"/>
                      </a:endParaRPr>
                    </a:p>
                  </a:txBody>
                  <a:tcPr marL="2638" marR="2638" marT="2638" marB="0" anchor="ctr"/>
                </a:tc>
                <a:tc>
                  <a:txBody>
                    <a:bodyPr/>
                    <a:lstStyle/>
                    <a:p>
                      <a:pPr algn="ctr" fontAlgn="b"/>
                      <a:r>
                        <a:rPr lang="ru-RU" sz="1100" b="1" u="none" strike="noStrike" dirty="0">
                          <a:effectLst/>
                          <a:latin typeface="+mn-lt"/>
                        </a:rPr>
                        <a:t>94 744,0 </a:t>
                      </a:r>
                      <a:endParaRPr lang="ru-RU" sz="1100" b="1" i="0" u="none" strike="noStrike" dirty="0">
                        <a:solidFill>
                          <a:srgbClr val="000000"/>
                        </a:solidFill>
                        <a:effectLst/>
                        <a:latin typeface="+mn-lt"/>
                      </a:endParaRPr>
                    </a:p>
                  </a:txBody>
                  <a:tcPr marL="2638" marR="2638" marT="2638" marB="0" anchor="ctr"/>
                </a:tc>
              </a:tr>
              <a:tr h="54339">
                <a:tc>
                  <a:txBody>
                    <a:bodyPr/>
                    <a:lstStyle/>
                    <a:p>
                      <a:pPr algn="l" fontAlgn="b"/>
                      <a:r>
                        <a:rPr lang="ru-RU" sz="1100" u="none" strike="noStrike">
                          <a:effectLst/>
                          <a:latin typeface="+mn-lt"/>
                        </a:rPr>
                        <a:t>Налог на имущество физических лиц</a:t>
                      </a:r>
                      <a:endParaRPr lang="ru-RU" sz="1100" b="0" i="0" u="none" strike="noStrike">
                        <a:solidFill>
                          <a:srgbClr val="000000"/>
                        </a:solidFill>
                        <a:effectLst/>
                        <a:latin typeface="+mn-lt"/>
                      </a:endParaRPr>
                    </a:p>
                  </a:txBody>
                  <a:tcPr marL="2638" marR="2638" marT="2638" marB="0" anchor="b"/>
                </a:tc>
                <a:tc>
                  <a:txBody>
                    <a:bodyPr/>
                    <a:lstStyle/>
                    <a:p>
                      <a:pPr algn="ctr" fontAlgn="b"/>
                      <a:r>
                        <a:rPr lang="ru-RU" sz="1100" u="none" strike="noStrike" dirty="0">
                          <a:effectLst/>
                          <a:latin typeface="+mn-lt"/>
                        </a:rPr>
                        <a:t>000 1 06 01000 00 0000 000</a:t>
                      </a:r>
                      <a:endParaRPr lang="ru-RU" sz="1100" b="0" i="0" u="none" strike="noStrike" dirty="0">
                        <a:solidFill>
                          <a:srgbClr val="000000"/>
                        </a:solidFill>
                        <a:effectLst/>
                        <a:latin typeface="+mn-lt"/>
                      </a:endParaRPr>
                    </a:p>
                  </a:txBody>
                  <a:tcPr marL="2638" marR="2638" marT="2638" marB="0" anchor="ctr"/>
                </a:tc>
                <a:tc>
                  <a:txBody>
                    <a:bodyPr/>
                    <a:lstStyle/>
                    <a:p>
                      <a:pPr algn="ctr" fontAlgn="b"/>
                      <a:r>
                        <a:rPr lang="ru-RU" sz="1100" u="none" strike="noStrike">
                          <a:effectLst/>
                          <a:latin typeface="+mn-lt"/>
                        </a:rPr>
                        <a:t>16 862,0 </a:t>
                      </a:r>
                      <a:endParaRPr lang="ru-RU" sz="1100" b="0" i="0" u="none" strike="noStrike">
                        <a:solidFill>
                          <a:srgbClr val="000000"/>
                        </a:solidFill>
                        <a:effectLst/>
                        <a:latin typeface="+mn-lt"/>
                      </a:endParaRPr>
                    </a:p>
                  </a:txBody>
                  <a:tcPr marL="2638" marR="2638" marT="2638" marB="0" anchor="ctr"/>
                </a:tc>
                <a:tc>
                  <a:txBody>
                    <a:bodyPr/>
                    <a:lstStyle/>
                    <a:p>
                      <a:pPr algn="ctr" fontAlgn="b"/>
                      <a:r>
                        <a:rPr lang="ru-RU" sz="1100" u="none" strike="noStrike" dirty="0">
                          <a:effectLst/>
                          <a:latin typeface="+mn-lt"/>
                        </a:rPr>
                        <a:t> </a:t>
                      </a:r>
                      <a:endParaRPr lang="ru-RU" sz="1100" b="0" i="0" u="none" strike="noStrike" dirty="0">
                        <a:solidFill>
                          <a:srgbClr val="000000"/>
                        </a:solidFill>
                        <a:effectLst/>
                        <a:latin typeface="+mn-lt"/>
                      </a:endParaRPr>
                    </a:p>
                  </a:txBody>
                  <a:tcPr marL="2638" marR="2638" marT="2638" marB="0" anchor="ctr"/>
                </a:tc>
                <a:tc>
                  <a:txBody>
                    <a:bodyPr/>
                    <a:lstStyle/>
                    <a:p>
                      <a:pPr algn="ctr" fontAlgn="b"/>
                      <a:r>
                        <a:rPr lang="ru-RU" sz="1100" u="none" strike="noStrike" dirty="0">
                          <a:effectLst/>
                          <a:latin typeface="+mn-lt"/>
                        </a:rPr>
                        <a:t> </a:t>
                      </a:r>
                      <a:endParaRPr lang="ru-RU" sz="1100" b="0" i="0" u="none" strike="noStrike" dirty="0">
                        <a:solidFill>
                          <a:srgbClr val="000000"/>
                        </a:solidFill>
                        <a:effectLst/>
                        <a:latin typeface="+mn-lt"/>
                      </a:endParaRPr>
                    </a:p>
                  </a:txBody>
                  <a:tcPr marL="2638" marR="2638" marT="2638" marB="0" anchor="ctr"/>
                </a:tc>
                <a:tc>
                  <a:txBody>
                    <a:bodyPr/>
                    <a:lstStyle/>
                    <a:p>
                      <a:pPr algn="ctr" fontAlgn="b"/>
                      <a:r>
                        <a:rPr lang="ru-RU" sz="1100" u="none" strike="noStrike" dirty="0">
                          <a:effectLst/>
                          <a:latin typeface="+mn-lt"/>
                        </a:rPr>
                        <a:t> </a:t>
                      </a:r>
                      <a:endParaRPr lang="ru-RU" sz="1100" b="0" i="0" u="none" strike="noStrike" dirty="0">
                        <a:solidFill>
                          <a:srgbClr val="000000"/>
                        </a:solidFill>
                        <a:effectLst/>
                        <a:latin typeface="+mn-lt"/>
                      </a:endParaRPr>
                    </a:p>
                  </a:txBody>
                  <a:tcPr marL="2638" marR="2638" marT="2638" marB="0" anchor="ctr"/>
                </a:tc>
                <a:tc>
                  <a:txBody>
                    <a:bodyPr/>
                    <a:lstStyle/>
                    <a:p>
                      <a:pPr algn="ctr" fontAlgn="b"/>
                      <a:r>
                        <a:rPr lang="ru-RU" sz="1100" u="none" strike="noStrike">
                          <a:effectLst/>
                          <a:latin typeface="+mn-lt"/>
                        </a:rPr>
                        <a:t> </a:t>
                      </a:r>
                      <a:endParaRPr lang="ru-RU" sz="1100" b="0" i="0" u="none" strike="noStrike">
                        <a:solidFill>
                          <a:srgbClr val="000000"/>
                        </a:solidFill>
                        <a:effectLst/>
                        <a:latin typeface="+mn-lt"/>
                      </a:endParaRPr>
                    </a:p>
                  </a:txBody>
                  <a:tcPr marL="2638" marR="2638" marT="2638" marB="0" anchor="ctr"/>
                </a:tc>
                <a:tc>
                  <a:txBody>
                    <a:bodyPr/>
                    <a:lstStyle/>
                    <a:p>
                      <a:pPr algn="ctr" fontAlgn="b"/>
                      <a:r>
                        <a:rPr lang="ru-RU" sz="1100" u="none" strike="noStrike">
                          <a:effectLst/>
                          <a:latin typeface="+mn-lt"/>
                        </a:rPr>
                        <a:t> </a:t>
                      </a:r>
                      <a:endParaRPr lang="ru-RU" sz="1100" b="0" i="0" u="none" strike="noStrike">
                        <a:solidFill>
                          <a:srgbClr val="000000"/>
                        </a:solidFill>
                        <a:effectLst/>
                        <a:latin typeface="+mn-lt"/>
                      </a:endParaRPr>
                    </a:p>
                  </a:txBody>
                  <a:tcPr marL="2638" marR="2638" marT="2638" marB="0" anchor="ctr"/>
                </a:tc>
                <a:tc>
                  <a:txBody>
                    <a:bodyPr/>
                    <a:lstStyle/>
                    <a:p>
                      <a:pPr algn="ctr" fontAlgn="b"/>
                      <a:r>
                        <a:rPr lang="ru-RU" sz="1100" u="none" strike="noStrike">
                          <a:effectLst/>
                          <a:latin typeface="+mn-lt"/>
                        </a:rPr>
                        <a:t>4 500,0 </a:t>
                      </a:r>
                      <a:endParaRPr lang="ru-RU" sz="1100" b="0" i="0" u="none" strike="noStrike">
                        <a:solidFill>
                          <a:srgbClr val="000000"/>
                        </a:solidFill>
                        <a:effectLst/>
                        <a:latin typeface="+mn-lt"/>
                      </a:endParaRPr>
                    </a:p>
                  </a:txBody>
                  <a:tcPr marL="2638" marR="2638" marT="2638" marB="0" anchor="ctr"/>
                </a:tc>
                <a:tc>
                  <a:txBody>
                    <a:bodyPr/>
                    <a:lstStyle/>
                    <a:p>
                      <a:pPr algn="ctr" fontAlgn="b"/>
                      <a:r>
                        <a:rPr lang="ru-RU" sz="1100" u="none" strike="noStrike" dirty="0">
                          <a:effectLst/>
                          <a:latin typeface="+mn-lt"/>
                        </a:rPr>
                        <a:t>4 500,0 </a:t>
                      </a:r>
                      <a:endParaRPr lang="ru-RU" sz="1100" b="0" i="0" u="none" strike="noStrike" dirty="0">
                        <a:solidFill>
                          <a:srgbClr val="000000"/>
                        </a:solidFill>
                        <a:effectLst/>
                        <a:latin typeface="+mn-lt"/>
                      </a:endParaRPr>
                    </a:p>
                  </a:txBody>
                  <a:tcPr marL="2638" marR="2638" marT="2638" marB="0" anchor="ctr"/>
                </a:tc>
                <a:tc>
                  <a:txBody>
                    <a:bodyPr/>
                    <a:lstStyle/>
                    <a:p>
                      <a:pPr algn="ctr" fontAlgn="b"/>
                      <a:r>
                        <a:rPr lang="ru-RU" sz="1100" u="none" strike="noStrike">
                          <a:effectLst/>
                          <a:latin typeface="+mn-lt"/>
                        </a:rPr>
                        <a:t> </a:t>
                      </a:r>
                      <a:endParaRPr lang="ru-RU" sz="1100" b="0" i="0" u="none" strike="noStrike">
                        <a:solidFill>
                          <a:srgbClr val="000000"/>
                        </a:solidFill>
                        <a:effectLst/>
                        <a:latin typeface="+mn-lt"/>
                      </a:endParaRPr>
                    </a:p>
                  </a:txBody>
                  <a:tcPr marL="2638" marR="2638" marT="2638" marB="0" anchor="ctr"/>
                </a:tc>
                <a:tc>
                  <a:txBody>
                    <a:bodyPr/>
                    <a:lstStyle/>
                    <a:p>
                      <a:pPr algn="ctr" fontAlgn="b"/>
                      <a:r>
                        <a:rPr lang="ru-RU" sz="1100" u="none" strike="noStrike" dirty="0">
                          <a:effectLst/>
                          <a:latin typeface="+mn-lt"/>
                        </a:rPr>
                        <a:t>21 362,0 </a:t>
                      </a:r>
                      <a:endParaRPr lang="ru-RU" sz="1100" b="0" i="0" u="none" strike="noStrike" dirty="0">
                        <a:solidFill>
                          <a:srgbClr val="000000"/>
                        </a:solidFill>
                        <a:effectLst/>
                        <a:latin typeface="+mn-lt"/>
                      </a:endParaRPr>
                    </a:p>
                  </a:txBody>
                  <a:tcPr marL="2638" marR="2638" marT="2638" marB="0" anchor="ctr"/>
                </a:tc>
              </a:tr>
              <a:tr h="54339">
                <a:tc>
                  <a:txBody>
                    <a:bodyPr/>
                    <a:lstStyle/>
                    <a:p>
                      <a:pPr algn="l" fontAlgn="b"/>
                      <a:r>
                        <a:rPr lang="ru-RU" sz="1100" u="none" strike="noStrike">
                          <a:effectLst/>
                          <a:latin typeface="+mn-lt"/>
                        </a:rPr>
                        <a:t>Транспортный налог</a:t>
                      </a:r>
                      <a:endParaRPr lang="ru-RU" sz="1100" b="0" i="0" u="none" strike="noStrike">
                        <a:solidFill>
                          <a:srgbClr val="000000"/>
                        </a:solidFill>
                        <a:effectLst/>
                        <a:latin typeface="+mn-lt"/>
                      </a:endParaRPr>
                    </a:p>
                  </a:txBody>
                  <a:tcPr marL="2638" marR="2638" marT="2638" marB="0" anchor="b"/>
                </a:tc>
                <a:tc>
                  <a:txBody>
                    <a:bodyPr/>
                    <a:lstStyle/>
                    <a:p>
                      <a:pPr algn="ctr" fontAlgn="b"/>
                      <a:r>
                        <a:rPr lang="ru-RU" sz="1100" u="none" strike="noStrike" dirty="0">
                          <a:effectLst/>
                          <a:latin typeface="+mn-lt"/>
                        </a:rPr>
                        <a:t>000 1 06 04000 00 0000 000</a:t>
                      </a:r>
                      <a:endParaRPr lang="ru-RU" sz="1100" b="0" i="0" u="none" strike="noStrike" dirty="0">
                        <a:solidFill>
                          <a:srgbClr val="000000"/>
                        </a:solidFill>
                        <a:effectLst/>
                        <a:latin typeface="+mn-lt"/>
                      </a:endParaRPr>
                    </a:p>
                  </a:txBody>
                  <a:tcPr marL="2638" marR="2638" marT="2638" marB="0" anchor="ctr"/>
                </a:tc>
                <a:tc>
                  <a:txBody>
                    <a:bodyPr/>
                    <a:lstStyle/>
                    <a:p>
                      <a:pPr algn="ctr" fontAlgn="b"/>
                      <a:r>
                        <a:rPr lang="ru-RU" sz="1100" u="none" strike="noStrike">
                          <a:effectLst/>
                          <a:latin typeface="+mn-lt"/>
                        </a:rPr>
                        <a:t>18 100,0 </a:t>
                      </a:r>
                      <a:endParaRPr lang="ru-RU" sz="1100" b="0" i="0" u="none" strike="noStrike">
                        <a:solidFill>
                          <a:srgbClr val="000000"/>
                        </a:solidFill>
                        <a:effectLst/>
                        <a:latin typeface="+mn-lt"/>
                      </a:endParaRPr>
                    </a:p>
                  </a:txBody>
                  <a:tcPr marL="2638" marR="2638" marT="2638" marB="0" anchor="ctr"/>
                </a:tc>
                <a:tc>
                  <a:txBody>
                    <a:bodyPr/>
                    <a:lstStyle/>
                    <a:p>
                      <a:pPr algn="ctr" fontAlgn="b"/>
                      <a:r>
                        <a:rPr lang="ru-RU" sz="1100" u="none" strike="noStrike">
                          <a:effectLst/>
                          <a:latin typeface="+mn-lt"/>
                        </a:rPr>
                        <a:t> </a:t>
                      </a:r>
                      <a:endParaRPr lang="ru-RU" sz="1100" b="0" i="0" u="none" strike="noStrike">
                        <a:solidFill>
                          <a:srgbClr val="000000"/>
                        </a:solidFill>
                        <a:effectLst/>
                        <a:latin typeface="+mn-lt"/>
                      </a:endParaRPr>
                    </a:p>
                  </a:txBody>
                  <a:tcPr marL="2638" marR="2638" marT="2638" marB="0" anchor="ctr"/>
                </a:tc>
                <a:tc>
                  <a:txBody>
                    <a:bodyPr/>
                    <a:lstStyle/>
                    <a:p>
                      <a:pPr algn="ctr" fontAlgn="b"/>
                      <a:r>
                        <a:rPr lang="ru-RU" sz="1100" u="none" strike="noStrike">
                          <a:effectLst/>
                          <a:latin typeface="+mn-lt"/>
                        </a:rPr>
                        <a:t> </a:t>
                      </a:r>
                      <a:endParaRPr lang="ru-RU" sz="1100" b="0" i="0" u="none" strike="noStrike">
                        <a:solidFill>
                          <a:srgbClr val="000000"/>
                        </a:solidFill>
                        <a:effectLst/>
                        <a:latin typeface="+mn-lt"/>
                      </a:endParaRPr>
                    </a:p>
                  </a:txBody>
                  <a:tcPr marL="2638" marR="2638" marT="2638" marB="0" anchor="ctr"/>
                </a:tc>
                <a:tc>
                  <a:txBody>
                    <a:bodyPr/>
                    <a:lstStyle/>
                    <a:p>
                      <a:pPr algn="ctr" fontAlgn="b"/>
                      <a:r>
                        <a:rPr lang="ru-RU" sz="1100" u="none" strike="noStrike">
                          <a:effectLst/>
                          <a:latin typeface="+mn-lt"/>
                        </a:rPr>
                        <a:t> </a:t>
                      </a:r>
                      <a:endParaRPr lang="ru-RU" sz="1100" b="0" i="0" u="none" strike="noStrike">
                        <a:solidFill>
                          <a:srgbClr val="000000"/>
                        </a:solidFill>
                        <a:effectLst/>
                        <a:latin typeface="+mn-lt"/>
                      </a:endParaRPr>
                    </a:p>
                  </a:txBody>
                  <a:tcPr marL="2638" marR="2638" marT="2638" marB="0" anchor="ctr"/>
                </a:tc>
                <a:tc>
                  <a:txBody>
                    <a:bodyPr/>
                    <a:lstStyle/>
                    <a:p>
                      <a:pPr algn="ctr" fontAlgn="b"/>
                      <a:r>
                        <a:rPr lang="ru-RU" sz="1100" u="none" strike="noStrike" dirty="0">
                          <a:effectLst/>
                          <a:latin typeface="+mn-lt"/>
                        </a:rPr>
                        <a:t> </a:t>
                      </a:r>
                      <a:endParaRPr lang="ru-RU" sz="1100" b="0" i="0" u="none" strike="noStrike" dirty="0">
                        <a:solidFill>
                          <a:srgbClr val="000000"/>
                        </a:solidFill>
                        <a:effectLst/>
                        <a:latin typeface="+mn-lt"/>
                      </a:endParaRPr>
                    </a:p>
                  </a:txBody>
                  <a:tcPr marL="2638" marR="2638" marT="2638" marB="0" anchor="ctr"/>
                </a:tc>
                <a:tc>
                  <a:txBody>
                    <a:bodyPr/>
                    <a:lstStyle/>
                    <a:p>
                      <a:pPr algn="ctr" fontAlgn="b"/>
                      <a:r>
                        <a:rPr lang="ru-RU" sz="1100" u="none" strike="noStrike">
                          <a:effectLst/>
                          <a:latin typeface="+mn-lt"/>
                        </a:rPr>
                        <a:t> </a:t>
                      </a:r>
                      <a:endParaRPr lang="ru-RU" sz="1100" b="0" i="0" u="none" strike="noStrike">
                        <a:solidFill>
                          <a:srgbClr val="000000"/>
                        </a:solidFill>
                        <a:effectLst/>
                        <a:latin typeface="+mn-lt"/>
                      </a:endParaRPr>
                    </a:p>
                  </a:txBody>
                  <a:tcPr marL="2638" marR="2638" marT="2638" marB="0" anchor="ctr"/>
                </a:tc>
                <a:tc>
                  <a:txBody>
                    <a:bodyPr/>
                    <a:lstStyle/>
                    <a:p>
                      <a:pPr algn="ctr" fontAlgn="b"/>
                      <a:r>
                        <a:rPr lang="ru-RU" sz="1100" u="none" strike="noStrike" dirty="0">
                          <a:effectLst/>
                          <a:latin typeface="+mn-lt"/>
                        </a:rPr>
                        <a:t> </a:t>
                      </a:r>
                      <a:endParaRPr lang="ru-RU" sz="1100" b="0" i="0" u="none" strike="noStrike" dirty="0">
                        <a:solidFill>
                          <a:srgbClr val="000000"/>
                        </a:solidFill>
                        <a:effectLst/>
                        <a:latin typeface="+mn-lt"/>
                      </a:endParaRPr>
                    </a:p>
                  </a:txBody>
                  <a:tcPr marL="2638" marR="2638" marT="2638" marB="0" anchor="ctr"/>
                </a:tc>
                <a:tc>
                  <a:txBody>
                    <a:bodyPr/>
                    <a:lstStyle/>
                    <a:p>
                      <a:pPr algn="ctr" fontAlgn="b"/>
                      <a:r>
                        <a:rPr lang="ru-RU" sz="1100" u="none" strike="noStrike" dirty="0">
                          <a:effectLst/>
                          <a:latin typeface="+mn-lt"/>
                        </a:rPr>
                        <a:t> </a:t>
                      </a:r>
                      <a:endParaRPr lang="ru-RU" sz="1100" b="0" i="0" u="none" strike="noStrike" dirty="0">
                        <a:solidFill>
                          <a:srgbClr val="000000"/>
                        </a:solidFill>
                        <a:effectLst/>
                        <a:latin typeface="+mn-lt"/>
                      </a:endParaRPr>
                    </a:p>
                  </a:txBody>
                  <a:tcPr marL="2638" marR="2638" marT="2638" marB="0" anchor="ctr"/>
                </a:tc>
                <a:tc>
                  <a:txBody>
                    <a:bodyPr/>
                    <a:lstStyle/>
                    <a:p>
                      <a:pPr algn="ctr" fontAlgn="b"/>
                      <a:r>
                        <a:rPr lang="ru-RU" sz="1100" u="none" strike="noStrike" dirty="0">
                          <a:effectLst/>
                          <a:latin typeface="+mn-lt"/>
                        </a:rPr>
                        <a:t> </a:t>
                      </a:r>
                      <a:endParaRPr lang="ru-RU" sz="1100" b="0" i="0" u="none" strike="noStrike" dirty="0">
                        <a:solidFill>
                          <a:srgbClr val="000000"/>
                        </a:solidFill>
                        <a:effectLst/>
                        <a:latin typeface="+mn-lt"/>
                      </a:endParaRPr>
                    </a:p>
                  </a:txBody>
                  <a:tcPr marL="2638" marR="2638" marT="2638" marB="0" anchor="ctr"/>
                </a:tc>
                <a:tc>
                  <a:txBody>
                    <a:bodyPr/>
                    <a:lstStyle/>
                    <a:p>
                      <a:pPr algn="ctr" fontAlgn="b"/>
                      <a:r>
                        <a:rPr lang="ru-RU" sz="1100" u="none" strike="noStrike" dirty="0">
                          <a:effectLst/>
                          <a:latin typeface="+mn-lt"/>
                        </a:rPr>
                        <a:t>18 100,0 </a:t>
                      </a:r>
                      <a:endParaRPr lang="ru-RU" sz="1100" b="0" i="0" u="none" strike="noStrike" dirty="0">
                        <a:solidFill>
                          <a:srgbClr val="000000"/>
                        </a:solidFill>
                        <a:effectLst/>
                        <a:latin typeface="+mn-lt"/>
                      </a:endParaRPr>
                    </a:p>
                  </a:txBody>
                  <a:tcPr marL="2638" marR="2638" marT="2638" marB="0" anchor="ctr"/>
                </a:tc>
              </a:tr>
            </a:tbl>
          </a:graphicData>
        </a:graphic>
      </p:graphicFrame>
      <p:sp>
        <p:nvSpPr>
          <p:cNvPr id="6" name="TextBox 5"/>
          <p:cNvSpPr txBox="1"/>
          <p:nvPr/>
        </p:nvSpPr>
        <p:spPr>
          <a:xfrm>
            <a:off x="10871200" y="689267"/>
            <a:ext cx="1036482" cy="369332"/>
          </a:xfrm>
          <a:prstGeom prst="rect">
            <a:avLst/>
          </a:prstGeom>
          <a:noFill/>
        </p:spPr>
        <p:txBody>
          <a:bodyPr wrap="square" rtlCol="0">
            <a:spAutoFit/>
          </a:bodyPr>
          <a:lstStyle/>
          <a:p>
            <a:pPr algn="r"/>
            <a:r>
              <a:rPr lang="ru-RU" dirty="0" smtClean="0"/>
              <a:t>(1 из 5)</a:t>
            </a:r>
            <a:endParaRPr lang="ru-RU" dirty="0"/>
          </a:p>
        </p:txBody>
      </p:sp>
    </p:spTree>
    <p:extLst>
      <p:ext uri="{BB962C8B-B14F-4D97-AF65-F5344CB8AC3E}">
        <p14:creationId xmlns:p14="http://schemas.microsoft.com/office/powerpoint/2010/main" val="3462952912"/>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3" name="Нижний колонтитул 3"/>
          <p:cNvSpPr>
            <a:spLocks noGrp="1"/>
          </p:cNvSpPr>
          <p:nvPr>
            <p:ph type="ftr" sz="quarter" idx="4294967295"/>
          </p:nvPr>
        </p:nvSpPr>
        <p:spPr>
          <a:xfrm>
            <a:off x="0" y="6437730"/>
            <a:ext cx="11760000" cy="432000"/>
          </a:xfrm>
          <a:prstGeom prst="rect">
            <a:avLst/>
          </a:prstGeom>
          <a:solidFill>
            <a:srgbClr val="404040"/>
          </a:solidFill>
          <a:ln cmpd="sng">
            <a:noFill/>
          </a:ln>
        </p:spPr>
        <p:txBody>
          <a:bodyPr anchor="ctr"/>
          <a:lstStyle/>
          <a:p>
            <a:pPr lvl="1"/>
            <a:r>
              <a:rPr lang="ru-RU" b="1" dirty="0">
                <a:gradFill>
                  <a:gsLst>
                    <a:gs pos="0">
                      <a:schemeClr val="accent1">
                        <a:lumMod val="5000"/>
                        <a:lumOff val="95000"/>
                      </a:schemeClr>
                    </a:gs>
                    <a:gs pos="74000">
                      <a:schemeClr val="accent5">
                        <a:lumMod val="25000"/>
                        <a:lumOff val="75000"/>
                      </a:schemeClr>
                    </a:gs>
                    <a:gs pos="83000">
                      <a:schemeClr val="accent5">
                        <a:lumMod val="25000"/>
                        <a:lumOff val="75000"/>
                      </a:schemeClr>
                    </a:gs>
                    <a:gs pos="100000">
                      <a:schemeClr val="accent5">
                        <a:lumMod val="50000"/>
                        <a:lumOff val="50000"/>
                      </a:schemeClr>
                    </a:gs>
                  </a:gsLst>
                  <a:lin ang="5400000" scaled="1"/>
                </a:gradFill>
              </a:rPr>
              <a:t>БЮДЖЕТ ДЛЯ ГРАЖДАН </a:t>
            </a:r>
          </a:p>
        </p:txBody>
      </p:sp>
      <p:sp>
        <p:nvSpPr>
          <p:cNvPr id="34" name="Номер слайда 5">
            <a:extLst>
              <a:ext uri="{FF2B5EF4-FFF2-40B4-BE49-F238E27FC236}">
                <a16:creationId xmlns="" xmlns:a16="http://schemas.microsoft.com/office/drawing/2014/main" id="{1C554D9F-1895-486E-BFBA-905BB2D29E08}"/>
              </a:ext>
            </a:extLst>
          </p:cNvPr>
          <p:cNvSpPr>
            <a:spLocks noGrp="1"/>
          </p:cNvSpPr>
          <p:nvPr>
            <p:ph type="sldNum" sz="quarter" idx="33"/>
          </p:nvPr>
        </p:nvSpPr>
        <p:spPr>
          <a:xfrm>
            <a:off x="11760000" y="6437730"/>
            <a:ext cx="432000" cy="432000"/>
          </a:xfrm>
        </p:spPr>
        <p:txBody>
          <a:bodyPr rtlCol="0"/>
          <a:lstStyle/>
          <a:p>
            <a:pPr rtl="0"/>
            <a:fld id="{19B51A1E-902D-48AF-9020-955120F399B6}" type="slidenum">
              <a:rPr lang="ru-RU" sz="1600" b="1" smtClean="0">
                <a:ln w="0"/>
                <a:gradFill>
                  <a:gsLst>
                    <a:gs pos="0">
                      <a:schemeClr val="accent1">
                        <a:lumMod val="5000"/>
                        <a:lumOff val="95000"/>
                      </a:schemeClr>
                    </a:gs>
                    <a:gs pos="74000">
                      <a:schemeClr val="accent5">
                        <a:lumMod val="25000"/>
                        <a:lumOff val="75000"/>
                      </a:schemeClr>
                    </a:gs>
                    <a:gs pos="83000">
                      <a:schemeClr val="accent5">
                        <a:lumMod val="25000"/>
                        <a:lumOff val="75000"/>
                      </a:schemeClr>
                    </a:gs>
                    <a:gs pos="100000">
                      <a:schemeClr val="accent5">
                        <a:lumMod val="50000"/>
                        <a:lumOff val="50000"/>
                      </a:schemeClr>
                    </a:gs>
                  </a:gsLst>
                  <a:lin ang="5400000" scaled="1"/>
                </a:gradFill>
                <a:effectLst>
                  <a:outerShdw blurRad="38100" dist="25400" dir="5400000" algn="ctr" rotWithShape="0">
                    <a:srgbClr val="6E747A">
                      <a:alpha val="43000"/>
                    </a:srgbClr>
                  </a:outerShdw>
                </a:effectLst>
              </a:rPr>
              <a:pPr rtl="0"/>
              <a:t>60</a:t>
            </a:fld>
            <a:endParaRPr lang="ru-RU" sz="1600" b="1" dirty="0">
              <a:ln w="0"/>
              <a:gradFill>
                <a:gsLst>
                  <a:gs pos="0">
                    <a:schemeClr val="accent1">
                      <a:lumMod val="5000"/>
                      <a:lumOff val="95000"/>
                    </a:schemeClr>
                  </a:gs>
                  <a:gs pos="74000">
                    <a:schemeClr val="accent5">
                      <a:lumMod val="25000"/>
                      <a:lumOff val="75000"/>
                    </a:schemeClr>
                  </a:gs>
                  <a:gs pos="83000">
                    <a:schemeClr val="accent5">
                      <a:lumMod val="25000"/>
                      <a:lumOff val="75000"/>
                    </a:schemeClr>
                  </a:gs>
                  <a:gs pos="100000">
                    <a:schemeClr val="accent5">
                      <a:lumMod val="50000"/>
                      <a:lumOff val="50000"/>
                    </a:schemeClr>
                  </a:gs>
                </a:gsLst>
                <a:lin ang="5400000" scaled="1"/>
              </a:gradFill>
              <a:effectLst>
                <a:outerShdw blurRad="38100" dist="25400" dir="5400000" algn="ctr" rotWithShape="0">
                  <a:srgbClr val="6E747A">
                    <a:alpha val="43000"/>
                  </a:srgbClr>
                </a:outerShdw>
              </a:effectLst>
            </a:endParaRPr>
          </a:p>
        </p:txBody>
      </p:sp>
      <p:sp>
        <p:nvSpPr>
          <p:cNvPr id="3" name="Заголовок 2"/>
          <p:cNvSpPr>
            <a:spLocks noGrp="1"/>
          </p:cNvSpPr>
          <p:nvPr>
            <p:ph type="title"/>
          </p:nvPr>
        </p:nvSpPr>
        <p:spPr/>
        <p:txBody>
          <a:bodyPr/>
          <a:lstStyle/>
          <a:p>
            <a:r>
              <a:rPr lang="ru-RU" sz="2800" dirty="0" smtClean="0"/>
              <a:t>Исполнение </a:t>
            </a:r>
            <a:r>
              <a:rPr lang="ru-RU" sz="2800" dirty="0"/>
              <a:t>расходов бюджета города Пыть-Яха за </a:t>
            </a:r>
            <a:r>
              <a:rPr lang="ru-RU" sz="2800" dirty="0" smtClean="0"/>
              <a:t>2021 </a:t>
            </a:r>
            <a:r>
              <a:rPr lang="ru-RU" sz="2800" dirty="0"/>
              <a:t>год в разрезе муниципальных </a:t>
            </a:r>
            <a:r>
              <a:rPr lang="ru-RU" sz="2800" dirty="0" smtClean="0"/>
              <a:t>программ и непрограммных направлений деятельности</a:t>
            </a:r>
            <a:endParaRPr lang="ru-RU" sz="2800" dirty="0"/>
          </a:p>
        </p:txBody>
      </p:sp>
      <p:graphicFrame>
        <p:nvGraphicFramePr>
          <p:cNvPr id="2" name="Таблица 1"/>
          <p:cNvGraphicFramePr>
            <a:graphicFrameLocks noGrp="1"/>
          </p:cNvGraphicFramePr>
          <p:nvPr>
            <p:extLst>
              <p:ext uri="{D42A27DB-BD31-4B8C-83A1-F6EECF244321}">
                <p14:modId xmlns:p14="http://schemas.microsoft.com/office/powerpoint/2010/main" val="2955111113"/>
              </p:ext>
            </p:extLst>
          </p:nvPr>
        </p:nvGraphicFramePr>
        <p:xfrm>
          <a:off x="432000" y="1089025"/>
          <a:ext cx="11328001" cy="5153445"/>
        </p:xfrm>
        <a:graphic>
          <a:graphicData uri="http://schemas.openxmlformats.org/drawingml/2006/table">
            <a:tbl>
              <a:tblPr bandRow="1" bandCol="1">
                <a:tableStyleId>{5A111915-BE36-4E01-A7E5-04B1672EAD32}</a:tableStyleId>
              </a:tblPr>
              <a:tblGrid>
                <a:gridCol w="9000235"/>
                <a:gridCol w="1401417"/>
                <a:gridCol w="926349"/>
              </a:tblGrid>
              <a:tr h="37177">
                <a:tc>
                  <a:txBody>
                    <a:bodyPr/>
                    <a:lstStyle/>
                    <a:p>
                      <a:pPr algn="ctr" fontAlgn="ctr"/>
                      <a:r>
                        <a:rPr lang="ru-RU" sz="1400" u="none" strike="noStrike" dirty="0">
                          <a:effectLst/>
                        </a:rPr>
                        <a:t>1</a:t>
                      </a:r>
                      <a:endParaRPr lang="ru-RU" sz="1400" b="0" i="0" u="none" strike="noStrike" dirty="0">
                        <a:effectLst/>
                        <a:latin typeface="Times New Roman" panose="02020603050405020304" pitchFamily="18" charset="0"/>
                      </a:endParaRPr>
                    </a:p>
                  </a:txBody>
                  <a:tcPr marL="2187" marR="2187" marT="2187" marB="0" anchor="ctr"/>
                </a:tc>
                <a:tc>
                  <a:txBody>
                    <a:bodyPr/>
                    <a:lstStyle/>
                    <a:p>
                      <a:pPr algn="ctr" fontAlgn="ctr"/>
                      <a:r>
                        <a:rPr lang="ru-RU" sz="1400" u="none" strike="noStrike">
                          <a:effectLst/>
                        </a:rPr>
                        <a:t>2</a:t>
                      </a:r>
                      <a:endParaRPr lang="ru-RU" sz="1400" b="0" i="0" u="none" strike="noStrike">
                        <a:effectLst/>
                        <a:latin typeface="Times New Roman" panose="02020603050405020304" pitchFamily="18" charset="0"/>
                      </a:endParaRPr>
                    </a:p>
                  </a:txBody>
                  <a:tcPr marL="2187" marR="2187" marT="2187" marB="0" anchor="ctr"/>
                </a:tc>
                <a:tc>
                  <a:txBody>
                    <a:bodyPr/>
                    <a:lstStyle/>
                    <a:p>
                      <a:pPr algn="ctr" fontAlgn="ctr"/>
                      <a:r>
                        <a:rPr lang="ru-RU" sz="1400" u="none" strike="noStrike">
                          <a:effectLst/>
                        </a:rPr>
                        <a:t>3</a:t>
                      </a:r>
                      <a:endParaRPr lang="ru-RU" sz="1400" b="0" i="0" u="none" strike="noStrike">
                        <a:effectLst/>
                        <a:latin typeface="Times New Roman" panose="02020603050405020304" pitchFamily="18" charset="0"/>
                      </a:endParaRPr>
                    </a:p>
                  </a:txBody>
                  <a:tcPr marL="2187" marR="2187" marT="2187" marB="0" anchor="ctr"/>
                </a:tc>
              </a:tr>
              <a:tr h="74354">
                <a:tc>
                  <a:txBody>
                    <a:bodyPr/>
                    <a:lstStyle/>
                    <a:p>
                      <a:pPr algn="l" fontAlgn="b"/>
                      <a:r>
                        <a:rPr lang="ru-RU" sz="1400" b="1" u="none" strike="noStrike" dirty="0">
                          <a:effectLst/>
                        </a:rPr>
                        <a:t>Муниципальная программа "Укрепление межнационального и межконфессионального согласия, профилактика экстремизма в городе Пыть-Яхе"</a:t>
                      </a:r>
                      <a:endParaRPr lang="ru-RU" sz="1400" b="1" i="0" u="none" strike="noStrike" dirty="0">
                        <a:effectLst/>
                        <a:latin typeface="Times New Roman" panose="02020603050405020304" pitchFamily="18" charset="0"/>
                      </a:endParaRPr>
                    </a:p>
                  </a:txBody>
                  <a:tcPr marL="2187" marR="2187" marT="2187" marB="0" anchor="b"/>
                </a:tc>
                <a:tc>
                  <a:txBody>
                    <a:bodyPr/>
                    <a:lstStyle/>
                    <a:p>
                      <a:pPr algn="ctr" fontAlgn="b"/>
                      <a:r>
                        <a:rPr lang="ru-RU" sz="1400" b="1" u="none" strike="noStrike" dirty="0">
                          <a:effectLst/>
                        </a:rPr>
                        <a:t>282,7</a:t>
                      </a:r>
                      <a:endParaRPr lang="ru-RU" sz="1400" b="1" i="0" u="none" strike="noStrike" dirty="0">
                        <a:effectLst/>
                        <a:latin typeface="Times New Roman" panose="02020603050405020304" pitchFamily="18" charset="0"/>
                      </a:endParaRPr>
                    </a:p>
                  </a:txBody>
                  <a:tcPr marL="2187" marR="2187" marT="2187" marB="0" anchor="b"/>
                </a:tc>
                <a:tc>
                  <a:txBody>
                    <a:bodyPr/>
                    <a:lstStyle/>
                    <a:p>
                      <a:pPr algn="ctr" fontAlgn="b"/>
                      <a:r>
                        <a:rPr lang="ru-RU" sz="1400" b="1" u="none" strike="noStrike" dirty="0">
                          <a:effectLst/>
                        </a:rPr>
                        <a:t>0,01%</a:t>
                      </a:r>
                      <a:endParaRPr lang="ru-RU" sz="1400" b="1" i="0" u="none" strike="noStrike" dirty="0">
                        <a:effectLst/>
                        <a:latin typeface="Times New Roman" panose="02020603050405020304" pitchFamily="18" charset="0"/>
                      </a:endParaRPr>
                    </a:p>
                  </a:txBody>
                  <a:tcPr marL="2187" marR="2187" marT="2187" marB="0" anchor="b"/>
                </a:tc>
              </a:tr>
              <a:tr h="185886">
                <a:tc>
                  <a:txBody>
                    <a:bodyPr/>
                    <a:lstStyle/>
                    <a:p>
                      <a:pPr algn="l" fontAlgn="b"/>
                      <a:r>
                        <a:rPr lang="ru-RU" sz="1400" u="none" strike="noStrike">
                          <a:effectLst/>
                        </a:rPr>
                        <a:t>Подпрограмма "Укрепление межнационального и межконфессионального согласия, поддержка и развитие языков и культуры народов Российской Федерации, проживающих на территории муниципального образования, обеспечение социальной и культурной адаптации мигрантов, профилактика межнациональных (межэтнических), межконфессиональных конфликтов"</a:t>
                      </a:r>
                      <a:endParaRPr lang="ru-RU" sz="1400" b="0" i="0" u="none" strike="noStrike">
                        <a:effectLst/>
                        <a:latin typeface="Times New Roman" panose="02020603050405020304" pitchFamily="18" charset="0"/>
                      </a:endParaRPr>
                    </a:p>
                  </a:txBody>
                  <a:tcPr marL="2187" marR="2187" marT="2187" marB="0" anchor="b"/>
                </a:tc>
                <a:tc>
                  <a:txBody>
                    <a:bodyPr/>
                    <a:lstStyle/>
                    <a:p>
                      <a:pPr algn="ctr" fontAlgn="b"/>
                      <a:r>
                        <a:rPr lang="ru-RU" sz="1400" u="none" strike="noStrike">
                          <a:effectLst/>
                        </a:rPr>
                        <a:t>136,0</a:t>
                      </a:r>
                      <a:endParaRPr lang="ru-RU" sz="1400" b="0" i="0" u="none" strike="noStrike">
                        <a:effectLst/>
                        <a:latin typeface="Times New Roman" panose="02020603050405020304" pitchFamily="18" charset="0"/>
                      </a:endParaRPr>
                    </a:p>
                  </a:txBody>
                  <a:tcPr marL="2187" marR="2187" marT="2187" marB="0" anchor="b"/>
                </a:tc>
                <a:tc>
                  <a:txBody>
                    <a:bodyPr/>
                    <a:lstStyle/>
                    <a:p>
                      <a:pPr algn="ctr" fontAlgn="b"/>
                      <a:r>
                        <a:rPr lang="ru-RU" sz="1400" u="none" strike="noStrike" dirty="0">
                          <a:effectLst/>
                        </a:rPr>
                        <a:t>0,00%</a:t>
                      </a:r>
                      <a:endParaRPr lang="ru-RU" sz="1400" b="0" i="0" u="none" strike="noStrike" dirty="0">
                        <a:effectLst/>
                        <a:latin typeface="Times New Roman" panose="02020603050405020304" pitchFamily="18" charset="0"/>
                      </a:endParaRPr>
                    </a:p>
                  </a:txBody>
                  <a:tcPr marL="2187" marR="2187" marT="2187" marB="0" anchor="b"/>
                </a:tc>
              </a:tr>
              <a:tr h="74354">
                <a:tc>
                  <a:txBody>
                    <a:bodyPr/>
                    <a:lstStyle/>
                    <a:p>
                      <a:pPr algn="l" fontAlgn="b"/>
                      <a:r>
                        <a:rPr lang="ru-RU" sz="1400" u="none" strike="noStrike">
                          <a:effectLst/>
                        </a:rPr>
                        <a:t>Подпрограмма "Участие в профилактике экстремизма, а также в минимизации и (или) ликвидации последствий проявлений экстремизма"</a:t>
                      </a:r>
                      <a:endParaRPr lang="ru-RU" sz="1400" b="0" i="0" u="none" strike="noStrike">
                        <a:effectLst/>
                        <a:latin typeface="Times New Roman" panose="02020603050405020304" pitchFamily="18" charset="0"/>
                      </a:endParaRPr>
                    </a:p>
                  </a:txBody>
                  <a:tcPr marL="2187" marR="2187" marT="2187" marB="0" anchor="b"/>
                </a:tc>
                <a:tc>
                  <a:txBody>
                    <a:bodyPr/>
                    <a:lstStyle/>
                    <a:p>
                      <a:pPr algn="ctr" fontAlgn="b"/>
                      <a:r>
                        <a:rPr lang="ru-RU" sz="1400" u="none" strike="noStrike">
                          <a:effectLst/>
                        </a:rPr>
                        <a:t>146,7</a:t>
                      </a:r>
                      <a:endParaRPr lang="ru-RU" sz="1400" b="0" i="0" u="none" strike="noStrike">
                        <a:effectLst/>
                        <a:latin typeface="Times New Roman" panose="02020603050405020304" pitchFamily="18" charset="0"/>
                      </a:endParaRPr>
                    </a:p>
                  </a:txBody>
                  <a:tcPr marL="2187" marR="2187" marT="2187" marB="0" anchor="b"/>
                </a:tc>
                <a:tc>
                  <a:txBody>
                    <a:bodyPr/>
                    <a:lstStyle/>
                    <a:p>
                      <a:pPr algn="ctr" fontAlgn="b"/>
                      <a:r>
                        <a:rPr lang="ru-RU" sz="1400" u="none" strike="noStrike">
                          <a:effectLst/>
                        </a:rPr>
                        <a:t>0,00%</a:t>
                      </a:r>
                      <a:endParaRPr lang="ru-RU" sz="1400" b="0" i="0" u="none" strike="noStrike">
                        <a:effectLst/>
                        <a:latin typeface="Times New Roman" panose="02020603050405020304" pitchFamily="18" charset="0"/>
                      </a:endParaRPr>
                    </a:p>
                  </a:txBody>
                  <a:tcPr marL="2187" marR="2187" marT="2187" marB="0" anchor="b"/>
                </a:tc>
              </a:tr>
              <a:tr h="37177">
                <a:tc>
                  <a:txBody>
                    <a:bodyPr/>
                    <a:lstStyle/>
                    <a:p>
                      <a:pPr algn="l" fontAlgn="b"/>
                      <a:r>
                        <a:rPr lang="ru-RU" sz="1400" b="1" u="none" strike="noStrike" dirty="0">
                          <a:effectLst/>
                        </a:rPr>
                        <a:t>Муниципальная программа "Безопасность жизнедеятельности в городе Пыть-Яхе"</a:t>
                      </a:r>
                      <a:endParaRPr lang="ru-RU" sz="1400" b="1" i="0" u="none" strike="noStrike" dirty="0">
                        <a:effectLst/>
                        <a:latin typeface="Times New Roman" panose="02020603050405020304" pitchFamily="18" charset="0"/>
                      </a:endParaRPr>
                    </a:p>
                  </a:txBody>
                  <a:tcPr marL="2187" marR="2187" marT="2187" marB="0" anchor="b"/>
                </a:tc>
                <a:tc>
                  <a:txBody>
                    <a:bodyPr/>
                    <a:lstStyle/>
                    <a:p>
                      <a:pPr algn="ctr" fontAlgn="b"/>
                      <a:r>
                        <a:rPr lang="ru-RU" sz="1400" b="1" u="none" strike="noStrike" dirty="0">
                          <a:effectLst/>
                        </a:rPr>
                        <a:t>22 165,4</a:t>
                      </a:r>
                      <a:endParaRPr lang="ru-RU" sz="1400" b="1" i="0" u="none" strike="noStrike" dirty="0">
                        <a:effectLst/>
                        <a:latin typeface="Times New Roman" panose="02020603050405020304" pitchFamily="18" charset="0"/>
                      </a:endParaRPr>
                    </a:p>
                  </a:txBody>
                  <a:tcPr marL="2187" marR="2187" marT="2187" marB="0" anchor="b"/>
                </a:tc>
                <a:tc>
                  <a:txBody>
                    <a:bodyPr/>
                    <a:lstStyle/>
                    <a:p>
                      <a:pPr algn="ctr" fontAlgn="b"/>
                      <a:r>
                        <a:rPr lang="ru-RU" sz="1400" b="1" u="none" strike="noStrike" dirty="0">
                          <a:effectLst/>
                        </a:rPr>
                        <a:t>0,5%</a:t>
                      </a:r>
                      <a:endParaRPr lang="ru-RU" sz="1400" b="1" i="0" u="none" strike="noStrike" dirty="0">
                        <a:effectLst/>
                        <a:latin typeface="Times New Roman" panose="02020603050405020304" pitchFamily="18" charset="0"/>
                      </a:endParaRPr>
                    </a:p>
                  </a:txBody>
                  <a:tcPr marL="2187" marR="2187" marT="2187" marB="0" anchor="b"/>
                </a:tc>
              </a:tr>
              <a:tr h="111532">
                <a:tc>
                  <a:txBody>
                    <a:bodyPr/>
                    <a:lstStyle/>
                    <a:p>
                      <a:pPr algn="l" fontAlgn="b"/>
                      <a:r>
                        <a:rPr lang="ru-RU" sz="1400" u="none" strike="noStrike">
                          <a:effectLst/>
                        </a:rPr>
                        <a:t>Подпрограмма "Организация и обеспечение мероприятий в сфере гражданской обороны, защиты населения и территории муниципального образования городской округ город Пыть-Ях от чрезвычайных ситуаций"</a:t>
                      </a:r>
                      <a:endParaRPr lang="ru-RU" sz="1400" b="0" i="0" u="none" strike="noStrike">
                        <a:effectLst/>
                        <a:latin typeface="Times New Roman" panose="02020603050405020304" pitchFamily="18" charset="0"/>
                      </a:endParaRPr>
                    </a:p>
                  </a:txBody>
                  <a:tcPr marL="2187" marR="2187" marT="2187" marB="0" anchor="b"/>
                </a:tc>
                <a:tc>
                  <a:txBody>
                    <a:bodyPr/>
                    <a:lstStyle/>
                    <a:p>
                      <a:pPr algn="ctr" fontAlgn="b"/>
                      <a:r>
                        <a:rPr lang="ru-RU" sz="1400" u="none" strike="noStrike">
                          <a:effectLst/>
                        </a:rPr>
                        <a:t>2 525,2</a:t>
                      </a:r>
                      <a:endParaRPr lang="ru-RU" sz="1400" b="0" i="0" u="none" strike="noStrike">
                        <a:effectLst/>
                        <a:latin typeface="Times New Roman" panose="02020603050405020304" pitchFamily="18" charset="0"/>
                      </a:endParaRPr>
                    </a:p>
                  </a:txBody>
                  <a:tcPr marL="2187" marR="2187" marT="2187" marB="0" anchor="b"/>
                </a:tc>
                <a:tc>
                  <a:txBody>
                    <a:bodyPr/>
                    <a:lstStyle/>
                    <a:p>
                      <a:pPr algn="ctr" fontAlgn="b"/>
                      <a:r>
                        <a:rPr lang="ru-RU" sz="1400" u="none" strike="noStrike">
                          <a:effectLst/>
                        </a:rPr>
                        <a:t>0,1%</a:t>
                      </a:r>
                      <a:endParaRPr lang="ru-RU" sz="1400" b="0" i="0" u="none" strike="noStrike">
                        <a:effectLst/>
                        <a:latin typeface="Times New Roman" panose="02020603050405020304" pitchFamily="18" charset="0"/>
                      </a:endParaRPr>
                    </a:p>
                  </a:txBody>
                  <a:tcPr marL="2187" marR="2187" marT="2187" marB="0" anchor="b"/>
                </a:tc>
              </a:tr>
              <a:tr h="74354">
                <a:tc>
                  <a:txBody>
                    <a:bodyPr/>
                    <a:lstStyle/>
                    <a:p>
                      <a:pPr algn="l" fontAlgn="b"/>
                      <a:r>
                        <a:rPr lang="ru-RU" sz="1400" u="none" strike="noStrike">
                          <a:effectLst/>
                        </a:rPr>
                        <a:t>Подпрограмма "Укрепление пожарной безопасности в муниципальном образовании городской округ город Пыть-Ях"</a:t>
                      </a:r>
                      <a:endParaRPr lang="ru-RU" sz="1400" b="0" i="0" u="none" strike="noStrike">
                        <a:effectLst/>
                        <a:latin typeface="Times New Roman" panose="02020603050405020304" pitchFamily="18" charset="0"/>
                      </a:endParaRPr>
                    </a:p>
                  </a:txBody>
                  <a:tcPr marL="2187" marR="2187" marT="2187" marB="0" anchor="b"/>
                </a:tc>
                <a:tc>
                  <a:txBody>
                    <a:bodyPr/>
                    <a:lstStyle/>
                    <a:p>
                      <a:pPr algn="ctr" fontAlgn="b"/>
                      <a:r>
                        <a:rPr lang="ru-RU" sz="1400" u="none" strike="noStrike">
                          <a:effectLst/>
                        </a:rPr>
                        <a:t>1 699,0</a:t>
                      </a:r>
                      <a:endParaRPr lang="ru-RU" sz="1400" b="0" i="0" u="none" strike="noStrike">
                        <a:effectLst/>
                        <a:latin typeface="Times New Roman" panose="02020603050405020304" pitchFamily="18" charset="0"/>
                      </a:endParaRPr>
                    </a:p>
                  </a:txBody>
                  <a:tcPr marL="2187" marR="2187" marT="2187" marB="0" anchor="b"/>
                </a:tc>
                <a:tc>
                  <a:txBody>
                    <a:bodyPr/>
                    <a:lstStyle/>
                    <a:p>
                      <a:pPr algn="ctr" fontAlgn="b"/>
                      <a:r>
                        <a:rPr lang="ru-RU" sz="1400" u="none" strike="noStrike">
                          <a:effectLst/>
                        </a:rPr>
                        <a:t>0,04%</a:t>
                      </a:r>
                      <a:endParaRPr lang="ru-RU" sz="1400" b="0" i="0" u="none" strike="noStrike">
                        <a:effectLst/>
                        <a:latin typeface="Times New Roman" panose="02020603050405020304" pitchFamily="18" charset="0"/>
                      </a:endParaRPr>
                    </a:p>
                  </a:txBody>
                  <a:tcPr marL="2187" marR="2187" marT="2187" marB="0" anchor="b"/>
                </a:tc>
              </a:tr>
              <a:tr h="74354">
                <a:tc>
                  <a:txBody>
                    <a:bodyPr/>
                    <a:lstStyle/>
                    <a:p>
                      <a:pPr algn="l" fontAlgn="b"/>
                      <a:r>
                        <a:rPr lang="ru-RU" sz="1400" u="none" strike="noStrike">
                          <a:effectLst/>
                        </a:rPr>
                        <a:t>Подпрограмма "Материально-техническое и финансовое обеспечение деятельности МКУ "ЕДДС города Пыть-Яха"</a:t>
                      </a:r>
                      <a:endParaRPr lang="ru-RU" sz="1400" b="0" i="0" u="none" strike="noStrike">
                        <a:effectLst/>
                        <a:latin typeface="Times New Roman" panose="02020603050405020304" pitchFamily="18" charset="0"/>
                      </a:endParaRPr>
                    </a:p>
                  </a:txBody>
                  <a:tcPr marL="2187" marR="2187" marT="2187" marB="0" anchor="b"/>
                </a:tc>
                <a:tc>
                  <a:txBody>
                    <a:bodyPr/>
                    <a:lstStyle/>
                    <a:p>
                      <a:pPr algn="ctr" fontAlgn="b"/>
                      <a:r>
                        <a:rPr lang="ru-RU" sz="1400" u="none" strike="noStrike">
                          <a:effectLst/>
                        </a:rPr>
                        <a:t>17 941,2</a:t>
                      </a:r>
                      <a:endParaRPr lang="ru-RU" sz="1400" b="0" i="0" u="none" strike="noStrike">
                        <a:effectLst/>
                        <a:latin typeface="Times New Roman" panose="02020603050405020304" pitchFamily="18" charset="0"/>
                      </a:endParaRPr>
                    </a:p>
                  </a:txBody>
                  <a:tcPr marL="2187" marR="2187" marT="2187" marB="0" anchor="b"/>
                </a:tc>
                <a:tc>
                  <a:txBody>
                    <a:bodyPr/>
                    <a:lstStyle/>
                    <a:p>
                      <a:pPr algn="ctr" fontAlgn="b"/>
                      <a:r>
                        <a:rPr lang="ru-RU" sz="1400" u="none" strike="noStrike">
                          <a:effectLst/>
                        </a:rPr>
                        <a:t>0,4%</a:t>
                      </a:r>
                      <a:endParaRPr lang="ru-RU" sz="1400" b="0" i="0" u="none" strike="noStrike">
                        <a:effectLst/>
                        <a:latin typeface="Times New Roman" panose="02020603050405020304" pitchFamily="18" charset="0"/>
                      </a:endParaRPr>
                    </a:p>
                  </a:txBody>
                  <a:tcPr marL="2187" marR="2187" marT="2187" marB="0" anchor="b"/>
                </a:tc>
              </a:tr>
              <a:tr h="37177">
                <a:tc>
                  <a:txBody>
                    <a:bodyPr/>
                    <a:lstStyle/>
                    <a:p>
                      <a:pPr algn="l" fontAlgn="b"/>
                      <a:r>
                        <a:rPr lang="ru-RU" sz="1400" b="1" u="none" strike="noStrike" dirty="0">
                          <a:effectLst/>
                        </a:rPr>
                        <a:t>Муниципальная программа "Экологическая безопасность города Пыть-Яха"</a:t>
                      </a:r>
                      <a:endParaRPr lang="ru-RU" sz="1400" b="1" i="0" u="none" strike="noStrike" dirty="0">
                        <a:effectLst/>
                        <a:latin typeface="Times New Roman" panose="02020603050405020304" pitchFamily="18" charset="0"/>
                      </a:endParaRPr>
                    </a:p>
                  </a:txBody>
                  <a:tcPr marL="2187" marR="2187" marT="2187" marB="0" anchor="b"/>
                </a:tc>
                <a:tc>
                  <a:txBody>
                    <a:bodyPr/>
                    <a:lstStyle/>
                    <a:p>
                      <a:pPr algn="ctr" fontAlgn="b"/>
                      <a:r>
                        <a:rPr lang="ru-RU" sz="1400" b="1" u="none" strike="noStrike">
                          <a:effectLst/>
                        </a:rPr>
                        <a:t>8 813,6</a:t>
                      </a:r>
                      <a:endParaRPr lang="ru-RU" sz="1400" b="1" i="0" u="none" strike="noStrike">
                        <a:effectLst/>
                        <a:latin typeface="Times New Roman" panose="02020603050405020304" pitchFamily="18" charset="0"/>
                      </a:endParaRPr>
                    </a:p>
                  </a:txBody>
                  <a:tcPr marL="2187" marR="2187" marT="2187" marB="0" anchor="b"/>
                </a:tc>
                <a:tc>
                  <a:txBody>
                    <a:bodyPr/>
                    <a:lstStyle/>
                    <a:p>
                      <a:pPr algn="ctr" fontAlgn="b"/>
                      <a:r>
                        <a:rPr lang="ru-RU" sz="1400" b="1" u="none" strike="noStrike" dirty="0">
                          <a:effectLst/>
                        </a:rPr>
                        <a:t>0,2%</a:t>
                      </a:r>
                      <a:endParaRPr lang="ru-RU" sz="1400" b="1" i="0" u="none" strike="noStrike" dirty="0">
                        <a:effectLst/>
                        <a:latin typeface="Times New Roman" panose="02020603050405020304" pitchFamily="18" charset="0"/>
                      </a:endParaRPr>
                    </a:p>
                  </a:txBody>
                  <a:tcPr marL="2187" marR="2187" marT="2187" marB="0" anchor="b"/>
                </a:tc>
              </a:tr>
              <a:tr h="74354">
                <a:tc>
                  <a:txBody>
                    <a:bodyPr/>
                    <a:lstStyle/>
                    <a:p>
                      <a:pPr algn="l" fontAlgn="b"/>
                      <a:r>
                        <a:rPr lang="ru-RU" sz="1400" u="none" strike="noStrike" dirty="0">
                          <a:effectLst/>
                        </a:rPr>
                        <a:t>Подпрограмма "Регулирование качества окружающей среды в муниципальном образовании городской округ город Пыть-Ях"</a:t>
                      </a:r>
                      <a:endParaRPr lang="ru-RU" sz="1400" b="0" i="0" u="none" strike="noStrike" dirty="0">
                        <a:effectLst/>
                        <a:latin typeface="Times New Roman" panose="02020603050405020304" pitchFamily="18" charset="0"/>
                      </a:endParaRPr>
                    </a:p>
                  </a:txBody>
                  <a:tcPr marL="2187" marR="2187" marT="2187" marB="0" anchor="b"/>
                </a:tc>
                <a:tc>
                  <a:txBody>
                    <a:bodyPr/>
                    <a:lstStyle/>
                    <a:p>
                      <a:pPr algn="ctr" fontAlgn="b"/>
                      <a:r>
                        <a:rPr lang="ru-RU" sz="1400" u="none" strike="noStrike" dirty="0">
                          <a:effectLst/>
                        </a:rPr>
                        <a:t>426,4</a:t>
                      </a:r>
                      <a:endParaRPr lang="ru-RU" sz="1400" b="0" i="0" u="none" strike="noStrike" dirty="0">
                        <a:effectLst/>
                        <a:latin typeface="Times New Roman" panose="02020603050405020304" pitchFamily="18" charset="0"/>
                      </a:endParaRPr>
                    </a:p>
                  </a:txBody>
                  <a:tcPr marL="2187" marR="2187" marT="2187" marB="0" anchor="b"/>
                </a:tc>
                <a:tc>
                  <a:txBody>
                    <a:bodyPr/>
                    <a:lstStyle/>
                    <a:p>
                      <a:pPr algn="ctr" fontAlgn="b"/>
                      <a:r>
                        <a:rPr lang="ru-RU" sz="1400" u="none" strike="noStrike" dirty="0">
                          <a:effectLst/>
                        </a:rPr>
                        <a:t>0,01%</a:t>
                      </a:r>
                      <a:endParaRPr lang="ru-RU" sz="1400" b="0" i="0" u="none" strike="noStrike" dirty="0">
                        <a:effectLst/>
                        <a:latin typeface="Times New Roman" panose="02020603050405020304" pitchFamily="18" charset="0"/>
                      </a:endParaRPr>
                    </a:p>
                  </a:txBody>
                  <a:tcPr marL="2187" marR="2187" marT="2187" marB="0" anchor="b"/>
                </a:tc>
              </a:tr>
              <a:tr h="74354">
                <a:tc>
                  <a:txBody>
                    <a:bodyPr/>
                    <a:lstStyle/>
                    <a:p>
                      <a:pPr algn="l" fontAlgn="b"/>
                      <a:r>
                        <a:rPr lang="ru-RU" sz="1400" u="none" strike="noStrike">
                          <a:effectLst/>
                        </a:rPr>
                        <a:t>Подпрограмма "Развитие системы обращения с отходами производства и потребления в муниципальном образовании городской округ г. Пыть-Ях"</a:t>
                      </a:r>
                      <a:endParaRPr lang="ru-RU" sz="1400" b="0" i="0" u="none" strike="noStrike">
                        <a:effectLst/>
                        <a:latin typeface="Times New Roman" panose="02020603050405020304" pitchFamily="18" charset="0"/>
                      </a:endParaRPr>
                    </a:p>
                  </a:txBody>
                  <a:tcPr marL="2187" marR="2187" marT="2187" marB="0" anchor="b"/>
                </a:tc>
                <a:tc>
                  <a:txBody>
                    <a:bodyPr/>
                    <a:lstStyle/>
                    <a:p>
                      <a:pPr algn="ctr" fontAlgn="b"/>
                      <a:r>
                        <a:rPr lang="ru-RU" sz="1400" u="none" strike="noStrike">
                          <a:effectLst/>
                        </a:rPr>
                        <a:t>6 366,9</a:t>
                      </a:r>
                      <a:endParaRPr lang="ru-RU" sz="1400" b="0" i="0" u="none" strike="noStrike">
                        <a:effectLst/>
                        <a:latin typeface="Times New Roman" panose="02020603050405020304" pitchFamily="18" charset="0"/>
                      </a:endParaRPr>
                    </a:p>
                  </a:txBody>
                  <a:tcPr marL="2187" marR="2187" marT="2187" marB="0" anchor="b"/>
                </a:tc>
                <a:tc>
                  <a:txBody>
                    <a:bodyPr/>
                    <a:lstStyle/>
                    <a:p>
                      <a:pPr algn="ctr" fontAlgn="b"/>
                      <a:r>
                        <a:rPr lang="ru-RU" sz="1400" u="none" strike="noStrike">
                          <a:effectLst/>
                        </a:rPr>
                        <a:t>0,1%</a:t>
                      </a:r>
                      <a:endParaRPr lang="ru-RU" sz="1400" b="0" i="0" u="none" strike="noStrike">
                        <a:effectLst/>
                        <a:latin typeface="Times New Roman" panose="02020603050405020304" pitchFamily="18" charset="0"/>
                      </a:endParaRPr>
                    </a:p>
                  </a:txBody>
                  <a:tcPr marL="2187" marR="2187" marT="2187" marB="0" anchor="b"/>
                </a:tc>
              </a:tr>
              <a:tr h="37177">
                <a:tc>
                  <a:txBody>
                    <a:bodyPr/>
                    <a:lstStyle/>
                    <a:p>
                      <a:pPr algn="l" fontAlgn="b"/>
                      <a:r>
                        <a:rPr lang="ru-RU" sz="1400" u="none" strike="noStrike">
                          <a:effectLst/>
                        </a:rPr>
                        <a:t>Подпрограмма "Организация противоэпидемиологических мероприятий"</a:t>
                      </a:r>
                      <a:endParaRPr lang="ru-RU" sz="1400" b="0" i="0" u="none" strike="noStrike">
                        <a:effectLst/>
                        <a:latin typeface="Times New Roman" panose="02020603050405020304" pitchFamily="18" charset="0"/>
                      </a:endParaRPr>
                    </a:p>
                  </a:txBody>
                  <a:tcPr marL="2187" marR="2187" marT="2187" marB="0" anchor="b"/>
                </a:tc>
                <a:tc>
                  <a:txBody>
                    <a:bodyPr/>
                    <a:lstStyle/>
                    <a:p>
                      <a:pPr algn="ctr" fontAlgn="b"/>
                      <a:r>
                        <a:rPr lang="ru-RU" sz="1400" u="none" strike="noStrike">
                          <a:effectLst/>
                        </a:rPr>
                        <a:t>2 020,3</a:t>
                      </a:r>
                      <a:endParaRPr lang="ru-RU" sz="1400" b="0" i="0" u="none" strike="noStrike">
                        <a:effectLst/>
                        <a:latin typeface="Times New Roman" panose="02020603050405020304" pitchFamily="18" charset="0"/>
                      </a:endParaRPr>
                    </a:p>
                  </a:txBody>
                  <a:tcPr marL="2187" marR="2187" marT="2187" marB="0" anchor="b"/>
                </a:tc>
                <a:tc>
                  <a:txBody>
                    <a:bodyPr/>
                    <a:lstStyle/>
                    <a:p>
                      <a:pPr algn="ctr" fontAlgn="b"/>
                      <a:r>
                        <a:rPr lang="ru-RU" sz="1400" u="none" strike="noStrike">
                          <a:effectLst/>
                        </a:rPr>
                        <a:t>0,05%</a:t>
                      </a:r>
                      <a:endParaRPr lang="ru-RU" sz="1400" b="0" i="0" u="none" strike="noStrike">
                        <a:effectLst/>
                        <a:latin typeface="Times New Roman" panose="02020603050405020304" pitchFamily="18" charset="0"/>
                      </a:endParaRPr>
                    </a:p>
                  </a:txBody>
                  <a:tcPr marL="2187" marR="2187" marT="2187" marB="0" anchor="b"/>
                </a:tc>
              </a:tr>
              <a:tr h="72167">
                <a:tc>
                  <a:txBody>
                    <a:bodyPr/>
                    <a:lstStyle/>
                    <a:p>
                      <a:pPr algn="l" fontAlgn="b"/>
                      <a:r>
                        <a:rPr lang="ru-RU" sz="1400" b="1" u="none" strike="noStrike" dirty="0">
                          <a:effectLst/>
                        </a:rPr>
                        <a:t>Муниципальная программа "Развитие экономического потенциала города Пыть-Яха"</a:t>
                      </a:r>
                      <a:endParaRPr lang="ru-RU" sz="1400" b="1" i="0" u="none" strike="noStrike" dirty="0">
                        <a:effectLst/>
                        <a:latin typeface="Times New Roman" panose="02020603050405020304" pitchFamily="18" charset="0"/>
                      </a:endParaRPr>
                    </a:p>
                  </a:txBody>
                  <a:tcPr marL="2187" marR="2187" marT="2187" marB="0" anchor="b"/>
                </a:tc>
                <a:tc>
                  <a:txBody>
                    <a:bodyPr/>
                    <a:lstStyle/>
                    <a:p>
                      <a:pPr algn="ctr" fontAlgn="b"/>
                      <a:r>
                        <a:rPr lang="ru-RU" sz="1400" b="1" u="none" strike="noStrike" dirty="0">
                          <a:effectLst/>
                        </a:rPr>
                        <a:t>3 531,7</a:t>
                      </a:r>
                      <a:endParaRPr lang="ru-RU" sz="1400" b="1" i="0" u="none" strike="noStrike" dirty="0">
                        <a:effectLst/>
                        <a:latin typeface="Times New Roman" panose="02020603050405020304" pitchFamily="18" charset="0"/>
                      </a:endParaRPr>
                    </a:p>
                  </a:txBody>
                  <a:tcPr marL="2187" marR="2187" marT="2187" marB="0" anchor="b"/>
                </a:tc>
                <a:tc>
                  <a:txBody>
                    <a:bodyPr/>
                    <a:lstStyle/>
                    <a:p>
                      <a:pPr algn="ctr" fontAlgn="b"/>
                      <a:r>
                        <a:rPr lang="ru-RU" sz="1400" b="1" u="none" strike="noStrike" dirty="0">
                          <a:effectLst/>
                        </a:rPr>
                        <a:t>0,1%</a:t>
                      </a:r>
                      <a:endParaRPr lang="ru-RU" sz="1400" b="1" i="0" u="none" strike="noStrike" dirty="0">
                        <a:effectLst/>
                        <a:latin typeface="Times New Roman" panose="02020603050405020304" pitchFamily="18" charset="0"/>
                      </a:endParaRPr>
                    </a:p>
                  </a:txBody>
                  <a:tcPr marL="2187" marR="2187" marT="2187" marB="0" anchor="b"/>
                </a:tc>
              </a:tr>
              <a:tr h="74354">
                <a:tc>
                  <a:txBody>
                    <a:bodyPr/>
                    <a:lstStyle/>
                    <a:p>
                      <a:pPr algn="l" fontAlgn="b"/>
                      <a:r>
                        <a:rPr lang="ru-RU" sz="1400" u="none" strike="noStrike" dirty="0">
                          <a:effectLst/>
                        </a:rPr>
                        <a:t>Подпрограмма "Совершенствование системы муниципального стратегического управления и повышение инвестиционной привлекательности"</a:t>
                      </a:r>
                      <a:endParaRPr lang="ru-RU" sz="1400" b="0" i="0" u="none" strike="noStrike" dirty="0">
                        <a:effectLst/>
                        <a:latin typeface="Times New Roman" panose="02020603050405020304" pitchFamily="18" charset="0"/>
                      </a:endParaRPr>
                    </a:p>
                  </a:txBody>
                  <a:tcPr marL="2187" marR="2187" marT="2187" marB="0" anchor="b"/>
                </a:tc>
                <a:tc>
                  <a:txBody>
                    <a:bodyPr/>
                    <a:lstStyle/>
                    <a:p>
                      <a:pPr algn="ctr" fontAlgn="b"/>
                      <a:r>
                        <a:rPr lang="ru-RU" sz="1400" u="none" strike="noStrike" dirty="0">
                          <a:effectLst/>
                        </a:rPr>
                        <a:t>274,6</a:t>
                      </a:r>
                      <a:endParaRPr lang="ru-RU" sz="1400" b="0" i="0" u="none" strike="noStrike" dirty="0">
                        <a:effectLst/>
                        <a:latin typeface="Times New Roman" panose="02020603050405020304" pitchFamily="18" charset="0"/>
                      </a:endParaRPr>
                    </a:p>
                  </a:txBody>
                  <a:tcPr marL="2187" marR="2187" marT="2187" marB="0" anchor="b"/>
                </a:tc>
                <a:tc>
                  <a:txBody>
                    <a:bodyPr/>
                    <a:lstStyle/>
                    <a:p>
                      <a:pPr algn="ctr" fontAlgn="b"/>
                      <a:r>
                        <a:rPr lang="ru-RU" sz="1400" u="none" strike="noStrike" dirty="0">
                          <a:effectLst/>
                        </a:rPr>
                        <a:t>0,01%</a:t>
                      </a:r>
                      <a:endParaRPr lang="ru-RU" sz="1400" b="0" i="0" u="none" strike="noStrike" dirty="0">
                        <a:effectLst/>
                        <a:latin typeface="Times New Roman" panose="02020603050405020304" pitchFamily="18" charset="0"/>
                      </a:endParaRPr>
                    </a:p>
                  </a:txBody>
                  <a:tcPr marL="2187" marR="2187" marT="2187" marB="0" anchor="b"/>
                </a:tc>
              </a:tr>
              <a:tr h="37177">
                <a:tc>
                  <a:txBody>
                    <a:bodyPr/>
                    <a:lstStyle/>
                    <a:p>
                      <a:pPr algn="l" fontAlgn="b"/>
                      <a:r>
                        <a:rPr lang="ru-RU" sz="1400" u="none" strike="noStrike">
                          <a:effectLst/>
                        </a:rPr>
                        <a:t>Подпрограмма "Развитие малого и среднего предпринимательства"</a:t>
                      </a:r>
                      <a:endParaRPr lang="ru-RU" sz="1400" b="0" i="0" u="none" strike="noStrike">
                        <a:effectLst/>
                        <a:latin typeface="Times New Roman" panose="02020603050405020304" pitchFamily="18" charset="0"/>
                      </a:endParaRPr>
                    </a:p>
                  </a:txBody>
                  <a:tcPr marL="2187" marR="2187" marT="2187" marB="0" anchor="b"/>
                </a:tc>
                <a:tc>
                  <a:txBody>
                    <a:bodyPr/>
                    <a:lstStyle/>
                    <a:p>
                      <a:pPr algn="ctr" fontAlgn="b"/>
                      <a:r>
                        <a:rPr lang="ru-RU" sz="1400" u="none" strike="noStrike">
                          <a:effectLst/>
                        </a:rPr>
                        <a:t>3 212,1</a:t>
                      </a:r>
                      <a:endParaRPr lang="ru-RU" sz="1400" b="0" i="0" u="none" strike="noStrike">
                        <a:effectLst/>
                        <a:latin typeface="Times New Roman" panose="02020603050405020304" pitchFamily="18" charset="0"/>
                      </a:endParaRPr>
                    </a:p>
                  </a:txBody>
                  <a:tcPr marL="2187" marR="2187" marT="2187" marB="0" anchor="b"/>
                </a:tc>
                <a:tc>
                  <a:txBody>
                    <a:bodyPr/>
                    <a:lstStyle/>
                    <a:p>
                      <a:pPr algn="ctr" fontAlgn="b"/>
                      <a:r>
                        <a:rPr lang="ru-RU" sz="1400" u="none" strike="noStrike" dirty="0">
                          <a:effectLst/>
                        </a:rPr>
                        <a:t>0,1%</a:t>
                      </a:r>
                      <a:endParaRPr lang="ru-RU" sz="1400" b="0" i="0" u="none" strike="noStrike" dirty="0">
                        <a:effectLst/>
                        <a:latin typeface="Times New Roman" panose="02020603050405020304" pitchFamily="18" charset="0"/>
                      </a:endParaRPr>
                    </a:p>
                  </a:txBody>
                  <a:tcPr marL="2187" marR="2187" marT="2187" marB="0" anchor="b"/>
                </a:tc>
              </a:tr>
            </a:tbl>
          </a:graphicData>
        </a:graphic>
      </p:graphicFrame>
      <p:sp>
        <p:nvSpPr>
          <p:cNvPr id="6" name="TextBox 5"/>
          <p:cNvSpPr txBox="1"/>
          <p:nvPr/>
        </p:nvSpPr>
        <p:spPr>
          <a:xfrm>
            <a:off x="10871200" y="689267"/>
            <a:ext cx="1036482" cy="369332"/>
          </a:xfrm>
          <a:prstGeom prst="rect">
            <a:avLst/>
          </a:prstGeom>
          <a:noFill/>
        </p:spPr>
        <p:txBody>
          <a:bodyPr wrap="square" rtlCol="0">
            <a:spAutoFit/>
          </a:bodyPr>
          <a:lstStyle/>
          <a:p>
            <a:pPr algn="r"/>
            <a:r>
              <a:rPr lang="ru-RU" dirty="0" smtClean="0"/>
              <a:t>(3 из 5)</a:t>
            </a:r>
            <a:endParaRPr lang="ru-RU" dirty="0"/>
          </a:p>
        </p:txBody>
      </p:sp>
    </p:spTree>
    <p:extLst>
      <p:ext uri="{BB962C8B-B14F-4D97-AF65-F5344CB8AC3E}">
        <p14:creationId xmlns:p14="http://schemas.microsoft.com/office/powerpoint/2010/main" val="14993715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3" name="Нижний колонтитул 3"/>
          <p:cNvSpPr>
            <a:spLocks noGrp="1"/>
          </p:cNvSpPr>
          <p:nvPr>
            <p:ph type="ftr" sz="quarter" idx="4294967295"/>
          </p:nvPr>
        </p:nvSpPr>
        <p:spPr>
          <a:xfrm>
            <a:off x="0" y="6437730"/>
            <a:ext cx="11760000" cy="432000"/>
          </a:xfrm>
          <a:prstGeom prst="rect">
            <a:avLst/>
          </a:prstGeom>
          <a:solidFill>
            <a:srgbClr val="404040"/>
          </a:solidFill>
          <a:ln cmpd="sng">
            <a:noFill/>
          </a:ln>
        </p:spPr>
        <p:txBody>
          <a:bodyPr anchor="ctr"/>
          <a:lstStyle/>
          <a:p>
            <a:pPr lvl="1"/>
            <a:r>
              <a:rPr lang="ru-RU" b="1" dirty="0">
                <a:gradFill>
                  <a:gsLst>
                    <a:gs pos="0">
                      <a:schemeClr val="accent1">
                        <a:lumMod val="5000"/>
                        <a:lumOff val="95000"/>
                      </a:schemeClr>
                    </a:gs>
                    <a:gs pos="74000">
                      <a:schemeClr val="accent5">
                        <a:lumMod val="25000"/>
                        <a:lumOff val="75000"/>
                      </a:schemeClr>
                    </a:gs>
                    <a:gs pos="83000">
                      <a:schemeClr val="accent5">
                        <a:lumMod val="25000"/>
                        <a:lumOff val="75000"/>
                      </a:schemeClr>
                    </a:gs>
                    <a:gs pos="100000">
                      <a:schemeClr val="accent5">
                        <a:lumMod val="50000"/>
                        <a:lumOff val="50000"/>
                      </a:schemeClr>
                    </a:gs>
                  </a:gsLst>
                  <a:lin ang="5400000" scaled="1"/>
                </a:gradFill>
              </a:rPr>
              <a:t>БЮДЖЕТ ДЛЯ ГРАЖДАН </a:t>
            </a:r>
          </a:p>
        </p:txBody>
      </p:sp>
      <p:sp>
        <p:nvSpPr>
          <p:cNvPr id="34" name="Номер слайда 5">
            <a:extLst>
              <a:ext uri="{FF2B5EF4-FFF2-40B4-BE49-F238E27FC236}">
                <a16:creationId xmlns="" xmlns:a16="http://schemas.microsoft.com/office/drawing/2014/main" id="{1C554D9F-1895-486E-BFBA-905BB2D29E08}"/>
              </a:ext>
            </a:extLst>
          </p:cNvPr>
          <p:cNvSpPr>
            <a:spLocks noGrp="1"/>
          </p:cNvSpPr>
          <p:nvPr>
            <p:ph type="sldNum" sz="quarter" idx="33"/>
          </p:nvPr>
        </p:nvSpPr>
        <p:spPr>
          <a:xfrm>
            <a:off x="11760000" y="6437730"/>
            <a:ext cx="432000" cy="432000"/>
          </a:xfrm>
        </p:spPr>
        <p:txBody>
          <a:bodyPr rtlCol="0"/>
          <a:lstStyle/>
          <a:p>
            <a:pPr rtl="0"/>
            <a:fld id="{19B51A1E-902D-48AF-9020-955120F399B6}" type="slidenum">
              <a:rPr lang="ru-RU" sz="1600" b="1" smtClean="0">
                <a:ln w="0"/>
                <a:gradFill>
                  <a:gsLst>
                    <a:gs pos="0">
                      <a:schemeClr val="accent1">
                        <a:lumMod val="5000"/>
                        <a:lumOff val="95000"/>
                      </a:schemeClr>
                    </a:gs>
                    <a:gs pos="74000">
                      <a:schemeClr val="accent5">
                        <a:lumMod val="25000"/>
                        <a:lumOff val="75000"/>
                      </a:schemeClr>
                    </a:gs>
                    <a:gs pos="83000">
                      <a:schemeClr val="accent5">
                        <a:lumMod val="25000"/>
                        <a:lumOff val="75000"/>
                      </a:schemeClr>
                    </a:gs>
                    <a:gs pos="100000">
                      <a:schemeClr val="accent5">
                        <a:lumMod val="50000"/>
                        <a:lumOff val="50000"/>
                      </a:schemeClr>
                    </a:gs>
                  </a:gsLst>
                  <a:lin ang="5400000" scaled="1"/>
                </a:gradFill>
                <a:effectLst>
                  <a:outerShdw blurRad="38100" dist="25400" dir="5400000" algn="ctr" rotWithShape="0">
                    <a:srgbClr val="6E747A">
                      <a:alpha val="43000"/>
                    </a:srgbClr>
                  </a:outerShdw>
                </a:effectLst>
              </a:rPr>
              <a:pPr rtl="0"/>
              <a:t>61</a:t>
            </a:fld>
            <a:endParaRPr lang="ru-RU" sz="1600" b="1" dirty="0">
              <a:ln w="0"/>
              <a:gradFill>
                <a:gsLst>
                  <a:gs pos="0">
                    <a:schemeClr val="accent1">
                      <a:lumMod val="5000"/>
                      <a:lumOff val="95000"/>
                    </a:schemeClr>
                  </a:gs>
                  <a:gs pos="74000">
                    <a:schemeClr val="accent5">
                      <a:lumMod val="25000"/>
                      <a:lumOff val="75000"/>
                    </a:schemeClr>
                  </a:gs>
                  <a:gs pos="83000">
                    <a:schemeClr val="accent5">
                      <a:lumMod val="25000"/>
                      <a:lumOff val="75000"/>
                    </a:schemeClr>
                  </a:gs>
                  <a:gs pos="100000">
                    <a:schemeClr val="accent5">
                      <a:lumMod val="50000"/>
                      <a:lumOff val="50000"/>
                    </a:schemeClr>
                  </a:gs>
                </a:gsLst>
                <a:lin ang="5400000" scaled="1"/>
              </a:gradFill>
              <a:effectLst>
                <a:outerShdw blurRad="38100" dist="25400" dir="5400000" algn="ctr" rotWithShape="0">
                  <a:srgbClr val="6E747A">
                    <a:alpha val="43000"/>
                  </a:srgbClr>
                </a:outerShdw>
              </a:effectLst>
            </a:endParaRPr>
          </a:p>
        </p:txBody>
      </p:sp>
      <p:sp>
        <p:nvSpPr>
          <p:cNvPr id="3" name="Заголовок 2"/>
          <p:cNvSpPr>
            <a:spLocks noGrp="1"/>
          </p:cNvSpPr>
          <p:nvPr>
            <p:ph type="title"/>
          </p:nvPr>
        </p:nvSpPr>
        <p:spPr/>
        <p:txBody>
          <a:bodyPr/>
          <a:lstStyle/>
          <a:p>
            <a:r>
              <a:rPr lang="ru-RU" sz="2800" dirty="0" smtClean="0"/>
              <a:t>Исполнение </a:t>
            </a:r>
            <a:r>
              <a:rPr lang="ru-RU" sz="2800" dirty="0"/>
              <a:t>расходов бюджета города Пыть-Яха за </a:t>
            </a:r>
            <a:r>
              <a:rPr lang="ru-RU" sz="2800" dirty="0" smtClean="0"/>
              <a:t>2021 </a:t>
            </a:r>
            <a:r>
              <a:rPr lang="ru-RU" sz="2800" dirty="0"/>
              <a:t>год в разрезе муниципальных </a:t>
            </a:r>
            <a:r>
              <a:rPr lang="ru-RU" sz="2800" dirty="0" smtClean="0"/>
              <a:t>программ и непрограммных направлений деятельности</a:t>
            </a:r>
            <a:endParaRPr lang="ru-RU" sz="2800" dirty="0"/>
          </a:p>
        </p:txBody>
      </p:sp>
      <p:graphicFrame>
        <p:nvGraphicFramePr>
          <p:cNvPr id="2" name="Таблица 1"/>
          <p:cNvGraphicFramePr>
            <a:graphicFrameLocks noGrp="1"/>
          </p:cNvGraphicFramePr>
          <p:nvPr>
            <p:extLst>
              <p:ext uri="{D42A27DB-BD31-4B8C-83A1-F6EECF244321}">
                <p14:modId xmlns:p14="http://schemas.microsoft.com/office/powerpoint/2010/main" val="717559717"/>
              </p:ext>
            </p:extLst>
          </p:nvPr>
        </p:nvGraphicFramePr>
        <p:xfrm>
          <a:off x="432000" y="1089025"/>
          <a:ext cx="11328001" cy="5164380"/>
        </p:xfrm>
        <a:graphic>
          <a:graphicData uri="http://schemas.openxmlformats.org/drawingml/2006/table">
            <a:tbl>
              <a:tblPr bandRow="1" bandCol="1">
                <a:tableStyleId>{5A111915-BE36-4E01-A7E5-04B1672EAD32}</a:tableStyleId>
              </a:tblPr>
              <a:tblGrid>
                <a:gridCol w="9000235"/>
                <a:gridCol w="1401417"/>
                <a:gridCol w="926349"/>
              </a:tblGrid>
              <a:tr h="37177">
                <a:tc>
                  <a:txBody>
                    <a:bodyPr/>
                    <a:lstStyle/>
                    <a:p>
                      <a:pPr algn="ctr" fontAlgn="ctr"/>
                      <a:r>
                        <a:rPr lang="ru-RU" sz="1400" u="none" strike="noStrike" dirty="0">
                          <a:effectLst/>
                        </a:rPr>
                        <a:t>1</a:t>
                      </a:r>
                      <a:endParaRPr lang="ru-RU" sz="1400" b="0" i="0" u="none" strike="noStrike" dirty="0">
                        <a:effectLst/>
                        <a:latin typeface="Times New Roman" panose="02020603050405020304" pitchFamily="18" charset="0"/>
                      </a:endParaRPr>
                    </a:p>
                  </a:txBody>
                  <a:tcPr marL="2187" marR="2187" marT="2187" marB="0" anchor="ctr"/>
                </a:tc>
                <a:tc>
                  <a:txBody>
                    <a:bodyPr/>
                    <a:lstStyle/>
                    <a:p>
                      <a:pPr algn="ctr" fontAlgn="ctr"/>
                      <a:r>
                        <a:rPr lang="ru-RU" sz="1400" u="none" strike="noStrike">
                          <a:effectLst/>
                        </a:rPr>
                        <a:t>2</a:t>
                      </a:r>
                      <a:endParaRPr lang="ru-RU" sz="1400" b="0" i="0" u="none" strike="noStrike">
                        <a:effectLst/>
                        <a:latin typeface="Times New Roman" panose="02020603050405020304" pitchFamily="18" charset="0"/>
                      </a:endParaRPr>
                    </a:p>
                  </a:txBody>
                  <a:tcPr marL="2187" marR="2187" marT="2187" marB="0" anchor="ctr"/>
                </a:tc>
                <a:tc>
                  <a:txBody>
                    <a:bodyPr/>
                    <a:lstStyle/>
                    <a:p>
                      <a:pPr algn="ctr" fontAlgn="ctr"/>
                      <a:r>
                        <a:rPr lang="ru-RU" sz="1400" u="none" strike="noStrike">
                          <a:effectLst/>
                        </a:rPr>
                        <a:t>3</a:t>
                      </a:r>
                      <a:endParaRPr lang="ru-RU" sz="1400" b="0" i="0" u="none" strike="noStrike">
                        <a:effectLst/>
                        <a:latin typeface="Times New Roman" panose="02020603050405020304" pitchFamily="18" charset="0"/>
                      </a:endParaRPr>
                    </a:p>
                  </a:txBody>
                  <a:tcPr marL="2187" marR="2187" marT="2187" marB="0" anchor="ctr"/>
                </a:tc>
              </a:tr>
              <a:tr h="37177">
                <a:tc>
                  <a:txBody>
                    <a:bodyPr/>
                    <a:lstStyle/>
                    <a:p>
                      <a:pPr algn="l" fontAlgn="b"/>
                      <a:r>
                        <a:rPr lang="ru-RU" sz="1400" u="none" strike="noStrike" dirty="0">
                          <a:effectLst/>
                        </a:rPr>
                        <a:t>Подпрограмма "Обеспечение защиты прав потребителей"</a:t>
                      </a:r>
                      <a:endParaRPr lang="ru-RU" sz="1400" b="0" i="0" u="none" strike="noStrike" dirty="0">
                        <a:effectLst/>
                        <a:latin typeface="Times New Roman" panose="02020603050405020304" pitchFamily="18" charset="0"/>
                      </a:endParaRPr>
                    </a:p>
                  </a:txBody>
                  <a:tcPr marL="2187" marR="2187" marT="2187" marB="0" anchor="b"/>
                </a:tc>
                <a:tc>
                  <a:txBody>
                    <a:bodyPr/>
                    <a:lstStyle/>
                    <a:p>
                      <a:pPr algn="ctr" fontAlgn="b"/>
                      <a:r>
                        <a:rPr lang="ru-RU" sz="1400" u="none" strike="noStrike">
                          <a:effectLst/>
                        </a:rPr>
                        <a:t>45,0</a:t>
                      </a:r>
                      <a:endParaRPr lang="ru-RU" sz="1400" b="0" i="0" u="none" strike="noStrike">
                        <a:effectLst/>
                        <a:latin typeface="Times New Roman" panose="02020603050405020304" pitchFamily="18" charset="0"/>
                      </a:endParaRPr>
                    </a:p>
                  </a:txBody>
                  <a:tcPr marL="2187" marR="2187" marT="2187" marB="0" anchor="b"/>
                </a:tc>
                <a:tc>
                  <a:txBody>
                    <a:bodyPr/>
                    <a:lstStyle/>
                    <a:p>
                      <a:pPr algn="ctr" fontAlgn="b"/>
                      <a:r>
                        <a:rPr lang="ru-RU" sz="1400" u="none" strike="noStrike">
                          <a:effectLst/>
                        </a:rPr>
                        <a:t>0,00%</a:t>
                      </a:r>
                      <a:endParaRPr lang="ru-RU" sz="1400" b="0" i="0" u="none" strike="noStrike">
                        <a:effectLst/>
                        <a:latin typeface="Times New Roman" panose="02020603050405020304" pitchFamily="18" charset="0"/>
                      </a:endParaRPr>
                    </a:p>
                  </a:txBody>
                  <a:tcPr marL="2187" marR="2187" marT="2187" marB="0" anchor="b"/>
                </a:tc>
              </a:tr>
              <a:tr h="37177">
                <a:tc>
                  <a:txBody>
                    <a:bodyPr/>
                    <a:lstStyle/>
                    <a:p>
                      <a:pPr algn="l" fontAlgn="b"/>
                      <a:r>
                        <a:rPr lang="ru-RU" sz="1400" b="1" u="none" strike="noStrike" dirty="0">
                          <a:effectLst/>
                        </a:rPr>
                        <a:t>Муниципальная программа "Цифровое развитие города Пыть-Яха"</a:t>
                      </a:r>
                      <a:endParaRPr lang="ru-RU" sz="1400" b="1" i="0" u="none" strike="noStrike" dirty="0">
                        <a:effectLst/>
                        <a:latin typeface="Times New Roman" panose="02020603050405020304" pitchFamily="18" charset="0"/>
                      </a:endParaRPr>
                    </a:p>
                  </a:txBody>
                  <a:tcPr marL="2187" marR="2187" marT="2187" marB="0" anchor="b"/>
                </a:tc>
                <a:tc>
                  <a:txBody>
                    <a:bodyPr/>
                    <a:lstStyle/>
                    <a:p>
                      <a:pPr algn="ctr" fontAlgn="b"/>
                      <a:r>
                        <a:rPr lang="ru-RU" sz="1400" b="1" u="none" strike="noStrike" dirty="0">
                          <a:effectLst/>
                        </a:rPr>
                        <a:t>7 444,1</a:t>
                      </a:r>
                      <a:endParaRPr lang="ru-RU" sz="1400" b="1" i="0" u="none" strike="noStrike" dirty="0">
                        <a:effectLst/>
                        <a:latin typeface="Times New Roman" panose="02020603050405020304" pitchFamily="18" charset="0"/>
                      </a:endParaRPr>
                    </a:p>
                  </a:txBody>
                  <a:tcPr marL="2187" marR="2187" marT="2187" marB="0" anchor="b"/>
                </a:tc>
                <a:tc>
                  <a:txBody>
                    <a:bodyPr/>
                    <a:lstStyle/>
                    <a:p>
                      <a:pPr algn="ctr" fontAlgn="b"/>
                      <a:r>
                        <a:rPr lang="ru-RU" sz="1400" b="1" u="none" strike="noStrike" dirty="0">
                          <a:effectLst/>
                        </a:rPr>
                        <a:t>0,2%</a:t>
                      </a:r>
                      <a:endParaRPr lang="ru-RU" sz="1400" b="1" i="0" u="none" strike="noStrike" dirty="0">
                        <a:effectLst/>
                        <a:latin typeface="Times New Roman" panose="02020603050405020304" pitchFamily="18" charset="0"/>
                      </a:endParaRPr>
                    </a:p>
                  </a:txBody>
                  <a:tcPr marL="2187" marR="2187" marT="2187" marB="0" anchor="b"/>
                </a:tc>
              </a:tr>
              <a:tr h="37177">
                <a:tc>
                  <a:txBody>
                    <a:bodyPr/>
                    <a:lstStyle/>
                    <a:p>
                      <a:pPr algn="l" fontAlgn="b"/>
                      <a:r>
                        <a:rPr lang="ru-RU" sz="1400" u="none" strike="noStrike">
                          <a:effectLst/>
                        </a:rPr>
                        <a:t>Подпрограмма "Цифровой город"</a:t>
                      </a:r>
                      <a:endParaRPr lang="ru-RU" sz="1400" b="0" i="0" u="none" strike="noStrike">
                        <a:effectLst/>
                        <a:latin typeface="Times New Roman" panose="02020603050405020304" pitchFamily="18" charset="0"/>
                      </a:endParaRPr>
                    </a:p>
                  </a:txBody>
                  <a:tcPr marL="2187" marR="2187" marT="2187" marB="0" anchor="b"/>
                </a:tc>
                <a:tc>
                  <a:txBody>
                    <a:bodyPr/>
                    <a:lstStyle/>
                    <a:p>
                      <a:pPr algn="ctr" fontAlgn="b"/>
                      <a:r>
                        <a:rPr lang="ru-RU" sz="1400" u="none" strike="noStrike" dirty="0">
                          <a:effectLst/>
                        </a:rPr>
                        <a:t>6 917,4</a:t>
                      </a:r>
                      <a:endParaRPr lang="ru-RU" sz="1400" b="0" i="0" u="none" strike="noStrike" dirty="0">
                        <a:effectLst/>
                        <a:latin typeface="Times New Roman" panose="02020603050405020304" pitchFamily="18" charset="0"/>
                      </a:endParaRPr>
                    </a:p>
                  </a:txBody>
                  <a:tcPr marL="2187" marR="2187" marT="2187" marB="0" anchor="b"/>
                </a:tc>
                <a:tc>
                  <a:txBody>
                    <a:bodyPr/>
                    <a:lstStyle/>
                    <a:p>
                      <a:pPr algn="ctr" fontAlgn="b"/>
                      <a:r>
                        <a:rPr lang="ru-RU" sz="1400" u="none" strike="noStrike">
                          <a:effectLst/>
                        </a:rPr>
                        <a:t>0,2%</a:t>
                      </a:r>
                      <a:endParaRPr lang="ru-RU" sz="1400" b="0" i="0" u="none" strike="noStrike">
                        <a:effectLst/>
                        <a:latin typeface="Times New Roman" panose="02020603050405020304" pitchFamily="18" charset="0"/>
                      </a:endParaRPr>
                    </a:p>
                  </a:txBody>
                  <a:tcPr marL="2187" marR="2187" marT="2187" marB="0" anchor="b"/>
                </a:tc>
              </a:tr>
              <a:tr h="74354">
                <a:tc>
                  <a:txBody>
                    <a:bodyPr/>
                    <a:lstStyle/>
                    <a:p>
                      <a:pPr algn="l" fontAlgn="b"/>
                      <a:r>
                        <a:rPr lang="ru-RU" sz="1400" u="none" strike="noStrike">
                          <a:effectLst/>
                        </a:rPr>
                        <a:t>Подпрограмма "Создание устойчивой информационно-телекоммуникационной инфраструктуры"</a:t>
                      </a:r>
                      <a:endParaRPr lang="ru-RU" sz="1400" b="0" i="0" u="none" strike="noStrike">
                        <a:effectLst/>
                        <a:latin typeface="Times New Roman" panose="02020603050405020304" pitchFamily="18" charset="0"/>
                      </a:endParaRPr>
                    </a:p>
                  </a:txBody>
                  <a:tcPr marL="2187" marR="2187" marT="2187" marB="0" anchor="b"/>
                </a:tc>
                <a:tc>
                  <a:txBody>
                    <a:bodyPr/>
                    <a:lstStyle/>
                    <a:p>
                      <a:pPr algn="ctr" fontAlgn="b"/>
                      <a:r>
                        <a:rPr lang="ru-RU" sz="1400" u="none" strike="noStrike" dirty="0">
                          <a:effectLst/>
                        </a:rPr>
                        <a:t>526,7</a:t>
                      </a:r>
                      <a:endParaRPr lang="ru-RU" sz="1400" b="0" i="0" u="none" strike="noStrike" dirty="0">
                        <a:effectLst/>
                        <a:latin typeface="Times New Roman" panose="02020603050405020304" pitchFamily="18" charset="0"/>
                      </a:endParaRPr>
                    </a:p>
                  </a:txBody>
                  <a:tcPr marL="2187" marR="2187" marT="2187" marB="0" anchor="b"/>
                </a:tc>
                <a:tc>
                  <a:txBody>
                    <a:bodyPr/>
                    <a:lstStyle/>
                    <a:p>
                      <a:pPr algn="ctr" fontAlgn="b"/>
                      <a:r>
                        <a:rPr lang="ru-RU" sz="1400" u="none" strike="noStrike">
                          <a:effectLst/>
                        </a:rPr>
                        <a:t>0,01%</a:t>
                      </a:r>
                      <a:endParaRPr lang="ru-RU" sz="1400" b="0" i="0" u="none" strike="noStrike">
                        <a:effectLst/>
                        <a:latin typeface="Times New Roman" panose="02020603050405020304" pitchFamily="18" charset="0"/>
                      </a:endParaRPr>
                    </a:p>
                  </a:txBody>
                  <a:tcPr marL="2187" marR="2187" marT="2187" marB="0" anchor="b"/>
                </a:tc>
              </a:tr>
              <a:tr h="72167">
                <a:tc>
                  <a:txBody>
                    <a:bodyPr/>
                    <a:lstStyle/>
                    <a:p>
                      <a:pPr algn="l" fontAlgn="b"/>
                      <a:r>
                        <a:rPr lang="ru-RU" sz="1400" b="1" u="none" strike="noStrike" dirty="0">
                          <a:effectLst/>
                        </a:rPr>
                        <a:t>Муниципальная программа "Современная транспортная система города Пыть-Яха"</a:t>
                      </a:r>
                      <a:endParaRPr lang="ru-RU" sz="1400" b="1" i="0" u="none" strike="noStrike" dirty="0">
                        <a:effectLst/>
                        <a:latin typeface="Times New Roman" panose="02020603050405020304" pitchFamily="18" charset="0"/>
                      </a:endParaRPr>
                    </a:p>
                  </a:txBody>
                  <a:tcPr marL="2187" marR="2187" marT="2187" marB="0" anchor="b"/>
                </a:tc>
                <a:tc>
                  <a:txBody>
                    <a:bodyPr/>
                    <a:lstStyle/>
                    <a:p>
                      <a:pPr algn="ctr" fontAlgn="b"/>
                      <a:r>
                        <a:rPr lang="ru-RU" sz="1400" b="1" u="none" strike="noStrike" dirty="0">
                          <a:effectLst/>
                        </a:rPr>
                        <a:t>244 865,6</a:t>
                      </a:r>
                      <a:endParaRPr lang="ru-RU" sz="1400" b="1" i="0" u="none" strike="noStrike" dirty="0">
                        <a:effectLst/>
                        <a:latin typeface="Times New Roman" panose="02020603050405020304" pitchFamily="18" charset="0"/>
                      </a:endParaRPr>
                    </a:p>
                  </a:txBody>
                  <a:tcPr marL="2187" marR="2187" marT="2187" marB="0" anchor="b"/>
                </a:tc>
                <a:tc>
                  <a:txBody>
                    <a:bodyPr/>
                    <a:lstStyle/>
                    <a:p>
                      <a:pPr algn="ctr" fontAlgn="b"/>
                      <a:r>
                        <a:rPr lang="ru-RU" sz="1400" b="1" u="none" strike="noStrike" dirty="0">
                          <a:effectLst/>
                        </a:rPr>
                        <a:t>5,7%</a:t>
                      </a:r>
                      <a:endParaRPr lang="ru-RU" sz="1400" b="1" i="0" u="none" strike="noStrike" dirty="0">
                        <a:effectLst/>
                        <a:latin typeface="Times New Roman" panose="02020603050405020304" pitchFamily="18" charset="0"/>
                      </a:endParaRPr>
                    </a:p>
                  </a:txBody>
                  <a:tcPr marL="2187" marR="2187" marT="2187" marB="0" anchor="b"/>
                </a:tc>
              </a:tr>
              <a:tr h="37177">
                <a:tc>
                  <a:txBody>
                    <a:bodyPr/>
                    <a:lstStyle/>
                    <a:p>
                      <a:pPr algn="l" fontAlgn="b"/>
                      <a:r>
                        <a:rPr lang="ru-RU" sz="1400" u="none" strike="noStrike" dirty="0">
                          <a:effectLst/>
                        </a:rPr>
                        <a:t>Подпрограмма "Автомобильный транспорт"</a:t>
                      </a:r>
                      <a:endParaRPr lang="ru-RU" sz="1400" b="0" i="0" u="none" strike="noStrike" dirty="0">
                        <a:effectLst/>
                        <a:latin typeface="Times New Roman" panose="02020603050405020304" pitchFamily="18" charset="0"/>
                      </a:endParaRPr>
                    </a:p>
                  </a:txBody>
                  <a:tcPr marL="2187" marR="2187" marT="2187" marB="0" anchor="b"/>
                </a:tc>
                <a:tc>
                  <a:txBody>
                    <a:bodyPr/>
                    <a:lstStyle/>
                    <a:p>
                      <a:pPr algn="ctr" fontAlgn="b"/>
                      <a:r>
                        <a:rPr lang="ru-RU" sz="1400" u="none" strike="noStrike" dirty="0">
                          <a:effectLst/>
                        </a:rPr>
                        <a:t>59 020,3</a:t>
                      </a:r>
                      <a:endParaRPr lang="ru-RU" sz="1400" b="0" i="0" u="none" strike="noStrike" dirty="0">
                        <a:effectLst/>
                        <a:latin typeface="Times New Roman" panose="02020603050405020304" pitchFamily="18" charset="0"/>
                      </a:endParaRPr>
                    </a:p>
                  </a:txBody>
                  <a:tcPr marL="2187" marR="2187" marT="2187" marB="0" anchor="b"/>
                </a:tc>
                <a:tc>
                  <a:txBody>
                    <a:bodyPr/>
                    <a:lstStyle/>
                    <a:p>
                      <a:pPr algn="ctr" fontAlgn="b"/>
                      <a:r>
                        <a:rPr lang="ru-RU" sz="1400" u="none" strike="noStrike" dirty="0">
                          <a:effectLst/>
                        </a:rPr>
                        <a:t>1,4%</a:t>
                      </a:r>
                      <a:endParaRPr lang="ru-RU" sz="1400" b="0" i="0" u="none" strike="noStrike" dirty="0">
                        <a:effectLst/>
                        <a:latin typeface="Times New Roman" panose="02020603050405020304" pitchFamily="18" charset="0"/>
                      </a:endParaRPr>
                    </a:p>
                  </a:txBody>
                  <a:tcPr marL="2187" marR="2187" marT="2187" marB="0" anchor="b"/>
                </a:tc>
              </a:tr>
              <a:tr h="37177">
                <a:tc>
                  <a:txBody>
                    <a:bodyPr/>
                    <a:lstStyle/>
                    <a:p>
                      <a:pPr algn="l" fontAlgn="b"/>
                      <a:r>
                        <a:rPr lang="ru-RU" sz="1400" u="none" strike="noStrike">
                          <a:effectLst/>
                        </a:rPr>
                        <a:t>Подпрограмма "Дорожное хозяйство"</a:t>
                      </a:r>
                      <a:endParaRPr lang="ru-RU" sz="1400" b="0" i="0" u="none" strike="noStrike">
                        <a:effectLst/>
                        <a:latin typeface="Times New Roman" panose="02020603050405020304" pitchFamily="18" charset="0"/>
                      </a:endParaRPr>
                    </a:p>
                  </a:txBody>
                  <a:tcPr marL="2187" marR="2187" marT="2187" marB="0" anchor="b"/>
                </a:tc>
                <a:tc>
                  <a:txBody>
                    <a:bodyPr/>
                    <a:lstStyle/>
                    <a:p>
                      <a:pPr algn="ctr" fontAlgn="b"/>
                      <a:r>
                        <a:rPr lang="ru-RU" sz="1400" u="none" strike="noStrike" dirty="0">
                          <a:effectLst/>
                        </a:rPr>
                        <a:t>184 472,4</a:t>
                      </a:r>
                      <a:endParaRPr lang="ru-RU" sz="1400" b="0" i="0" u="none" strike="noStrike" dirty="0">
                        <a:effectLst/>
                        <a:latin typeface="Times New Roman" panose="02020603050405020304" pitchFamily="18" charset="0"/>
                      </a:endParaRPr>
                    </a:p>
                  </a:txBody>
                  <a:tcPr marL="2187" marR="2187" marT="2187" marB="0" anchor="b"/>
                </a:tc>
                <a:tc>
                  <a:txBody>
                    <a:bodyPr/>
                    <a:lstStyle/>
                    <a:p>
                      <a:pPr algn="ctr" fontAlgn="b"/>
                      <a:r>
                        <a:rPr lang="ru-RU" sz="1400" u="none" strike="noStrike">
                          <a:effectLst/>
                        </a:rPr>
                        <a:t>4,3%</a:t>
                      </a:r>
                      <a:endParaRPr lang="ru-RU" sz="1400" b="0" i="0" u="none" strike="noStrike">
                        <a:effectLst/>
                        <a:latin typeface="Times New Roman" panose="02020603050405020304" pitchFamily="18" charset="0"/>
                      </a:endParaRPr>
                    </a:p>
                  </a:txBody>
                  <a:tcPr marL="2187" marR="2187" marT="2187" marB="0" anchor="b"/>
                </a:tc>
              </a:tr>
              <a:tr h="37177">
                <a:tc>
                  <a:txBody>
                    <a:bodyPr/>
                    <a:lstStyle/>
                    <a:p>
                      <a:pPr algn="l" fontAlgn="b"/>
                      <a:r>
                        <a:rPr lang="ru-RU" sz="1400" u="none" strike="noStrike">
                          <a:effectLst/>
                        </a:rPr>
                        <a:t>Подпрограмма "Безопасность дорожного движения"</a:t>
                      </a:r>
                      <a:endParaRPr lang="ru-RU" sz="1400" b="0" i="0" u="none" strike="noStrike">
                        <a:effectLst/>
                        <a:latin typeface="Times New Roman" panose="02020603050405020304" pitchFamily="18" charset="0"/>
                      </a:endParaRPr>
                    </a:p>
                  </a:txBody>
                  <a:tcPr marL="2187" marR="2187" marT="2187" marB="0" anchor="b"/>
                </a:tc>
                <a:tc>
                  <a:txBody>
                    <a:bodyPr/>
                    <a:lstStyle/>
                    <a:p>
                      <a:pPr algn="ctr" fontAlgn="b"/>
                      <a:r>
                        <a:rPr lang="ru-RU" sz="1400" u="none" strike="noStrike" dirty="0">
                          <a:effectLst/>
                        </a:rPr>
                        <a:t>1 372,9</a:t>
                      </a:r>
                      <a:endParaRPr lang="ru-RU" sz="1400" b="0" i="0" u="none" strike="noStrike" dirty="0">
                        <a:effectLst/>
                        <a:latin typeface="Times New Roman" panose="02020603050405020304" pitchFamily="18" charset="0"/>
                      </a:endParaRPr>
                    </a:p>
                  </a:txBody>
                  <a:tcPr marL="2187" marR="2187" marT="2187" marB="0" anchor="b"/>
                </a:tc>
                <a:tc>
                  <a:txBody>
                    <a:bodyPr/>
                    <a:lstStyle/>
                    <a:p>
                      <a:pPr algn="ctr" fontAlgn="b"/>
                      <a:r>
                        <a:rPr lang="ru-RU" sz="1400" u="none" strike="noStrike" dirty="0">
                          <a:effectLst/>
                        </a:rPr>
                        <a:t>0,03%</a:t>
                      </a:r>
                      <a:endParaRPr lang="ru-RU" sz="1400" b="0" i="0" u="none" strike="noStrike" dirty="0">
                        <a:effectLst/>
                        <a:latin typeface="Times New Roman" panose="02020603050405020304" pitchFamily="18" charset="0"/>
                      </a:endParaRPr>
                    </a:p>
                  </a:txBody>
                  <a:tcPr marL="2187" marR="2187" marT="2187" marB="0" anchor="b"/>
                </a:tc>
              </a:tr>
              <a:tr h="74354">
                <a:tc>
                  <a:txBody>
                    <a:bodyPr/>
                    <a:lstStyle/>
                    <a:p>
                      <a:pPr algn="l" fontAlgn="b"/>
                      <a:r>
                        <a:rPr lang="ru-RU" sz="1400" b="1" u="none" strike="noStrike" dirty="0">
                          <a:effectLst/>
                        </a:rPr>
                        <a:t>Муниципальная программа "Управление муниципальными финансами в городе Пыть-Яхе"</a:t>
                      </a:r>
                      <a:endParaRPr lang="ru-RU" sz="1400" b="1" i="0" u="none" strike="noStrike" dirty="0">
                        <a:effectLst/>
                        <a:latin typeface="Times New Roman" panose="02020603050405020304" pitchFamily="18" charset="0"/>
                      </a:endParaRPr>
                    </a:p>
                  </a:txBody>
                  <a:tcPr marL="2187" marR="2187" marT="2187" marB="0" anchor="b"/>
                </a:tc>
                <a:tc>
                  <a:txBody>
                    <a:bodyPr/>
                    <a:lstStyle/>
                    <a:p>
                      <a:pPr algn="ctr" fontAlgn="b"/>
                      <a:r>
                        <a:rPr lang="ru-RU" sz="1400" b="1" u="none" strike="noStrike" dirty="0">
                          <a:effectLst/>
                        </a:rPr>
                        <a:t>709,7</a:t>
                      </a:r>
                      <a:endParaRPr lang="ru-RU" sz="1400" b="1" i="0" u="none" strike="noStrike" dirty="0">
                        <a:effectLst/>
                        <a:latin typeface="Times New Roman" panose="02020603050405020304" pitchFamily="18" charset="0"/>
                      </a:endParaRPr>
                    </a:p>
                  </a:txBody>
                  <a:tcPr marL="2187" marR="2187" marT="2187" marB="0" anchor="b"/>
                </a:tc>
                <a:tc>
                  <a:txBody>
                    <a:bodyPr/>
                    <a:lstStyle/>
                    <a:p>
                      <a:pPr algn="ctr" fontAlgn="b"/>
                      <a:r>
                        <a:rPr lang="ru-RU" sz="1400" b="1" u="none" strike="noStrike" dirty="0">
                          <a:effectLst/>
                        </a:rPr>
                        <a:t>0,02%</a:t>
                      </a:r>
                      <a:endParaRPr lang="ru-RU" sz="1400" b="1" i="0" u="none" strike="noStrike" dirty="0">
                        <a:effectLst/>
                        <a:latin typeface="Times New Roman" panose="02020603050405020304" pitchFamily="18" charset="0"/>
                      </a:endParaRPr>
                    </a:p>
                  </a:txBody>
                  <a:tcPr marL="2187" marR="2187" marT="2187" marB="0" anchor="b"/>
                </a:tc>
              </a:tr>
              <a:tr h="74354">
                <a:tc>
                  <a:txBody>
                    <a:bodyPr/>
                    <a:lstStyle/>
                    <a:p>
                      <a:pPr algn="l" fontAlgn="b"/>
                      <a:r>
                        <a:rPr lang="ru-RU" sz="1400" u="none" strike="noStrike" dirty="0">
                          <a:effectLst/>
                        </a:rPr>
                        <a:t>Подпрограмма "Управление муниципальным долгом в муниципальном образовании городской округ город Пыть-Ях"</a:t>
                      </a:r>
                      <a:endParaRPr lang="ru-RU" sz="1400" b="0" i="0" u="none" strike="noStrike" dirty="0">
                        <a:effectLst/>
                        <a:latin typeface="Times New Roman" panose="02020603050405020304" pitchFamily="18" charset="0"/>
                      </a:endParaRPr>
                    </a:p>
                  </a:txBody>
                  <a:tcPr marL="2187" marR="2187" marT="2187" marB="0" anchor="b"/>
                </a:tc>
                <a:tc>
                  <a:txBody>
                    <a:bodyPr/>
                    <a:lstStyle/>
                    <a:p>
                      <a:pPr algn="ctr" fontAlgn="b"/>
                      <a:r>
                        <a:rPr lang="ru-RU" sz="1400" u="none" strike="noStrike">
                          <a:effectLst/>
                        </a:rPr>
                        <a:t>709,7</a:t>
                      </a:r>
                      <a:endParaRPr lang="ru-RU" sz="1400" b="0" i="0" u="none" strike="noStrike">
                        <a:effectLst/>
                        <a:latin typeface="Times New Roman" panose="02020603050405020304" pitchFamily="18" charset="0"/>
                      </a:endParaRPr>
                    </a:p>
                  </a:txBody>
                  <a:tcPr marL="2187" marR="2187" marT="2187" marB="0" anchor="b"/>
                </a:tc>
                <a:tc>
                  <a:txBody>
                    <a:bodyPr/>
                    <a:lstStyle/>
                    <a:p>
                      <a:pPr algn="ctr" fontAlgn="b"/>
                      <a:r>
                        <a:rPr lang="ru-RU" sz="1400" u="none" strike="noStrike" dirty="0">
                          <a:effectLst/>
                        </a:rPr>
                        <a:t>0,02%</a:t>
                      </a:r>
                      <a:endParaRPr lang="ru-RU" sz="1400" b="0" i="0" u="none" strike="noStrike" dirty="0">
                        <a:effectLst/>
                        <a:latin typeface="Times New Roman" panose="02020603050405020304" pitchFamily="18" charset="0"/>
                      </a:endParaRPr>
                    </a:p>
                  </a:txBody>
                  <a:tcPr marL="2187" marR="2187" marT="2187" marB="0" anchor="b"/>
                </a:tc>
              </a:tr>
              <a:tr h="37177">
                <a:tc>
                  <a:txBody>
                    <a:bodyPr/>
                    <a:lstStyle/>
                    <a:p>
                      <a:pPr algn="l" fontAlgn="b"/>
                      <a:r>
                        <a:rPr lang="ru-RU" sz="1400" b="1" u="none" strike="noStrike" dirty="0">
                          <a:effectLst/>
                        </a:rPr>
                        <a:t>Муниципальная программа "Развитие гражданского общества в городе Пыть-Яхе"</a:t>
                      </a:r>
                      <a:endParaRPr lang="ru-RU" sz="1400" b="1" i="0" u="none" strike="noStrike" dirty="0">
                        <a:effectLst/>
                        <a:latin typeface="Times New Roman" panose="02020603050405020304" pitchFamily="18" charset="0"/>
                      </a:endParaRPr>
                    </a:p>
                  </a:txBody>
                  <a:tcPr marL="2187" marR="2187" marT="2187" marB="0" anchor="b"/>
                </a:tc>
                <a:tc>
                  <a:txBody>
                    <a:bodyPr/>
                    <a:lstStyle/>
                    <a:p>
                      <a:pPr algn="ctr" fontAlgn="b"/>
                      <a:r>
                        <a:rPr lang="ru-RU" sz="1400" b="1" u="none" strike="noStrike" dirty="0">
                          <a:effectLst/>
                        </a:rPr>
                        <a:t>32 446,5</a:t>
                      </a:r>
                      <a:endParaRPr lang="ru-RU" sz="1400" b="1" i="0" u="none" strike="noStrike" dirty="0">
                        <a:effectLst/>
                        <a:latin typeface="Times New Roman" panose="02020603050405020304" pitchFamily="18" charset="0"/>
                      </a:endParaRPr>
                    </a:p>
                  </a:txBody>
                  <a:tcPr marL="2187" marR="2187" marT="2187" marB="0" anchor="b"/>
                </a:tc>
                <a:tc>
                  <a:txBody>
                    <a:bodyPr/>
                    <a:lstStyle/>
                    <a:p>
                      <a:pPr algn="ctr" fontAlgn="b"/>
                      <a:r>
                        <a:rPr lang="ru-RU" sz="1400" b="1" u="none" strike="noStrike" dirty="0">
                          <a:effectLst/>
                        </a:rPr>
                        <a:t>0,8%</a:t>
                      </a:r>
                      <a:endParaRPr lang="ru-RU" sz="1400" b="1" i="0" u="none" strike="noStrike" dirty="0">
                        <a:effectLst/>
                        <a:latin typeface="Times New Roman" panose="02020603050405020304" pitchFamily="18" charset="0"/>
                      </a:endParaRPr>
                    </a:p>
                  </a:txBody>
                  <a:tcPr marL="2187" marR="2187" marT="2187" marB="0" anchor="b"/>
                </a:tc>
              </a:tr>
              <a:tr h="37177">
                <a:tc>
                  <a:txBody>
                    <a:bodyPr/>
                    <a:lstStyle/>
                    <a:p>
                      <a:pPr algn="l" fontAlgn="b"/>
                      <a:r>
                        <a:rPr lang="ru-RU" sz="1400" u="none" strike="noStrike">
                          <a:effectLst/>
                        </a:rPr>
                        <a:t>Подпрограмма "Создание условий для развития гражданских инициатив"</a:t>
                      </a:r>
                      <a:endParaRPr lang="ru-RU" sz="1400" b="0" i="0" u="none" strike="noStrike">
                        <a:effectLst/>
                        <a:latin typeface="Times New Roman" panose="02020603050405020304" pitchFamily="18" charset="0"/>
                      </a:endParaRPr>
                    </a:p>
                  </a:txBody>
                  <a:tcPr marL="2187" marR="2187" marT="2187" marB="0" anchor="b"/>
                </a:tc>
                <a:tc>
                  <a:txBody>
                    <a:bodyPr/>
                    <a:lstStyle/>
                    <a:p>
                      <a:pPr algn="ctr" fontAlgn="b"/>
                      <a:r>
                        <a:rPr lang="ru-RU" sz="1400" u="none" strike="noStrike">
                          <a:effectLst/>
                        </a:rPr>
                        <a:t>1 961,8</a:t>
                      </a:r>
                      <a:endParaRPr lang="ru-RU" sz="1400" b="0" i="0" u="none" strike="noStrike">
                        <a:effectLst/>
                        <a:latin typeface="Times New Roman" panose="02020603050405020304" pitchFamily="18" charset="0"/>
                      </a:endParaRPr>
                    </a:p>
                  </a:txBody>
                  <a:tcPr marL="2187" marR="2187" marT="2187" marB="0" anchor="b"/>
                </a:tc>
                <a:tc>
                  <a:txBody>
                    <a:bodyPr/>
                    <a:lstStyle/>
                    <a:p>
                      <a:pPr algn="ctr" fontAlgn="b"/>
                      <a:r>
                        <a:rPr lang="ru-RU" sz="1400" u="none" strike="noStrike">
                          <a:effectLst/>
                        </a:rPr>
                        <a:t>0,05%</a:t>
                      </a:r>
                      <a:endParaRPr lang="ru-RU" sz="1400" b="0" i="0" u="none" strike="noStrike">
                        <a:effectLst/>
                        <a:latin typeface="Times New Roman" panose="02020603050405020304" pitchFamily="18" charset="0"/>
                      </a:endParaRPr>
                    </a:p>
                  </a:txBody>
                  <a:tcPr marL="2187" marR="2187" marT="2187" marB="0" anchor="b"/>
                </a:tc>
              </a:tr>
              <a:tr h="74354">
                <a:tc>
                  <a:txBody>
                    <a:bodyPr/>
                    <a:lstStyle/>
                    <a:p>
                      <a:pPr algn="l" fontAlgn="b"/>
                      <a:r>
                        <a:rPr lang="ru-RU" sz="1400" u="none" strike="noStrike">
                          <a:effectLst/>
                        </a:rPr>
                        <a:t>Подпрограмма "Обеспечение доступа граждан к информации о социально значимых мероприятиях муниципального образования городской округ город Пыть-Ях"</a:t>
                      </a:r>
                      <a:endParaRPr lang="ru-RU" sz="1400" b="0" i="0" u="none" strike="noStrike">
                        <a:effectLst/>
                        <a:latin typeface="Times New Roman" panose="02020603050405020304" pitchFamily="18" charset="0"/>
                      </a:endParaRPr>
                    </a:p>
                  </a:txBody>
                  <a:tcPr marL="2187" marR="2187" marT="2187" marB="0" anchor="b"/>
                </a:tc>
                <a:tc>
                  <a:txBody>
                    <a:bodyPr/>
                    <a:lstStyle/>
                    <a:p>
                      <a:pPr algn="ctr" fontAlgn="b"/>
                      <a:r>
                        <a:rPr lang="ru-RU" sz="1400" u="none" strike="noStrike">
                          <a:effectLst/>
                        </a:rPr>
                        <a:t>30 484,7</a:t>
                      </a:r>
                      <a:endParaRPr lang="ru-RU" sz="1400" b="0" i="0" u="none" strike="noStrike">
                        <a:effectLst/>
                        <a:latin typeface="Times New Roman" panose="02020603050405020304" pitchFamily="18" charset="0"/>
                      </a:endParaRPr>
                    </a:p>
                  </a:txBody>
                  <a:tcPr marL="2187" marR="2187" marT="2187" marB="0" anchor="b"/>
                </a:tc>
                <a:tc>
                  <a:txBody>
                    <a:bodyPr/>
                    <a:lstStyle/>
                    <a:p>
                      <a:pPr algn="ctr" fontAlgn="b"/>
                      <a:r>
                        <a:rPr lang="ru-RU" sz="1400" u="none" strike="noStrike">
                          <a:effectLst/>
                        </a:rPr>
                        <a:t>0,7%</a:t>
                      </a:r>
                      <a:endParaRPr lang="ru-RU" sz="1400" b="0" i="0" u="none" strike="noStrike">
                        <a:effectLst/>
                        <a:latin typeface="Times New Roman" panose="02020603050405020304" pitchFamily="18" charset="0"/>
                      </a:endParaRPr>
                    </a:p>
                  </a:txBody>
                  <a:tcPr marL="2187" marR="2187" marT="2187" marB="0" anchor="b"/>
                </a:tc>
              </a:tr>
              <a:tr h="74354">
                <a:tc>
                  <a:txBody>
                    <a:bodyPr/>
                    <a:lstStyle/>
                    <a:p>
                      <a:pPr algn="l" fontAlgn="b"/>
                      <a:r>
                        <a:rPr lang="ru-RU" sz="1400" b="1" u="none" strike="noStrike" dirty="0">
                          <a:effectLst/>
                        </a:rPr>
                        <a:t>Муниципальная программа "Управление муниципальным имуществом города Пыть-Яха"</a:t>
                      </a:r>
                      <a:endParaRPr lang="ru-RU" sz="1400" b="1" i="0" u="none" strike="noStrike" dirty="0">
                        <a:effectLst/>
                        <a:latin typeface="Times New Roman" panose="02020603050405020304" pitchFamily="18" charset="0"/>
                      </a:endParaRPr>
                    </a:p>
                  </a:txBody>
                  <a:tcPr marL="2187" marR="2187" marT="2187" marB="0" anchor="b"/>
                </a:tc>
                <a:tc>
                  <a:txBody>
                    <a:bodyPr/>
                    <a:lstStyle/>
                    <a:p>
                      <a:pPr algn="ctr" fontAlgn="b"/>
                      <a:r>
                        <a:rPr lang="ru-RU" sz="1400" b="1" u="none" strike="noStrike" dirty="0">
                          <a:effectLst/>
                        </a:rPr>
                        <a:t>20 519,2</a:t>
                      </a:r>
                      <a:endParaRPr lang="ru-RU" sz="1400" b="1" i="0" u="none" strike="noStrike" dirty="0">
                        <a:effectLst/>
                        <a:latin typeface="Times New Roman" panose="02020603050405020304" pitchFamily="18" charset="0"/>
                      </a:endParaRPr>
                    </a:p>
                  </a:txBody>
                  <a:tcPr marL="2187" marR="2187" marT="2187" marB="0" anchor="b"/>
                </a:tc>
                <a:tc>
                  <a:txBody>
                    <a:bodyPr/>
                    <a:lstStyle/>
                    <a:p>
                      <a:pPr algn="ctr" fontAlgn="b"/>
                      <a:r>
                        <a:rPr lang="ru-RU" sz="1400" b="1" u="none" strike="noStrike" dirty="0">
                          <a:effectLst/>
                        </a:rPr>
                        <a:t>0,5%</a:t>
                      </a:r>
                      <a:endParaRPr lang="ru-RU" sz="1400" b="1" i="0" u="none" strike="noStrike" dirty="0">
                        <a:effectLst/>
                        <a:latin typeface="Times New Roman" panose="02020603050405020304" pitchFamily="18" charset="0"/>
                      </a:endParaRPr>
                    </a:p>
                  </a:txBody>
                  <a:tcPr marL="2187" marR="2187" marT="2187" marB="0" anchor="b"/>
                </a:tc>
              </a:tr>
              <a:tr h="74354">
                <a:tc>
                  <a:txBody>
                    <a:bodyPr/>
                    <a:lstStyle/>
                    <a:p>
                      <a:pPr algn="l" fontAlgn="b"/>
                      <a:r>
                        <a:rPr lang="ru-RU" sz="1400" u="none" strike="noStrike">
                          <a:effectLst/>
                        </a:rPr>
                        <a:t>Подпрограмма "Повышение эффективности системы управления муниципальным имуществом"</a:t>
                      </a:r>
                      <a:endParaRPr lang="ru-RU" sz="1400" b="0" i="0" u="none" strike="noStrike">
                        <a:effectLst/>
                        <a:latin typeface="Times New Roman" panose="02020603050405020304" pitchFamily="18" charset="0"/>
                      </a:endParaRPr>
                    </a:p>
                  </a:txBody>
                  <a:tcPr marL="2187" marR="2187" marT="2187" marB="0" anchor="b"/>
                </a:tc>
                <a:tc>
                  <a:txBody>
                    <a:bodyPr/>
                    <a:lstStyle/>
                    <a:p>
                      <a:pPr algn="ctr" fontAlgn="b"/>
                      <a:r>
                        <a:rPr lang="ru-RU" sz="1400" u="none" strike="noStrike">
                          <a:effectLst/>
                        </a:rPr>
                        <a:t>20 519,2</a:t>
                      </a:r>
                      <a:endParaRPr lang="ru-RU" sz="1400" b="0" i="0" u="none" strike="noStrike">
                        <a:effectLst/>
                        <a:latin typeface="Times New Roman" panose="02020603050405020304" pitchFamily="18" charset="0"/>
                      </a:endParaRPr>
                    </a:p>
                  </a:txBody>
                  <a:tcPr marL="2187" marR="2187" marT="2187" marB="0" anchor="b"/>
                </a:tc>
                <a:tc>
                  <a:txBody>
                    <a:bodyPr/>
                    <a:lstStyle/>
                    <a:p>
                      <a:pPr algn="ctr" fontAlgn="b"/>
                      <a:r>
                        <a:rPr lang="ru-RU" sz="1400" u="none" strike="noStrike">
                          <a:effectLst/>
                        </a:rPr>
                        <a:t>0,5%</a:t>
                      </a:r>
                      <a:endParaRPr lang="ru-RU" sz="1400" b="0" i="0" u="none" strike="noStrike">
                        <a:effectLst/>
                        <a:latin typeface="Times New Roman" panose="02020603050405020304" pitchFamily="18" charset="0"/>
                      </a:endParaRPr>
                    </a:p>
                  </a:txBody>
                  <a:tcPr marL="2187" marR="2187" marT="2187" marB="0" anchor="b"/>
                </a:tc>
              </a:tr>
              <a:tr h="37177">
                <a:tc>
                  <a:txBody>
                    <a:bodyPr/>
                    <a:lstStyle/>
                    <a:p>
                      <a:pPr algn="l" fontAlgn="b"/>
                      <a:r>
                        <a:rPr lang="ru-RU" sz="1400" b="1" u="none" strike="noStrike" dirty="0">
                          <a:effectLst/>
                        </a:rPr>
                        <a:t>Муниципальная программа "Развитие муниципальной службы в городе Пыть-Яхе"</a:t>
                      </a:r>
                      <a:endParaRPr lang="ru-RU" sz="1400" b="1" i="0" u="none" strike="noStrike" dirty="0">
                        <a:effectLst/>
                        <a:latin typeface="Times New Roman" panose="02020603050405020304" pitchFamily="18" charset="0"/>
                      </a:endParaRPr>
                    </a:p>
                  </a:txBody>
                  <a:tcPr marL="2187" marR="2187" marT="2187" marB="0" anchor="b"/>
                </a:tc>
                <a:tc>
                  <a:txBody>
                    <a:bodyPr/>
                    <a:lstStyle/>
                    <a:p>
                      <a:pPr algn="ctr" fontAlgn="b"/>
                      <a:r>
                        <a:rPr lang="ru-RU" sz="1400" b="1" u="none" strike="noStrike" dirty="0">
                          <a:effectLst/>
                        </a:rPr>
                        <a:t>481 976,1</a:t>
                      </a:r>
                      <a:endParaRPr lang="ru-RU" sz="1400" b="1" i="0" u="none" strike="noStrike" dirty="0">
                        <a:effectLst/>
                        <a:latin typeface="Times New Roman" panose="02020603050405020304" pitchFamily="18" charset="0"/>
                      </a:endParaRPr>
                    </a:p>
                  </a:txBody>
                  <a:tcPr marL="2187" marR="2187" marT="2187" marB="0" anchor="b"/>
                </a:tc>
                <a:tc>
                  <a:txBody>
                    <a:bodyPr/>
                    <a:lstStyle/>
                    <a:p>
                      <a:pPr algn="ctr" fontAlgn="b"/>
                      <a:r>
                        <a:rPr lang="ru-RU" sz="1400" b="1" u="none" strike="noStrike" dirty="0">
                          <a:effectLst/>
                        </a:rPr>
                        <a:t>11,1%</a:t>
                      </a:r>
                      <a:endParaRPr lang="ru-RU" sz="1400" b="1" i="0" u="none" strike="noStrike" dirty="0">
                        <a:effectLst/>
                        <a:latin typeface="Times New Roman" panose="02020603050405020304" pitchFamily="18" charset="0"/>
                      </a:endParaRPr>
                    </a:p>
                  </a:txBody>
                  <a:tcPr marL="2187" marR="2187" marT="2187" marB="0" anchor="b"/>
                </a:tc>
              </a:tr>
              <a:tr h="74354">
                <a:tc>
                  <a:txBody>
                    <a:bodyPr/>
                    <a:lstStyle/>
                    <a:p>
                      <a:pPr algn="l" fontAlgn="b"/>
                      <a:r>
                        <a:rPr lang="ru-RU" sz="1400" u="none" strike="noStrike">
                          <a:effectLst/>
                        </a:rPr>
                        <a:t>Подпрограмма "Повышение профессионального уровня муниципальных служащих и резерва управленческих кадров в городе Пыть-Яхе"</a:t>
                      </a:r>
                      <a:endParaRPr lang="ru-RU" sz="1400" b="0" i="0" u="none" strike="noStrike">
                        <a:effectLst/>
                        <a:latin typeface="Times New Roman" panose="02020603050405020304" pitchFamily="18" charset="0"/>
                      </a:endParaRPr>
                    </a:p>
                  </a:txBody>
                  <a:tcPr marL="2187" marR="2187" marT="2187" marB="0" anchor="b"/>
                </a:tc>
                <a:tc>
                  <a:txBody>
                    <a:bodyPr/>
                    <a:lstStyle/>
                    <a:p>
                      <a:pPr algn="ctr" fontAlgn="b"/>
                      <a:r>
                        <a:rPr lang="ru-RU" sz="1400" u="none" strike="noStrike">
                          <a:effectLst/>
                        </a:rPr>
                        <a:t>749,1</a:t>
                      </a:r>
                      <a:endParaRPr lang="ru-RU" sz="1400" b="0" i="0" u="none" strike="noStrike">
                        <a:effectLst/>
                        <a:latin typeface="Times New Roman" panose="02020603050405020304" pitchFamily="18" charset="0"/>
                      </a:endParaRPr>
                    </a:p>
                  </a:txBody>
                  <a:tcPr marL="2187" marR="2187" marT="2187" marB="0" anchor="b"/>
                </a:tc>
                <a:tc>
                  <a:txBody>
                    <a:bodyPr/>
                    <a:lstStyle/>
                    <a:p>
                      <a:pPr algn="ctr" fontAlgn="b"/>
                      <a:r>
                        <a:rPr lang="ru-RU" sz="1400" u="none" strike="noStrike" dirty="0">
                          <a:effectLst/>
                        </a:rPr>
                        <a:t>0,02%</a:t>
                      </a:r>
                      <a:endParaRPr lang="ru-RU" sz="1400" b="0" i="0" u="none" strike="noStrike" dirty="0">
                        <a:effectLst/>
                        <a:latin typeface="Times New Roman" panose="02020603050405020304" pitchFamily="18" charset="0"/>
                      </a:endParaRPr>
                    </a:p>
                  </a:txBody>
                  <a:tcPr marL="2187" marR="2187" marT="2187" marB="0" anchor="b"/>
                </a:tc>
              </a:tr>
              <a:tr h="74354">
                <a:tc>
                  <a:txBody>
                    <a:bodyPr/>
                    <a:lstStyle/>
                    <a:p>
                      <a:pPr algn="l" fontAlgn="b"/>
                      <a:r>
                        <a:rPr lang="ru-RU" sz="1400" u="none" strike="noStrike">
                          <a:effectLst/>
                        </a:rPr>
                        <a:t>Подпрограмма "Создание условий для развития, повышения престижа и открытости муниципальной службы в городе Пыть-Яхе"</a:t>
                      </a:r>
                      <a:endParaRPr lang="ru-RU" sz="1400" b="0" i="0" u="none" strike="noStrike">
                        <a:effectLst/>
                        <a:latin typeface="Times New Roman" panose="02020603050405020304" pitchFamily="18" charset="0"/>
                      </a:endParaRPr>
                    </a:p>
                  </a:txBody>
                  <a:tcPr marL="2187" marR="2187" marT="2187" marB="0" anchor="b"/>
                </a:tc>
                <a:tc>
                  <a:txBody>
                    <a:bodyPr/>
                    <a:lstStyle/>
                    <a:p>
                      <a:pPr algn="ctr" fontAlgn="b"/>
                      <a:r>
                        <a:rPr lang="ru-RU" sz="1400" u="none" strike="noStrike">
                          <a:effectLst/>
                        </a:rPr>
                        <a:t>32,0</a:t>
                      </a:r>
                      <a:endParaRPr lang="ru-RU" sz="1400" b="0" i="0" u="none" strike="noStrike">
                        <a:effectLst/>
                        <a:latin typeface="Times New Roman" panose="02020603050405020304" pitchFamily="18" charset="0"/>
                      </a:endParaRPr>
                    </a:p>
                  </a:txBody>
                  <a:tcPr marL="2187" marR="2187" marT="2187" marB="0" anchor="b"/>
                </a:tc>
                <a:tc>
                  <a:txBody>
                    <a:bodyPr/>
                    <a:lstStyle/>
                    <a:p>
                      <a:pPr algn="ctr" fontAlgn="b"/>
                      <a:r>
                        <a:rPr lang="ru-RU" sz="1400" u="none" strike="noStrike">
                          <a:effectLst/>
                        </a:rPr>
                        <a:t>0,00%</a:t>
                      </a:r>
                      <a:endParaRPr lang="ru-RU" sz="1400" b="0" i="0" u="none" strike="noStrike">
                        <a:effectLst/>
                        <a:latin typeface="Times New Roman" panose="02020603050405020304" pitchFamily="18" charset="0"/>
                      </a:endParaRPr>
                    </a:p>
                  </a:txBody>
                  <a:tcPr marL="2187" marR="2187" marT="2187" marB="0" anchor="b"/>
                </a:tc>
              </a:tr>
              <a:tr h="74354">
                <a:tc>
                  <a:txBody>
                    <a:bodyPr/>
                    <a:lstStyle/>
                    <a:p>
                      <a:pPr algn="l" fontAlgn="b"/>
                      <a:r>
                        <a:rPr lang="ru-RU" sz="1400" u="none" strike="noStrike">
                          <a:effectLst/>
                        </a:rPr>
                        <a:t>Подпрограмма "Материально-техническое и организационное обеспечение органов местного самоуправления городского округа города Пыть-Яха"</a:t>
                      </a:r>
                      <a:endParaRPr lang="ru-RU" sz="1400" b="0" i="0" u="none" strike="noStrike">
                        <a:effectLst/>
                        <a:latin typeface="Times New Roman" panose="02020603050405020304" pitchFamily="18" charset="0"/>
                      </a:endParaRPr>
                    </a:p>
                  </a:txBody>
                  <a:tcPr marL="2187" marR="2187" marT="2187" marB="0" anchor="b"/>
                </a:tc>
                <a:tc>
                  <a:txBody>
                    <a:bodyPr/>
                    <a:lstStyle/>
                    <a:p>
                      <a:pPr algn="ctr" fontAlgn="b"/>
                      <a:r>
                        <a:rPr lang="ru-RU" sz="1400" u="none" strike="noStrike">
                          <a:effectLst/>
                        </a:rPr>
                        <a:t>481 195,0</a:t>
                      </a:r>
                      <a:endParaRPr lang="ru-RU" sz="1400" b="0" i="0" u="none" strike="noStrike">
                        <a:effectLst/>
                        <a:latin typeface="Times New Roman" panose="02020603050405020304" pitchFamily="18" charset="0"/>
                      </a:endParaRPr>
                    </a:p>
                  </a:txBody>
                  <a:tcPr marL="2187" marR="2187" marT="2187" marB="0" anchor="b"/>
                </a:tc>
                <a:tc>
                  <a:txBody>
                    <a:bodyPr/>
                    <a:lstStyle/>
                    <a:p>
                      <a:pPr algn="ctr" fontAlgn="b"/>
                      <a:r>
                        <a:rPr lang="ru-RU" sz="1400" u="none" strike="noStrike" dirty="0">
                          <a:effectLst/>
                        </a:rPr>
                        <a:t>11,1%</a:t>
                      </a:r>
                      <a:endParaRPr lang="ru-RU" sz="1400" b="0" i="0" u="none" strike="noStrike" dirty="0">
                        <a:effectLst/>
                        <a:latin typeface="Times New Roman" panose="02020603050405020304" pitchFamily="18" charset="0"/>
                      </a:endParaRPr>
                    </a:p>
                  </a:txBody>
                  <a:tcPr marL="2187" marR="2187" marT="2187" marB="0" anchor="b"/>
                </a:tc>
              </a:tr>
            </a:tbl>
          </a:graphicData>
        </a:graphic>
      </p:graphicFrame>
      <p:sp>
        <p:nvSpPr>
          <p:cNvPr id="6" name="TextBox 5"/>
          <p:cNvSpPr txBox="1"/>
          <p:nvPr/>
        </p:nvSpPr>
        <p:spPr>
          <a:xfrm>
            <a:off x="10871200" y="689267"/>
            <a:ext cx="1036482" cy="369332"/>
          </a:xfrm>
          <a:prstGeom prst="rect">
            <a:avLst/>
          </a:prstGeom>
          <a:noFill/>
        </p:spPr>
        <p:txBody>
          <a:bodyPr wrap="square" rtlCol="0">
            <a:spAutoFit/>
          </a:bodyPr>
          <a:lstStyle/>
          <a:p>
            <a:pPr algn="r"/>
            <a:r>
              <a:rPr lang="ru-RU" dirty="0" smtClean="0"/>
              <a:t>(4 из 5)</a:t>
            </a:r>
            <a:endParaRPr lang="ru-RU" dirty="0"/>
          </a:p>
        </p:txBody>
      </p:sp>
    </p:spTree>
    <p:extLst>
      <p:ext uri="{BB962C8B-B14F-4D97-AF65-F5344CB8AC3E}">
        <p14:creationId xmlns:p14="http://schemas.microsoft.com/office/powerpoint/2010/main" val="183887689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3" name="Нижний колонтитул 3"/>
          <p:cNvSpPr>
            <a:spLocks noGrp="1"/>
          </p:cNvSpPr>
          <p:nvPr>
            <p:ph type="ftr" sz="quarter" idx="4294967295"/>
          </p:nvPr>
        </p:nvSpPr>
        <p:spPr>
          <a:xfrm>
            <a:off x="0" y="6437730"/>
            <a:ext cx="11760000" cy="432000"/>
          </a:xfrm>
          <a:prstGeom prst="rect">
            <a:avLst/>
          </a:prstGeom>
          <a:solidFill>
            <a:srgbClr val="404040"/>
          </a:solidFill>
          <a:ln cmpd="sng">
            <a:noFill/>
          </a:ln>
        </p:spPr>
        <p:txBody>
          <a:bodyPr anchor="ctr"/>
          <a:lstStyle/>
          <a:p>
            <a:pPr lvl="1"/>
            <a:r>
              <a:rPr lang="ru-RU" b="1" dirty="0">
                <a:gradFill>
                  <a:gsLst>
                    <a:gs pos="0">
                      <a:schemeClr val="accent1">
                        <a:lumMod val="5000"/>
                        <a:lumOff val="95000"/>
                      </a:schemeClr>
                    </a:gs>
                    <a:gs pos="74000">
                      <a:schemeClr val="accent5">
                        <a:lumMod val="25000"/>
                        <a:lumOff val="75000"/>
                      </a:schemeClr>
                    </a:gs>
                    <a:gs pos="83000">
                      <a:schemeClr val="accent5">
                        <a:lumMod val="25000"/>
                        <a:lumOff val="75000"/>
                      </a:schemeClr>
                    </a:gs>
                    <a:gs pos="100000">
                      <a:schemeClr val="accent5">
                        <a:lumMod val="50000"/>
                        <a:lumOff val="50000"/>
                      </a:schemeClr>
                    </a:gs>
                  </a:gsLst>
                  <a:lin ang="5400000" scaled="1"/>
                </a:gradFill>
              </a:rPr>
              <a:t>БЮДЖЕТ ДЛЯ ГРАЖДАН </a:t>
            </a:r>
          </a:p>
        </p:txBody>
      </p:sp>
      <p:sp>
        <p:nvSpPr>
          <p:cNvPr id="34" name="Номер слайда 5">
            <a:extLst>
              <a:ext uri="{FF2B5EF4-FFF2-40B4-BE49-F238E27FC236}">
                <a16:creationId xmlns="" xmlns:a16="http://schemas.microsoft.com/office/drawing/2014/main" id="{1C554D9F-1895-486E-BFBA-905BB2D29E08}"/>
              </a:ext>
            </a:extLst>
          </p:cNvPr>
          <p:cNvSpPr>
            <a:spLocks noGrp="1"/>
          </p:cNvSpPr>
          <p:nvPr>
            <p:ph type="sldNum" sz="quarter" idx="33"/>
          </p:nvPr>
        </p:nvSpPr>
        <p:spPr>
          <a:xfrm>
            <a:off x="11760000" y="6437730"/>
            <a:ext cx="432000" cy="432000"/>
          </a:xfrm>
        </p:spPr>
        <p:txBody>
          <a:bodyPr rtlCol="0"/>
          <a:lstStyle/>
          <a:p>
            <a:pPr rtl="0"/>
            <a:fld id="{19B51A1E-902D-48AF-9020-955120F399B6}" type="slidenum">
              <a:rPr lang="ru-RU" sz="1600" b="1" smtClean="0">
                <a:ln w="0"/>
                <a:gradFill>
                  <a:gsLst>
                    <a:gs pos="0">
                      <a:schemeClr val="accent1">
                        <a:lumMod val="5000"/>
                        <a:lumOff val="95000"/>
                      </a:schemeClr>
                    </a:gs>
                    <a:gs pos="74000">
                      <a:schemeClr val="accent5">
                        <a:lumMod val="25000"/>
                        <a:lumOff val="75000"/>
                      </a:schemeClr>
                    </a:gs>
                    <a:gs pos="83000">
                      <a:schemeClr val="accent5">
                        <a:lumMod val="25000"/>
                        <a:lumOff val="75000"/>
                      </a:schemeClr>
                    </a:gs>
                    <a:gs pos="100000">
                      <a:schemeClr val="accent5">
                        <a:lumMod val="50000"/>
                        <a:lumOff val="50000"/>
                      </a:schemeClr>
                    </a:gs>
                  </a:gsLst>
                  <a:lin ang="5400000" scaled="1"/>
                </a:gradFill>
                <a:effectLst>
                  <a:outerShdw blurRad="38100" dist="25400" dir="5400000" algn="ctr" rotWithShape="0">
                    <a:srgbClr val="6E747A">
                      <a:alpha val="43000"/>
                    </a:srgbClr>
                  </a:outerShdw>
                </a:effectLst>
              </a:rPr>
              <a:pPr rtl="0"/>
              <a:t>62</a:t>
            </a:fld>
            <a:endParaRPr lang="ru-RU" sz="1600" b="1" dirty="0">
              <a:ln w="0"/>
              <a:gradFill>
                <a:gsLst>
                  <a:gs pos="0">
                    <a:schemeClr val="accent1">
                      <a:lumMod val="5000"/>
                      <a:lumOff val="95000"/>
                    </a:schemeClr>
                  </a:gs>
                  <a:gs pos="74000">
                    <a:schemeClr val="accent5">
                      <a:lumMod val="25000"/>
                      <a:lumOff val="75000"/>
                    </a:schemeClr>
                  </a:gs>
                  <a:gs pos="83000">
                    <a:schemeClr val="accent5">
                      <a:lumMod val="25000"/>
                      <a:lumOff val="75000"/>
                    </a:schemeClr>
                  </a:gs>
                  <a:gs pos="100000">
                    <a:schemeClr val="accent5">
                      <a:lumMod val="50000"/>
                      <a:lumOff val="50000"/>
                    </a:schemeClr>
                  </a:gs>
                </a:gsLst>
                <a:lin ang="5400000" scaled="1"/>
              </a:gradFill>
              <a:effectLst>
                <a:outerShdw blurRad="38100" dist="25400" dir="5400000" algn="ctr" rotWithShape="0">
                  <a:srgbClr val="6E747A">
                    <a:alpha val="43000"/>
                  </a:srgbClr>
                </a:outerShdw>
              </a:effectLst>
            </a:endParaRPr>
          </a:p>
        </p:txBody>
      </p:sp>
      <p:sp>
        <p:nvSpPr>
          <p:cNvPr id="3" name="Заголовок 2"/>
          <p:cNvSpPr>
            <a:spLocks noGrp="1"/>
          </p:cNvSpPr>
          <p:nvPr>
            <p:ph type="title"/>
          </p:nvPr>
        </p:nvSpPr>
        <p:spPr/>
        <p:txBody>
          <a:bodyPr/>
          <a:lstStyle/>
          <a:p>
            <a:r>
              <a:rPr lang="ru-RU" sz="2800" dirty="0" smtClean="0"/>
              <a:t>Исполнение </a:t>
            </a:r>
            <a:r>
              <a:rPr lang="ru-RU" sz="2800" dirty="0"/>
              <a:t>расходов бюджета города Пыть-Яха за </a:t>
            </a:r>
            <a:r>
              <a:rPr lang="ru-RU" sz="2800" dirty="0" smtClean="0"/>
              <a:t>2021 </a:t>
            </a:r>
            <a:r>
              <a:rPr lang="ru-RU" sz="2800" dirty="0"/>
              <a:t>год в разрезе муниципальных </a:t>
            </a:r>
            <a:r>
              <a:rPr lang="ru-RU" sz="2800" dirty="0" smtClean="0"/>
              <a:t>программ и непрограммных направлений деятельности</a:t>
            </a:r>
            <a:endParaRPr lang="ru-RU" sz="2800" dirty="0"/>
          </a:p>
        </p:txBody>
      </p:sp>
      <p:graphicFrame>
        <p:nvGraphicFramePr>
          <p:cNvPr id="2" name="Таблица 1"/>
          <p:cNvGraphicFramePr>
            <a:graphicFrameLocks noGrp="1"/>
          </p:cNvGraphicFramePr>
          <p:nvPr>
            <p:extLst>
              <p:ext uri="{D42A27DB-BD31-4B8C-83A1-F6EECF244321}">
                <p14:modId xmlns:p14="http://schemas.microsoft.com/office/powerpoint/2010/main" val="1525629969"/>
              </p:ext>
            </p:extLst>
          </p:nvPr>
        </p:nvGraphicFramePr>
        <p:xfrm>
          <a:off x="432000" y="1089025"/>
          <a:ext cx="11328001" cy="2852136"/>
        </p:xfrm>
        <a:graphic>
          <a:graphicData uri="http://schemas.openxmlformats.org/drawingml/2006/table">
            <a:tbl>
              <a:tblPr lastRow="1" bandRow="1" bandCol="1">
                <a:tableStyleId>{5A111915-BE36-4E01-A7E5-04B1672EAD32}</a:tableStyleId>
              </a:tblPr>
              <a:tblGrid>
                <a:gridCol w="9000235"/>
                <a:gridCol w="1401417"/>
                <a:gridCol w="926349"/>
              </a:tblGrid>
              <a:tr h="37177">
                <a:tc>
                  <a:txBody>
                    <a:bodyPr/>
                    <a:lstStyle/>
                    <a:p>
                      <a:pPr algn="ctr" fontAlgn="ctr"/>
                      <a:r>
                        <a:rPr lang="ru-RU" sz="1400" u="none" strike="noStrike" dirty="0">
                          <a:effectLst/>
                        </a:rPr>
                        <a:t>1</a:t>
                      </a:r>
                      <a:endParaRPr lang="ru-RU" sz="1400" b="0" i="0" u="none" strike="noStrike" dirty="0">
                        <a:effectLst/>
                        <a:latin typeface="Times New Roman" panose="02020603050405020304" pitchFamily="18" charset="0"/>
                      </a:endParaRPr>
                    </a:p>
                  </a:txBody>
                  <a:tcPr marL="2187" marR="2187" marT="2187" marB="0" anchor="ctr"/>
                </a:tc>
                <a:tc>
                  <a:txBody>
                    <a:bodyPr/>
                    <a:lstStyle/>
                    <a:p>
                      <a:pPr algn="ctr" fontAlgn="ctr"/>
                      <a:r>
                        <a:rPr lang="ru-RU" sz="1400" u="none" strike="noStrike">
                          <a:effectLst/>
                        </a:rPr>
                        <a:t>2</a:t>
                      </a:r>
                      <a:endParaRPr lang="ru-RU" sz="1400" b="0" i="0" u="none" strike="noStrike">
                        <a:effectLst/>
                        <a:latin typeface="Times New Roman" panose="02020603050405020304" pitchFamily="18" charset="0"/>
                      </a:endParaRPr>
                    </a:p>
                  </a:txBody>
                  <a:tcPr marL="2187" marR="2187" marT="2187" marB="0" anchor="ctr"/>
                </a:tc>
                <a:tc>
                  <a:txBody>
                    <a:bodyPr/>
                    <a:lstStyle/>
                    <a:p>
                      <a:pPr algn="ctr" fontAlgn="ctr"/>
                      <a:r>
                        <a:rPr lang="ru-RU" sz="1400" u="none" strike="noStrike">
                          <a:effectLst/>
                        </a:rPr>
                        <a:t>3</a:t>
                      </a:r>
                      <a:endParaRPr lang="ru-RU" sz="1400" b="0" i="0" u="none" strike="noStrike">
                        <a:effectLst/>
                        <a:latin typeface="Times New Roman" panose="02020603050405020304" pitchFamily="18" charset="0"/>
                      </a:endParaRPr>
                    </a:p>
                  </a:txBody>
                  <a:tcPr marL="2187" marR="2187" marT="2187" marB="0" anchor="ctr"/>
                </a:tc>
              </a:tr>
              <a:tr h="74354">
                <a:tc>
                  <a:txBody>
                    <a:bodyPr/>
                    <a:lstStyle/>
                    <a:p>
                      <a:pPr algn="l" fontAlgn="b"/>
                      <a:r>
                        <a:rPr lang="ru-RU" sz="1400" b="1" u="none" strike="noStrike" dirty="0">
                          <a:effectLst/>
                        </a:rPr>
                        <a:t>Муниципальная программа "Содержание городских территорий, озеленение и благоустройство в городе Пыть-Яхе"</a:t>
                      </a:r>
                      <a:endParaRPr lang="ru-RU" sz="1400" b="1" i="0" u="none" strike="noStrike" dirty="0">
                        <a:effectLst/>
                        <a:latin typeface="Times New Roman" panose="02020603050405020304" pitchFamily="18" charset="0"/>
                      </a:endParaRPr>
                    </a:p>
                  </a:txBody>
                  <a:tcPr marL="2187" marR="2187" marT="2187" marB="0" anchor="b"/>
                </a:tc>
                <a:tc>
                  <a:txBody>
                    <a:bodyPr/>
                    <a:lstStyle/>
                    <a:p>
                      <a:pPr algn="ctr" fontAlgn="b"/>
                      <a:r>
                        <a:rPr lang="ru-RU" sz="1400" b="1" u="none" strike="noStrike" dirty="0">
                          <a:effectLst/>
                        </a:rPr>
                        <a:t>105 528,6</a:t>
                      </a:r>
                      <a:endParaRPr lang="ru-RU" sz="1400" b="1" i="0" u="none" strike="noStrike" dirty="0">
                        <a:effectLst/>
                        <a:latin typeface="Times New Roman" panose="02020603050405020304" pitchFamily="18" charset="0"/>
                      </a:endParaRPr>
                    </a:p>
                  </a:txBody>
                  <a:tcPr marL="2187" marR="2187" marT="2187" marB="0" anchor="b"/>
                </a:tc>
                <a:tc>
                  <a:txBody>
                    <a:bodyPr/>
                    <a:lstStyle/>
                    <a:p>
                      <a:pPr algn="ctr" fontAlgn="b"/>
                      <a:r>
                        <a:rPr lang="ru-RU" sz="1400" b="1" u="none" strike="noStrike" dirty="0">
                          <a:effectLst/>
                        </a:rPr>
                        <a:t>2,4%</a:t>
                      </a:r>
                      <a:endParaRPr lang="ru-RU" sz="1400" b="1" i="0" u="none" strike="noStrike" dirty="0">
                        <a:effectLst/>
                        <a:latin typeface="Times New Roman" panose="02020603050405020304" pitchFamily="18" charset="0"/>
                      </a:endParaRPr>
                    </a:p>
                  </a:txBody>
                  <a:tcPr marL="2187" marR="2187" marT="2187" marB="0" anchor="b"/>
                </a:tc>
              </a:tr>
              <a:tr h="37177">
                <a:tc>
                  <a:txBody>
                    <a:bodyPr/>
                    <a:lstStyle/>
                    <a:p>
                      <a:pPr algn="l" fontAlgn="b"/>
                      <a:r>
                        <a:rPr lang="ru-RU" sz="1400" b="1" u="none" strike="noStrike" dirty="0">
                          <a:effectLst/>
                        </a:rPr>
                        <a:t>Непрограммные направления деятельности</a:t>
                      </a:r>
                      <a:endParaRPr lang="ru-RU" sz="1400" b="1" i="0" u="none" strike="noStrike" dirty="0">
                        <a:effectLst/>
                        <a:latin typeface="Times New Roman" panose="02020603050405020304" pitchFamily="18" charset="0"/>
                      </a:endParaRPr>
                    </a:p>
                  </a:txBody>
                  <a:tcPr marL="2187" marR="2187" marT="2187" marB="0" anchor="b"/>
                </a:tc>
                <a:tc>
                  <a:txBody>
                    <a:bodyPr/>
                    <a:lstStyle/>
                    <a:p>
                      <a:pPr algn="ctr" fontAlgn="b"/>
                      <a:r>
                        <a:rPr lang="ru-RU" sz="1400" b="1" u="none" strike="noStrike" dirty="0">
                          <a:effectLst/>
                        </a:rPr>
                        <a:t>42 451,8</a:t>
                      </a:r>
                      <a:endParaRPr lang="ru-RU" sz="1400" b="1" i="0" u="none" strike="noStrike" dirty="0">
                        <a:effectLst/>
                        <a:latin typeface="Times New Roman" panose="02020603050405020304" pitchFamily="18" charset="0"/>
                      </a:endParaRPr>
                    </a:p>
                  </a:txBody>
                  <a:tcPr marL="2187" marR="2187" marT="2187" marB="0" anchor="b"/>
                </a:tc>
                <a:tc>
                  <a:txBody>
                    <a:bodyPr/>
                    <a:lstStyle/>
                    <a:p>
                      <a:pPr algn="ctr" fontAlgn="b"/>
                      <a:r>
                        <a:rPr lang="ru-RU" sz="1400" b="1" u="none" strike="noStrike" dirty="0">
                          <a:effectLst/>
                        </a:rPr>
                        <a:t>1,0%</a:t>
                      </a:r>
                      <a:endParaRPr lang="ru-RU" sz="1400" b="1" i="0" u="none" strike="noStrike" dirty="0">
                        <a:effectLst/>
                        <a:latin typeface="Times New Roman" panose="02020603050405020304" pitchFamily="18" charset="0"/>
                      </a:endParaRPr>
                    </a:p>
                  </a:txBody>
                  <a:tcPr marL="2187" marR="2187" marT="2187" marB="0" anchor="b"/>
                </a:tc>
              </a:tr>
              <a:tr h="74354">
                <a:tc>
                  <a:txBody>
                    <a:bodyPr/>
                    <a:lstStyle/>
                    <a:p>
                      <a:pPr algn="l" fontAlgn="b"/>
                      <a:r>
                        <a:rPr lang="ru-RU" sz="1400" u="none" strike="noStrike">
                          <a:effectLst/>
                        </a:rPr>
                        <a:t>Непрограммное направление деятельности "Обеспечение деятельности муниципальных органов местного самоуправления"</a:t>
                      </a:r>
                      <a:endParaRPr lang="ru-RU" sz="1400" b="0" i="0" u="none" strike="noStrike">
                        <a:effectLst/>
                        <a:latin typeface="Times New Roman" panose="02020603050405020304" pitchFamily="18" charset="0"/>
                      </a:endParaRPr>
                    </a:p>
                  </a:txBody>
                  <a:tcPr marL="2187" marR="2187" marT="2187" marB="0" anchor="b"/>
                </a:tc>
                <a:tc>
                  <a:txBody>
                    <a:bodyPr/>
                    <a:lstStyle/>
                    <a:p>
                      <a:pPr algn="ctr" fontAlgn="b"/>
                      <a:r>
                        <a:rPr lang="ru-RU" sz="1400" u="none" strike="noStrike">
                          <a:effectLst/>
                        </a:rPr>
                        <a:t>24 108,9</a:t>
                      </a:r>
                      <a:endParaRPr lang="ru-RU" sz="1400" b="0" i="0" u="none" strike="noStrike">
                        <a:effectLst/>
                        <a:latin typeface="Times New Roman" panose="02020603050405020304" pitchFamily="18" charset="0"/>
                      </a:endParaRPr>
                    </a:p>
                  </a:txBody>
                  <a:tcPr marL="2187" marR="2187" marT="2187" marB="0" anchor="b"/>
                </a:tc>
                <a:tc>
                  <a:txBody>
                    <a:bodyPr/>
                    <a:lstStyle/>
                    <a:p>
                      <a:pPr algn="ctr" fontAlgn="b"/>
                      <a:r>
                        <a:rPr lang="ru-RU" sz="1400" u="none" strike="noStrike" dirty="0">
                          <a:effectLst/>
                        </a:rPr>
                        <a:t>0,6%</a:t>
                      </a:r>
                      <a:endParaRPr lang="ru-RU" sz="1400" b="0" i="0" u="none" strike="noStrike" dirty="0">
                        <a:effectLst/>
                        <a:latin typeface="Times New Roman" panose="02020603050405020304" pitchFamily="18" charset="0"/>
                      </a:endParaRPr>
                    </a:p>
                  </a:txBody>
                  <a:tcPr marL="2187" marR="2187" marT="2187" marB="0" anchor="b"/>
                </a:tc>
              </a:tr>
              <a:tr h="74354">
                <a:tc>
                  <a:txBody>
                    <a:bodyPr/>
                    <a:lstStyle/>
                    <a:p>
                      <a:pPr algn="l" fontAlgn="b"/>
                      <a:r>
                        <a:rPr lang="ru-RU" sz="1400" u="none" strike="noStrike" dirty="0">
                          <a:effectLst/>
                        </a:rPr>
                        <a:t>Непрограммное направление деятельности "Осуществление первичного воинского учета на территориях, где отсутствуют военные комиссариаты"</a:t>
                      </a:r>
                      <a:endParaRPr lang="ru-RU" sz="1400" b="0" i="0" u="none" strike="noStrike" dirty="0">
                        <a:effectLst/>
                        <a:latin typeface="Times New Roman" panose="02020603050405020304" pitchFamily="18" charset="0"/>
                      </a:endParaRPr>
                    </a:p>
                  </a:txBody>
                  <a:tcPr marL="2187" marR="2187" marT="2187" marB="0" anchor="b"/>
                </a:tc>
                <a:tc>
                  <a:txBody>
                    <a:bodyPr/>
                    <a:lstStyle/>
                    <a:p>
                      <a:pPr algn="ctr" fontAlgn="b"/>
                      <a:r>
                        <a:rPr lang="ru-RU" sz="1400" u="none" strike="noStrike">
                          <a:effectLst/>
                        </a:rPr>
                        <a:t>5 480,2</a:t>
                      </a:r>
                      <a:endParaRPr lang="ru-RU" sz="1400" b="0" i="0" u="none" strike="noStrike">
                        <a:effectLst/>
                        <a:latin typeface="Times New Roman" panose="02020603050405020304" pitchFamily="18" charset="0"/>
                      </a:endParaRPr>
                    </a:p>
                  </a:txBody>
                  <a:tcPr marL="2187" marR="2187" marT="2187" marB="0" anchor="b"/>
                </a:tc>
                <a:tc>
                  <a:txBody>
                    <a:bodyPr/>
                    <a:lstStyle/>
                    <a:p>
                      <a:pPr algn="ctr" fontAlgn="b"/>
                      <a:r>
                        <a:rPr lang="ru-RU" sz="1400" u="none" strike="noStrike" dirty="0">
                          <a:effectLst/>
                        </a:rPr>
                        <a:t>0,1%</a:t>
                      </a:r>
                      <a:endParaRPr lang="ru-RU" sz="1400" b="0" i="0" u="none" strike="noStrike" dirty="0">
                        <a:effectLst/>
                        <a:latin typeface="Times New Roman" panose="02020603050405020304" pitchFamily="18" charset="0"/>
                      </a:endParaRPr>
                    </a:p>
                  </a:txBody>
                  <a:tcPr marL="2187" marR="2187" marT="2187" marB="0" anchor="b"/>
                </a:tc>
              </a:tr>
              <a:tr h="74354">
                <a:tc>
                  <a:txBody>
                    <a:bodyPr/>
                    <a:lstStyle/>
                    <a:p>
                      <a:pPr algn="l" fontAlgn="b"/>
                      <a:r>
                        <a:rPr lang="ru-RU" sz="1400" u="none" strike="noStrike">
                          <a:effectLst/>
                        </a:rPr>
                        <a:t>Непрограммное направление деятельности "Исполнение отдельных расходных обязательств муниципального образования городской округ город Пыть-Ях"</a:t>
                      </a:r>
                      <a:endParaRPr lang="ru-RU" sz="1400" b="0" i="0" u="none" strike="noStrike">
                        <a:effectLst/>
                        <a:latin typeface="Times New Roman" panose="02020603050405020304" pitchFamily="18" charset="0"/>
                      </a:endParaRPr>
                    </a:p>
                  </a:txBody>
                  <a:tcPr marL="2187" marR="2187" marT="2187" marB="0" anchor="b"/>
                </a:tc>
                <a:tc>
                  <a:txBody>
                    <a:bodyPr/>
                    <a:lstStyle/>
                    <a:p>
                      <a:pPr algn="ctr" fontAlgn="b"/>
                      <a:r>
                        <a:rPr lang="ru-RU" sz="1400" u="none" strike="noStrike">
                          <a:effectLst/>
                        </a:rPr>
                        <a:t>8 000,0</a:t>
                      </a:r>
                      <a:endParaRPr lang="ru-RU" sz="1400" b="0" i="0" u="none" strike="noStrike">
                        <a:effectLst/>
                        <a:latin typeface="Times New Roman" panose="02020603050405020304" pitchFamily="18" charset="0"/>
                      </a:endParaRPr>
                    </a:p>
                  </a:txBody>
                  <a:tcPr marL="2187" marR="2187" marT="2187" marB="0" anchor="b"/>
                </a:tc>
                <a:tc>
                  <a:txBody>
                    <a:bodyPr/>
                    <a:lstStyle/>
                    <a:p>
                      <a:pPr algn="ctr" fontAlgn="b"/>
                      <a:r>
                        <a:rPr lang="ru-RU" sz="1400" u="none" strike="noStrike" dirty="0">
                          <a:effectLst/>
                        </a:rPr>
                        <a:t>0,2%</a:t>
                      </a:r>
                      <a:endParaRPr lang="ru-RU" sz="1400" b="0" i="0" u="none" strike="noStrike" dirty="0">
                        <a:effectLst/>
                        <a:latin typeface="Times New Roman" panose="02020603050405020304" pitchFamily="18" charset="0"/>
                      </a:endParaRPr>
                    </a:p>
                  </a:txBody>
                  <a:tcPr marL="2187" marR="2187" marT="2187" marB="0" anchor="b"/>
                </a:tc>
              </a:tr>
              <a:tr h="74354">
                <a:tc>
                  <a:txBody>
                    <a:bodyPr/>
                    <a:lstStyle/>
                    <a:p>
                      <a:pPr algn="l" fontAlgn="b"/>
                      <a:r>
                        <a:rPr lang="ru-RU" sz="1400" u="none" strike="noStrike" dirty="0">
                          <a:effectLst/>
                        </a:rPr>
                        <a:t>Финансовое обеспечение мероприятий, связанных с профилактикой и устранением последствий распространения новой </a:t>
                      </a:r>
                      <a:r>
                        <a:rPr lang="ru-RU" sz="1400" u="none" strike="noStrike" dirty="0" err="1">
                          <a:effectLst/>
                        </a:rPr>
                        <a:t>коронавирусной</a:t>
                      </a:r>
                      <a:r>
                        <a:rPr lang="ru-RU" sz="1400" u="none" strike="noStrike" dirty="0">
                          <a:effectLst/>
                        </a:rPr>
                        <a:t> инфекции (COVID - 2019)</a:t>
                      </a:r>
                      <a:endParaRPr lang="ru-RU" sz="1400" b="0" i="0" u="none" strike="noStrike" dirty="0">
                        <a:effectLst/>
                        <a:latin typeface="Times New Roman" panose="02020603050405020304" pitchFamily="18" charset="0"/>
                      </a:endParaRPr>
                    </a:p>
                  </a:txBody>
                  <a:tcPr marL="2187" marR="2187" marT="2187" marB="0" anchor="b"/>
                </a:tc>
                <a:tc>
                  <a:txBody>
                    <a:bodyPr/>
                    <a:lstStyle/>
                    <a:p>
                      <a:pPr algn="ctr" fontAlgn="b"/>
                      <a:r>
                        <a:rPr lang="ru-RU" sz="1400" u="none" strike="noStrike">
                          <a:effectLst/>
                        </a:rPr>
                        <a:t>4 862,7</a:t>
                      </a:r>
                      <a:endParaRPr lang="ru-RU" sz="1400" b="0" i="0" u="none" strike="noStrike">
                        <a:effectLst/>
                        <a:latin typeface="Times New Roman" panose="02020603050405020304" pitchFamily="18" charset="0"/>
                      </a:endParaRPr>
                    </a:p>
                  </a:txBody>
                  <a:tcPr marL="2187" marR="2187" marT="2187" marB="0" anchor="b"/>
                </a:tc>
                <a:tc>
                  <a:txBody>
                    <a:bodyPr/>
                    <a:lstStyle/>
                    <a:p>
                      <a:pPr algn="ctr" fontAlgn="b"/>
                      <a:r>
                        <a:rPr lang="ru-RU" sz="1400" u="none" strike="noStrike" dirty="0">
                          <a:effectLst/>
                        </a:rPr>
                        <a:t>0,1%</a:t>
                      </a:r>
                      <a:endParaRPr lang="ru-RU" sz="1400" b="0" i="0" u="none" strike="noStrike" dirty="0">
                        <a:effectLst/>
                        <a:latin typeface="Times New Roman" panose="02020603050405020304" pitchFamily="18" charset="0"/>
                      </a:endParaRPr>
                    </a:p>
                  </a:txBody>
                  <a:tcPr marL="2187" marR="2187" marT="2187" marB="0" anchor="b"/>
                </a:tc>
              </a:tr>
              <a:tr h="37177">
                <a:tc>
                  <a:txBody>
                    <a:bodyPr/>
                    <a:lstStyle/>
                    <a:p>
                      <a:pPr algn="l" fontAlgn="b"/>
                      <a:r>
                        <a:rPr lang="ru-RU" sz="1800" b="1" u="none" strike="noStrike" dirty="0">
                          <a:effectLst/>
                        </a:rPr>
                        <a:t>Всего расходов</a:t>
                      </a:r>
                      <a:endParaRPr lang="ru-RU" sz="1800" b="1" i="0" u="none" strike="noStrike" dirty="0">
                        <a:effectLst/>
                        <a:latin typeface="Times New Roman" panose="02020603050405020304" pitchFamily="18" charset="0"/>
                      </a:endParaRPr>
                    </a:p>
                  </a:txBody>
                  <a:tcPr marL="2187" marR="2187" marT="2187" marB="0" anchor="b"/>
                </a:tc>
                <a:tc>
                  <a:txBody>
                    <a:bodyPr/>
                    <a:lstStyle/>
                    <a:p>
                      <a:pPr algn="ctr" fontAlgn="b"/>
                      <a:r>
                        <a:rPr lang="ru-RU" sz="1800" b="1" u="none" strike="noStrike" dirty="0">
                          <a:effectLst/>
                        </a:rPr>
                        <a:t>4 323 066,2</a:t>
                      </a:r>
                      <a:endParaRPr lang="ru-RU" sz="1800" b="1" i="0" u="none" strike="noStrike" dirty="0">
                        <a:effectLst/>
                        <a:latin typeface="Times New Roman" panose="02020603050405020304" pitchFamily="18" charset="0"/>
                      </a:endParaRPr>
                    </a:p>
                  </a:txBody>
                  <a:tcPr marL="2187" marR="2187" marT="2187" marB="0" anchor="b"/>
                </a:tc>
                <a:tc>
                  <a:txBody>
                    <a:bodyPr/>
                    <a:lstStyle/>
                    <a:p>
                      <a:pPr algn="ctr" fontAlgn="b"/>
                      <a:r>
                        <a:rPr lang="ru-RU" sz="1800" b="1" u="none" strike="noStrike" dirty="0">
                          <a:effectLst/>
                        </a:rPr>
                        <a:t>100,0%</a:t>
                      </a:r>
                      <a:endParaRPr lang="ru-RU" sz="1800" b="1" i="0" u="none" strike="noStrike" dirty="0">
                        <a:effectLst/>
                        <a:latin typeface="Times New Roman" panose="02020603050405020304" pitchFamily="18" charset="0"/>
                      </a:endParaRPr>
                    </a:p>
                  </a:txBody>
                  <a:tcPr marL="2187" marR="2187" marT="2187" marB="0" anchor="b"/>
                </a:tc>
              </a:tr>
            </a:tbl>
          </a:graphicData>
        </a:graphic>
      </p:graphicFrame>
      <p:sp>
        <p:nvSpPr>
          <p:cNvPr id="6" name="TextBox 5"/>
          <p:cNvSpPr txBox="1"/>
          <p:nvPr/>
        </p:nvSpPr>
        <p:spPr>
          <a:xfrm>
            <a:off x="10871200" y="689267"/>
            <a:ext cx="1036482" cy="369332"/>
          </a:xfrm>
          <a:prstGeom prst="rect">
            <a:avLst/>
          </a:prstGeom>
          <a:noFill/>
        </p:spPr>
        <p:txBody>
          <a:bodyPr wrap="square" rtlCol="0">
            <a:spAutoFit/>
          </a:bodyPr>
          <a:lstStyle/>
          <a:p>
            <a:pPr algn="r"/>
            <a:r>
              <a:rPr lang="ru-RU" dirty="0" smtClean="0"/>
              <a:t>(5 из 5)</a:t>
            </a:r>
            <a:endParaRPr lang="ru-RU" dirty="0"/>
          </a:p>
        </p:txBody>
      </p:sp>
    </p:spTree>
    <p:extLst>
      <p:ext uri="{BB962C8B-B14F-4D97-AF65-F5344CB8AC3E}">
        <p14:creationId xmlns:p14="http://schemas.microsoft.com/office/powerpoint/2010/main" val="347641974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Рисунок 12"/>
          <p:cNvPicPr>
            <a:picLocks noGrp="1" noChangeAspect="1"/>
          </p:cNvPicPr>
          <p:nvPr>
            <p:ph type="pic" sz="quarter" idx="14"/>
          </p:nvPr>
        </p:nvPicPr>
        <p:blipFill>
          <a:blip r:embed="rId2" cstate="email">
            <a:extLst>
              <a:ext uri="{28A0092B-C50C-407E-A947-70E740481C1C}">
                <a14:useLocalDpi xmlns:a14="http://schemas.microsoft.com/office/drawing/2010/main"/>
              </a:ext>
            </a:extLst>
          </a:blip>
          <a:srcRect/>
          <a:stretch>
            <a:fillRect/>
          </a:stretch>
        </p:blipFill>
        <p:spPr>
          <a:xfrm>
            <a:off x="6672000" y="0"/>
            <a:ext cx="5508625" cy="2551113"/>
          </a:xfrm>
          <a:ln>
            <a:noFill/>
          </a:ln>
        </p:spPr>
      </p:pic>
      <p:sp>
        <p:nvSpPr>
          <p:cNvPr id="2" name="Заголовок 1"/>
          <p:cNvSpPr>
            <a:spLocks noGrp="1"/>
          </p:cNvSpPr>
          <p:nvPr>
            <p:ph type="title"/>
          </p:nvPr>
        </p:nvSpPr>
        <p:spPr>
          <a:xfrm>
            <a:off x="6672000" y="2546309"/>
            <a:ext cx="5508000" cy="1570566"/>
          </a:xfrm>
          <a:ln>
            <a:noFill/>
          </a:ln>
        </p:spPr>
        <p:style>
          <a:lnRef idx="2">
            <a:schemeClr val="dk1"/>
          </a:lnRef>
          <a:fillRef idx="1">
            <a:schemeClr val="lt1"/>
          </a:fillRef>
          <a:effectRef idx="0">
            <a:schemeClr val="dk1"/>
          </a:effectRef>
          <a:fontRef idx="minor">
            <a:schemeClr val="dk1"/>
          </a:fontRef>
        </p:style>
        <p:txBody>
          <a:bodyPr/>
          <a:lstStyle/>
          <a:p>
            <a:r>
              <a:rPr lang="ru-RU" sz="3200" dirty="0">
                <a:latin typeface="+mn-lt"/>
              </a:rPr>
              <a:t>Муниципальная программа "Развитие образования в городе Пыть-Яхе"</a:t>
            </a:r>
          </a:p>
        </p:txBody>
      </p:sp>
      <p:sp>
        <p:nvSpPr>
          <p:cNvPr id="10" name="Текст 9"/>
          <p:cNvSpPr>
            <a:spLocks noGrp="1"/>
          </p:cNvSpPr>
          <p:nvPr>
            <p:ph type="body" sz="quarter" idx="32"/>
          </p:nvPr>
        </p:nvSpPr>
        <p:spPr>
          <a:xfrm>
            <a:off x="6672000" y="4121913"/>
            <a:ext cx="5508000" cy="2315817"/>
          </a:xfrm>
          <a:ln>
            <a:noFill/>
          </a:ln>
        </p:spPr>
        <p:txBody>
          <a:bodyPr/>
          <a:lstStyle/>
          <a:p>
            <a:r>
              <a:rPr lang="ru-RU" sz="2400" dirty="0"/>
              <a:t>Цель: </a:t>
            </a:r>
            <a:r>
              <a:rPr lang="ru-RU" dirty="0"/>
              <a:t>Обеспечение доступности качественного образования, соответствующего требованиям инновационного развития экономики, современным потребностям общества и каждого жителя города Пыть-Яха. Повышение эффективности реализации молодежной политики в интересах инновационного социально ориентированного развития города Пыть-Яха.</a:t>
            </a:r>
          </a:p>
          <a:p>
            <a:endParaRPr lang="ru-RU" dirty="0"/>
          </a:p>
        </p:txBody>
      </p:sp>
      <p:sp>
        <p:nvSpPr>
          <p:cNvPr id="4" name="Нижний колонтитул 3"/>
          <p:cNvSpPr>
            <a:spLocks noGrp="1"/>
          </p:cNvSpPr>
          <p:nvPr>
            <p:ph type="ftr" sz="quarter" idx="13"/>
          </p:nvPr>
        </p:nvSpPr>
        <p:spPr/>
        <p:txBody>
          <a:bodyPr/>
          <a:lstStyle/>
          <a:p>
            <a:pPr rtl="0"/>
            <a:r>
              <a:rPr lang="ru-RU" noProof="0" smtClean="0"/>
              <a:t>Бюджет для граждан</a:t>
            </a:r>
            <a:endParaRPr lang="ru-RU" noProof="0" dirty="0"/>
          </a:p>
        </p:txBody>
      </p:sp>
      <p:sp>
        <p:nvSpPr>
          <p:cNvPr id="85" name="Нижний колонтитул 3"/>
          <p:cNvSpPr txBox="1">
            <a:spLocks/>
          </p:cNvSpPr>
          <p:nvPr/>
        </p:nvSpPr>
        <p:spPr>
          <a:xfrm>
            <a:off x="0" y="6437730"/>
            <a:ext cx="11760000" cy="432000"/>
          </a:xfrm>
          <a:prstGeom prst="rect">
            <a:avLst/>
          </a:prstGeom>
          <a:solidFill>
            <a:srgbClr val="404040"/>
          </a:solidFill>
          <a:ln cmpd="sng">
            <a:noFill/>
          </a:ln>
        </p:spPr>
        <p:txBody>
          <a:bodyPr vert="horz" lIns="0" tIns="0" rIns="0" bIns="0" rtlCol="0" anchor="ctr"/>
          <a:lstStyle>
            <a:defPPr rtl="0">
              <a:defRPr lang="ru-RU"/>
            </a:defPPr>
            <a:lvl1pPr marL="0" algn="l" defTabSz="914400" rtl="0" eaLnBrk="1" latinLnBrk="0" hangingPunct="1">
              <a:defRPr sz="1200"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1"/>
            <a:r>
              <a:rPr lang="ru-RU" b="1" smtClean="0">
                <a:gradFill>
                  <a:gsLst>
                    <a:gs pos="0">
                      <a:schemeClr val="accent1">
                        <a:lumMod val="5000"/>
                        <a:lumOff val="95000"/>
                      </a:schemeClr>
                    </a:gs>
                    <a:gs pos="74000">
                      <a:schemeClr val="accent5">
                        <a:lumMod val="25000"/>
                        <a:lumOff val="75000"/>
                      </a:schemeClr>
                    </a:gs>
                    <a:gs pos="83000">
                      <a:schemeClr val="accent5">
                        <a:lumMod val="25000"/>
                        <a:lumOff val="75000"/>
                      </a:schemeClr>
                    </a:gs>
                    <a:gs pos="100000">
                      <a:schemeClr val="accent5">
                        <a:lumMod val="50000"/>
                        <a:lumOff val="50000"/>
                      </a:schemeClr>
                    </a:gs>
                  </a:gsLst>
                  <a:lin ang="5400000" scaled="1"/>
                </a:gradFill>
              </a:rPr>
              <a:t>БЮДЖЕТ ДЛЯ ГРАЖДАН </a:t>
            </a:r>
            <a:endParaRPr lang="ru-RU" b="1" dirty="0">
              <a:gradFill>
                <a:gsLst>
                  <a:gs pos="0">
                    <a:schemeClr val="accent1">
                      <a:lumMod val="5000"/>
                      <a:lumOff val="95000"/>
                    </a:schemeClr>
                  </a:gs>
                  <a:gs pos="74000">
                    <a:schemeClr val="accent5">
                      <a:lumMod val="25000"/>
                      <a:lumOff val="75000"/>
                    </a:schemeClr>
                  </a:gs>
                  <a:gs pos="83000">
                    <a:schemeClr val="accent5">
                      <a:lumMod val="25000"/>
                      <a:lumOff val="75000"/>
                    </a:schemeClr>
                  </a:gs>
                  <a:gs pos="100000">
                    <a:schemeClr val="accent5">
                      <a:lumMod val="50000"/>
                      <a:lumOff val="50000"/>
                    </a:schemeClr>
                  </a:gs>
                </a:gsLst>
                <a:lin ang="5400000" scaled="1"/>
              </a:gradFill>
            </a:endParaRPr>
          </a:p>
        </p:txBody>
      </p:sp>
      <p:graphicFrame>
        <p:nvGraphicFramePr>
          <p:cNvPr id="16" name="Таблица 15"/>
          <p:cNvGraphicFramePr>
            <a:graphicFrameLocks noGrp="1"/>
          </p:cNvGraphicFramePr>
          <p:nvPr>
            <p:extLst>
              <p:ext uri="{D42A27DB-BD31-4B8C-83A1-F6EECF244321}">
                <p14:modId xmlns:p14="http://schemas.microsoft.com/office/powerpoint/2010/main" val="1064618950"/>
              </p:ext>
            </p:extLst>
          </p:nvPr>
        </p:nvGraphicFramePr>
        <p:xfrm>
          <a:off x="160276" y="137949"/>
          <a:ext cx="6417505" cy="855673"/>
        </p:xfrm>
        <a:graphic>
          <a:graphicData uri="http://schemas.openxmlformats.org/drawingml/2006/table">
            <a:tbl>
              <a:tblPr firstRow="1" bandRow="1" bandCol="1">
                <a:tableStyleId>{5A111915-BE36-4E01-A7E5-04B1672EAD32}</a:tableStyleId>
              </a:tblPr>
              <a:tblGrid>
                <a:gridCol w="2181952"/>
                <a:gridCol w="1625768"/>
                <a:gridCol w="1411851"/>
                <a:gridCol w="1197934"/>
              </a:tblGrid>
              <a:tr h="337513">
                <a:tc rowSpan="2">
                  <a:txBody>
                    <a:bodyPr/>
                    <a:lstStyle/>
                    <a:p>
                      <a:pPr algn="ctr"/>
                      <a:r>
                        <a:rPr lang="ru-RU" sz="1400" dirty="0" smtClean="0"/>
                        <a:t>Общий объем расходов по программе,</a:t>
                      </a:r>
                    </a:p>
                    <a:p>
                      <a:pPr algn="ctr"/>
                      <a:r>
                        <a:rPr lang="ru-RU" sz="1400" dirty="0" smtClean="0"/>
                        <a:t>тыс. рублей</a:t>
                      </a:r>
                      <a:endParaRPr lang="ru-RU" sz="1400" b="1" dirty="0">
                        <a:solidFill>
                          <a:schemeClr val="tx1">
                            <a:lumMod val="65000"/>
                            <a:lumOff val="35000"/>
                          </a:schemeClr>
                        </a:solidFill>
                        <a:latin typeface="+mn-lt"/>
                      </a:endParaRPr>
                    </a:p>
                  </a:txBody>
                  <a:tcPr anchor="ctr"/>
                </a:tc>
                <a:tc>
                  <a:txBody>
                    <a:bodyPr/>
                    <a:lstStyle/>
                    <a:p>
                      <a:pPr algn="ctr"/>
                      <a:r>
                        <a:rPr lang="ru-RU" sz="1400" dirty="0" smtClean="0"/>
                        <a:t>Уточненный план на 2021 год</a:t>
                      </a:r>
                      <a:endParaRPr lang="ru-RU" sz="1400" b="1" dirty="0">
                        <a:solidFill>
                          <a:schemeClr val="tx1">
                            <a:lumMod val="65000"/>
                            <a:lumOff val="35000"/>
                          </a:schemeClr>
                        </a:solidFill>
                        <a:latin typeface="+mn-lt"/>
                      </a:endParaRPr>
                    </a:p>
                  </a:txBody>
                  <a:tcPr anchor="ctr"/>
                </a:tc>
                <a:tc>
                  <a:txBody>
                    <a:bodyPr/>
                    <a:lstStyle/>
                    <a:p>
                      <a:pPr algn="ctr"/>
                      <a:r>
                        <a:rPr lang="ru-RU" sz="1400" dirty="0" smtClean="0"/>
                        <a:t>Исполнено за 2021 год</a:t>
                      </a:r>
                      <a:endParaRPr lang="ru-RU" sz="1400" b="1" dirty="0">
                        <a:solidFill>
                          <a:schemeClr val="tx1">
                            <a:lumMod val="65000"/>
                            <a:lumOff val="35000"/>
                          </a:schemeClr>
                        </a:solidFill>
                        <a:latin typeface="+mn-lt"/>
                      </a:endParaRPr>
                    </a:p>
                  </a:txBody>
                  <a:tcPr anchor="ctr"/>
                </a:tc>
                <a:tc>
                  <a:txBody>
                    <a:bodyPr/>
                    <a:lstStyle/>
                    <a:p>
                      <a:pPr algn="ctr"/>
                      <a:r>
                        <a:rPr lang="ru-RU" sz="1400" dirty="0" smtClean="0"/>
                        <a:t>% исполнения</a:t>
                      </a:r>
                      <a:endParaRPr lang="ru-RU" sz="1400" b="1" dirty="0">
                        <a:solidFill>
                          <a:schemeClr val="tx1">
                            <a:lumMod val="65000"/>
                            <a:lumOff val="35000"/>
                          </a:schemeClr>
                        </a:solidFill>
                        <a:latin typeface="+mn-lt"/>
                      </a:endParaRPr>
                    </a:p>
                  </a:txBody>
                  <a:tcPr anchor="ctr"/>
                </a:tc>
              </a:tr>
              <a:tr h="337513">
                <a:tc vMerge="1">
                  <a:txBody>
                    <a:bodyPr/>
                    <a:lstStyle/>
                    <a:p>
                      <a:endParaRPr lang="ru-RU" dirty="0"/>
                    </a:p>
                  </a:txBody>
                  <a:tcPr/>
                </a:tc>
                <a:tc>
                  <a:txBody>
                    <a:bodyPr/>
                    <a:lstStyle/>
                    <a:p>
                      <a:pPr algn="ctr"/>
                      <a:r>
                        <a:rPr lang="ru-RU" sz="1400" dirty="0" smtClean="0"/>
                        <a:t>2 004 233,5</a:t>
                      </a:r>
                      <a:endParaRPr lang="ru-RU" sz="1400" b="0" dirty="0">
                        <a:solidFill>
                          <a:schemeClr val="tx1">
                            <a:lumMod val="65000"/>
                            <a:lumOff val="35000"/>
                          </a:schemeClr>
                        </a:solidFill>
                        <a:latin typeface="+mn-lt"/>
                      </a:endParaRPr>
                    </a:p>
                  </a:txBody>
                  <a:tcPr anchor="ctr"/>
                </a:tc>
                <a:tc>
                  <a:txBody>
                    <a:bodyPr/>
                    <a:lstStyle/>
                    <a:p>
                      <a:pPr algn="ctr"/>
                      <a:r>
                        <a:rPr lang="ru-RU" sz="1400" dirty="0" smtClean="0"/>
                        <a:t>1 914 844,8</a:t>
                      </a:r>
                      <a:endParaRPr lang="ru-RU" sz="1400" b="0" dirty="0">
                        <a:solidFill>
                          <a:schemeClr val="tx1">
                            <a:lumMod val="65000"/>
                            <a:lumOff val="35000"/>
                          </a:schemeClr>
                        </a:solidFill>
                        <a:latin typeface="+mn-lt"/>
                      </a:endParaRPr>
                    </a:p>
                  </a:txBody>
                  <a:tcPr anchor="ctr"/>
                </a:tc>
                <a:tc>
                  <a:txBody>
                    <a:bodyPr/>
                    <a:lstStyle/>
                    <a:p>
                      <a:pPr algn="ctr"/>
                      <a:r>
                        <a:rPr lang="ru-RU" sz="1400" dirty="0" smtClean="0"/>
                        <a:t>95,5</a:t>
                      </a:r>
                      <a:endParaRPr lang="ru-RU" sz="1400" b="0" dirty="0">
                        <a:solidFill>
                          <a:schemeClr val="tx1">
                            <a:lumMod val="65000"/>
                            <a:lumOff val="35000"/>
                          </a:schemeClr>
                        </a:solidFill>
                        <a:latin typeface="+mn-lt"/>
                      </a:endParaRPr>
                    </a:p>
                  </a:txBody>
                  <a:tcPr anchor="ctr"/>
                </a:tc>
              </a:tr>
            </a:tbl>
          </a:graphicData>
        </a:graphic>
      </p:graphicFrame>
      <p:graphicFrame>
        <p:nvGraphicFramePr>
          <p:cNvPr id="14" name="Таблица 13"/>
          <p:cNvGraphicFramePr>
            <a:graphicFrameLocks noGrp="1"/>
          </p:cNvGraphicFramePr>
          <p:nvPr>
            <p:extLst>
              <p:ext uri="{D42A27DB-BD31-4B8C-83A1-F6EECF244321}">
                <p14:modId xmlns:p14="http://schemas.microsoft.com/office/powerpoint/2010/main" val="3828070029"/>
              </p:ext>
            </p:extLst>
          </p:nvPr>
        </p:nvGraphicFramePr>
        <p:xfrm>
          <a:off x="160276" y="1075300"/>
          <a:ext cx="6417506" cy="5093108"/>
        </p:xfrm>
        <a:graphic>
          <a:graphicData uri="http://schemas.openxmlformats.org/drawingml/2006/table">
            <a:tbl>
              <a:tblPr firstRow="1" bandRow="1" bandCol="1">
                <a:tableStyleId>{5A111915-BE36-4E01-A7E5-04B1672EAD32}</a:tableStyleId>
              </a:tblPr>
              <a:tblGrid>
                <a:gridCol w="3042913"/>
                <a:gridCol w="757686"/>
                <a:gridCol w="864189"/>
                <a:gridCol w="876359"/>
                <a:gridCol w="876359"/>
              </a:tblGrid>
              <a:tr h="161391">
                <a:tc rowSpan="2">
                  <a:txBody>
                    <a:bodyPr/>
                    <a:lstStyle/>
                    <a:p>
                      <a:pPr algn="ctr" fontAlgn="ctr"/>
                      <a:r>
                        <a:rPr lang="ru-RU" sz="1000" u="none" strike="noStrike" dirty="0">
                          <a:effectLst/>
                        </a:rPr>
                        <a:t>Наименование целевых показателей </a:t>
                      </a:r>
                      <a:endParaRPr lang="ru-RU" sz="1000" b="0" i="0" u="none" strike="noStrike" dirty="0">
                        <a:solidFill>
                          <a:srgbClr val="000000"/>
                        </a:solidFill>
                        <a:effectLst/>
                        <a:latin typeface="Times New Roman" panose="02020603050405020304" pitchFamily="18" charset="0"/>
                      </a:endParaRPr>
                    </a:p>
                  </a:txBody>
                  <a:tcPr marL="2956" marR="2956" marT="2956" marB="0" anchor="ctr"/>
                </a:tc>
                <a:tc gridSpan="2">
                  <a:txBody>
                    <a:bodyPr/>
                    <a:lstStyle/>
                    <a:p>
                      <a:pPr algn="ctr" fontAlgn="ctr"/>
                      <a:r>
                        <a:rPr lang="ru-RU" sz="1000" u="none" strike="noStrike">
                          <a:effectLst/>
                        </a:rPr>
                        <a:t>Значение показателя</a:t>
                      </a:r>
                      <a:endParaRPr lang="ru-RU" sz="1000" b="0" i="0" u="none" strike="noStrike">
                        <a:solidFill>
                          <a:srgbClr val="000000"/>
                        </a:solidFill>
                        <a:effectLst/>
                        <a:latin typeface="Times New Roman" panose="02020603050405020304" pitchFamily="18" charset="0"/>
                      </a:endParaRPr>
                    </a:p>
                  </a:txBody>
                  <a:tcPr marL="2956" marR="2956" marT="2956" marB="0" anchor="ctr"/>
                </a:tc>
                <a:tc hMerge="1">
                  <a:txBody>
                    <a:bodyPr/>
                    <a:lstStyle/>
                    <a:p>
                      <a:endParaRPr lang="ru-RU"/>
                    </a:p>
                  </a:txBody>
                  <a:tcPr/>
                </a:tc>
                <a:tc gridSpan="2">
                  <a:txBody>
                    <a:bodyPr/>
                    <a:lstStyle/>
                    <a:p>
                      <a:pPr algn="ctr" fontAlgn="ctr"/>
                      <a:r>
                        <a:rPr lang="ru-RU" sz="1000" u="none" strike="noStrike">
                          <a:effectLst/>
                        </a:rPr>
                        <a:t>Объём финансирования (тыс. рублей)</a:t>
                      </a:r>
                      <a:endParaRPr lang="ru-RU" sz="1000" b="0" i="0" u="none" strike="noStrike">
                        <a:solidFill>
                          <a:srgbClr val="000000"/>
                        </a:solidFill>
                        <a:effectLst/>
                        <a:latin typeface="Times New Roman" panose="02020603050405020304" pitchFamily="18" charset="0"/>
                      </a:endParaRPr>
                    </a:p>
                  </a:txBody>
                  <a:tcPr marL="2956" marR="2956" marT="2956" marB="0" anchor="ctr"/>
                </a:tc>
                <a:tc hMerge="1">
                  <a:txBody>
                    <a:bodyPr/>
                    <a:lstStyle/>
                    <a:p>
                      <a:endParaRPr lang="ru-RU"/>
                    </a:p>
                  </a:txBody>
                  <a:tcPr/>
                </a:tc>
              </a:tr>
              <a:tr h="161391">
                <a:tc vMerge="1">
                  <a:txBody>
                    <a:bodyPr/>
                    <a:lstStyle/>
                    <a:p>
                      <a:endParaRPr lang="ru-RU"/>
                    </a:p>
                  </a:txBody>
                  <a:tcPr/>
                </a:tc>
                <a:tc>
                  <a:txBody>
                    <a:bodyPr/>
                    <a:lstStyle/>
                    <a:p>
                      <a:pPr algn="ctr" fontAlgn="ctr"/>
                      <a:r>
                        <a:rPr lang="ru-RU" sz="1000" u="none" strike="noStrike">
                          <a:effectLst/>
                        </a:rPr>
                        <a:t>план</a:t>
                      </a:r>
                      <a:endParaRPr lang="ru-RU" sz="1000" b="0" i="0" u="none" strike="noStrike">
                        <a:solidFill>
                          <a:srgbClr val="000000"/>
                        </a:solidFill>
                        <a:effectLst/>
                        <a:latin typeface="Times New Roman" panose="02020603050405020304" pitchFamily="18" charset="0"/>
                      </a:endParaRPr>
                    </a:p>
                  </a:txBody>
                  <a:tcPr marL="2956" marR="2956" marT="2956" marB="0" anchor="ctr"/>
                </a:tc>
                <a:tc>
                  <a:txBody>
                    <a:bodyPr/>
                    <a:lstStyle/>
                    <a:p>
                      <a:pPr algn="ctr" fontAlgn="ctr"/>
                      <a:r>
                        <a:rPr lang="ru-RU" sz="1000" u="none" strike="noStrike">
                          <a:effectLst/>
                        </a:rPr>
                        <a:t>факт</a:t>
                      </a:r>
                      <a:endParaRPr lang="ru-RU" sz="1000" b="0" i="0" u="none" strike="noStrike">
                        <a:solidFill>
                          <a:srgbClr val="000000"/>
                        </a:solidFill>
                        <a:effectLst/>
                        <a:latin typeface="Times New Roman" panose="02020603050405020304" pitchFamily="18" charset="0"/>
                      </a:endParaRPr>
                    </a:p>
                  </a:txBody>
                  <a:tcPr marL="2956" marR="2956" marT="2956" marB="0" anchor="ctr"/>
                </a:tc>
                <a:tc>
                  <a:txBody>
                    <a:bodyPr/>
                    <a:lstStyle/>
                    <a:p>
                      <a:pPr algn="ctr" fontAlgn="ctr"/>
                      <a:r>
                        <a:rPr lang="ru-RU" sz="1000" u="none" strike="noStrike">
                          <a:effectLst/>
                        </a:rPr>
                        <a:t>план по программе</a:t>
                      </a:r>
                      <a:endParaRPr lang="ru-RU" sz="1000" b="0" i="0" u="none" strike="noStrike">
                        <a:solidFill>
                          <a:srgbClr val="000000"/>
                        </a:solidFill>
                        <a:effectLst/>
                        <a:latin typeface="Times New Roman" panose="02020603050405020304" pitchFamily="18" charset="0"/>
                      </a:endParaRPr>
                    </a:p>
                  </a:txBody>
                  <a:tcPr marL="2956" marR="2956" marT="2956" marB="0" anchor="ctr"/>
                </a:tc>
                <a:tc>
                  <a:txBody>
                    <a:bodyPr/>
                    <a:lstStyle/>
                    <a:p>
                      <a:pPr algn="ctr" fontAlgn="ctr"/>
                      <a:r>
                        <a:rPr lang="ru-RU" sz="1000" u="none" strike="noStrike">
                          <a:effectLst/>
                        </a:rPr>
                        <a:t>кассовое исполнение</a:t>
                      </a:r>
                      <a:endParaRPr lang="ru-RU" sz="1000" b="0" i="0" u="none" strike="noStrike">
                        <a:solidFill>
                          <a:srgbClr val="000000"/>
                        </a:solidFill>
                        <a:effectLst/>
                        <a:latin typeface="Times New Roman" panose="02020603050405020304" pitchFamily="18" charset="0"/>
                      </a:endParaRPr>
                    </a:p>
                  </a:txBody>
                  <a:tcPr marL="2956" marR="2956" marT="2956" marB="0" anchor="ctr"/>
                </a:tc>
              </a:tr>
              <a:tr h="161391">
                <a:tc>
                  <a:txBody>
                    <a:bodyPr/>
                    <a:lstStyle/>
                    <a:p>
                      <a:pPr algn="l" fontAlgn="t"/>
                      <a:r>
                        <a:rPr lang="ru-RU" sz="1000" u="none" strike="noStrike" dirty="0">
                          <a:effectLst/>
                        </a:rPr>
                        <a:t>Доля детей в возрасте от 5 до 18 лет, охваченных дополнительным образованием </a:t>
                      </a:r>
                      <a:r>
                        <a:rPr lang="ru-RU" sz="1000" u="none" strike="noStrike" dirty="0" smtClean="0">
                          <a:effectLst/>
                        </a:rPr>
                        <a:t>(%)</a:t>
                      </a:r>
                      <a:endParaRPr lang="ru-RU" sz="1000" b="0" i="0" u="none" strike="noStrike" dirty="0">
                        <a:solidFill>
                          <a:srgbClr val="000000"/>
                        </a:solidFill>
                        <a:effectLst/>
                        <a:latin typeface="Times New Roman" panose="02020603050405020304" pitchFamily="18" charset="0"/>
                      </a:endParaRPr>
                    </a:p>
                  </a:txBody>
                  <a:tcPr marL="2956" marR="2956" marT="2956" marB="0"/>
                </a:tc>
                <a:tc>
                  <a:txBody>
                    <a:bodyPr/>
                    <a:lstStyle/>
                    <a:p>
                      <a:pPr algn="ctr" fontAlgn="t"/>
                      <a:r>
                        <a:rPr lang="ru-RU" sz="1200" u="none" strike="noStrike" dirty="0">
                          <a:effectLst/>
                        </a:rPr>
                        <a:t>80,0</a:t>
                      </a:r>
                      <a:endParaRPr lang="ru-RU" sz="1200" b="0" i="0" u="none" strike="noStrike" dirty="0">
                        <a:solidFill>
                          <a:srgbClr val="000000"/>
                        </a:solidFill>
                        <a:effectLst/>
                        <a:latin typeface="Times New Roman" panose="02020603050405020304" pitchFamily="18" charset="0"/>
                      </a:endParaRPr>
                    </a:p>
                  </a:txBody>
                  <a:tcPr marL="2956" marR="2956" marT="2956" marB="0" anchor="ctr"/>
                </a:tc>
                <a:tc>
                  <a:txBody>
                    <a:bodyPr/>
                    <a:lstStyle/>
                    <a:p>
                      <a:pPr algn="ctr" fontAlgn="t"/>
                      <a:r>
                        <a:rPr lang="ru-RU" sz="1200" u="none" strike="noStrike">
                          <a:effectLst/>
                        </a:rPr>
                        <a:t>80,1</a:t>
                      </a:r>
                      <a:endParaRPr lang="ru-RU" sz="1200" b="0" i="0" u="none" strike="noStrike">
                        <a:solidFill>
                          <a:srgbClr val="000000"/>
                        </a:solidFill>
                        <a:effectLst/>
                        <a:latin typeface="Times New Roman" panose="02020603050405020304" pitchFamily="18" charset="0"/>
                      </a:endParaRPr>
                    </a:p>
                  </a:txBody>
                  <a:tcPr marL="2956" marR="2956" marT="2956" marB="0" anchor="ctr"/>
                </a:tc>
                <a:tc>
                  <a:txBody>
                    <a:bodyPr/>
                    <a:lstStyle/>
                    <a:p>
                      <a:pPr algn="ctr" fontAlgn="t"/>
                      <a:r>
                        <a:rPr lang="ru-RU" sz="1200" u="none" strike="noStrike" dirty="0">
                          <a:effectLst/>
                        </a:rPr>
                        <a:t>45 467,8</a:t>
                      </a:r>
                      <a:endParaRPr lang="ru-RU" sz="1200" b="0" i="0" u="none" strike="noStrike" dirty="0">
                        <a:solidFill>
                          <a:srgbClr val="000000"/>
                        </a:solidFill>
                        <a:effectLst/>
                        <a:latin typeface="Times New Roman" panose="02020603050405020304" pitchFamily="18" charset="0"/>
                      </a:endParaRPr>
                    </a:p>
                  </a:txBody>
                  <a:tcPr marL="2956" marR="2956" marT="2956" marB="0" anchor="ctr"/>
                </a:tc>
                <a:tc>
                  <a:txBody>
                    <a:bodyPr/>
                    <a:lstStyle/>
                    <a:p>
                      <a:pPr algn="ctr" fontAlgn="t"/>
                      <a:r>
                        <a:rPr lang="ru-RU" sz="1200" u="none" strike="noStrike">
                          <a:effectLst/>
                        </a:rPr>
                        <a:t>43 044,5</a:t>
                      </a:r>
                      <a:endParaRPr lang="ru-RU" sz="1200" b="0" i="0" u="none" strike="noStrike">
                        <a:solidFill>
                          <a:srgbClr val="000000"/>
                        </a:solidFill>
                        <a:effectLst/>
                        <a:latin typeface="Times New Roman" panose="02020603050405020304" pitchFamily="18" charset="0"/>
                      </a:endParaRPr>
                    </a:p>
                  </a:txBody>
                  <a:tcPr marL="2956" marR="2956" marT="2956" marB="0" anchor="ctr"/>
                </a:tc>
              </a:tr>
              <a:tr h="312013">
                <a:tc>
                  <a:txBody>
                    <a:bodyPr/>
                    <a:lstStyle/>
                    <a:p>
                      <a:pPr algn="l" fontAlgn="t"/>
                      <a:r>
                        <a:rPr lang="ru-RU" sz="1000" u="none" strike="noStrike" dirty="0">
                          <a:effectLst/>
                        </a:rPr>
                        <a:t>Общая численность </a:t>
                      </a:r>
                      <a:r>
                        <a:rPr lang="ru-RU" sz="1000" u="none" strike="noStrike" dirty="0" smtClean="0">
                          <a:effectLst/>
                        </a:rPr>
                        <a:t>граждан, </a:t>
                      </a:r>
                      <a:r>
                        <a:rPr lang="ru-RU" sz="1000" u="none" strike="noStrike" dirty="0">
                          <a:effectLst/>
                        </a:rPr>
                        <a:t>вовлеченных </a:t>
                      </a:r>
                      <a:r>
                        <a:rPr lang="ru-RU" sz="1000" u="none" strike="noStrike" dirty="0" smtClean="0">
                          <a:effectLst/>
                        </a:rPr>
                        <a:t>в </a:t>
                      </a:r>
                      <a:r>
                        <a:rPr lang="ru-RU" sz="1000" u="none" strike="noStrike" dirty="0">
                          <a:effectLst/>
                        </a:rPr>
                        <a:t>добровольческую (волонтерскую) деятельность (млн. человек</a:t>
                      </a:r>
                      <a:r>
                        <a:rPr lang="ru-RU" sz="1000" u="none" strike="noStrike" dirty="0" smtClean="0">
                          <a:effectLst/>
                        </a:rPr>
                        <a:t>)</a:t>
                      </a:r>
                      <a:endParaRPr lang="ru-RU" sz="1000" b="0" i="0" u="none" strike="noStrike" dirty="0">
                        <a:solidFill>
                          <a:srgbClr val="000000"/>
                        </a:solidFill>
                        <a:effectLst/>
                        <a:latin typeface="Times New Roman" panose="02020603050405020304" pitchFamily="18" charset="0"/>
                      </a:endParaRPr>
                    </a:p>
                  </a:txBody>
                  <a:tcPr marL="2956" marR="2956" marT="2956" marB="0"/>
                </a:tc>
                <a:tc>
                  <a:txBody>
                    <a:bodyPr/>
                    <a:lstStyle/>
                    <a:p>
                      <a:pPr algn="ctr" fontAlgn="t"/>
                      <a:r>
                        <a:rPr lang="ru-RU" sz="1200" u="none" strike="noStrike" dirty="0">
                          <a:effectLst/>
                        </a:rPr>
                        <a:t>0,010653</a:t>
                      </a:r>
                      <a:endParaRPr lang="ru-RU" sz="1200" b="0" i="0" u="none" strike="noStrike" dirty="0">
                        <a:solidFill>
                          <a:srgbClr val="000000"/>
                        </a:solidFill>
                        <a:effectLst/>
                        <a:latin typeface="Times New Roman" panose="02020603050405020304" pitchFamily="18" charset="0"/>
                      </a:endParaRPr>
                    </a:p>
                  </a:txBody>
                  <a:tcPr marL="2956" marR="2956" marT="2956" marB="0" anchor="ctr"/>
                </a:tc>
                <a:tc>
                  <a:txBody>
                    <a:bodyPr/>
                    <a:lstStyle/>
                    <a:p>
                      <a:pPr algn="ctr" fontAlgn="t"/>
                      <a:r>
                        <a:rPr lang="ru-RU" sz="1200" u="none" strike="noStrike" dirty="0">
                          <a:effectLst/>
                        </a:rPr>
                        <a:t>0,010658</a:t>
                      </a:r>
                      <a:endParaRPr lang="ru-RU" sz="1200" b="0" i="0" u="none" strike="noStrike" dirty="0">
                        <a:solidFill>
                          <a:srgbClr val="000000"/>
                        </a:solidFill>
                        <a:effectLst/>
                        <a:latin typeface="Times New Roman" panose="02020603050405020304" pitchFamily="18" charset="0"/>
                      </a:endParaRPr>
                    </a:p>
                  </a:txBody>
                  <a:tcPr marL="2956" marR="2956" marT="2956" marB="0" anchor="ctr"/>
                </a:tc>
                <a:tc>
                  <a:txBody>
                    <a:bodyPr/>
                    <a:lstStyle/>
                    <a:p>
                      <a:pPr algn="ctr" fontAlgn="t"/>
                      <a:r>
                        <a:rPr lang="ru-RU" sz="1200" u="none" strike="noStrike" dirty="0">
                          <a:effectLst/>
                        </a:rPr>
                        <a:t>5 439,1</a:t>
                      </a:r>
                      <a:endParaRPr lang="ru-RU" sz="1200" b="0" i="0" u="none" strike="noStrike" dirty="0">
                        <a:solidFill>
                          <a:srgbClr val="000000"/>
                        </a:solidFill>
                        <a:effectLst/>
                        <a:latin typeface="Times New Roman" panose="02020603050405020304" pitchFamily="18" charset="0"/>
                      </a:endParaRPr>
                    </a:p>
                  </a:txBody>
                  <a:tcPr marL="2956" marR="2956" marT="2956" marB="0" anchor="ctr"/>
                </a:tc>
                <a:tc>
                  <a:txBody>
                    <a:bodyPr/>
                    <a:lstStyle/>
                    <a:p>
                      <a:pPr algn="ctr" fontAlgn="t"/>
                      <a:r>
                        <a:rPr lang="ru-RU" sz="1200" u="none" strike="noStrike">
                          <a:effectLst/>
                        </a:rPr>
                        <a:t>5 430,8</a:t>
                      </a:r>
                      <a:endParaRPr lang="ru-RU" sz="1200" b="0" i="0" u="none" strike="noStrike">
                        <a:solidFill>
                          <a:srgbClr val="000000"/>
                        </a:solidFill>
                        <a:effectLst/>
                        <a:latin typeface="Times New Roman" panose="02020603050405020304" pitchFamily="18" charset="0"/>
                      </a:endParaRPr>
                    </a:p>
                  </a:txBody>
                  <a:tcPr marL="2956" marR="2956" marT="2956" marB="0" anchor="ctr"/>
                </a:tc>
              </a:tr>
              <a:tr h="401152">
                <a:tc>
                  <a:txBody>
                    <a:bodyPr/>
                    <a:lstStyle/>
                    <a:p>
                      <a:pPr algn="l" fontAlgn="t"/>
                      <a:r>
                        <a:rPr lang="ru-RU" sz="1000" u="none" strike="noStrike" dirty="0">
                          <a:effectLst/>
                        </a:rPr>
                        <a:t>Доля </a:t>
                      </a:r>
                      <a:r>
                        <a:rPr lang="ru-RU" sz="1000" u="none" strike="noStrike" dirty="0" smtClean="0">
                          <a:effectLst/>
                        </a:rPr>
                        <a:t>муниципальных </a:t>
                      </a:r>
                      <a:r>
                        <a:rPr lang="ru-RU" sz="1000" u="none" strike="noStrike" dirty="0">
                          <a:effectLst/>
                        </a:rPr>
                        <a:t>общеобразовательных организаций, соответствующих современным требованиям обучения</a:t>
                      </a:r>
                      <a:r>
                        <a:rPr lang="ru-RU" sz="1000" u="none" strike="noStrike" dirty="0" smtClean="0">
                          <a:effectLst/>
                        </a:rPr>
                        <a:t>,</a:t>
                      </a:r>
                      <a:r>
                        <a:rPr lang="en-US" sz="1000" u="none" strike="noStrike" dirty="0" smtClean="0">
                          <a:effectLst/>
                        </a:rPr>
                        <a:t>(</a:t>
                      </a:r>
                      <a:r>
                        <a:rPr lang="ru-RU" sz="1000" u="none" strike="noStrike" dirty="0" smtClean="0">
                          <a:effectLst/>
                        </a:rPr>
                        <a:t>%)</a:t>
                      </a:r>
                      <a:endParaRPr lang="ru-RU" sz="1000" b="0" i="0" u="none" strike="noStrike" dirty="0">
                        <a:solidFill>
                          <a:srgbClr val="000000"/>
                        </a:solidFill>
                        <a:effectLst/>
                        <a:latin typeface="Times New Roman" panose="02020603050405020304" pitchFamily="18" charset="0"/>
                      </a:endParaRPr>
                    </a:p>
                  </a:txBody>
                  <a:tcPr marL="2956" marR="2956" marT="2956" marB="0"/>
                </a:tc>
                <a:tc>
                  <a:txBody>
                    <a:bodyPr/>
                    <a:lstStyle/>
                    <a:p>
                      <a:pPr algn="ctr" fontAlgn="t"/>
                      <a:r>
                        <a:rPr lang="ru-RU" sz="1200" u="none" strike="noStrike" dirty="0">
                          <a:effectLst/>
                        </a:rPr>
                        <a:t>95,6</a:t>
                      </a:r>
                      <a:endParaRPr lang="ru-RU" sz="1200" b="0" i="0" u="none" strike="noStrike" dirty="0">
                        <a:solidFill>
                          <a:srgbClr val="000000"/>
                        </a:solidFill>
                        <a:effectLst/>
                        <a:latin typeface="Times New Roman" panose="02020603050405020304" pitchFamily="18" charset="0"/>
                      </a:endParaRPr>
                    </a:p>
                  </a:txBody>
                  <a:tcPr marL="2956" marR="2956" marT="2956" marB="0" anchor="ctr"/>
                </a:tc>
                <a:tc>
                  <a:txBody>
                    <a:bodyPr/>
                    <a:lstStyle/>
                    <a:p>
                      <a:pPr algn="ctr" fontAlgn="t"/>
                      <a:r>
                        <a:rPr lang="ru-RU" sz="1200" u="none" strike="noStrike" dirty="0">
                          <a:effectLst/>
                        </a:rPr>
                        <a:t>97,4</a:t>
                      </a:r>
                      <a:endParaRPr lang="ru-RU" sz="1200" b="0" i="0" u="none" strike="noStrike" dirty="0">
                        <a:solidFill>
                          <a:srgbClr val="000000"/>
                        </a:solidFill>
                        <a:effectLst/>
                        <a:latin typeface="Times New Roman" panose="02020603050405020304" pitchFamily="18" charset="0"/>
                      </a:endParaRPr>
                    </a:p>
                  </a:txBody>
                  <a:tcPr marL="2956" marR="2956" marT="2956" marB="0" anchor="ctr"/>
                </a:tc>
                <a:tc>
                  <a:txBody>
                    <a:bodyPr/>
                    <a:lstStyle/>
                    <a:p>
                      <a:pPr algn="ctr" fontAlgn="t"/>
                      <a:r>
                        <a:rPr lang="ru-RU" sz="1200" u="none" strike="noStrike" dirty="0">
                          <a:effectLst/>
                        </a:rPr>
                        <a:t>144 973,2</a:t>
                      </a:r>
                      <a:endParaRPr lang="ru-RU" sz="1200" b="0" i="0" u="none" strike="noStrike" dirty="0">
                        <a:solidFill>
                          <a:srgbClr val="000000"/>
                        </a:solidFill>
                        <a:effectLst/>
                        <a:latin typeface="Times New Roman" panose="02020603050405020304" pitchFamily="18" charset="0"/>
                      </a:endParaRPr>
                    </a:p>
                  </a:txBody>
                  <a:tcPr marL="2956" marR="2956" marT="2956" marB="0" anchor="ctr"/>
                </a:tc>
                <a:tc>
                  <a:txBody>
                    <a:bodyPr/>
                    <a:lstStyle/>
                    <a:p>
                      <a:pPr algn="ctr" fontAlgn="t"/>
                      <a:r>
                        <a:rPr lang="ru-RU" sz="1200" u="none" strike="noStrike">
                          <a:effectLst/>
                        </a:rPr>
                        <a:t>137 728,5</a:t>
                      </a:r>
                      <a:endParaRPr lang="ru-RU" sz="1200" b="0" i="0" u="none" strike="noStrike">
                        <a:solidFill>
                          <a:srgbClr val="000000"/>
                        </a:solidFill>
                        <a:effectLst/>
                        <a:latin typeface="Times New Roman" panose="02020603050405020304" pitchFamily="18" charset="0"/>
                      </a:endParaRPr>
                    </a:p>
                  </a:txBody>
                  <a:tcPr marL="2956" marR="2956" marT="2956" marB="0" anchor="ctr"/>
                </a:tc>
              </a:tr>
              <a:tr h="481072">
                <a:tc>
                  <a:txBody>
                    <a:bodyPr/>
                    <a:lstStyle/>
                    <a:p>
                      <a:pPr algn="l" fontAlgn="t"/>
                      <a:r>
                        <a:rPr lang="ru-RU" sz="1000" u="none" strike="noStrike" dirty="0">
                          <a:effectLst/>
                        </a:rPr>
                        <a:t>Доля обучающихся, для которых созданы равные условия получения качественного образования </a:t>
                      </a:r>
                      <a:r>
                        <a:rPr lang="ru-RU" sz="1000" u="none" strike="noStrike" dirty="0" smtClean="0">
                          <a:effectLst/>
                        </a:rPr>
                        <a:t>посредством </a:t>
                      </a:r>
                      <a:r>
                        <a:rPr lang="ru-RU" sz="1000" u="none" strike="noStrike" dirty="0">
                          <a:effectLst/>
                        </a:rPr>
                        <a:t>предоставления доступа к федеральной информационно-сервисной платформе цифровой образовательной среды </a:t>
                      </a:r>
                      <a:r>
                        <a:rPr lang="ru-RU" sz="1000" u="none" strike="noStrike" dirty="0" smtClean="0">
                          <a:effectLst/>
                        </a:rPr>
                        <a:t>(%)</a:t>
                      </a:r>
                      <a:endParaRPr lang="ru-RU" sz="1000" b="0" i="0" u="none" strike="noStrike" dirty="0">
                        <a:solidFill>
                          <a:srgbClr val="000000"/>
                        </a:solidFill>
                        <a:effectLst/>
                        <a:latin typeface="Times New Roman" panose="02020603050405020304" pitchFamily="18" charset="0"/>
                      </a:endParaRPr>
                    </a:p>
                  </a:txBody>
                  <a:tcPr marL="2956" marR="2956" marT="2956" marB="0"/>
                </a:tc>
                <a:tc>
                  <a:txBody>
                    <a:bodyPr/>
                    <a:lstStyle/>
                    <a:p>
                      <a:pPr algn="ctr" fontAlgn="t"/>
                      <a:r>
                        <a:rPr lang="ru-RU" sz="1200" u="none" strike="noStrike">
                          <a:effectLst/>
                        </a:rPr>
                        <a:t>0,0</a:t>
                      </a:r>
                      <a:endParaRPr lang="ru-RU" sz="1200" b="0" i="0" u="none" strike="noStrike">
                        <a:solidFill>
                          <a:srgbClr val="000000"/>
                        </a:solidFill>
                        <a:effectLst/>
                        <a:latin typeface="Times New Roman" panose="02020603050405020304" pitchFamily="18" charset="0"/>
                      </a:endParaRPr>
                    </a:p>
                  </a:txBody>
                  <a:tcPr marL="2956" marR="2956" marT="2956" marB="0" anchor="ctr"/>
                </a:tc>
                <a:tc>
                  <a:txBody>
                    <a:bodyPr/>
                    <a:lstStyle/>
                    <a:p>
                      <a:pPr algn="ctr" fontAlgn="t"/>
                      <a:r>
                        <a:rPr lang="ru-RU" sz="1200" u="none" strike="noStrike" dirty="0">
                          <a:effectLst/>
                        </a:rPr>
                        <a:t>0,0</a:t>
                      </a:r>
                      <a:endParaRPr lang="ru-RU" sz="1200" b="0" i="0" u="none" strike="noStrike" dirty="0">
                        <a:solidFill>
                          <a:srgbClr val="000000"/>
                        </a:solidFill>
                        <a:effectLst/>
                        <a:latin typeface="Times New Roman" panose="02020603050405020304" pitchFamily="18" charset="0"/>
                      </a:endParaRPr>
                    </a:p>
                  </a:txBody>
                  <a:tcPr marL="2956" marR="2956" marT="2956" marB="0" anchor="ctr"/>
                </a:tc>
                <a:tc>
                  <a:txBody>
                    <a:bodyPr/>
                    <a:lstStyle/>
                    <a:p>
                      <a:pPr algn="ctr" fontAlgn="t"/>
                      <a:r>
                        <a:rPr lang="ru-RU" sz="1200" u="none" strike="noStrike" dirty="0">
                          <a:effectLst/>
                        </a:rPr>
                        <a:t>637,9</a:t>
                      </a:r>
                      <a:endParaRPr lang="ru-RU" sz="1200" b="0" i="0" u="none" strike="noStrike" dirty="0">
                        <a:solidFill>
                          <a:srgbClr val="000000"/>
                        </a:solidFill>
                        <a:effectLst/>
                        <a:latin typeface="Times New Roman" panose="02020603050405020304" pitchFamily="18" charset="0"/>
                      </a:endParaRPr>
                    </a:p>
                  </a:txBody>
                  <a:tcPr marL="2956" marR="2956" marT="2956" marB="0" anchor="ctr"/>
                </a:tc>
                <a:tc>
                  <a:txBody>
                    <a:bodyPr/>
                    <a:lstStyle/>
                    <a:p>
                      <a:pPr algn="ctr" fontAlgn="t"/>
                      <a:r>
                        <a:rPr lang="ru-RU" sz="1200" u="none" strike="noStrike" dirty="0">
                          <a:effectLst/>
                        </a:rPr>
                        <a:t>637,9</a:t>
                      </a:r>
                      <a:endParaRPr lang="ru-RU" sz="1200" b="0" i="0" u="none" strike="noStrike" dirty="0">
                        <a:solidFill>
                          <a:srgbClr val="000000"/>
                        </a:solidFill>
                        <a:effectLst/>
                        <a:latin typeface="Times New Roman" panose="02020603050405020304" pitchFamily="18" charset="0"/>
                      </a:endParaRPr>
                    </a:p>
                  </a:txBody>
                  <a:tcPr marL="2956" marR="2956" marT="2956" marB="0" anchor="ctr"/>
                </a:tc>
              </a:tr>
              <a:tr h="481028">
                <a:tc>
                  <a:txBody>
                    <a:bodyPr/>
                    <a:lstStyle/>
                    <a:p>
                      <a:pPr algn="l" fontAlgn="t"/>
                      <a:r>
                        <a:rPr lang="ru-RU" sz="1000" u="none" strike="noStrike" dirty="0">
                          <a:effectLst/>
                        </a:rPr>
                        <a:t>Доля молодежи в возрасте от 14 до 35 лет, задействованной в мероприятиях общественных объединений </a:t>
                      </a:r>
                      <a:r>
                        <a:rPr lang="ru-RU" sz="1000" u="none" strike="noStrike" dirty="0" smtClean="0">
                          <a:effectLst/>
                        </a:rPr>
                        <a:t>(%)</a:t>
                      </a:r>
                      <a:endParaRPr lang="ru-RU" sz="1000" b="0" i="0" u="none" strike="noStrike" dirty="0">
                        <a:solidFill>
                          <a:srgbClr val="000000"/>
                        </a:solidFill>
                        <a:effectLst/>
                        <a:latin typeface="Times New Roman" panose="02020603050405020304" pitchFamily="18" charset="0"/>
                      </a:endParaRPr>
                    </a:p>
                  </a:txBody>
                  <a:tcPr marL="2956" marR="2956" marT="2956" marB="0"/>
                </a:tc>
                <a:tc>
                  <a:txBody>
                    <a:bodyPr/>
                    <a:lstStyle/>
                    <a:p>
                      <a:pPr algn="ctr" fontAlgn="t"/>
                      <a:r>
                        <a:rPr lang="ru-RU" sz="1200" u="none" strike="noStrike">
                          <a:effectLst/>
                        </a:rPr>
                        <a:t>24,4</a:t>
                      </a:r>
                      <a:endParaRPr lang="ru-RU" sz="1200" b="0" i="0" u="none" strike="noStrike">
                        <a:solidFill>
                          <a:srgbClr val="000000"/>
                        </a:solidFill>
                        <a:effectLst/>
                        <a:latin typeface="Times New Roman" panose="02020603050405020304" pitchFamily="18" charset="0"/>
                      </a:endParaRPr>
                    </a:p>
                  </a:txBody>
                  <a:tcPr marL="2956" marR="2956" marT="2956" marB="0" anchor="ctr"/>
                </a:tc>
                <a:tc>
                  <a:txBody>
                    <a:bodyPr/>
                    <a:lstStyle/>
                    <a:p>
                      <a:pPr algn="ctr" fontAlgn="t"/>
                      <a:r>
                        <a:rPr lang="ru-RU" sz="1200" u="none" strike="noStrike" dirty="0">
                          <a:effectLst/>
                        </a:rPr>
                        <a:t>37,1</a:t>
                      </a:r>
                      <a:endParaRPr lang="ru-RU" sz="1200" b="0" i="0" u="none" strike="noStrike" dirty="0">
                        <a:solidFill>
                          <a:srgbClr val="000000"/>
                        </a:solidFill>
                        <a:effectLst/>
                        <a:latin typeface="Times New Roman" panose="02020603050405020304" pitchFamily="18" charset="0"/>
                      </a:endParaRPr>
                    </a:p>
                  </a:txBody>
                  <a:tcPr marL="2956" marR="2956" marT="2956" marB="0" anchor="ctr"/>
                </a:tc>
                <a:tc>
                  <a:txBody>
                    <a:bodyPr/>
                    <a:lstStyle/>
                    <a:p>
                      <a:pPr algn="ctr" fontAlgn="t"/>
                      <a:r>
                        <a:rPr lang="ru-RU" sz="1200" u="none" strike="noStrike" dirty="0">
                          <a:effectLst/>
                        </a:rPr>
                        <a:t>187 256,3</a:t>
                      </a:r>
                      <a:endParaRPr lang="ru-RU" sz="1200" b="0" i="0" u="none" strike="noStrike" dirty="0">
                        <a:solidFill>
                          <a:srgbClr val="000000"/>
                        </a:solidFill>
                        <a:effectLst/>
                        <a:latin typeface="Times New Roman" panose="02020603050405020304" pitchFamily="18" charset="0"/>
                      </a:endParaRPr>
                    </a:p>
                  </a:txBody>
                  <a:tcPr marL="2956" marR="2956" marT="2956" marB="0" anchor="ctr"/>
                </a:tc>
                <a:tc>
                  <a:txBody>
                    <a:bodyPr/>
                    <a:lstStyle/>
                    <a:p>
                      <a:pPr algn="ctr" fontAlgn="t"/>
                      <a:r>
                        <a:rPr lang="ru-RU" sz="1200" u="none" strike="noStrike" dirty="0">
                          <a:effectLst/>
                        </a:rPr>
                        <a:t>176 766,9</a:t>
                      </a:r>
                      <a:endParaRPr lang="ru-RU" sz="1200" b="0" i="0" u="none" strike="noStrike" dirty="0">
                        <a:solidFill>
                          <a:srgbClr val="000000"/>
                        </a:solidFill>
                        <a:effectLst/>
                        <a:latin typeface="Times New Roman" panose="02020603050405020304" pitchFamily="18" charset="0"/>
                      </a:endParaRPr>
                    </a:p>
                  </a:txBody>
                  <a:tcPr marL="2956" marR="2956" marT="2956" marB="0" anchor="ctr"/>
                </a:tc>
              </a:tr>
              <a:tr h="321232">
                <a:tc>
                  <a:txBody>
                    <a:bodyPr/>
                    <a:lstStyle/>
                    <a:p>
                      <a:pPr algn="l" fontAlgn="t"/>
                      <a:r>
                        <a:rPr lang="ru-RU" sz="1000" u="none" strike="noStrike" dirty="0">
                          <a:effectLst/>
                        </a:rPr>
                        <a:t>Доля детей в возрасте от 6 до 17 </a:t>
                      </a:r>
                      <a:r>
                        <a:rPr lang="ru-RU" sz="1000" u="none" strike="noStrike" dirty="0" smtClean="0">
                          <a:effectLst/>
                        </a:rPr>
                        <a:t>лет, </a:t>
                      </a:r>
                      <a:r>
                        <a:rPr lang="ru-RU" sz="1000" u="none" strike="noStrike" dirty="0">
                          <a:effectLst/>
                        </a:rPr>
                        <a:t>охваченных всеми формами отдыха и </a:t>
                      </a:r>
                      <a:r>
                        <a:rPr lang="ru-RU" sz="1000" u="none" strike="noStrike" dirty="0" smtClean="0">
                          <a:effectLst/>
                        </a:rPr>
                        <a:t>оздоровления</a:t>
                      </a:r>
                      <a:r>
                        <a:rPr lang="en-US" sz="1000" u="none" strike="noStrike" baseline="0" dirty="0" smtClean="0">
                          <a:effectLst/>
                        </a:rPr>
                        <a:t> </a:t>
                      </a:r>
                      <a:r>
                        <a:rPr lang="ru-RU" sz="1000" u="none" strike="noStrike" dirty="0" smtClean="0">
                          <a:effectLst/>
                        </a:rPr>
                        <a:t>(%)</a:t>
                      </a:r>
                      <a:endParaRPr lang="ru-RU" sz="1000" b="0" i="0" u="none" strike="noStrike" dirty="0">
                        <a:solidFill>
                          <a:srgbClr val="000000"/>
                        </a:solidFill>
                        <a:effectLst/>
                        <a:latin typeface="Times New Roman" panose="02020603050405020304" pitchFamily="18" charset="0"/>
                      </a:endParaRPr>
                    </a:p>
                  </a:txBody>
                  <a:tcPr marL="2956" marR="2956" marT="2956" marB="0"/>
                </a:tc>
                <a:tc>
                  <a:txBody>
                    <a:bodyPr/>
                    <a:lstStyle/>
                    <a:p>
                      <a:pPr algn="ctr" fontAlgn="t"/>
                      <a:r>
                        <a:rPr lang="ru-RU" sz="1200" u="none" strike="noStrike">
                          <a:effectLst/>
                        </a:rPr>
                        <a:t>100,0</a:t>
                      </a:r>
                      <a:endParaRPr lang="ru-RU" sz="1200" b="0" i="0" u="none" strike="noStrike">
                        <a:solidFill>
                          <a:srgbClr val="000000"/>
                        </a:solidFill>
                        <a:effectLst/>
                        <a:latin typeface="Times New Roman" panose="02020603050405020304" pitchFamily="18" charset="0"/>
                      </a:endParaRPr>
                    </a:p>
                  </a:txBody>
                  <a:tcPr marL="2956" marR="2956" marT="2956" marB="0" anchor="ctr"/>
                </a:tc>
                <a:tc>
                  <a:txBody>
                    <a:bodyPr/>
                    <a:lstStyle/>
                    <a:p>
                      <a:pPr algn="ctr" fontAlgn="t"/>
                      <a:r>
                        <a:rPr lang="ru-RU" sz="1200" u="none" strike="noStrike" dirty="0">
                          <a:effectLst/>
                        </a:rPr>
                        <a:t>100,0</a:t>
                      </a:r>
                      <a:endParaRPr lang="ru-RU" sz="1200" b="0" i="0" u="none" strike="noStrike" dirty="0">
                        <a:solidFill>
                          <a:srgbClr val="000000"/>
                        </a:solidFill>
                        <a:effectLst/>
                        <a:latin typeface="Times New Roman" panose="02020603050405020304" pitchFamily="18" charset="0"/>
                      </a:endParaRPr>
                    </a:p>
                  </a:txBody>
                  <a:tcPr marL="2956" marR="2956" marT="2956" marB="0" anchor="ctr"/>
                </a:tc>
                <a:tc>
                  <a:txBody>
                    <a:bodyPr/>
                    <a:lstStyle/>
                    <a:p>
                      <a:pPr algn="ctr" fontAlgn="t"/>
                      <a:r>
                        <a:rPr lang="ru-RU" sz="1200" u="none" strike="noStrike" dirty="0">
                          <a:effectLst/>
                        </a:rPr>
                        <a:t>14 333,9</a:t>
                      </a:r>
                      <a:endParaRPr lang="ru-RU" sz="1200" b="0" i="0" u="none" strike="noStrike" dirty="0">
                        <a:solidFill>
                          <a:srgbClr val="000000"/>
                        </a:solidFill>
                        <a:effectLst/>
                        <a:latin typeface="Times New Roman" panose="02020603050405020304" pitchFamily="18" charset="0"/>
                      </a:endParaRPr>
                    </a:p>
                  </a:txBody>
                  <a:tcPr marL="2956" marR="2956" marT="2956" marB="0" anchor="ctr"/>
                </a:tc>
                <a:tc>
                  <a:txBody>
                    <a:bodyPr/>
                    <a:lstStyle/>
                    <a:p>
                      <a:pPr algn="ctr" fontAlgn="t"/>
                      <a:r>
                        <a:rPr lang="ru-RU" sz="1200" u="none" strike="noStrike" dirty="0">
                          <a:effectLst/>
                        </a:rPr>
                        <a:t>14 333,5</a:t>
                      </a:r>
                      <a:endParaRPr lang="ru-RU" sz="1200" b="0" i="0" u="none" strike="noStrike" dirty="0">
                        <a:solidFill>
                          <a:srgbClr val="000000"/>
                        </a:solidFill>
                        <a:effectLst/>
                        <a:latin typeface="Times New Roman" panose="02020603050405020304" pitchFamily="18" charset="0"/>
                      </a:endParaRPr>
                    </a:p>
                  </a:txBody>
                  <a:tcPr marL="2956" marR="2956" marT="2956" marB="0" anchor="ctr"/>
                </a:tc>
              </a:tr>
              <a:tr h="560993">
                <a:tc>
                  <a:txBody>
                    <a:bodyPr/>
                    <a:lstStyle/>
                    <a:p>
                      <a:pPr algn="l" fontAlgn="t"/>
                      <a:r>
                        <a:rPr lang="ru-RU" sz="1000" u="none" strike="noStrike" dirty="0">
                          <a:effectLst/>
                        </a:rPr>
                        <a:t>Доля средств бюджета муниципального образования, выделяемых негосударственным организациям, в том числе социально ориентированным некоммерческим организациям, на предоставление услуг (работ), в общем объеме средств бюджета муниципального образования, выделяемых на предоставление услуг в сфере образования </a:t>
                      </a:r>
                      <a:r>
                        <a:rPr lang="ru-RU" sz="1000" u="none" strike="noStrike" dirty="0" smtClean="0">
                          <a:effectLst/>
                        </a:rPr>
                        <a:t>(%)</a:t>
                      </a:r>
                      <a:endParaRPr lang="ru-RU" sz="1000" b="0" i="0" u="none" strike="noStrike" dirty="0">
                        <a:solidFill>
                          <a:srgbClr val="000000"/>
                        </a:solidFill>
                        <a:effectLst/>
                        <a:latin typeface="Times New Roman" panose="02020603050405020304" pitchFamily="18" charset="0"/>
                      </a:endParaRPr>
                    </a:p>
                  </a:txBody>
                  <a:tcPr marL="2956" marR="2956" marT="2956" marB="0"/>
                </a:tc>
                <a:tc>
                  <a:txBody>
                    <a:bodyPr/>
                    <a:lstStyle/>
                    <a:p>
                      <a:pPr algn="ctr" fontAlgn="t"/>
                      <a:r>
                        <a:rPr lang="ru-RU" sz="1200" u="none" strike="noStrike">
                          <a:effectLst/>
                        </a:rPr>
                        <a:t>1,5</a:t>
                      </a:r>
                      <a:endParaRPr lang="ru-RU" sz="1200" b="0" i="0" u="none" strike="noStrike">
                        <a:solidFill>
                          <a:srgbClr val="000000"/>
                        </a:solidFill>
                        <a:effectLst/>
                        <a:latin typeface="Times New Roman" panose="02020603050405020304" pitchFamily="18" charset="0"/>
                      </a:endParaRPr>
                    </a:p>
                  </a:txBody>
                  <a:tcPr marL="2956" marR="2956" marT="2956" marB="0" anchor="ctr"/>
                </a:tc>
                <a:tc>
                  <a:txBody>
                    <a:bodyPr/>
                    <a:lstStyle/>
                    <a:p>
                      <a:pPr algn="ctr" fontAlgn="t"/>
                      <a:r>
                        <a:rPr lang="ru-RU" sz="1200" u="none" strike="noStrike" dirty="0">
                          <a:effectLst/>
                        </a:rPr>
                        <a:t>0,74</a:t>
                      </a:r>
                      <a:endParaRPr lang="ru-RU" sz="1200" b="0" i="0" u="none" strike="noStrike" dirty="0">
                        <a:solidFill>
                          <a:srgbClr val="000000"/>
                        </a:solidFill>
                        <a:effectLst/>
                        <a:latin typeface="Times New Roman" panose="02020603050405020304" pitchFamily="18" charset="0"/>
                      </a:endParaRPr>
                    </a:p>
                  </a:txBody>
                  <a:tcPr marL="2956" marR="2956" marT="2956" marB="0" anchor="ctr"/>
                </a:tc>
                <a:tc rowSpan="2">
                  <a:txBody>
                    <a:bodyPr/>
                    <a:lstStyle/>
                    <a:p>
                      <a:pPr algn="ctr" fontAlgn="t"/>
                      <a:r>
                        <a:rPr lang="en-US" sz="1200" u="none" strike="noStrike" dirty="0" smtClean="0">
                          <a:effectLst/>
                        </a:rPr>
                        <a:t>1 606 125,3</a:t>
                      </a:r>
                      <a:endParaRPr lang="ru-RU" sz="1200" b="0" i="0" u="none" strike="noStrike" dirty="0">
                        <a:solidFill>
                          <a:srgbClr val="000000"/>
                        </a:solidFill>
                        <a:effectLst/>
                        <a:latin typeface="Times New Roman" panose="02020603050405020304" pitchFamily="18" charset="0"/>
                      </a:endParaRPr>
                    </a:p>
                  </a:txBody>
                  <a:tcPr marL="2956" marR="2956" marT="2956" marB="0" anchor="ctr"/>
                </a:tc>
                <a:tc rowSpan="2">
                  <a:txBody>
                    <a:bodyPr/>
                    <a:lstStyle/>
                    <a:p>
                      <a:pPr algn="ctr" fontAlgn="t"/>
                      <a:r>
                        <a:rPr lang="ru-RU" sz="1200" u="none" strike="noStrike" dirty="0">
                          <a:effectLst/>
                        </a:rPr>
                        <a:t>1 </a:t>
                      </a:r>
                      <a:r>
                        <a:rPr lang="en-US" sz="1200" u="none" strike="noStrike" dirty="0" smtClean="0">
                          <a:effectLst/>
                        </a:rPr>
                        <a:t>536 902,6</a:t>
                      </a:r>
                      <a:endParaRPr lang="ru-RU" sz="1200" b="0" i="0" u="none" strike="noStrike" dirty="0">
                        <a:solidFill>
                          <a:srgbClr val="000000"/>
                        </a:solidFill>
                        <a:effectLst/>
                        <a:latin typeface="Times New Roman" panose="02020603050405020304" pitchFamily="18" charset="0"/>
                      </a:endParaRPr>
                    </a:p>
                  </a:txBody>
                  <a:tcPr marL="2956" marR="2956" marT="2956" marB="0" anchor="ctr"/>
                </a:tc>
              </a:tr>
              <a:tr h="321232">
                <a:tc>
                  <a:txBody>
                    <a:bodyPr/>
                    <a:lstStyle/>
                    <a:p>
                      <a:pPr algn="l" fontAlgn="t"/>
                      <a:r>
                        <a:rPr lang="ru-RU" sz="1000" u="none" strike="noStrike" dirty="0">
                          <a:effectLst/>
                        </a:rPr>
                        <a:t>Доля негосударственных, в том числе некоммерческих организаций, предоставляющих услуги в сфере образования, в общем числе организаций, предоставляющих услуги в сфере образования </a:t>
                      </a:r>
                      <a:r>
                        <a:rPr lang="ru-RU" sz="1000" u="none" strike="noStrike" dirty="0" smtClean="0">
                          <a:effectLst/>
                        </a:rPr>
                        <a:t>(%)</a:t>
                      </a:r>
                      <a:endParaRPr lang="ru-RU" sz="1000" b="0" i="0" u="none" strike="noStrike" dirty="0">
                        <a:solidFill>
                          <a:srgbClr val="000000"/>
                        </a:solidFill>
                        <a:effectLst/>
                        <a:latin typeface="Times New Roman" panose="02020603050405020304" pitchFamily="18" charset="0"/>
                      </a:endParaRPr>
                    </a:p>
                  </a:txBody>
                  <a:tcPr marL="2956" marR="2956" marT="2956" marB="0"/>
                </a:tc>
                <a:tc>
                  <a:txBody>
                    <a:bodyPr/>
                    <a:lstStyle/>
                    <a:p>
                      <a:pPr algn="ctr" fontAlgn="t"/>
                      <a:r>
                        <a:rPr lang="ru-RU" sz="1200" u="none" strike="noStrike" dirty="0">
                          <a:effectLst/>
                        </a:rPr>
                        <a:t>5,9</a:t>
                      </a:r>
                      <a:endParaRPr lang="ru-RU" sz="1200" b="0" i="0" u="none" strike="noStrike" dirty="0">
                        <a:solidFill>
                          <a:srgbClr val="000000"/>
                        </a:solidFill>
                        <a:effectLst/>
                        <a:latin typeface="Times New Roman" panose="02020603050405020304" pitchFamily="18" charset="0"/>
                      </a:endParaRPr>
                    </a:p>
                  </a:txBody>
                  <a:tcPr marL="2956" marR="2956" marT="2956" marB="0" anchor="ctr"/>
                </a:tc>
                <a:tc>
                  <a:txBody>
                    <a:bodyPr/>
                    <a:lstStyle/>
                    <a:p>
                      <a:pPr algn="ctr" fontAlgn="t"/>
                      <a:r>
                        <a:rPr lang="ru-RU" sz="1200" u="none" strike="noStrike" dirty="0">
                          <a:effectLst/>
                        </a:rPr>
                        <a:t>5,6</a:t>
                      </a:r>
                      <a:endParaRPr lang="ru-RU" sz="1200" b="0" i="0" u="none" strike="noStrike" dirty="0">
                        <a:solidFill>
                          <a:srgbClr val="000000"/>
                        </a:solidFill>
                        <a:effectLst/>
                        <a:latin typeface="Times New Roman" panose="02020603050405020304" pitchFamily="18" charset="0"/>
                      </a:endParaRPr>
                    </a:p>
                  </a:txBody>
                  <a:tcPr marL="2956" marR="2956" marT="2956" marB="0" anchor="ctr"/>
                </a:tc>
                <a:tc vMerge="1">
                  <a:txBody>
                    <a:bodyPr/>
                    <a:lstStyle/>
                    <a:p>
                      <a:endParaRPr lang="ru-RU"/>
                    </a:p>
                  </a:txBody>
                  <a:tcPr/>
                </a:tc>
                <a:tc vMerge="1">
                  <a:txBody>
                    <a:bodyPr/>
                    <a:lstStyle/>
                    <a:p>
                      <a:endParaRPr lang="ru-RU"/>
                    </a:p>
                  </a:txBody>
                  <a:tcPr/>
                </a:tc>
              </a:tr>
            </a:tbl>
          </a:graphicData>
        </a:graphic>
      </p:graphicFrame>
      <p:sp>
        <p:nvSpPr>
          <p:cNvPr id="15" name="TextBox 14"/>
          <p:cNvSpPr txBox="1"/>
          <p:nvPr/>
        </p:nvSpPr>
        <p:spPr>
          <a:xfrm>
            <a:off x="3864077" y="6469064"/>
            <a:ext cx="4326193" cy="369332"/>
          </a:xfrm>
          <a:prstGeom prst="rect">
            <a:avLst/>
          </a:prstGeom>
          <a:noFill/>
        </p:spPr>
        <p:txBody>
          <a:bodyPr wrap="square" rtlCol="0">
            <a:spAutoFit/>
          </a:bodyPr>
          <a:lstStyle/>
          <a:p>
            <a:pPr algn="ctr"/>
            <a:r>
              <a:rPr lang="ru-RU" dirty="0" smtClean="0">
                <a:solidFill>
                  <a:schemeClr val="bg1"/>
                </a:solidFill>
              </a:rPr>
              <a:t>Развитие образования</a:t>
            </a:r>
            <a:endParaRPr lang="ru-RU" dirty="0">
              <a:solidFill>
                <a:schemeClr val="bg1"/>
              </a:solidFill>
            </a:endParaRPr>
          </a:p>
        </p:txBody>
      </p:sp>
      <p:sp>
        <p:nvSpPr>
          <p:cNvPr id="11" name="Номер слайда 5">
            <a:extLst>
              <a:ext uri="{FF2B5EF4-FFF2-40B4-BE49-F238E27FC236}">
                <a16:creationId xmlns="" xmlns:a16="http://schemas.microsoft.com/office/drawing/2014/main" id="{1C554D9F-1895-486E-BFBA-905BB2D29E08}"/>
              </a:ext>
            </a:extLst>
          </p:cNvPr>
          <p:cNvSpPr>
            <a:spLocks noGrp="1"/>
          </p:cNvSpPr>
          <p:nvPr>
            <p:ph type="sldNum" sz="quarter" idx="33"/>
          </p:nvPr>
        </p:nvSpPr>
        <p:spPr>
          <a:xfrm>
            <a:off x="11760000" y="6434467"/>
            <a:ext cx="432000" cy="432000"/>
          </a:xfrm>
        </p:spPr>
        <p:txBody>
          <a:bodyPr rtlCol="0"/>
          <a:lstStyle/>
          <a:p>
            <a:pPr rtl="0"/>
            <a:fld id="{19B51A1E-902D-48AF-9020-955120F399B6}" type="slidenum">
              <a:rPr lang="ru-RU" sz="1600" b="1" smtClean="0">
                <a:ln w="0"/>
                <a:gradFill>
                  <a:gsLst>
                    <a:gs pos="0">
                      <a:schemeClr val="accent1">
                        <a:lumMod val="5000"/>
                        <a:lumOff val="95000"/>
                      </a:schemeClr>
                    </a:gs>
                    <a:gs pos="74000">
                      <a:schemeClr val="accent5">
                        <a:lumMod val="25000"/>
                        <a:lumOff val="75000"/>
                      </a:schemeClr>
                    </a:gs>
                    <a:gs pos="83000">
                      <a:schemeClr val="accent5">
                        <a:lumMod val="25000"/>
                        <a:lumOff val="75000"/>
                      </a:schemeClr>
                    </a:gs>
                    <a:gs pos="100000">
                      <a:schemeClr val="accent5">
                        <a:lumMod val="50000"/>
                        <a:lumOff val="50000"/>
                      </a:schemeClr>
                    </a:gs>
                  </a:gsLst>
                  <a:lin ang="5400000" scaled="1"/>
                </a:gradFill>
                <a:effectLst>
                  <a:outerShdw blurRad="38100" dist="25400" dir="5400000" algn="ctr" rotWithShape="0">
                    <a:srgbClr val="6E747A">
                      <a:alpha val="43000"/>
                    </a:srgbClr>
                  </a:outerShdw>
                </a:effectLst>
              </a:rPr>
              <a:pPr rtl="0"/>
              <a:t>63</a:t>
            </a:fld>
            <a:endParaRPr lang="ru-RU" sz="1600" b="1" dirty="0">
              <a:ln w="0"/>
              <a:gradFill>
                <a:gsLst>
                  <a:gs pos="0">
                    <a:schemeClr val="accent1">
                      <a:lumMod val="5000"/>
                      <a:lumOff val="95000"/>
                    </a:schemeClr>
                  </a:gs>
                  <a:gs pos="74000">
                    <a:schemeClr val="accent5">
                      <a:lumMod val="25000"/>
                      <a:lumOff val="75000"/>
                    </a:schemeClr>
                  </a:gs>
                  <a:gs pos="83000">
                    <a:schemeClr val="accent5">
                      <a:lumMod val="25000"/>
                      <a:lumOff val="75000"/>
                    </a:schemeClr>
                  </a:gs>
                  <a:gs pos="100000">
                    <a:schemeClr val="accent5">
                      <a:lumMod val="50000"/>
                      <a:lumOff val="50000"/>
                    </a:schemeClr>
                  </a:gs>
                </a:gsLst>
                <a:lin ang="5400000" scaled="1"/>
              </a:gradFill>
              <a:effectLst>
                <a:outerShdw blurRad="38100" dist="25400" dir="5400000" algn="ctr" rotWithShape="0">
                  <a:srgbClr val="6E747A">
                    <a:alpha val="43000"/>
                  </a:srgbClr>
                </a:outerShdw>
              </a:effectLst>
            </a:endParaRPr>
          </a:p>
        </p:txBody>
      </p:sp>
    </p:spTree>
    <p:extLst>
      <p:ext uri="{BB962C8B-B14F-4D97-AF65-F5344CB8AC3E}">
        <p14:creationId xmlns:p14="http://schemas.microsoft.com/office/powerpoint/2010/main" val="25120053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3" name="Нижний колонтитул 3"/>
          <p:cNvSpPr>
            <a:spLocks noGrp="1"/>
          </p:cNvSpPr>
          <p:nvPr>
            <p:ph type="ftr" sz="quarter" idx="4294967295"/>
          </p:nvPr>
        </p:nvSpPr>
        <p:spPr>
          <a:xfrm>
            <a:off x="0" y="6437730"/>
            <a:ext cx="11760000" cy="432000"/>
          </a:xfrm>
          <a:prstGeom prst="rect">
            <a:avLst/>
          </a:prstGeom>
          <a:solidFill>
            <a:srgbClr val="404040"/>
          </a:solidFill>
          <a:ln cmpd="sng">
            <a:noFill/>
          </a:ln>
        </p:spPr>
        <p:txBody>
          <a:bodyPr anchor="ctr"/>
          <a:lstStyle/>
          <a:p>
            <a:pPr lvl="1"/>
            <a:r>
              <a:rPr lang="ru-RU" b="1" dirty="0">
                <a:gradFill>
                  <a:gsLst>
                    <a:gs pos="0">
                      <a:schemeClr val="accent1">
                        <a:lumMod val="5000"/>
                        <a:lumOff val="95000"/>
                      </a:schemeClr>
                    </a:gs>
                    <a:gs pos="74000">
                      <a:schemeClr val="accent5">
                        <a:lumMod val="25000"/>
                        <a:lumOff val="75000"/>
                      </a:schemeClr>
                    </a:gs>
                    <a:gs pos="83000">
                      <a:schemeClr val="accent5">
                        <a:lumMod val="25000"/>
                        <a:lumOff val="75000"/>
                      </a:schemeClr>
                    </a:gs>
                    <a:gs pos="100000">
                      <a:schemeClr val="accent5">
                        <a:lumMod val="50000"/>
                        <a:lumOff val="50000"/>
                      </a:schemeClr>
                    </a:gs>
                  </a:gsLst>
                  <a:lin ang="5400000" scaled="1"/>
                </a:gradFill>
              </a:rPr>
              <a:t>БЮДЖЕТ ДЛЯ ГРАЖДАН </a:t>
            </a:r>
          </a:p>
        </p:txBody>
      </p:sp>
      <p:sp>
        <p:nvSpPr>
          <p:cNvPr id="34" name="Номер слайда 5">
            <a:extLst>
              <a:ext uri="{FF2B5EF4-FFF2-40B4-BE49-F238E27FC236}">
                <a16:creationId xmlns="" xmlns:a16="http://schemas.microsoft.com/office/drawing/2014/main" id="{1C554D9F-1895-486E-BFBA-905BB2D29E08}"/>
              </a:ext>
            </a:extLst>
          </p:cNvPr>
          <p:cNvSpPr>
            <a:spLocks noGrp="1"/>
          </p:cNvSpPr>
          <p:nvPr>
            <p:ph type="sldNum" sz="quarter" idx="33"/>
          </p:nvPr>
        </p:nvSpPr>
        <p:spPr>
          <a:xfrm>
            <a:off x="11760000" y="6437730"/>
            <a:ext cx="432000" cy="432000"/>
          </a:xfrm>
        </p:spPr>
        <p:txBody>
          <a:bodyPr rtlCol="0"/>
          <a:lstStyle/>
          <a:p>
            <a:pPr rtl="0"/>
            <a:fld id="{19B51A1E-902D-48AF-9020-955120F399B6}" type="slidenum">
              <a:rPr lang="ru-RU" sz="1600" b="1" smtClean="0">
                <a:ln w="0"/>
                <a:gradFill>
                  <a:gsLst>
                    <a:gs pos="0">
                      <a:schemeClr val="accent1">
                        <a:lumMod val="5000"/>
                        <a:lumOff val="95000"/>
                      </a:schemeClr>
                    </a:gs>
                    <a:gs pos="74000">
                      <a:schemeClr val="accent5">
                        <a:lumMod val="25000"/>
                        <a:lumOff val="75000"/>
                      </a:schemeClr>
                    </a:gs>
                    <a:gs pos="83000">
                      <a:schemeClr val="accent5">
                        <a:lumMod val="25000"/>
                        <a:lumOff val="75000"/>
                      </a:schemeClr>
                    </a:gs>
                    <a:gs pos="100000">
                      <a:schemeClr val="accent5">
                        <a:lumMod val="50000"/>
                        <a:lumOff val="50000"/>
                      </a:schemeClr>
                    </a:gs>
                  </a:gsLst>
                  <a:lin ang="5400000" scaled="1"/>
                </a:gradFill>
                <a:effectLst>
                  <a:outerShdw blurRad="38100" dist="25400" dir="5400000" algn="ctr" rotWithShape="0">
                    <a:srgbClr val="6E747A">
                      <a:alpha val="43000"/>
                    </a:srgbClr>
                  </a:outerShdw>
                </a:effectLst>
              </a:rPr>
              <a:pPr rtl="0"/>
              <a:t>64</a:t>
            </a:fld>
            <a:endParaRPr lang="ru-RU" sz="1600" b="1" dirty="0">
              <a:ln w="0"/>
              <a:gradFill>
                <a:gsLst>
                  <a:gs pos="0">
                    <a:schemeClr val="accent1">
                      <a:lumMod val="5000"/>
                      <a:lumOff val="95000"/>
                    </a:schemeClr>
                  </a:gs>
                  <a:gs pos="74000">
                    <a:schemeClr val="accent5">
                      <a:lumMod val="25000"/>
                      <a:lumOff val="75000"/>
                    </a:schemeClr>
                  </a:gs>
                  <a:gs pos="83000">
                    <a:schemeClr val="accent5">
                      <a:lumMod val="25000"/>
                      <a:lumOff val="75000"/>
                    </a:schemeClr>
                  </a:gs>
                  <a:gs pos="100000">
                    <a:schemeClr val="accent5">
                      <a:lumMod val="50000"/>
                      <a:lumOff val="50000"/>
                    </a:schemeClr>
                  </a:gs>
                </a:gsLst>
                <a:lin ang="5400000" scaled="1"/>
              </a:gradFill>
              <a:effectLst>
                <a:outerShdw blurRad="38100" dist="25400" dir="5400000" algn="ctr" rotWithShape="0">
                  <a:srgbClr val="6E747A">
                    <a:alpha val="43000"/>
                  </a:srgbClr>
                </a:outerShdw>
              </a:effectLst>
            </a:endParaRPr>
          </a:p>
        </p:txBody>
      </p:sp>
      <p:sp>
        <p:nvSpPr>
          <p:cNvPr id="3" name="Заголовок 2"/>
          <p:cNvSpPr>
            <a:spLocks noGrp="1"/>
          </p:cNvSpPr>
          <p:nvPr>
            <p:ph type="title"/>
          </p:nvPr>
        </p:nvSpPr>
        <p:spPr/>
        <p:txBody>
          <a:bodyPr/>
          <a:lstStyle/>
          <a:p>
            <a:r>
              <a:rPr lang="ru-RU" sz="2800" dirty="0"/>
              <a:t>Основные результаты реализации мероприятий </a:t>
            </a:r>
            <a:r>
              <a:rPr lang="ru-RU" sz="2800" dirty="0" smtClean="0"/>
              <a:t>муниципальной программы:</a:t>
            </a:r>
            <a:endParaRPr lang="ru-RU" sz="2800" dirty="0"/>
          </a:p>
        </p:txBody>
      </p:sp>
      <p:sp>
        <p:nvSpPr>
          <p:cNvPr id="7" name="TextBox 6"/>
          <p:cNvSpPr txBox="1"/>
          <p:nvPr/>
        </p:nvSpPr>
        <p:spPr>
          <a:xfrm>
            <a:off x="3864077" y="6469064"/>
            <a:ext cx="4326193" cy="369332"/>
          </a:xfrm>
          <a:prstGeom prst="rect">
            <a:avLst/>
          </a:prstGeom>
          <a:noFill/>
        </p:spPr>
        <p:txBody>
          <a:bodyPr wrap="square" rtlCol="0">
            <a:spAutoFit/>
          </a:bodyPr>
          <a:lstStyle/>
          <a:p>
            <a:pPr algn="ctr"/>
            <a:r>
              <a:rPr lang="ru-RU" dirty="0" smtClean="0">
                <a:solidFill>
                  <a:schemeClr val="bg1"/>
                </a:solidFill>
              </a:rPr>
              <a:t>Развитие образования</a:t>
            </a:r>
            <a:endParaRPr lang="ru-RU" dirty="0">
              <a:solidFill>
                <a:schemeClr val="bg1"/>
              </a:solidFill>
            </a:endParaRPr>
          </a:p>
        </p:txBody>
      </p:sp>
      <p:sp>
        <p:nvSpPr>
          <p:cNvPr id="8" name="TextBox 7"/>
          <p:cNvSpPr txBox="1"/>
          <p:nvPr/>
        </p:nvSpPr>
        <p:spPr>
          <a:xfrm>
            <a:off x="432000" y="895334"/>
            <a:ext cx="5701788" cy="338554"/>
          </a:xfrm>
          <a:prstGeom prst="rect">
            <a:avLst/>
          </a:prstGeom>
          <a:noFill/>
        </p:spPr>
        <p:txBody>
          <a:bodyPr wrap="square" rtlCol="0">
            <a:spAutoFit/>
          </a:bodyPr>
          <a:lstStyle/>
          <a:p>
            <a:r>
              <a:rPr lang="ru-RU" sz="1600" b="1" dirty="0" smtClean="0">
                <a:solidFill>
                  <a:schemeClr val="accent1"/>
                </a:solidFill>
              </a:rPr>
              <a:t>Общее образование. Дополнительное образование детей:</a:t>
            </a:r>
            <a:endParaRPr lang="ru-RU" sz="1600" b="1" dirty="0">
              <a:solidFill>
                <a:schemeClr val="accent1"/>
              </a:solidFill>
            </a:endParaRPr>
          </a:p>
        </p:txBody>
      </p:sp>
      <p:sp>
        <p:nvSpPr>
          <p:cNvPr id="9" name="Прямоугольник 8"/>
          <p:cNvSpPr/>
          <p:nvPr/>
        </p:nvSpPr>
        <p:spPr>
          <a:xfrm>
            <a:off x="581613" y="1171476"/>
            <a:ext cx="5552175" cy="3108543"/>
          </a:xfrm>
          <a:prstGeom prst="rect">
            <a:avLst/>
          </a:prstGeom>
        </p:spPr>
        <p:txBody>
          <a:bodyPr wrap="square">
            <a:spAutoFit/>
          </a:bodyPr>
          <a:lstStyle/>
          <a:p>
            <a:pPr marL="171450" indent="-171450">
              <a:buFont typeface="Wingdings" panose="05000000000000000000" pitchFamily="2" charset="2"/>
              <a:buChar char="ü"/>
            </a:pPr>
            <a:r>
              <a:rPr lang="ru-RU" sz="1400" dirty="0"/>
              <a:t>обеспечение государственных гарантий реализации прав на получение дошкольного образования </a:t>
            </a:r>
            <a:r>
              <a:rPr lang="ru-RU" sz="1400" dirty="0" smtClean="0"/>
              <a:t>– 2 466 </a:t>
            </a:r>
            <a:r>
              <a:rPr lang="ru-RU" sz="1400" dirty="0"/>
              <a:t>человек, общего образования </a:t>
            </a:r>
            <a:r>
              <a:rPr lang="ru-RU" sz="1400" dirty="0" smtClean="0"/>
              <a:t>– 5 885 </a:t>
            </a:r>
            <a:r>
              <a:rPr lang="ru-RU" sz="1400" dirty="0"/>
              <a:t>человек</a:t>
            </a:r>
            <a:r>
              <a:rPr lang="ru-RU" sz="1400" dirty="0" smtClean="0"/>
              <a:t>;</a:t>
            </a:r>
          </a:p>
          <a:p>
            <a:pPr marL="171450" indent="-171450">
              <a:buFont typeface="Wingdings" panose="05000000000000000000" pitchFamily="2" charset="2"/>
              <a:buChar char="ü"/>
            </a:pPr>
            <a:r>
              <a:rPr lang="ru-RU" sz="1400" dirty="0" smtClean="0"/>
              <a:t>предоставление услуг по присмотру и уходу – 2 466 человек;</a:t>
            </a:r>
          </a:p>
          <a:p>
            <a:pPr marL="171450" indent="-171450">
              <a:buFont typeface="Wingdings" panose="05000000000000000000" pitchFamily="2" charset="2"/>
              <a:buChar char="ü"/>
            </a:pPr>
            <a:r>
              <a:rPr lang="ru-RU" sz="1400" dirty="0" smtClean="0"/>
              <a:t>проведение </a:t>
            </a:r>
            <a:r>
              <a:rPr lang="ru-RU" sz="1400" dirty="0"/>
              <a:t>мероприятий конкурсной направленности (культура, спорт, искусство, техническое творчество, социальные проекты</a:t>
            </a:r>
            <a:r>
              <a:rPr lang="ru-RU" sz="1400" dirty="0" smtClean="0"/>
              <a:t>);</a:t>
            </a:r>
          </a:p>
          <a:p>
            <a:pPr marL="171450" indent="-171450">
              <a:buFont typeface="Wingdings" panose="05000000000000000000" pitchFamily="2" charset="2"/>
              <a:buChar char="ü"/>
            </a:pPr>
            <a:r>
              <a:rPr lang="ru-RU" sz="1400" dirty="0" smtClean="0"/>
              <a:t>предоставление питания – 5885 человек;</a:t>
            </a:r>
          </a:p>
          <a:p>
            <a:pPr marL="171450" indent="-171450">
              <a:buFont typeface="Wingdings" panose="05000000000000000000" pitchFamily="2" charset="2"/>
              <a:buChar char="ü"/>
            </a:pPr>
            <a:r>
              <a:rPr lang="ru-RU" sz="1400" dirty="0"/>
              <a:t>организация отдыха </a:t>
            </a:r>
            <a:r>
              <a:rPr lang="ru-RU" sz="1400" dirty="0" smtClean="0"/>
              <a:t>2380 человек;</a:t>
            </a:r>
          </a:p>
          <a:p>
            <a:pPr marL="171450" indent="-171450">
              <a:buFont typeface="Wingdings" panose="05000000000000000000" pitchFamily="2" charset="2"/>
              <a:buChar char="ü"/>
            </a:pPr>
            <a:r>
              <a:rPr lang="ru-RU" sz="1400" dirty="0" smtClean="0"/>
              <a:t>организация </a:t>
            </a:r>
            <a:r>
              <a:rPr lang="ru-RU" sz="1400" dirty="0"/>
              <a:t>проведения общественно-значимых  мероприятий  в сфере  молодежной </a:t>
            </a:r>
            <a:r>
              <a:rPr lang="ru-RU" sz="1400" dirty="0" smtClean="0"/>
              <a:t>политики в 1 некоммерческой организации;</a:t>
            </a:r>
          </a:p>
          <a:p>
            <a:pPr marL="171450" indent="-171450">
              <a:buFont typeface="Wingdings" panose="05000000000000000000" pitchFamily="2" charset="2"/>
              <a:buChar char="ü"/>
            </a:pPr>
            <a:r>
              <a:rPr lang="ru-RU" sz="1400" dirty="0"/>
              <a:t>реализация дополнительных общеразвивающих программ </a:t>
            </a:r>
            <a:r>
              <a:rPr lang="ru-RU" sz="1400" dirty="0" smtClean="0"/>
              <a:t>– 82 476 чел-часов;</a:t>
            </a:r>
          </a:p>
          <a:p>
            <a:pPr marL="171450" indent="-171450">
              <a:buFont typeface="Wingdings" panose="05000000000000000000" pitchFamily="2" charset="2"/>
              <a:buChar char="ü"/>
            </a:pPr>
            <a:r>
              <a:rPr lang="ru-RU" sz="1400" dirty="0" smtClean="0"/>
              <a:t>предоставление 620 сертификатов дополнительного образования детей.</a:t>
            </a:r>
            <a:endParaRPr lang="ru-RU" sz="1400" dirty="0"/>
          </a:p>
        </p:txBody>
      </p:sp>
      <p:sp>
        <p:nvSpPr>
          <p:cNvPr id="10" name="TextBox 9"/>
          <p:cNvSpPr txBox="1"/>
          <p:nvPr/>
        </p:nvSpPr>
        <p:spPr>
          <a:xfrm>
            <a:off x="432000" y="4289306"/>
            <a:ext cx="5701788" cy="584775"/>
          </a:xfrm>
          <a:prstGeom prst="rect">
            <a:avLst/>
          </a:prstGeom>
          <a:noFill/>
        </p:spPr>
        <p:txBody>
          <a:bodyPr wrap="square" rtlCol="0">
            <a:spAutoFit/>
          </a:bodyPr>
          <a:lstStyle/>
          <a:p>
            <a:r>
              <a:rPr lang="ru-RU" sz="1600" b="1" dirty="0" smtClean="0">
                <a:solidFill>
                  <a:srgbClr val="0070C0"/>
                </a:solidFill>
              </a:rPr>
              <a:t>Система оценки качества образования и информационная прозрачность системы образования:</a:t>
            </a:r>
            <a:endParaRPr lang="ru-RU" sz="1600" b="1" dirty="0">
              <a:solidFill>
                <a:srgbClr val="0070C0"/>
              </a:solidFill>
            </a:endParaRPr>
          </a:p>
        </p:txBody>
      </p:sp>
      <p:sp>
        <p:nvSpPr>
          <p:cNvPr id="11" name="Прямоугольник 10"/>
          <p:cNvSpPr/>
          <p:nvPr/>
        </p:nvSpPr>
        <p:spPr>
          <a:xfrm>
            <a:off x="581613" y="4871045"/>
            <a:ext cx="5552175" cy="738664"/>
          </a:xfrm>
          <a:prstGeom prst="rect">
            <a:avLst/>
          </a:prstGeom>
        </p:spPr>
        <p:txBody>
          <a:bodyPr wrap="square">
            <a:spAutoFit/>
          </a:bodyPr>
          <a:lstStyle/>
          <a:p>
            <a:pPr marL="171450" indent="-171450">
              <a:buFont typeface="Wingdings" panose="05000000000000000000" pitchFamily="2" charset="2"/>
              <a:buChar char="ü"/>
            </a:pPr>
            <a:r>
              <a:rPr lang="ru-RU" sz="1400" dirty="0" smtClean="0"/>
              <a:t>организационно-методическое сопровождение, проведение совещаний, конференций, семинаров, торжественных мероприятий.</a:t>
            </a:r>
          </a:p>
        </p:txBody>
      </p:sp>
      <p:sp>
        <p:nvSpPr>
          <p:cNvPr id="12" name="TextBox 11"/>
          <p:cNvSpPr txBox="1"/>
          <p:nvPr/>
        </p:nvSpPr>
        <p:spPr>
          <a:xfrm>
            <a:off x="6133788" y="918927"/>
            <a:ext cx="5701788" cy="338554"/>
          </a:xfrm>
          <a:prstGeom prst="rect">
            <a:avLst/>
          </a:prstGeom>
          <a:noFill/>
        </p:spPr>
        <p:txBody>
          <a:bodyPr wrap="square" rtlCol="0">
            <a:spAutoFit/>
          </a:bodyPr>
          <a:lstStyle/>
          <a:p>
            <a:r>
              <a:rPr lang="ru-RU" sz="1600" b="1" dirty="0" smtClean="0">
                <a:solidFill>
                  <a:srgbClr val="0070C0"/>
                </a:solidFill>
              </a:rPr>
              <a:t>Молодёжь Югры и допризывная подготовка:</a:t>
            </a:r>
            <a:endParaRPr lang="ru-RU" sz="1600" b="1" dirty="0">
              <a:solidFill>
                <a:srgbClr val="0070C0"/>
              </a:solidFill>
            </a:endParaRPr>
          </a:p>
        </p:txBody>
      </p:sp>
      <p:sp>
        <p:nvSpPr>
          <p:cNvPr id="13" name="Прямоугольник 12"/>
          <p:cNvSpPr/>
          <p:nvPr/>
        </p:nvSpPr>
        <p:spPr>
          <a:xfrm>
            <a:off x="6283401" y="1298183"/>
            <a:ext cx="5552175" cy="1815882"/>
          </a:xfrm>
          <a:prstGeom prst="rect">
            <a:avLst/>
          </a:prstGeom>
        </p:spPr>
        <p:txBody>
          <a:bodyPr wrap="square">
            <a:spAutoFit/>
          </a:bodyPr>
          <a:lstStyle/>
          <a:p>
            <a:pPr marL="171450" indent="-171450">
              <a:buFont typeface="Wingdings" panose="05000000000000000000" pitchFamily="2" charset="2"/>
              <a:buChar char="ü"/>
            </a:pPr>
            <a:r>
              <a:rPr lang="ru-RU" sz="1400" dirty="0" smtClean="0"/>
              <a:t>создание условий для реализации государственной политики в муниципальном образовании (финансовое обеспечение на выполнение муниципального задания);</a:t>
            </a:r>
          </a:p>
          <a:p>
            <a:pPr marL="171450" indent="-171450">
              <a:buFont typeface="Wingdings" panose="05000000000000000000" pitchFamily="2" charset="2"/>
              <a:buChar char="ü"/>
            </a:pPr>
            <a:r>
              <a:rPr lang="ru-RU" sz="1400" dirty="0" smtClean="0"/>
              <a:t>обеспечение развития молодежной политики и патриотического воспитания граждан Российской Федерации </a:t>
            </a:r>
            <a:r>
              <a:rPr lang="ru-RU" sz="1400" dirty="0"/>
              <a:t>(финансовое обеспечение на выполнение муниципального задания</a:t>
            </a:r>
            <a:r>
              <a:rPr lang="ru-RU" sz="1400" dirty="0" smtClean="0"/>
              <a:t>);</a:t>
            </a:r>
          </a:p>
          <a:p>
            <a:pPr marL="171450" indent="-171450">
              <a:buFont typeface="Wingdings" panose="05000000000000000000" pitchFamily="2" charset="2"/>
              <a:buChar char="ü"/>
            </a:pPr>
            <a:r>
              <a:rPr lang="ru-RU" sz="1400" dirty="0"/>
              <a:t>участие </a:t>
            </a:r>
            <a:r>
              <a:rPr lang="ru-RU" sz="1400" dirty="0" smtClean="0"/>
              <a:t>33 </a:t>
            </a:r>
            <a:r>
              <a:rPr lang="ru-RU" sz="1400" dirty="0"/>
              <a:t>% молодежи </a:t>
            </a:r>
            <a:r>
              <a:rPr lang="ru-RU" sz="1400" dirty="0" smtClean="0"/>
              <a:t>в мероприятиях общественных объединений.</a:t>
            </a:r>
          </a:p>
        </p:txBody>
      </p:sp>
      <p:sp>
        <p:nvSpPr>
          <p:cNvPr id="14" name="TextBox 13"/>
          <p:cNvSpPr txBox="1"/>
          <p:nvPr/>
        </p:nvSpPr>
        <p:spPr>
          <a:xfrm>
            <a:off x="6133788" y="3214626"/>
            <a:ext cx="5701788" cy="584775"/>
          </a:xfrm>
          <a:prstGeom prst="rect">
            <a:avLst/>
          </a:prstGeom>
          <a:noFill/>
        </p:spPr>
        <p:txBody>
          <a:bodyPr wrap="square" rtlCol="0">
            <a:spAutoFit/>
          </a:bodyPr>
          <a:lstStyle/>
          <a:p>
            <a:r>
              <a:rPr lang="ru-RU" sz="1600" b="1" dirty="0">
                <a:solidFill>
                  <a:srgbClr val="002060"/>
                </a:solidFill>
              </a:rPr>
              <a:t>Ресурсное обеспечение в сфере образования, науки и молодежной политики:</a:t>
            </a:r>
          </a:p>
        </p:txBody>
      </p:sp>
      <p:sp>
        <p:nvSpPr>
          <p:cNvPr id="15" name="Прямоугольник 14"/>
          <p:cNvSpPr/>
          <p:nvPr/>
        </p:nvSpPr>
        <p:spPr>
          <a:xfrm>
            <a:off x="6283401" y="3807545"/>
            <a:ext cx="5552175" cy="1384995"/>
          </a:xfrm>
          <a:prstGeom prst="rect">
            <a:avLst/>
          </a:prstGeom>
        </p:spPr>
        <p:txBody>
          <a:bodyPr wrap="square">
            <a:spAutoFit/>
          </a:bodyPr>
          <a:lstStyle/>
          <a:p>
            <a:pPr marL="171450" indent="-171450">
              <a:buFont typeface="Wingdings" panose="05000000000000000000" pitchFamily="2" charset="2"/>
              <a:buChar char="ü"/>
            </a:pPr>
            <a:r>
              <a:rPr lang="ru-RU" sz="1400" dirty="0" smtClean="0"/>
              <a:t>выплате компенсации части родительской платы за присмотр и уход за детьми в дошкольных организациях – 1 767 человек;</a:t>
            </a:r>
          </a:p>
          <a:p>
            <a:pPr marL="171450" indent="-171450">
              <a:buFont typeface="Wingdings" panose="05000000000000000000" pitchFamily="2" charset="2"/>
              <a:buChar char="ü"/>
            </a:pPr>
            <a:r>
              <a:rPr lang="ru-RU" sz="1400" dirty="0" smtClean="0"/>
              <a:t>предоставление путевок 124 детям в загородные летние лагеря</a:t>
            </a:r>
          </a:p>
          <a:p>
            <a:pPr marL="171450" indent="-171450">
              <a:buFont typeface="Wingdings" panose="05000000000000000000" pitchFamily="2" charset="2"/>
              <a:buChar char="ü"/>
            </a:pPr>
            <a:r>
              <a:rPr lang="ru-RU" sz="1400" dirty="0" smtClean="0"/>
              <a:t>обеспечение комплексной безопасности и развитие материально технической базы образовательных организаций и учреждений молодежной политики.</a:t>
            </a:r>
          </a:p>
        </p:txBody>
      </p:sp>
      <p:pic>
        <p:nvPicPr>
          <p:cNvPr id="2050" name="Picture 2" descr="https://ugra-tv.ru/upload/iblock/a55/r2pv10od66rto8bh7qc5bikrrkw5yx8e.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9389806" y="5103664"/>
            <a:ext cx="2370194" cy="13326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70518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Рисунок 12"/>
          <p:cNvPicPr>
            <a:picLocks noGrp="1" noChangeAspect="1"/>
          </p:cNvPicPr>
          <p:nvPr>
            <p:ph type="pic" sz="quarter" idx="14"/>
          </p:nvPr>
        </p:nvPicPr>
        <p:blipFill>
          <a:blip r:embed="rId2" cstate="email">
            <a:extLst>
              <a:ext uri="{28A0092B-C50C-407E-A947-70E740481C1C}">
                <a14:useLocalDpi xmlns:a14="http://schemas.microsoft.com/office/drawing/2010/main"/>
              </a:ext>
            </a:extLst>
          </a:blip>
          <a:stretch>
            <a:fillRect/>
          </a:stretch>
        </p:blipFill>
        <p:spPr>
          <a:xfrm>
            <a:off x="6680347" y="-29347"/>
            <a:ext cx="5511653" cy="2723457"/>
          </a:xfrm>
          <a:ln>
            <a:noFill/>
          </a:ln>
        </p:spPr>
      </p:pic>
      <p:sp>
        <p:nvSpPr>
          <p:cNvPr id="2" name="Заголовок 1"/>
          <p:cNvSpPr>
            <a:spLocks noGrp="1"/>
          </p:cNvSpPr>
          <p:nvPr>
            <p:ph type="title"/>
          </p:nvPr>
        </p:nvSpPr>
        <p:spPr>
          <a:xfrm>
            <a:off x="6672850" y="2543012"/>
            <a:ext cx="5582218" cy="1237073"/>
          </a:xfrm>
          <a:ln>
            <a:noFill/>
          </a:ln>
        </p:spPr>
        <p:style>
          <a:lnRef idx="2">
            <a:schemeClr val="dk1"/>
          </a:lnRef>
          <a:fillRef idx="1">
            <a:schemeClr val="lt1"/>
          </a:fillRef>
          <a:effectRef idx="0">
            <a:schemeClr val="dk1"/>
          </a:effectRef>
          <a:fontRef idx="minor">
            <a:schemeClr val="dk1"/>
          </a:fontRef>
        </p:style>
        <p:txBody>
          <a:bodyPr/>
          <a:lstStyle/>
          <a:p>
            <a:r>
              <a:rPr lang="ru-RU" sz="3200" dirty="0">
                <a:latin typeface="+mn-lt"/>
              </a:rPr>
              <a:t>Муниципальная программа </a:t>
            </a:r>
            <a:r>
              <a:rPr lang="ru-RU" sz="3200" dirty="0" smtClean="0"/>
              <a:t>«Социальное и демографическое развитие города Пыть-Яха"</a:t>
            </a:r>
            <a:endParaRPr lang="ru-RU" sz="3200" dirty="0">
              <a:latin typeface="+mn-lt"/>
            </a:endParaRPr>
          </a:p>
        </p:txBody>
      </p:sp>
      <p:sp>
        <p:nvSpPr>
          <p:cNvPr id="4" name="Нижний колонтитул 3"/>
          <p:cNvSpPr>
            <a:spLocks noGrp="1"/>
          </p:cNvSpPr>
          <p:nvPr>
            <p:ph type="ftr" sz="quarter" idx="13"/>
          </p:nvPr>
        </p:nvSpPr>
        <p:spPr/>
        <p:txBody>
          <a:bodyPr/>
          <a:lstStyle/>
          <a:p>
            <a:pPr rtl="0"/>
            <a:r>
              <a:rPr lang="ru-RU" noProof="0" smtClean="0"/>
              <a:t>Бюджет для граждан</a:t>
            </a:r>
            <a:endParaRPr lang="ru-RU" noProof="0" dirty="0"/>
          </a:p>
        </p:txBody>
      </p:sp>
      <p:sp>
        <p:nvSpPr>
          <p:cNvPr id="85" name="Нижний колонтитул 3"/>
          <p:cNvSpPr txBox="1">
            <a:spLocks/>
          </p:cNvSpPr>
          <p:nvPr/>
        </p:nvSpPr>
        <p:spPr>
          <a:xfrm>
            <a:off x="0" y="6437730"/>
            <a:ext cx="11760000" cy="432000"/>
          </a:xfrm>
          <a:prstGeom prst="rect">
            <a:avLst/>
          </a:prstGeom>
          <a:solidFill>
            <a:srgbClr val="404040"/>
          </a:solidFill>
          <a:ln cmpd="sng">
            <a:noFill/>
          </a:ln>
        </p:spPr>
        <p:txBody>
          <a:bodyPr vert="horz" lIns="0" tIns="0" rIns="0" bIns="0" rtlCol="0" anchor="ctr"/>
          <a:lstStyle>
            <a:defPPr rtl="0">
              <a:defRPr lang="ru-RU"/>
            </a:defPPr>
            <a:lvl1pPr marL="0" algn="l" defTabSz="914400" rtl="0" eaLnBrk="1" latinLnBrk="0" hangingPunct="1">
              <a:defRPr sz="1200"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1"/>
            <a:r>
              <a:rPr lang="ru-RU" b="1" smtClean="0">
                <a:gradFill>
                  <a:gsLst>
                    <a:gs pos="0">
                      <a:schemeClr val="accent1">
                        <a:lumMod val="5000"/>
                        <a:lumOff val="95000"/>
                      </a:schemeClr>
                    </a:gs>
                    <a:gs pos="74000">
                      <a:schemeClr val="accent5">
                        <a:lumMod val="25000"/>
                        <a:lumOff val="75000"/>
                      </a:schemeClr>
                    </a:gs>
                    <a:gs pos="83000">
                      <a:schemeClr val="accent5">
                        <a:lumMod val="25000"/>
                        <a:lumOff val="75000"/>
                      </a:schemeClr>
                    </a:gs>
                    <a:gs pos="100000">
                      <a:schemeClr val="accent5">
                        <a:lumMod val="50000"/>
                        <a:lumOff val="50000"/>
                      </a:schemeClr>
                    </a:gs>
                  </a:gsLst>
                  <a:lin ang="5400000" scaled="1"/>
                </a:gradFill>
              </a:rPr>
              <a:t>БЮДЖЕТ ДЛЯ ГРАЖДАН </a:t>
            </a:r>
            <a:endParaRPr lang="ru-RU" b="1" dirty="0">
              <a:gradFill>
                <a:gsLst>
                  <a:gs pos="0">
                    <a:schemeClr val="accent1">
                      <a:lumMod val="5000"/>
                      <a:lumOff val="95000"/>
                    </a:schemeClr>
                  </a:gs>
                  <a:gs pos="74000">
                    <a:schemeClr val="accent5">
                      <a:lumMod val="25000"/>
                      <a:lumOff val="75000"/>
                    </a:schemeClr>
                  </a:gs>
                  <a:gs pos="83000">
                    <a:schemeClr val="accent5">
                      <a:lumMod val="25000"/>
                      <a:lumOff val="75000"/>
                    </a:schemeClr>
                  </a:gs>
                  <a:gs pos="100000">
                    <a:schemeClr val="accent5">
                      <a:lumMod val="50000"/>
                      <a:lumOff val="50000"/>
                    </a:schemeClr>
                  </a:gs>
                </a:gsLst>
                <a:lin ang="5400000" scaled="1"/>
              </a:gradFill>
            </a:endParaRPr>
          </a:p>
        </p:txBody>
      </p:sp>
      <p:sp>
        <p:nvSpPr>
          <p:cNvPr id="86" name="Номер слайда 5">
            <a:extLst>
              <a:ext uri="{FF2B5EF4-FFF2-40B4-BE49-F238E27FC236}">
                <a16:creationId xmlns:a16="http://schemas.microsoft.com/office/drawing/2014/main" xmlns="" id="{1C554D9F-1895-486E-BFBA-905BB2D29E08}"/>
              </a:ext>
            </a:extLst>
          </p:cNvPr>
          <p:cNvSpPr txBox="1">
            <a:spLocks/>
          </p:cNvSpPr>
          <p:nvPr/>
        </p:nvSpPr>
        <p:spPr>
          <a:xfrm>
            <a:off x="11760000" y="6437730"/>
            <a:ext cx="432000" cy="432000"/>
          </a:xfrm>
          <a:prstGeom prst="rect">
            <a:avLst/>
          </a:prstGeom>
          <a:solidFill>
            <a:schemeClr val="tx1">
              <a:lumMod val="75000"/>
              <a:lumOff val="25000"/>
            </a:schemeClr>
          </a:solidFill>
        </p:spPr>
        <p:txBody>
          <a:bodyPr vert="horz" lIns="0" tIns="0" rIns="0" bIns="0" rtlCol="0" anchor="ctr"/>
          <a:lstStyle>
            <a:defPPr rtl="0">
              <a:defRPr lang="ru-RU"/>
            </a:defPPr>
            <a:lvl1pPr marL="0" algn="ctr" defTabSz="914400" rtl="0" eaLnBrk="1" latinLnBrk="0" hangingPunct="1">
              <a:defRPr sz="1200" kern="1200">
                <a:solidFill>
                  <a:schemeClr val="bg1"/>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sz="1600" b="1" dirty="0" smtClean="0">
                <a:ln w="0"/>
                <a:gradFill>
                  <a:gsLst>
                    <a:gs pos="0">
                      <a:schemeClr val="accent1">
                        <a:lumMod val="5000"/>
                        <a:lumOff val="95000"/>
                      </a:schemeClr>
                    </a:gs>
                    <a:gs pos="74000">
                      <a:schemeClr val="accent5">
                        <a:lumMod val="25000"/>
                        <a:lumOff val="75000"/>
                      </a:schemeClr>
                    </a:gs>
                    <a:gs pos="83000">
                      <a:schemeClr val="accent5">
                        <a:lumMod val="25000"/>
                        <a:lumOff val="75000"/>
                      </a:schemeClr>
                    </a:gs>
                    <a:gs pos="100000">
                      <a:schemeClr val="accent5">
                        <a:lumMod val="50000"/>
                        <a:lumOff val="50000"/>
                      </a:schemeClr>
                    </a:gs>
                  </a:gsLst>
                  <a:lin ang="5400000" scaled="1"/>
                </a:gradFill>
                <a:effectLst>
                  <a:outerShdw blurRad="38100" dist="25400" dir="5400000" algn="ctr" rotWithShape="0">
                    <a:srgbClr val="6E747A">
                      <a:alpha val="43000"/>
                    </a:srgbClr>
                  </a:outerShdw>
                </a:effectLst>
              </a:rPr>
              <a:t>48</a:t>
            </a:r>
            <a:endParaRPr lang="ru-RU" sz="1600" b="1" dirty="0">
              <a:ln w="0"/>
              <a:gradFill>
                <a:gsLst>
                  <a:gs pos="0">
                    <a:schemeClr val="accent1">
                      <a:lumMod val="5000"/>
                      <a:lumOff val="95000"/>
                    </a:schemeClr>
                  </a:gs>
                  <a:gs pos="74000">
                    <a:schemeClr val="accent5">
                      <a:lumMod val="25000"/>
                      <a:lumOff val="75000"/>
                    </a:schemeClr>
                  </a:gs>
                  <a:gs pos="83000">
                    <a:schemeClr val="accent5">
                      <a:lumMod val="25000"/>
                      <a:lumOff val="75000"/>
                    </a:schemeClr>
                  </a:gs>
                  <a:gs pos="100000">
                    <a:schemeClr val="accent5">
                      <a:lumMod val="50000"/>
                      <a:lumOff val="50000"/>
                    </a:schemeClr>
                  </a:gs>
                </a:gsLst>
                <a:lin ang="5400000" scaled="1"/>
              </a:gradFill>
              <a:effectLst>
                <a:outerShdw blurRad="38100" dist="25400" dir="5400000" algn="ctr" rotWithShape="0">
                  <a:srgbClr val="6E747A">
                    <a:alpha val="43000"/>
                  </a:srgbClr>
                </a:outerShdw>
              </a:effectLst>
            </a:endParaRPr>
          </a:p>
        </p:txBody>
      </p:sp>
      <p:graphicFrame>
        <p:nvGraphicFramePr>
          <p:cNvPr id="16" name="Таблица 15"/>
          <p:cNvGraphicFramePr>
            <a:graphicFrameLocks noGrp="1"/>
          </p:cNvGraphicFramePr>
          <p:nvPr>
            <p:extLst/>
          </p:nvPr>
        </p:nvGraphicFramePr>
        <p:xfrm>
          <a:off x="160276" y="137949"/>
          <a:ext cx="6417505" cy="855673"/>
        </p:xfrm>
        <a:graphic>
          <a:graphicData uri="http://schemas.openxmlformats.org/drawingml/2006/table">
            <a:tbl>
              <a:tblPr firstRow="1" bandRow="1" bandCol="1">
                <a:tableStyleId>{5A111915-BE36-4E01-A7E5-04B1672EAD32}</a:tableStyleId>
              </a:tblPr>
              <a:tblGrid>
                <a:gridCol w="2181952"/>
                <a:gridCol w="1625768"/>
                <a:gridCol w="1411851"/>
                <a:gridCol w="1197934"/>
              </a:tblGrid>
              <a:tr h="337513">
                <a:tc rowSpan="2">
                  <a:txBody>
                    <a:bodyPr/>
                    <a:lstStyle/>
                    <a:p>
                      <a:pPr algn="ctr"/>
                      <a:r>
                        <a:rPr lang="ru-RU" sz="1400" dirty="0" smtClean="0"/>
                        <a:t>Общий объем расходов по программе,</a:t>
                      </a:r>
                    </a:p>
                    <a:p>
                      <a:pPr algn="ctr"/>
                      <a:r>
                        <a:rPr lang="ru-RU" sz="1400" dirty="0" smtClean="0"/>
                        <a:t>тыс. рублей</a:t>
                      </a:r>
                      <a:endParaRPr lang="ru-RU" sz="1400" b="1" dirty="0">
                        <a:solidFill>
                          <a:schemeClr val="tx1">
                            <a:lumMod val="65000"/>
                            <a:lumOff val="35000"/>
                          </a:schemeClr>
                        </a:solidFill>
                        <a:latin typeface="+mn-lt"/>
                      </a:endParaRPr>
                    </a:p>
                  </a:txBody>
                  <a:tcPr anchor="ctr"/>
                </a:tc>
                <a:tc>
                  <a:txBody>
                    <a:bodyPr/>
                    <a:lstStyle/>
                    <a:p>
                      <a:pPr algn="ctr"/>
                      <a:r>
                        <a:rPr lang="ru-RU" sz="1400" dirty="0" smtClean="0"/>
                        <a:t>Уточненный план на 2021 год</a:t>
                      </a:r>
                      <a:endParaRPr lang="ru-RU" sz="1400" b="1" dirty="0">
                        <a:solidFill>
                          <a:schemeClr val="tx1">
                            <a:lumMod val="65000"/>
                            <a:lumOff val="35000"/>
                          </a:schemeClr>
                        </a:solidFill>
                        <a:latin typeface="+mn-lt"/>
                      </a:endParaRPr>
                    </a:p>
                  </a:txBody>
                  <a:tcPr anchor="ctr"/>
                </a:tc>
                <a:tc>
                  <a:txBody>
                    <a:bodyPr/>
                    <a:lstStyle/>
                    <a:p>
                      <a:pPr algn="ctr"/>
                      <a:r>
                        <a:rPr lang="ru-RU" sz="1400" dirty="0" smtClean="0"/>
                        <a:t>Исполнено за 2021 год</a:t>
                      </a:r>
                      <a:endParaRPr lang="ru-RU" sz="1400" b="1" dirty="0">
                        <a:solidFill>
                          <a:schemeClr val="tx1">
                            <a:lumMod val="65000"/>
                            <a:lumOff val="35000"/>
                          </a:schemeClr>
                        </a:solidFill>
                        <a:latin typeface="+mn-lt"/>
                      </a:endParaRPr>
                    </a:p>
                  </a:txBody>
                  <a:tcPr anchor="ctr"/>
                </a:tc>
                <a:tc>
                  <a:txBody>
                    <a:bodyPr/>
                    <a:lstStyle/>
                    <a:p>
                      <a:pPr algn="ctr"/>
                      <a:r>
                        <a:rPr lang="ru-RU" sz="1400" dirty="0" smtClean="0"/>
                        <a:t>% исполнения</a:t>
                      </a:r>
                      <a:endParaRPr lang="ru-RU" sz="1400" b="1" dirty="0">
                        <a:solidFill>
                          <a:schemeClr val="tx1">
                            <a:lumMod val="65000"/>
                            <a:lumOff val="35000"/>
                          </a:schemeClr>
                        </a:solidFill>
                        <a:latin typeface="+mn-lt"/>
                      </a:endParaRPr>
                    </a:p>
                  </a:txBody>
                  <a:tcPr anchor="ctr"/>
                </a:tc>
              </a:tr>
              <a:tr h="337513">
                <a:tc vMerge="1">
                  <a:txBody>
                    <a:bodyPr/>
                    <a:lstStyle/>
                    <a:p>
                      <a:endParaRPr lang="ru-RU" dirty="0"/>
                    </a:p>
                  </a:txBody>
                  <a:tcPr/>
                </a:tc>
                <a:tc>
                  <a:txBody>
                    <a:bodyPr/>
                    <a:lstStyle/>
                    <a:p>
                      <a:pPr algn="ctr"/>
                      <a:r>
                        <a:rPr lang="ru-RU" sz="1400" dirty="0" smtClean="0"/>
                        <a:t>75 399,6</a:t>
                      </a:r>
                      <a:endParaRPr lang="ru-RU" sz="1400" b="0" dirty="0">
                        <a:solidFill>
                          <a:schemeClr val="tx1">
                            <a:lumMod val="65000"/>
                            <a:lumOff val="35000"/>
                          </a:schemeClr>
                        </a:solidFill>
                        <a:latin typeface="+mn-lt"/>
                      </a:endParaRPr>
                    </a:p>
                  </a:txBody>
                  <a:tcPr anchor="ctr"/>
                </a:tc>
                <a:tc>
                  <a:txBody>
                    <a:bodyPr/>
                    <a:lstStyle/>
                    <a:p>
                      <a:pPr algn="ctr"/>
                      <a:r>
                        <a:rPr lang="ru-RU" sz="1400" dirty="0" smtClean="0"/>
                        <a:t>72 587,3</a:t>
                      </a:r>
                      <a:endParaRPr lang="ru-RU" sz="1400" b="0" dirty="0">
                        <a:solidFill>
                          <a:schemeClr val="tx1">
                            <a:lumMod val="65000"/>
                            <a:lumOff val="35000"/>
                          </a:schemeClr>
                        </a:solidFill>
                        <a:latin typeface="+mn-lt"/>
                      </a:endParaRPr>
                    </a:p>
                  </a:txBody>
                  <a:tcPr anchor="ctr"/>
                </a:tc>
                <a:tc>
                  <a:txBody>
                    <a:bodyPr/>
                    <a:lstStyle/>
                    <a:p>
                      <a:pPr algn="ctr"/>
                      <a:r>
                        <a:rPr lang="ru-RU" sz="1400" dirty="0" smtClean="0"/>
                        <a:t>96,3</a:t>
                      </a:r>
                      <a:endParaRPr lang="ru-RU" sz="1400" b="0" dirty="0">
                        <a:solidFill>
                          <a:schemeClr val="tx1">
                            <a:lumMod val="65000"/>
                            <a:lumOff val="35000"/>
                          </a:schemeClr>
                        </a:solidFill>
                        <a:latin typeface="+mn-lt"/>
                      </a:endParaRPr>
                    </a:p>
                  </a:txBody>
                  <a:tcPr anchor="ctr"/>
                </a:tc>
              </a:tr>
            </a:tbl>
          </a:graphicData>
        </a:graphic>
      </p:graphicFrame>
      <p:graphicFrame>
        <p:nvGraphicFramePr>
          <p:cNvPr id="14" name="Таблица 13"/>
          <p:cNvGraphicFramePr>
            <a:graphicFrameLocks noGrp="1"/>
          </p:cNvGraphicFramePr>
          <p:nvPr>
            <p:extLst/>
          </p:nvPr>
        </p:nvGraphicFramePr>
        <p:xfrm>
          <a:off x="160276" y="1075300"/>
          <a:ext cx="6417506" cy="1840624"/>
        </p:xfrm>
        <a:graphic>
          <a:graphicData uri="http://schemas.openxmlformats.org/drawingml/2006/table">
            <a:tbl>
              <a:tblPr firstRow="1" bandRow="1" bandCol="1">
                <a:tableStyleId>{5A111915-BE36-4E01-A7E5-04B1672EAD32}</a:tableStyleId>
              </a:tblPr>
              <a:tblGrid>
                <a:gridCol w="3554474"/>
                <a:gridCol w="514350"/>
                <a:gridCol w="595964"/>
                <a:gridCol w="876359"/>
                <a:gridCol w="876359"/>
              </a:tblGrid>
              <a:tr h="291254">
                <a:tc rowSpan="2">
                  <a:txBody>
                    <a:bodyPr/>
                    <a:lstStyle/>
                    <a:p>
                      <a:pPr algn="ctr" fontAlgn="ctr"/>
                      <a:r>
                        <a:rPr lang="ru-RU" sz="1000" u="none" strike="noStrike" dirty="0">
                          <a:effectLst/>
                        </a:rPr>
                        <a:t>Наименование целевых показателей </a:t>
                      </a:r>
                      <a:endParaRPr lang="ru-RU" sz="1000" b="0" i="0" u="none" strike="noStrike" dirty="0">
                        <a:solidFill>
                          <a:srgbClr val="000000"/>
                        </a:solidFill>
                        <a:effectLst/>
                        <a:latin typeface="Times New Roman" panose="02020603050405020304" pitchFamily="18" charset="0"/>
                      </a:endParaRPr>
                    </a:p>
                  </a:txBody>
                  <a:tcPr marL="2956" marR="2956" marT="2956" marB="0" anchor="ctr"/>
                </a:tc>
                <a:tc gridSpan="2">
                  <a:txBody>
                    <a:bodyPr/>
                    <a:lstStyle/>
                    <a:p>
                      <a:pPr algn="ctr" fontAlgn="ctr"/>
                      <a:r>
                        <a:rPr lang="ru-RU" sz="1000" u="none" strike="noStrike">
                          <a:effectLst/>
                        </a:rPr>
                        <a:t>Значение показателя</a:t>
                      </a:r>
                      <a:endParaRPr lang="ru-RU" sz="1000" b="0" i="0" u="none" strike="noStrike">
                        <a:solidFill>
                          <a:srgbClr val="000000"/>
                        </a:solidFill>
                        <a:effectLst/>
                        <a:latin typeface="Times New Roman" panose="02020603050405020304" pitchFamily="18" charset="0"/>
                      </a:endParaRPr>
                    </a:p>
                  </a:txBody>
                  <a:tcPr marL="2956" marR="2956" marT="2956" marB="0" anchor="ctr"/>
                </a:tc>
                <a:tc hMerge="1">
                  <a:txBody>
                    <a:bodyPr/>
                    <a:lstStyle/>
                    <a:p>
                      <a:endParaRPr lang="ru-RU"/>
                    </a:p>
                  </a:txBody>
                  <a:tcPr/>
                </a:tc>
                <a:tc gridSpan="2">
                  <a:txBody>
                    <a:bodyPr/>
                    <a:lstStyle/>
                    <a:p>
                      <a:pPr algn="ctr" fontAlgn="ctr"/>
                      <a:r>
                        <a:rPr lang="ru-RU" sz="1000" u="none" strike="noStrike">
                          <a:effectLst/>
                        </a:rPr>
                        <a:t>Объём финансирования (тыс. рублей)</a:t>
                      </a:r>
                      <a:endParaRPr lang="ru-RU" sz="1000" b="0" i="0" u="none" strike="noStrike">
                        <a:solidFill>
                          <a:srgbClr val="000000"/>
                        </a:solidFill>
                        <a:effectLst/>
                        <a:latin typeface="Times New Roman" panose="02020603050405020304" pitchFamily="18" charset="0"/>
                      </a:endParaRPr>
                    </a:p>
                  </a:txBody>
                  <a:tcPr marL="2956" marR="2956" marT="2956" marB="0" anchor="ctr"/>
                </a:tc>
                <a:tc hMerge="1">
                  <a:txBody>
                    <a:bodyPr/>
                    <a:lstStyle/>
                    <a:p>
                      <a:endParaRPr lang="ru-RU"/>
                    </a:p>
                  </a:txBody>
                  <a:tcPr/>
                </a:tc>
              </a:tr>
              <a:tr h="291254">
                <a:tc vMerge="1">
                  <a:txBody>
                    <a:bodyPr/>
                    <a:lstStyle/>
                    <a:p>
                      <a:endParaRPr lang="ru-RU"/>
                    </a:p>
                  </a:txBody>
                  <a:tcPr/>
                </a:tc>
                <a:tc>
                  <a:txBody>
                    <a:bodyPr/>
                    <a:lstStyle/>
                    <a:p>
                      <a:pPr algn="ctr" fontAlgn="ctr"/>
                      <a:r>
                        <a:rPr lang="ru-RU" sz="1000" u="none" strike="noStrike">
                          <a:effectLst/>
                        </a:rPr>
                        <a:t>план</a:t>
                      </a:r>
                      <a:endParaRPr lang="ru-RU" sz="1000" b="0" i="0" u="none" strike="noStrike">
                        <a:solidFill>
                          <a:srgbClr val="000000"/>
                        </a:solidFill>
                        <a:effectLst/>
                        <a:latin typeface="Times New Roman" panose="02020603050405020304" pitchFamily="18" charset="0"/>
                      </a:endParaRPr>
                    </a:p>
                  </a:txBody>
                  <a:tcPr marL="2956" marR="2956" marT="2956" marB="0" anchor="ctr"/>
                </a:tc>
                <a:tc>
                  <a:txBody>
                    <a:bodyPr/>
                    <a:lstStyle/>
                    <a:p>
                      <a:pPr algn="ctr" fontAlgn="ctr"/>
                      <a:r>
                        <a:rPr lang="ru-RU" sz="1000" u="none" strike="noStrike">
                          <a:effectLst/>
                        </a:rPr>
                        <a:t>факт</a:t>
                      </a:r>
                      <a:endParaRPr lang="ru-RU" sz="1000" b="0" i="0" u="none" strike="noStrike">
                        <a:solidFill>
                          <a:srgbClr val="000000"/>
                        </a:solidFill>
                        <a:effectLst/>
                        <a:latin typeface="Times New Roman" panose="02020603050405020304" pitchFamily="18" charset="0"/>
                      </a:endParaRPr>
                    </a:p>
                  </a:txBody>
                  <a:tcPr marL="2956" marR="2956" marT="2956" marB="0" anchor="ctr"/>
                </a:tc>
                <a:tc>
                  <a:txBody>
                    <a:bodyPr/>
                    <a:lstStyle/>
                    <a:p>
                      <a:pPr algn="ctr" fontAlgn="ctr"/>
                      <a:r>
                        <a:rPr lang="ru-RU" sz="1000" u="none" strike="noStrike">
                          <a:effectLst/>
                        </a:rPr>
                        <a:t>план по программе</a:t>
                      </a:r>
                      <a:endParaRPr lang="ru-RU" sz="1000" b="0" i="0" u="none" strike="noStrike">
                        <a:solidFill>
                          <a:srgbClr val="000000"/>
                        </a:solidFill>
                        <a:effectLst/>
                        <a:latin typeface="Times New Roman" panose="02020603050405020304" pitchFamily="18" charset="0"/>
                      </a:endParaRPr>
                    </a:p>
                  </a:txBody>
                  <a:tcPr marL="2956" marR="2956" marT="2956" marB="0" anchor="ctr"/>
                </a:tc>
                <a:tc>
                  <a:txBody>
                    <a:bodyPr/>
                    <a:lstStyle/>
                    <a:p>
                      <a:pPr algn="ctr" fontAlgn="ctr"/>
                      <a:r>
                        <a:rPr lang="ru-RU" sz="1000" u="none" strike="noStrike">
                          <a:effectLst/>
                        </a:rPr>
                        <a:t>кассовое исполнение</a:t>
                      </a:r>
                      <a:endParaRPr lang="ru-RU" sz="1000" b="0" i="0" u="none" strike="noStrike">
                        <a:solidFill>
                          <a:srgbClr val="000000"/>
                        </a:solidFill>
                        <a:effectLst/>
                        <a:latin typeface="Times New Roman" panose="02020603050405020304" pitchFamily="18" charset="0"/>
                      </a:endParaRPr>
                    </a:p>
                  </a:txBody>
                  <a:tcPr marL="2956" marR="2956" marT="2956" marB="0" anchor="ctr"/>
                </a:tc>
              </a:tr>
              <a:tr h="435483">
                <a:tc>
                  <a:txBody>
                    <a:bodyPr/>
                    <a:lstStyle/>
                    <a:p>
                      <a:pPr algn="l" fontAlgn="t"/>
                      <a:r>
                        <a:rPr lang="ru-RU" sz="1000" u="none" strike="noStrike" dirty="0" smtClean="0">
                          <a:effectLst/>
                        </a:rPr>
                        <a:t>Доля граждан, обеспеченных мерами социальной поддержки, от численности граждан, имеющих право на их получение и обратившихся за их получением </a:t>
                      </a:r>
                      <a:endParaRPr lang="ru-RU" sz="1000" u="none" strike="noStrike" dirty="0">
                        <a:effectLst/>
                      </a:endParaRPr>
                    </a:p>
                  </a:txBody>
                  <a:tcPr marL="2956" marR="2956" marT="2956" marB="0"/>
                </a:tc>
                <a:tc>
                  <a:txBody>
                    <a:bodyPr/>
                    <a:lstStyle/>
                    <a:p>
                      <a:pPr algn="ctr" fontAlgn="t"/>
                      <a:r>
                        <a:rPr lang="ru-RU" sz="1200" b="0" i="0" u="none" strike="noStrike" dirty="0" smtClean="0">
                          <a:solidFill>
                            <a:srgbClr val="000000"/>
                          </a:solidFill>
                          <a:effectLst/>
                          <a:latin typeface="+mn-lt"/>
                        </a:rPr>
                        <a:t>100</a:t>
                      </a:r>
                      <a:endParaRPr lang="ru-RU" sz="1200" b="0" i="0" u="none" strike="noStrike" dirty="0">
                        <a:solidFill>
                          <a:srgbClr val="000000"/>
                        </a:solidFill>
                        <a:effectLst/>
                        <a:latin typeface="+mn-lt"/>
                      </a:endParaRPr>
                    </a:p>
                  </a:txBody>
                  <a:tcPr marL="2956" marR="2956" marT="2956" marB="0" anchor="ctr"/>
                </a:tc>
                <a:tc>
                  <a:txBody>
                    <a:bodyPr/>
                    <a:lstStyle/>
                    <a:p>
                      <a:pPr algn="ctr" fontAlgn="t"/>
                      <a:r>
                        <a:rPr lang="ru-RU" sz="1200" b="0" i="0" u="none" strike="noStrike" dirty="0" smtClean="0">
                          <a:solidFill>
                            <a:srgbClr val="000000"/>
                          </a:solidFill>
                          <a:effectLst/>
                          <a:latin typeface="+mn-lt"/>
                        </a:rPr>
                        <a:t>99,9</a:t>
                      </a:r>
                      <a:endParaRPr lang="ru-RU" sz="1200" b="0" i="0" u="none" strike="noStrike" dirty="0">
                        <a:solidFill>
                          <a:srgbClr val="000000"/>
                        </a:solidFill>
                        <a:effectLst/>
                        <a:latin typeface="+mn-lt"/>
                      </a:endParaRPr>
                    </a:p>
                  </a:txBody>
                  <a:tcPr marL="2956" marR="2956" marT="2956" marB="0" anchor="ctr"/>
                </a:tc>
                <a:tc>
                  <a:txBody>
                    <a:bodyPr/>
                    <a:lstStyle/>
                    <a:p>
                      <a:pPr algn="ctr" fontAlgn="t"/>
                      <a:r>
                        <a:rPr lang="ru-RU" sz="1200" u="none" strike="noStrike" dirty="0" smtClean="0">
                          <a:effectLst/>
                          <a:latin typeface="+mn-lt"/>
                        </a:rPr>
                        <a:t>69 692,6</a:t>
                      </a:r>
                      <a:endParaRPr lang="ru-RU" sz="1200" b="0" i="0" u="none" strike="noStrike" dirty="0">
                        <a:solidFill>
                          <a:srgbClr val="000000"/>
                        </a:solidFill>
                        <a:effectLst/>
                        <a:latin typeface="+mn-lt"/>
                      </a:endParaRPr>
                    </a:p>
                  </a:txBody>
                  <a:tcPr marL="2956" marR="2956" marT="2956" marB="0" anchor="ctr">
                    <a:lnB w="12700" cap="flat" cmpd="sng" algn="ctr">
                      <a:solidFill>
                        <a:srgbClr val="5B5479"/>
                      </a:solidFill>
                      <a:prstDash val="solid"/>
                      <a:round/>
                      <a:headEnd type="none" w="med" len="med"/>
                      <a:tailEnd type="none" w="med" len="med"/>
                    </a:lnB>
                  </a:tcPr>
                </a:tc>
                <a:tc>
                  <a:txBody>
                    <a:bodyPr/>
                    <a:lstStyle/>
                    <a:p>
                      <a:pPr algn="ctr" fontAlgn="t"/>
                      <a:r>
                        <a:rPr lang="ru-RU" sz="1200" b="0" i="0" u="none" strike="noStrike" dirty="0" smtClean="0">
                          <a:solidFill>
                            <a:srgbClr val="000000"/>
                          </a:solidFill>
                          <a:effectLst/>
                          <a:latin typeface="+mn-lt"/>
                        </a:rPr>
                        <a:t>66 894,1</a:t>
                      </a:r>
                      <a:endParaRPr lang="ru-RU" sz="1200" b="0" i="0" u="none" strike="noStrike" dirty="0">
                        <a:solidFill>
                          <a:srgbClr val="000000"/>
                        </a:solidFill>
                        <a:effectLst/>
                        <a:latin typeface="+mn-lt"/>
                      </a:endParaRPr>
                    </a:p>
                  </a:txBody>
                  <a:tcPr marL="2956" marR="2956" marT="2956" marB="0" anchor="ctr">
                    <a:lnB w="12700" cap="flat" cmpd="sng" algn="ctr">
                      <a:solidFill>
                        <a:srgbClr val="5B5479"/>
                      </a:solidFill>
                      <a:prstDash val="solid"/>
                      <a:round/>
                      <a:headEnd type="none" w="med" len="med"/>
                      <a:tailEnd type="none" w="med" len="med"/>
                    </a:lnB>
                  </a:tcPr>
                </a:tc>
              </a:tr>
              <a:tr h="455236">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ru-RU" sz="1000" u="none" strike="noStrike" dirty="0" smtClean="0">
                          <a:effectLst/>
                        </a:rPr>
                        <a:t>Доля несовершеннолетних, находящихся в социально опасном положении, совершивших противоправные деяния (преступления, общественно опасные деяния), в общем количестве несовершеннолетних, признанных находящимися в социально опасном положении, в отчетном периоде</a:t>
                      </a:r>
                    </a:p>
                  </a:txBody>
                  <a:tcPr marL="2956" marR="2956" marT="2956" marB="0"/>
                </a:tc>
                <a:tc>
                  <a:txBody>
                    <a:bodyPr/>
                    <a:lstStyle/>
                    <a:p>
                      <a:pPr algn="ctr" fontAlgn="t"/>
                      <a:r>
                        <a:rPr lang="ru-RU" sz="1200" b="0" i="0" u="none" strike="noStrike" dirty="0" smtClean="0">
                          <a:solidFill>
                            <a:srgbClr val="000000"/>
                          </a:solidFill>
                          <a:effectLst/>
                          <a:latin typeface="+mn-lt"/>
                        </a:rPr>
                        <a:t>0</a:t>
                      </a:r>
                      <a:endParaRPr lang="ru-RU" sz="1200" b="0" i="0" u="none" strike="noStrike" dirty="0">
                        <a:solidFill>
                          <a:srgbClr val="000000"/>
                        </a:solidFill>
                        <a:effectLst/>
                        <a:latin typeface="+mn-lt"/>
                      </a:endParaRPr>
                    </a:p>
                  </a:txBody>
                  <a:tcPr marL="2956" marR="2956" marT="2956" marB="0" anchor="ctr"/>
                </a:tc>
                <a:tc>
                  <a:txBody>
                    <a:bodyPr/>
                    <a:lstStyle/>
                    <a:p>
                      <a:pPr algn="ctr" fontAlgn="t"/>
                      <a:r>
                        <a:rPr lang="ru-RU" sz="1200" b="0" i="0" u="none" strike="noStrike" dirty="0" smtClean="0">
                          <a:solidFill>
                            <a:srgbClr val="000000"/>
                          </a:solidFill>
                          <a:effectLst/>
                          <a:latin typeface="+mn-lt"/>
                        </a:rPr>
                        <a:t>0</a:t>
                      </a:r>
                    </a:p>
                  </a:txBody>
                  <a:tcPr marL="2956" marR="2956" marT="2956" marB="0" anchor="ctr"/>
                </a:tc>
                <a:tc>
                  <a:txBody>
                    <a:bodyPr/>
                    <a:lstStyle/>
                    <a:p>
                      <a:pPr algn="ctr" fontAlgn="t"/>
                      <a:r>
                        <a:rPr lang="ru-RU" sz="1200" b="0" i="0" u="none" strike="noStrike" dirty="0" smtClean="0">
                          <a:solidFill>
                            <a:srgbClr val="000000"/>
                          </a:solidFill>
                          <a:effectLst/>
                          <a:latin typeface="+mn-lt"/>
                        </a:rPr>
                        <a:t>5 707,0</a:t>
                      </a:r>
                      <a:endParaRPr lang="ru-RU" sz="1200" b="0" i="0" u="none" strike="noStrike" dirty="0">
                        <a:solidFill>
                          <a:srgbClr val="000000"/>
                        </a:solidFill>
                        <a:effectLst/>
                        <a:latin typeface="+mn-lt"/>
                      </a:endParaRPr>
                    </a:p>
                  </a:txBody>
                  <a:tcPr marL="2956" marR="2956" marT="2956" marB="0" anchor="ctr">
                    <a:lnT w="12700" cap="flat" cmpd="sng" algn="ctr">
                      <a:solidFill>
                        <a:srgbClr val="5B5479"/>
                      </a:solidFill>
                      <a:prstDash val="solid"/>
                      <a:round/>
                      <a:headEnd type="none" w="med" len="med"/>
                      <a:tailEnd type="none" w="med" len="med"/>
                    </a:lnT>
                    <a:lnB w="12700" cap="flat" cmpd="sng" algn="ctr">
                      <a:solidFill>
                        <a:srgbClr val="5B5479"/>
                      </a:solidFill>
                      <a:prstDash val="solid"/>
                      <a:round/>
                      <a:headEnd type="none" w="med" len="med"/>
                      <a:tailEnd type="none" w="med" len="med"/>
                    </a:lnB>
                  </a:tcPr>
                </a:tc>
                <a:tc>
                  <a:txBody>
                    <a:bodyPr/>
                    <a:lstStyle/>
                    <a:p>
                      <a:pPr algn="ctr" fontAlgn="t"/>
                      <a:r>
                        <a:rPr lang="ru-RU" sz="1200" b="0" i="0" u="none" strike="noStrike" dirty="0" smtClean="0">
                          <a:solidFill>
                            <a:srgbClr val="000000"/>
                          </a:solidFill>
                          <a:effectLst/>
                          <a:latin typeface="+mn-lt"/>
                        </a:rPr>
                        <a:t>5 693,2</a:t>
                      </a:r>
                      <a:endParaRPr lang="ru-RU" sz="1200" b="0" i="0" u="none" strike="noStrike" dirty="0">
                        <a:solidFill>
                          <a:srgbClr val="000000"/>
                        </a:solidFill>
                        <a:effectLst/>
                        <a:latin typeface="+mn-lt"/>
                      </a:endParaRPr>
                    </a:p>
                  </a:txBody>
                  <a:tcPr marL="2956" marR="2956" marT="2956" marB="0" anchor="ctr">
                    <a:lnT w="12700" cap="flat" cmpd="sng" algn="ctr">
                      <a:solidFill>
                        <a:srgbClr val="5B5479"/>
                      </a:solidFill>
                      <a:prstDash val="solid"/>
                      <a:round/>
                      <a:headEnd type="none" w="med" len="med"/>
                      <a:tailEnd type="none" w="med" len="med"/>
                    </a:lnT>
                    <a:lnB w="12700" cap="flat" cmpd="sng" algn="ctr">
                      <a:solidFill>
                        <a:srgbClr val="5B5479"/>
                      </a:solidFill>
                      <a:prstDash val="solid"/>
                      <a:round/>
                      <a:headEnd type="none" w="med" len="med"/>
                      <a:tailEnd type="none" w="med" len="med"/>
                    </a:lnB>
                  </a:tcPr>
                </a:tc>
              </a:tr>
            </a:tbl>
          </a:graphicData>
        </a:graphic>
      </p:graphicFrame>
      <p:sp>
        <p:nvSpPr>
          <p:cNvPr id="15" name="TextBox 14"/>
          <p:cNvSpPr txBox="1"/>
          <p:nvPr/>
        </p:nvSpPr>
        <p:spPr>
          <a:xfrm>
            <a:off x="3864077" y="6469064"/>
            <a:ext cx="4326193" cy="369332"/>
          </a:xfrm>
          <a:prstGeom prst="rect">
            <a:avLst/>
          </a:prstGeom>
          <a:noFill/>
        </p:spPr>
        <p:txBody>
          <a:bodyPr wrap="square" rtlCol="0">
            <a:spAutoFit/>
          </a:bodyPr>
          <a:lstStyle/>
          <a:p>
            <a:pPr algn="ctr"/>
            <a:r>
              <a:rPr lang="ru-RU" dirty="0">
                <a:solidFill>
                  <a:schemeClr val="bg1"/>
                </a:solidFill>
              </a:rPr>
              <a:t>Социальное и демографическое развитие</a:t>
            </a:r>
          </a:p>
        </p:txBody>
      </p:sp>
      <p:sp>
        <p:nvSpPr>
          <p:cNvPr id="11" name="Заголовок 2"/>
          <p:cNvSpPr txBox="1">
            <a:spLocks/>
          </p:cNvSpPr>
          <p:nvPr/>
        </p:nvSpPr>
        <p:spPr>
          <a:xfrm>
            <a:off x="59419" y="3188947"/>
            <a:ext cx="6362700" cy="432000"/>
          </a:xfrm>
          <a:prstGeom prst="rect">
            <a:avLst/>
          </a:prstGeom>
          <a:solidFill>
            <a:schemeClr val="bg1"/>
          </a:solidFill>
        </p:spPr>
        <p:txBody>
          <a:bodyPr vert="horz" lIns="180000" tIns="180000" rIns="180000" bIns="180000" rtlCol="0" anchor="ctr">
            <a:noAutofit/>
          </a:bodyPr>
          <a:lstStyle>
            <a:lvl1pPr algn="r" defTabSz="914400" rtl="0" eaLnBrk="1" latinLnBrk="0" hangingPunct="1">
              <a:lnSpc>
                <a:spcPct val="70000"/>
              </a:lnSpc>
              <a:spcBef>
                <a:spcPct val="0"/>
              </a:spcBef>
              <a:buNone/>
              <a:defRPr sz="4200" b="1" kern="1200" spc="-300">
                <a:solidFill>
                  <a:schemeClr val="tx1">
                    <a:lumMod val="75000"/>
                    <a:lumOff val="25000"/>
                  </a:schemeClr>
                </a:solidFill>
                <a:latin typeface="+mj-lt"/>
                <a:ea typeface="+mj-ea"/>
                <a:cs typeface="+mj-cs"/>
              </a:defRPr>
            </a:lvl1pPr>
          </a:lstStyle>
          <a:p>
            <a:pPr algn="l"/>
            <a:r>
              <a:rPr lang="ru-RU" sz="2800" dirty="0" smtClean="0"/>
              <a:t>Основные результаты реализации мероприятий муниципальной программы:</a:t>
            </a:r>
            <a:endParaRPr lang="ru-RU" sz="2800" dirty="0"/>
          </a:p>
        </p:txBody>
      </p:sp>
      <p:sp>
        <p:nvSpPr>
          <p:cNvPr id="12" name="TextBox 11"/>
          <p:cNvSpPr txBox="1"/>
          <p:nvPr/>
        </p:nvSpPr>
        <p:spPr>
          <a:xfrm>
            <a:off x="122484" y="3820560"/>
            <a:ext cx="5701788" cy="338554"/>
          </a:xfrm>
          <a:prstGeom prst="rect">
            <a:avLst/>
          </a:prstGeom>
          <a:noFill/>
        </p:spPr>
        <p:txBody>
          <a:bodyPr wrap="square" rtlCol="0">
            <a:spAutoFit/>
          </a:bodyPr>
          <a:lstStyle/>
          <a:p>
            <a:r>
              <a:rPr lang="ru-RU" sz="1600" b="1" dirty="0" smtClean="0">
                <a:solidFill>
                  <a:schemeClr val="accent1"/>
                </a:solidFill>
              </a:rPr>
              <a:t>Поддержка семьи, материнства и детства:</a:t>
            </a:r>
            <a:endParaRPr lang="ru-RU" sz="1600" b="1" dirty="0">
              <a:solidFill>
                <a:schemeClr val="accent1"/>
              </a:solidFill>
            </a:endParaRPr>
          </a:p>
        </p:txBody>
      </p:sp>
      <p:sp>
        <p:nvSpPr>
          <p:cNvPr id="17" name="Прямоугольник 16"/>
          <p:cNvSpPr/>
          <p:nvPr/>
        </p:nvSpPr>
        <p:spPr>
          <a:xfrm>
            <a:off x="122485" y="4212077"/>
            <a:ext cx="6455296" cy="2031325"/>
          </a:xfrm>
          <a:prstGeom prst="rect">
            <a:avLst/>
          </a:prstGeom>
        </p:spPr>
        <p:txBody>
          <a:bodyPr wrap="square">
            <a:spAutoFit/>
          </a:bodyPr>
          <a:lstStyle/>
          <a:p>
            <a:pPr marL="171450" indent="-171450">
              <a:buFont typeface="Wingdings" panose="05000000000000000000" pitchFamily="2" charset="2"/>
              <a:buChar char="ü"/>
            </a:pPr>
            <a:r>
              <a:rPr lang="ru-RU" sz="1400" dirty="0"/>
              <a:t>Заключено 7 муниципальных контрактов на приобретение 7 </a:t>
            </a:r>
            <a:r>
              <a:rPr lang="ru-RU" sz="1400" dirty="0" smtClean="0"/>
              <a:t>квартир для </a:t>
            </a:r>
            <a:r>
              <a:rPr lang="ru-RU" sz="1400" dirty="0"/>
              <a:t>детей-сирот, детей, оставшихся без попечения родителей, лиц из числа детей -сирот и детей, оставшихся без попечения </a:t>
            </a:r>
            <a:r>
              <a:rPr lang="ru-RU" sz="1400" dirty="0" smtClean="0"/>
              <a:t>родителей</a:t>
            </a:r>
          </a:p>
          <a:p>
            <a:pPr marL="171450" indent="-171450">
              <a:buFont typeface="Wingdings" panose="05000000000000000000" pitchFamily="2" charset="2"/>
              <a:buChar char="ü"/>
            </a:pPr>
            <a:r>
              <a:rPr lang="ru-RU" sz="1400" dirty="0" smtClean="0"/>
              <a:t>9 </a:t>
            </a:r>
            <a:r>
              <a:rPr lang="ru-RU" sz="1400" dirty="0"/>
              <a:t>598 человек  </a:t>
            </a:r>
            <a:r>
              <a:rPr lang="ru-RU" sz="1400" dirty="0" smtClean="0"/>
              <a:t>получили меры </a:t>
            </a:r>
            <a:r>
              <a:rPr lang="ru-RU" sz="1400" dirty="0"/>
              <a:t>социальной поддержки в рамках муниципальной </a:t>
            </a:r>
            <a:r>
              <a:rPr lang="ru-RU" sz="1400" dirty="0" smtClean="0"/>
              <a:t>программы</a:t>
            </a:r>
          </a:p>
          <a:p>
            <a:pPr marL="171450" indent="-171450">
              <a:buFont typeface="Wingdings" panose="05000000000000000000" pitchFamily="2" charset="2"/>
              <a:buChar char="ü"/>
            </a:pPr>
            <a:r>
              <a:rPr lang="ru-RU" sz="1400" dirty="0" smtClean="0"/>
              <a:t>Доля </a:t>
            </a:r>
            <a:r>
              <a:rPr lang="ru-RU" sz="1400" dirty="0"/>
              <a:t>несовершеннолетних, находящихся в социально опасном положении, совершивших противоправные деяния (преступления, общественно опасные деяния), в общем количестве несовершеннолетних, признанных находящимися в социально опасном положении, снизилась с 3,4% до 0 %</a:t>
            </a:r>
            <a:endParaRPr lang="ru-RU" sz="1400" dirty="0" smtClean="0"/>
          </a:p>
        </p:txBody>
      </p:sp>
      <p:sp>
        <p:nvSpPr>
          <p:cNvPr id="18" name="Текст 9"/>
          <p:cNvSpPr txBox="1">
            <a:spLocks/>
          </p:cNvSpPr>
          <p:nvPr/>
        </p:nvSpPr>
        <p:spPr>
          <a:xfrm>
            <a:off x="6917625" y="3705655"/>
            <a:ext cx="5274375" cy="282637"/>
          </a:xfrm>
          <a:prstGeom prst="rect">
            <a:avLst/>
          </a:prstGeom>
          <a:solidFill>
            <a:schemeClr val="bg1"/>
          </a:solidFill>
          <a:ln>
            <a:noFill/>
          </a:ln>
        </p:spPr>
        <p:txBody>
          <a:bodyPr vert="horz" lIns="180000" tIns="36000" rIns="180000" bIns="36000" rtlCol="0">
            <a:noAutofit/>
          </a:bodyPr>
          <a:lstStyle>
            <a:lvl1pPr marL="0" indent="0" algn="r" defTabSz="914400" rtl="0" eaLnBrk="1" latinLnBrk="0" hangingPunct="1">
              <a:lnSpc>
                <a:spcPct val="90000"/>
              </a:lnSpc>
              <a:spcBef>
                <a:spcPts val="1000"/>
              </a:spcBef>
              <a:buFont typeface="Arial" panose="020B0604020202020204" pitchFamily="34" charset="0"/>
              <a:buNone/>
              <a:defRPr sz="1800" kern="1200">
                <a:solidFill>
                  <a:schemeClr val="bg1"/>
                </a:solidFill>
                <a:latin typeface="+mn-lt"/>
                <a:ea typeface="+mn-ea"/>
                <a:cs typeface="+mn-cs"/>
              </a:defRPr>
            </a:lvl1pPr>
            <a:lvl2pPr marL="266700" indent="0" algn="l"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2pPr>
            <a:lvl3pPr marL="542925"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mn-lt"/>
                <a:ea typeface="+mn-ea"/>
                <a:cs typeface="+mn-cs"/>
              </a:defRPr>
            </a:lvl3pPr>
            <a:lvl4pPr marL="809625"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mn-lt"/>
                <a:ea typeface="+mn-ea"/>
                <a:cs typeface="+mn-cs"/>
              </a:defRPr>
            </a:lvl4pPr>
            <a:lvl5pPr marL="1076325"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endParaRPr lang="ru-RU" dirty="0"/>
          </a:p>
        </p:txBody>
      </p:sp>
      <p:sp>
        <p:nvSpPr>
          <p:cNvPr id="10" name="Текст 9"/>
          <p:cNvSpPr>
            <a:spLocks noGrp="1"/>
          </p:cNvSpPr>
          <p:nvPr>
            <p:ph type="body" sz="quarter" idx="32"/>
          </p:nvPr>
        </p:nvSpPr>
        <p:spPr>
          <a:xfrm>
            <a:off x="6680347" y="3691881"/>
            <a:ext cx="5511654" cy="678408"/>
          </a:xfrm>
          <a:ln>
            <a:noFill/>
          </a:ln>
        </p:spPr>
        <p:txBody>
          <a:bodyPr tIns="36000" bIns="36000"/>
          <a:lstStyle/>
          <a:p>
            <a:pPr algn="l"/>
            <a:r>
              <a:rPr lang="ru-RU" sz="2400" b="1" dirty="0" smtClean="0"/>
              <a:t>Цель: </a:t>
            </a:r>
            <a:r>
              <a:rPr lang="ru-RU" sz="2400" dirty="0" smtClean="0"/>
              <a:t>п</a:t>
            </a:r>
            <a:r>
              <a:rPr lang="ru-RU" dirty="0" smtClean="0"/>
              <a:t>овышение </a:t>
            </a:r>
            <a:r>
              <a:rPr lang="ru-RU" dirty="0"/>
              <a:t>качества и продолжительности жизни граждан города </a:t>
            </a:r>
            <a:r>
              <a:rPr lang="ru-RU" dirty="0" err="1"/>
              <a:t>Пыть-Яха</a:t>
            </a:r>
            <a:endParaRPr lang="ru-RU" dirty="0"/>
          </a:p>
        </p:txBody>
      </p:sp>
      <p:sp>
        <p:nvSpPr>
          <p:cNvPr id="22" name="TextBox 21"/>
          <p:cNvSpPr txBox="1"/>
          <p:nvPr/>
        </p:nvSpPr>
        <p:spPr>
          <a:xfrm>
            <a:off x="6585280" y="4317278"/>
            <a:ext cx="5701788" cy="584775"/>
          </a:xfrm>
          <a:prstGeom prst="rect">
            <a:avLst/>
          </a:prstGeom>
          <a:noFill/>
        </p:spPr>
        <p:txBody>
          <a:bodyPr wrap="square" rtlCol="0">
            <a:spAutoFit/>
          </a:bodyPr>
          <a:lstStyle/>
          <a:p>
            <a:r>
              <a:rPr lang="ru-RU" sz="1600" b="1" dirty="0">
                <a:solidFill>
                  <a:srgbClr val="0070C0"/>
                </a:solidFill>
              </a:rPr>
              <a:t>Развитие мер социальной поддержки отдельных категорий </a:t>
            </a:r>
            <a:r>
              <a:rPr lang="ru-RU" sz="1600" b="1" dirty="0" smtClean="0">
                <a:solidFill>
                  <a:srgbClr val="0070C0"/>
                </a:solidFill>
              </a:rPr>
              <a:t>граждан:</a:t>
            </a:r>
            <a:endParaRPr lang="ru-RU" sz="1600" b="1" dirty="0">
              <a:solidFill>
                <a:srgbClr val="0070C0"/>
              </a:solidFill>
            </a:endParaRPr>
          </a:p>
        </p:txBody>
      </p:sp>
      <p:sp>
        <p:nvSpPr>
          <p:cNvPr id="23" name="Прямоугольник 22"/>
          <p:cNvSpPr/>
          <p:nvPr/>
        </p:nvSpPr>
        <p:spPr>
          <a:xfrm>
            <a:off x="6624790" y="4880938"/>
            <a:ext cx="5701789" cy="1600438"/>
          </a:xfrm>
          <a:prstGeom prst="rect">
            <a:avLst/>
          </a:prstGeom>
        </p:spPr>
        <p:txBody>
          <a:bodyPr wrap="square">
            <a:spAutoFit/>
          </a:bodyPr>
          <a:lstStyle/>
          <a:p>
            <a:pPr marL="171450" indent="-171450">
              <a:buFont typeface="Wingdings" panose="05000000000000000000" pitchFamily="2" charset="2"/>
              <a:buChar char="ü"/>
            </a:pPr>
            <a:r>
              <a:rPr lang="ru-RU" sz="1400" dirty="0" smtClean="0"/>
              <a:t>В </a:t>
            </a:r>
            <a:r>
              <a:rPr lang="ru-RU" sz="1400" dirty="0"/>
              <a:t>2021 году по сравнению с 2020 годом количество лиц, получивших услуги городской </a:t>
            </a:r>
            <a:r>
              <a:rPr lang="ru-RU" sz="1400" dirty="0" smtClean="0"/>
              <a:t>бани, </a:t>
            </a:r>
            <a:r>
              <a:rPr lang="ru-RU" sz="1400" dirty="0"/>
              <a:t>увеличилось на 3099 </a:t>
            </a:r>
            <a:r>
              <a:rPr lang="ru-RU" sz="1400" dirty="0" smtClean="0"/>
              <a:t>чел</a:t>
            </a:r>
          </a:p>
          <a:p>
            <a:pPr marL="171450" indent="-171450">
              <a:buFont typeface="Wingdings" panose="05000000000000000000" pitchFamily="2" charset="2"/>
              <a:buChar char="ü"/>
            </a:pPr>
            <a:r>
              <a:rPr lang="ru-RU" sz="1400" dirty="0" smtClean="0"/>
              <a:t>Неработающим </a:t>
            </a:r>
            <a:r>
              <a:rPr lang="ru-RU" sz="1400" dirty="0"/>
              <a:t>пенсионерам меры социальной поддержки на проезд в городском транспорте предоставляются в виде проезда по социально ориентированному </a:t>
            </a:r>
            <a:r>
              <a:rPr lang="ru-RU" sz="1400" dirty="0" smtClean="0"/>
              <a:t>тарифу</a:t>
            </a:r>
          </a:p>
          <a:p>
            <a:pPr marL="171450" indent="-171450">
              <a:buFont typeface="Wingdings" panose="05000000000000000000" pitchFamily="2" charset="2"/>
              <a:buChar char="ü"/>
            </a:pPr>
            <a:r>
              <a:rPr lang="ru-RU" sz="1400" dirty="0" smtClean="0"/>
              <a:t>Ко </a:t>
            </a:r>
            <a:r>
              <a:rPr lang="ru-RU" sz="1400" dirty="0"/>
              <a:t>Дню Победы в Великой Отечественной войне 1941–1945 </a:t>
            </a:r>
            <a:r>
              <a:rPr lang="ru-RU" sz="1400" dirty="0" smtClean="0"/>
              <a:t>годов </a:t>
            </a:r>
            <a:r>
              <a:rPr lang="ru-RU" sz="1400" dirty="0"/>
              <a:t>выплату </a:t>
            </a:r>
            <a:r>
              <a:rPr lang="ru-RU" sz="1400" dirty="0" smtClean="0"/>
              <a:t>получили </a:t>
            </a:r>
            <a:r>
              <a:rPr lang="ru-RU" sz="1400" dirty="0"/>
              <a:t>19 </a:t>
            </a:r>
            <a:r>
              <a:rPr lang="ru-RU" sz="1400" dirty="0" smtClean="0"/>
              <a:t>человек</a:t>
            </a:r>
          </a:p>
        </p:txBody>
      </p:sp>
    </p:spTree>
    <p:extLst>
      <p:ext uri="{BB962C8B-B14F-4D97-AF65-F5344CB8AC3E}">
        <p14:creationId xmlns:p14="http://schemas.microsoft.com/office/powerpoint/2010/main" val="162630334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Рисунок 12"/>
          <p:cNvPicPr>
            <a:picLocks noGrp="1" noChangeAspect="1"/>
          </p:cNvPicPr>
          <p:nvPr>
            <p:ph type="pic" sz="quarter" idx="14"/>
          </p:nvPr>
        </p:nvPicPr>
        <p:blipFill>
          <a:blip r:embed="rId2" cstate="email">
            <a:extLst>
              <a:ext uri="{28A0092B-C50C-407E-A947-70E740481C1C}">
                <a14:useLocalDpi xmlns:a14="http://schemas.microsoft.com/office/drawing/2010/main"/>
              </a:ext>
            </a:extLst>
          </a:blip>
          <a:stretch>
            <a:fillRect/>
          </a:stretch>
        </p:blipFill>
        <p:spPr>
          <a:xfrm>
            <a:off x="6648812" y="0"/>
            <a:ext cx="5543187" cy="3696180"/>
          </a:xfrm>
          <a:ln>
            <a:noFill/>
          </a:ln>
        </p:spPr>
      </p:pic>
      <p:sp>
        <p:nvSpPr>
          <p:cNvPr id="2" name="Заголовок 1"/>
          <p:cNvSpPr>
            <a:spLocks noGrp="1"/>
          </p:cNvSpPr>
          <p:nvPr>
            <p:ph type="title"/>
          </p:nvPr>
        </p:nvSpPr>
        <p:spPr>
          <a:xfrm>
            <a:off x="6546248" y="2895130"/>
            <a:ext cx="5645751" cy="1237073"/>
          </a:xfrm>
          <a:ln>
            <a:noFill/>
          </a:ln>
        </p:spPr>
        <p:style>
          <a:lnRef idx="2">
            <a:schemeClr val="dk1"/>
          </a:lnRef>
          <a:fillRef idx="1">
            <a:schemeClr val="lt1"/>
          </a:fillRef>
          <a:effectRef idx="0">
            <a:schemeClr val="dk1"/>
          </a:effectRef>
          <a:fontRef idx="minor">
            <a:schemeClr val="dk1"/>
          </a:fontRef>
        </p:style>
        <p:txBody>
          <a:bodyPr/>
          <a:lstStyle/>
          <a:p>
            <a:r>
              <a:rPr lang="ru-RU" sz="3200" dirty="0">
                <a:latin typeface="+mn-lt"/>
              </a:rPr>
              <a:t>Муниципальная программа </a:t>
            </a:r>
            <a:r>
              <a:rPr lang="ru-RU" sz="3200" dirty="0" smtClean="0"/>
              <a:t>«Культурное пространство города </a:t>
            </a:r>
            <a:r>
              <a:rPr lang="ru-RU" sz="3200" dirty="0" err="1" smtClean="0"/>
              <a:t>Пыть-Яха</a:t>
            </a:r>
            <a:r>
              <a:rPr lang="ru-RU" sz="3200" dirty="0" smtClean="0"/>
              <a:t>"</a:t>
            </a:r>
            <a:endParaRPr lang="ru-RU" sz="3200" dirty="0">
              <a:latin typeface="+mn-lt"/>
            </a:endParaRPr>
          </a:p>
        </p:txBody>
      </p:sp>
      <p:sp>
        <p:nvSpPr>
          <p:cNvPr id="4" name="Нижний колонтитул 3"/>
          <p:cNvSpPr>
            <a:spLocks noGrp="1"/>
          </p:cNvSpPr>
          <p:nvPr>
            <p:ph type="ftr" sz="quarter" idx="13"/>
          </p:nvPr>
        </p:nvSpPr>
        <p:spPr/>
        <p:txBody>
          <a:bodyPr/>
          <a:lstStyle/>
          <a:p>
            <a:pPr rtl="0"/>
            <a:r>
              <a:rPr lang="ru-RU" noProof="0" smtClean="0"/>
              <a:t>Бюджет для граждан</a:t>
            </a:r>
            <a:endParaRPr lang="ru-RU" noProof="0" dirty="0"/>
          </a:p>
        </p:txBody>
      </p:sp>
      <p:sp>
        <p:nvSpPr>
          <p:cNvPr id="85" name="Нижний колонтитул 3"/>
          <p:cNvSpPr txBox="1">
            <a:spLocks/>
          </p:cNvSpPr>
          <p:nvPr/>
        </p:nvSpPr>
        <p:spPr>
          <a:xfrm>
            <a:off x="0" y="6437730"/>
            <a:ext cx="11760000" cy="432000"/>
          </a:xfrm>
          <a:prstGeom prst="rect">
            <a:avLst/>
          </a:prstGeom>
          <a:solidFill>
            <a:srgbClr val="404040"/>
          </a:solidFill>
          <a:ln cmpd="sng">
            <a:noFill/>
          </a:ln>
        </p:spPr>
        <p:txBody>
          <a:bodyPr vert="horz" lIns="0" tIns="0" rIns="0" bIns="0" rtlCol="0" anchor="ctr"/>
          <a:lstStyle>
            <a:defPPr rtl="0">
              <a:defRPr lang="ru-RU"/>
            </a:defPPr>
            <a:lvl1pPr marL="0" algn="l" defTabSz="914400" rtl="0" eaLnBrk="1" latinLnBrk="0" hangingPunct="1">
              <a:defRPr sz="1200"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1"/>
            <a:r>
              <a:rPr lang="ru-RU" b="1" smtClean="0">
                <a:gradFill>
                  <a:gsLst>
                    <a:gs pos="0">
                      <a:schemeClr val="accent1">
                        <a:lumMod val="5000"/>
                        <a:lumOff val="95000"/>
                      </a:schemeClr>
                    </a:gs>
                    <a:gs pos="74000">
                      <a:schemeClr val="accent5">
                        <a:lumMod val="25000"/>
                        <a:lumOff val="75000"/>
                      </a:schemeClr>
                    </a:gs>
                    <a:gs pos="83000">
                      <a:schemeClr val="accent5">
                        <a:lumMod val="25000"/>
                        <a:lumOff val="75000"/>
                      </a:schemeClr>
                    </a:gs>
                    <a:gs pos="100000">
                      <a:schemeClr val="accent5">
                        <a:lumMod val="50000"/>
                        <a:lumOff val="50000"/>
                      </a:schemeClr>
                    </a:gs>
                  </a:gsLst>
                  <a:lin ang="5400000" scaled="1"/>
                </a:gradFill>
              </a:rPr>
              <a:t>БЮДЖЕТ ДЛЯ ГРАЖДАН </a:t>
            </a:r>
            <a:endParaRPr lang="ru-RU" b="1" dirty="0">
              <a:gradFill>
                <a:gsLst>
                  <a:gs pos="0">
                    <a:schemeClr val="accent1">
                      <a:lumMod val="5000"/>
                      <a:lumOff val="95000"/>
                    </a:schemeClr>
                  </a:gs>
                  <a:gs pos="74000">
                    <a:schemeClr val="accent5">
                      <a:lumMod val="25000"/>
                      <a:lumOff val="75000"/>
                    </a:schemeClr>
                  </a:gs>
                  <a:gs pos="83000">
                    <a:schemeClr val="accent5">
                      <a:lumMod val="25000"/>
                      <a:lumOff val="75000"/>
                    </a:schemeClr>
                  </a:gs>
                  <a:gs pos="100000">
                    <a:schemeClr val="accent5">
                      <a:lumMod val="50000"/>
                      <a:lumOff val="50000"/>
                    </a:schemeClr>
                  </a:gs>
                </a:gsLst>
                <a:lin ang="5400000" scaled="1"/>
              </a:gradFill>
            </a:endParaRPr>
          </a:p>
        </p:txBody>
      </p:sp>
      <p:sp>
        <p:nvSpPr>
          <p:cNvPr id="86" name="Номер слайда 5">
            <a:extLst>
              <a:ext uri="{FF2B5EF4-FFF2-40B4-BE49-F238E27FC236}">
                <a16:creationId xmlns="" xmlns:a16="http://schemas.microsoft.com/office/drawing/2014/main" id="{1C554D9F-1895-486E-BFBA-905BB2D29E08}"/>
              </a:ext>
            </a:extLst>
          </p:cNvPr>
          <p:cNvSpPr txBox="1">
            <a:spLocks/>
          </p:cNvSpPr>
          <p:nvPr/>
        </p:nvSpPr>
        <p:spPr>
          <a:xfrm>
            <a:off x="11760000" y="6437730"/>
            <a:ext cx="432000" cy="432000"/>
          </a:xfrm>
          <a:prstGeom prst="rect">
            <a:avLst/>
          </a:prstGeom>
          <a:solidFill>
            <a:schemeClr val="tx1">
              <a:lumMod val="75000"/>
              <a:lumOff val="25000"/>
            </a:schemeClr>
          </a:solidFill>
        </p:spPr>
        <p:txBody>
          <a:bodyPr vert="horz" lIns="0" tIns="0" rIns="0" bIns="0" rtlCol="0" anchor="ctr"/>
          <a:lstStyle>
            <a:defPPr rtl="0">
              <a:defRPr lang="ru-RU"/>
            </a:defPPr>
            <a:lvl1pPr marL="0" algn="ctr" defTabSz="914400" rtl="0" eaLnBrk="1" latinLnBrk="0" hangingPunct="1">
              <a:defRPr sz="1200" kern="1200">
                <a:solidFill>
                  <a:schemeClr val="bg1"/>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sz="1600" b="1" dirty="0" smtClean="0">
                <a:ln w="0"/>
                <a:gradFill>
                  <a:gsLst>
                    <a:gs pos="0">
                      <a:schemeClr val="accent1">
                        <a:lumMod val="5000"/>
                        <a:lumOff val="95000"/>
                      </a:schemeClr>
                    </a:gs>
                    <a:gs pos="74000">
                      <a:schemeClr val="accent5">
                        <a:lumMod val="25000"/>
                        <a:lumOff val="75000"/>
                      </a:schemeClr>
                    </a:gs>
                    <a:gs pos="83000">
                      <a:schemeClr val="accent5">
                        <a:lumMod val="25000"/>
                        <a:lumOff val="75000"/>
                      </a:schemeClr>
                    </a:gs>
                    <a:gs pos="100000">
                      <a:schemeClr val="accent5">
                        <a:lumMod val="50000"/>
                        <a:lumOff val="50000"/>
                      </a:schemeClr>
                    </a:gs>
                  </a:gsLst>
                  <a:lin ang="5400000" scaled="1"/>
                </a:gradFill>
                <a:effectLst>
                  <a:outerShdw blurRad="38100" dist="25400" dir="5400000" algn="ctr" rotWithShape="0">
                    <a:srgbClr val="6E747A">
                      <a:alpha val="43000"/>
                    </a:srgbClr>
                  </a:outerShdw>
                </a:effectLst>
              </a:rPr>
              <a:t>49</a:t>
            </a:r>
            <a:endParaRPr lang="ru-RU" sz="1600" b="1" dirty="0">
              <a:ln w="0"/>
              <a:gradFill>
                <a:gsLst>
                  <a:gs pos="0">
                    <a:schemeClr val="accent1">
                      <a:lumMod val="5000"/>
                      <a:lumOff val="95000"/>
                    </a:schemeClr>
                  </a:gs>
                  <a:gs pos="74000">
                    <a:schemeClr val="accent5">
                      <a:lumMod val="25000"/>
                      <a:lumOff val="75000"/>
                    </a:schemeClr>
                  </a:gs>
                  <a:gs pos="83000">
                    <a:schemeClr val="accent5">
                      <a:lumMod val="25000"/>
                      <a:lumOff val="75000"/>
                    </a:schemeClr>
                  </a:gs>
                  <a:gs pos="100000">
                    <a:schemeClr val="accent5">
                      <a:lumMod val="50000"/>
                      <a:lumOff val="50000"/>
                    </a:schemeClr>
                  </a:gs>
                </a:gsLst>
                <a:lin ang="5400000" scaled="1"/>
              </a:gradFill>
              <a:effectLst>
                <a:outerShdw blurRad="38100" dist="25400" dir="5400000" algn="ctr" rotWithShape="0">
                  <a:srgbClr val="6E747A">
                    <a:alpha val="43000"/>
                  </a:srgbClr>
                </a:outerShdw>
              </a:effectLst>
            </a:endParaRPr>
          </a:p>
        </p:txBody>
      </p:sp>
      <p:graphicFrame>
        <p:nvGraphicFramePr>
          <p:cNvPr id="16" name="Таблица 15"/>
          <p:cNvGraphicFramePr>
            <a:graphicFrameLocks noGrp="1"/>
          </p:cNvGraphicFramePr>
          <p:nvPr>
            <p:extLst/>
          </p:nvPr>
        </p:nvGraphicFramePr>
        <p:xfrm>
          <a:off x="160276" y="137949"/>
          <a:ext cx="6417505" cy="855673"/>
        </p:xfrm>
        <a:graphic>
          <a:graphicData uri="http://schemas.openxmlformats.org/drawingml/2006/table">
            <a:tbl>
              <a:tblPr firstRow="1" bandRow="1" bandCol="1">
                <a:tableStyleId>{5A111915-BE36-4E01-A7E5-04B1672EAD32}</a:tableStyleId>
              </a:tblPr>
              <a:tblGrid>
                <a:gridCol w="2181952"/>
                <a:gridCol w="1625768"/>
                <a:gridCol w="1411851"/>
                <a:gridCol w="1197934"/>
              </a:tblGrid>
              <a:tr h="337513">
                <a:tc rowSpan="2">
                  <a:txBody>
                    <a:bodyPr/>
                    <a:lstStyle/>
                    <a:p>
                      <a:pPr algn="ctr"/>
                      <a:r>
                        <a:rPr lang="ru-RU" sz="1400" dirty="0" smtClean="0"/>
                        <a:t>Общий объем расходов по программе,</a:t>
                      </a:r>
                    </a:p>
                    <a:p>
                      <a:pPr algn="ctr"/>
                      <a:r>
                        <a:rPr lang="ru-RU" sz="1400" dirty="0" smtClean="0"/>
                        <a:t>тыс. рублей</a:t>
                      </a:r>
                      <a:endParaRPr lang="ru-RU" sz="1400" b="1" dirty="0">
                        <a:solidFill>
                          <a:schemeClr val="tx1">
                            <a:lumMod val="65000"/>
                            <a:lumOff val="35000"/>
                          </a:schemeClr>
                        </a:solidFill>
                        <a:latin typeface="+mn-lt"/>
                      </a:endParaRPr>
                    </a:p>
                  </a:txBody>
                  <a:tcPr anchor="ctr"/>
                </a:tc>
                <a:tc>
                  <a:txBody>
                    <a:bodyPr/>
                    <a:lstStyle/>
                    <a:p>
                      <a:pPr algn="ctr"/>
                      <a:r>
                        <a:rPr lang="ru-RU" sz="1400" dirty="0" smtClean="0"/>
                        <a:t>Уточненный план на 2021 год</a:t>
                      </a:r>
                      <a:endParaRPr lang="ru-RU" sz="1400" b="1" dirty="0">
                        <a:solidFill>
                          <a:schemeClr val="tx1">
                            <a:lumMod val="65000"/>
                            <a:lumOff val="35000"/>
                          </a:schemeClr>
                        </a:solidFill>
                        <a:latin typeface="+mn-lt"/>
                      </a:endParaRPr>
                    </a:p>
                  </a:txBody>
                  <a:tcPr anchor="ctr"/>
                </a:tc>
                <a:tc>
                  <a:txBody>
                    <a:bodyPr/>
                    <a:lstStyle/>
                    <a:p>
                      <a:pPr algn="ctr"/>
                      <a:r>
                        <a:rPr lang="ru-RU" sz="1400" dirty="0" smtClean="0"/>
                        <a:t>Исполнено за 2021 год</a:t>
                      </a:r>
                      <a:endParaRPr lang="ru-RU" sz="1400" b="1" dirty="0">
                        <a:solidFill>
                          <a:schemeClr val="tx1">
                            <a:lumMod val="65000"/>
                            <a:lumOff val="35000"/>
                          </a:schemeClr>
                        </a:solidFill>
                        <a:latin typeface="+mn-lt"/>
                      </a:endParaRPr>
                    </a:p>
                  </a:txBody>
                  <a:tcPr anchor="ctr"/>
                </a:tc>
                <a:tc>
                  <a:txBody>
                    <a:bodyPr/>
                    <a:lstStyle/>
                    <a:p>
                      <a:pPr algn="ctr"/>
                      <a:r>
                        <a:rPr lang="ru-RU" sz="1400" dirty="0" smtClean="0"/>
                        <a:t>% исполнения</a:t>
                      </a:r>
                      <a:endParaRPr lang="ru-RU" sz="1400" b="1" dirty="0">
                        <a:solidFill>
                          <a:schemeClr val="tx1">
                            <a:lumMod val="65000"/>
                            <a:lumOff val="35000"/>
                          </a:schemeClr>
                        </a:solidFill>
                        <a:latin typeface="+mn-lt"/>
                      </a:endParaRPr>
                    </a:p>
                  </a:txBody>
                  <a:tcPr anchor="ctr"/>
                </a:tc>
              </a:tr>
              <a:tr h="337513">
                <a:tc vMerge="1">
                  <a:txBody>
                    <a:bodyPr/>
                    <a:lstStyle/>
                    <a:p>
                      <a:endParaRPr lang="ru-RU" dirty="0"/>
                    </a:p>
                  </a:txBody>
                  <a:tcPr/>
                </a:tc>
                <a:tc>
                  <a:txBody>
                    <a:bodyPr/>
                    <a:lstStyle/>
                    <a:p>
                      <a:pPr algn="ctr"/>
                      <a:r>
                        <a:rPr lang="ru-RU" sz="1400" dirty="0" smtClean="0"/>
                        <a:t>228 829,8</a:t>
                      </a:r>
                      <a:endParaRPr lang="ru-RU" sz="1400" b="0" dirty="0">
                        <a:solidFill>
                          <a:schemeClr val="tx1">
                            <a:lumMod val="65000"/>
                            <a:lumOff val="35000"/>
                          </a:schemeClr>
                        </a:solidFill>
                        <a:latin typeface="+mn-lt"/>
                      </a:endParaRPr>
                    </a:p>
                  </a:txBody>
                  <a:tcPr anchor="ctr"/>
                </a:tc>
                <a:tc>
                  <a:txBody>
                    <a:bodyPr/>
                    <a:lstStyle/>
                    <a:p>
                      <a:pPr algn="ctr"/>
                      <a:r>
                        <a:rPr lang="ru-RU" sz="1400" dirty="0" smtClean="0"/>
                        <a:t>225 462,8</a:t>
                      </a:r>
                      <a:endParaRPr lang="ru-RU" sz="1400" b="0" dirty="0">
                        <a:solidFill>
                          <a:schemeClr val="tx1">
                            <a:lumMod val="65000"/>
                            <a:lumOff val="35000"/>
                          </a:schemeClr>
                        </a:solidFill>
                        <a:latin typeface="+mn-lt"/>
                      </a:endParaRPr>
                    </a:p>
                  </a:txBody>
                  <a:tcPr anchor="ctr"/>
                </a:tc>
                <a:tc>
                  <a:txBody>
                    <a:bodyPr/>
                    <a:lstStyle/>
                    <a:p>
                      <a:pPr algn="ctr"/>
                      <a:r>
                        <a:rPr lang="ru-RU" sz="1400" b="0" dirty="0" smtClean="0">
                          <a:solidFill>
                            <a:schemeClr val="tx1"/>
                          </a:solidFill>
                          <a:latin typeface="+mn-lt"/>
                        </a:rPr>
                        <a:t>98,5</a:t>
                      </a:r>
                      <a:endParaRPr lang="ru-RU" sz="1400" b="0" dirty="0">
                        <a:solidFill>
                          <a:schemeClr val="tx1">
                            <a:lumMod val="65000"/>
                            <a:lumOff val="35000"/>
                          </a:schemeClr>
                        </a:solidFill>
                        <a:latin typeface="+mn-lt"/>
                      </a:endParaRPr>
                    </a:p>
                  </a:txBody>
                  <a:tcPr anchor="ctr"/>
                </a:tc>
              </a:tr>
            </a:tbl>
          </a:graphicData>
        </a:graphic>
      </p:graphicFrame>
      <p:graphicFrame>
        <p:nvGraphicFramePr>
          <p:cNvPr id="14" name="Таблица 13"/>
          <p:cNvGraphicFramePr>
            <a:graphicFrameLocks noGrp="1"/>
          </p:cNvGraphicFramePr>
          <p:nvPr>
            <p:extLst/>
          </p:nvPr>
        </p:nvGraphicFramePr>
        <p:xfrm>
          <a:off x="160276" y="1074899"/>
          <a:ext cx="6417506" cy="2777835"/>
        </p:xfrm>
        <a:graphic>
          <a:graphicData uri="http://schemas.openxmlformats.org/drawingml/2006/table">
            <a:tbl>
              <a:tblPr firstRow="1" bandRow="1" bandCol="1">
                <a:tableStyleId>{5A111915-BE36-4E01-A7E5-04B1672EAD32}</a:tableStyleId>
              </a:tblPr>
              <a:tblGrid>
                <a:gridCol w="3793657"/>
                <a:gridCol w="541867"/>
                <a:gridCol w="482600"/>
                <a:gridCol w="829733"/>
                <a:gridCol w="769649"/>
              </a:tblGrid>
              <a:tr h="291254">
                <a:tc rowSpan="2">
                  <a:txBody>
                    <a:bodyPr/>
                    <a:lstStyle/>
                    <a:p>
                      <a:pPr algn="ctr" fontAlgn="ctr"/>
                      <a:r>
                        <a:rPr lang="ru-RU" sz="1000" u="none" strike="noStrike" dirty="0">
                          <a:effectLst/>
                        </a:rPr>
                        <a:t>Наименование целевых показателей </a:t>
                      </a:r>
                      <a:endParaRPr lang="ru-RU" sz="1000" b="0" i="0" u="none" strike="noStrike" dirty="0">
                        <a:solidFill>
                          <a:srgbClr val="000000"/>
                        </a:solidFill>
                        <a:effectLst/>
                        <a:latin typeface="Times New Roman" panose="02020603050405020304" pitchFamily="18" charset="0"/>
                      </a:endParaRPr>
                    </a:p>
                  </a:txBody>
                  <a:tcPr marL="2956" marR="2956" marT="2956" marB="0" anchor="ctr"/>
                </a:tc>
                <a:tc gridSpan="2">
                  <a:txBody>
                    <a:bodyPr/>
                    <a:lstStyle/>
                    <a:p>
                      <a:pPr algn="ctr" fontAlgn="ctr"/>
                      <a:r>
                        <a:rPr lang="ru-RU" sz="1000" u="none" strike="noStrike">
                          <a:effectLst/>
                        </a:rPr>
                        <a:t>Значение показателя</a:t>
                      </a:r>
                      <a:endParaRPr lang="ru-RU" sz="1000" b="0" i="0" u="none" strike="noStrike">
                        <a:solidFill>
                          <a:srgbClr val="000000"/>
                        </a:solidFill>
                        <a:effectLst/>
                        <a:latin typeface="Times New Roman" panose="02020603050405020304" pitchFamily="18" charset="0"/>
                      </a:endParaRPr>
                    </a:p>
                  </a:txBody>
                  <a:tcPr marL="2956" marR="2956" marT="2956" marB="0" anchor="ctr"/>
                </a:tc>
                <a:tc hMerge="1">
                  <a:txBody>
                    <a:bodyPr/>
                    <a:lstStyle/>
                    <a:p>
                      <a:endParaRPr lang="ru-RU"/>
                    </a:p>
                  </a:txBody>
                  <a:tcPr/>
                </a:tc>
                <a:tc gridSpan="2">
                  <a:txBody>
                    <a:bodyPr/>
                    <a:lstStyle/>
                    <a:p>
                      <a:pPr algn="ctr" fontAlgn="ctr"/>
                      <a:r>
                        <a:rPr lang="ru-RU" sz="1000" u="none" strike="noStrike">
                          <a:effectLst/>
                        </a:rPr>
                        <a:t>Объём финансирования (тыс. рублей)</a:t>
                      </a:r>
                      <a:endParaRPr lang="ru-RU" sz="1000" b="0" i="0" u="none" strike="noStrike">
                        <a:solidFill>
                          <a:srgbClr val="000000"/>
                        </a:solidFill>
                        <a:effectLst/>
                        <a:latin typeface="Times New Roman" panose="02020603050405020304" pitchFamily="18" charset="0"/>
                      </a:endParaRPr>
                    </a:p>
                  </a:txBody>
                  <a:tcPr marL="2956" marR="2956" marT="2956" marB="0" anchor="ctr"/>
                </a:tc>
                <a:tc hMerge="1">
                  <a:txBody>
                    <a:bodyPr/>
                    <a:lstStyle/>
                    <a:p>
                      <a:endParaRPr lang="ru-RU"/>
                    </a:p>
                  </a:txBody>
                  <a:tcPr/>
                </a:tc>
              </a:tr>
              <a:tr h="291254">
                <a:tc vMerge="1">
                  <a:txBody>
                    <a:bodyPr/>
                    <a:lstStyle/>
                    <a:p>
                      <a:endParaRPr lang="ru-RU"/>
                    </a:p>
                  </a:txBody>
                  <a:tcPr/>
                </a:tc>
                <a:tc>
                  <a:txBody>
                    <a:bodyPr/>
                    <a:lstStyle/>
                    <a:p>
                      <a:pPr algn="ctr" fontAlgn="ctr"/>
                      <a:r>
                        <a:rPr lang="ru-RU" sz="1000" u="none" strike="noStrike">
                          <a:effectLst/>
                        </a:rPr>
                        <a:t>план</a:t>
                      </a:r>
                      <a:endParaRPr lang="ru-RU" sz="1000" b="0" i="0" u="none" strike="noStrike">
                        <a:solidFill>
                          <a:srgbClr val="000000"/>
                        </a:solidFill>
                        <a:effectLst/>
                        <a:latin typeface="Times New Roman" panose="02020603050405020304" pitchFamily="18" charset="0"/>
                      </a:endParaRPr>
                    </a:p>
                  </a:txBody>
                  <a:tcPr marL="2956" marR="2956" marT="2956" marB="0" anchor="ctr"/>
                </a:tc>
                <a:tc>
                  <a:txBody>
                    <a:bodyPr/>
                    <a:lstStyle/>
                    <a:p>
                      <a:pPr algn="ctr" fontAlgn="ctr"/>
                      <a:r>
                        <a:rPr lang="ru-RU" sz="1000" u="none" strike="noStrike">
                          <a:effectLst/>
                        </a:rPr>
                        <a:t>факт</a:t>
                      </a:r>
                      <a:endParaRPr lang="ru-RU" sz="1000" b="0" i="0" u="none" strike="noStrike">
                        <a:solidFill>
                          <a:srgbClr val="000000"/>
                        </a:solidFill>
                        <a:effectLst/>
                        <a:latin typeface="Times New Roman" panose="02020603050405020304" pitchFamily="18" charset="0"/>
                      </a:endParaRPr>
                    </a:p>
                  </a:txBody>
                  <a:tcPr marL="2956" marR="2956" marT="2956" marB="0" anchor="ctr"/>
                </a:tc>
                <a:tc>
                  <a:txBody>
                    <a:bodyPr/>
                    <a:lstStyle/>
                    <a:p>
                      <a:pPr algn="ctr" fontAlgn="ctr"/>
                      <a:r>
                        <a:rPr lang="ru-RU" sz="1000" u="none" strike="noStrike">
                          <a:effectLst/>
                        </a:rPr>
                        <a:t>план по программе</a:t>
                      </a:r>
                      <a:endParaRPr lang="ru-RU" sz="1000" b="0" i="0" u="none" strike="noStrike">
                        <a:solidFill>
                          <a:srgbClr val="000000"/>
                        </a:solidFill>
                        <a:effectLst/>
                        <a:latin typeface="Times New Roman" panose="02020603050405020304" pitchFamily="18" charset="0"/>
                      </a:endParaRPr>
                    </a:p>
                  </a:txBody>
                  <a:tcPr marL="2956" marR="2956" marT="2956" marB="0" anchor="ctr"/>
                </a:tc>
                <a:tc>
                  <a:txBody>
                    <a:bodyPr/>
                    <a:lstStyle/>
                    <a:p>
                      <a:pPr algn="ctr" fontAlgn="ctr"/>
                      <a:r>
                        <a:rPr lang="ru-RU" sz="1000" u="none" strike="noStrike">
                          <a:effectLst/>
                        </a:rPr>
                        <a:t>кассовое исполнение</a:t>
                      </a:r>
                      <a:endParaRPr lang="ru-RU" sz="1000" b="0" i="0" u="none" strike="noStrike">
                        <a:solidFill>
                          <a:srgbClr val="000000"/>
                        </a:solidFill>
                        <a:effectLst/>
                        <a:latin typeface="Times New Roman" panose="02020603050405020304" pitchFamily="18" charset="0"/>
                      </a:endParaRPr>
                    </a:p>
                  </a:txBody>
                  <a:tcPr marL="2956" marR="2956" marT="2956" marB="0" anchor="ctr"/>
                </a:tc>
              </a:tr>
              <a:tr h="435483">
                <a:tc>
                  <a:txBody>
                    <a:bodyPr/>
                    <a:lstStyle/>
                    <a:p>
                      <a:pPr algn="l" fontAlgn="t"/>
                      <a:r>
                        <a:rPr lang="ru-RU" sz="1000" u="none" strike="noStrike" dirty="0" smtClean="0">
                          <a:effectLst/>
                        </a:rPr>
                        <a:t>Увеличение числа посещений культурных мероприятий (тыс. единиц)</a:t>
                      </a:r>
                      <a:endParaRPr lang="ru-RU" sz="1000" u="none" strike="noStrike" dirty="0">
                        <a:effectLst/>
                      </a:endParaRPr>
                    </a:p>
                  </a:txBody>
                  <a:tcPr marL="2956" marR="2956" marT="2956" marB="0"/>
                </a:tc>
                <a:tc>
                  <a:txBody>
                    <a:bodyPr/>
                    <a:lstStyle/>
                    <a:p>
                      <a:pPr algn="ctr" fontAlgn="t"/>
                      <a:r>
                        <a:rPr lang="ru-RU" sz="1200" b="0" i="0" u="none" strike="noStrike" dirty="0" smtClean="0">
                          <a:solidFill>
                            <a:srgbClr val="000000"/>
                          </a:solidFill>
                          <a:effectLst/>
                          <a:latin typeface="+mn-lt"/>
                        </a:rPr>
                        <a:t>230,0</a:t>
                      </a:r>
                      <a:endParaRPr lang="ru-RU" sz="1200" b="0" i="0" u="none" strike="noStrike" dirty="0">
                        <a:solidFill>
                          <a:srgbClr val="000000"/>
                        </a:solidFill>
                        <a:effectLst/>
                        <a:latin typeface="+mn-lt"/>
                      </a:endParaRPr>
                    </a:p>
                  </a:txBody>
                  <a:tcPr marL="2956" marR="2956" marT="2956" marB="0" anchor="ctr"/>
                </a:tc>
                <a:tc>
                  <a:txBody>
                    <a:bodyPr/>
                    <a:lstStyle/>
                    <a:p>
                      <a:pPr algn="ctr" fontAlgn="t"/>
                      <a:r>
                        <a:rPr lang="ru-RU" sz="1200" b="0" i="0" u="none" strike="noStrike" dirty="0" smtClean="0">
                          <a:solidFill>
                            <a:srgbClr val="000000"/>
                          </a:solidFill>
                          <a:effectLst/>
                          <a:latin typeface="+mn-lt"/>
                        </a:rPr>
                        <a:t>279,8</a:t>
                      </a:r>
                      <a:endParaRPr lang="ru-RU" sz="1200" b="0" i="0" u="none" strike="noStrike" dirty="0">
                        <a:solidFill>
                          <a:srgbClr val="000000"/>
                        </a:solidFill>
                        <a:effectLst/>
                        <a:latin typeface="+mn-lt"/>
                      </a:endParaRPr>
                    </a:p>
                  </a:txBody>
                  <a:tcPr marL="2956" marR="2956" marT="2956" marB="0" anchor="ctr">
                    <a:lnB w="12700" cap="flat" cmpd="sng" algn="ctr">
                      <a:solidFill>
                        <a:srgbClr val="5B5479"/>
                      </a:solidFill>
                      <a:prstDash val="solid"/>
                      <a:round/>
                      <a:headEnd type="none" w="med" len="med"/>
                      <a:tailEnd type="none" w="med" len="med"/>
                    </a:lnB>
                  </a:tcPr>
                </a:tc>
                <a:tc>
                  <a:txBody>
                    <a:bodyPr/>
                    <a:lstStyle/>
                    <a:p>
                      <a:pPr algn="ctr" fontAlgn="t"/>
                      <a:r>
                        <a:rPr lang="ru-RU" sz="1200" u="none" strike="noStrike" dirty="0" smtClean="0">
                          <a:effectLst/>
                          <a:latin typeface="+mn-lt"/>
                        </a:rPr>
                        <a:t>226 840,5</a:t>
                      </a:r>
                      <a:endParaRPr lang="ru-RU" sz="1200" b="0" i="0" u="none" strike="noStrike" dirty="0">
                        <a:solidFill>
                          <a:srgbClr val="000000"/>
                        </a:solidFill>
                        <a:effectLst/>
                        <a:latin typeface="+mn-lt"/>
                      </a:endParaRPr>
                    </a:p>
                  </a:txBody>
                  <a:tcPr marL="2956" marR="2956" marT="2956" marB="0" anchor="ctr">
                    <a:lnB w="12700" cap="flat" cmpd="sng" algn="ctr">
                      <a:solidFill>
                        <a:srgbClr val="5B5479"/>
                      </a:solidFill>
                      <a:prstDash val="solid"/>
                      <a:round/>
                      <a:headEnd type="none" w="med" len="med"/>
                      <a:tailEnd type="none" w="med" len="med"/>
                    </a:lnB>
                  </a:tcPr>
                </a:tc>
                <a:tc>
                  <a:txBody>
                    <a:bodyPr/>
                    <a:lstStyle/>
                    <a:p>
                      <a:pPr algn="ctr" fontAlgn="t"/>
                      <a:r>
                        <a:rPr lang="ru-RU" sz="1200" b="0" i="0" u="none" strike="noStrike" dirty="0" smtClean="0">
                          <a:solidFill>
                            <a:srgbClr val="000000"/>
                          </a:solidFill>
                          <a:effectLst/>
                          <a:latin typeface="+mn-lt"/>
                        </a:rPr>
                        <a:t>223 517,4</a:t>
                      </a:r>
                      <a:endParaRPr lang="ru-RU" sz="1200" b="0" i="0" u="none" strike="noStrike" dirty="0">
                        <a:solidFill>
                          <a:srgbClr val="000000"/>
                        </a:solidFill>
                        <a:effectLst/>
                        <a:latin typeface="+mn-lt"/>
                      </a:endParaRPr>
                    </a:p>
                  </a:txBody>
                  <a:tcPr marL="2956" marR="2956" marT="2956" marB="0" anchor="ctr">
                    <a:lnB w="12700" cap="flat" cmpd="sng" algn="ctr">
                      <a:solidFill>
                        <a:srgbClr val="5B5479"/>
                      </a:solidFill>
                      <a:prstDash val="solid"/>
                      <a:round/>
                      <a:headEnd type="none" w="med" len="med"/>
                      <a:tailEnd type="none" w="med" len="med"/>
                    </a:lnB>
                  </a:tcPr>
                </a:tc>
              </a:tr>
              <a:tr h="321299">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ru-RU" sz="1000" u="none" strike="noStrike" dirty="0" smtClean="0">
                          <a:effectLst/>
                        </a:rPr>
                        <a:t>Увеличение средней численности пользователей архивной информацией на 10 тыс. человек населения (человек)</a:t>
                      </a:r>
                    </a:p>
                  </a:txBody>
                  <a:tcPr marL="2956" marR="2956" marT="2956" marB="0"/>
                </a:tc>
                <a:tc>
                  <a:txBody>
                    <a:bodyPr/>
                    <a:lstStyle/>
                    <a:p>
                      <a:pPr algn="ctr" fontAlgn="t"/>
                      <a:r>
                        <a:rPr lang="ru-RU" sz="1200" b="0" i="0" u="none" strike="noStrike" dirty="0" smtClean="0">
                          <a:solidFill>
                            <a:srgbClr val="000000"/>
                          </a:solidFill>
                          <a:effectLst/>
                          <a:latin typeface="+mn-lt"/>
                        </a:rPr>
                        <a:t>410</a:t>
                      </a:r>
                      <a:endParaRPr lang="ru-RU" sz="1200" b="0" i="0" u="none" strike="noStrike" dirty="0">
                        <a:solidFill>
                          <a:srgbClr val="000000"/>
                        </a:solidFill>
                        <a:effectLst/>
                        <a:latin typeface="+mn-lt"/>
                      </a:endParaRPr>
                    </a:p>
                  </a:txBody>
                  <a:tcPr marL="2956" marR="2956" marT="2956" marB="0" anchor="ctr"/>
                </a:tc>
                <a:tc>
                  <a:txBody>
                    <a:bodyPr/>
                    <a:lstStyle/>
                    <a:p>
                      <a:pPr algn="ctr" fontAlgn="t"/>
                      <a:r>
                        <a:rPr lang="ru-RU" sz="1200" b="0" i="0" u="none" strike="noStrike" dirty="0" smtClean="0">
                          <a:solidFill>
                            <a:srgbClr val="000000"/>
                          </a:solidFill>
                          <a:effectLst/>
                          <a:latin typeface="+mn-lt"/>
                        </a:rPr>
                        <a:t>707</a:t>
                      </a:r>
                    </a:p>
                  </a:txBody>
                  <a:tcPr marL="2956" marR="2956" marT="2956" marB="0" anchor="ctr">
                    <a:lnT w="12700" cap="flat" cmpd="sng" algn="ctr">
                      <a:solidFill>
                        <a:srgbClr val="5B5479"/>
                      </a:solidFill>
                      <a:prstDash val="solid"/>
                      <a:round/>
                      <a:headEnd type="none" w="med" len="med"/>
                      <a:tailEnd type="none" w="med" len="med"/>
                    </a:lnT>
                  </a:tcPr>
                </a:tc>
                <a:tc rowSpan="2">
                  <a:txBody>
                    <a:bodyPr/>
                    <a:lstStyle/>
                    <a:p>
                      <a:pPr algn="ctr" fontAlgn="t"/>
                      <a:r>
                        <a:rPr lang="ru-RU" sz="1200" b="0" i="0" u="none" strike="noStrike" dirty="0" smtClean="0">
                          <a:solidFill>
                            <a:srgbClr val="000000"/>
                          </a:solidFill>
                          <a:effectLst/>
                          <a:latin typeface="+mn-lt"/>
                        </a:rPr>
                        <a:t>296,5</a:t>
                      </a:r>
                      <a:endParaRPr lang="ru-RU" sz="1200" b="0" i="0" u="none" strike="noStrike" dirty="0">
                        <a:solidFill>
                          <a:srgbClr val="000000"/>
                        </a:solidFill>
                        <a:effectLst/>
                        <a:latin typeface="+mn-lt"/>
                      </a:endParaRPr>
                    </a:p>
                  </a:txBody>
                  <a:tcPr marL="2956" marR="2956" marT="2956" marB="0" anchor="ctr">
                    <a:lnT w="12700" cap="flat" cmpd="sng" algn="ctr">
                      <a:solidFill>
                        <a:srgbClr val="5B5479"/>
                      </a:solidFill>
                      <a:prstDash val="solid"/>
                      <a:round/>
                      <a:headEnd type="none" w="med" len="med"/>
                      <a:tailEnd type="none" w="med" len="med"/>
                    </a:lnT>
                    <a:lnB w="12700" cap="flat" cmpd="sng" algn="ctr">
                      <a:solidFill>
                        <a:srgbClr val="5B5479"/>
                      </a:solidFill>
                      <a:prstDash val="solid"/>
                      <a:round/>
                      <a:headEnd type="none" w="med" len="med"/>
                      <a:tailEnd type="none" w="med" len="med"/>
                    </a:lnB>
                  </a:tcPr>
                </a:tc>
                <a:tc rowSpan="2">
                  <a:txBody>
                    <a:bodyPr/>
                    <a:lstStyle/>
                    <a:p>
                      <a:pPr algn="ctr" fontAlgn="t"/>
                      <a:r>
                        <a:rPr lang="ru-RU" sz="1200" b="0" i="0" u="none" strike="noStrike" dirty="0" smtClean="0">
                          <a:solidFill>
                            <a:srgbClr val="000000"/>
                          </a:solidFill>
                          <a:effectLst/>
                          <a:latin typeface="+mn-lt"/>
                        </a:rPr>
                        <a:t>296,5</a:t>
                      </a:r>
                      <a:endParaRPr lang="ru-RU" sz="1200" b="0" i="0" u="none" strike="noStrike" dirty="0">
                        <a:solidFill>
                          <a:srgbClr val="000000"/>
                        </a:solidFill>
                        <a:effectLst/>
                        <a:latin typeface="+mn-lt"/>
                      </a:endParaRPr>
                    </a:p>
                  </a:txBody>
                  <a:tcPr marL="2956" marR="2956" marT="2956" marB="0" anchor="ctr">
                    <a:lnT w="12700" cap="flat" cmpd="sng" algn="ctr">
                      <a:solidFill>
                        <a:srgbClr val="5B5479"/>
                      </a:solidFill>
                      <a:prstDash val="solid"/>
                      <a:round/>
                      <a:headEnd type="none" w="med" len="med"/>
                      <a:tailEnd type="none" w="med" len="med"/>
                    </a:lnT>
                    <a:lnB w="12700" cap="flat" cmpd="sng" algn="ctr">
                      <a:solidFill>
                        <a:srgbClr val="5B5479"/>
                      </a:solidFill>
                      <a:prstDash val="solid"/>
                      <a:round/>
                      <a:headEnd type="none" w="med" len="med"/>
                      <a:tailEnd type="none" w="med" len="med"/>
                    </a:lnB>
                  </a:tcPr>
                </a:tc>
              </a:tr>
              <a:tr h="321407">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ru-RU" sz="1000" u="none" strike="noStrike" dirty="0" smtClean="0">
                          <a:effectLst/>
                        </a:rPr>
                        <a:t>Увеличение числа обращений к цифровым (информационным) ресурсам архивов (% к базовому значению) </a:t>
                      </a:r>
                    </a:p>
                  </a:txBody>
                  <a:tcPr marL="2956" marR="2956" marT="2956" marB="0"/>
                </a:tc>
                <a:tc>
                  <a:txBody>
                    <a:bodyPr/>
                    <a:lstStyle/>
                    <a:p>
                      <a:pPr algn="ctr" fontAlgn="t"/>
                      <a:r>
                        <a:rPr lang="ru-RU" sz="1200" b="0" i="0" u="none" strike="noStrike" dirty="0" smtClean="0">
                          <a:solidFill>
                            <a:srgbClr val="000000"/>
                          </a:solidFill>
                          <a:effectLst/>
                          <a:latin typeface="+mn-lt"/>
                        </a:rPr>
                        <a:t>13</a:t>
                      </a:r>
                      <a:endParaRPr lang="ru-RU" sz="1200" b="0" i="0" u="none" strike="noStrike" dirty="0">
                        <a:solidFill>
                          <a:srgbClr val="000000"/>
                        </a:solidFill>
                        <a:effectLst/>
                        <a:latin typeface="+mn-lt"/>
                      </a:endParaRPr>
                    </a:p>
                  </a:txBody>
                  <a:tcPr marL="2956" marR="2956" marT="2956" marB="0" anchor="ctr"/>
                </a:tc>
                <a:tc>
                  <a:txBody>
                    <a:bodyPr/>
                    <a:lstStyle/>
                    <a:p>
                      <a:pPr algn="ctr" fontAlgn="t"/>
                      <a:r>
                        <a:rPr lang="ru-RU" sz="1200" b="0" i="0" u="none" strike="noStrike" dirty="0" smtClean="0">
                          <a:solidFill>
                            <a:srgbClr val="000000"/>
                          </a:solidFill>
                          <a:effectLst/>
                          <a:latin typeface="+mn-lt"/>
                        </a:rPr>
                        <a:t>13</a:t>
                      </a:r>
                    </a:p>
                  </a:txBody>
                  <a:tcPr marL="2956" marR="2956" marT="2956" marB="0" anchor="ctr">
                    <a:lnB w="12700" cap="flat" cmpd="sng" algn="ctr">
                      <a:solidFill>
                        <a:srgbClr val="5B5479"/>
                      </a:solidFill>
                      <a:prstDash val="solid"/>
                      <a:round/>
                      <a:headEnd type="none" w="med" len="med"/>
                      <a:tailEnd type="none" w="med" len="med"/>
                    </a:lnB>
                  </a:tcPr>
                </a:tc>
                <a:tc vMerge="1">
                  <a:txBody>
                    <a:bodyPr/>
                    <a:lstStyle/>
                    <a:p>
                      <a:pPr algn="ctr" fontAlgn="t"/>
                      <a:endParaRPr lang="ru-RU" sz="1200" b="0" i="0" u="none" strike="noStrike" dirty="0">
                        <a:solidFill>
                          <a:srgbClr val="000000"/>
                        </a:solidFill>
                        <a:effectLst/>
                        <a:latin typeface="+mn-lt"/>
                      </a:endParaRPr>
                    </a:p>
                  </a:txBody>
                  <a:tcPr marL="2956" marR="2956" marT="2956" marB="0" anchor="ctr">
                    <a:lnT w="12700" cap="flat" cmpd="sng" algn="ctr">
                      <a:solidFill>
                        <a:srgbClr val="5B5479"/>
                      </a:solidFill>
                      <a:prstDash val="solid"/>
                      <a:round/>
                      <a:headEnd type="none" w="med" len="med"/>
                      <a:tailEnd type="none" w="med" len="med"/>
                    </a:lnT>
                    <a:lnB w="12700" cap="flat" cmpd="sng" algn="ctr">
                      <a:solidFill>
                        <a:srgbClr val="5B5479"/>
                      </a:solidFill>
                      <a:prstDash val="solid"/>
                      <a:round/>
                      <a:headEnd type="none" w="med" len="med"/>
                      <a:tailEnd type="none" w="med" len="med"/>
                    </a:lnB>
                  </a:tcPr>
                </a:tc>
                <a:tc vMerge="1">
                  <a:txBody>
                    <a:bodyPr/>
                    <a:lstStyle/>
                    <a:p>
                      <a:pPr algn="ctr" fontAlgn="t"/>
                      <a:endParaRPr lang="ru-RU" sz="1200" b="0" i="0" u="none" strike="noStrike" dirty="0">
                        <a:solidFill>
                          <a:srgbClr val="000000"/>
                        </a:solidFill>
                        <a:effectLst/>
                        <a:latin typeface="+mn-lt"/>
                      </a:endParaRPr>
                    </a:p>
                  </a:txBody>
                  <a:tcPr marL="2956" marR="2956" marT="2956" marB="0" anchor="ctr">
                    <a:lnT w="12700" cap="flat" cmpd="sng" algn="ctr">
                      <a:solidFill>
                        <a:srgbClr val="5B5479"/>
                      </a:solidFill>
                      <a:prstDash val="solid"/>
                      <a:round/>
                      <a:headEnd type="none" w="med" len="med"/>
                      <a:tailEnd type="none" w="med" len="med"/>
                    </a:lnT>
                    <a:lnB w="12700" cap="flat" cmpd="sng" algn="ctr">
                      <a:solidFill>
                        <a:srgbClr val="5B5479"/>
                      </a:solidFill>
                      <a:prstDash val="solid"/>
                      <a:round/>
                      <a:headEnd type="none" w="med" len="med"/>
                      <a:tailEnd type="none" w="med" len="med"/>
                    </a:lnB>
                  </a:tcPr>
                </a:tc>
              </a:tr>
              <a:tr h="238861">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ru-RU" sz="1000" u="none" strike="noStrike" dirty="0" smtClean="0">
                          <a:effectLst/>
                        </a:rPr>
                        <a:t>Количество специалистов, прошедших повышение квалификации на базе Центров непрерывного образования (человек) </a:t>
                      </a:r>
                    </a:p>
                  </a:txBody>
                  <a:tcPr marL="2956" marR="2956" marT="2956" marB="0"/>
                </a:tc>
                <a:tc>
                  <a:txBody>
                    <a:bodyPr/>
                    <a:lstStyle/>
                    <a:p>
                      <a:pPr algn="ctr" fontAlgn="t"/>
                      <a:r>
                        <a:rPr lang="ru-RU" sz="1200" b="0" i="0" u="none" strike="noStrike" dirty="0" smtClean="0">
                          <a:solidFill>
                            <a:srgbClr val="000000"/>
                          </a:solidFill>
                          <a:effectLst/>
                          <a:latin typeface="+mn-lt"/>
                        </a:rPr>
                        <a:t>25</a:t>
                      </a:r>
                      <a:endParaRPr lang="ru-RU" sz="1200" b="0" i="0" u="none" strike="noStrike" dirty="0">
                        <a:solidFill>
                          <a:srgbClr val="000000"/>
                        </a:solidFill>
                        <a:effectLst/>
                        <a:latin typeface="+mn-lt"/>
                      </a:endParaRPr>
                    </a:p>
                  </a:txBody>
                  <a:tcPr marL="2956" marR="2956" marT="2956" marB="0" anchor="ctr"/>
                </a:tc>
                <a:tc>
                  <a:txBody>
                    <a:bodyPr/>
                    <a:lstStyle/>
                    <a:p>
                      <a:pPr algn="ctr" fontAlgn="t"/>
                      <a:r>
                        <a:rPr lang="ru-RU" sz="1200" b="0" i="0" u="none" strike="noStrike" dirty="0" smtClean="0">
                          <a:solidFill>
                            <a:srgbClr val="000000"/>
                          </a:solidFill>
                          <a:effectLst/>
                          <a:latin typeface="+mn-lt"/>
                        </a:rPr>
                        <a:t>25</a:t>
                      </a:r>
                    </a:p>
                  </a:txBody>
                  <a:tcPr marL="2956" marR="2956" marT="2956" marB="0" anchor="ctr">
                    <a:lnT w="12700" cap="flat" cmpd="sng" algn="ctr">
                      <a:solidFill>
                        <a:srgbClr val="5B5479"/>
                      </a:solidFill>
                      <a:prstDash val="solid"/>
                      <a:round/>
                      <a:headEnd type="none" w="med" len="med"/>
                      <a:tailEnd type="none" w="med" len="med"/>
                    </a:lnT>
                  </a:tcPr>
                </a:tc>
                <a:tc rowSpan="2">
                  <a:txBody>
                    <a:bodyPr/>
                    <a:lstStyle/>
                    <a:p>
                      <a:pPr algn="ctr" fontAlgn="t"/>
                      <a:r>
                        <a:rPr lang="ru-RU" sz="1200" b="0" i="0" u="none" strike="noStrike" dirty="0" smtClean="0">
                          <a:solidFill>
                            <a:srgbClr val="000000"/>
                          </a:solidFill>
                          <a:effectLst/>
                          <a:latin typeface="+mn-lt"/>
                        </a:rPr>
                        <a:t>1 142,0</a:t>
                      </a:r>
                      <a:endParaRPr lang="ru-RU" sz="1200" b="0" i="0" u="none" strike="noStrike" dirty="0">
                        <a:solidFill>
                          <a:srgbClr val="000000"/>
                        </a:solidFill>
                        <a:effectLst/>
                        <a:latin typeface="+mn-lt"/>
                      </a:endParaRPr>
                    </a:p>
                  </a:txBody>
                  <a:tcPr marL="2956" marR="2956" marT="2956" marB="0" anchor="ctr">
                    <a:lnT w="12700" cap="flat" cmpd="sng" algn="ctr">
                      <a:solidFill>
                        <a:srgbClr val="5B5479"/>
                      </a:solidFill>
                      <a:prstDash val="solid"/>
                      <a:round/>
                      <a:headEnd type="none" w="med" len="med"/>
                      <a:tailEnd type="none" w="med" len="med"/>
                    </a:lnT>
                    <a:lnB w="12700" cap="flat" cmpd="sng" algn="ctr">
                      <a:solidFill>
                        <a:srgbClr val="5B5479"/>
                      </a:solidFill>
                      <a:prstDash val="solid"/>
                      <a:round/>
                      <a:headEnd type="none" w="med" len="med"/>
                      <a:tailEnd type="none" w="med" len="med"/>
                    </a:lnB>
                  </a:tcPr>
                </a:tc>
                <a:tc rowSpan="2">
                  <a:txBody>
                    <a:bodyPr/>
                    <a:lstStyle/>
                    <a:p>
                      <a:pPr algn="ctr" fontAlgn="t"/>
                      <a:r>
                        <a:rPr lang="ru-RU" sz="1200" b="0" i="0" u="none" strike="noStrike" dirty="0" smtClean="0">
                          <a:solidFill>
                            <a:srgbClr val="000000"/>
                          </a:solidFill>
                          <a:effectLst/>
                          <a:latin typeface="+mn-lt"/>
                        </a:rPr>
                        <a:t>1 098,1</a:t>
                      </a:r>
                      <a:endParaRPr lang="ru-RU" sz="1200" b="0" i="0" u="none" strike="noStrike" dirty="0">
                        <a:solidFill>
                          <a:srgbClr val="000000"/>
                        </a:solidFill>
                        <a:effectLst/>
                        <a:latin typeface="+mn-lt"/>
                      </a:endParaRPr>
                    </a:p>
                  </a:txBody>
                  <a:tcPr marL="2956" marR="2956" marT="2956" marB="0" anchor="ctr">
                    <a:lnT w="12700" cap="flat" cmpd="sng" algn="ctr">
                      <a:solidFill>
                        <a:srgbClr val="5B5479"/>
                      </a:solidFill>
                      <a:prstDash val="solid"/>
                      <a:round/>
                      <a:headEnd type="none" w="med" len="med"/>
                      <a:tailEnd type="none" w="med" len="med"/>
                    </a:lnT>
                    <a:lnB w="12700" cap="flat" cmpd="sng" algn="ctr">
                      <a:solidFill>
                        <a:srgbClr val="5B5479"/>
                      </a:solidFill>
                      <a:prstDash val="solid"/>
                      <a:round/>
                      <a:headEnd type="none" w="med" len="med"/>
                      <a:tailEnd type="none" w="med" len="med"/>
                    </a:lnB>
                  </a:tcPr>
                </a:tc>
              </a:tr>
              <a:tr h="316222">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ru-RU" sz="1000" u="none" strike="noStrike" dirty="0" smtClean="0">
                          <a:effectLst/>
                        </a:rPr>
                        <a:t>Количество зарегистрированных </a:t>
                      </a:r>
                      <a:r>
                        <a:rPr lang="ru-RU" sz="1000" u="none" strike="noStrike" dirty="0" err="1" smtClean="0">
                          <a:effectLst/>
                        </a:rPr>
                        <a:t>грантовых</a:t>
                      </a:r>
                      <a:r>
                        <a:rPr lang="ru-RU" sz="1000" u="none" strike="noStrike" dirty="0" smtClean="0">
                          <a:effectLst/>
                        </a:rPr>
                        <a:t> заявок при участии Ресурсного центра СО НКО (единиц)</a:t>
                      </a:r>
                    </a:p>
                  </a:txBody>
                  <a:tcPr marL="2956" marR="2956" marT="2956" marB="0"/>
                </a:tc>
                <a:tc>
                  <a:txBody>
                    <a:bodyPr/>
                    <a:lstStyle/>
                    <a:p>
                      <a:pPr algn="ctr" fontAlgn="t"/>
                      <a:r>
                        <a:rPr lang="ru-RU" sz="1200" b="0" i="0" u="none" strike="noStrike" dirty="0" smtClean="0">
                          <a:solidFill>
                            <a:srgbClr val="000000"/>
                          </a:solidFill>
                          <a:effectLst/>
                          <a:latin typeface="+mn-lt"/>
                        </a:rPr>
                        <a:t>2</a:t>
                      </a:r>
                      <a:endParaRPr lang="ru-RU" sz="1200" b="0" i="0" u="none" strike="noStrike" dirty="0">
                        <a:solidFill>
                          <a:srgbClr val="000000"/>
                        </a:solidFill>
                        <a:effectLst/>
                        <a:latin typeface="+mn-lt"/>
                      </a:endParaRPr>
                    </a:p>
                  </a:txBody>
                  <a:tcPr marL="2956" marR="2956" marT="2956" marB="0" anchor="ctr"/>
                </a:tc>
                <a:tc>
                  <a:txBody>
                    <a:bodyPr/>
                    <a:lstStyle/>
                    <a:p>
                      <a:pPr algn="ctr" fontAlgn="t"/>
                      <a:r>
                        <a:rPr lang="ru-RU" sz="1200" b="0" i="0" u="none" strike="noStrike" dirty="0" smtClean="0">
                          <a:solidFill>
                            <a:srgbClr val="000000"/>
                          </a:solidFill>
                          <a:effectLst/>
                          <a:latin typeface="+mn-lt"/>
                        </a:rPr>
                        <a:t>2</a:t>
                      </a:r>
                    </a:p>
                  </a:txBody>
                  <a:tcPr marL="2956" marR="2956" marT="2956" marB="0" anchor="ctr"/>
                </a:tc>
                <a:tc vMerge="1">
                  <a:txBody>
                    <a:bodyPr/>
                    <a:lstStyle/>
                    <a:p>
                      <a:pPr algn="ctr" fontAlgn="t"/>
                      <a:endParaRPr lang="ru-RU" sz="1200" b="0" i="0" u="none" strike="noStrike" dirty="0">
                        <a:solidFill>
                          <a:srgbClr val="000000"/>
                        </a:solidFill>
                        <a:effectLst/>
                        <a:latin typeface="+mn-lt"/>
                      </a:endParaRPr>
                    </a:p>
                  </a:txBody>
                  <a:tcPr marL="2956" marR="2956" marT="2956" marB="0" anchor="ctr">
                    <a:lnT w="12700" cap="flat" cmpd="sng" algn="ctr">
                      <a:solidFill>
                        <a:srgbClr val="5B5479"/>
                      </a:solidFill>
                      <a:prstDash val="solid"/>
                      <a:round/>
                      <a:headEnd type="none" w="med" len="med"/>
                      <a:tailEnd type="none" w="med" len="med"/>
                    </a:lnT>
                    <a:lnB w="12700" cap="flat" cmpd="sng" algn="ctr">
                      <a:solidFill>
                        <a:srgbClr val="5B5479"/>
                      </a:solidFill>
                      <a:prstDash val="solid"/>
                      <a:round/>
                      <a:headEnd type="none" w="med" len="med"/>
                      <a:tailEnd type="none" w="med" len="med"/>
                    </a:lnB>
                  </a:tcPr>
                </a:tc>
                <a:tc vMerge="1">
                  <a:txBody>
                    <a:bodyPr/>
                    <a:lstStyle/>
                    <a:p>
                      <a:pPr algn="ctr" fontAlgn="t"/>
                      <a:endParaRPr lang="ru-RU" sz="1200" b="0" i="0" u="none" strike="noStrike" dirty="0">
                        <a:solidFill>
                          <a:srgbClr val="000000"/>
                        </a:solidFill>
                        <a:effectLst/>
                        <a:latin typeface="+mn-lt"/>
                      </a:endParaRPr>
                    </a:p>
                  </a:txBody>
                  <a:tcPr marL="2956" marR="2956" marT="2956" marB="0" anchor="ctr">
                    <a:lnT w="12700" cap="flat" cmpd="sng" algn="ctr">
                      <a:solidFill>
                        <a:srgbClr val="5B5479"/>
                      </a:solidFill>
                      <a:prstDash val="solid"/>
                      <a:round/>
                      <a:headEnd type="none" w="med" len="med"/>
                      <a:tailEnd type="none" w="med" len="med"/>
                    </a:lnT>
                    <a:lnB w="12700" cap="flat" cmpd="sng" algn="ctr">
                      <a:solidFill>
                        <a:srgbClr val="5B5479"/>
                      </a:solidFill>
                      <a:prstDash val="solid"/>
                      <a:round/>
                      <a:headEnd type="none" w="med" len="med"/>
                      <a:tailEnd type="none" w="med" len="med"/>
                    </a:lnB>
                  </a:tcPr>
                </a:tc>
              </a:tr>
              <a:tr h="316222">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ru-RU" sz="1000" u="none" strike="noStrike" dirty="0" smtClean="0">
                          <a:effectLst/>
                        </a:rPr>
                        <a:t>Увеличение доли доступных для инвалидов и других маломобильных групп населения объектов культуры в общем количестве объектов культуры</a:t>
                      </a:r>
                    </a:p>
                  </a:txBody>
                  <a:tcPr marL="2956" marR="2956" marT="2956" marB="0"/>
                </a:tc>
                <a:tc>
                  <a:txBody>
                    <a:bodyPr/>
                    <a:lstStyle/>
                    <a:p>
                      <a:pPr algn="ctr" fontAlgn="t"/>
                      <a:r>
                        <a:rPr lang="ru-RU" sz="1200" b="0" i="0" u="none" strike="noStrike" dirty="0" smtClean="0">
                          <a:solidFill>
                            <a:srgbClr val="000000"/>
                          </a:solidFill>
                          <a:effectLst/>
                          <a:latin typeface="+mn-lt"/>
                        </a:rPr>
                        <a:t>25</a:t>
                      </a:r>
                      <a:endParaRPr lang="ru-RU" sz="1200" b="0" i="0" u="none" strike="noStrike" dirty="0">
                        <a:solidFill>
                          <a:srgbClr val="000000"/>
                        </a:solidFill>
                        <a:effectLst/>
                        <a:latin typeface="+mn-lt"/>
                      </a:endParaRPr>
                    </a:p>
                  </a:txBody>
                  <a:tcPr marL="2956" marR="2956" marT="2956" marB="0" anchor="ctr"/>
                </a:tc>
                <a:tc>
                  <a:txBody>
                    <a:bodyPr/>
                    <a:lstStyle/>
                    <a:p>
                      <a:pPr algn="ctr" fontAlgn="t"/>
                      <a:r>
                        <a:rPr lang="ru-RU" sz="1200" b="0" i="0" u="none" strike="noStrike" dirty="0" smtClean="0">
                          <a:solidFill>
                            <a:srgbClr val="000000"/>
                          </a:solidFill>
                          <a:effectLst/>
                          <a:latin typeface="+mn-lt"/>
                        </a:rPr>
                        <a:t>25</a:t>
                      </a:r>
                    </a:p>
                  </a:txBody>
                  <a:tcPr marL="2956" marR="2956" marT="2956" marB="0" anchor="ctr"/>
                </a:tc>
                <a:tc>
                  <a:txBody>
                    <a:bodyPr/>
                    <a:lstStyle/>
                    <a:p>
                      <a:pPr algn="ctr" fontAlgn="t"/>
                      <a:r>
                        <a:rPr lang="ru-RU" sz="1200" b="0" i="0" u="none" strike="noStrike" dirty="0" smtClean="0">
                          <a:solidFill>
                            <a:srgbClr val="000000"/>
                          </a:solidFill>
                          <a:effectLst/>
                          <a:latin typeface="+mn-lt"/>
                        </a:rPr>
                        <a:t>550,8</a:t>
                      </a:r>
                      <a:endParaRPr lang="ru-RU" sz="1200" b="0" i="0" u="none" strike="noStrike" dirty="0">
                        <a:solidFill>
                          <a:srgbClr val="000000"/>
                        </a:solidFill>
                        <a:effectLst/>
                        <a:latin typeface="+mn-lt"/>
                      </a:endParaRPr>
                    </a:p>
                  </a:txBody>
                  <a:tcPr marL="2956" marR="2956" marT="2956" marB="0" anchor="ctr">
                    <a:lnT w="12700" cap="flat" cmpd="sng" algn="ctr">
                      <a:solidFill>
                        <a:srgbClr val="5B5479"/>
                      </a:solidFill>
                      <a:prstDash val="solid"/>
                      <a:round/>
                      <a:headEnd type="none" w="med" len="med"/>
                      <a:tailEnd type="none" w="med" len="med"/>
                    </a:lnT>
                    <a:lnB w="12700" cap="flat" cmpd="sng" algn="ctr">
                      <a:solidFill>
                        <a:srgbClr val="5B5479"/>
                      </a:solidFill>
                      <a:prstDash val="solid"/>
                      <a:round/>
                      <a:headEnd type="none" w="med" len="med"/>
                      <a:tailEnd type="none" w="med" len="med"/>
                    </a:lnB>
                  </a:tcPr>
                </a:tc>
                <a:tc>
                  <a:txBody>
                    <a:bodyPr/>
                    <a:lstStyle/>
                    <a:p>
                      <a:pPr algn="ctr" fontAlgn="t"/>
                      <a:r>
                        <a:rPr lang="ru-RU" sz="1200" b="0" i="0" u="none" strike="noStrike" dirty="0" smtClean="0">
                          <a:solidFill>
                            <a:srgbClr val="000000"/>
                          </a:solidFill>
                          <a:effectLst/>
                          <a:latin typeface="+mn-lt"/>
                        </a:rPr>
                        <a:t>550,8</a:t>
                      </a:r>
                      <a:endParaRPr lang="ru-RU" sz="1200" b="0" i="0" u="none" strike="noStrike" dirty="0">
                        <a:solidFill>
                          <a:srgbClr val="000000"/>
                        </a:solidFill>
                        <a:effectLst/>
                        <a:latin typeface="+mn-lt"/>
                      </a:endParaRPr>
                    </a:p>
                  </a:txBody>
                  <a:tcPr marL="2956" marR="2956" marT="2956" marB="0" anchor="ctr">
                    <a:lnT w="12700" cap="flat" cmpd="sng" algn="ctr">
                      <a:solidFill>
                        <a:srgbClr val="5B5479"/>
                      </a:solidFill>
                      <a:prstDash val="solid"/>
                      <a:round/>
                      <a:headEnd type="none" w="med" len="med"/>
                      <a:tailEnd type="none" w="med" len="med"/>
                    </a:lnT>
                    <a:lnB w="12700" cap="flat" cmpd="sng" algn="ctr">
                      <a:solidFill>
                        <a:srgbClr val="5B5479"/>
                      </a:solidFill>
                      <a:prstDash val="solid"/>
                      <a:round/>
                      <a:headEnd type="none" w="med" len="med"/>
                      <a:tailEnd type="none" w="med" len="med"/>
                    </a:lnB>
                  </a:tcPr>
                </a:tc>
              </a:tr>
            </a:tbl>
          </a:graphicData>
        </a:graphic>
      </p:graphicFrame>
      <p:sp>
        <p:nvSpPr>
          <p:cNvPr id="15" name="TextBox 14"/>
          <p:cNvSpPr txBox="1"/>
          <p:nvPr/>
        </p:nvSpPr>
        <p:spPr>
          <a:xfrm>
            <a:off x="3864077" y="6469064"/>
            <a:ext cx="4326193" cy="369332"/>
          </a:xfrm>
          <a:prstGeom prst="rect">
            <a:avLst/>
          </a:prstGeom>
          <a:noFill/>
        </p:spPr>
        <p:txBody>
          <a:bodyPr wrap="square" rtlCol="0">
            <a:spAutoFit/>
          </a:bodyPr>
          <a:lstStyle/>
          <a:p>
            <a:pPr algn="ctr"/>
            <a:r>
              <a:rPr lang="ru-RU" dirty="0" smtClean="0">
                <a:solidFill>
                  <a:schemeClr val="bg1"/>
                </a:solidFill>
              </a:rPr>
              <a:t>Культурное пространство</a:t>
            </a:r>
            <a:endParaRPr lang="ru-RU" dirty="0">
              <a:solidFill>
                <a:schemeClr val="bg1"/>
              </a:solidFill>
            </a:endParaRPr>
          </a:p>
        </p:txBody>
      </p:sp>
      <p:sp>
        <p:nvSpPr>
          <p:cNvPr id="18" name="Текст 9"/>
          <p:cNvSpPr txBox="1">
            <a:spLocks/>
          </p:cNvSpPr>
          <p:nvPr/>
        </p:nvSpPr>
        <p:spPr>
          <a:xfrm>
            <a:off x="6917625" y="4075119"/>
            <a:ext cx="5274375" cy="282637"/>
          </a:xfrm>
          <a:prstGeom prst="rect">
            <a:avLst/>
          </a:prstGeom>
          <a:solidFill>
            <a:schemeClr val="bg1"/>
          </a:solidFill>
          <a:ln>
            <a:noFill/>
          </a:ln>
        </p:spPr>
        <p:txBody>
          <a:bodyPr vert="horz" lIns="180000" tIns="36000" rIns="180000" bIns="36000" rtlCol="0">
            <a:noAutofit/>
          </a:bodyPr>
          <a:lstStyle>
            <a:lvl1pPr marL="0" indent="0" algn="r" defTabSz="914400" rtl="0" eaLnBrk="1" latinLnBrk="0" hangingPunct="1">
              <a:lnSpc>
                <a:spcPct val="90000"/>
              </a:lnSpc>
              <a:spcBef>
                <a:spcPts val="1000"/>
              </a:spcBef>
              <a:buFont typeface="Arial" panose="020B0604020202020204" pitchFamily="34" charset="0"/>
              <a:buNone/>
              <a:defRPr sz="1800" kern="1200">
                <a:solidFill>
                  <a:schemeClr val="bg1"/>
                </a:solidFill>
                <a:latin typeface="+mn-lt"/>
                <a:ea typeface="+mn-ea"/>
                <a:cs typeface="+mn-cs"/>
              </a:defRPr>
            </a:lvl1pPr>
            <a:lvl2pPr marL="266700" indent="0" algn="l"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2pPr>
            <a:lvl3pPr marL="542925"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mn-lt"/>
                <a:ea typeface="+mn-ea"/>
                <a:cs typeface="+mn-cs"/>
              </a:defRPr>
            </a:lvl3pPr>
            <a:lvl4pPr marL="809625"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mn-lt"/>
                <a:ea typeface="+mn-ea"/>
                <a:cs typeface="+mn-cs"/>
              </a:defRPr>
            </a:lvl4pPr>
            <a:lvl5pPr marL="1076325"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endParaRPr lang="ru-RU" dirty="0"/>
          </a:p>
        </p:txBody>
      </p:sp>
      <p:sp>
        <p:nvSpPr>
          <p:cNvPr id="10" name="Текст 9"/>
          <p:cNvSpPr>
            <a:spLocks noGrp="1"/>
          </p:cNvSpPr>
          <p:nvPr>
            <p:ph type="body" sz="quarter" idx="32"/>
          </p:nvPr>
        </p:nvSpPr>
        <p:spPr>
          <a:xfrm>
            <a:off x="6648812" y="4056368"/>
            <a:ext cx="5543188" cy="1977344"/>
          </a:xfrm>
          <a:ln>
            <a:noFill/>
          </a:ln>
        </p:spPr>
        <p:txBody>
          <a:bodyPr tIns="36000" bIns="36000"/>
          <a:lstStyle/>
          <a:p>
            <a:pPr algn="just"/>
            <a:r>
              <a:rPr lang="ru-RU" sz="2000" b="1" dirty="0" smtClean="0"/>
              <a:t>Цель: </a:t>
            </a:r>
            <a:r>
              <a:rPr lang="ru-RU" sz="2000" dirty="0" smtClean="0"/>
              <a:t>укрепление </a:t>
            </a:r>
            <a:r>
              <a:rPr lang="ru-RU" sz="2000" dirty="0"/>
              <a:t>единого культурного пространства города, создание комфортных условий и равных возможностей для самореализации и раскрытия таланта, креатива каждого жителя </a:t>
            </a:r>
            <a:r>
              <a:rPr lang="ru-RU" sz="2000" dirty="0" smtClean="0"/>
              <a:t>города, доступа </a:t>
            </a:r>
            <a:r>
              <a:rPr lang="ru-RU" sz="2000" dirty="0"/>
              <a:t>населения к культурным ценностям, цифровым ресурсам</a:t>
            </a:r>
            <a:endParaRPr lang="ru-RU" sz="2000" b="1" dirty="0" smtClean="0"/>
          </a:p>
        </p:txBody>
      </p:sp>
      <p:pic>
        <p:nvPicPr>
          <p:cNvPr id="3" name="Рисунок 2"/>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89464" y="3930462"/>
            <a:ext cx="5149072" cy="2305259"/>
          </a:xfrm>
          <a:prstGeom prst="rect">
            <a:avLst/>
          </a:prstGeom>
        </p:spPr>
      </p:pic>
    </p:spTree>
    <p:extLst>
      <p:ext uri="{BB962C8B-B14F-4D97-AF65-F5344CB8AC3E}">
        <p14:creationId xmlns:p14="http://schemas.microsoft.com/office/powerpoint/2010/main" val="362767302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Нижний колонтитул 3"/>
          <p:cNvSpPr>
            <a:spLocks noGrp="1"/>
          </p:cNvSpPr>
          <p:nvPr>
            <p:ph type="ftr" sz="quarter" idx="4294967295"/>
          </p:nvPr>
        </p:nvSpPr>
        <p:spPr>
          <a:xfrm>
            <a:off x="0" y="6437730"/>
            <a:ext cx="11760000" cy="432000"/>
          </a:xfrm>
          <a:prstGeom prst="rect">
            <a:avLst/>
          </a:prstGeom>
          <a:solidFill>
            <a:srgbClr val="404040"/>
          </a:solidFill>
          <a:ln cmpd="sng">
            <a:noFill/>
          </a:ln>
        </p:spPr>
        <p:txBody>
          <a:bodyPr anchor="ctr"/>
          <a:lstStyle/>
          <a:p>
            <a:pPr lvl="1"/>
            <a:r>
              <a:rPr lang="ru-RU" b="1" dirty="0">
                <a:gradFill>
                  <a:gsLst>
                    <a:gs pos="0">
                      <a:schemeClr val="accent1">
                        <a:lumMod val="5000"/>
                        <a:lumOff val="95000"/>
                      </a:schemeClr>
                    </a:gs>
                    <a:gs pos="74000">
                      <a:schemeClr val="accent5">
                        <a:lumMod val="25000"/>
                        <a:lumOff val="75000"/>
                      </a:schemeClr>
                    </a:gs>
                    <a:gs pos="83000">
                      <a:schemeClr val="accent5">
                        <a:lumMod val="25000"/>
                        <a:lumOff val="75000"/>
                      </a:schemeClr>
                    </a:gs>
                    <a:gs pos="100000">
                      <a:schemeClr val="accent5">
                        <a:lumMod val="50000"/>
                        <a:lumOff val="50000"/>
                      </a:schemeClr>
                    </a:gs>
                  </a:gsLst>
                  <a:lin ang="5400000" scaled="1"/>
                </a:gradFill>
              </a:rPr>
              <a:t>БЮДЖЕТ ДЛЯ ГРАЖДАН </a:t>
            </a:r>
          </a:p>
        </p:txBody>
      </p:sp>
      <p:sp>
        <p:nvSpPr>
          <p:cNvPr id="34" name="Номер слайда 5">
            <a:extLst>
              <a:ext uri="{FF2B5EF4-FFF2-40B4-BE49-F238E27FC236}">
                <a16:creationId xmlns="" xmlns:a16="http://schemas.microsoft.com/office/drawing/2014/main" id="{1C554D9F-1895-486E-BFBA-905BB2D29E08}"/>
              </a:ext>
            </a:extLst>
          </p:cNvPr>
          <p:cNvSpPr>
            <a:spLocks noGrp="1"/>
          </p:cNvSpPr>
          <p:nvPr>
            <p:ph type="sldNum" sz="quarter" idx="33"/>
          </p:nvPr>
        </p:nvSpPr>
        <p:spPr>
          <a:xfrm>
            <a:off x="11760000" y="6437730"/>
            <a:ext cx="432000" cy="432000"/>
          </a:xfrm>
        </p:spPr>
        <p:txBody>
          <a:bodyPr rtlCol="0"/>
          <a:lstStyle/>
          <a:p>
            <a:pPr rtl="0"/>
            <a:fld id="{19B51A1E-902D-48AF-9020-955120F399B6}" type="slidenum">
              <a:rPr lang="ru-RU" sz="1600" b="1" smtClean="0">
                <a:ln w="0"/>
                <a:gradFill>
                  <a:gsLst>
                    <a:gs pos="0">
                      <a:schemeClr val="accent1">
                        <a:lumMod val="5000"/>
                        <a:lumOff val="95000"/>
                      </a:schemeClr>
                    </a:gs>
                    <a:gs pos="74000">
                      <a:schemeClr val="accent5">
                        <a:lumMod val="25000"/>
                        <a:lumOff val="75000"/>
                      </a:schemeClr>
                    </a:gs>
                    <a:gs pos="83000">
                      <a:schemeClr val="accent5">
                        <a:lumMod val="25000"/>
                        <a:lumOff val="75000"/>
                      </a:schemeClr>
                    </a:gs>
                    <a:gs pos="100000">
                      <a:schemeClr val="accent5">
                        <a:lumMod val="50000"/>
                        <a:lumOff val="50000"/>
                      </a:schemeClr>
                    </a:gs>
                  </a:gsLst>
                  <a:lin ang="5400000" scaled="1"/>
                </a:gradFill>
                <a:effectLst>
                  <a:outerShdw blurRad="38100" dist="25400" dir="5400000" algn="ctr" rotWithShape="0">
                    <a:srgbClr val="6E747A">
                      <a:alpha val="43000"/>
                    </a:srgbClr>
                  </a:outerShdw>
                </a:effectLst>
              </a:rPr>
              <a:pPr rtl="0"/>
              <a:t>67</a:t>
            </a:fld>
            <a:endParaRPr lang="ru-RU" sz="1600" b="1" dirty="0">
              <a:ln w="0"/>
              <a:gradFill>
                <a:gsLst>
                  <a:gs pos="0">
                    <a:schemeClr val="accent1">
                      <a:lumMod val="5000"/>
                      <a:lumOff val="95000"/>
                    </a:schemeClr>
                  </a:gs>
                  <a:gs pos="74000">
                    <a:schemeClr val="accent5">
                      <a:lumMod val="25000"/>
                      <a:lumOff val="75000"/>
                    </a:schemeClr>
                  </a:gs>
                  <a:gs pos="83000">
                    <a:schemeClr val="accent5">
                      <a:lumMod val="25000"/>
                      <a:lumOff val="75000"/>
                    </a:schemeClr>
                  </a:gs>
                  <a:gs pos="100000">
                    <a:schemeClr val="accent5">
                      <a:lumMod val="50000"/>
                      <a:lumOff val="50000"/>
                    </a:schemeClr>
                  </a:gs>
                </a:gsLst>
                <a:lin ang="5400000" scaled="1"/>
              </a:gradFill>
              <a:effectLst>
                <a:outerShdw blurRad="38100" dist="25400" dir="5400000" algn="ctr" rotWithShape="0">
                  <a:srgbClr val="6E747A">
                    <a:alpha val="43000"/>
                  </a:srgbClr>
                </a:outerShdw>
              </a:effectLst>
            </a:endParaRPr>
          </a:p>
        </p:txBody>
      </p:sp>
      <p:sp>
        <p:nvSpPr>
          <p:cNvPr id="3" name="Заголовок 2"/>
          <p:cNvSpPr>
            <a:spLocks noGrp="1"/>
          </p:cNvSpPr>
          <p:nvPr>
            <p:ph type="title"/>
          </p:nvPr>
        </p:nvSpPr>
        <p:spPr/>
        <p:txBody>
          <a:bodyPr/>
          <a:lstStyle/>
          <a:p>
            <a:r>
              <a:rPr lang="ru-RU" sz="2800" dirty="0"/>
              <a:t>Основные результаты реализации мероприятий </a:t>
            </a:r>
            <a:r>
              <a:rPr lang="ru-RU" sz="2800" dirty="0" smtClean="0"/>
              <a:t>муниципальной программы:</a:t>
            </a:r>
            <a:endParaRPr lang="ru-RU" sz="2800" dirty="0"/>
          </a:p>
        </p:txBody>
      </p:sp>
      <p:sp>
        <p:nvSpPr>
          <p:cNvPr id="7" name="TextBox 6"/>
          <p:cNvSpPr txBox="1"/>
          <p:nvPr/>
        </p:nvSpPr>
        <p:spPr>
          <a:xfrm>
            <a:off x="3864077" y="6469064"/>
            <a:ext cx="4326193" cy="369332"/>
          </a:xfrm>
          <a:prstGeom prst="rect">
            <a:avLst/>
          </a:prstGeom>
          <a:noFill/>
        </p:spPr>
        <p:txBody>
          <a:bodyPr wrap="square" rtlCol="0">
            <a:spAutoFit/>
          </a:bodyPr>
          <a:lstStyle/>
          <a:p>
            <a:pPr algn="ctr"/>
            <a:r>
              <a:rPr lang="ru-RU" dirty="0" smtClean="0">
                <a:solidFill>
                  <a:schemeClr val="bg1"/>
                </a:solidFill>
              </a:rPr>
              <a:t>Культурное пространство</a:t>
            </a:r>
            <a:endParaRPr lang="ru-RU" dirty="0">
              <a:solidFill>
                <a:schemeClr val="bg1"/>
              </a:solidFill>
            </a:endParaRPr>
          </a:p>
        </p:txBody>
      </p:sp>
      <p:sp>
        <p:nvSpPr>
          <p:cNvPr id="8" name="TextBox 7"/>
          <p:cNvSpPr txBox="1"/>
          <p:nvPr/>
        </p:nvSpPr>
        <p:spPr>
          <a:xfrm>
            <a:off x="431999" y="895334"/>
            <a:ext cx="5909534" cy="584775"/>
          </a:xfrm>
          <a:prstGeom prst="rect">
            <a:avLst/>
          </a:prstGeom>
          <a:noFill/>
        </p:spPr>
        <p:txBody>
          <a:bodyPr wrap="square" rtlCol="0">
            <a:spAutoFit/>
          </a:bodyPr>
          <a:lstStyle/>
          <a:p>
            <a:r>
              <a:rPr lang="ru-RU" sz="1600" b="1" dirty="0" smtClean="0">
                <a:solidFill>
                  <a:schemeClr val="accent1"/>
                </a:solidFill>
              </a:rPr>
              <a:t>Модернизация и развитие учреждений и организаций культуры:</a:t>
            </a:r>
            <a:endParaRPr lang="ru-RU" sz="1600" b="1" dirty="0">
              <a:solidFill>
                <a:schemeClr val="accent1"/>
              </a:solidFill>
            </a:endParaRPr>
          </a:p>
        </p:txBody>
      </p:sp>
      <p:sp>
        <p:nvSpPr>
          <p:cNvPr id="9" name="Прямоугольник 8"/>
          <p:cNvSpPr/>
          <p:nvPr/>
        </p:nvSpPr>
        <p:spPr>
          <a:xfrm>
            <a:off x="505411" y="1381783"/>
            <a:ext cx="5590589" cy="1643527"/>
          </a:xfrm>
          <a:prstGeom prst="rect">
            <a:avLst/>
          </a:prstGeom>
        </p:spPr>
        <p:txBody>
          <a:bodyPr wrap="square">
            <a:spAutoFit/>
          </a:bodyPr>
          <a:lstStyle/>
          <a:p>
            <a:pPr marL="171450" indent="-171450">
              <a:lnSpc>
                <a:spcPct val="120000"/>
              </a:lnSpc>
              <a:buFont typeface="Wingdings" panose="05000000000000000000" pitchFamily="2" charset="2"/>
              <a:buChar char="ü"/>
            </a:pPr>
            <a:r>
              <a:rPr lang="ru-RU" sz="1400" dirty="0" smtClean="0"/>
              <a:t>На модернизацию библиотек, в том числе комплектование книжных фондов, направлено 629,3 тыс. рублей</a:t>
            </a:r>
          </a:p>
          <a:p>
            <a:pPr marL="171450" indent="-171450">
              <a:lnSpc>
                <a:spcPct val="120000"/>
              </a:lnSpc>
              <a:buFont typeface="Wingdings" panose="05000000000000000000" pitchFamily="2" charset="2"/>
              <a:buChar char="ü"/>
            </a:pPr>
            <a:r>
              <a:rPr lang="ru-RU" sz="1400" dirty="0" smtClean="0"/>
              <a:t>Реализован проект «Создание дополненной реальности в музее» при поддержке АО «</a:t>
            </a:r>
            <a:r>
              <a:rPr lang="ru-RU" sz="1400" dirty="0" err="1" smtClean="0"/>
              <a:t>СибурТюменьГаз</a:t>
            </a:r>
            <a:r>
              <a:rPr lang="ru-RU" sz="1400" dirty="0" smtClean="0"/>
              <a:t>»</a:t>
            </a:r>
          </a:p>
          <a:p>
            <a:pPr marL="171450" indent="-171450">
              <a:lnSpc>
                <a:spcPct val="120000"/>
              </a:lnSpc>
              <a:buFont typeface="Wingdings" panose="05000000000000000000" pitchFamily="2" charset="2"/>
              <a:buChar char="ü"/>
            </a:pPr>
            <a:r>
              <a:rPr lang="ru-RU" sz="1400" dirty="0" smtClean="0"/>
              <a:t>199 318 – количество посещений мероприятий, организованными учреждениями культуры </a:t>
            </a:r>
          </a:p>
        </p:txBody>
      </p:sp>
      <p:sp>
        <p:nvSpPr>
          <p:cNvPr id="10" name="TextBox 9"/>
          <p:cNvSpPr txBox="1"/>
          <p:nvPr/>
        </p:nvSpPr>
        <p:spPr>
          <a:xfrm>
            <a:off x="417906" y="3026028"/>
            <a:ext cx="5595174" cy="584775"/>
          </a:xfrm>
          <a:prstGeom prst="rect">
            <a:avLst/>
          </a:prstGeom>
          <a:noFill/>
        </p:spPr>
        <p:txBody>
          <a:bodyPr wrap="square" rtlCol="0">
            <a:spAutoFit/>
          </a:bodyPr>
          <a:lstStyle/>
          <a:p>
            <a:r>
              <a:rPr lang="ru-RU" sz="1600" b="1" dirty="0" smtClean="0">
                <a:solidFill>
                  <a:srgbClr val="0070C0"/>
                </a:solidFill>
              </a:rPr>
              <a:t>Поддержка творческих инициатив, способствующих самореализации населения:</a:t>
            </a:r>
            <a:endParaRPr lang="ru-RU" sz="1600" b="1" dirty="0">
              <a:solidFill>
                <a:srgbClr val="0070C0"/>
              </a:solidFill>
            </a:endParaRPr>
          </a:p>
        </p:txBody>
      </p:sp>
      <p:sp>
        <p:nvSpPr>
          <p:cNvPr id="11" name="Прямоугольник 10"/>
          <p:cNvSpPr/>
          <p:nvPr/>
        </p:nvSpPr>
        <p:spPr>
          <a:xfrm>
            <a:off x="505411" y="3598593"/>
            <a:ext cx="5923627" cy="1384995"/>
          </a:xfrm>
          <a:prstGeom prst="rect">
            <a:avLst/>
          </a:prstGeom>
        </p:spPr>
        <p:txBody>
          <a:bodyPr wrap="square">
            <a:spAutoFit/>
          </a:bodyPr>
          <a:lstStyle/>
          <a:p>
            <a:pPr marL="171450" indent="-171450">
              <a:buFont typeface="Wingdings" panose="05000000000000000000" pitchFamily="2" charset="2"/>
              <a:buChar char="ü"/>
            </a:pPr>
            <a:r>
              <a:rPr lang="ru-RU" sz="1400" dirty="0" smtClean="0"/>
              <a:t>Проведение культурных мероприятий: концертов, концертных программ, организация и проведение творческих курсов повышения квалификации, мастер-классов, участие творческих коллективов в профессиональных конкурсах и фестивалях (международных, всероссийских, региональных)</a:t>
            </a:r>
          </a:p>
          <a:p>
            <a:pPr marL="171450" indent="-171450">
              <a:buFont typeface="Wingdings" panose="05000000000000000000" pitchFamily="2" charset="2"/>
              <a:buChar char="ü"/>
            </a:pPr>
            <a:r>
              <a:rPr lang="ru-RU" sz="1400" dirty="0" smtClean="0"/>
              <a:t>Приобретена караоке-система </a:t>
            </a:r>
          </a:p>
        </p:txBody>
      </p:sp>
      <p:sp>
        <p:nvSpPr>
          <p:cNvPr id="4" name="Прямоугольник 3"/>
          <p:cNvSpPr/>
          <p:nvPr/>
        </p:nvSpPr>
        <p:spPr>
          <a:xfrm>
            <a:off x="6183505" y="1558629"/>
            <a:ext cx="5466628" cy="307777"/>
          </a:xfrm>
          <a:prstGeom prst="rect">
            <a:avLst/>
          </a:prstGeom>
        </p:spPr>
        <p:txBody>
          <a:bodyPr wrap="square">
            <a:spAutoFit/>
          </a:bodyPr>
          <a:lstStyle/>
          <a:p>
            <a:pPr marL="171450" indent="-171450">
              <a:buFont typeface="Wingdings" panose="05000000000000000000" pitchFamily="2" charset="2"/>
              <a:buChar char="ü"/>
            </a:pPr>
            <a:r>
              <a:rPr lang="ru-RU" sz="1400" dirty="0" smtClean="0"/>
              <a:t>Приобретены мобильные архивные стеллажи и архивные папки</a:t>
            </a:r>
            <a:endParaRPr lang="ru-RU" sz="1400" dirty="0"/>
          </a:p>
        </p:txBody>
      </p:sp>
      <p:sp>
        <p:nvSpPr>
          <p:cNvPr id="12" name="TextBox 11"/>
          <p:cNvSpPr txBox="1"/>
          <p:nvPr/>
        </p:nvSpPr>
        <p:spPr>
          <a:xfrm>
            <a:off x="6133788" y="918927"/>
            <a:ext cx="5701788" cy="584775"/>
          </a:xfrm>
          <a:prstGeom prst="rect">
            <a:avLst/>
          </a:prstGeom>
          <a:noFill/>
        </p:spPr>
        <p:txBody>
          <a:bodyPr wrap="square" rtlCol="0">
            <a:spAutoFit/>
          </a:bodyPr>
          <a:lstStyle/>
          <a:p>
            <a:r>
              <a:rPr lang="ru-RU" sz="1600" b="1" dirty="0" smtClean="0">
                <a:solidFill>
                  <a:srgbClr val="0070C0"/>
                </a:solidFill>
              </a:rPr>
              <a:t>Организационные, экономические механизмы развития культуры, архивного дела и историко-культурного наследия:</a:t>
            </a:r>
            <a:endParaRPr lang="ru-RU" sz="1600" b="1" dirty="0">
              <a:solidFill>
                <a:srgbClr val="0070C0"/>
              </a:solidFill>
            </a:endParaRPr>
          </a:p>
        </p:txBody>
      </p:sp>
      <p:sp>
        <p:nvSpPr>
          <p:cNvPr id="13" name="TextBox 12"/>
          <p:cNvSpPr txBox="1"/>
          <p:nvPr/>
        </p:nvSpPr>
        <p:spPr>
          <a:xfrm>
            <a:off x="6169412" y="2099982"/>
            <a:ext cx="5701788" cy="584775"/>
          </a:xfrm>
          <a:prstGeom prst="rect">
            <a:avLst/>
          </a:prstGeom>
          <a:noFill/>
        </p:spPr>
        <p:txBody>
          <a:bodyPr wrap="square" rtlCol="0">
            <a:spAutoFit/>
          </a:bodyPr>
          <a:lstStyle/>
          <a:p>
            <a:r>
              <a:rPr lang="ru-RU" sz="1600" b="1" dirty="0" smtClean="0">
                <a:solidFill>
                  <a:srgbClr val="002060"/>
                </a:solidFill>
              </a:rPr>
              <a:t>Поддержка социально ориентированных некоммерческих организаций:</a:t>
            </a:r>
            <a:endParaRPr lang="ru-RU" sz="1600" b="1" dirty="0">
              <a:solidFill>
                <a:srgbClr val="002060"/>
              </a:solidFill>
            </a:endParaRPr>
          </a:p>
        </p:txBody>
      </p:sp>
      <p:sp>
        <p:nvSpPr>
          <p:cNvPr id="14" name="Прямоугольник 13"/>
          <p:cNvSpPr/>
          <p:nvPr/>
        </p:nvSpPr>
        <p:spPr>
          <a:xfrm>
            <a:off x="6183505" y="2718687"/>
            <a:ext cx="5466628" cy="738664"/>
          </a:xfrm>
          <a:prstGeom prst="rect">
            <a:avLst/>
          </a:prstGeom>
        </p:spPr>
        <p:txBody>
          <a:bodyPr wrap="square">
            <a:spAutoFit/>
          </a:bodyPr>
          <a:lstStyle/>
          <a:p>
            <a:pPr marL="171450" indent="-171450">
              <a:buFont typeface="Wingdings" panose="05000000000000000000" pitchFamily="2" charset="2"/>
              <a:buChar char="ü"/>
            </a:pPr>
            <a:r>
              <a:rPr lang="ru-RU" sz="1400" dirty="0" smtClean="0"/>
              <a:t>20 представителей НКО прошли обучение по программе «Социальное проектирование. Управление социальными проектами»</a:t>
            </a:r>
            <a:endParaRPr lang="ru-RU" sz="1400" dirty="0"/>
          </a:p>
        </p:txBody>
      </p:sp>
      <p:sp>
        <p:nvSpPr>
          <p:cNvPr id="15" name="TextBox 14"/>
          <p:cNvSpPr txBox="1"/>
          <p:nvPr/>
        </p:nvSpPr>
        <p:spPr>
          <a:xfrm>
            <a:off x="6183505" y="3610803"/>
            <a:ext cx="5909534" cy="338554"/>
          </a:xfrm>
          <a:prstGeom prst="rect">
            <a:avLst/>
          </a:prstGeom>
          <a:noFill/>
        </p:spPr>
        <p:txBody>
          <a:bodyPr wrap="square" rtlCol="0">
            <a:spAutoFit/>
          </a:bodyPr>
          <a:lstStyle/>
          <a:p>
            <a:r>
              <a:rPr lang="ru-RU" sz="1600" b="1" dirty="0" smtClean="0">
                <a:solidFill>
                  <a:schemeClr val="accent1"/>
                </a:solidFill>
              </a:rPr>
              <a:t>Доступная среда:</a:t>
            </a:r>
            <a:endParaRPr lang="ru-RU" sz="1600" b="1" dirty="0">
              <a:solidFill>
                <a:schemeClr val="accent1"/>
              </a:solidFill>
            </a:endParaRPr>
          </a:p>
        </p:txBody>
      </p:sp>
      <p:sp>
        <p:nvSpPr>
          <p:cNvPr id="16" name="Прямоугольник 15"/>
          <p:cNvSpPr/>
          <p:nvPr/>
        </p:nvSpPr>
        <p:spPr>
          <a:xfrm>
            <a:off x="6183505" y="4029481"/>
            <a:ext cx="5466628" cy="523220"/>
          </a:xfrm>
          <a:prstGeom prst="rect">
            <a:avLst/>
          </a:prstGeom>
        </p:spPr>
        <p:txBody>
          <a:bodyPr wrap="square">
            <a:spAutoFit/>
          </a:bodyPr>
          <a:lstStyle/>
          <a:p>
            <a:pPr marL="171450" indent="-171450">
              <a:buFont typeface="Wingdings" panose="05000000000000000000" pitchFamily="2" charset="2"/>
              <a:buChar char="ü"/>
            </a:pPr>
            <a:r>
              <a:rPr lang="ru-RU" sz="1400" dirty="0" smtClean="0"/>
              <a:t>Приобретено оборудование в целях улучшения доступности для инвалидов</a:t>
            </a:r>
            <a:endParaRPr lang="ru-RU" sz="1400" dirty="0"/>
          </a:p>
        </p:txBody>
      </p:sp>
      <p:pic>
        <p:nvPicPr>
          <p:cNvPr id="5" name="Рисунок 4"/>
          <p:cNvPicPr>
            <a:picLocks noChangeAspect="1"/>
          </p:cNvPicPr>
          <p:nvPr/>
        </p:nvPicPr>
        <p:blipFill rotWithShape="1">
          <a:blip r:embed="rId3" cstate="email">
            <a:extLst>
              <a:ext uri="{28A0092B-C50C-407E-A947-70E740481C1C}">
                <a14:useLocalDpi xmlns:a14="http://schemas.microsoft.com/office/drawing/2010/main"/>
              </a:ext>
            </a:extLst>
          </a:blip>
          <a:srcRect l="-20427" b="-1795"/>
          <a:stretch/>
        </p:blipFill>
        <p:spPr>
          <a:xfrm>
            <a:off x="-349047" y="5034230"/>
            <a:ext cx="2111171" cy="1428996"/>
          </a:xfrm>
          <a:prstGeom prst="rect">
            <a:avLst/>
          </a:prstGeom>
        </p:spPr>
      </p:pic>
      <p:pic>
        <p:nvPicPr>
          <p:cNvPr id="18" name="Рисунок 17"/>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747410" y="5034663"/>
            <a:ext cx="2119740" cy="1408906"/>
          </a:xfrm>
          <a:prstGeom prst="rect">
            <a:avLst/>
          </a:prstGeom>
        </p:spPr>
      </p:pic>
      <p:pic>
        <p:nvPicPr>
          <p:cNvPr id="19" name="Рисунок 18"/>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864077" y="5034663"/>
            <a:ext cx="2116666" cy="1408906"/>
          </a:xfrm>
          <a:prstGeom prst="rect">
            <a:avLst/>
          </a:prstGeom>
        </p:spPr>
      </p:pic>
      <p:pic>
        <p:nvPicPr>
          <p:cNvPr id="20" name="Рисунок 19"/>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5980742" y="5035489"/>
            <a:ext cx="2116667" cy="1402241"/>
          </a:xfrm>
          <a:prstGeom prst="rect">
            <a:avLst/>
          </a:prstGeom>
        </p:spPr>
      </p:pic>
      <p:pic>
        <p:nvPicPr>
          <p:cNvPr id="21" name="Рисунок 20"/>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097409" y="5032156"/>
            <a:ext cx="1914371" cy="1408906"/>
          </a:xfrm>
          <a:prstGeom prst="rect">
            <a:avLst/>
          </a:prstGeom>
        </p:spPr>
      </p:pic>
      <p:pic>
        <p:nvPicPr>
          <p:cNvPr id="22" name="Рисунок 21"/>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10011780" y="5032156"/>
            <a:ext cx="2180220" cy="1405574"/>
          </a:xfrm>
          <a:prstGeom prst="rect">
            <a:avLst/>
          </a:prstGeom>
        </p:spPr>
      </p:pic>
    </p:spTree>
    <p:extLst>
      <p:ext uri="{BB962C8B-B14F-4D97-AF65-F5344CB8AC3E}">
        <p14:creationId xmlns:p14="http://schemas.microsoft.com/office/powerpoint/2010/main" val="362987651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Рисунок 12"/>
          <p:cNvPicPr>
            <a:picLocks noGrp="1" noChangeAspect="1"/>
          </p:cNvPicPr>
          <p:nvPr>
            <p:ph type="pic" sz="quarter" idx="14"/>
          </p:nvPr>
        </p:nvPicPr>
        <p:blipFill rotWithShape="1">
          <a:blip r:embed="rId2" cstate="email">
            <a:extLst>
              <a:ext uri="{28A0092B-C50C-407E-A947-70E740481C1C}">
                <a14:useLocalDpi xmlns:a14="http://schemas.microsoft.com/office/drawing/2010/main"/>
              </a:ext>
            </a:extLst>
          </a:blip>
          <a:srcRect/>
          <a:stretch/>
        </p:blipFill>
        <p:spPr>
          <a:xfrm>
            <a:off x="6645021" y="0"/>
            <a:ext cx="5546979" cy="3513667"/>
          </a:xfrm>
          <a:ln>
            <a:noFill/>
          </a:ln>
        </p:spPr>
      </p:pic>
      <p:sp>
        <p:nvSpPr>
          <p:cNvPr id="2" name="Заголовок 1"/>
          <p:cNvSpPr>
            <a:spLocks noGrp="1"/>
          </p:cNvSpPr>
          <p:nvPr>
            <p:ph type="title"/>
          </p:nvPr>
        </p:nvSpPr>
        <p:spPr>
          <a:xfrm>
            <a:off x="6546248" y="2895130"/>
            <a:ext cx="5645751" cy="1237073"/>
          </a:xfrm>
          <a:ln>
            <a:noFill/>
          </a:ln>
        </p:spPr>
        <p:style>
          <a:lnRef idx="2">
            <a:schemeClr val="dk1"/>
          </a:lnRef>
          <a:fillRef idx="1">
            <a:schemeClr val="lt1"/>
          </a:fillRef>
          <a:effectRef idx="0">
            <a:schemeClr val="dk1"/>
          </a:effectRef>
          <a:fontRef idx="minor">
            <a:schemeClr val="dk1"/>
          </a:fontRef>
        </p:style>
        <p:txBody>
          <a:bodyPr/>
          <a:lstStyle/>
          <a:p>
            <a:r>
              <a:rPr lang="ru-RU" sz="3200" dirty="0">
                <a:latin typeface="+mn-lt"/>
              </a:rPr>
              <a:t>Муниципальная программа </a:t>
            </a:r>
            <a:r>
              <a:rPr lang="ru-RU" sz="3200" dirty="0" smtClean="0"/>
              <a:t>«Развитие физической культуры и спорта в городе Пыть-Яхе"</a:t>
            </a:r>
            <a:endParaRPr lang="ru-RU" sz="3200" dirty="0">
              <a:latin typeface="+mn-lt"/>
            </a:endParaRPr>
          </a:p>
        </p:txBody>
      </p:sp>
      <p:sp>
        <p:nvSpPr>
          <p:cNvPr id="4" name="Нижний колонтитул 3"/>
          <p:cNvSpPr>
            <a:spLocks noGrp="1"/>
          </p:cNvSpPr>
          <p:nvPr>
            <p:ph type="ftr" sz="quarter" idx="13"/>
          </p:nvPr>
        </p:nvSpPr>
        <p:spPr/>
        <p:txBody>
          <a:bodyPr/>
          <a:lstStyle/>
          <a:p>
            <a:pPr rtl="0"/>
            <a:r>
              <a:rPr lang="ru-RU" noProof="0" smtClean="0"/>
              <a:t>Бюджет для граждан</a:t>
            </a:r>
            <a:endParaRPr lang="ru-RU" noProof="0" dirty="0"/>
          </a:p>
        </p:txBody>
      </p:sp>
      <p:sp>
        <p:nvSpPr>
          <p:cNvPr id="85" name="Нижний колонтитул 3"/>
          <p:cNvSpPr txBox="1">
            <a:spLocks/>
          </p:cNvSpPr>
          <p:nvPr/>
        </p:nvSpPr>
        <p:spPr>
          <a:xfrm>
            <a:off x="0" y="6437730"/>
            <a:ext cx="11760000" cy="432000"/>
          </a:xfrm>
          <a:prstGeom prst="rect">
            <a:avLst/>
          </a:prstGeom>
          <a:solidFill>
            <a:srgbClr val="404040"/>
          </a:solidFill>
          <a:ln cmpd="sng">
            <a:noFill/>
          </a:ln>
        </p:spPr>
        <p:txBody>
          <a:bodyPr vert="horz" lIns="0" tIns="0" rIns="0" bIns="0" rtlCol="0" anchor="ctr"/>
          <a:lstStyle>
            <a:defPPr rtl="0">
              <a:defRPr lang="ru-RU"/>
            </a:defPPr>
            <a:lvl1pPr marL="0" algn="l" defTabSz="914400" rtl="0" eaLnBrk="1" latinLnBrk="0" hangingPunct="1">
              <a:defRPr sz="1200"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1"/>
            <a:r>
              <a:rPr lang="ru-RU" b="1" smtClean="0">
                <a:gradFill>
                  <a:gsLst>
                    <a:gs pos="0">
                      <a:schemeClr val="accent1">
                        <a:lumMod val="5000"/>
                        <a:lumOff val="95000"/>
                      </a:schemeClr>
                    </a:gs>
                    <a:gs pos="74000">
                      <a:schemeClr val="accent5">
                        <a:lumMod val="25000"/>
                        <a:lumOff val="75000"/>
                      </a:schemeClr>
                    </a:gs>
                    <a:gs pos="83000">
                      <a:schemeClr val="accent5">
                        <a:lumMod val="25000"/>
                        <a:lumOff val="75000"/>
                      </a:schemeClr>
                    </a:gs>
                    <a:gs pos="100000">
                      <a:schemeClr val="accent5">
                        <a:lumMod val="50000"/>
                        <a:lumOff val="50000"/>
                      </a:schemeClr>
                    </a:gs>
                  </a:gsLst>
                  <a:lin ang="5400000" scaled="1"/>
                </a:gradFill>
              </a:rPr>
              <a:t>БЮДЖЕТ ДЛЯ ГРАЖДАН </a:t>
            </a:r>
            <a:endParaRPr lang="ru-RU" b="1" dirty="0">
              <a:gradFill>
                <a:gsLst>
                  <a:gs pos="0">
                    <a:schemeClr val="accent1">
                      <a:lumMod val="5000"/>
                      <a:lumOff val="95000"/>
                    </a:schemeClr>
                  </a:gs>
                  <a:gs pos="74000">
                    <a:schemeClr val="accent5">
                      <a:lumMod val="25000"/>
                      <a:lumOff val="75000"/>
                    </a:schemeClr>
                  </a:gs>
                  <a:gs pos="83000">
                    <a:schemeClr val="accent5">
                      <a:lumMod val="25000"/>
                      <a:lumOff val="75000"/>
                    </a:schemeClr>
                  </a:gs>
                  <a:gs pos="100000">
                    <a:schemeClr val="accent5">
                      <a:lumMod val="50000"/>
                      <a:lumOff val="50000"/>
                    </a:schemeClr>
                  </a:gs>
                </a:gsLst>
                <a:lin ang="5400000" scaled="1"/>
              </a:gradFill>
            </a:endParaRPr>
          </a:p>
        </p:txBody>
      </p:sp>
      <p:sp>
        <p:nvSpPr>
          <p:cNvPr id="86" name="Номер слайда 5">
            <a:extLst>
              <a:ext uri="{FF2B5EF4-FFF2-40B4-BE49-F238E27FC236}">
                <a16:creationId xmlns:a16="http://schemas.microsoft.com/office/drawing/2014/main" xmlns="" id="{1C554D9F-1895-486E-BFBA-905BB2D29E08}"/>
              </a:ext>
            </a:extLst>
          </p:cNvPr>
          <p:cNvSpPr txBox="1">
            <a:spLocks/>
          </p:cNvSpPr>
          <p:nvPr/>
        </p:nvSpPr>
        <p:spPr>
          <a:xfrm>
            <a:off x="11760000" y="6437730"/>
            <a:ext cx="432000" cy="432000"/>
          </a:xfrm>
          <a:prstGeom prst="rect">
            <a:avLst/>
          </a:prstGeom>
          <a:solidFill>
            <a:schemeClr val="tx1">
              <a:lumMod val="75000"/>
              <a:lumOff val="25000"/>
            </a:schemeClr>
          </a:solidFill>
        </p:spPr>
        <p:txBody>
          <a:bodyPr vert="horz" lIns="0" tIns="0" rIns="0" bIns="0" rtlCol="0" anchor="ctr"/>
          <a:lstStyle>
            <a:defPPr rtl="0">
              <a:defRPr lang="ru-RU"/>
            </a:defPPr>
            <a:lvl1pPr marL="0" algn="ctr" defTabSz="914400" rtl="0" eaLnBrk="1" latinLnBrk="0" hangingPunct="1">
              <a:defRPr sz="1200" kern="1200">
                <a:solidFill>
                  <a:schemeClr val="bg1"/>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sz="1600" b="1" dirty="0">
                <a:ln w="0"/>
                <a:gradFill>
                  <a:gsLst>
                    <a:gs pos="0">
                      <a:schemeClr val="accent1">
                        <a:lumMod val="5000"/>
                        <a:lumOff val="95000"/>
                      </a:schemeClr>
                    </a:gs>
                    <a:gs pos="74000">
                      <a:schemeClr val="accent5">
                        <a:lumMod val="25000"/>
                        <a:lumOff val="75000"/>
                      </a:schemeClr>
                    </a:gs>
                    <a:gs pos="83000">
                      <a:schemeClr val="accent5">
                        <a:lumMod val="25000"/>
                        <a:lumOff val="75000"/>
                      </a:schemeClr>
                    </a:gs>
                    <a:gs pos="100000">
                      <a:schemeClr val="accent5">
                        <a:lumMod val="50000"/>
                        <a:lumOff val="50000"/>
                      </a:schemeClr>
                    </a:gs>
                  </a:gsLst>
                  <a:lin ang="5400000" scaled="1"/>
                </a:gradFill>
                <a:effectLst>
                  <a:outerShdw blurRad="38100" dist="25400" dir="5400000" algn="ctr" rotWithShape="0">
                    <a:srgbClr val="6E747A">
                      <a:alpha val="43000"/>
                    </a:srgbClr>
                  </a:outerShdw>
                </a:effectLst>
              </a:rPr>
              <a:t>5</a:t>
            </a:r>
            <a:r>
              <a:rPr lang="ru-RU" sz="1600" b="1" dirty="0" smtClean="0">
                <a:ln w="0"/>
                <a:gradFill>
                  <a:gsLst>
                    <a:gs pos="0">
                      <a:schemeClr val="accent1">
                        <a:lumMod val="5000"/>
                        <a:lumOff val="95000"/>
                      </a:schemeClr>
                    </a:gs>
                    <a:gs pos="74000">
                      <a:schemeClr val="accent5">
                        <a:lumMod val="25000"/>
                        <a:lumOff val="75000"/>
                      </a:schemeClr>
                    </a:gs>
                    <a:gs pos="83000">
                      <a:schemeClr val="accent5">
                        <a:lumMod val="25000"/>
                        <a:lumOff val="75000"/>
                      </a:schemeClr>
                    </a:gs>
                    <a:gs pos="100000">
                      <a:schemeClr val="accent5">
                        <a:lumMod val="50000"/>
                        <a:lumOff val="50000"/>
                      </a:schemeClr>
                    </a:gs>
                  </a:gsLst>
                  <a:lin ang="5400000" scaled="1"/>
                </a:gradFill>
                <a:effectLst>
                  <a:outerShdw blurRad="38100" dist="25400" dir="5400000" algn="ctr" rotWithShape="0">
                    <a:srgbClr val="6E747A">
                      <a:alpha val="43000"/>
                    </a:srgbClr>
                  </a:outerShdw>
                </a:effectLst>
              </a:rPr>
              <a:t>1</a:t>
            </a:r>
            <a:endParaRPr lang="ru-RU" sz="1600" b="1" dirty="0">
              <a:ln w="0"/>
              <a:gradFill>
                <a:gsLst>
                  <a:gs pos="0">
                    <a:schemeClr val="accent1">
                      <a:lumMod val="5000"/>
                      <a:lumOff val="95000"/>
                    </a:schemeClr>
                  </a:gs>
                  <a:gs pos="74000">
                    <a:schemeClr val="accent5">
                      <a:lumMod val="25000"/>
                      <a:lumOff val="75000"/>
                    </a:schemeClr>
                  </a:gs>
                  <a:gs pos="83000">
                    <a:schemeClr val="accent5">
                      <a:lumMod val="25000"/>
                      <a:lumOff val="75000"/>
                    </a:schemeClr>
                  </a:gs>
                  <a:gs pos="100000">
                    <a:schemeClr val="accent5">
                      <a:lumMod val="50000"/>
                      <a:lumOff val="50000"/>
                    </a:schemeClr>
                  </a:gs>
                </a:gsLst>
                <a:lin ang="5400000" scaled="1"/>
              </a:gradFill>
              <a:effectLst>
                <a:outerShdw blurRad="38100" dist="25400" dir="5400000" algn="ctr" rotWithShape="0">
                  <a:srgbClr val="6E747A">
                    <a:alpha val="43000"/>
                  </a:srgbClr>
                </a:outerShdw>
              </a:effectLst>
            </a:endParaRPr>
          </a:p>
        </p:txBody>
      </p:sp>
      <p:graphicFrame>
        <p:nvGraphicFramePr>
          <p:cNvPr id="16" name="Таблица 15"/>
          <p:cNvGraphicFramePr>
            <a:graphicFrameLocks noGrp="1"/>
          </p:cNvGraphicFramePr>
          <p:nvPr>
            <p:extLst/>
          </p:nvPr>
        </p:nvGraphicFramePr>
        <p:xfrm>
          <a:off x="160276" y="137949"/>
          <a:ext cx="6417505" cy="855673"/>
        </p:xfrm>
        <a:graphic>
          <a:graphicData uri="http://schemas.openxmlformats.org/drawingml/2006/table">
            <a:tbl>
              <a:tblPr firstRow="1" bandRow="1" bandCol="1">
                <a:tableStyleId>{5A111915-BE36-4E01-A7E5-04B1672EAD32}</a:tableStyleId>
              </a:tblPr>
              <a:tblGrid>
                <a:gridCol w="2181952"/>
                <a:gridCol w="1625768"/>
                <a:gridCol w="1411851"/>
                <a:gridCol w="1197934"/>
              </a:tblGrid>
              <a:tr h="337513">
                <a:tc rowSpan="2">
                  <a:txBody>
                    <a:bodyPr/>
                    <a:lstStyle/>
                    <a:p>
                      <a:pPr algn="ctr"/>
                      <a:r>
                        <a:rPr lang="ru-RU" sz="1400" dirty="0" smtClean="0"/>
                        <a:t>Общий объем расходов по программе,</a:t>
                      </a:r>
                    </a:p>
                    <a:p>
                      <a:pPr algn="ctr"/>
                      <a:r>
                        <a:rPr lang="ru-RU" sz="1400" dirty="0" smtClean="0"/>
                        <a:t>тыс. рублей</a:t>
                      </a:r>
                      <a:endParaRPr lang="ru-RU" sz="1400" b="1" dirty="0">
                        <a:solidFill>
                          <a:schemeClr val="tx1">
                            <a:lumMod val="65000"/>
                            <a:lumOff val="35000"/>
                          </a:schemeClr>
                        </a:solidFill>
                        <a:latin typeface="+mn-lt"/>
                      </a:endParaRPr>
                    </a:p>
                  </a:txBody>
                  <a:tcPr anchor="ctr"/>
                </a:tc>
                <a:tc>
                  <a:txBody>
                    <a:bodyPr/>
                    <a:lstStyle/>
                    <a:p>
                      <a:pPr algn="ctr"/>
                      <a:r>
                        <a:rPr lang="ru-RU" sz="1400" dirty="0" smtClean="0"/>
                        <a:t>Уточненный план на 2021 год</a:t>
                      </a:r>
                      <a:endParaRPr lang="ru-RU" sz="1400" b="1" dirty="0">
                        <a:solidFill>
                          <a:schemeClr val="tx1">
                            <a:lumMod val="65000"/>
                            <a:lumOff val="35000"/>
                          </a:schemeClr>
                        </a:solidFill>
                        <a:latin typeface="+mn-lt"/>
                      </a:endParaRPr>
                    </a:p>
                  </a:txBody>
                  <a:tcPr anchor="ctr"/>
                </a:tc>
                <a:tc>
                  <a:txBody>
                    <a:bodyPr/>
                    <a:lstStyle/>
                    <a:p>
                      <a:pPr algn="ctr"/>
                      <a:r>
                        <a:rPr lang="ru-RU" sz="1400" dirty="0" smtClean="0"/>
                        <a:t>Исполнено за 2021 год</a:t>
                      </a:r>
                      <a:endParaRPr lang="ru-RU" sz="1400" b="1" dirty="0">
                        <a:solidFill>
                          <a:schemeClr val="tx1">
                            <a:lumMod val="65000"/>
                            <a:lumOff val="35000"/>
                          </a:schemeClr>
                        </a:solidFill>
                        <a:latin typeface="+mn-lt"/>
                      </a:endParaRPr>
                    </a:p>
                  </a:txBody>
                  <a:tcPr anchor="ctr"/>
                </a:tc>
                <a:tc>
                  <a:txBody>
                    <a:bodyPr/>
                    <a:lstStyle/>
                    <a:p>
                      <a:pPr algn="ctr"/>
                      <a:r>
                        <a:rPr lang="ru-RU" sz="1400" dirty="0" smtClean="0"/>
                        <a:t>% исполнения</a:t>
                      </a:r>
                      <a:endParaRPr lang="ru-RU" sz="1400" b="1" dirty="0">
                        <a:solidFill>
                          <a:schemeClr val="tx1">
                            <a:lumMod val="65000"/>
                            <a:lumOff val="35000"/>
                          </a:schemeClr>
                        </a:solidFill>
                        <a:latin typeface="+mn-lt"/>
                      </a:endParaRPr>
                    </a:p>
                  </a:txBody>
                  <a:tcPr anchor="ctr"/>
                </a:tc>
              </a:tr>
              <a:tr h="337513">
                <a:tc vMerge="1">
                  <a:txBody>
                    <a:bodyPr/>
                    <a:lstStyle/>
                    <a:p>
                      <a:endParaRPr lang="ru-RU" dirty="0"/>
                    </a:p>
                  </a:txBody>
                  <a:tcPr/>
                </a:tc>
                <a:tc>
                  <a:txBody>
                    <a:bodyPr/>
                    <a:lstStyle/>
                    <a:p>
                      <a:pPr algn="ctr"/>
                      <a:r>
                        <a:rPr lang="ru-RU" sz="1400" dirty="0" smtClean="0"/>
                        <a:t>490 804,1</a:t>
                      </a:r>
                      <a:endParaRPr lang="ru-RU" sz="1400" b="0" dirty="0">
                        <a:solidFill>
                          <a:schemeClr val="tx1">
                            <a:lumMod val="65000"/>
                            <a:lumOff val="35000"/>
                          </a:schemeClr>
                        </a:solidFill>
                        <a:latin typeface="+mn-lt"/>
                      </a:endParaRPr>
                    </a:p>
                  </a:txBody>
                  <a:tcPr anchor="ctr"/>
                </a:tc>
                <a:tc>
                  <a:txBody>
                    <a:bodyPr/>
                    <a:lstStyle/>
                    <a:p>
                      <a:pPr algn="ctr"/>
                      <a:r>
                        <a:rPr lang="ru-RU" sz="1400" dirty="0" smtClean="0"/>
                        <a:t>171 782,4</a:t>
                      </a:r>
                      <a:endParaRPr lang="ru-RU" sz="1400" b="0" dirty="0">
                        <a:solidFill>
                          <a:schemeClr val="tx1">
                            <a:lumMod val="65000"/>
                            <a:lumOff val="35000"/>
                          </a:schemeClr>
                        </a:solidFill>
                        <a:latin typeface="+mn-lt"/>
                      </a:endParaRPr>
                    </a:p>
                  </a:txBody>
                  <a:tcPr anchor="ctr"/>
                </a:tc>
                <a:tc>
                  <a:txBody>
                    <a:bodyPr/>
                    <a:lstStyle/>
                    <a:p>
                      <a:pPr algn="ctr"/>
                      <a:r>
                        <a:rPr lang="ru-RU" sz="1400" dirty="0" smtClean="0"/>
                        <a:t>35,0</a:t>
                      </a:r>
                      <a:endParaRPr lang="ru-RU" sz="1400" b="0" dirty="0">
                        <a:solidFill>
                          <a:schemeClr val="tx1">
                            <a:lumMod val="65000"/>
                            <a:lumOff val="35000"/>
                          </a:schemeClr>
                        </a:solidFill>
                        <a:latin typeface="+mn-lt"/>
                      </a:endParaRPr>
                    </a:p>
                  </a:txBody>
                  <a:tcPr anchor="ctr"/>
                </a:tc>
              </a:tr>
            </a:tbl>
          </a:graphicData>
        </a:graphic>
      </p:graphicFrame>
      <p:graphicFrame>
        <p:nvGraphicFramePr>
          <p:cNvPr id="14" name="Таблица 13"/>
          <p:cNvGraphicFramePr>
            <a:graphicFrameLocks noGrp="1"/>
          </p:cNvGraphicFramePr>
          <p:nvPr>
            <p:extLst/>
          </p:nvPr>
        </p:nvGraphicFramePr>
        <p:xfrm>
          <a:off x="160276" y="1074899"/>
          <a:ext cx="6417506" cy="3892480"/>
        </p:xfrm>
        <a:graphic>
          <a:graphicData uri="http://schemas.openxmlformats.org/drawingml/2006/table">
            <a:tbl>
              <a:tblPr firstRow="1" bandRow="1" bandCol="1">
                <a:tableStyleId>{5A111915-BE36-4E01-A7E5-04B1672EAD32}</a:tableStyleId>
              </a:tblPr>
              <a:tblGrid>
                <a:gridCol w="3793657"/>
                <a:gridCol w="541867"/>
                <a:gridCol w="482600"/>
                <a:gridCol w="829733"/>
                <a:gridCol w="769649"/>
              </a:tblGrid>
              <a:tr h="291254">
                <a:tc rowSpan="2">
                  <a:txBody>
                    <a:bodyPr/>
                    <a:lstStyle/>
                    <a:p>
                      <a:pPr algn="ctr" fontAlgn="ctr"/>
                      <a:r>
                        <a:rPr lang="ru-RU" sz="1000" u="none" strike="noStrike" dirty="0">
                          <a:effectLst/>
                        </a:rPr>
                        <a:t>Наименование целевых показателей </a:t>
                      </a:r>
                      <a:endParaRPr lang="ru-RU" sz="1000" b="0" i="0" u="none" strike="noStrike" dirty="0">
                        <a:solidFill>
                          <a:srgbClr val="000000"/>
                        </a:solidFill>
                        <a:effectLst/>
                        <a:latin typeface="Times New Roman" panose="02020603050405020304" pitchFamily="18" charset="0"/>
                      </a:endParaRPr>
                    </a:p>
                  </a:txBody>
                  <a:tcPr marL="2956" marR="2956" marT="2956" marB="0" anchor="ctr"/>
                </a:tc>
                <a:tc gridSpan="2">
                  <a:txBody>
                    <a:bodyPr/>
                    <a:lstStyle/>
                    <a:p>
                      <a:pPr algn="ctr" fontAlgn="ctr"/>
                      <a:r>
                        <a:rPr lang="ru-RU" sz="1000" u="none" strike="noStrike">
                          <a:effectLst/>
                        </a:rPr>
                        <a:t>Значение показателя</a:t>
                      </a:r>
                      <a:endParaRPr lang="ru-RU" sz="1000" b="0" i="0" u="none" strike="noStrike">
                        <a:solidFill>
                          <a:srgbClr val="000000"/>
                        </a:solidFill>
                        <a:effectLst/>
                        <a:latin typeface="Times New Roman" panose="02020603050405020304" pitchFamily="18" charset="0"/>
                      </a:endParaRPr>
                    </a:p>
                  </a:txBody>
                  <a:tcPr marL="2956" marR="2956" marT="2956" marB="0" anchor="ctr"/>
                </a:tc>
                <a:tc hMerge="1">
                  <a:txBody>
                    <a:bodyPr/>
                    <a:lstStyle/>
                    <a:p>
                      <a:endParaRPr lang="ru-RU"/>
                    </a:p>
                  </a:txBody>
                  <a:tcPr/>
                </a:tc>
                <a:tc gridSpan="2">
                  <a:txBody>
                    <a:bodyPr/>
                    <a:lstStyle/>
                    <a:p>
                      <a:pPr algn="ctr" fontAlgn="ctr"/>
                      <a:r>
                        <a:rPr lang="ru-RU" sz="1000" u="none" strike="noStrike">
                          <a:effectLst/>
                        </a:rPr>
                        <a:t>Объём финансирования (тыс. рублей)</a:t>
                      </a:r>
                      <a:endParaRPr lang="ru-RU" sz="1000" b="0" i="0" u="none" strike="noStrike">
                        <a:solidFill>
                          <a:srgbClr val="000000"/>
                        </a:solidFill>
                        <a:effectLst/>
                        <a:latin typeface="Times New Roman" panose="02020603050405020304" pitchFamily="18" charset="0"/>
                      </a:endParaRPr>
                    </a:p>
                  </a:txBody>
                  <a:tcPr marL="2956" marR="2956" marT="2956" marB="0" anchor="ctr"/>
                </a:tc>
                <a:tc hMerge="1">
                  <a:txBody>
                    <a:bodyPr/>
                    <a:lstStyle/>
                    <a:p>
                      <a:endParaRPr lang="ru-RU"/>
                    </a:p>
                  </a:txBody>
                  <a:tcPr/>
                </a:tc>
              </a:tr>
              <a:tr h="291254">
                <a:tc vMerge="1">
                  <a:txBody>
                    <a:bodyPr/>
                    <a:lstStyle/>
                    <a:p>
                      <a:endParaRPr lang="ru-RU"/>
                    </a:p>
                  </a:txBody>
                  <a:tcPr/>
                </a:tc>
                <a:tc>
                  <a:txBody>
                    <a:bodyPr/>
                    <a:lstStyle/>
                    <a:p>
                      <a:pPr algn="ctr" fontAlgn="ctr"/>
                      <a:r>
                        <a:rPr lang="ru-RU" sz="1000" u="none" strike="noStrike">
                          <a:effectLst/>
                        </a:rPr>
                        <a:t>план</a:t>
                      </a:r>
                      <a:endParaRPr lang="ru-RU" sz="1000" b="0" i="0" u="none" strike="noStrike">
                        <a:solidFill>
                          <a:srgbClr val="000000"/>
                        </a:solidFill>
                        <a:effectLst/>
                        <a:latin typeface="Times New Roman" panose="02020603050405020304" pitchFamily="18" charset="0"/>
                      </a:endParaRPr>
                    </a:p>
                  </a:txBody>
                  <a:tcPr marL="2956" marR="2956" marT="2956" marB="0" anchor="ctr"/>
                </a:tc>
                <a:tc>
                  <a:txBody>
                    <a:bodyPr/>
                    <a:lstStyle/>
                    <a:p>
                      <a:pPr algn="ctr" fontAlgn="ctr"/>
                      <a:r>
                        <a:rPr lang="ru-RU" sz="1000" u="none" strike="noStrike">
                          <a:effectLst/>
                        </a:rPr>
                        <a:t>факт</a:t>
                      </a:r>
                      <a:endParaRPr lang="ru-RU" sz="1000" b="0" i="0" u="none" strike="noStrike">
                        <a:solidFill>
                          <a:srgbClr val="000000"/>
                        </a:solidFill>
                        <a:effectLst/>
                        <a:latin typeface="Times New Roman" panose="02020603050405020304" pitchFamily="18" charset="0"/>
                      </a:endParaRPr>
                    </a:p>
                  </a:txBody>
                  <a:tcPr marL="2956" marR="2956" marT="2956" marB="0" anchor="ctr"/>
                </a:tc>
                <a:tc>
                  <a:txBody>
                    <a:bodyPr/>
                    <a:lstStyle/>
                    <a:p>
                      <a:pPr algn="ctr" fontAlgn="ctr"/>
                      <a:r>
                        <a:rPr lang="ru-RU" sz="1000" u="none" strike="noStrike">
                          <a:effectLst/>
                        </a:rPr>
                        <a:t>план по программе</a:t>
                      </a:r>
                      <a:endParaRPr lang="ru-RU" sz="1000" b="0" i="0" u="none" strike="noStrike">
                        <a:solidFill>
                          <a:srgbClr val="000000"/>
                        </a:solidFill>
                        <a:effectLst/>
                        <a:latin typeface="Times New Roman" panose="02020603050405020304" pitchFamily="18" charset="0"/>
                      </a:endParaRPr>
                    </a:p>
                  </a:txBody>
                  <a:tcPr marL="2956" marR="2956" marT="2956" marB="0" anchor="ctr"/>
                </a:tc>
                <a:tc>
                  <a:txBody>
                    <a:bodyPr/>
                    <a:lstStyle/>
                    <a:p>
                      <a:pPr algn="ctr" fontAlgn="ctr"/>
                      <a:r>
                        <a:rPr lang="ru-RU" sz="1000" u="none" strike="noStrike">
                          <a:effectLst/>
                        </a:rPr>
                        <a:t>кассовое исполнение</a:t>
                      </a:r>
                      <a:endParaRPr lang="ru-RU" sz="1000" b="0" i="0" u="none" strike="noStrike">
                        <a:solidFill>
                          <a:srgbClr val="000000"/>
                        </a:solidFill>
                        <a:effectLst/>
                        <a:latin typeface="Times New Roman" panose="02020603050405020304" pitchFamily="18" charset="0"/>
                      </a:endParaRPr>
                    </a:p>
                  </a:txBody>
                  <a:tcPr marL="2956" marR="2956" marT="2956" marB="0" anchor="ctr"/>
                </a:tc>
              </a:tr>
              <a:tr h="435483">
                <a:tc>
                  <a:txBody>
                    <a:bodyPr/>
                    <a:lstStyle/>
                    <a:p>
                      <a:pPr algn="l" fontAlgn="t"/>
                      <a:r>
                        <a:rPr lang="ru-RU" sz="1000" u="none" strike="noStrike" dirty="0" smtClean="0">
                          <a:effectLst/>
                        </a:rPr>
                        <a:t>Доля населения, систематически занимающегося физической культурой и спортом, в общей численности населения, %</a:t>
                      </a:r>
                      <a:endParaRPr lang="ru-RU" sz="1000" u="none" strike="noStrike" dirty="0">
                        <a:effectLst/>
                      </a:endParaRPr>
                    </a:p>
                  </a:txBody>
                  <a:tcPr marL="2956" marR="2956" marT="2956" marB="0"/>
                </a:tc>
                <a:tc>
                  <a:txBody>
                    <a:bodyPr/>
                    <a:lstStyle/>
                    <a:p>
                      <a:pPr algn="ctr" fontAlgn="t"/>
                      <a:r>
                        <a:rPr lang="ru-RU" sz="1200" b="0" i="0" u="none" strike="noStrike" dirty="0" smtClean="0">
                          <a:solidFill>
                            <a:srgbClr val="000000"/>
                          </a:solidFill>
                          <a:effectLst/>
                          <a:latin typeface="+mn-lt"/>
                        </a:rPr>
                        <a:t>50,0</a:t>
                      </a:r>
                      <a:endParaRPr lang="ru-RU" sz="1200" b="0" i="0" u="none" strike="noStrike" dirty="0">
                        <a:solidFill>
                          <a:srgbClr val="000000"/>
                        </a:solidFill>
                        <a:effectLst/>
                        <a:latin typeface="+mn-lt"/>
                      </a:endParaRPr>
                    </a:p>
                  </a:txBody>
                  <a:tcPr marL="2956" marR="2956" marT="2956" marB="0" anchor="ctr"/>
                </a:tc>
                <a:tc>
                  <a:txBody>
                    <a:bodyPr/>
                    <a:lstStyle/>
                    <a:p>
                      <a:pPr algn="ctr" fontAlgn="t"/>
                      <a:r>
                        <a:rPr lang="ru-RU" sz="1200" b="0" i="0" u="none" strike="noStrike" dirty="0" smtClean="0">
                          <a:solidFill>
                            <a:srgbClr val="000000"/>
                          </a:solidFill>
                          <a:effectLst/>
                          <a:latin typeface="+mn-lt"/>
                        </a:rPr>
                        <a:t>50,1</a:t>
                      </a:r>
                      <a:endParaRPr lang="ru-RU" sz="1200" b="0" i="0" u="none" strike="noStrike" dirty="0">
                        <a:solidFill>
                          <a:srgbClr val="000000"/>
                        </a:solidFill>
                        <a:effectLst/>
                        <a:latin typeface="+mn-lt"/>
                      </a:endParaRPr>
                    </a:p>
                  </a:txBody>
                  <a:tcPr marL="2956" marR="2956" marT="2956" marB="0" anchor="ctr"/>
                </a:tc>
                <a:tc rowSpan="2">
                  <a:txBody>
                    <a:bodyPr/>
                    <a:lstStyle/>
                    <a:p>
                      <a:pPr algn="ctr" fontAlgn="t"/>
                      <a:r>
                        <a:rPr lang="ru-RU" sz="1200" u="none" strike="noStrike" dirty="0" smtClean="0">
                          <a:effectLst/>
                          <a:latin typeface="+mn-lt"/>
                        </a:rPr>
                        <a:t>394 583,7</a:t>
                      </a:r>
                      <a:endParaRPr lang="ru-RU" sz="1200" b="0" i="0" u="none" strike="noStrike" dirty="0">
                        <a:solidFill>
                          <a:srgbClr val="000000"/>
                        </a:solidFill>
                        <a:effectLst/>
                        <a:latin typeface="+mn-lt"/>
                      </a:endParaRPr>
                    </a:p>
                  </a:txBody>
                  <a:tcPr marL="2956" marR="2956" marT="2956" marB="0" anchor="ctr">
                    <a:lnB w="12700" cap="flat" cmpd="sng" algn="ctr">
                      <a:solidFill>
                        <a:srgbClr val="5B5479"/>
                      </a:solidFill>
                      <a:prstDash val="solid"/>
                      <a:round/>
                      <a:headEnd type="none" w="med" len="med"/>
                      <a:tailEnd type="none" w="med" len="med"/>
                    </a:lnB>
                  </a:tcPr>
                </a:tc>
                <a:tc rowSpan="2">
                  <a:txBody>
                    <a:bodyPr/>
                    <a:lstStyle/>
                    <a:p>
                      <a:pPr algn="ctr" fontAlgn="t"/>
                      <a:r>
                        <a:rPr lang="ru-RU" sz="1200" b="0" i="0" u="none" strike="noStrike" dirty="0" smtClean="0">
                          <a:solidFill>
                            <a:srgbClr val="000000"/>
                          </a:solidFill>
                          <a:effectLst/>
                          <a:latin typeface="+mn-lt"/>
                        </a:rPr>
                        <a:t>76 502,5</a:t>
                      </a:r>
                      <a:endParaRPr lang="ru-RU" sz="1200" b="0" i="0" u="none" strike="noStrike" dirty="0">
                        <a:solidFill>
                          <a:srgbClr val="000000"/>
                        </a:solidFill>
                        <a:effectLst/>
                        <a:latin typeface="+mn-lt"/>
                      </a:endParaRPr>
                    </a:p>
                  </a:txBody>
                  <a:tcPr marL="2956" marR="2956" marT="2956" marB="0" anchor="ctr">
                    <a:lnB w="12700" cap="flat" cmpd="sng" algn="ctr">
                      <a:solidFill>
                        <a:srgbClr val="5B5479"/>
                      </a:solidFill>
                      <a:prstDash val="solid"/>
                      <a:round/>
                      <a:headEnd type="none" w="med" len="med"/>
                      <a:tailEnd type="none" w="med" len="med"/>
                    </a:lnB>
                  </a:tcPr>
                </a:tc>
              </a:tr>
              <a:tr h="321299">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ru-RU" sz="1000" u="none" strike="noStrike" dirty="0" smtClean="0">
                          <a:effectLst/>
                        </a:rPr>
                        <a:t>Уровень обеспеченности населения спортивными сооружениями исходя из единовременной пропускной способности объектов спорта, %</a:t>
                      </a:r>
                    </a:p>
                  </a:txBody>
                  <a:tcPr marL="2956" marR="2956" marT="2956" marB="0"/>
                </a:tc>
                <a:tc>
                  <a:txBody>
                    <a:bodyPr/>
                    <a:lstStyle/>
                    <a:p>
                      <a:pPr algn="ctr" fontAlgn="t"/>
                      <a:r>
                        <a:rPr lang="ru-RU" sz="1200" b="0" i="0" u="none" strike="noStrike" dirty="0" smtClean="0">
                          <a:solidFill>
                            <a:srgbClr val="000000"/>
                          </a:solidFill>
                          <a:effectLst/>
                          <a:latin typeface="+mn-lt"/>
                        </a:rPr>
                        <a:t>54,7</a:t>
                      </a:r>
                      <a:endParaRPr lang="ru-RU" sz="1200" b="0" i="0" u="none" strike="noStrike" dirty="0">
                        <a:solidFill>
                          <a:srgbClr val="000000"/>
                        </a:solidFill>
                        <a:effectLst/>
                        <a:latin typeface="+mn-lt"/>
                      </a:endParaRPr>
                    </a:p>
                  </a:txBody>
                  <a:tcPr marL="2956" marR="2956" marT="2956" marB="0" anchor="ctr"/>
                </a:tc>
                <a:tc>
                  <a:txBody>
                    <a:bodyPr/>
                    <a:lstStyle/>
                    <a:p>
                      <a:pPr algn="ctr" fontAlgn="t"/>
                      <a:r>
                        <a:rPr lang="ru-RU" sz="1200" b="0" i="0" u="none" strike="noStrike" dirty="0" smtClean="0">
                          <a:solidFill>
                            <a:srgbClr val="000000"/>
                          </a:solidFill>
                          <a:effectLst/>
                          <a:latin typeface="+mn-lt"/>
                        </a:rPr>
                        <a:t>56,4</a:t>
                      </a:r>
                    </a:p>
                  </a:txBody>
                  <a:tcPr marL="2956" marR="2956" marT="2956" marB="0" anchor="ctr"/>
                </a:tc>
                <a:tc vMerge="1">
                  <a:txBody>
                    <a:bodyPr/>
                    <a:lstStyle/>
                    <a:p>
                      <a:pPr algn="ctr" fontAlgn="t"/>
                      <a:endParaRPr lang="ru-RU" sz="1200" b="0" i="0" u="none" strike="noStrike" dirty="0">
                        <a:solidFill>
                          <a:srgbClr val="000000"/>
                        </a:solidFill>
                        <a:effectLst/>
                        <a:latin typeface="+mn-lt"/>
                      </a:endParaRPr>
                    </a:p>
                  </a:txBody>
                  <a:tcPr marL="2956" marR="2956" marT="2956" marB="0" anchor="ctr">
                    <a:lnT w="12700" cap="flat" cmpd="sng" algn="ctr">
                      <a:solidFill>
                        <a:srgbClr val="5B5479"/>
                      </a:solidFill>
                      <a:prstDash val="solid"/>
                      <a:round/>
                      <a:headEnd type="none" w="med" len="med"/>
                      <a:tailEnd type="none" w="med" len="med"/>
                    </a:lnT>
                    <a:lnB w="12700" cap="flat" cmpd="sng" algn="ctr">
                      <a:solidFill>
                        <a:srgbClr val="5B5479"/>
                      </a:solidFill>
                      <a:prstDash val="solid"/>
                      <a:round/>
                      <a:headEnd type="none" w="med" len="med"/>
                      <a:tailEnd type="none" w="med" len="med"/>
                    </a:lnB>
                  </a:tcPr>
                </a:tc>
                <a:tc vMerge="1">
                  <a:txBody>
                    <a:bodyPr/>
                    <a:lstStyle/>
                    <a:p>
                      <a:pPr algn="ctr" fontAlgn="t"/>
                      <a:endParaRPr lang="ru-RU" sz="1200" b="0" i="0" u="none" strike="noStrike" dirty="0">
                        <a:solidFill>
                          <a:srgbClr val="000000"/>
                        </a:solidFill>
                        <a:effectLst/>
                        <a:latin typeface="+mn-lt"/>
                      </a:endParaRPr>
                    </a:p>
                  </a:txBody>
                  <a:tcPr marL="2956" marR="2956" marT="2956" marB="0" anchor="ctr">
                    <a:lnT w="12700" cap="flat" cmpd="sng" algn="ctr">
                      <a:solidFill>
                        <a:srgbClr val="5B5479"/>
                      </a:solidFill>
                      <a:prstDash val="solid"/>
                      <a:round/>
                      <a:headEnd type="none" w="med" len="med"/>
                      <a:tailEnd type="none" w="med" len="med"/>
                    </a:lnT>
                    <a:lnB w="12700" cap="flat" cmpd="sng" algn="ctr">
                      <a:solidFill>
                        <a:srgbClr val="5B5479"/>
                      </a:solidFill>
                      <a:prstDash val="solid"/>
                      <a:round/>
                      <a:headEnd type="none" w="med" len="med"/>
                      <a:tailEnd type="none" w="med" len="med"/>
                    </a:lnB>
                  </a:tcPr>
                </a:tc>
              </a:tr>
              <a:tr h="455236">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ru-RU" sz="1000" u="none" strike="noStrike" dirty="0" smtClean="0">
                          <a:effectLst/>
                        </a:rPr>
                        <a:t>Доля граждан выполнивших нормативы Всероссийского физкультурно-спортивного комплекса «Готов к труду и обороне» (ГТО), в общей численности населения, принявшего участие в сдаче нормативов Всероссийского физкультурно-спортивного комплекса «Готов к труду и обороне» (ГТО), %</a:t>
                      </a:r>
                    </a:p>
                  </a:txBody>
                  <a:tcPr marL="2956" marR="2956" marT="2956" marB="0"/>
                </a:tc>
                <a:tc>
                  <a:txBody>
                    <a:bodyPr/>
                    <a:lstStyle/>
                    <a:p>
                      <a:pPr algn="ctr" fontAlgn="t"/>
                      <a:r>
                        <a:rPr lang="ru-RU" sz="1200" b="0" i="0" u="none" strike="noStrike" dirty="0" smtClean="0">
                          <a:solidFill>
                            <a:srgbClr val="000000"/>
                          </a:solidFill>
                          <a:effectLst/>
                          <a:latin typeface="+mn-lt"/>
                        </a:rPr>
                        <a:t>40,0</a:t>
                      </a:r>
                      <a:endParaRPr lang="ru-RU" sz="1200" b="0" i="0" u="none" strike="noStrike" dirty="0">
                        <a:solidFill>
                          <a:srgbClr val="000000"/>
                        </a:solidFill>
                        <a:effectLst/>
                        <a:latin typeface="+mn-lt"/>
                      </a:endParaRPr>
                    </a:p>
                  </a:txBody>
                  <a:tcPr marL="2956" marR="2956" marT="2956" marB="0" anchor="ctr"/>
                </a:tc>
                <a:tc>
                  <a:txBody>
                    <a:bodyPr/>
                    <a:lstStyle/>
                    <a:p>
                      <a:pPr algn="ctr" fontAlgn="t"/>
                      <a:r>
                        <a:rPr lang="ru-RU" sz="1200" b="0" i="0" u="none" strike="noStrike" dirty="0" smtClean="0">
                          <a:solidFill>
                            <a:srgbClr val="000000"/>
                          </a:solidFill>
                          <a:effectLst/>
                          <a:latin typeface="+mn-lt"/>
                        </a:rPr>
                        <a:t>19,8</a:t>
                      </a:r>
                    </a:p>
                  </a:txBody>
                  <a:tcPr marL="2956" marR="2956" marT="2956" marB="0" anchor="ctr"/>
                </a:tc>
                <a:tc rowSpan="2">
                  <a:txBody>
                    <a:bodyPr/>
                    <a:lstStyle/>
                    <a:p>
                      <a:pPr algn="ctr" fontAlgn="t"/>
                      <a:r>
                        <a:rPr lang="ru-RU" sz="1200" b="0" i="0" u="none" strike="noStrike" dirty="0" smtClean="0">
                          <a:solidFill>
                            <a:srgbClr val="000000"/>
                          </a:solidFill>
                          <a:effectLst/>
                          <a:latin typeface="+mn-lt"/>
                        </a:rPr>
                        <a:t>345,5</a:t>
                      </a:r>
                      <a:endParaRPr lang="ru-RU" sz="1200" b="0" i="0" u="none" strike="noStrike" dirty="0">
                        <a:solidFill>
                          <a:srgbClr val="000000"/>
                        </a:solidFill>
                        <a:effectLst/>
                        <a:latin typeface="+mn-lt"/>
                      </a:endParaRPr>
                    </a:p>
                  </a:txBody>
                  <a:tcPr marL="2956" marR="2956" marT="2956" marB="0" anchor="ctr">
                    <a:lnT w="12700" cap="flat" cmpd="sng" algn="ctr">
                      <a:solidFill>
                        <a:srgbClr val="5B5479"/>
                      </a:solidFill>
                      <a:prstDash val="solid"/>
                      <a:round/>
                      <a:headEnd type="none" w="med" len="med"/>
                      <a:tailEnd type="none" w="med" len="med"/>
                    </a:lnT>
                    <a:lnB w="12700" cap="flat" cmpd="sng" algn="ctr">
                      <a:solidFill>
                        <a:srgbClr val="5B5479"/>
                      </a:solidFill>
                      <a:prstDash val="solid"/>
                      <a:round/>
                      <a:headEnd type="none" w="med" len="med"/>
                      <a:tailEnd type="none" w="med" len="med"/>
                    </a:lnB>
                  </a:tcPr>
                </a:tc>
                <a:tc rowSpan="2">
                  <a:txBody>
                    <a:bodyPr/>
                    <a:lstStyle/>
                    <a:p>
                      <a:pPr algn="ctr" fontAlgn="t"/>
                      <a:r>
                        <a:rPr lang="ru-RU" sz="1200" b="0" i="0" u="none" strike="noStrike" dirty="0" smtClean="0">
                          <a:solidFill>
                            <a:srgbClr val="000000"/>
                          </a:solidFill>
                          <a:effectLst/>
                          <a:latin typeface="+mn-lt"/>
                        </a:rPr>
                        <a:t>345,5</a:t>
                      </a:r>
                      <a:endParaRPr lang="ru-RU" sz="1200" b="0" i="0" u="none" strike="noStrike" dirty="0">
                        <a:solidFill>
                          <a:srgbClr val="000000"/>
                        </a:solidFill>
                        <a:effectLst/>
                        <a:latin typeface="+mn-lt"/>
                      </a:endParaRPr>
                    </a:p>
                  </a:txBody>
                  <a:tcPr marL="2956" marR="2956" marT="2956" marB="0" anchor="ctr">
                    <a:lnT w="12700" cap="flat" cmpd="sng" algn="ctr">
                      <a:solidFill>
                        <a:srgbClr val="5B5479"/>
                      </a:solidFill>
                      <a:prstDash val="solid"/>
                      <a:round/>
                      <a:headEnd type="none" w="med" len="med"/>
                      <a:tailEnd type="none" w="med" len="med"/>
                    </a:lnT>
                    <a:lnB w="12700" cap="flat" cmpd="sng" algn="ctr">
                      <a:solidFill>
                        <a:srgbClr val="5B5479"/>
                      </a:solidFill>
                      <a:prstDash val="solid"/>
                      <a:round/>
                      <a:headEnd type="none" w="med" len="med"/>
                      <a:tailEnd type="none" w="med" len="med"/>
                    </a:lnB>
                  </a:tcPr>
                </a:tc>
              </a:tr>
              <a:tr h="238861">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ru-RU" sz="1000" u="none" strike="noStrike" dirty="0" smtClean="0">
                          <a:effectLst/>
                        </a:rPr>
                        <a:t>из них доля учащихся</a:t>
                      </a:r>
                    </a:p>
                  </a:txBody>
                  <a:tcPr marL="2956" marR="2956" marT="2956" marB="0"/>
                </a:tc>
                <a:tc>
                  <a:txBody>
                    <a:bodyPr/>
                    <a:lstStyle/>
                    <a:p>
                      <a:pPr algn="ctr" fontAlgn="t"/>
                      <a:r>
                        <a:rPr lang="ru-RU" sz="1200" b="0" i="0" u="none" strike="noStrike" dirty="0" smtClean="0">
                          <a:solidFill>
                            <a:srgbClr val="000000"/>
                          </a:solidFill>
                          <a:effectLst/>
                          <a:latin typeface="+mn-lt"/>
                        </a:rPr>
                        <a:t>70,3</a:t>
                      </a:r>
                      <a:endParaRPr lang="ru-RU" sz="1200" b="0" i="0" u="none" strike="noStrike" dirty="0">
                        <a:solidFill>
                          <a:srgbClr val="000000"/>
                        </a:solidFill>
                        <a:effectLst/>
                        <a:latin typeface="+mn-lt"/>
                      </a:endParaRPr>
                    </a:p>
                  </a:txBody>
                  <a:tcPr marL="2956" marR="2956" marT="2956" marB="0" anchor="ctr"/>
                </a:tc>
                <a:tc>
                  <a:txBody>
                    <a:bodyPr/>
                    <a:lstStyle/>
                    <a:p>
                      <a:pPr algn="ctr" fontAlgn="t"/>
                      <a:r>
                        <a:rPr lang="ru-RU" sz="1200" b="0" i="0" u="none" strike="noStrike" dirty="0" smtClean="0">
                          <a:solidFill>
                            <a:srgbClr val="000000"/>
                          </a:solidFill>
                          <a:effectLst/>
                          <a:latin typeface="+mn-lt"/>
                        </a:rPr>
                        <a:t>84,4</a:t>
                      </a:r>
                    </a:p>
                  </a:txBody>
                  <a:tcPr marL="2956" marR="2956" marT="2956" marB="0" anchor="ctr"/>
                </a:tc>
                <a:tc vMerge="1">
                  <a:txBody>
                    <a:bodyPr/>
                    <a:lstStyle/>
                    <a:p>
                      <a:pPr algn="ctr" fontAlgn="t"/>
                      <a:endParaRPr lang="ru-RU" sz="1200" b="0" i="0" u="none" strike="noStrike" dirty="0">
                        <a:solidFill>
                          <a:srgbClr val="000000"/>
                        </a:solidFill>
                        <a:effectLst/>
                        <a:latin typeface="+mn-lt"/>
                      </a:endParaRPr>
                    </a:p>
                  </a:txBody>
                  <a:tcPr marL="2956" marR="2956" marT="2956" marB="0" anchor="ctr">
                    <a:lnT w="12700" cap="flat" cmpd="sng" algn="ctr">
                      <a:solidFill>
                        <a:srgbClr val="5B5479"/>
                      </a:solidFill>
                      <a:prstDash val="solid"/>
                      <a:round/>
                      <a:headEnd type="none" w="med" len="med"/>
                      <a:tailEnd type="none" w="med" len="med"/>
                    </a:lnT>
                    <a:lnB w="12700" cap="flat" cmpd="sng" algn="ctr">
                      <a:solidFill>
                        <a:srgbClr val="5B5479"/>
                      </a:solidFill>
                      <a:prstDash val="solid"/>
                      <a:round/>
                      <a:headEnd type="none" w="med" len="med"/>
                      <a:tailEnd type="none" w="med" len="med"/>
                    </a:lnB>
                  </a:tcPr>
                </a:tc>
                <a:tc vMerge="1">
                  <a:txBody>
                    <a:bodyPr/>
                    <a:lstStyle/>
                    <a:p>
                      <a:pPr algn="ctr" fontAlgn="t"/>
                      <a:endParaRPr lang="ru-RU" sz="1200" b="0" i="0" u="none" strike="noStrike" dirty="0">
                        <a:solidFill>
                          <a:srgbClr val="000000"/>
                        </a:solidFill>
                        <a:effectLst/>
                        <a:latin typeface="+mn-lt"/>
                      </a:endParaRPr>
                    </a:p>
                  </a:txBody>
                  <a:tcPr marL="2956" marR="2956" marT="2956" marB="0" anchor="ctr">
                    <a:lnT w="12700" cap="flat" cmpd="sng" algn="ctr">
                      <a:solidFill>
                        <a:srgbClr val="5B5479"/>
                      </a:solidFill>
                      <a:prstDash val="solid"/>
                      <a:round/>
                      <a:headEnd type="none" w="med" len="med"/>
                      <a:tailEnd type="none" w="med" len="med"/>
                    </a:lnT>
                    <a:lnB w="12700" cap="flat" cmpd="sng" algn="ctr">
                      <a:solidFill>
                        <a:srgbClr val="5B5479"/>
                      </a:solidFill>
                      <a:prstDash val="solid"/>
                      <a:round/>
                      <a:headEnd type="none" w="med" len="med"/>
                      <a:tailEnd type="none" w="med" len="med"/>
                    </a:lnB>
                  </a:tcPr>
                </a:tc>
              </a:tr>
              <a:tr h="316222">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ru-RU" sz="1000" u="none" strike="noStrike" dirty="0" smtClean="0">
                          <a:effectLst/>
                        </a:rPr>
                        <a:t>Доля детей и молодежи (возраст 3-29 лет), систематически занимающихся физической культурой </a:t>
                      </a:r>
                    </a:p>
                    <a:p>
                      <a:pPr marL="0" marR="0" lvl="0" indent="0" algn="l" defTabSz="914400" rtl="0" eaLnBrk="1" fontAlgn="t" latinLnBrk="0" hangingPunct="1">
                        <a:lnSpc>
                          <a:spcPct val="100000"/>
                        </a:lnSpc>
                        <a:spcBef>
                          <a:spcPts val="0"/>
                        </a:spcBef>
                        <a:spcAft>
                          <a:spcPts val="0"/>
                        </a:spcAft>
                        <a:buClrTx/>
                        <a:buSzTx/>
                        <a:buFontTx/>
                        <a:buNone/>
                        <a:tabLst/>
                        <a:defRPr/>
                      </a:pPr>
                      <a:r>
                        <a:rPr lang="ru-RU" sz="1000" u="none" strike="noStrike" dirty="0" smtClean="0">
                          <a:effectLst/>
                        </a:rPr>
                        <a:t>и спортом, в общей численности детей и молодежи, %</a:t>
                      </a:r>
                    </a:p>
                  </a:txBody>
                  <a:tcPr marL="2956" marR="2956" marT="2956" marB="0"/>
                </a:tc>
                <a:tc>
                  <a:txBody>
                    <a:bodyPr/>
                    <a:lstStyle/>
                    <a:p>
                      <a:pPr algn="ctr" fontAlgn="t"/>
                      <a:r>
                        <a:rPr lang="ru-RU" sz="1200" b="0" i="0" u="none" strike="noStrike" dirty="0" smtClean="0">
                          <a:solidFill>
                            <a:srgbClr val="000000"/>
                          </a:solidFill>
                          <a:effectLst/>
                          <a:latin typeface="+mn-lt"/>
                        </a:rPr>
                        <a:t>86,0</a:t>
                      </a:r>
                      <a:endParaRPr lang="ru-RU" sz="1200" b="0" i="0" u="none" strike="noStrike" dirty="0">
                        <a:solidFill>
                          <a:srgbClr val="000000"/>
                        </a:solidFill>
                        <a:effectLst/>
                        <a:latin typeface="+mn-lt"/>
                      </a:endParaRPr>
                    </a:p>
                  </a:txBody>
                  <a:tcPr marL="2956" marR="2956" marT="2956" marB="0" anchor="ctr"/>
                </a:tc>
                <a:tc>
                  <a:txBody>
                    <a:bodyPr/>
                    <a:lstStyle/>
                    <a:p>
                      <a:pPr algn="ctr" fontAlgn="t"/>
                      <a:r>
                        <a:rPr lang="ru-RU" sz="1200" b="0" i="0" u="none" strike="noStrike" dirty="0" smtClean="0">
                          <a:solidFill>
                            <a:srgbClr val="000000"/>
                          </a:solidFill>
                          <a:effectLst/>
                          <a:latin typeface="+mn-lt"/>
                        </a:rPr>
                        <a:t>71,5</a:t>
                      </a:r>
                    </a:p>
                  </a:txBody>
                  <a:tcPr marL="2956" marR="2956" marT="2956" marB="0" anchor="ctr"/>
                </a:tc>
                <a:tc rowSpan="2">
                  <a:txBody>
                    <a:bodyPr/>
                    <a:lstStyle/>
                    <a:p>
                      <a:pPr algn="ctr" fontAlgn="t"/>
                      <a:r>
                        <a:rPr lang="ru-RU" sz="1200" b="0" i="0" u="none" strike="noStrike" dirty="0" smtClean="0">
                          <a:solidFill>
                            <a:srgbClr val="000000"/>
                          </a:solidFill>
                          <a:effectLst/>
                          <a:latin typeface="+mn-lt"/>
                        </a:rPr>
                        <a:t>95 874,9</a:t>
                      </a:r>
                      <a:endParaRPr lang="ru-RU" sz="1200" b="0" i="0" u="none" strike="noStrike" dirty="0">
                        <a:solidFill>
                          <a:srgbClr val="000000"/>
                        </a:solidFill>
                        <a:effectLst/>
                        <a:latin typeface="+mn-lt"/>
                      </a:endParaRPr>
                    </a:p>
                  </a:txBody>
                  <a:tcPr marL="2956" marR="2956" marT="2956" marB="0" anchor="ctr">
                    <a:lnT w="12700" cap="flat" cmpd="sng" algn="ctr">
                      <a:solidFill>
                        <a:srgbClr val="5B5479"/>
                      </a:solidFill>
                      <a:prstDash val="solid"/>
                      <a:round/>
                      <a:headEnd type="none" w="med" len="med"/>
                      <a:tailEnd type="none" w="med" len="med"/>
                    </a:lnT>
                    <a:lnB w="12700" cap="flat" cmpd="sng" algn="ctr">
                      <a:solidFill>
                        <a:srgbClr val="5B5479"/>
                      </a:solidFill>
                      <a:prstDash val="solid"/>
                      <a:round/>
                      <a:headEnd type="none" w="med" len="med"/>
                      <a:tailEnd type="none" w="med" len="med"/>
                    </a:lnB>
                  </a:tcPr>
                </a:tc>
                <a:tc rowSpan="2">
                  <a:txBody>
                    <a:bodyPr/>
                    <a:lstStyle/>
                    <a:p>
                      <a:pPr algn="ctr" fontAlgn="t"/>
                      <a:r>
                        <a:rPr lang="ru-RU" sz="1200" b="0" i="0" u="none" strike="noStrike" dirty="0" smtClean="0">
                          <a:solidFill>
                            <a:srgbClr val="000000"/>
                          </a:solidFill>
                          <a:effectLst/>
                          <a:latin typeface="+mn-lt"/>
                        </a:rPr>
                        <a:t>94 934,4</a:t>
                      </a:r>
                      <a:endParaRPr lang="ru-RU" sz="1200" b="0" i="0" u="none" strike="noStrike" dirty="0">
                        <a:solidFill>
                          <a:srgbClr val="000000"/>
                        </a:solidFill>
                        <a:effectLst/>
                        <a:latin typeface="+mn-lt"/>
                      </a:endParaRPr>
                    </a:p>
                  </a:txBody>
                  <a:tcPr marL="2956" marR="2956" marT="2956" marB="0" anchor="ctr">
                    <a:lnT w="12700" cap="flat" cmpd="sng" algn="ctr">
                      <a:solidFill>
                        <a:srgbClr val="5B5479"/>
                      </a:solidFill>
                      <a:prstDash val="solid"/>
                      <a:round/>
                      <a:headEnd type="none" w="med" len="med"/>
                      <a:tailEnd type="none" w="med" len="med"/>
                    </a:lnT>
                    <a:lnB w="12700" cap="flat" cmpd="sng" algn="ctr">
                      <a:solidFill>
                        <a:srgbClr val="5B5479"/>
                      </a:solidFill>
                      <a:prstDash val="solid"/>
                      <a:round/>
                      <a:headEnd type="none" w="med" len="med"/>
                      <a:tailEnd type="none" w="med" len="med"/>
                    </a:lnB>
                  </a:tcPr>
                </a:tc>
              </a:tr>
              <a:tr h="316222">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ru-RU" sz="1000" u="none" strike="noStrike" dirty="0" smtClean="0">
                          <a:effectLst/>
                        </a:rPr>
                        <a:t>Доля занимающихся по программам спортивной подготовки в организациях ведомственной принадлежности физической культуры и спорта, </a:t>
                      </a:r>
                    </a:p>
                    <a:p>
                      <a:pPr marL="0" marR="0" lvl="0" indent="0" algn="l" defTabSz="914400" rtl="0" eaLnBrk="1" fontAlgn="t" latinLnBrk="0" hangingPunct="1">
                        <a:lnSpc>
                          <a:spcPct val="100000"/>
                        </a:lnSpc>
                        <a:spcBef>
                          <a:spcPts val="0"/>
                        </a:spcBef>
                        <a:spcAft>
                          <a:spcPts val="0"/>
                        </a:spcAft>
                        <a:buClrTx/>
                        <a:buSzTx/>
                        <a:buFontTx/>
                        <a:buNone/>
                        <a:tabLst/>
                        <a:defRPr/>
                      </a:pPr>
                      <a:r>
                        <a:rPr lang="ru-RU" sz="1000" u="none" strike="noStrike" dirty="0" smtClean="0">
                          <a:effectLst/>
                        </a:rPr>
                        <a:t>в общем количестве занимающихся в организациях ведомственной принадлежности физической культуры и спорта, %,</a:t>
                      </a:r>
                    </a:p>
                    <a:p>
                      <a:pPr marL="0" marR="0" lvl="0" indent="0" algn="l" defTabSz="914400" rtl="0" eaLnBrk="1" fontAlgn="t" latinLnBrk="0" hangingPunct="1">
                        <a:lnSpc>
                          <a:spcPct val="100000"/>
                        </a:lnSpc>
                        <a:spcBef>
                          <a:spcPts val="0"/>
                        </a:spcBef>
                        <a:spcAft>
                          <a:spcPts val="0"/>
                        </a:spcAft>
                        <a:buClrTx/>
                        <a:buSzTx/>
                        <a:buFontTx/>
                        <a:buNone/>
                        <a:tabLst/>
                        <a:defRPr/>
                      </a:pPr>
                      <a:endParaRPr lang="ru-RU" sz="1000" u="none" strike="noStrike" dirty="0" smtClean="0">
                        <a:effectLst/>
                      </a:endParaRPr>
                    </a:p>
                  </a:txBody>
                  <a:tcPr marL="2956" marR="2956" marT="2956" marB="0"/>
                </a:tc>
                <a:tc>
                  <a:txBody>
                    <a:bodyPr/>
                    <a:lstStyle/>
                    <a:p>
                      <a:pPr algn="ctr" fontAlgn="t"/>
                      <a:r>
                        <a:rPr lang="ru-RU" sz="1200" b="0" i="0" u="none" strike="noStrike" dirty="0" smtClean="0">
                          <a:solidFill>
                            <a:srgbClr val="000000"/>
                          </a:solidFill>
                          <a:effectLst/>
                          <a:latin typeface="+mn-lt"/>
                        </a:rPr>
                        <a:t>50,0</a:t>
                      </a:r>
                      <a:endParaRPr lang="ru-RU" sz="1200" b="0" i="0" u="none" strike="noStrike" dirty="0">
                        <a:solidFill>
                          <a:srgbClr val="000000"/>
                        </a:solidFill>
                        <a:effectLst/>
                        <a:latin typeface="+mn-lt"/>
                      </a:endParaRPr>
                    </a:p>
                  </a:txBody>
                  <a:tcPr marL="2956" marR="2956" marT="2956" marB="0" anchor="ctr"/>
                </a:tc>
                <a:tc>
                  <a:txBody>
                    <a:bodyPr/>
                    <a:lstStyle/>
                    <a:p>
                      <a:pPr algn="ctr" fontAlgn="t"/>
                      <a:r>
                        <a:rPr lang="ru-RU" sz="1200" b="0" i="0" u="none" strike="noStrike" dirty="0" smtClean="0">
                          <a:solidFill>
                            <a:srgbClr val="000000"/>
                          </a:solidFill>
                          <a:effectLst/>
                          <a:latin typeface="+mn-lt"/>
                        </a:rPr>
                        <a:t>57,8</a:t>
                      </a:r>
                    </a:p>
                  </a:txBody>
                  <a:tcPr marL="2956" marR="2956" marT="2956" marB="0" anchor="ctr"/>
                </a:tc>
                <a:tc vMerge="1">
                  <a:txBody>
                    <a:bodyPr/>
                    <a:lstStyle/>
                    <a:p>
                      <a:pPr algn="ctr" fontAlgn="t"/>
                      <a:endParaRPr lang="ru-RU" sz="1200" b="0" i="0" u="none" strike="noStrike" dirty="0">
                        <a:solidFill>
                          <a:srgbClr val="000000"/>
                        </a:solidFill>
                        <a:effectLst/>
                        <a:latin typeface="+mn-lt"/>
                      </a:endParaRPr>
                    </a:p>
                  </a:txBody>
                  <a:tcPr marL="2956" marR="2956" marT="2956" marB="0" anchor="ctr">
                    <a:lnT w="12700" cap="flat" cmpd="sng" algn="ctr">
                      <a:solidFill>
                        <a:srgbClr val="5B5479"/>
                      </a:solidFill>
                      <a:prstDash val="solid"/>
                      <a:round/>
                      <a:headEnd type="none" w="med" len="med"/>
                      <a:tailEnd type="none" w="med" len="med"/>
                    </a:lnT>
                    <a:lnB w="12700" cap="flat" cmpd="sng" algn="ctr">
                      <a:solidFill>
                        <a:srgbClr val="5B5479"/>
                      </a:solidFill>
                      <a:prstDash val="solid"/>
                      <a:round/>
                      <a:headEnd type="none" w="med" len="med"/>
                      <a:tailEnd type="none" w="med" len="med"/>
                    </a:lnB>
                  </a:tcPr>
                </a:tc>
                <a:tc vMerge="1">
                  <a:txBody>
                    <a:bodyPr/>
                    <a:lstStyle/>
                    <a:p>
                      <a:pPr algn="ctr" fontAlgn="t"/>
                      <a:endParaRPr lang="ru-RU" sz="1200" b="0" i="0" u="none" strike="noStrike" dirty="0">
                        <a:solidFill>
                          <a:srgbClr val="000000"/>
                        </a:solidFill>
                        <a:effectLst/>
                        <a:latin typeface="+mn-lt"/>
                      </a:endParaRPr>
                    </a:p>
                  </a:txBody>
                  <a:tcPr marL="2956" marR="2956" marT="2956" marB="0" anchor="ctr">
                    <a:lnT w="12700" cap="flat" cmpd="sng" algn="ctr">
                      <a:solidFill>
                        <a:srgbClr val="5B5479"/>
                      </a:solidFill>
                      <a:prstDash val="solid"/>
                      <a:round/>
                      <a:headEnd type="none" w="med" len="med"/>
                      <a:tailEnd type="none" w="med" len="med"/>
                    </a:lnT>
                    <a:lnB w="12700" cap="flat" cmpd="sng" algn="ctr">
                      <a:solidFill>
                        <a:srgbClr val="5B5479"/>
                      </a:solidFill>
                      <a:prstDash val="solid"/>
                      <a:round/>
                      <a:headEnd type="none" w="med" len="med"/>
                      <a:tailEnd type="none" w="med" len="med"/>
                    </a:lnB>
                  </a:tcPr>
                </a:tc>
              </a:tr>
            </a:tbl>
          </a:graphicData>
        </a:graphic>
      </p:graphicFrame>
      <p:sp>
        <p:nvSpPr>
          <p:cNvPr id="15" name="TextBox 14"/>
          <p:cNvSpPr txBox="1"/>
          <p:nvPr/>
        </p:nvSpPr>
        <p:spPr>
          <a:xfrm>
            <a:off x="3864077" y="6469064"/>
            <a:ext cx="4326193" cy="369332"/>
          </a:xfrm>
          <a:prstGeom prst="rect">
            <a:avLst/>
          </a:prstGeom>
          <a:noFill/>
        </p:spPr>
        <p:txBody>
          <a:bodyPr wrap="square" rtlCol="0">
            <a:spAutoFit/>
          </a:bodyPr>
          <a:lstStyle/>
          <a:p>
            <a:pPr algn="ctr"/>
            <a:r>
              <a:rPr lang="ru-RU" dirty="0" smtClean="0">
                <a:solidFill>
                  <a:schemeClr val="bg1"/>
                </a:solidFill>
              </a:rPr>
              <a:t>Развитие физической культуры и спорта</a:t>
            </a:r>
            <a:endParaRPr lang="ru-RU" dirty="0">
              <a:solidFill>
                <a:schemeClr val="bg1"/>
              </a:solidFill>
            </a:endParaRPr>
          </a:p>
        </p:txBody>
      </p:sp>
      <p:sp>
        <p:nvSpPr>
          <p:cNvPr id="18" name="Текст 9"/>
          <p:cNvSpPr txBox="1">
            <a:spLocks/>
          </p:cNvSpPr>
          <p:nvPr/>
        </p:nvSpPr>
        <p:spPr>
          <a:xfrm>
            <a:off x="6917625" y="4075119"/>
            <a:ext cx="5274375" cy="282637"/>
          </a:xfrm>
          <a:prstGeom prst="rect">
            <a:avLst/>
          </a:prstGeom>
          <a:solidFill>
            <a:schemeClr val="bg1"/>
          </a:solidFill>
          <a:ln>
            <a:noFill/>
          </a:ln>
        </p:spPr>
        <p:txBody>
          <a:bodyPr vert="horz" lIns="180000" tIns="36000" rIns="180000" bIns="36000" rtlCol="0">
            <a:noAutofit/>
          </a:bodyPr>
          <a:lstStyle>
            <a:lvl1pPr marL="0" indent="0" algn="r" defTabSz="914400" rtl="0" eaLnBrk="1" latinLnBrk="0" hangingPunct="1">
              <a:lnSpc>
                <a:spcPct val="90000"/>
              </a:lnSpc>
              <a:spcBef>
                <a:spcPts val="1000"/>
              </a:spcBef>
              <a:buFont typeface="Arial" panose="020B0604020202020204" pitchFamily="34" charset="0"/>
              <a:buNone/>
              <a:defRPr sz="1800" kern="1200">
                <a:solidFill>
                  <a:schemeClr val="bg1"/>
                </a:solidFill>
                <a:latin typeface="+mn-lt"/>
                <a:ea typeface="+mn-ea"/>
                <a:cs typeface="+mn-cs"/>
              </a:defRPr>
            </a:lvl1pPr>
            <a:lvl2pPr marL="266700" indent="0" algn="l"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2pPr>
            <a:lvl3pPr marL="542925"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mn-lt"/>
                <a:ea typeface="+mn-ea"/>
                <a:cs typeface="+mn-cs"/>
              </a:defRPr>
            </a:lvl3pPr>
            <a:lvl4pPr marL="809625"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mn-lt"/>
                <a:ea typeface="+mn-ea"/>
                <a:cs typeface="+mn-cs"/>
              </a:defRPr>
            </a:lvl4pPr>
            <a:lvl5pPr marL="1076325"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endParaRPr lang="ru-RU" dirty="0"/>
          </a:p>
        </p:txBody>
      </p:sp>
      <p:sp>
        <p:nvSpPr>
          <p:cNvPr id="10" name="Текст 9"/>
          <p:cNvSpPr>
            <a:spLocks noGrp="1"/>
          </p:cNvSpPr>
          <p:nvPr>
            <p:ph type="body" sz="quarter" idx="32"/>
          </p:nvPr>
        </p:nvSpPr>
        <p:spPr>
          <a:xfrm>
            <a:off x="6648812" y="4056367"/>
            <a:ext cx="5543188" cy="2350029"/>
          </a:xfrm>
          <a:ln>
            <a:noFill/>
          </a:ln>
        </p:spPr>
        <p:txBody>
          <a:bodyPr tIns="36000" bIns="36000"/>
          <a:lstStyle/>
          <a:p>
            <a:pPr algn="just">
              <a:spcBef>
                <a:spcPts val="600"/>
              </a:spcBef>
            </a:pPr>
            <a:r>
              <a:rPr lang="ru-RU" sz="2000" b="1" dirty="0" smtClean="0"/>
              <a:t>Цели: </a:t>
            </a:r>
          </a:p>
          <a:p>
            <a:pPr marL="285750" indent="-285750" algn="just">
              <a:spcBef>
                <a:spcPts val="600"/>
              </a:spcBef>
              <a:buFont typeface="Wingdings" panose="05000000000000000000" pitchFamily="2" charset="2"/>
              <a:buChar char="Ø"/>
            </a:pPr>
            <a:r>
              <a:rPr lang="ru-RU" sz="1600" dirty="0" smtClean="0"/>
              <a:t>с</a:t>
            </a:r>
            <a:r>
              <a:rPr lang="ru-RU" sz="1400" dirty="0" smtClean="0"/>
              <a:t>оздание </a:t>
            </a:r>
            <a:r>
              <a:rPr lang="ru-RU" sz="1400" dirty="0"/>
              <a:t>условий, обеспечивающих жителей города </a:t>
            </a:r>
            <a:r>
              <a:rPr lang="ru-RU" sz="1400" dirty="0" err="1"/>
              <a:t>Пыть-Яха</a:t>
            </a:r>
            <a:r>
              <a:rPr lang="ru-RU" sz="1400" dirty="0"/>
              <a:t> возможностью для занятий физической культурой и спортом; </a:t>
            </a:r>
            <a:endParaRPr lang="ru-RU" sz="1400" dirty="0" smtClean="0"/>
          </a:p>
          <a:p>
            <a:pPr marL="285750" indent="-285750" algn="just">
              <a:spcBef>
                <a:spcPts val="600"/>
              </a:spcBef>
              <a:buFont typeface="Wingdings" panose="05000000000000000000" pitchFamily="2" charset="2"/>
              <a:buChar char="Ø"/>
            </a:pPr>
            <a:r>
              <a:rPr lang="ru-RU" sz="1400" dirty="0" smtClean="0"/>
              <a:t>повышение </a:t>
            </a:r>
            <a:r>
              <a:rPr lang="ru-RU" sz="1400" dirty="0"/>
              <a:t>конкурентоспособности спортсменов города на окружной, российской и международной арене; </a:t>
            </a:r>
            <a:endParaRPr lang="ru-RU" sz="1400" dirty="0" smtClean="0"/>
          </a:p>
          <a:p>
            <a:pPr marL="285750" indent="-285750" algn="just">
              <a:spcBef>
                <a:spcPts val="600"/>
              </a:spcBef>
              <a:buFont typeface="Wingdings" panose="05000000000000000000" pitchFamily="2" charset="2"/>
              <a:buChar char="Ø"/>
            </a:pPr>
            <a:r>
              <a:rPr lang="ru-RU" sz="1400" dirty="0" smtClean="0"/>
              <a:t>вовлечение </a:t>
            </a:r>
            <a:r>
              <a:rPr lang="ru-RU" sz="1400" dirty="0"/>
              <a:t>граждан старшего возраста в систематические занятия физической культурой и спортом; </a:t>
            </a:r>
            <a:endParaRPr lang="ru-RU" sz="1400" dirty="0" smtClean="0"/>
          </a:p>
          <a:p>
            <a:pPr marL="285750" indent="-285750" algn="just">
              <a:spcBef>
                <a:spcPts val="600"/>
              </a:spcBef>
              <a:buFont typeface="Wingdings" panose="05000000000000000000" pitchFamily="2" charset="2"/>
              <a:buChar char="Ø"/>
            </a:pPr>
            <a:r>
              <a:rPr lang="ru-RU" sz="1400" dirty="0" smtClean="0"/>
              <a:t>создание </a:t>
            </a:r>
            <a:r>
              <a:rPr lang="ru-RU" sz="1400" dirty="0"/>
              <a:t>экономических и институциональных условий, способствующих интеграции инвалидов в общество и повышению уровня их жизни</a:t>
            </a:r>
            <a:endParaRPr lang="ru-RU" sz="1100" dirty="0"/>
          </a:p>
        </p:txBody>
      </p:sp>
    </p:spTree>
    <p:extLst>
      <p:ext uri="{BB962C8B-B14F-4D97-AF65-F5344CB8AC3E}">
        <p14:creationId xmlns:p14="http://schemas.microsoft.com/office/powerpoint/2010/main" val="240576629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Нижний колонтитул 3"/>
          <p:cNvSpPr>
            <a:spLocks noGrp="1"/>
          </p:cNvSpPr>
          <p:nvPr>
            <p:ph type="ftr" sz="quarter" idx="4294967295"/>
          </p:nvPr>
        </p:nvSpPr>
        <p:spPr>
          <a:xfrm>
            <a:off x="0" y="6437730"/>
            <a:ext cx="11760000" cy="432000"/>
          </a:xfrm>
          <a:prstGeom prst="rect">
            <a:avLst/>
          </a:prstGeom>
          <a:solidFill>
            <a:srgbClr val="404040"/>
          </a:solidFill>
          <a:ln cmpd="sng">
            <a:noFill/>
          </a:ln>
        </p:spPr>
        <p:txBody>
          <a:bodyPr anchor="ctr"/>
          <a:lstStyle/>
          <a:p>
            <a:pPr lvl="1"/>
            <a:r>
              <a:rPr lang="ru-RU" b="1" dirty="0">
                <a:gradFill>
                  <a:gsLst>
                    <a:gs pos="0">
                      <a:schemeClr val="accent1">
                        <a:lumMod val="5000"/>
                        <a:lumOff val="95000"/>
                      </a:schemeClr>
                    </a:gs>
                    <a:gs pos="74000">
                      <a:schemeClr val="accent5">
                        <a:lumMod val="25000"/>
                        <a:lumOff val="75000"/>
                      </a:schemeClr>
                    </a:gs>
                    <a:gs pos="83000">
                      <a:schemeClr val="accent5">
                        <a:lumMod val="25000"/>
                        <a:lumOff val="75000"/>
                      </a:schemeClr>
                    </a:gs>
                    <a:gs pos="100000">
                      <a:schemeClr val="accent5">
                        <a:lumMod val="50000"/>
                        <a:lumOff val="50000"/>
                      </a:schemeClr>
                    </a:gs>
                  </a:gsLst>
                  <a:lin ang="5400000" scaled="1"/>
                </a:gradFill>
              </a:rPr>
              <a:t>БЮДЖЕТ ДЛЯ ГРАЖДАН </a:t>
            </a:r>
          </a:p>
        </p:txBody>
      </p:sp>
      <p:sp>
        <p:nvSpPr>
          <p:cNvPr id="34" name="Номер слайда 5">
            <a:extLst>
              <a:ext uri="{FF2B5EF4-FFF2-40B4-BE49-F238E27FC236}">
                <a16:creationId xmlns:a16="http://schemas.microsoft.com/office/drawing/2014/main" xmlns="" id="{1C554D9F-1895-486E-BFBA-905BB2D29E08}"/>
              </a:ext>
            </a:extLst>
          </p:cNvPr>
          <p:cNvSpPr>
            <a:spLocks noGrp="1"/>
          </p:cNvSpPr>
          <p:nvPr>
            <p:ph type="sldNum" sz="quarter" idx="33"/>
          </p:nvPr>
        </p:nvSpPr>
        <p:spPr>
          <a:xfrm>
            <a:off x="11760000" y="6437730"/>
            <a:ext cx="432000" cy="432000"/>
          </a:xfrm>
        </p:spPr>
        <p:txBody>
          <a:bodyPr rtlCol="0"/>
          <a:lstStyle/>
          <a:p>
            <a:pPr rtl="0"/>
            <a:fld id="{19B51A1E-902D-48AF-9020-955120F399B6}" type="slidenum">
              <a:rPr lang="ru-RU" sz="1600" b="1" smtClean="0">
                <a:ln w="0"/>
                <a:gradFill>
                  <a:gsLst>
                    <a:gs pos="0">
                      <a:schemeClr val="accent1">
                        <a:lumMod val="5000"/>
                        <a:lumOff val="95000"/>
                      </a:schemeClr>
                    </a:gs>
                    <a:gs pos="74000">
                      <a:schemeClr val="accent5">
                        <a:lumMod val="25000"/>
                        <a:lumOff val="75000"/>
                      </a:schemeClr>
                    </a:gs>
                    <a:gs pos="83000">
                      <a:schemeClr val="accent5">
                        <a:lumMod val="25000"/>
                        <a:lumOff val="75000"/>
                      </a:schemeClr>
                    </a:gs>
                    <a:gs pos="100000">
                      <a:schemeClr val="accent5">
                        <a:lumMod val="50000"/>
                        <a:lumOff val="50000"/>
                      </a:schemeClr>
                    </a:gs>
                  </a:gsLst>
                  <a:lin ang="5400000" scaled="1"/>
                </a:gradFill>
                <a:effectLst>
                  <a:outerShdw blurRad="38100" dist="25400" dir="5400000" algn="ctr" rotWithShape="0">
                    <a:srgbClr val="6E747A">
                      <a:alpha val="43000"/>
                    </a:srgbClr>
                  </a:outerShdw>
                </a:effectLst>
              </a:rPr>
              <a:pPr rtl="0"/>
              <a:t>69</a:t>
            </a:fld>
            <a:endParaRPr lang="ru-RU" sz="1600" b="1" dirty="0">
              <a:ln w="0"/>
              <a:gradFill>
                <a:gsLst>
                  <a:gs pos="0">
                    <a:schemeClr val="accent1">
                      <a:lumMod val="5000"/>
                      <a:lumOff val="95000"/>
                    </a:schemeClr>
                  </a:gs>
                  <a:gs pos="74000">
                    <a:schemeClr val="accent5">
                      <a:lumMod val="25000"/>
                      <a:lumOff val="75000"/>
                    </a:schemeClr>
                  </a:gs>
                  <a:gs pos="83000">
                    <a:schemeClr val="accent5">
                      <a:lumMod val="25000"/>
                      <a:lumOff val="75000"/>
                    </a:schemeClr>
                  </a:gs>
                  <a:gs pos="100000">
                    <a:schemeClr val="accent5">
                      <a:lumMod val="50000"/>
                      <a:lumOff val="50000"/>
                    </a:schemeClr>
                  </a:gs>
                </a:gsLst>
                <a:lin ang="5400000" scaled="1"/>
              </a:gradFill>
              <a:effectLst>
                <a:outerShdw blurRad="38100" dist="25400" dir="5400000" algn="ctr" rotWithShape="0">
                  <a:srgbClr val="6E747A">
                    <a:alpha val="43000"/>
                  </a:srgbClr>
                </a:outerShdw>
              </a:effectLst>
            </a:endParaRPr>
          </a:p>
        </p:txBody>
      </p:sp>
      <p:sp>
        <p:nvSpPr>
          <p:cNvPr id="3" name="Заголовок 2"/>
          <p:cNvSpPr>
            <a:spLocks noGrp="1"/>
          </p:cNvSpPr>
          <p:nvPr>
            <p:ph type="title"/>
          </p:nvPr>
        </p:nvSpPr>
        <p:spPr/>
        <p:txBody>
          <a:bodyPr/>
          <a:lstStyle/>
          <a:p>
            <a:r>
              <a:rPr lang="ru-RU" sz="2800" dirty="0"/>
              <a:t>Основные результаты реализации мероприятий </a:t>
            </a:r>
            <a:r>
              <a:rPr lang="ru-RU" sz="2800" dirty="0" smtClean="0"/>
              <a:t>муниципальной программы:</a:t>
            </a:r>
            <a:endParaRPr lang="ru-RU" sz="2800" dirty="0"/>
          </a:p>
        </p:txBody>
      </p:sp>
      <p:sp>
        <p:nvSpPr>
          <p:cNvPr id="7" name="TextBox 6"/>
          <p:cNvSpPr txBox="1"/>
          <p:nvPr/>
        </p:nvSpPr>
        <p:spPr>
          <a:xfrm>
            <a:off x="3864077" y="6469064"/>
            <a:ext cx="4326193" cy="369332"/>
          </a:xfrm>
          <a:prstGeom prst="rect">
            <a:avLst/>
          </a:prstGeom>
          <a:noFill/>
        </p:spPr>
        <p:txBody>
          <a:bodyPr wrap="square" rtlCol="0">
            <a:spAutoFit/>
          </a:bodyPr>
          <a:lstStyle/>
          <a:p>
            <a:pPr algn="ctr"/>
            <a:r>
              <a:rPr lang="ru-RU" dirty="0" smtClean="0">
                <a:solidFill>
                  <a:schemeClr val="bg1"/>
                </a:solidFill>
              </a:rPr>
              <a:t>Развитие физической культуры и спорта</a:t>
            </a:r>
            <a:endParaRPr lang="ru-RU" dirty="0">
              <a:solidFill>
                <a:schemeClr val="bg1"/>
              </a:solidFill>
            </a:endParaRPr>
          </a:p>
        </p:txBody>
      </p:sp>
      <p:sp>
        <p:nvSpPr>
          <p:cNvPr id="8" name="TextBox 7"/>
          <p:cNvSpPr txBox="1"/>
          <p:nvPr/>
        </p:nvSpPr>
        <p:spPr>
          <a:xfrm>
            <a:off x="431999" y="895334"/>
            <a:ext cx="5909534" cy="584775"/>
          </a:xfrm>
          <a:prstGeom prst="rect">
            <a:avLst/>
          </a:prstGeom>
          <a:noFill/>
        </p:spPr>
        <p:txBody>
          <a:bodyPr wrap="square" rtlCol="0">
            <a:spAutoFit/>
          </a:bodyPr>
          <a:lstStyle/>
          <a:p>
            <a:r>
              <a:rPr lang="ru-RU" sz="1600" b="1" dirty="0" smtClean="0">
                <a:solidFill>
                  <a:schemeClr val="accent1"/>
                </a:solidFill>
              </a:rPr>
              <a:t>Развитие физической культуры, массового и детско-юношеского спорта:</a:t>
            </a:r>
            <a:endParaRPr lang="ru-RU" sz="1600" b="1" dirty="0">
              <a:solidFill>
                <a:schemeClr val="accent1"/>
              </a:solidFill>
            </a:endParaRPr>
          </a:p>
        </p:txBody>
      </p:sp>
      <p:sp>
        <p:nvSpPr>
          <p:cNvPr id="9" name="Прямоугольник 8"/>
          <p:cNvSpPr/>
          <p:nvPr/>
        </p:nvSpPr>
        <p:spPr>
          <a:xfrm>
            <a:off x="513878" y="1344358"/>
            <a:ext cx="5590589" cy="2419124"/>
          </a:xfrm>
          <a:prstGeom prst="rect">
            <a:avLst/>
          </a:prstGeom>
        </p:spPr>
        <p:txBody>
          <a:bodyPr wrap="square">
            <a:spAutoFit/>
          </a:bodyPr>
          <a:lstStyle/>
          <a:p>
            <a:pPr marL="171450" indent="-171450">
              <a:lnSpc>
                <a:spcPct val="120000"/>
              </a:lnSpc>
              <a:buFont typeface="Wingdings" panose="05000000000000000000" pitchFamily="2" charset="2"/>
              <a:buChar char="ü"/>
            </a:pPr>
            <a:r>
              <a:rPr lang="ru-RU" sz="1400" dirty="0" smtClean="0"/>
              <a:t>Проведено 33 спортивно-массовых городских мероприятия</a:t>
            </a:r>
          </a:p>
          <a:p>
            <a:pPr marL="171450" indent="-171450">
              <a:lnSpc>
                <a:spcPct val="120000"/>
              </a:lnSpc>
              <a:buFont typeface="Wingdings" panose="05000000000000000000" pitchFamily="2" charset="2"/>
              <a:buChar char="ü"/>
            </a:pPr>
            <a:r>
              <a:rPr lang="ru-RU" sz="1400" dirty="0" smtClean="0"/>
              <a:t>В рамках Всероссийского физкультурно-спортивного комплекса «Готов к труду и обороне»  проведено 10 мероприятий</a:t>
            </a:r>
          </a:p>
          <a:p>
            <a:pPr marL="171450" indent="-171450">
              <a:lnSpc>
                <a:spcPct val="120000"/>
              </a:lnSpc>
              <a:buFont typeface="Wingdings" panose="05000000000000000000" pitchFamily="2" charset="2"/>
              <a:buChar char="ü"/>
            </a:pPr>
            <a:r>
              <a:rPr lang="ru-RU" sz="1400" dirty="0" smtClean="0"/>
              <a:t>Обеспечено участие в 22 официальных физкультурно-оздоровительных мероприятиях всероссийского, окружного уровня, а также УРФО</a:t>
            </a:r>
          </a:p>
          <a:p>
            <a:pPr marL="171450" indent="-171450">
              <a:lnSpc>
                <a:spcPct val="120000"/>
              </a:lnSpc>
              <a:buFont typeface="Wingdings" panose="05000000000000000000" pitchFamily="2" charset="2"/>
              <a:buChar char="ü"/>
            </a:pPr>
            <a:r>
              <a:rPr lang="ru-RU" sz="1400" dirty="0" smtClean="0"/>
              <a:t>Приобретена спортивная экипировка для секции дзюдо и самбо</a:t>
            </a:r>
          </a:p>
          <a:p>
            <a:pPr marL="171450" indent="-171450">
              <a:lnSpc>
                <a:spcPct val="120000"/>
              </a:lnSpc>
              <a:buFont typeface="Wingdings" panose="05000000000000000000" pitchFamily="2" charset="2"/>
              <a:buChar char="ü"/>
            </a:pPr>
            <a:r>
              <a:rPr lang="ru-RU" sz="1400" dirty="0" smtClean="0"/>
              <a:t>Приобретена и установлена универсальная спортивная игровая площадка по адресу г. Пыть-Ях, 5 </a:t>
            </a:r>
            <a:r>
              <a:rPr lang="ru-RU" sz="1400" dirty="0" err="1" smtClean="0"/>
              <a:t>мкр</a:t>
            </a:r>
            <a:r>
              <a:rPr lang="ru-RU" sz="1400" dirty="0" smtClean="0"/>
              <a:t>., д.24</a:t>
            </a:r>
          </a:p>
        </p:txBody>
      </p:sp>
      <p:sp>
        <p:nvSpPr>
          <p:cNvPr id="10" name="TextBox 9"/>
          <p:cNvSpPr txBox="1"/>
          <p:nvPr/>
        </p:nvSpPr>
        <p:spPr>
          <a:xfrm>
            <a:off x="431999" y="3642137"/>
            <a:ext cx="5595174" cy="584775"/>
          </a:xfrm>
          <a:prstGeom prst="rect">
            <a:avLst/>
          </a:prstGeom>
          <a:noFill/>
        </p:spPr>
        <p:txBody>
          <a:bodyPr wrap="square" rtlCol="0">
            <a:spAutoFit/>
          </a:bodyPr>
          <a:lstStyle/>
          <a:p>
            <a:r>
              <a:rPr lang="ru-RU" sz="1600" b="1" dirty="0" smtClean="0">
                <a:solidFill>
                  <a:srgbClr val="0070C0"/>
                </a:solidFill>
              </a:rPr>
              <a:t>Развитие спорта высших достижений и системы подготовки спортивного резерва:</a:t>
            </a:r>
            <a:endParaRPr lang="ru-RU" sz="1600" b="1" dirty="0">
              <a:solidFill>
                <a:srgbClr val="0070C0"/>
              </a:solidFill>
            </a:endParaRPr>
          </a:p>
        </p:txBody>
      </p:sp>
      <p:sp>
        <p:nvSpPr>
          <p:cNvPr id="11" name="Прямоугольник 10"/>
          <p:cNvSpPr/>
          <p:nvPr/>
        </p:nvSpPr>
        <p:spPr>
          <a:xfrm>
            <a:off x="417906" y="4226912"/>
            <a:ext cx="5923627" cy="1384995"/>
          </a:xfrm>
          <a:prstGeom prst="rect">
            <a:avLst/>
          </a:prstGeom>
        </p:spPr>
        <p:txBody>
          <a:bodyPr wrap="square">
            <a:spAutoFit/>
          </a:bodyPr>
          <a:lstStyle/>
          <a:p>
            <a:pPr marL="171450" indent="-171450">
              <a:buFont typeface="Wingdings" panose="05000000000000000000" pitchFamily="2" charset="2"/>
              <a:buChar char="ü"/>
            </a:pPr>
            <a:r>
              <a:rPr lang="ru-RU" sz="1400" dirty="0" smtClean="0"/>
              <a:t>Проведено Первенство города по боксу и вольной борьбе, а также первенство МБУ СШОР по боксу, вольной борьбе, тхэквондо «Новогодний турнир на призы Деда Мороза»</a:t>
            </a:r>
          </a:p>
          <a:p>
            <a:pPr marL="171450" indent="-171450">
              <a:buFont typeface="Wingdings" panose="05000000000000000000" pitchFamily="2" charset="2"/>
              <a:buChar char="ü"/>
            </a:pPr>
            <a:r>
              <a:rPr lang="ru-RU" sz="1400" dirty="0" smtClean="0"/>
              <a:t>МБУ СШОР обеспечено участие в 18 официальных спортивных мероприятиях, МБУ СШ – в 16 спортивных мероприятиях различного уровня </a:t>
            </a:r>
          </a:p>
        </p:txBody>
      </p:sp>
      <p:pic>
        <p:nvPicPr>
          <p:cNvPr id="2" name="Рисунок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027173" y="1006888"/>
            <a:ext cx="6106739" cy="4069568"/>
          </a:xfrm>
          <a:prstGeom prst="rect">
            <a:avLst/>
          </a:prstGeom>
        </p:spPr>
      </p:pic>
      <p:sp>
        <p:nvSpPr>
          <p:cNvPr id="4" name="Прямоугольник 3"/>
          <p:cNvSpPr/>
          <p:nvPr/>
        </p:nvSpPr>
        <p:spPr>
          <a:xfrm>
            <a:off x="417906" y="5556178"/>
            <a:ext cx="11774094" cy="738664"/>
          </a:xfrm>
          <a:prstGeom prst="rect">
            <a:avLst/>
          </a:prstGeom>
        </p:spPr>
        <p:txBody>
          <a:bodyPr wrap="square">
            <a:spAutoFit/>
          </a:bodyPr>
          <a:lstStyle/>
          <a:p>
            <a:pPr marL="171450" indent="-171450">
              <a:buFont typeface="Wingdings" panose="05000000000000000000" pitchFamily="2" charset="2"/>
              <a:buChar char="ü"/>
            </a:pPr>
            <a:r>
              <a:rPr lang="ru-RU" sz="1400" dirty="0"/>
              <a:t>Приобретено спортивное оборудование для отделения футбола, спортинвентарь для отделения лыжных гонок, пауэрлифтинга, рукопашного боя, бокса, вольной борьбы</a:t>
            </a:r>
          </a:p>
          <a:p>
            <a:pPr marL="171450" indent="-171450">
              <a:buFont typeface="Wingdings" panose="05000000000000000000" pitchFamily="2" charset="2"/>
              <a:buChar char="ü"/>
            </a:pPr>
            <a:r>
              <a:rPr lang="ru-RU" sz="1400" dirty="0"/>
              <a:t>Отремонтирован зал бокса МБУ СШОР, проведен ремонт на объекте ФСК «Атлант» МБУ СШ</a:t>
            </a:r>
          </a:p>
        </p:txBody>
      </p:sp>
    </p:spTree>
    <p:extLst>
      <p:ext uri="{BB962C8B-B14F-4D97-AF65-F5344CB8AC3E}">
        <p14:creationId xmlns:p14="http://schemas.microsoft.com/office/powerpoint/2010/main" val="11713958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623FB4D5-DA14-4F29-9320-2DE0A6B571B9}"/>
              </a:ext>
            </a:extLst>
          </p:cNvPr>
          <p:cNvSpPr>
            <a:spLocks noGrp="1"/>
          </p:cNvSpPr>
          <p:nvPr>
            <p:ph type="title"/>
          </p:nvPr>
        </p:nvSpPr>
        <p:spPr/>
        <p:txBody>
          <a:bodyPr rtlCol="0"/>
          <a:lstStyle/>
          <a:p>
            <a:r>
              <a:rPr lang="ru-RU" sz="2400" dirty="0"/>
              <a:t>Информация о внесении изменений в параметры бюджета</a:t>
            </a:r>
            <a:br>
              <a:rPr lang="ru-RU" sz="2400" dirty="0"/>
            </a:br>
            <a:r>
              <a:rPr lang="ru-RU" sz="2400" dirty="0" smtClean="0"/>
              <a:t>города Пыть-Яха в 2021 </a:t>
            </a:r>
            <a:r>
              <a:rPr lang="ru-RU" sz="2400" dirty="0"/>
              <a:t>году по видам доходов бюджета, </a:t>
            </a:r>
            <a:r>
              <a:rPr lang="ru-RU" sz="2400" dirty="0" smtClean="0"/>
              <a:t>тыс. </a:t>
            </a:r>
            <a:r>
              <a:rPr lang="ru-RU" sz="2400" dirty="0"/>
              <a:t>рублей </a:t>
            </a:r>
          </a:p>
        </p:txBody>
      </p:sp>
      <p:sp>
        <p:nvSpPr>
          <p:cNvPr id="33" name="Нижний колонтитул 3"/>
          <p:cNvSpPr>
            <a:spLocks noGrp="1"/>
          </p:cNvSpPr>
          <p:nvPr>
            <p:ph type="ftr" sz="quarter" idx="4294967295"/>
          </p:nvPr>
        </p:nvSpPr>
        <p:spPr>
          <a:xfrm>
            <a:off x="0" y="6437730"/>
            <a:ext cx="11760000" cy="432000"/>
          </a:xfrm>
          <a:prstGeom prst="rect">
            <a:avLst/>
          </a:prstGeom>
          <a:solidFill>
            <a:srgbClr val="404040"/>
          </a:solidFill>
          <a:ln cmpd="sng">
            <a:noFill/>
          </a:ln>
        </p:spPr>
        <p:txBody>
          <a:bodyPr anchor="ctr"/>
          <a:lstStyle/>
          <a:p>
            <a:pPr lvl="1"/>
            <a:r>
              <a:rPr lang="ru-RU" b="1" dirty="0">
                <a:gradFill>
                  <a:gsLst>
                    <a:gs pos="0">
                      <a:schemeClr val="accent1">
                        <a:lumMod val="5000"/>
                        <a:lumOff val="95000"/>
                      </a:schemeClr>
                    </a:gs>
                    <a:gs pos="74000">
                      <a:schemeClr val="accent5">
                        <a:lumMod val="25000"/>
                        <a:lumOff val="75000"/>
                      </a:schemeClr>
                    </a:gs>
                    <a:gs pos="83000">
                      <a:schemeClr val="accent5">
                        <a:lumMod val="25000"/>
                        <a:lumOff val="75000"/>
                      </a:schemeClr>
                    </a:gs>
                    <a:gs pos="100000">
                      <a:schemeClr val="accent5">
                        <a:lumMod val="50000"/>
                        <a:lumOff val="50000"/>
                      </a:schemeClr>
                    </a:gs>
                  </a:gsLst>
                  <a:lin ang="5400000" scaled="1"/>
                </a:gradFill>
              </a:rPr>
              <a:t>БЮДЖЕТ ДЛЯ ГРАЖДАН </a:t>
            </a:r>
          </a:p>
        </p:txBody>
      </p:sp>
      <p:sp>
        <p:nvSpPr>
          <p:cNvPr id="34" name="Номер слайда 5">
            <a:extLst>
              <a:ext uri="{FF2B5EF4-FFF2-40B4-BE49-F238E27FC236}">
                <a16:creationId xmlns="" xmlns:a16="http://schemas.microsoft.com/office/drawing/2014/main" id="{1C554D9F-1895-486E-BFBA-905BB2D29E08}"/>
              </a:ext>
            </a:extLst>
          </p:cNvPr>
          <p:cNvSpPr>
            <a:spLocks noGrp="1"/>
          </p:cNvSpPr>
          <p:nvPr>
            <p:ph type="sldNum" sz="quarter" idx="33"/>
          </p:nvPr>
        </p:nvSpPr>
        <p:spPr>
          <a:xfrm>
            <a:off x="11760000" y="6437730"/>
            <a:ext cx="432000" cy="432000"/>
          </a:xfrm>
        </p:spPr>
        <p:txBody>
          <a:bodyPr rtlCol="0"/>
          <a:lstStyle/>
          <a:p>
            <a:pPr rtl="0"/>
            <a:fld id="{19B51A1E-902D-48AF-9020-955120F399B6}" type="slidenum">
              <a:rPr lang="ru-RU" sz="1600" b="1" smtClean="0">
                <a:ln w="0"/>
                <a:gradFill>
                  <a:gsLst>
                    <a:gs pos="0">
                      <a:schemeClr val="accent1">
                        <a:lumMod val="5000"/>
                        <a:lumOff val="95000"/>
                      </a:schemeClr>
                    </a:gs>
                    <a:gs pos="74000">
                      <a:schemeClr val="accent5">
                        <a:lumMod val="25000"/>
                        <a:lumOff val="75000"/>
                      </a:schemeClr>
                    </a:gs>
                    <a:gs pos="83000">
                      <a:schemeClr val="accent5">
                        <a:lumMod val="25000"/>
                        <a:lumOff val="75000"/>
                      </a:schemeClr>
                    </a:gs>
                    <a:gs pos="100000">
                      <a:schemeClr val="accent5">
                        <a:lumMod val="50000"/>
                        <a:lumOff val="50000"/>
                      </a:schemeClr>
                    </a:gs>
                  </a:gsLst>
                  <a:lin ang="5400000" scaled="1"/>
                </a:gradFill>
                <a:effectLst>
                  <a:outerShdw blurRad="38100" dist="25400" dir="5400000" algn="ctr" rotWithShape="0">
                    <a:srgbClr val="6E747A">
                      <a:alpha val="43000"/>
                    </a:srgbClr>
                  </a:outerShdw>
                </a:effectLst>
              </a:rPr>
              <a:pPr rtl="0"/>
              <a:t>7</a:t>
            </a:fld>
            <a:endParaRPr lang="ru-RU" sz="1600" b="1" dirty="0">
              <a:ln w="0"/>
              <a:gradFill>
                <a:gsLst>
                  <a:gs pos="0">
                    <a:schemeClr val="accent1">
                      <a:lumMod val="5000"/>
                      <a:lumOff val="95000"/>
                    </a:schemeClr>
                  </a:gs>
                  <a:gs pos="74000">
                    <a:schemeClr val="accent5">
                      <a:lumMod val="25000"/>
                      <a:lumOff val="75000"/>
                    </a:schemeClr>
                  </a:gs>
                  <a:gs pos="83000">
                    <a:schemeClr val="accent5">
                      <a:lumMod val="25000"/>
                      <a:lumOff val="75000"/>
                    </a:schemeClr>
                  </a:gs>
                  <a:gs pos="100000">
                    <a:schemeClr val="accent5">
                      <a:lumMod val="50000"/>
                      <a:lumOff val="50000"/>
                    </a:schemeClr>
                  </a:gs>
                </a:gsLst>
                <a:lin ang="5400000" scaled="1"/>
              </a:gradFill>
              <a:effectLst>
                <a:outerShdw blurRad="38100" dist="25400" dir="5400000" algn="ctr" rotWithShape="0">
                  <a:srgbClr val="6E747A">
                    <a:alpha val="43000"/>
                  </a:srgbClr>
                </a:outerShdw>
              </a:effectLst>
            </a:endParaRPr>
          </a:p>
        </p:txBody>
      </p:sp>
      <p:graphicFrame>
        <p:nvGraphicFramePr>
          <p:cNvPr id="3" name="Таблица 2"/>
          <p:cNvGraphicFramePr>
            <a:graphicFrameLocks noGrp="1"/>
          </p:cNvGraphicFramePr>
          <p:nvPr>
            <p:extLst>
              <p:ext uri="{D42A27DB-BD31-4B8C-83A1-F6EECF244321}">
                <p14:modId xmlns:p14="http://schemas.microsoft.com/office/powerpoint/2010/main" val="1312079590"/>
              </p:ext>
            </p:extLst>
          </p:nvPr>
        </p:nvGraphicFramePr>
        <p:xfrm>
          <a:off x="259200" y="1007996"/>
          <a:ext cx="11647671" cy="5170174"/>
        </p:xfrm>
        <a:graphic>
          <a:graphicData uri="http://schemas.openxmlformats.org/drawingml/2006/table">
            <a:tbl>
              <a:tblPr bandRow="1" bandCol="1">
                <a:tableStyleId>{5A111915-BE36-4E01-A7E5-04B1672EAD32}</a:tableStyleId>
              </a:tblPr>
              <a:tblGrid>
                <a:gridCol w="2562538"/>
                <a:gridCol w="1710933"/>
                <a:gridCol w="737420"/>
                <a:gridCol w="737420"/>
                <a:gridCol w="737420"/>
                <a:gridCol w="737420"/>
                <a:gridCol w="737420"/>
                <a:gridCol w="737420"/>
                <a:gridCol w="737420"/>
                <a:gridCol w="737420"/>
                <a:gridCol w="737420"/>
                <a:gridCol w="737420"/>
              </a:tblGrid>
              <a:tr h="97825">
                <a:tc>
                  <a:txBody>
                    <a:bodyPr/>
                    <a:lstStyle/>
                    <a:p>
                      <a:pPr algn="ctr" fontAlgn="ctr"/>
                      <a:r>
                        <a:rPr lang="ru-RU" sz="900" u="none" strike="noStrike" dirty="0">
                          <a:effectLst/>
                          <a:latin typeface="+mn-lt"/>
                        </a:rPr>
                        <a:t>1</a:t>
                      </a:r>
                      <a:endParaRPr lang="ru-RU" sz="900" b="0" i="0" u="none" strike="noStrike" dirty="0">
                        <a:solidFill>
                          <a:srgbClr val="000000"/>
                        </a:solidFill>
                        <a:effectLst/>
                        <a:latin typeface="+mn-lt"/>
                      </a:endParaRPr>
                    </a:p>
                  </a:txBody>
                  <a:tcPr marL="2638" marR="2638" marT="2638" marB="0" anchor="ctr"/>
                </a:tc>
                <a:tc>
                  <a:txBody>
                    <a:bodyPr/>
                    <a:lstStyle/>
                    <a:p>
                      <a:pPr algn="ctr" fontAlgn="ctr"/>
                      <a:r>
                        <a:rPr lang="ru-RU" sz="900" u="none" strike="noStrike">
                          <a:effectLst/>
                          <a:latin typeface="+mn-lt"/>
                        </a:rPr>
                        <a:t>2</a:t>
                      </a:r>
                      <a:endParaRPr lang="ru-RU" sz="900" b="0" i="0" u="none" strike="noStrike">
                        <a:solidFill>
                          <a:srgbClr val="000000"/>
                        </a:solidFill>
                        <a:effectLst/>
                        <a:latin typeface="+mn-lt"/>
                      </a:endParaRPr>
                    </a:p>
                  </a:txBody>
                  <a:tcPr marL="2638" marR="2638" marT="2638" marB="0" anchor="ctr"/>
                </a:tc>
                <a:tc>
                  <a:txBody>
                    <a:bodyPr/>
                    <a:lstStyle/>
                    <a:p>
                      <a:pPr algn="ctr" fontAlgn="ctr"/>
                      <a:r>
                        <a:rPr lang="ru-RU" sz="900" u="none" strike="noStrike">
                          <a:effectLst/>
                          <a:latin typeface="+mn-lt"/>
                        </a:rPr>
                        <a:t>3</a:t>
                      </a:r>
                      <a:endParaRPr lang="ru-RU" sz="900" b="0" i="0" u="none" strike="noStrike">
                        <a:solidFill>
                          <a:srgbClr val="000000"/>
                        </a:solidFill>
                        <a:effectLst/>
                        <a:latin typeface="+mn-lt"/>
                      </a:endParaRPr>
                    </a:p>
                  </a:txBody>
                  <a:tcPr marL="2638" marR="2638" marT="2638" marB="0" anchor="ctr"/>
                </a:tc>
                <a:tc>
                  <a:txBody>
                    <a:bodyPr/>
                    <a:lstStyle/>
                    <a:p>
                      <a:pPr algn="ctr" fontAlgn="ctr"/>
                      <a:r>
                        <a:rPr lang="ru-RU" sz="900" u="none" strike="noStrike">
                          <a:effectLst/>
                          <a:latin typeface="+mn-lt"/>
                        </a:rPr>
                        <a:t>4</a:t>
                      </a:r>
                      <a:endParaRPr lang="ru-RU" sz="900" b="0" i="0" u="none" strike="noStrike">
                        <a:solidFill>
                          <a:srgbClr val="000000"/>
                        </a:solidFill>
                        <a:effectLst/>
                        <a:latin typeface="+mn-lt"/>
                      </a:endParaRPr>
                    </a:p>
                  </a:txBody>
                  <a:tcPr marL="2638" marR="2638" marT="2638" marB="0" anchor="ctr"/>
                </a:tc>
                <a:tc>
                  <a:txBody>
                    <a:bodyPr/>
                    <a:lstStyle/>
                    <a:p>
                      <a:pPr algn="ctr" fontAlgn="ctr"/>
                      <a:r>
                        <a:rPr lang="ru-RU" sz="900" u="none" strike="noStrike">
                          <a:effectLst/>
                          <a:latin typeface="+mn-lt"/>
                        </a:rPr>
                        <a:t>5</a:t>
                      </a:r>
                      <a:endParaRPr lang="ru-RU" sz="900" b="0" i="0" u="none" strike="noStrike">
                        <a:solidFill>
                          <a:srgbClr val="000000"/>
                        </a:solidFill>
                        <a:effectLst/>
                        <a:latin typeface="+mn-lt"/>
                      </a:endParaRPr>
                    </a:p>
                  </a:txBody>
                  <a:tcPr marL="2638" marR="2638" marT="2638" marB="0" anchor="ctr"/>
                </a:tc>
                <a:tc>
                  <a:txBody>
                    <a:bodyPr/>
                    <a:lstStyle/>
                    <a:p>
                      <a:pPr algn="ctr" fontAlgn="ctr"/>
                      <a:r>
                        <a:rPr lang="ru-RU" sz="900" u="none" strike="noStrike" dirty="0">
                          <a:effectLst/>
                          <a:latin typeface="+mn-lt"/>
                        </a:rPr>
                        <a:t>6</a:t>
                      </a:r>
                      <a:endParaRPr lang="ru-RU" sz="900" b="0" i="0" u="none" strike="noStrike" dirty="0">
                        <a:solidFill>
                          <a:srgbClr val="000000"/>
                        </a:solidFill>
                        <a:effectLst/>
                        <a:latin typeface="+mn-lt"/>
                      </a:endParaRPr>
                    </a:p>
                  </a:txBody>
                  <a:tcPr marL="2638" marR="2638" marT="2638" marB="0" anchor="ctr"/>
                </a:tc>
                <a:tc>
                  <a:txBody>
                    <a:bodyPr/>
                    <a:lstStyle/>
                    <a:p>
                      <a:pPr algn="ctr" fontAlgn="ctr"/>
                      <a:r>
                        <a:rPr lang="ru-RU" sz="900" u="none" strike="noStrike" dirty="0">
                          <a:effectLst/>
                          <a:latin typeface="+mn-lt"/>
                        </a:rPr>
                        <a:t>7</a:t>
                      </a:r>
                      <a:endParaRPr lang="ru-RU" sz="900" b="0" i="0" u="none" strike="noStrike" dirty="0">
                        <a:solidFill>
                          <a:srgbClr val="000000"/>
                        </a:solidFill>
                        <a:effectLst/>
                        <a:latin typeface="+mn-lt"/>
                      </a:endParaRPr>
                    </a:p>
                  </a:txBody>
                  <a:tcPr marL="2638" marR="2638" marT="2638" marB="0" anchor="ctr"/>
                </a:tc>
                <a:tc>
                  <a:txBody>
                    <a:bodyPr/>
                    <a:lstStyle/>
                    <a:p>
                      <a:pPr algn="ctr" fontAlgn="ctr"/>
                      <a:r>
                        <a:rPr lang="ru-RU" sz="900" u="none" strike="noStrike">
                          <a:effectLst/>
                          <a:latin typeface="+mn-lt"/>
                        </a:rPr>
                        <a:t>8</a:t>
                      </a:r>
                      <a:endParaRPr lang="ru-RU" sz="900" b="0" i="0" u="none" strike="noStrike">
                        <a:solidFill>
                          <a:srgbClr val="000000"/>
                        </a:solidFill>
                        <a:effectLst/>
                        <a:latin typeface="+mn-lt"/>
                      </a:endParaRPr>
                    </a:p>
                  </a:txBody>
                  <a:tcPr marL="2638" marR="2638" marT="2638" marB="0" anchor="ctr"/>
                </a:tc>
                <a:tc>
                  <a:txBody>
                    <a:bodyPr/>
                    <a:lstStyle/>
                    <a:p>
                      <a:pPr algn="ctr" fontAlgn="ctr"/>
                      <a:r>
                        <a:rPr lang="ru-RU" sz="900" u="none" strike="noStrike">
                          <a:effectLst/>
                          <a:latin typeface="+mn-lt"/>
                        </a:rPr>
                        <a:t>9</a:t>
                      </a:r>
                      <a:endParaRPr lang="ru-RU" sz="900" b="0" i="0" u="none" strike="noStrike">
                        <a:solidFill>
                          <a:srgbClr val="000000"/>
                        </a:solidFill>
                        <a:effectLst/>
                        <a:latin typeface="+mn-lt"/>
                      </a:endParaRPr>
                    </a:p>
                  </a:txBody>
                  <a:tcPr marL="2638" marR="2638" marT="2638" marB="0" anchor="ctr"/>
                </a:tc>
                <a:tc>
                  <a:txBody>
                    <a:bodyPr/>
                    <a:lstStyle/>
                    <a:p>
                      <a:pPr algn="ctr" fontAlgn="ctr"/>
                      <a:r>
                        <a:rPr lang="ru-RU" sz="900" u="none" strike="noStrike">
                          <a:effectLst/>
                          <a:latin typeface="+mn-lt"/>
                        </a:rPr>
                        <a:t>10=(4+5+6+7+8+9)</a:t>
                      </a:r>
                      <a:endParaRPr lang="ru-RU" sz="900" b="0" i="0" u="none" strike="noStrike">
                        <a:solidFill>
                          <a:srgbClr val="000000"/>
                        </a:solidFill>
                        <a:effectLst/>
                        <a:latin typeface="+mn-lt"/>
                      </a:endParaRPr>
                    </a:p>
                  </a:txBody>
                  <a:tcPr marL="2638" marR="2638" marT="2638" marB="0" anchor="ctr"/>
                </a:tc>
                <a:tc>
                  <a:txBody>
                    <a:bodyPr/>
                    <a:lstStyle/>
                    <a:p>
                      <a:pPr algn="ctr" fontAlgn="ctr"/>
                      <a:r>
                        <a:rPr lang="ru-RU" sz="900" u="none" strike="noStrike" dirty="0">
                          <a:effectLst/>
                          <a:latin typeface="+mn-lt"/>
                        </a:rPr>
                        <a:t>11</a:t>
                      </a:r>
                      <a:endParaRPr lang="ru-RU" sz="900" b="0" i="0" u="none" strike="noStrike" dirty="0">
                        <a:solidFill>
                          <a:srgbClr val="000000"/>
                        </a:solidFill>
                        <a:effectLst/>
                        <a:latin typeface="+mn-lt"/>
                      </a:endParaRPr>
                    </a:p>
                  </a:txBody>
                  <a:tcPr marL="2638" marR="2638" marT="2638" marB="0" anchor="ctr"/>
                </a:tc>
                <a:tc>
                  <a:txBody>
                    <a:bodyPr/>
                    <a:lstStyle/>
                    <a:p>
                      <a:pPr algn="ctr" fontAlgn="ctr"/>
                      <a:r>
                        <a:rPr lang="ru-RU" sz="900" u="none" strike="noStrike" dirty="0">
                          <a:effectLst/>
                          <a:latin typeface="+mn-lt"/>
                        </a:rPr>
                        <a:t>12=(3+10+11)</a:t>
                      </a:r>
                      <a:endParaRPr lang="ru-RU" sz="900" b="0" i="0" u="none" strike="noStrike" dirty="0">
                        <a:solidFill>
                          <a:srgbClr val="000000"/>
                        </a:solidFill>
                        <a:effectLst/>
                        <a:latin typeface="+mn-lt"/>
                      </a:endParaRPr>
                    </a:p>
                  </a:txBody>
                  <a:tcPr marL="2638" marR="2638" marT="2638" marB="0" anchor="ctr"/>
                </a:tc>
              </a:tr>
              <a:tr h="54339">
                <a:tc>
                  <a:txBody>
                    <a:bodyPr/>
                    <a:lstStyle/>
                    <a:p>
                      <a:pPr algn="l" fontAlgn="b"/>
                      <a:r>
                        <a:rPr lang="ru-RU" sz="1100" u="none" strike="noStrike" dirty="0">
                          <a:effectLst/>
                          <a:latin typeface="+mn-lt"/>
                        </a:rPr>
                        <a:t>Земельный налог</a:t>
                      </a:r>
                      <a:endParaRPr lang="ru-RU" sz="1100" b="0" i="0" u="none" strike="noStrike" dirty="0">
                        <a:solidFill>
                          <a:srgbClr val="000000"/>
                        </a:solidFill>
                        <a:effectLst/>
                        <a:latin typeface="+mn-lt"/>
                      </a:endParaRPr>
                    </a:p>
                  </a:txBody>
                  <a:tcPr marL="2638" marR="2638" marT="2638" marB="0" anchor="b"/>
                </a:tc>
                <a:tc>
                  <a:txBody>
                    <a:bodyPr/>
                    <a:lstStyle/>
                    <a:p>
                      <a:pPr algn="ctr" fontAlgn="b"/>
                      <a:r>
                        <a:rPr lang="ru-RU" sz="1100" u="none" strike="noStrike" dirty="0">
                          <a:effectLst/>
                          <a:latin typeface="+mn-lt"/>
                        </a:rPr>
                        <a:t>000 1 06 06000 00 0000 000</a:t>
                      </a:r>
                      <a:endParaRPr lang="ru-RU" sz="1100" b="0" i="0" u="none" strike="noStrike" dirty="0">
                        <a:solidFill>
                          <a:srgbClr val="000000"/>
                        </a:solidFill>
                        <a:effectLst/>
                        <a:latin typeface="+mn-lt"/>
                      </a:endParaRPr>
                    </a:p>
                  </a:txBody>
                  <a:tcPr marL="2638" marR="2638" marT="2638" marB="0" anchor="ctr"/>
                </a:tc>
                <a:tc>
                  <a:txBody>
                    <a:bodyPr/>
                    <a:lstStyle/>
                    <a:p>
                      <a:pPr algn="ctr" fontAlgn="b"/>
                      <a:r>
                        <a:rPr lang="ru-RU" sz="1100" u="none" strike="noStrike">
                          <a:effectLst/>
                          <a:latin typeface="+mn-lt"/>
                        </a:rPr>
                        <a:t>52 782,0 </a:t>
                      </a:r>
                      <a:endParaRPr lang="ru-RU" sz="1100" b="0" i="0" u="none" strike="noStrike">
                        <a:solidFill>
                          <a:srgbClr val="000000"/>
                        </a:solidFill>
                        <a:effectLst/>
                        <a:latin typeface="+mn-lt"/>
                      </a:endParaRPr>
                    </a:p>
                  </a:txBody>
                  <a:tcPr marL="2638" marR="2638" marT="2638" marB="0" anchor="ctr"/>
                </a:tc>
                <a:tc>
                  <a:txBody>
                    <a:bodyPr/>
                    <a:lstStyle/>
                    <a:p>
                      <a:pPr algn="ctr" fontAlgn="b"/>
                      <a:r>
                        <a:rPr lang="ru-RU" sz="1100" u="none" strike="noStrike">
                          <a:effectLst/>
                          <a:latin typeface="+mn-lt"/>
                        </a:rPr>
                        <a:t> </a:t>
                      </a:r>
                      <a:endParaRPr lang="ru-RU" sz="1100" b="0" i="0" u="none" strike="noStrike">
                        <a:solidFill>
                          <a:srgbClr val="000000"/>
                        </a:solidFill>
                        <a:effectLst/>
                        <a:latin typeface="+mn-lt"/>
                      </a:endParaRPr>
                    </a:p>
                  </a:txBody>
                  <a:tcPr marL="2638" marR="2638" marT="2638" marB="0" anchor="ctr"/>
                </a:tc>
                <a:tc>
                  <a:txBody>
                    <a:bodyPr/>
                    <a:lstStyle/>
                    <a:p>
                      <a:pPr algn="ctr" fontAlgn="b"/>
                      <a:r>
                        <a:rPr lang="ru-RU" sz="1100" u="none" strike="noStrike">
                          <a:effectLst/>
                          <a:latin typeface="+mn-lt"/>
                        </a:rPr>
                        <a:t> </a:t>
                      </a:r>
                      <a:endParaRPr lang="ru-RU" sz="1100" b="0" i="0" u="none" strike="noStrike">
                        <a:solidFill>
                          <a:srgbClr val="000000"/>
                        </a:solidFill>
                        <a:effectLst/>
                        <a:latin typeface="+mn-lt"/>
                      </a:endParaRPr>
                    </a:p>
                  </a:txBody>
                  <a:tcPr marL="2638" marR="2638" marT="2638" marB="0" anchor="ctr"/>
                </a:tc>
                <a:tc>
                  <a:txBody>
                    <a:bodyPr/>
                    <a:lstStyle/>
                    <a:p>
                      <a:pPr algn="ctr" fontAlgn="b"/>
                      <a:r>
                        <a:rPr lang="ru-RU" sz="1100" u="none" strike="noStrike">
                          <a:effectLst/>
                          <a:latin typeface="+mn-lt"/>
                        </a:rPr>
                        <a:t> </a:t>
                      </a:r>
                      <a:endParaRPr lang="ru-RU" sz="1100" b="0" i="0" u="none" strike="noStrike">
                        <a:solidFill>
                          <a:srgbClr val="000000"/>
                        </a:solidFill>
                        <a:effectLst/>
                        <a:latin typeface="+mn-lt"/>
                      </a:endParaRPr>
                    </a:p>
                  </a:txBody>
                  <a:tcPr marL="2638" marR="2638" marT="2638" marB="0" anchor="ctr"/>
                </a:tc>
                <a:tc>
                  <a:txBody>
                    <a:bodyPr/>
                    <a:lstStyle/>
                    <a:p>
                      <a:pPr algn="ctr" fontAlgn="b"/>
                      <a:r>
                        <a:rPr lang="ru-RU" sz="1100" u="none" strike="noStrike">
                          <a:effectLst/>
                          <a:latin typeface="+mn-lt"/>
                        </a:rPr>
                        <a:t> </a:t>
                      </a:r>
                      <a:endParaRPr lang="ru-RU" sz="1100" b="0" i="0" u="none" strike="noStrike">
                        <a:solidFill>
                          <a:srgbClr val="000000"/>
                        </a:solidFill>
                        <a:effectLst/>
                        <a:latin typeface="+mn-lt"/>
                      </a:endParaRPr>
                    </a:p>
                  </a:txBody>
                  <a:tcPr marL="2638" marR="2638" marT="2638" marB="0" anchor="ctr"/>
                </a:tc>
                <a:tc>
                  <a:txBody>
                    <a:bodyPr/>
                    <a:lstStyle/>
                    <a:p>
                      <a:pPr algn="ctr" fontAlgn="b"/>
                      <a:r>
                        <a:rPr lang="ru-RU" sz="1100" u="none" strike="noStrike">
                          <a:effectLst/>
                          <a:latin typeface="+mn-lt"/>
                        </a:rPr>
                        <a:t> </a:t>
                      </a:r>
                      <a:endParaRPr lang="ru-RU" sz="1100" b="0" i="0" u="none" strike="noStrike">
                        <a:solidFill>
                          <a:srgbClr val="000000"/>
                        </a:solidFill>
                        <a:effectLst/>
                        <a:latin typeface="+mn-lt"/>
                      </a:endParaRPr>
                    </a:p>
                  </a:txBody>
                  <a:tcPr marL="2638" marR="2638" marT="2638" marB="0" anchor="ctr"/>
                </a:tc>
                <a:tc>
                  <a:txBody>
                    <a:bodyPr/>
                    <a:lstStyle/>
                    <a:p>
                      <a:pPr algn="ctr" fontAlgn="b"/>
                      <a:r>
                        <a:rPr lang="ru-RU" sz="1100" u="none" strike="noStrike">
                          <a:effectLst/>
                          <a:latin typeface="+mn-lt"/>
                        </a:rPr>
                        <a:t>2 500,0 </a:t>
                      </a:r>
                      <a:endParaRPr lang="ru-RU" sz="1100" b="0" i="0" u="none" strike="noStrike">
                        <a:solidFill>
                          <a:srgbClr val="000000"/>
                        </a:solidFill>
                        <a:effectLst/>
                        <a:latin typeface="+mn-lt"/>
                      </a:endParaRPr>
                    </a:p>
                  </a:txBody>
                  <a:tcPr marL="2638" marR="2638" marT="2638" marB="0" anchor="ctr"/>
                </a:tc>
                <a:tc>
                  <a:txBody>
                    <a:bodyPr/>
                    <a:lstStyle/>
                    <a:p>
                      <a:pPr algn="ctr" fontAlgn="b"/>
                      <a:r>
                        <a:rPr lang="ru-RU" sz="1100" u="none" strike="noStrike">
                          <a:effectLst/>
                          <a:latin typeface="+mn-lt"/>
                        </a:rPr>
                        <a:t>2 500,0 </a:t>
                      </a:r>
                      <a:endParaRPr lang="ru-RU" sz="1100" b="0" i="0" u="none" strike="noStrike">
                        <a:solidFill>
                          <a:srgbClr val="000000"/>
                        </a:solidFill>
                        <a:effectLst/>
                        <a:latin typeface="+mn-lt"/>
                      </a:endParaRPr>
                    </a:p>
                  </a:txBody>
                  <a:tcPr marL="2638" marR="2638" marT="2638" marB="0" anchor="ctr"/>
                </a:tc>
                <a:tc>
                  <a:txBody>
                    <a:bodyPr/>
                    <a:lstStyle/>
                    <a:p>
                      <a:pPr algn="ctr" fontAlgn="b"/>
                      <a:r>
                        <a:rPr lang="ru-RU" sz="1100" u="none" strike="noStrike" dirty="0">
                          <a:effectLst/>
                          <a:latin typeface="+mn-lt"/>
                        </a:rPr>
                        <a:t> </a:t>
                      </a:r>
                      <a:endParaRPr lang="ru-RU" sz="1100" b="0" i="0" u="none" strike="noStrike" dirty="0">
                        <a:solidFill>
                          <a:srgbClr val="000000"/>
                        </a:solidFill>
                        <a:effectLst/>
                        <a:latin typeface="+mn-lt"/>
                      </a:endParaRPr>
                    </a:p>
                  </a:txBody>
                  <a:tcPr marL="2638" marR="2638" marT="2638" marB="0" anchor="ctr"/>
                </a:tc>
                <a:tc>
                  <a:txBody>
                    <a:bodyPr/>
                    <a:lstStyle/>
                    <a:p>
                      <a:pPr algn="ctr" fontAlgn="b"/>
                      <a:r>
                        <a:rPr lang="ru-RU" sz="1100" u="none" strike="noStrike" dirty="0">
                          <a:effectLst/>
                          <a:latin typeface="+mn-lt"/>
                        </a:rPr>
                        <a:t>55 282,0 </a:t>
                      </a:r>
                      <a:endParaRPr lang="ru-RU" sz="1100" b="0" i="0" u="none" strike="noStrike" dirty="0">
                        <a:solidFill>
                          <a:srgbClr val="000000"/>
                        </a:solidFill>
                        <a:effectLst/>
                        <a:latin typeface="+mn-lt"/>
                      </a:endParaRPr>
                    </a:p>
                  </a:txBody>
                  <a:tcPr marL="2638" marR="2638" marT="2638" marB="0" anchor="ctr"/>
                </a:tc>
              </a:tr>
              <a:tr h="54339">
                <a:tc>
                  <a:txBody>
                    <a:bodyPr/>
                    <a:lstStyle/>
                    <a:p>
                      <a:pPr algn="l" fontAlgn="b"/>
                      <a:r>
                        <a:rPr lang="ru-RU" sz="1100" b="1" u="none" strike="noStrike" dirty="0" smtClean="0">
                          <a:effectLst/>
                          <a:latin typeface="+mn-lt"/>
                        </a:rPr>
                        <a:t>ГОСУДАРСТВЕННАЯ ПОШЛИНА</a:t>
                      </a:r>
                      <a:endParaRPr lang="ru-RU" sz="1100" b="1" i="0" u="none" strike="noStrike" dirty="0">
                        <a:solidFill>
                          <a:srgbClr val="000000"/>
                        </a:solidFill>
                        <a:effectLst/>
                        <a:latin typeface="+mn-lt"/>
                      </a:endParaRPr>
                    </a:p>
                  </a:txBody>
                  <a:tcPr marL="2638" marR="2638" marT="2638" marB="0" anchor="b"/>
                </a:tc>
                <a:tc>
                  <a:txBody>
                    <a:bodyPr/>
                    <a:lstStyle/>
                    <a:p>
                      <a:pPr algn="ctr" fontAlgn="b"/>
                      <a:r>
                        <a:rPr lang="ru-RU" sz="1100" b="1" u="none" strike="noStrike" dirty="0">
                          <a:effectLst/>
                          <a:latin typeface="+mn-lt"/>
                        </a:rPr>
                        <a:t>000 1 08 00000 00 0000 000</a:t>
                      </a:r>
                      <a:endParaRPr lang="ru-RU" sz="1100" b="1" i="0" u="none" strike="noStrike" dirty="0">
                        <a:solidFill>
                          <a:srgbClr val="000000"/>
                        </a:solidFill>
                        <a:effectLst/>
                        <a:latin typeface="+mn-lt"/>
                      </a:endParaRPr>
                    </a:p>
                  </a:txBody>
                  <a:tcPr marL="2638" marR="2638" marT="2638" marB="0" anchor="ctr"/>
                </a:tc>
                <a:tc>
                  <a:txBody>
                    <a:bodyPr/>
                    <a:lstStyle/>
                    <a:p>
                      <a:pPr algn="ctr" fontAlgn="b"/>
                      <a:r>
                        <a:rPr lang="ru-RU" sz="1100" b="1" u="none" strike="noStrike" dirty="0">
                          <a:effectLst/>
                          <a:latin typeface="+mn-lt"/>
                        </a:rPr>
                        <a:t>5 805,6 </a:t>
                      </a:r>
                      <a:endParaRPr lang="ru-RU" sz="1100" b="1" i="0" u="none" strike="noStrike" dirty="0">
                        <a:solidFill>
                          <a:srgbClr val="000000"/>
                        </a:solidFill>
                        <a:effectLst/>
                        <a:latin typeface="+mn-lt"/>
                      </a:endParaRPr>
                    </a:p>
                  </a:txBody>
                  <a:tcPr marL="2638" marR="2638" marT="2638" marB="0" anchor="ctr"/>
                </a:tc>
                <a:tc>
                  <a:txBody>
                    <a:bodyPr/>
                    <a:lstStyle/>
                    <a:p>
                      <a:pPr algn="ctr" fontAlgn="b"/>
                      <a:r>
                        <a:rPr lang="ru-RU" sz="1100" b="1" u="none" strike="noStrike" dirty="0">
                          <a:effectLst/>
                          <a:latin typeface="+mn-lt"/>
                        </a:rPr>
                        <a:t> </a:t>
                      </a:r>
                      <a:endParaRPr lang="ru-RU" sz="1100" b="1" i="0" u="none" strike="noStrike" dirty="0">
                        <a:solidFill>
                          <a:srgbClr val="000000"/>
                        </a:solidFill>
                        <a:effectLst/>
                        <a:latin typeface="+mn-lt"/>
                      </a:endParaRPr>
                    </a:p>
                  </a:txBody>
                  <a:tcPr marL="2638" marR="2638" marT="2638" marB="0" anchor="ctr"/>
                </a:tc>
                <a:tc>
                  <a:txBody>
                    <a:bodyPr/>
                    <a:lstStyle/>
                    <a:p>
                      <a:pPr algn="ctr" fontAlgn="b"/>
                      <a:r>
                        <a:rPr lang="ru-RU" sz="1100" b="1" u="none" strike="noStrike" dirty="0">
                          <a:effectLst/>
                          <a:latin typeface="+mn-lt"/>
                        </a:rPr>
                        <a:t> </a:t>
                      </a:r>
                      <a:endParaRPr lang="ru-RU" sz="1100" b="1" i="0" u="none" strike="noStrike" dirty="0">
                        <a:solidFill>
                          <a:srgbClr val="000000"/>
                        </a:solidFill>
                        <a:effectLst/>
                        <a:latin typeface="+mn-lt"/>
                      </a:endParaRPr>
                    </a:p>
                  </a:txBody>
                  <a:tcPr marL="2638" marR="2638" marT="2638" marB="0" anchor="ctr"/>
                </a:tc>
                <a:tc>
                  <a:txBody>
                    <a:bodyPr/>
                    <a:lstStyle/>
                    <a:p>
                      <a:pPr algn="ctr" fontAlgn="b"/>
                      <a:r>
                        <a:rPr lang="ru-RU" sz="1100" b="1" u="none" strike="noStrike">
                          <a:effectLst/>
                          <a:latin typeface="+mn-lt"/>
                        </a:rPr>
                        <a:t>120,0 </a:t>
                      </a:r>
                      <a:endParaRPr lang="ru-RU" sz="1100" b="1" i="0" u="none" strike="noStrike">
                        <a:solidFill>
                          <a:srgbClr val="000000"/>
                        </a:solidFill>
                        <a:effectLst/>
                        <a:latin typeface="+mn-lt"/>
                      </a:endParaRPr>
                    </a:p>
                  </a:txBody>
                  <a:tcPr marL="2638" marR="2638" marT="2638" marB="0" anchor="ctr"/>
                </a:tc>
                <a:tc>
                  <a:txBody>
                    <a:bodyPr/>
                    <a:lstStyle/>
                    <a:p>
                      <a:pPr algn="ctr" fontAlgn="b"/>
                      <a:r>
                        <a:rPr lang="ru-RU" sz="1100" b="1" u="none" strike="noStrike">
                          <a:effectLst/>
                          <a:latin typeface="+mn-lt"/>
                        </a:rPr>
                        <a:t> </a:t>
                      </a:r>
                      <a:endParaRPr lang="ru-RU" sz="1100" b="1" i="0" u="none" strike="noStrike">
                        <a:solidFill>
                          <a:srgbClr val="000000"/>
                        </a:solidFill>
                        <a:effectLst/>
                        <a:latin typeface="+mn-lt"/>
                      </a:endParaRPr>
                    </a:p>
                  </a:txBody>
                  <a:tcPr marL="2638" marR="2638" marT="2638" marB="0" anchor="ctr"/>
                </a:tc>
                <a:tc>
                  <a:txBody>
                    <a:bodyPr/>
                    <a:lstStyle/>
                    <a:p>
                      <a:pPr algn="ctr" fontAlgn="b"/>
                      <a:r>
                        <a:rPr lang="ru-RU" sz="1100" b="1" u="none" strike="noStrike">
                          <a:effectLst/>
                          <a:latin typeface="+mn-lt"/>
                        </a:rPr>
                        <a:t>28,0 </a:t>
                      </a:r>
                      <a:endParaRPr lang="ru-RU" sz="1100" b="1" i="0" u="none" strike="noStrike">
                        <a:solidFill>
                          <a:srgbClr val="000000"/>
                        </a:solidFill>
                        <a:effectLst/>
                        <a:latin typeface="+mn-lt"/>
                      </a:endParaRPr>
                    </a:p>
                  </a:txBody>
                  <a:tcPr marL="2638" marR="2638" marT="2638" marB="0" anchor="ctr"/>
                </a:tc>
                <a:tc>
                  <a:txBody>
                    <a:bodyPr/>
                    <a:lstStyle/>
                    <a:p>
                      <a:pPr algn="ctr" fontAlgn="b"/>
                      <a:r>
                        <a:rPr lang="ru-RU" sz="1100" b="1" u="none" strike="noStrike" dirty="0">
                          <a:effectLst/>
                          <a:latin typeface="+mn-lt"/>
                        </a:rPr>
                        <a:t>1 100,0 </a:t>
                      </a:r>
                      <a:endParaRPr lang="ru-RU" sz="1100" b="1" i="0" u="none" strike="noStrike" dirty="0">
                        <a:solidFill>
                          <a:srgbClr val="000000"/>
                        </a:solidFill>
                        <a:effectLst/>
                        <a:latin typeface="+mn-lt"/>
                      </a:endParaRPr>
                    </a:p>
                  </a:txBody>
                  <a:tcPr marL="2638" marR="2638" marT="2638" marB="0" anchor="ctr"/>
                </a:tc>
                <a:tc>
                  <a:txBody>
                    <a:bodyPr/>
                    <a:lstStyle/>
                    <a:p>
                      <a:pPr algn="ctr" fontAlgn="b"/>
                      <a:r>
                        <a:rPr lang="ru-RU" sz="1100" b="1" u="none" strike="noStrike" dirty="0">
                          <a:effectLst/>
                          <a:latin typeface="+mn-lt"/>
                        </a:rPr>
                        <a:t>1 248,0 </a:t>
                      </a:r>
                      <a:endParaRPr lang="ru-RU" sz="1100" b="1" i="0" u="none" strike="noStrike" dirty="0">
                        <a:solidFill>
                          <a:srgbClr val="000000"/>
                        </a:solidFill>
                        <a:effectLst/>
                        <a:latin typeface="+mn-lt"/>
                      </a:endParaRPr>
                    </a:p>
                  </a:txBody>
                  <a:tcPr marL="2638" marR="2638" marT="2638" marB="0" anchor="ctr"/>
                </a:tc>
                <a:tc>
                  <a:txBody>
                    <a:bodyPr/>
                    <a:lstStyle/>
                    <a:p>
                      <a:pPr algn="ctr" fontAlgn="b"/>
                      <a:r>
                        <a:rPr lang="ru-RU" sz="1100" b="1" u="none" strike="noStrike" dirty="0">
                          <a:effectLst/>
                          <a:latin typeface="+mn-lt"/>
                        </a:rPr>
                        <a:t> </a:t>
                      </a:r>
                      <a:endParaRPr lang="ru-RU" sz="1100" b="1" i="0" u="none" strike="noStrike" dirty="0">
                        <a:solidFill>
                          <a:srgbClr val="000000"/>
                        </a:solidFill>
                        <a:effectLst/>
                        <a:latin typeface="+mn-lt"/>
                      </a:endParaRPr>
                    </a:p>
                  </a:txBody>
                  <a:tcPr marL="2638" marR="2638" marT="2638" marB="0" anchor="ctr"/>
                </a:tc>
                <a:tc>
                  <a:txBody>
                    <a:bodyPr/>
                    <a:lstStyle/>
                    <a:p>
                      <a:pPr algn="ctr" fontAlgn="b"/>
                      <a:r>
                        <a:rPr lang="ru-RU" sz="1100" b="1" u="none" strike="noStrike" dirty="0">
                          <a:effectLst/>
                          <a:latin typeface="+mn-lt"/>
                        </a:rPr>
                        <a:t>7 053,6 </a:t>
                      </a:r>
                      <a:endParaRPr lang="ru-RU" sz="1100" b="1" i="0" u="none" strike="noStrike" dirty="0">
                        <a:solidFill>
                          <a:srgbClr val="000000"/>
                        </a:solidFill>
                        <a:effectLst/>
                        <a:latin typeface="+mn-lt"/>
                      </a:endParaRPr>
                    </a:p>
                  </a:txBody>
                  <a:tcPr marL="2638" marR="2638" marT="2638" marB="0" anchor="ctr"/>
                </a:tc>
              </a:tr>
              <a:tr h="100789">
                <a:tc>
                  <a:txBody>
                    <a:bodyPr/>
                    <a:lstStyle/>
                    <a:p>
                      <a:pPr algn="l" fontAlgn="b"/>
                      <a:r>
                        <a:rPr lang="ru-RU" sz="1100" u="none" strike="noStrike" dirty="0">
                          <a:effectLst/>
                          <a:latin typeface="+mn-lt"/>
                        </a:rPr>
                        <a:t>Государственная пошлина по делам, рассматриваемым в судах общей юрисдикции, мировыми судьями</a:t>
                      </a:r>
                      <a:endParaRPr lang="ru-RU" sz="1100" b="0" i="0" u="none" strike="noStrike" dirty="0">
                        <a:solidFill>
                          <a:srgbClr val="000000"/>
                        </a:solidFill>
                        <a:effectLst/>
                        <a:latin typeface="+mn-lt"/>
                      </a:endParaRPr>
                    </a:p>
                  </a:txBody>
                  <a:tcPr marL="2638" marR="2638" marT="2638" marB="0" anchor="b"/>
                </a:tc>
                <a:tc>
                  <a:txBody>
                    <a:bodyPr/>
                    <a:lstStyle/>
                    <a:p>
                      <a:pPr algn="ctr" fontAlgn="b"/>
                      <a:r>
                        <a:rPr lang="ru-RU" sz="1100" u="none" strike="noStrike" dirty="0">
                          <a:effectLst/>
                          <a:latin typeface="+mn-lt"/>
                        </a:rPr>
                        <a:t>000 1 08 03000 00 0000 000</a:t>
                      </a:r>
                      <a:endParaRPr lang="ru-RU" sz="1100" b="0" i="0" u="none" strike="noStrike" dirty="0">
                        <a:solidFill>
                          <a:srgbClr val="000000"/>
                        </a:solidFill>
                        <a:effectLst/>
                        <a:latin typeface="+mn-lt"/>
                      </a:endParaRPr>
                    </a:p>
                  </a:txBody>
                  <a:tcPr marL="2638" marR="2638" marT="2638" marB="0" anchor="ctr"/>
                </a:tc>
                <a:tc>
                  <a:txBody>
                    <a:bodyPr/>
                    <a:lstStyle/>
                    <a:p>
                      <a:pPr algn="ctr" fontAlgn="b"/>
                      <a:r>
                        <a:rPr lang="ru-RU" sz="1100" u="none" strike="noStrike">
                          <a:effectLst/>
                          <a:latin typeface="+mn-lt"/>
                        </a:rPr>
                        <a:t>5 805,6 </a:t>
                      </a:r>
                      <a:endParaRPr lang="ru-RU" sz="1100" b="0" i="0" u="none" strike="noStrike">
                        <a:solidFill>
                          <a:srgbClr val="000000"/>
                        </a:solidFill>
                        <a:effectLst/>
                        <a:latin typeface="+mn-lt"/>
                      </a:endParaRPr>
                    </a:p>
                  </a:txBody>
                  <a:tcPr marL="2638" marR="2638" marT="2638" marB="0" anchor="ctr"/>
                </a:tc>
                <a:tc>
                  <a:txBody>
                    <a:bodyPr/>
                    <a:lstStyle/>
                    <a:p>
                      <a:pPr algn="ctr" fontAlgn="b"/>
                      <a:r>
                        <a:rPr lang="ru-RU" sz="1100" u="none" strike="noStrike">
                          <a:effectLst/>
                          <a:latin typeface="+mn-lt"/>
                        </a:rPr>
                        <a:t>-2,0 </a:t>
                      </a:r>
                      <a:endParaRPr lang="ru-RU" sz="1100" b="0" i="0" u="none" strike="noStrike">
                        <a:solidFill>
                          <a:srgbClr val="000000"/>
                        </a:solidFill>
                        <a:effectLst/>
                        <a:latin typeface="+mn-lt"/>
                      </a:endParaRPr>
                    </a:p>
                  </a:txBody>
                  <a:tcPr marL="2638" marR="2638" marT="2638" marB="0" anchor="ctr"/>
                </a:tc>
                <a:tc>
                  <a:txBody>
                    <a:bodyPr/>
                    <a:lstStyle/>
                    <a:p>
                      <a:pPr algn="ctr" fontAlgn="b"/>
                      <a:r>
                        <a:rPr lang="ru-RU" sz="1100" u="none" strike="noStrike" dirty="0">
                          <a:effectLst/>
                          <a:latin typeface="+mn-lt"/>
                        </a:rPr>
                        <a:t>-10,0 </a:t>
                      </a:r>
                      <a:endParaRPr lang="ru-RU" sz="1100" b="0" i="0" u="none" strike="noStrike" dirty="0">
                        <a:solidFill>
                          <a:srgbClr val="000000"/>
                        </a:solidFill>
                        <a:effectLst/>
                        <a:latin typeface="+mn-lt"/>
                      </a:endParaRPr>
                    </a:p>
                  </a:txBody>
                  <a:tcPr marL="2638" marR="2638" marT="2638" marB="0" anchor="ctr"/>
                </a:tc>
                <a:tc>
                  <a:txBody>
                    <a:bodyPr/>
                    <a:lstStyle/>
                    <a:p>
                      <a:pPr algn="ctr" fontAlgn="b"/>
                      <a:r>
                        <a:rPr lang="ru-RU" sz="1100" u="none" strike="noStrike" dirty="0">
                          <a:effectLst/>
                          <a:latin typeface="+mn-lt"/>
                        </a:rPr>
                        <a:t>2,0 </a:t>
                      </a:r>
                      <a:endParaRPr lang="ru-RU" sz="1100" b="0" i="0" u="none" strike="noStrike" dirty="0">
                        <a:solidFill>
                          <a:srgbClr val="000000"/>
                        </a:solidFill>
                        <a:effectLst/>
                        <a:latin typeface="+mn-lt"/>
                      </a:endParaRPr>
                    </a:p>
                  </a:txBody>
                  <a:tcPr marL="2638" marR="2638" marT="2638" marB="0" anchor="ctr"/>
                </a:tc>
                <a:tc>
                  <a:txBody>
                    <a:bodyPr/>
                    <a:lstStyle/>
                    <a:p>
                      <a:pPr algn="ctr" fontAlgn="b"/>
                      <a:r>
                        <a:rPr lang="ru-RU" sz="1100" u="none" strike="noStrike" dirty="0">
                          <a:effectLst/>
                          <a:latin typeface="+mn-lt"/>
                        </a:rPr>
                        <a:t> </a:t>
                      </a:r>
                      <a:endParaRPr lang="ru-RU" sz="1100" b="0" i="0" u="none" strike="noStrike" dirty="0">
                        <a:solidFill>
                          <a:srgbClr val="000000"/>
                        </a:solidFill>
                        <a:effectLst/>
                        <a:latin typeface="+mn-lt"/>
                      </a:endParaRPr>
                    </a:p>
                  </a:txBody>
                  <a:tcPr marL="2638" marR="2638" marT="2638" marB="0" anchor="ctr"/>
                </a:tc>
                <a:tc>
                  <a:txBody>
                    <a:bodyPr/>
                    <a:lstStyle/>
                    <a:p>
                      <a:pPr algn="ctr" fontAlgn="b"/>
                      <a:r>
                        <a:rPr lang="ru-RU" sz="1100" u="none" strike="noStrike" dirty="0">
                          <a:effectLst/>
                          <a:latin typeface="+mn-lt"/>
                        </a:rPr>
                        <a:t> </a:t>
                      </a:r>
                      <a:endParaRPr lang="ru-RU" sz="1100" b="0" i="0" u="none" strike="noStrike" dirty="0">
                        <a:solidFill>
                          <a:srgbClr val="000000"/>
                        </a:solidFill>
                        <a:effectLst/>
                        <a:latin typeface="+mn-lt"/>
                      </a:endParaRPr>
                    </a:p>
                  </a:txBody>
                  <a:tcPr marL="2638" marR="2638" marT="2638" marB="0" anchor="ctr"/>
                </a:tc>
                <a:tc>
                  <a:txBody>
                    <a:bodyPr/>
                    <a:lstStyle/>
                    <a:p>
                      <a:pPr algn="ctr" fontAlgn="b"/>
                      <a:r>
                        <a:rPr lang="ru-RU" sz="1100" u="none" strike="noStrike" dirty="0">
                          <a:effectLst/>
                          <a:latin typeface="+mn-lt"/>
                        </a:rPr>
                        <a:t>960,0 </a:t>
                      </a:r>
                      <a:endParaRPr lang="ru-RU" sz="1100" b="0" i="0" u="none" strike="noStrike" dirty="0">
                        <a:solidFill>
                          <a:srgbClr val="000000"/>
                        </a:solidFill>
                        <a:effectLst/>
                        <a:latin typeface="+mn-lt"/>
                      </a:endParaRPr>
                    </a:p>
                  </a:txBody>
                  <a:tcPr marL="2638" marR="2638" marT="2638" marB="0" anchor="ctr"/>
                </a:tc>
                <a:tc>
                  <a:txBody>
                    <a:bodyPr/>
                    <a:lstStyle/>
                    <a:p>
                      <a:pPr algn="ctr" fontAlgn="b"/>
                      <a:r>
                        <a:rPr lang="ru-RU" sz="1100" u="none" strike="noStrike">
                          <a:effectLst/>
                          <a:latin typeface="+mn-lt"/>
                        </a:rPr>
                        <a:t>950,0 </a:t>
                      </a:r>
                      <a:endParaRPr lang="ru-RU" sz="1100" b="0" i="0" u="none" strike="noStrike">
                        <a:solidFill>
                          <a:srgbClr val="000000"/>
                        </a:solidFill>
                        <a:effectLst/>
                        <a:latin typeface="+mn-lt"/>
                      </a:endParaRPr>
                    </a:p>
                  </a:txBody>
                  <a:tcPr marL="2638" marR="2638" marT="2638" marB="0" anchor="ctr"/>
                </a:tc>
                <a:tc>
                  <a:txBody>
                    <a:bodyPr/>
                    <a:lstStyle/>
                    <a:p>
                      <a:pPr algn="ctr" fontAlgn="b"/>
                      <a:r>
                        <a:rPr lang="ru-RU" sz="1100" u="none" strike="noStrike" dirty="0">
                          <a:effectLst/>
                          <a:latin typeface="+mn-lt"/>
                        </a:rPr>
                        <a:t> </a:t>
                      </a:r>
                      <a:endParaRPr lang="ru-RU" sz="1100" b="0" i="0" u="none" strike="noStrike" dirty="0">
                        <a:solidFill>
                          <a:srgbClr val="000000"/>
                        </a:solidFill>
                        <a:effectLst/>
                        <a:latin typeface="+mn-lt"/>
                      </a:endParaRPr>
                    </a:p>
                  </a:txBody>
                  <a:tcPr marL="2638" marR="2638" marT="2638" marB="0" anchor="ctr"/>
                </a:tc>
                <a:tc>
                  <a:txBody>
                    <a:bodyPr/>
                    <a:lstStyle/>
                    <a:p>
                      <a:pPr algn="ctr" fontAlgn="b"/>
                      <a:r>
                        <a:rPr lang="ru-RU" sz="1100" u="none" strike="noStrike" dirty="0">
                          <a:effectLst/>
                          <a:latin typeface="+mn-lt"/>
                        </a:rPr>
                        <a:t>6 755,6 </a:t>
                      </a:r>
                      <a:endParaRPr lang="ru-RU" sz="1100" b="0" i="0" u="none" strike="noStrike" dirty="0">
                        <a:solidFill>
                          <a:srgbClr val="000000"/>
                        </a:solidFill>
                        <a:effectLst/>
                        <a:latin typeface="+mn-lt"/>
                      </a:endParaRPr>
                    </a:p>
                  </a:txBody>
                  <a:tcPr marL="2638" marR="2638" marT="2638" marB="0" anchor="ctr"/>
                </a:tc>
              </a:tr>
              <a:tr h="151183">
                <a:tc>
                  <a:txBody>
                    <a:bodyPr/>
                    <a:lstStyle/>
                    <a:p>
                      <a:pPr algn="l" fontAlgn="b"/>
                      <a:r>
                        <a:rPr lang="ru-RU" sz="1100" u="none" strike="noStrike">
                          <a:effectLst/>
                          <a:latin typeface="+mn-lt"/>
                        </a:rPr>
                        <a:t>Государственная пошлина за государственную регистрацию, а также за совершение прочих юридически значимых действий</a:t>
                      </a:r>
                      <a:endParaRPr lang="ru-RU" sz="1100" b="0" i="0" u="none" strike="noStrike">
                        <a:solidFill>
                          <a:srgbClr val="000000"/>
                        </a:solidFill>
                        <a:effectLst/>
                        <a:latin typeface="+mn-lt"/>
                      </a:endParaRPr>
                    </a:p>
                  </a:txBody>
                  <a:tcPr marL="2638" marR="2638" marT="2638" marB="0" anchor="b"/>
                </a:tc>
                <a:tc>
                  <a:txBody>
                    <a:bodyPr/>
                    <a:lstStyle/>
                    <a:p>
                      <a:pPr algn="ctr" fontAlgn="b"/>
                      <a:r>
                        <a:rPr lang="ru-RU" sz="1100" u="none" strike="noStrike">
                          <a:effectLst/>
                          <a:latin typeface="+mn-lt"/>
                        </a:rPr>
                        <a:t>000 1 08 07000 00 0000 000</a:t>
                      </a:r>
                      <a:endParaRPr lang="ru-RU" sz="1100" b="0" i="0" u="none" strike="noStrike">
                        <a:solidFill>
                          <a:srgbClr val="000000"/>
                        </a:solidFill>
                        <a:effectLst/>
                        <a:latin typeface="+mn-lt"/>
                      </a:endParaRPr>
                    </a:p>
                  </a:txBody>
                  <a:tcPr marL="2638" marR="2638" marT="2638" marB="0" anchor="ctr"/>
                </a:tc>
                <a:tc>
                  <a:txBody>
                    <a:bodyPr/>
                    <a:lstStyle/>
                    <a:p>
                      <a:pPr algn="ctr" fontAlgn="b"/>
                      <a:r>
                        <a:rPr lang="ru-RU" sz="1100" u="none" strike="noStrike">
                          <a:effectLst/>
                          <a:latin typeface="+mn-lt"/>
                        </a:rPr>
                        <a:t>0,0 </a:t>
                      </a:r>
                      <a:endParaRPr lang="ru-RU" sz="1100" b="0" i="0" u="none" strike="noStrike">
                        <a:solidFill>
                          <a:srgbClr val="000000"/>
                        </a:solidFill>
                        <a:effectLst/>
                        <a:latin typeface="+mn-lt"/>
                      </a:endParaRPr>
                    </a:p>
                  </a:txBody>
                  <a:tcPr marL="2638" marR="2638" marT="2638" marB="0" anchor="ctr"/>
                </a:tc>
                <a:tc>
                  <a:txBody>
                    <a:bodyPr/>
                    <a:lstStyle/>
                    <a:p>
                      <a:pPr algn="ctr" fontAlgn="b"/>
                      <a:r>
                        <a:rPr lang="ru-RU" sz="1100" u="none" strike="noStrike">
                          <a:effectLst/>
                          <a:latin typeface="+mn-lt"/>
                        </a:rPr>
                        <a:t>2,0 </a:t>
                      </a:r>
                      <a:endParaRPr lang="ru-RU" sz="1100" b="0" i="0" u="none" strike="noStrike">
                        <a:solidFill>
                          <a:srgbClr val="000000"/>
                        </a:solidFill>
                        <a:effectLst/>
                        <a:latin typeface="+mn-lt"/>
                      </a:endParaRPr>
                    </a:p>
                  </a:txBody>
                  <a:tcPr marL="2638" marR="2638" marT="2638" marB="0" anchor="ctr"/>
                </a:tc>
                <a:tc>
                  <a:txBody>
                    <a:bodyPr/>
                    <a:lstStyle/>
                    <a:p>
                      <a:pPr algn="ctr" fontAlgn="b"/>
                      <a:r>
                        <a:rPr lang="ru-RU" sz="1100" u="none" strike="noStrike">
                          <a:effectLst/>
                          <a:latin typeface="+mn-lt"/>
                        </a:rPr>
                        <a:t>10,0 </a:t>
                      </a:r>
                      <a:endParaRPr lang="ru-RU" sz="1100" b="0" i="0" u="none" strike="noStrike">
                        <a:solidFill>
                          <a:srgbClr val="000000"/>
                        </a:solidFill>
                        <a:effectLst/>
                        <a:latin typeface="+mn-lt"/>
                      </a:endParaRPr>
                    </a:p>
                  </a:txBody>
                  <a:tcPr marL="2638" marR="2638" marT="2638" marB="0" anchor="ctr"/>
                </a:tc>
                <a:tc>
                  <a:txBody>
                    <a:bodyPr/>
                    <a:lstStyle/>
                    <a:p>
                      <a:pPr algn="ctr" fontAlgn="b"/>
                      <a:r>
                        <a:rPr lang="ru-RU" sz="1100" u="none" strike="noStrike">
                          <a:effectLst/>
                          <a:latin typeface="+mn-lt"/>
                        </a:rPr>
                        <a:t>118,0 </a:t>
                      </a:r>
                      <a:endParaRPr lang="ru-RU" sz="1100" b="0" i="0" u="none" strike="noStrike">
                        <a:solidFill>
                          <a:srgbClr val="000000"/>
                        </a:solidFill>
                        <a:effectLst/>
                        <a:latin typeface="+mn-lt"/>
                      </a:endParaRPr>
                    </a:p>
                  </a:txBody>
                  <a:tcPr marL="2638" marR="2638" marT="2638" marB="0" anchor="ctr"/>
                </a:tc>
                <a:tc>
                  <a:txBody>
                    <a:bodyPr/>
                    <a:lstStyle/>
                    <a:p>
                      <a:pPr algn="ctr" fontAlgn="b"/>
                      <a:r>
                        <a:rPr lang="ru-RU" sz="1100" u="none" strike="noStrike">
                          <a:effectLst/>
                          <a:latin typeface="+mn-lt"/>
                        </a:rPr>
                        <a:t> </a:t>
                      </a:r>
                      <a:endParaRPr lang="ru-RU" sz="1100" b="0" i="0" u="none" strike="noStrike">
                        <a:solidFill>
                          <a:srgbClr val="000000"/>
                        </a:solidFill>
                        <a:effectLst/>
                        <a:latin typeface="+mn-lt"/>
                      </a:endParaRPr>
                    </a:p>
                  </a:txBody>
                  <a:tcPr marL="2638" marR="2638" marT="2638" marB="0" anchor="ctr"/>
                </a:tc>
                <a:tc>
                  <a:txBody>
                    <a:bodyPr/>
                    <a:lstStyle/>
                    <a:p>
                      <a:pPr algn="ctr" fontAlgn="b"/>
                      <a:r>
                        <a:rPr lang="ru-RU" sz="1100" u="none" strike="noStrike">
                          <a:effectLst/>
                          <a:latin typeface="+mn-lt"/>
                        </a:rPr>
                        <a:t>28,0 </a:t>
                      </a:r>
                      <a:endParaRPr lang="ru-RU" sz="1100" b="0" i="0" u="none" strike="noStrike">
                        <a:solidFill>
                          <a:srgbClr val="000000"/>
                        </a:solidFill>
                        <a:effectLst/>
                        <a:latin typeface="+mn-lt"/>
                      </a:endParaRPr>
                    </a:p>
                  </a:txBody>
                  <a:tcPr marL="2638" marR="2638" marT="2638" marB="0" anchor="ctr"/>
                </a:tc>
                <a:tc>
                  <a:txBody>
                    <a:bodyPr/>
                    <a:lstStyle/>
                    <a:p>
                      <a:pPr algn="ctr" fontAlgn="b"/>
                      <a:r>
                        <a:rPr lang="ru-RU" sz="1100" u="none" strike="noStrike">
                          <a:effectLst/>
                          <a:latin typeface="+mn-lt"/>
                        </a:rPr>
                        <a:t>140,0 </a:t>
                      </a:r>
                      <a:endParaRPr lang="ru-RU" sz="1100" b="0" i="0" u="none" strike="noStrike">
                        <a:solidFill>
                          <a:srgbClr val="000000"/>
                        </a:solidFill>
                        <a:effectLst/>
                        <a:latin typeface="+mn-lt"/>
                      </a:endParaRPr>
                    </a:p>
                  </a:txBody>
                  <a:tcPr marL="2638" marR="2638" marT="2638" marB="0" anchor="ctr"/>
                </a:tc>
                <a:tc>
                  <a:txBody>
                    <a:bodyPr/>
                    <a:lstStyle/>
                    <a:p>
                      <a:pPr algn="ctr" fontAlgn="b"/>
                      <a:r>
                        <a:rPr lang="ru-RU" sz="1100" u="none" strike="noStrike">
                          <a:effectLst/>
                          <a:latin typeface="+mn-lt"/>
                        </a:rPr>
                        <a:t>298,0 </a:t>
                      </a:r>
                      <a:endParaRPr lang="ru-RU" sz="1100" b="0" i="0" u="none" strike="noStrike">
                        <a:solidFill>
                          <a:srgbClr val="000000"/>
                        </a:solidFill>
                        <a:effectLst/>
                        <a:latin typeface="+mn-lt"/>
                      </a:endParaRPr>
                    </a:p>
                  </a:txBody>
                  <a:tcPr marL="2638" marR="2638" marT="2638" marB="0" anchor="ctr"/>
                </a:tc>
                <a:tc>
                  <a:txBody>
                    <a:bodyPr/>
                    <a:lstStyle/>
                    <a:p>
                      <a:pPr algn="ctr" fontAlgn="b"/>
                      <a:r>
                        <a:rPr lang="ru-RU" sz="1100" u="none" strike="noStrike" dirty="0">
                          <a:effectLst/>
                          <a:latin typeface="+mn-lt"/>
                        </a:rPr>
                        <a:t> </a:t>
                      </a:r>
                      <a:endParaRPr lang="ru-RU" sz="1100" b="0" i="0" u="none" strike="noStrike" dirty="0">
                        <a:solidFill>
                          <a:srgbClr val="000000"/>
                        </a:solidFill>
                        <a:effectLst/>
                        <a:latin typeface="+mn-lt"/>
                      </a:endParaRPr>
                    </a:p>
                  </a:txBody>
                  <a:tcPr marL="2638" marR="2638" marT="2638" marB="0" anchor="ctr"/>
                </a:tc>
                <a:tc>
                  <a:txBody>
                    <a:bodyPr/>
                    <a:lstStyle/>
                    <a:p>
                      <a:pPr algn="ctr" fontAlgn="b"/>
                      <a:r>
                        <a:rPr lang="ru-RU" sz="1100" u="none" strike="noStrike">
                          <a:effectLst/>
                          <a:latin typeface="+mn-lt"/>
                        </a:rPr>
                        <a:t>298,0 </a:t>
                      </a:r>
                      <a:endParaRPr lang="ru-RU" sz="1100" b="0" i="0" u="none" strike="noStrike">
                        <a:solidFill>
                          <a:srgbClr val="000000"/>
                        </a:solidFill>
                        <a:effectLst/>
                        <a:latin typeface="+mn-lt"/>
                      </a:endParaRPr>
                    </a:p>
                  </a:txBody>
                  <a:tcPr marL="2638" marR="2638" marT="2638" marB="0" anchor="ctr"/>
                </a:tc>
              </a:tr>
              <a:tr h="54339">
                <a:tc>
                  <a:txBody>
                    <a:bodyPr/>
                    <a:lstStyle/>
                    <a:p>
                      <a:pPr algn="l" fontAlgn="b"/>
                      <a:r>
                        <a:rPr lang="ru-RU" sz="1100" b="1" u="none" strike="noStrike" dirty="0">
                          <a:effectLst/>
                          <a:latin typeface="+mn-lt"/>
                        </a:rPr>
                        <a:t>НЕНАЛОГОВЫЕ ДОХОДЫ</a:t>
                      </a:r>
                      <a:endParaRPr lang="ru-RU" sz="1100" b="1" i="0" u="none" strike="noStrike" dirty="0">
                        <a:solidFill>
                          <a:srgbClr val="000000"/>
                        </a:solidFill>
                        <a:effectLst/>
                        <a:latin typeface="+mn-lt"/>
                      </a:endParaRPr>
                    </a:p>
                  </a:txBody>
                  <a:tcPr marL="2638" marR="2638" marT="2638" marB="0" anchor="b"/>
                </a:tc>
                <a:tc>
                  <a:txBody>
                    <a:bodyPr/>
                    <a:lstStyle/>
                    <a:p>
                      <a:pPr algn="ctr" fontAlgn="b"/>
                      <a:r>
                        <a:rPr lang="ru-RU" sz="1100" b="1" u="none" strike="noStrike">
                          <a:effectLst/>
                          <a:latin typeface="+mn-lt"/>
                        </a:rPr>
                        <a:t> </a:t>
                      </a:r>
                      <a:endParaRPr lang="ru-RU" sz="1100" b="1" i="0" u="none" strike="noStrike">
                        <a:solidFill>
                          <a:srgbClr val="000000"/>
                        </a:solidFill>
                        <a:effectLst/>
                        <a:latin typeface="+mn-lt"/>
                      </a:endParaRPr>
                    </a:p>
                  </a:txBody>
                  <a:tcPr marL="2638" marR="2638" marT="2638" marB="0" anchor="ctr"/>
                </a:tc>
                <a:tc>
                  <a:txBody>
                    <a:bodyPr/>
                    <a:lstStyle/>
                    <a:p>
                      <a:pPr algn="ctr" fontAlgn="b"/>
                      <a:r>
                        <a:rPr lang="ru-RU" sz="1100" b="1" u="none" strike="noStrike">
                          <a:effectLst/>
                          <a:latin typeface="+mn-lt"/>
                        </a:rPr>
                        <a:t>215 627,2 </a:t>
                      </a:r>
                      <a:endParaRPr lang="ru-RU" sz="1100" b="1" i="0" u="none" strike="noStrike">
                        <a:solidFill>
                          <a:srgbClr val="000000"/>
                        </a:solidFill>
                        <a:effectLst/>
                        <a:latin typeface="+mn-lt"/>
                      </a:endParaRPr>
                    </a:p>
                  </a:txBody>
                  <a:tcPr marL="2638" marR="2638" marT="2638" marB="0" anchor="ctr"/>
                </a:tc>
                <a:tc>
                  <a:txBody>
                    <a:bodyPr/>
                    <a:lstStyle/>
                    <a:p>
                      <a:pPr algn="ctr" fontAlgn="b"/>
                      <a:r>
                        <a:rPr lang="ru-RU" sz="1100" b="1" u="none" strike="noStrike" dirty="0">
                          <a:effectLst/>
                          <a:latin typeface="+mn-lt"/>
                        </a:rPr>
                        <a:t>3 400,0 </a:t>
                      </a:r>
                      <a:endParaRPr lang="ru-RU" sz="1100" b="1" i="0" u="none" strike="noStrike" dirty="0">
                        <a:solidFill>
                          <a:srgbClr val="000000"/>
                        </a:solidFill>
                        <a:effectLst/>
                        <a:latin typeface="+mn-lt"/>
                      </a:endParaRPr>
                    </a:p>
                  </a:txBody>
                  <a:tcPr marL="2638" marR="2638" marT="2638" marB="0" anchor="ctr"/>
                </a:tc>
                <a:tc>
                  <a:txBody>
                    <a:bodyPr/>
                    <a:lstStyle/>
                    <a:p>
                      <a:pPr algn="ctr" fontAlgn="b"/>
                      <a:r>
                        <a:rPr lang="ru-RU" sz="1100" b="1" u="none" strike="noStrike">
                          <a:effectLst/>
                          <a:latin typeface="+mn-lt"/>
                        </a:rPr>
                        <a:t>21 990,3 </a:t>
                      </a:r>
                      <a:endParaRPr lang="ru-RU" sz="1100" b="1" i="0" u="none" strike="noStrike">
                        <a:solidFill>
                          <a:srgbClr val="000000"/>
                        </a:solidFill>
                        <a:effectLst/>
                        <a:latin typeface="+mn-lt"/>
                      </a:endParaRPr>
                    </a:p>
                  </a:txBody>
                  <a:tcPr marL="2638" marR="2638" marT="2638" marB="0" anchor="ctr"/>
                </a:tc>
                <a:tc>
                  <a:txBody>
                    <a:bodyPr/>
                    <a:lstStyle/>
                    <a:p>
                      <a:pPr algn="ctr" fontAlgn="b"/>
                      <a:r>
                        <a:rPr lang="ru-RU" sz="1100" b="1" u="none" strike="noStrike">
                          <a:effectLst/>
                          <a:latin typeface="+mn-lt"/>
                        </a:rPr>
                        <a:t>13 022,0 </a:t>
                      </a:r>
                      <a:endParaRPr lang="ru-RU" sz="1100" b="1" i="0" u="none" strike="noStrike">
                        <a:solidFill>
                          <a:srgbClr val="000000"/>
                        </a:solidFill>
                        <a:effectLst/>
                        <a:latin typeface="+mn-lt"/>
                      </a:endParaRPr>
                    </a:p>
                  </a:txBody>
                  <a:tcPr marL="2638" marR="2638" marT="2638" marB="0" anchor="ctr"/>
                </a:tc>
                <a:tc>
                  <a:txBody>
                    <a:bodyPr/>
                    <a:lstStyle/>
                    <a:p>
                      <a:pPr algn="ctr" fontAlgn="b"/>
                      <a:r>
                        <a:rPr lang="ru-RU" sz="1100" b="1" u="none" strike="noStrike">
                          <a:effectLst/>
                          <a:latin typeface="+mn-lt"/>
                        </a:rPr>
                        <a:t> </a:t>
                      </a:r>
                      <a:endParaRPr lang="ru-RU" sz="1100" b="1" i="0" u="none" strike="noStrike">
                        <a:solidFill>
                          <a:srgbClr val="000000"/>
                        </a:solidFill>
                        <a:effectLst/>
                        <a:latin typeface="+mn-lt"/>
                      </a:endParaRPr>
                    </a:p>
                  </a:txBody>
                  <a:tcPr marL="2638" marR="2638" marT="2638" marB="0" anchor="ctr"/>
                </a:tc>
                <a:tc>
                  <a:txBody>
                    <a:bodyPr/>
                    <a:lstStyle/>
                    <a:p>
                      <a:pPr algn="ctr" fontAlgn="b"/>
                      <a:r>
                        <a:rPr lang="ru-RU" sz="1100" b="1" u="none" strike="noStrike">
                          <a:effectLst/>
                          <a:latin typeface="+mn-lt"/>
                        </a:rPr>
                        <a:t>-6 583,0 </a:t>
                      </a:r>
                      <a:endParaRPr lang="ru-RU" sz="1100" b="1" i="0" u="none" strike="noStrike">
                        <a:solidFill>
                          <a:srgbClr val="000000"/>
                        </a:solidFill>
                        <a:effectLst/>
                        <a:latin typeface="+mn-lt"/>
                      </a:endParaRPr>
                    </a:p>
                  </a:txBody>
                  <a:tcPr marL="2638" marR="2638" marT="2638" marB="0" anchor="ctr"/>
                </a:tc>
                <a:tc>
                  <a:txBody>
                    <a:bodyPr/>
                    <a:lstStyle/>
                    <a:p>
                      <a:pPr algn="ctr" fontAlgn="b"/>
                      <a:r>
                        <a:rPr lang="ru-RU" sz="1100" b="1" u="none" strike="noStrike">
                          <a:effectLst/>
                          <a:latin typeface="+mn-lt"/>
                        </a:rPr>
                        <a:t>16 685,1 </a:t>
                      </a:r>
                      <a:endParaRPr lang="ru-RU" sz="1100" b="1" i="0" u="none" strike="noStrike">
                        <a:solidFill>
                          <a:srgbClr val="000000"/>
                        </a:solidFill>
                        <a:effectLst/>
                        <a:latin typeface="+mn-lt"/>
                      </a:endParaRPr>
                    </a:p>
                  </a:txBody>
                  <a:tcPr marL="2638" marR="2638" marT="2638" marB="0" anchor="ctr"/>
                </a:tc>
                <a:tc>
                  <a:txBody>
                    <a:bodyPr/>
                    <a:lstStyle/>
                    <a:p>
                      <a:pPr algn="ctr" fontAlgn="b"/>
                      <a:r>
                        <a:rPr lang="ru-RU" sz="1100" b="1" u="none" strike="noStrike">
                          <a:effectLst/>
                          <a:latin typeface="+mn-lt"/>
                        </a:rPr>
                        <a:t>48 514,4 </a:t>
                      </a:r>
                      <a:endParaRPr lang="ru-RU" sz="1100" b="1" i="0" u="none" strike="noStrike">
                        <a:solidFill>
                          <a:srgbClr val="000000"/>
                        </a:solidFill>
                        <a:effectLst/>
                        <a:latin typeface="+mn-lt"/>
                      </a:endParaRPr>
                    </a:p>
                  </a:txBody>
                  <a:tcPr marL="2638" marR="2638" marT="2638" marB="0" anchor="ctr"/>
                </a:tc>
                <a:tc>
                  <a:txBody>
                    <a:bodyPr/>
                    <a:lstStyle/>
                    <a:p>
                      <a:pPr algn="ctr" fontAlgn="b"/>
                      <a:r>
                        <a:rPr lang="ru-RU" sz="1100" b="1" u="none" strike="noStrike" dirty="0">
                          <a:effectLst/>
                          <a:latin typeface="+mn-lt"/>
                        </a:rPr>
                        <a:t> </a:t>
                      </a:r>
                      <a:endParaRPr lang="ru-RU" sz="1100" b="1" i="0" u="none" strike="noStrike" dirty="0">
                        <a:solidFill>
                          <a:srgbClr val="000000"/>
                        </a:solidFill>
                        <a:effectLst/>
                        <a:latin typeface="+mn-lt"/>
                      </a:endParaRPr>
                    </a:p>
                  </a:txBody>
                  <a:tcPr marL="2638" marR="2638" marT="2638" marB="0" anchor="ctr"/>
                </a:tc>
                <a:tc>
                  <a:txBody>
                    <a:bodyPr/>
                    <a:lstStyle/>
                    <a:p>
                      <a:pPr algn="ctr" fontAlgn="b"/>
                      <a:r>
                        <a:rPr lang="ru-RU" sz="1100" b="1" u="none" strike="noStrike">
                          <a:effectLst/>
                          <a:latin typeface="+mn-lt"/>
                        </a:rPr>
                        <a:t>264 141,6 </a:t>
                      </a:r>
                      <a:endParaRPr lang="ru-RU" sz="1100" b="1" i="0" u="none" strike="noStrike">
                        <a:solidFill>
                          <a:srgbClr val="000000"/>
                        </a:solidFill>
                        <a:effectLst/>
                        <a:latin typeface="+mn-lt"/>
                      </a:endParaRPr>
                    </a:p>
                  </a:txBody>
                  <a:tcPr marL="2638" marR="2638" marT="2638" marB="0" anchor="ctr"/>
                </a:tc>
              </a:tr>
              <a:tr h="151183">
                <a:tc>
                  <a:txBody>
                    <a:bodyPr/>
                    <a:lstStyle/>
                    <a:p>
                      <a:pPr algn="l" fontAlgn="b"/>
                      <a:r>
                        <a:rPr lang="ru-RU" sz="1100" b="1" u="none" strike="noStrike" dirty="0">
                          <a:effectLst/>
                          <a:latin typeface="+mn-lt"/>
                        </a:rPr>
                        <a:t>ДОХОДЫ ОТ ИСПОЛЬЗОВАНИЯ ИМУЩЕСТВА, НАХОДЯЩЕГОСЯ В ГОСУДАРСТВЕННОЙ И МУНИЦИПАЛЬНОЙ СОБСТВЕННОСТИ</a:t>
                      </a:r>
                      <a:endParaRPr lang="ru-RU" sz="1100" b="1" i="0" u="none" strike="noStrike" dirty="0">
                        <a:solidFill>
                          <a:srgbClr val="000000"/>
                        </a:solidFill>
                        <a:effectLst/>
                        <a:latin typeface="+mn-lt"/>
                      </a:endParaRPr>
                    </a:p>
                  </a:txBody>
                  <a:tcPr marL="2638" marR="2638" marT="2638" marB="0" anchor="b"/>
                </a:tc>
                <a:tc>
                  <a:txBody>
                    <a:bodyPr/>
                    <a:lstStyle/>
                    <a:p>
                      <a:pPr algn="ctr" fontAlgn="b"/>
                      <a:r>
                        <a:rPr lang="ru-RU" sz="1100" b="1" u="none" strike="noStrike" dirty="0">
                          <a:effectLst/>
                          <a:latin typeface="+mn-lt"/>
                        </a:rPr>
                        <a:t>040 1 11 00000 00 0000 000</a:t>
                      </a:r>
                      <a:endParaRPr lang="ru-RU" sz="1100" b="1" i="0" u="none" strike="noStrike" dirty="0">
                        <a:solidFill>
                          <a:srgbClr val="000000"/>
                        </a:solidFill>
                        <a:effectLst/>
                        <a:latin typeface="+mn-lt"/>
                      </a:endParaRPr>
                    </a:p>
                  </a:txBody>
                  <a:tcPr marL="2638" marR="2638" marT="2638" marB="0" anchor="ctr"/>
                </a:tc>
                <a:tc>
                  <a:txBody>
                    <a:bodyPr/>
                    <a:lstStyle/>
                    <a:p>
                      <a:pPr algn="ctr" fontAlgn="b"/>
                      <a:r>
                        <a:rPr lang="ru-RU" sz="1100" b="1" u="none" strike="noStrike" dirty="0">
                          <a:effectLst/>
                          <a:latin typeface="+mn-lt"/>
                        </a:rPr>
                        <a:t>176 037,9 </a:t>
                      </a:r>
                      <a:endParaRPr lang="ru-RU" sz="1100" b="1" i="0" u="none" strike="noStrike" dirty="0">
                        <a:solidFill>
                          <a:srgbClr val="000000"/>
                        </a:solidFill>
                        <a:effectLst/>
                        <a:latin typeface="+mn-lt"/>
                      </a:endParaRPr>
                    </a:p>
                  </a:txBody>
                  <a:tcPr marL="2638" marR="2638" marT="2638" marB="0" anchor="ctr"/>
                </a:tc>
                <a:tc>
                  <a:txBody>
                    <a:bodyPr/>
                    <a:lstStyle/>
                    <a:p>
                      <a:pPr algn="ctr" fontAlgn="b"/>
                      <a:r>
                        <a:rPr lang="ru-RU" sz="1100" b="1" u="none" strike="noStrike" dirty="0">
                          <a:effectLst/>
                          <a:latin typeface="+mn-lt"/>
                        </a:rPr>
                        <a:t> </a:t>
                      </a:r>
                      <a:endParaRPr lang="ru-RU" sz="1100" b="1" i="0" u="none" strike="noStrike" dirty="0">
                        <a:solidFill>
                          <a:srgbClr val="000000"/>
                        </a:solidFill>
                        <a:effectLst/>
                        <a:latin typeface="+mn-lt"/>
                      </a:endParaRPr>
                    </a:p>
                  </a:txBody>
                  <a:tcPr marL="2638" marR="2638" marT="2638" marB="0" anchor="ctr"/>
                </a:tc>
                <a:tc>
                  <a:txBody>
                    <a:bodyPr/>
                    <a:lstStyle/>
                    <a:p>
                      <a:pPr algn="ctr" fontAlgn="b"/>
                      <a:r>
                        <a:rPr lang="ru-RU" sz="1100" b="1" u="none" strike="noStrike" dirty="0">
                          <a:effectLst/>
                          <a:latin typeface="+mn-lt"/>
                        </a:rPr>
                        <a:t> </a:t>
                      </a:r>
                      <a:endParaRPr lang="ru-RU" sz="1100" b="1" i="0" u="none" strike="noStrike" dirty="0">
                        <a:solidFill>
                          <a:srgbClr val="000000"/>
                        </a:solidFill>
                        <a:effectLst/>
                        <a:latin typeface="+mn-lt"/>
                      </a:endParaRPr>
                    </a:p>
                  </a:txBody>
                  <a:tcPr marL="2638" marR="2638" marT="2638" marB="0" anchor="ctr"/>
                </a:tc>
                <a:tc>
                  <a:txBody>
                    <a:bodyPr/>
                    <a:lstStyle/>
                    <a:p>
                      <a:pPr algn="ctr" fontAlgn="b"/>
                      <a:r>
                        <a:rPr lang="ru-RU" sz="1100" b="1" u="none" strike="noStrike" dirty="0">
                          <a:effectLst/>
                          <a:latin typeface="+mn-lt"/>
                        </a:rPr>
                        <a:t>1 512,5 </a:t>
                      </a:r>
                      <a:endParaRPr lang="ru-RU" sz="1100" b="1" i="0" u="none" strike="noStrike" dirty="0">
                        <a:solidFill>
                          <a:srgbClr val="000000"/>
                        </a:solidFill>
                        <a:effectLst/>
                        <a:latin typeface="+mn-lt"/>
                      </a:endParaRPr>
                    </a:p>
                  </a:txBody>
                  <a:tcPr marL="2638" marR="2638" marT="2638" marB="0" anchor="ctr"/>
                </a:tc>
                <a:tc>
                  <a:txBody>
                    <a:bodyPr/>
                    <a:lstStyle/>
                    <a:p>
                      <a:pPr algn="ctr" fontAlgn="b"/>
                      <a:r>
                        <a:rPr lang="ru-RU" sz="1100" b="1" u="none" strike="noStrike" dirty="0">
                          <a:effectLst/>
                          <a:latin typeface="+mn-lt"/>
                        </a:rPr>
                        <a:t> </a:t>
                      </a:r>
                      <a:endParaRPr lang="ru-RU" sz="1100" b="1" i="0" u="none" strike="noStrike" dirty="0">
                        <a:solidFill>
                          <a:srgbClr val="000000"/>
                        </a:solidFill>
                        <a:effectLst/>
                        <a:latin typeface="+mn-lt"/>
                      </a:endParaRPr>
                    </a:p>
                  </a:txBody>
                  <a:tcPr marL="2638" marR="2638" marT="2638" marB="0" anchor="ctr"/>
                </a:tc>
                <a:tc>
                  <a:txBody>
                    <a:bodyPr/>
                    <a:lstStyle/>
                    <a:p>
                      <a:pPr algn="ctr" fontAlgn="b"/>
                      <a:r>
                        <a:rPr lang="ru-RU" sz="1100" b="1" u="none" strike="noStrike" dirty="0">
                          <a:effectLst/>
                          <a:latin typeface="+mn-lt"/>
                        </a:rPr>
                        <a:t> </a:t>
                      </a:r>
                      <a:endParaRPr lang="ru-RU" sz="1100" b="1" i="0" u="none" strike="noStrike" dirty="0">
                        <a:solidFill>
                          <a:srgbClr val="000000"/>
                        </a:solidFill>
                        <a:effectLst/>
                        <a:latin typeface="+mn-lt"/>
                      </a:endParaRPr>
                    </a:p>
                  </a:txBody>
                  <a:tcPr marL="2638" marR="2638" marT="2638" marB="0" anchor="ctr"/>
                </a:tc>
                <a:tc>
                  <a:txBody>
                    <a:bodyPr/>
                    <a:lstStyle/>
                    <a:p>
                      <a:pPr algn="ctr" fontAlgn="b"/>
                      <a:r>
                        <a:rPr lang="ru-RU" sz="1100" b="1" u="none" strike="noStrike" dirty="0">
                          <a:effectLst/>
                          <a:latin typeface="+mn-lt"/>
                        </a:rPr>
                        <a:t>14 190,0 </a:t>
                      </a:r>
                      <a:endParaRPr lang="ru-RU" sz="1100" b="1" i="0" u="none" strike="noStrike" dirty="0">
                        <a:solidFill>
                          <a:srgbClr val="000000"/>
                        </a:solidFill>
                        <a:effectLst/>
                        <a:latin typeface="+mn-lt"/>
                      </a:endParaRPr>
                    </a:p>
                  </a:txBody>
                  <a:tcPr marL="2638" marR="2638" marT="2638" marB="0" anchor="ctr"/>
                </a:tc>
                <a:tc>
                  <a:txBody>
                    <a:bodyPr/>
                    <a:lstStyle/>
                    <a:p>
                      <a:pPr algn="ctr" fontAlgn="b"/>
                      <a:r>
                        <a:rPr lang="ru-RU" sz="1100" b="1" u="none" strike="noStrike" dirty="0">
                          <a:effectLst/>
                          <a:latin typeface="+mn-lt"/>
                        </a:rPr>
                        <a:t>15 702,5 </a:t>
                      </a:r>
                      <a:endParaRPr lang="ru-RU" sz="1100" b="1" i="0" u="none" strike="noStrike" dirty="0">
                        <a:solidFill>
                          <a:srgbClr val="000000"/>
                        </a:solidFill>
                        <a:effectLst/>
                        <a:latin typeface="+mn-lt"/>
                      </a:endParaRPr>
                    </a:p>
                  </a:txBody>
                  <a:tcPr marL="2638" marR="2638" marT="2638" marB="0" anchor="ctr"/>
                </a:tc>
                <a:tc>
                  <a:txBody>
                    <a:bodyPr/>
                    <a:lstStyle/>
                    <a:p>
                      <a:pPr algn="ctr" fontAlgn="b"/>
                      <a:r>
                        <a:rPr lang="ru-RU" sz="1100" b="1" u="none" strike="noStrike" dirty="0">
                          <a:effectLst/>
                          <a:latin typeface="+mn-lt"/>
                        </a:rPr>
                        <a:t> </a:t>
                      </a:r>
                      <a:endParaRPr lang="ru-RU" sz="1100" b="1" i="0" u="none" strike="noStrike" dirty="0">
                        <a:solidFill>
                          <a:srgbClr val="000000"/>
                        </a:solidFill>
                        <a:effectLst/>
                        <a:latin typeface="+mn-lt"/>
                      </a:endParaRPr>
                    </a:p>
                  </a:txBody>
                  <a:tcPr marL="2638" marR="2638" marT="2638" marB="0" anchor="ctr"/>
                </a:tc>
                <a:tc>
                  <a:txBody>
                    <a:bodyPr/>
                    <a:lstStyle/>
                    <a:p>
                      <a:pPr algn="ctr" fontAlgn="b"/>
                      <a:r>
                        <a:rPr lang="ru-RU" sz="1100" b="1" u="none" strike="noStrike" dirty="0">
                          <a:effectLst/>
                          <a:latin typeface="+mn-lt"/>
                        </a:rPr>
                        <a:t>191 740,4 </a:t>
                      </a:r>
                      <a:endParaRPr lang="ru-RU" sz="1100" b="1" i="0" u="none" strike="noStrike" dirty="0">
                        <a:solidFill>
                          <a:srgbClr val="000000"/>
                        </a:solidFill>
                        <a:effectLst/>
                        <a:latin typeface="+mn-lt"/>
                      </a:endParaRPr>
                    </a:p>
                  </a:txBody>
                  <a:tcPr marL="2638" marR="2638" marT="2638" marB="0" anchor="ctr"/>
                </a:tc>
              </a:tr>
              <a:tr h="54339">
                <a:tc>
                  <a:txBody>
                    <a:bodyPr/>
                    <a:lstStyle/>
                    <a:p>
                      <a:pPr algn="l" fontAlgn="b"/>
                      <a:r>
                        <a:rPr lang="ru-RU" sz="1100" u="none" strike="noStrike">
                          <a:effectLst/>
                          <a:latin typeface="+mn-lt"/>
                        </a:rPr>
                        <a:t>Доходы, получаемые в виде арендной  платы </a:t>
                      </a:r>
                      <a:endParaRPr lang="ru-RU" sz="1100" b="0" i="0" u="none" strike="noStrike">
                        <a:solidFill>
                          <a:srgbClr val="000000"/>
                        </a:solidFill>
                        <a:effectLst/>
                        <a:latin typeface="+mn-lt"/>
                      </a:endParaRPr>
                    </a:p>
                  </a:txBody>
                  <a:tcPr marL="2638" marR="2638" marT="2638" marB="0" anchor="b"/>
                </a:tc>
                <a:tc>
                  <a:txBody>
                    <a:bodyPr/>
                    <a:lstStyle/>
                    <a:p>
                      <a:pPr algn="ctr" fontAlgn="b"/>
                      <a:r>
                        <a:rPr lang="ru-RU" sz="1100" u="none" strike="noStrike">
                          <a:effectLst/>
                          <a:latin typeface="+mn-lt"/>
                        </a:rPr>
                        <a:t>000 1 11 05000 00 0000 000</a:t>
                      </a:r>
                      <a:endParaRPr lang="ru-RU" sz="1100" b="0" i="0" u="none" strike="noStrike">
                        <a:solidFill>
                          <a:srgbClr val="000000"/>
                        </a:solidFill>
                        <a:effectLst/>
                        <a:latin typeface="+mn-lt"/>
                      </a:endParaRPr>
                    </a:p>
                  </a:txBody>
                  <a:tcPr marL="2638" marR="2638" marT="2638" marB="0" anchor="ctr"/>
                </a:tc>
                <a:tc>
                  <a:txBody>
                    <a:bodyPr/>
                    <a:lstStyle/>
                    <a:p>
                      <a:pPr algn="ctr" fontAlgn="b"/>
                      <a:r>
                        <a:rPr lang="ru-RU" sz="1100" u="none" strike="noStrike">
                          <a:effectLst/>
                          <a:latin typeface="+mn-lt"/>
                        </a:rPr>
                        <a:t>175 302,9 </a:t>
                      </a:r>
                      <a:endParaRPr lang="ru-RU" sz="1100" b="0" i="0" u="none" strike="noStrike">
                        <a:solidFill>
                          <a:srgbClr val="000000"/>
                        </a:solidFill>
                        <a:effectLst/>
                        <a:latin typeface="+mn-lt"/>
                      </a:endParaRPr>
                    </a:p>
                  </a:txBody>
                  <a:tcPr marL="2638" marR="2638" marT="2638" marB="0" anchor="ctr"/>
                </a:tc>
                <a:tc>
                  <a:txBody>
                    <a:bodyPr/>
                    <a:lstStyle/>
                    <a:p>
                      <a:pPr algn="ctr" fontAlgn="b"/>
                      <a:r>
                        <a:rPr lang="ru-RU" sz="1100" u="none" strike="noStrike">
                          <a:effectLst/>
                          <a:latin typeface="+mn-lt"/>
                        </a:rPr>
                        <a:t> </a:t>
                      </a:r>
                      <a:endParaRPr lang="ru-RU" sz="1100" b="0" i="0" u="none" strike="noStrike">
                        <a:solidFill>
                          <a:srgbClr val="000000"/>
                        </a:solidFill>
                        <a:effectLst/>
                        <a:latin typeface="+mn-lt"/>
                      </a:endParaRPr>
                    </a:p>
                  </a:txBody>
                  <a:tcPr marL="2638" marR="2638" marT="2638" marB="0" anchor="ctr"/>
                </a:tc>
                <a:tc>
                  <a:txBody>
                    <a:bodyPr/>
                    <a:lstStyle/>
                    <a:p>
                      <a:pPr algn="ctr" fontAlgn="b"/>
                      <a:r>
                        <a:rPr lang="ru-RU" sz="1100" u="none" strike="noStrike">
                          <a:effectLst/>
                          <a:latin typeface="+mn-lt"/>
                        </a:rPr>
                        <a:t> </a:t>
                      </a:r>
                      <a:endParaRPr lang="ru-RU" sz="1100" b="0" i="0" u="none" strike="noStrike">
                        <a:solidFill>
                          <a:srgbClr val="000000"/>
                        </a:solidFill>
                        <a:effectLst/>
                        <a:latin typeface="+mn-lt"/>
                      </a:endParaRPr>
                    </a:p>
                  </a:txBody>
                  <a:tcPr marL="2638" marR="2638" marT="2638" marB="0" anchor="ctr"/>
                </a:tc>
                <a:tc>
                  <a:txBody>
                    <a:bodyPr/>
                    <a:lstStyle/>
                    <a:p>
                      <a:pPr algn="ctr" fontAlgn="b"/>
                      <a:r>
                        <a:rPr lang="ru-RU" sz="1100" u="none" strike="noStrike">
                          <a:effectLst/>
                          <a:latin typeface="+mn-lt"/>
                        </a:rPr>
                        <a:t> </a:t>
                      </a:r>
                      <a:endParaRPr lang="ru-RU" sz="1100" b="0" i="0" u="none" strike="noStrike">
                        <a:solidFill>
                          <a:srgbClr val="000000"/>
                        </a:solidFill>
                        <a:effectLst/>
                        <a:latin typeface="+mn-lt"/>
                      </a:endParaRPr>
                    </a:p>
                  </a:txBody>
                  <a:tcPr marL="2638" marR="2638" marT="2638" marB="0" anchor="ctr"/>
                </a:tc>
                <a:tc>
                  <a:txBody>
                    <a:bodyPr/>
                    <a:lstStyle/>
                    <a:p>
                      <a:pPr algn="ctr" fontAlgn="b"/>
                      <a:r>
                        <a:rPr lang="ru-RU" sz="1100" u="none" strike="noStrike">
                          <a:effectLst/>
                          <a:latin typeface="+mn-lt"/>
                        </a:rPr>
                        <a:t> </a:t>
                      </a:r>
                      <a:endParaRPr lang="ru-RU" sz="1100" b="0" i="0" u="none" strike="noStrike">
                        <a:solidFill>
                          <a:srgbClr val="000000"/>
                        </a:solidFill>
                        <a:effectLst/>
                        <a:latin typeface="+mn-lt"/>
                      </a:endParaRPr>
                    </a:p>
                  </a:txBody>
                  <a:tcPr marL="2638" marR="2638" marT="2638" marB="0" anchor="ctr"/>
                </a:tc>
                <a:tc>
                  <a:txBody>
                    <a:bodyPr/>
                    <a:lstStyle/>
                    <a:p>
                      <a:pPr algn="ctr" fontAlgn="b"/>
                      <a:r>
                        <a:rPr lang="ru-RU" sz="1100" u="none" strike="noStrike">
                          <a:effectLst/>
                          <a:latin typeface="+mn-lt"/>
                        </a:rPr>
                        <a:t> </a:t>
                      </a:r>
                      <a:endParaRPr lang="ru-RU" sz="1100" b="0" i="0" u="none" strike="noStrike">
                        <a:solidFill>
                          <a:srgbClr val="000000"/>
                        </a:solidFill>
                        <a:effectLst/>
                        <a:latin typeface="+mn-lt"/>
                      </a:endParaRPr>
                    </a:p>
                  </a:txBody>
                  <a:tcPr marL="2638" marR="2638" marT="2638" marB="0" anchor="ctr"/>
                </a:tc>
                <a:tc>
                  <a:txBody>
                    <a:bodyPr/>
                    <a:lstStyle/>
                    <a:p>
                      <a:pPr algn="ctr" fontAlgn="b"/>
                      <a:r>
                        <a:rPr lang="ru-RU" sz="1100" u="none" strike="noStrike">
                          <a:effectLst/>
                          <a:latin typeface="+mn-lt"/>
                        </a:rPr>
                        <a:t>14 000,0 </a:t>
                      </a:r>
                      <a:endParaRPr lang="ru-RU" sz="1100" b="0" i="0" u="none" strike="noStrike">
                        <a:solidFill>
                          <a:srgbClr val="000000"/>
                        </a:solidFill>
                        <a:effectLst/>
                        <a:latin typeface="+mn-lt"/>
                      </a:endParaRPr>
                    </a:p>
                  </a:txBody>
                  <a:tcPr marL="2638" marR="2638" marT="2638" marB="0" anchor="ctr"/>
                </a:tc>
                <a:tc>
                  <a:txBody>
                    <a:bodyPr/>
                    <a:lstStyle/>
                    <a:p>
                      <a:pPr algn="ctr" fontAlgn="b"/>
                      <a:r>
                        <a:rPr lang="ru-RU" sz="1100" u="none" strike="noStrike">
                          <a:effectLst/>
                          <a:latin typeface="+mn-lt"/>
                        </a:rPr>
                        <a:t>14 000,0 </a:t>
                      </a:r>
                      <a:endParaRPr lang="ru-RU" sz="1100" b="0" i="0" u="none" strike="noStrike">
                        <a:solidFill>
                          <a:srgbClr val="000000"/>
                        </a:solidFill>
                        <a:effectLst/>
                        <a:latin typeface="+mn-lt"/>
                      </a:endParaRPr>
                    </a:p>
                  </a:txBody>
                  <a:tcPr marL="2638" marR="2638" marT="2638" marB="0" anchor="ctr"/>
                </a:tc>
                <a:tc>
                  <a:txBody>
                    <a:bodyPr/>
                    <a:lstStyle/>
                    <a:p>
                      <a:pPr algn="ctr" fontAlgn="b"/>
                      <a:r>
                        <a:rPr lang="ru-RU" sz="1100" u="none" strike="noStrike">
                          <a:effectLst/>
                          <a:latin typeface="+mn-lt"/>
                        </a:rPr>
                        <a:t> </a:t>
                      </a:r>
                      <a:endParaRPr lang="ru-RU" sz="1100" b="0" i="0" u="none" strike="noStrike">
                        <a:solidFill>
                          <a:srgbClr val="000000"/>
                        </a:solidFill>
                        <a:effectLst/>
                        <a:latin typeface="+mn-lt"/>
                      </a:endParaRPr>
                    </a:p>
                  </a:txBody>
                  <a:tcPr marL="2638" marR="2638" marT="2638" marB="0" anchor="ctr"/>
                </a:tc>
                <a:tc>
                  <a:txBody>
                    <a:bodyPr/>
                    <a:lstStyle/>
                    <a:p>
                      <a:pPr algn="ctr" fontAlgn="b"/>
                      <a:r>
                        <a:rPr lang="ru-RU" sz="1100" u="none" strike="noStrike">
                          <a:effectLst/>
                          <a:latin typeface="+mn-lt"/>
                        </a:rPr>
                        <a:t>189 302,9 </a:t>
                      </a:r>
                      <a:endParaRPr lang="ru-RU" sz="1100" b="0" i="0" u="none" strike="noStrike">
                        <a:solidFill>
                          <a:srgbClr val="000000"/>
                        </a:solidFill>
                        <a:effectLst/>
                        <a:latin typeface="+mn-lt"/>
                      </a:endParaRPr>
                    </a:p>
                  </a:txBody>
                  <a:tcPr marL="2638" marR="2638" marT="2638" marB="0" anchor="ctr"/>
                </a:tc>
              </a:tr>
              <a:tr h="151183">
                <a:tc>
                  <a:txBody>
                    <a:bodyPr/>
                    <a:lstStyle/>
                    <a:p>
                      <a:pPr algn="l" fontAlgn="b"/>
                      <a:r>
                        <a:rPr lang="ru-RU" sz="1100" u="none" strike="noStrike">
                          <a:effectLst/>
                          <a:latin typeface="+mn-lt"/>
                        </a:rPr>
                        <a:t>Доходы от перечисления части прибыли государственных и муниципальных унитарных предприятий, остающейся после уплаты налогов и обязательных платежей</a:t>
                      </a:r>
                      <a:endParaRPr lang="ru-RU" sz="1100" b="0" i="0" u="none" strike="noStrike">
                        <a:solidFill>
                          <a:srgbClr val="000000"/>
                        </a:solidFill>
                        <a:effectLst/>
                        <a:latin typeface="+mn-lt"/>
                      </a:endParaRPr>
                    </a:p>
                  </a:txBody>
                  <a:tcPr marL="2638" marR="2638" marT="2638" marB="0" anchor="b"/>
                </a:tc>
                <a:tc>
                  <a:txBody>
                    <a:bodyPr/>
                    <a:lstStyle/>
                    <a:p>
                      <a:pPr algn="ctr" fontAlgn="b"/>
                      <a:r>
                        <a:rPr lang="ru-RU" sz="1100" u="none" strike="noStrike" dirty="0">
                          <a:effectLst/>
                          <a:latin typeface="+mn-lt"/>
                        </a:rPr>
                        <a:t>000 1 11 07000 00 0000 000</a:t>
                      </a:r>
                      <a:endParaRPr lang="ru-RU" sz="1100" b="0" i="0" u="none" strike="noStrike" dirty="0">
                        <a:solidFill>
                          <a:srgbClr val="000000"/>
                        </a:solidFill>
                        <a:effectLst/>
                        <a:latin typeface="+mn-lt"/>
                      </a:endParaRPr>
                    </a:p>
                  </a:txBody>
                  <a:tcPr marL="2638" marR="2638" marT="2638" marB="0" anchor="ctr"/>
                </a:tc>
                <a:tc>
                  <a:txBody>
                    <a:bodyPr/>
                    <a:lstStyle/>
                    <a:p>
                      <a:pPr algn="ctr" fontAlgn="b"/>
                      <a:r>
                        <a:rPr lang="ru-RU" sz="1100" u="none" strike="noStrike">
                          <a:effectLst/>
                          <a:latin typeface="+mn-lt"/>
                        </a:rPr>
                        <a:t>0,0 </a:t>
                      </a:r>
                      <a:endParaRPr lang="ru-RU" sz="1100" b="0" i="0" u="none" strike="noStrike">
                        <a:solidFill>
                          <a:srgbClr val="000000"/>
                        </a:solidFill>
                        <a:effectLst/>
                        <a:latin typeface="+mn-lt"/>
                      </a:endParaRPr>
                    </a:p>
                  </a:txBody>
                  <a:tcPr marL="2638" marR="2638" marT="2638" marB="0" anchor="ctr"/>
                </a:tc>
                <a:tc>
                  <a:txBody>
                    <a:bodyPr/>
                    <a:lstStyle/>
                    <a:p>
                      <a:pPr algn="ctr" fontAlgn="b"/>
                      <a:r>
                        <a:rPr lang="ru-RU" sz="1100" u="none" strike="noStrike">
                          <a:effectLst/>
                          <a:latin typeface="+mn-lt"/>
                        </a:rPr>
                        <a:t> </a:t>
                      </a:r>
                      <a:endParaRPr lang="ru-RU" sz="1100" b="0" i="0" u="none" strike="noStrike">
                        <a:solidFill>
                          <a:srgbClr val="000000"/>
                        </a:solidFill>
                        <a:effectLst/>
                        <a:latin typeface="+mn-lt"/>
                      </a:endParaRPr>
                    </a:p>
                  </a:txBody>
                  <a:tcPr marL="2638" marR="2638" marT="2638" marB="0" anchor="ctr"/>
                </a:tc>
                <a:tc>
                  <a:txBody>
                    <a:bodyPr/>
                    <a:lstStyle/>
                    <a:p>
                      <a:pPr algn="ctr" fontAlgn="b"/>
                      <a:r>
                        <a:rPr lang="ru-RU" sz="1100" u="none" strike="noStrike" dirty="0">
                          <a:effectLst/>
                          <a:latin typeface="+mn-lt"/>
                        </a:rPr>
                        <a:t> </a:t>
                      </a:r>
                      <a:endParaRPr lang="ru-RU" sz="1100" b="0" i="0" u="none" strike="noStrike" dirty="0">
                        <a:solidFill>
                          <a:srgbClr val="000000"/>
                        </a:solidFill>
                        <a:effectLst/>
                        <a:latin typeface="+mn-lt"/>
                      </a:endParaRPr>
                    </a:p>
                  </a:txBody>
                  <a:tcPr marL="2638" marR="2638" marT="2638" marB="0" anchor="ctr"/>
                </a:tc>
                <a:tc>
                  <a:txBody>
                    <a:bodyPr/>
                    <a:lstStyle/>
                    <a:p>
                      <a:pPr algn="ctr" fontAlgn="b"/>
                      <a:r>
                        <a:rPr lang="ru-RU" sz="1100" u="none" strike="noStrike">
                          <a:effectLst/>
                          <a:latin typeface="+mn-lt"/>
                        </a:rPr>
                        <a:t>12,5 </a:t>
                      </a:r>
                      <a:endParaRPr lang="ru-RU" sz="1100" b="0" i="0" u="none" strike="noStrike">
                        <a:solidFill>
                          <a:srgbClr val="000000"/>
                        </a:solidFill>
                        <a:effectLst/>
                        <a:latin typeface="+mn-lt"/>
                      </a:endParaRPr>
                    </a:p>
                  </a:txBody>
                  <a:tcPr marL="2638" marR="2638" marT="2638" marB="0" anchor="ctr"/>
                </a:tc>
                <a:tc>
                  <a:txBody>
                    <a:bodyPr/>
                    <a:lstStyle/>
                    <a:p>
                      <a:pPr algn="ctr" fontAlgn="b"/>
                      <a:r>
                        <a:rPr lang="ru-RU" sz="1100" u="none" strike="noStrike" dirty="0">
                          <a:effectLst/>
                          <a:latin typeface="+mn-lt"/>
                        </a:rPr>
                        <a:t> </a:t>
                      </a:r>
                      <a:endParaRPr lang="ru-RU" sz="1100" b="0" i="0" u="none" strike="noStrike" dirty="0">
                        <a:solidFill>
                          <a:srgbClr val="000000"/>
                        </a:solidFill>
                        <a:effectLst/>
                        <a:latin typeface="+mn-lt"/>
                      </a:endParaRPr>
                    </a:p>
                  </a:txBody>
                  <a:tcPr marL="2638" marR="2638" marT="2638" marB="0" anchor="ctr"/>
                </a:tc>
                <a:tc>
                  <a:txBody>
                    <a:bodyPr/>
                    <a:lstStyle/>
                    <a:p>
                      <a:pPr algn="ctr" fontAlgn="b"/>
                      <a:r>
                        <a:rPr lang="ru-RU" sz="1100" u="none" strike="noStrike">
                          <a:effectLst/>
                          <a:latin typeface="+mn-lt"/>
                        </a:rPr>
                        <a:t> </a:t>
                      </a:r>
                      <a:endParaRPr lang="ru-RU" sz="1100" b="0" i="0" u="none" strike="noStrike">
                        <a:solidFill>
                          <a:srgbClr val="000000"/>
                        </a:solidFill>
                        <a:effectLst/>
                        <a:latin typeface="+mn-lt"/>
                      </a:endParaRPr>
                    </a:p>
                  </a:txBody>
                  <a:tcPr marL="2638" marR="2638" marT="2638" marB="0" anchor="ctr"/>
                </a:tc>
                <a:tc>
                  <a:txBody>
                    <a:bodyPr/>
                    <a:lstStyle/>
                    <a:p>
                      <a:pPr algn="ctr" fontAlgn="b"/>
                      <a:r>
                        <a:rPr lang="ru-RU" sz="1100" u="none" strike="noStrike">
                          <a:effectLst/>
                          <a:latin typeface="+mn-lt"/>
                        </a:rPr>
                        <a:t> </a:t>
                      </a:r>
                      <a:endParaRPr lang="ru-RU" sz="1100" b="0" i="0" u="none" strike="noStrike">
                        <a:solidFill>
                          <a:srgbClr val="000000"/>
                        </a:solidFill>
                        <a:effectLst/>
                        <a:latin typeface="+mn-lt"/>
                      </a:endParaRPr>
                    </a:p>
                  </a:txBody>
                  <a:tcPr marL="2638" marR="2638" marT="2638" marB="0" anchor="ctr"/>
                </a:tc>
                <a:tc>
                  <a:txBody>
                    <a:bodyPr/>
                    <a:lstStyle/>
                    <a:p>
                      <a:pPr algn="ctr" fontAlgn="b"/>
                      <a:r>
                        <a:rPr lang="ru-RU" sz="1100" u="none" strike="noStrike">
                          <a:effectLst/>
                          <a:latin typeface="+mn-lt"/>
                        </a:rPr>
                        <a:t>12,5 </a:t>
                      </a:r>
                      <a:endParaRPr lang="ru-RU" sz="1100" b="0" i="0" u="none" strike="noStrike">
                        <a:solidFill>
                          <a:srgbClr val="000000"/>
                        </a:solidFill>
                        <a:effectLst/>
                        <a:latin typeface="+mn-lt"/>
                      </a:endParaRPr>
                    </a:p>
                  </a:txBody>
                  <a:tcPr marL="2638" marR="2638" marT="2638" marB="0" anchor="ctr"/>
                </a:tc>
                <a:tc>
                  <a:txBody>
                    <a:bodyPr/>
                    <a:lstStyle/>
                    <a:p>
                      <a:pPr algn="ctr" fontAlgn="b"/>
                      <a:r>
                        <a:rPr lang="ru-RU" sz="1100" u="none" strike="noStrike">
                          <a:effectLst/>
                          <a:latin typeface="+mn-lt"/>
                        </a:rPr>
                        <a:t> </a:t>
                      </a:r>
                      <a:endParaRPr lang="ru-RU" sz="1100" b="0" i="0" u="none" strike="noStrike">
                        <a:solidFill>
                          <a:srgbClr val="000000"/>
                        </a:solidFill>
                        <a:effectLst/>
                        <a:latin typeface="+mn-lt"/>
                      </a:endParaRPr>
                    </a:p>
                  </a:txBody>
                  <a:tcPr marL="2638" marR="2638" marT="2638" marB="0" anchor="ctr"/>
                </a:tc>
                <a:tc>
                  <a:txBody>
                    <a:bodyPr/>
                    <a:lstStyle/>
                    <a:p>
                      <a:pPr algn="ctr" fontAlgn="b"/>
                      <a:r>
                        <a:rPr lang="ru-RU" sz="1100" u="none" strike="noStrike" dirty="0">
                          <a:effectLst/>
                          <a:latin typeface="+mn-lt"/>
                        </a:rPr>
                        <a:t>12,5 </a:t>
                      </a:r>
                      <a:endParaRPr lang="ru-RU" sz="1100" b="0" i="0" u="none" strike="noStrike" dirty="0">
                        <a:solidFill>
                          <a:srgbClr val="000000"/>
                        </a:solidFill>
                        <a:effectLst/>
                        <a:latin typeface="+mn-lt"/>
                      </a:endParaRPr>
                    </a:p>
                  </a:txBody>
                  <a:tcPr marL="2638" marR="2638" marT="2638" marB="0" anchor="ctr"/>
                </a:tc>
              </a:tr>
              <a:tr h="54339">
                <a:tc>
                  <a:txBody>
                    <a:bodyPr/>
                    <a:lstStyle/>
                    <a:p>
                      <a:pPr algn="l" fontAlgn="b"/>
                      <a:r>
                        <a:rPr lang="ru-RU" sz="1100" u="none" strike="noStrike">
                          <a:effectLst/>
                          <a:latin typeface="+mn-lt"/>
                        </a:rPr>
                        <a:t>Прочие доходы от использования имущества </a:t>
                      </a:r>
                      <a:endParaRPr lang="ru-RU" sz="1100" b="0" i="0" u="none" strike="noStrike">
                        <a:solidFill>
                          <a:srgbClr val="000000"/>
                        </a:solidFill>
                        <a:effectLst/>
                        <a:latin typeface="+mn-lt"/>
                      </a:endParaRPr>
                    </a:p>
                  </a:txBody>
                  <a:tcPr marL="2638" marR="2638" marT="2638" marB="0" anchor="b"/>
                </a:tc>
                <a:tc>
                  <a:txBody>
                    <a:bodyPr/>
                    <a:lstStyle/>
                    <a:p>
                      <a:pPr algn="ctr" fontAlgn="b"/>
                      <a:r>
                        <a:rPr lang="ru-RU" sz="1100" u="none" strike="noStrike" dirty="0">
                          <a:effectLst/>
                          <a:latin typeface="+mn-lt"/>
                        </a:rPr>
                        <a:t>000 1 11 09000 00 0000 000</a:t>
                      </a:r>
                      <a:endParaRPr lang="ru-RU" sz="1100" b="0" i="0" u="none" strike="noStrike" dirty="0">
                        <a:solidFill>
                          <a:srgbClr val="000000"/>
                        </a:solidFill>
                        <a:effectLst/>
                        <a:latin typeface="+mn-lt"/>
                      </a:endParaRPr>
                    </a:p>
                  </a:txBody>
                  <a:tcPr marL="2638" marR="2638" marT="2638" marB="0" anchor="ctr"/>
                </a:tc>
                <a:tc>
                  <a:txBody>
                    <a:bodyPr/>
                    <a:lstStyle/>
                    <a:p>
                      <a:pPr algn="ctr" fontAlgn="b"/>
                      <a:r>
                        <a:rPr lang="ru-RU" sz="1100" u="none" strike="noStrike">
                          <a:effectLst/>
                          <a:latin typeface="+mn-lt"/>
                        </a:rPr>
                        <a:t>735,0 </a:t>
                      </a:r>
                      <a:endParaRPr lang="ru-RU" sz="1100" b="0" i="0" u="none" strike="noStrike">
                        <a:solidFill>
                          <a:srgbClr val="000000"/>
                        </a:solidFill>
                        <a:effectLst/>
                        <a:latin typeface="+mn-lt"/>
                      </a:endParaRPr>
                    </a:p>
                  </a:txBody>
                  <a:tcPr marL="2638" marR="2638" marT="2638" marB="0" anchor="ctr"/>
                </a:tc>
                <a:tc>
                  <a:txBody>
                    <a:bodyPr/>
                    <a:lstStyle/>
                    <a:p>
                      <a:pPr algn="ctr" fontAlgn="b"/>
                      <a:r>
                        <a:rPr lang="ru-RU" sz="1100" u="none" strike="noStrike">
                          <a:effectLst/>
                          <a:latin typeface="+mn-lt"/>
                        </a:rPr>
                        <a:t> </a:t>
                      </a:r>
                      <a:endParaRPr lang="ru-RU" sz="1100" b="0" i="0" u="none" strike="noStrike">
                        <a:solidFill>
                          <a:srgbClr val="000000"/>
                        </a:solidFill>
                        <a:effectLst/>
                        <a:latin typeface="+mn-lt"/>
                      </a:endParaRPr>
                    </a:p>
                  </a:txBody>
                  <a:tcPr marL="2638" marR="2638" marT="2638" marB="0" anchor="ctr"/>
                </a:tc>
                <a:tc>
                  <a:txBody>
                    <a:bodyPr/>
                    <a:lstStyle/>
                    <a:p>
                      <a:pPr algn="ctr" fontAlgn="b"/>
                      <a:r>
                        <a:rPr lang="ru-RU" sz="1100" u="none" strike="noStrike">
                          <a:effectLst/>
                          <a:latin typeface="+mn-lt"/>
                        </a:rPr>
                        <a:t> </a:t>
                      </a:r>
                      <a:endParaRPr lang="ru-RU" sz="1100" b="0" i="0" u="none" strike="noStrike">
                        <a:solidFill>
                          <a:srgbClr val="000000"/>
                        </a:solidFill>
                        <a:effectLst/>
                        <a:latin typeface="+mn-lt"/>
                      </a:endParaRPr>
                    </a:p>
                  </a:txBody>
                  <a:tcPr marL="2638" marR="2638" marT="2638" marB="0" anchor="ctr"/>
                </a:tc>
                <a:tc>
                  <a:txBody>
                    <a:bodyPr/>
                    <a:lstStyle/>
                    <a:p>
                      <a:pPr algn="ctr" fontAlgn="b"/>
                      <a:r>
                        <a:rPr lang="ru-RU" sz="1100" u="none" strike="noStrike">
                          <a:effectLst/>
                          <a:latin typeface="+mn-lt"/>
                        </a:rPr>
                        <a:t>1 500,0 </a:t>
                      </a:r>
                      <a:endParaRPr lang="ru-RU" sz="1100" b="0" i="0" u="none" strike="noStrike">
                        <a:solidFill>
                          <a:srgbClr val="000000"/>
                        </a:solidFill>
                        <a:effectLst/>
                        <a:latin typeface="+mn-lt"/>
                      </a:endParaRPr>
                    </a:p>
                  </a:txBody>
                  <a:tcPr marL="2638" marR="2638" marT="2638" marB="0" anchor="ctr"/>
                </a:tc>
                <a:tc>
                  <a:txBody>
                    <a:bodyPr/>
                    <a:lstStyle/>
                    <a:p>
                      <a:pPr algn="ctr" fontAlgn="b"/>
                      <a:r>
                        <a:rPr lang="ru-RU" sz="1100" u="none" strike="noStrike">
                          <a:effectLst/>
                          <a:latin typeface="+mn-lt"/>
                        </a:rPr>
                        <a:t> </a:t>
                      </a:r>
                      <a:endParaRPr lang="ru-RU" sz="1100" b="0" i="0" u="none" strike="noStrike">
                        <a:solidFill>
                          <a:srgbClr val="000000"/>
                        </a:solidFill>
                        <a:effectLst/>
                        <a:latin typeface="+mn-lt"/>
                      </a:endParaRPr>
                    </a:p>
                  </a:txBody>
                  <a:tcPr marL="2638" marR="2638" marT="2638" marB="0" anchor="ctr"/>
                </a:tc>
                <a:tc>
                  <a:txBody>
                    <a:bodyPr/>
                    <a:lstStyle/>
                    <a:p>
                      <a:pPr algn="ctr" fontAlgn="b"/>
                      <a:r>
                        <a:rPr lang="ru-RU" sz="1100" u="none" strike="noStrike">
                          <a:effectLst/>
                          <a:latin typeface="+mn-lt"/>
                        </a:rPr>
                        <a:t> </a:t>
                      </a:r>
                      <a:endParaRPr lang="ru-RU" sz="1100" b="0" i="0" u="none" strike="noStrike">
                        <a:solidFill>
                          <a:srgbClr val="000000"/>
                        </a:solidFill>
                        <a:effectLst/>
                        <a:latin typeface="+mn-lt"/>
                      </a:endParaRPr>
                    </a:p>
                  </a:txBody>
                  <a:tcPr marL="2638" marR="2638" marT="2638" marB="0" anchor="ctr"/>
                </a:tc>
                <a:tc>
                  <a:txBody>
                    <a:bodyPr/>
                    <a:lstStyle/>
                    <a:p>
                      <a:pPr algn="ctr" fontAlgn="b"/>
                      <a:r>
                        <a:rPr lang="ru-RU" sz="1100" u="none" strike="noStrike">
                          <a:effectLst/>
                          <a:latin typeface="+mn-lt"/>
                        </a:rPr>
                        <a:t>190,0 </a:t>
                      </a:r>
                      <a:endParaRPr lang="ru-RU" sz="1100" b="0" i="0" u="none" strike="noStrike">
                        <a:solidFill>
                          <a:srgbClr val="000000"/>
                        </a:solidFill>
                        <a:effectLst/>
                        <a:latin typeface="+mn-lt"/>
                      </a:endParaRPr>
                    </a:p>
                  </a:txBody>
                  <a:tcPr marL="2638" marR="2638" marT="2638" marB="0" anchor="ctr"/>
                </a:tc>
                <a:tc>
                  <a:txBody>
                    <a:bodyPr/>
                    <a:lstStyle/>
                    <a:p>
                      <a:pPr algn="ctr" fontAlgn="b"/>
                      <a:r>
                        <a:rPr lang="ru-RU" sz="1100" u="none" strike="noStrike">
                          <a:effectLst/>
                          <a:latin typeface="+mn-lt"/>
                        </a:rPr>
                        <a:t>1 690,0 </a:t>
                      </a:r>
                      <a:endParaRPr lang="ru-RU" sz="1100" b="0" i="0" u="none" strike="noStrike">
                        <a:solidFill>
                          <a:srgbClr val="000000"/>
                        </a:solidFill>
                        <a:effectLst/>
                        <a:latin typeface="+mn-lt"/>
                      </a:endParaRPr>
                    </a:p>
                  </a:txBody>
                  <a:tcPr marL="2638" marR="2638" marT="2638" marB="0" anchor="ctr"/>
                </a:tc>
                <a:tc>
                  <a:txBody>
                    <a:bodyPr/>
                    <a:lstStyle/>
                    <a:p>
                      <a:pPr algn="ctr" fontAlgn="b"/>
                      <a:r>
                        <a:rPr lang="ru-RU" sz="1100" u="none" strike="noStrike">
                          <a:effectLst/>
                          <a:latin typeface="+mn-lt"/>
                        </a:rPr>
                        <a:t> </a:t>
                      </a:r>
                      <a:endParaRPr lang="ru-RU" sz="1100" b="0" i="0" u="none" strike="noStrike">
                        <a:solidFill>
                          <a:srgbClr val="000000"/>
                        </a:solidFill>
                        <a:effectLst/>
                        <a:latin typeface="+mn-lt"/>
                      </a:endParaRPr>
                    </a:p>
                  </a:txBody>
                  <a:tcPr marL="2638" marR="2638" marT="2638" marB="0" anchor="ctr"/>
                </a:tc>
                <a:tc>
                  <a:txBody>
                    <a:bodyPr/>
                    <a:lstStyle/>
                    <a:p>
                      <a:pPr algn="ctr" fontAlgn="b"/>
                      <a:r>
                        <a:rPr lang="ru-RU" sz="1100" u="none" strike="noStrike">
                          <a:effectLst/>
                          <a:latin typeface="+mn-lt"/>
                        </a:rPr>
                        <a:t>2 425,0 </a:t>
                      </a:r>
                      <a:endParaRPr lang="ru-RU" sz="1100" b="0" i="0" u="none" strike="noStrike">
                        <a:solidFill>
                          <a:srgbClr val="000000"/>
                        </a:solidFill>
                        <a:effectLst/>
                        <a:latin typeface="+mn-lt"/>
                      </a:endParaRPr>
                    </a:p>
                  </a:txBody>
                  <a:tcPr marL="2638" marR="2638" marT="2638" marB="0" anchor="ctr"/>
                </a:tc>
              </a:tr>
              <a:tr h="100789">
                <a:tc>
                  <a:txBody>
                    <a:bodyPr/>
                    <a:lstStyle/>
                    <a:p>
                      <a:pPr algn="l" fontAlgn="b"/>
                      <a:r>
                        <a:rPr lang="ru-RU" sz="1100" b="1" u="none" strike="noStrike" dirty="0">
                          <a:effectLst/>
                          <a:latin typeface="+mn-lt"/>
                        </a:rPr>
                        <a:t>ПЛАТЕЖИ ПРИ ПОЛЬЗОВАНИИ ПРИРОДНЫМИ РЕСУРСАМИ</a:t>
                      </a:r>
                      <a:endParaRPr lang="ru-RU" sz="1100" b="1" i="0" u="none" strike="noStrike" dirty="0">
                        <a:solidFill>
                          <a:srgbClr val="000000"/>
                        </a:solidFill>
                        <a:effectLst/>
                        <a:latin typeface="+mn-lt"/>
                      </a:endParaRPr>
                    </a:p>
                  </a:txBody>
                  <a:tcPr marL="2638" marR="2638" marT="2638" marB="0" anchor="b"/>
                </a:tc>
                <a:tc>
                  <a:txBody>
                    <a:bodyPr/>
                    <a:lstStyle/>
                    <a:p>
                      <a:pPr algn="ctr" fontAlgn="b"/>
                      <a:r>
                        <a:rPr lang="ru-RU" sz="1100" b="1" u="none" strike="noStrike" dirty="0">
                          <a:effectLst/>
                          <a:latin typeface="+mn-lt"/>
                        </a:rPr>
                        <a:t>000 1 12 00000 00 0000 000</a:t>
                      </a:r>
                      <a:endParaRPr lang="ru-RU" sz="1100" b="1" i="0" u="none" strike="noStrike" dirty="0">
                        <a:solidFill>
                          <a:srgbClr val="000000"/>
                        </a:solidFill>
                        <a:effectLst/>
                        <a:latin typeface="+mn-lt"/>
                      </a:endParaRPr>
                    </a:p>
                  </a:txBody>
                  <a:tcPr marL="2638" marR="2638" marT="2638" marB="0" anchor="ctr"/>
                </a:tc>
                <a:tc>
                  <a:txBody>
                    <a:bodyPr/>
                    <a:lstStyle/>
                    <a:p>
                      <a:pPr algn="ctr" fontAlgn="b"/>
                      <a:r>
                        <a:rPr lang="ru-RU" sz="1100" b="1" u="none" strike="noStrike" dirty="0">
                          <a:effectLst/>
                          <a:latin typeface="+mn-lt"/>
                        </a:rPr>
                        <a:t>1 623,4 </a:t>
                      </a:r>
                      <a:endParaRPr lang="ru-RU" sz="1100" b="1" i="0" u="none" strike="noStrike" dirty="0">
                        <a:solidFill>
                          <a:srgbClr val="000000"/>
                        </a:solidFill>
                        <a:effectLst/>
                        <a:latin typeface="+mn-lt"/>
                      </a:endParaRPr>
                    </a:p>
                  </a:txBody>
                  <a:tcPr marL="2638" marR="2638" marT="2638" marB="0" anchor="ctr"/>
                </a:tc>
                <a:tc>
                  <a:txBody>
                    <a:bodyPr/>
                    <a:lstStyle/>
                    <a:p>
                      <a:pPr algn="ctr" fontAlgn="b"/>
                      <a:r>
                        <a:rPr lang="ru-RU" sz="1100" b="1" u="none" strike="noStrike" dirty="0">
                          <a:effectLst/>
                          <a:latin typeface="+mn-lt"/>
                        </a:rPr>
                        <a:t> </a:t>
                      </a:r>
                      <a:endParaRPr lang="ru-RU" sz="1100" b="1" i="0" u="none" strike="noStrike" dirty="0">
                        <a:solidFill>
                          <a:srgbClr val="000000"/>
                        </a:solidFill>
                        <a:effectLst/>
                        <a:latin typeface="+mn-lt"/>
                      </a:endParaRPr>
                    </a:p>
                  </a:txBody>
                  <a:tcPr marL="2638" marR="2638" marT="2638" marB="0" anchor="ctr"/>
                </a:tc>
                <a:tc>
                  <a:txBody>
                    <a:bodyPr/>
                    <a:lstStyle/>
                    <a:p>
                      <a:pPr algn="ctr" fontAlgn="b"/>
                      <a:r>
                        <a:rPr lang="ru-RU" sz="1100" b="1" u="none" strike="noStrike" dirty="0">
                          <a:effectLst/>
                          <a:latin typeface="+mn-lt"/>
                        </a:rPr>
                        <a:t> </a:t>
                      </a:r>
                      <a:endParaRPr lang="ru-RU" sz="1100" b="1" i="0" u="none" strike="noStrike" dirty="0">
                        <a:solidFill>
                          <a:srgbClr val="000000"/>
                        </a:solidFill>
                        <a:effectLst/>
                        <a:latin typeface="+mn-lt"/>
                      </a:endParaRPr>
                    </a:p>
                  </a:txBody>
                  <a:tcPr marL="2638" marR="2638" marT="2638" marB="0" anchor="ctr"/>
                </a:tc>
                <a:tc>
                  <a:txBody>
                    <a:bodyPr/>
                    <a:lstStyle/>
                    <a:p>
                      <a:pPr algn="ctr" fontAlgn="b"/>
                      <a:r>
                        <a:rPr lang="ru-RU" sz="1100" b="1" u="none" strike="noStrike" dirty="0">
                          <a:effectLst/>
                          <a:latin typeface="+mn-lt"/>
                        </a:rPr>
                        <a:t> </a:t>
                      </a:r>
                      <a:endParaRPr lang="ru-RU" sz="1100" b="1" i="0" u="none" strike="noStrike" dirty="0">
                        <a:solidFill>
                          <a:srgbClr val="000000"/>
                        </a:solidFill>
                        <a:effectLst/>
                        <a:latin typeface="+mn-lt"/>
                      </a:endParaRPr>
                    </a:p>
                  </a:txBody>
                  <a:tcPr marL="2638" marR="2638" marT="2638" marB="0" anchor="ctr"/>
                </a:tc>
                <a:tc>
                  <a:txBody>
                    <a:bodyPr/>
                    <a:lstStyle/>
                    <a:p>
                      <a:pPr algn="ctr" fontAlgn="b"/>
                      <a:r>
                        <a:rPr lang="ru-RU" sz="1100" b="1" u="none" strike="noStrike" dirty="0">
                          <a:effectLst/>
                          <a:latin typeface="+mn-lt"/>
                        </a:rPr>
                        <a:t> </a:t>
                      </a:r>
                      <a:endParaRPr lang="ru-RU" sz="1100" b="1" i="0" u="none" strike="noStrike" dirty="0">
                        <a:solidFill>
                          <a:srgbClr val="000000"/>
                        </a:solidFill>
                        <a:effectLst/>
                        <a:latin typeface="+mn-lt"/>
                      </a:endParaRPr>
                    </a:p>
                  </a:txBody>
                  <a:tcPr marL="2638" marR="2638" marT="2638" marB="0" anchor="ctr"/>
                </a:tc>
                <a:tc>
                  <a:txBody>
                    <a:bodyPr/>
                    <a:lstStyle/>
                    <a:p>
                      <a:pPr algn="ctr" fontAlgn="b"/>
                      <a:r>
                        <a:rPr lang="ru-RU" sz="1100" b="1" u="none" strike="noStrike" dirty="0">
                          <a:effectLst/>
                          <a:latin typeface="+mn-lt"/>
                        </a:rPr>
                        <a:t> </a:t>
                      </a:r>
                      <a:endParaRPr lang="ru-RU" sz="1100" b="1" i="0" u="none" strike="noStrike" dirty="0">
                        <a:solidFill>
                          <a:srgbClr val="000000"/>
                        </a:solidFill>
                        <a:effectLst/>
                        <a:latin typeface="+mn-lt"/>
                      </a:endParaRPr>
                    </a:p>
                  </a:txBody>
                  <a:tcPr marL="2638" marR="2638" marT="2638" marB="0" anchor="ctr"/>
                </a:tc>
                <a:tc>
                  <a:txBody>
                    <a:bodyPr/>
                    <a:lstStyle/>
                    <a:p>
                      <a:pPr algn="ctr" fontAlgn="b"/>
                      <a:r>
                        <a:rPr lang="ru-RU" sz="1100" b="1" u="none" strike="noStrike" dirty="0">
                          <a:effectLst/>
                          <a:latin typeface="+mn-lt"/>
                        </a:rPr>
                        <a:t> </a:t>
                      </a:r>
                      <a:endParaRPr lang="ru-RU" sz="1100" b="1" i="0" u="none" strike="noStrike" dirty="0">
                        <a:solidFill>
                          <a:srgbClr val="000000"/>
                        </a:solidFill>
                        <a:effectLst/>
                        <a:latin typeface="+mn-lt"/>
                      </a:endParaRPr>
                    </a:p>
                  </a:txBody>
                  <a:tcPr marL="2638" marR="2638" marT="2638" marB="0" anchor="ctr"/>
                </a:tc>
                <a:tc>
                  <a:txBody>
                    <a:bodyPr/>
                    <a:lstStyle/>
                    <a:p>
                      <a:pPr algn="ctr" fontAlgn="b"/>
                      <a:r>
                        <a:rPr lang="ru-RU" sz="1100" b="1" u="none" strike="noStrike" dirty="0">
                          <a:effectLst/>
                          <a:latin typeface="+mn-lt"/>
                        </a:rPr>
                        <a:t> </a:t>
                      </a:r>
                      <a:endParaRPr lang="ru-RU" sz="1100" b="1" i="0" u="none" strike="noStrike" dirty="0">
                        <a:solidFill>
                          <a:srgbClr val="000000"/>
                        </a:solidFill>
                        <a:effectLst/>
                        <a:latin typeface="+mn-lt"/>
                      </a:endParaRPr>
                    </a:p>
                  </a:txBody>
                  <a:tcPr marL="2638" marR="2638" marT="2638" marB="0" anchor="ctr"/>
                </a:tc>
                <a:tc>
                  <a:txBody>
                    <a:bodyPr/>
                    <a:lstStyle/>
                    <a:p>
                      <a:pPr algn="ctr" fontAlgn="b"/>
                      <a:r>
                        <a:rPr lang="ru-RU" sz="1100" b="1" u="none" strike="noStrike" dirty="0">
                          <a:effectLst/>
                          <a:latin typeface="+mn-lt"/>
                        </a:rPr>
                        <a:t> </a:t>
                      </a:r>
                      <a:endParaRPr lang="ru-RU" sz="1100" b="1" i="0" u="none" strike="noStrike" dirty="0">
                        <a:solidFill>
                          <a:srgbClr val="000000"/>
                        </a:solidFill>
                        <a:effectLst/>
                        <a:latin typeface="+mn-lt"/>
                      </a:endParaRPr>
                    </a:p>
                  </a:txBody>
                  <a:tcPr marL="2638" marR="2638" marT="2638" marB="0" anchor="ctr"/>
                </a:tc>
                <a:tc>
                  <a:txBody>
                    <a:bodyPr/>
                    <a:lstStyle/>
                    <a:p>
                      <a:pPr algn="ctr" fontAlgn="b"/>
                      <a:r>
                        <a:rPr lang="ru-RU" sz="1100" b="1" u="none" strike="noStrike" dirty="0">
                          <a:effectLst/>
                          <a:latin typeface="+mn-lt"/>
                        </a:rPr>
                        <a:t>1 623,4 </a:t>
                      </a:r>
                      <a:endParaRPr lang="ru-RU" sz="1100" b="1" i="0" u="none" strike="noStrike" dirty="0">
                        <a:solidFill>
                          <a:srgbClr val="000000"/>
                        </a:solidFill>
                        <a:effectLst/>
                        <a:latin typeface="+mn-lt"/>
                      </a:endParaRPr>
                    </a:p>
                  </a:txBody>
                  <a:tcPr marL="2638" marR="2638" marT="2638" marB="0" anchor="ctr"/>
                </a:tc>
              </a:tr>
              <a:tr h="54339">
                <a:tc>
                  <a:txBody>
                    <a:bodyPr/>
                    <a:lstStyle/>
                    <a:p>
                      <a:pPr algn="l" fontAlgn="b"/>
                      <a:r>
                        <a:rPr lang="ru-RU" sz="1100" u="none" strike="noStrike">
                          <a:effectLst/>
                          <a:latin typeface="+mn-lt"/>
                        </a:rPr>
                        <a:t>Плата за негативное воздействие на окружающую среду</a:t>
                      </a:r>
                      <a:endParaRPr lang="ru-RU" sz="1100" b="0" i="0" u="none" strike="noStrike">
                        <a:solidFill>
                          <a:srgbClr val="000000"/>
                        </a:solidFill>
                        <a:effectLst/>
                        <a:latin typeface="+mn-lt"/>
                      </a:endParaRPr>
                    </a:p>
                  </a:txBody>
                  <a:tcPr marL="2638" marR="2638" marT="2638" marB="0" anchor="b"/>
                </a:tc>
                <a:tc>
                  <a:txBody>
                    <a:bodyPr/>
                    <a:lstStyle/>
                    <a:p>
                      <a:pPr algn="ctr" fontAlgn="b"/>
                      <a:r>
                        <a:rPr lang="ru-RU" sz="1100" u="none" strike="noStrike" dirty="0">
                          <a:effectLst/>
                          <a:latin typeface="+mn-lt"/>
                        </a:rPr>
                        <a:t>000 1 12 01000 00 0000 000</a:t>
                      </a:r>
                      <a:endParaRPr lang="ru-RU" sz="1100" b="0" i="0" u="none" strike="noStrike" dirty="0">
                        <a:solidFill>
                          <a:srgbClr val="000000"/>
                        </a:solidFill>
                        <a:effectLst/>
                        <a:latin typeface="+mn-lt"/>
                      </a:endParaRPr>
                    </a:p>
                  </a:txBody>
                  <a:tcPr marL="2638" marR="2638" marT="2638" marB="0" anchor="ctr"/>
                </a:tc>
                <a:tc>
                  <a:txBody>
                    <a:bodyPr/>
                    <a:lstStyle/>
                    <a:p>
                      <a:pPr algn="ctr" fontAlgn="b"/>
                      <a:r>
                        <a:rPr lang="ru-RU" sz="1100" u="none" strike="noStrike">
                          <a:effectLst/>
                          <a:latin typeface="+mn-lt"/>
                        </a:rPr>
                        <a:t>1 623,4 </a:t>
                      </a:r>
                      <a:endParaRPr lang="ru-RU" sz="1100" b="0" i="0" u="none" strike="noStrike">
                        <a:solidFill>
                          <a:srgbClr val="000000"/>
                        </a:solidFill>
                        <a:effectLst/>
                        <a:latin typeface="+mn-lt"/>
                      </a:endParaRPr>
                    </a:p>
                  </a:txBody>
                  <a:tcPr marL="2638" marR="2638" marT="2638" marB="0" anchor="ctr"/>
                </a:tc>
                <a:tc>
                  <a:txBody>
                    <a:bodyPr/>
                    <a:lstStyle/>
                    <a:p>
                      <a:pPr algn="ctr" fontAlgn="b"/>
                      <a:r>
                        <a:rPr lang="ru-RU" sz="1100" u="none" strike="noStrike">
                          <a:effectLst/>
                          <a:latin typeface="+mn-lt"/>
                        </a:rPr>
                        <a:t> </a:t>
                      </a:r>
                      <a:endParaRPr lang="ru-RU" sz="1100" b="0" i="0" u="none" strike="noStrike">
                        <a:solidFill>
                          <a:srgbClr val="000000"/>
                        </a:solidFill>
                        <a:effectLst/>
                        <a:latin typeface="+mn-lt"/>
                      </a:endParaRPr>
                    </a:p>
                  </a:txBody>
                  <a:tcPr marL="2638" marR="2638" marT="2638" marB="0" anchor="ctr"/>
                </a:tc>
                <a:tc>
                  <a:txBody>
                    <a:bodyPr/>
                    <a:lstStyle/>
                    <a:p>
                      <a:pPr algn="ctr" fontAlgn="b"/>
                      <a:r>
                        <a:rPr lang="ru-RU" sz="1100" u="none" strike="noStrike">
                          <a:effectLst/>
                          <a:latin typeface="+mn-lt"/>
                        </a:rPr>
                        <a:t> </a:t>
                      </a:r>
                      <a:endParaRPr lang="ru-RU" sz="1100" b="0" i="0" u="none" strike="noStrike">
                        <a:solidFill>
                          <a:srgbClr val="000000"/>
                        </a:solidFill>
                        <a:effectLst/>
                        <a:latin typeface="+mn-lt"/>
                      </a:endParaRPr>
                    </a:p>
                  </a:txBody>
                  <a:tcPr marL="2638" marR="2638" marT="2638" marB="0" anchor="ctr"/>
                </a:tc>
                <a:tc>
                  <a:txBody>
                    <a:bodyPr/>
                    <a:lstStyle/>
                    <a:p>
                      <a:pPr algn="ctr" fontAlgn="b"/>
                      <a:r>
                        <a:rPr lang="ru-RU" sz="1100" u="none" strike="noStrike">
                          <a:effectLst/>
                          <a:latin typeface="+mn-lt"/>
                        </a:rPr>
                        <a:t> </a:t>
                      </a:r>
                      <a:endParaRPr lang="ru-RU" sz="1100" b="0" i="0" u="none" strike="noStrike">
                        <a:solidFill>
                          <a:srgbClr val="000000"/>
                        </a:solidFill>
                        <a:effectLst/>
                        <a:latin typeface="+mn-lt"/>
                      </a:endParaRPr>
                    </a:p>
                  </a:txBody>
                  <a:tcPr marL="2638" marR="2638" marT="2638" marB="0" anchor="ctr"/>
                </a:tc>
                <a:tc>
                  <a:txBody>
                    <a:bodyPr/>
                    <a:lstStyle/>
                    <a:p>
                      <a:pPr algn="ctr" fontAlgn="b"/>
                      <a:r>
                        <a:rPr lang="ru-RU" sz="1100" u="none" strike="noStrike">
                          <a:effectLst/>
                          <a:latin typeface="+mn-lt"/>
                        </a:rPr>
                        <a:t> </a:t>
                      </a:r>
                      <a:endParaRPr lang="ru-RU" sz="1100" b="0" i="0" u="none" strike="noStrike">
                        <a:solidFill>
                          <a:srgbClr val="000000"/>
                        </a:solidFill>
                        <a:effectLst/>
                        <a:latin typeface="+mn-lt"/>
                      </a:endParaRPr>
                    </a:p>
                  </a:txBody>
                  <a:tcPr marL="2638" marR="2638" marT="2638" marB="0" anchor="ctr"/>
                </a:tc>
                <a:tc>
                  <a:txBody>
                    <a:bodyPr/>
                    <a:lstStyle/>
                    <a:p>
                      <a:pPr algn="ctr" fontAlgn="b"/>
                      <a:r>
                        <a:rPr lang="ru-RU" sz="1100" u="none" strike="noStrike">
                          <a:effectLst/>
                          <a:latin typeface="+mn-lt"/>
                        </a:rPr>
                        <a:t> </a:t>
                      </a:r>
                      <a:endParaRPr lang="ru-RU" sz="1100" b="0" i="0" u="none" strike="noStrike">
                        <a:solidFill>
                          <a:srgbClr val="000000"/>
                        </a:solidFill>
                        <a:effectLst/>
                        <a:latin typeface="+mn-lt"/>
                      </a:endParaRPr>
                    </a:p>
                  </a:txBody>
                  <a:tcPr marL="2638" marR="2638" marT="2638" marB="0" anchor="ctr"/>
                </a:tc>
                <a:tc>
                  <a:txBody>
                    <a:bodyPr/>
                    <a:lstStyle/>
                    <a:p>
                      <a:pPr algn="ctr" fontAlgn="b"/>
                      <a:r>
                        <a:rPr lang="ru-RU" sz="1100" u="none" strike="noStrike">
                          <a:effectLst/>
                          <a:latin typeface="+mn-lt"/>
                        </a:rPr>
                        <a:t> </a:t>
                      </a:r>
                      <a:endParaRPr lang="ru-RU" sz="1100" b="0" i="0" u="none" strike="noStrike">
                        <a:solidFill>
                          <a:srgbClr val="000000"/>
                        </a:solidFill>
                        <a:effectLst/>
                        <a:latin typeface="+mn-lt"/>
                      </a:endParaRPr>
                    </a:p>
                  </a:txBody>
                  <a:tcPr marL="2638" marR="2638" marT="2638" marB="0" anchor="ctr"/>
                </a:tc>
                <a:tc>
                  <a:txBody>
                    <a:bodyPr/>
                    <a:lstStyle/>
                    <a:p>
                      <a:pPr algn="ctr" fontAlgn="b"/>
                      <a:r>
                        <a:rPr lang="ru-RU" sz="1100" u="none" strike="noStrike">
                          <a:effectLst/>
                          <a:latin typeface="+mn-lt"/>
                        </a:rPr>
                        <a:t> </a:t>
                      </a:r>
                      <a:endParaRPr lang="ru-RU" sz="1100" b="0" i="0" u="none" strike="noStrike">
                        <a:solidFill>
                          <a:srgbClr val="000000"/>
                        </a:solidFill>
                        <a:effectLst/>
                        <a:latin typeface="+mn-lt"/>
                      </a:endParaRPr>
                    </a:p>
                  </a:txBody>
                  <a:tcPr marL="2638" marR="2638" marT="2638" marB="0" anchor="ctr"/>
                </a:tc>
                <a:tc>
                  <a:txBody>
                    <a:bodyPr/>
                    <a:lstStyle/>
                    <a:p>
                      <a:pPr algn="ctr" fontAlgn="b"/>
                      <a:r>
                        <a:rPr lang="ru-RU" sz="1100" u="none" strike="noStrike">
                          <a:effectLst/>
                          <a:latin typeface="+mn-lt"/>
                        </a:rPr>
                        <a:t> </a:t>
                      </a:r>
                      <a:endParaRPr lang="ru-RU" sz="1100" b="0" i="0" u="none" strike="noStrike">
                        <a:solidFill>
                          <a:srgbClr val="000000"/>
                        </a:solidFill>
                        <a:effectLst/>
                        <a:latin typeface="+mn-lt"/>
                      </a:endParaRPr>
                    </a:p>
                  </a:txBody>
                  <a:tcPr marL="2638" marR="2638" marT="2638" marB="0" anchor="ctr"/>
                </a:tc>
                <a:tc>
                  <a:txBody>
                    <a:bodyPr/>
                    <a:lstStyle/>
                    <a:p>
                      <a:pPr algn="ctr" fontAlgn="b"/>
                      <a:r>
                        <a:rPr lang="ru-RU" sz="1100" u="none" strike="noStrike" dirty="0">
                          <a:effectLst/>
                          <a:latin typeface="+mn-lt"/>
                        </a:rPr>
                        <a:t>1 623,4 </a:t>
                      </a:r>
                      <a:endParaRPr lang="ru-RU" sz="1100" b="0" i="0" u="none" strike="noStrike" dirty="0">
                        <a:solidFill>
                          <a:srgbClr val="000000"/>
                        </a:solidFill>
                        <a:effectLst/>
                        <a:latin typeface="+mn-lt"/>
                      </a:endParaRPr>
                    </a:p>
                  </a:txBody>
                  <a:tcPr marL="2638" marR="2638" marT="2638" marB="0" anchor="ctr"/>
                </a:tc>
              </a:tr>
              <a:tr h="100789">
                <a:tc>
                  <a:txBody>
                    <a:bodyPr/>
                    <a:lstStyle/>
                    <a:p>
                      <a:pPr algn="just" fontAlgn="ctr"/>
                      <a:r>
                        <a:rPr lang="ru-RU" sz="1100" b="1" u="none" strike="noStrike" dirty="0">
                          <a:effectLst/>
                          <a:latin typeface="+mn-lt"/>
                        </a:rPr>
                        <a:t>ДОХОДЫ ОТ ОКАЗАНИЯ ПЛАТНЫХ УСЛУГ И КОМПЕНСАЦИИ ЗАТРАТ ГОСУДАРСТВА</a:t>
                      </a:r>
                      <a:endParaRPr lang="ru-RU" sz="1100" b="1" i="0" u="none" strike="noStrike" dirty="0">
                        <a:solidFill>
                          <a:srgbClr val="000000"/>
                        </a:solidFill>
                        <a:effectLst/>
                        <a:latin typeface="+mn-lt"/>
                      </a:endParaRPr>
                    </a:p>
                  </a:txBody>
                  <a:tcPr marL="2638" marR="2638" marT="2638" marB="0" anchor="ctr"/>
                </a:tc>
                <a:tc>
                  <a:txBody>
                    <a:bodyPr/>
                    <a:lstStyle/>
                    <a:p>
                      <a:pPr algn="ctr" fontAlgn="b"/>
                      <a:r>
                        <a:rPr lang="ru-RU" sz="1100" b="1" u="none" strike="noStrike" dirty="0">
                          <a:effectLst/>
                          <a:latin typeface="+mn-lt"/>
                        </a:rPr>
                        <a:t>000 113 00000 00 0000 000</a:t>
                      </a:r>
                      <a:endParaRPr lang="ru-RU" sz="1100" b="1" i="0" u="none" strike="noStrike" dirty="0">
                        <a:solidFill>
                          <a:srgbClr val="000000"/>
                        </a:solidFill>
                        <a:effectLst/>
                        <a:latin typeface="+mn-lt"/>
                      </a:endParaRPr>
                    </a:p>
                  </a:txBody>
                  <a:tcPr marL="2638" marR="2638" marT="2638" marB="0" anchor="ctr"/>
                </a:tc>
                <a:tc>
                  <a:txBody>
                    <a:bodyPr/>
                    <a:lstStyle/>
                    <a:p>
                      <a:pPr algn="ctr" fontAlgn="b"/>
                      <a:r>
                        <a:rPr lang="ru-RU" sz="1100" b="1" u="none" strike="noStrike" dirty="0">
                          <a:effectLst/>
                          <a:latin typeface="+mn-lt"/>
                        </a:rPr>
                        <a:t>508,7 </a:t>
                      </a:r>
                      <a:endParaRPr lang="ru-RU" sz="1100" b="1" i="0" u="none" strike="noStrike" dirty="0">
                        <a:solidFill>
                          <a:srgbClr val="000000"/>
                        </a:solidFill>
                        <a:effectLst/>
                        <a:latin typeface="+mn-lt"/>
                      </a:endParaRPr>
                    </a:p>
                  </a:txBody>
                  <a:tcPr marL="2638" marR="2638" marT="2638" marB="0" anchor="ctr"/>
                </a:tc>
                <a:tc>
                  <a:txBody>
                    <a:bodyPr/>
                    <a:lstStyle/>
                    <a:p>
                      <a:pPr algn="ctr" fontAlgn="b"/>
                      <a:r>
                        <a:rPr lang="ru-RU" sz="1100" b="1" u="none" strike="noStrike">
                          <a:effectLst/>
                          <a:latin typeface="+mn-lt"/>
                        </a:rPr>
                        <a:t> </a:t>
                      </a:r>
                      <a:endParaRPr lang="ru-RU" sz="1100" b="1" i="0" u="none" strike="noStrike">
                        <a:solidFill>
                          <a:srgbClr val="000000"/>
                        </a:solidFill>
                        <a:effectLst/>
                        <a:latin typeface="+mn-lt"/>
                      </a:endParaRPr>
                    </a:p>
                  </a:txBody>
                  <a:tcPr marL="2638" marR="2638" marT="2638" marB="0" anchor="ctr"/>
                </a:tc>
                <a:tc>
                  <a:txBody>
                    <a:bodyPr/>
                    <a:lstStyle/>
                    <a:p>
                      <a:pPr algn="ctr" fontAlgn="b"/>
                      <a:r>
                        <a:rPr lang="ru-RU" sz="1100" b="1" u="none" strike="noStrike">
                          <a:effectLst/>
                          <a:latin typeface="+mn-lt"/>
                        </a:rPr>
                        <a:t>18 225,3 </a:t>
                      </a:r>
                      <a:endParaRPr lang="ru-RU" sz="1100" b="1" i="0" u="none" strike="noStrike">
                        <a:solidFill>
                          <a:srgbClr val="000000"/>
                        </a:solidFill>
                        <a:effectLst/>
                        <a:latin typeface="+mn-lt"/>
                      </a:endParaRPr>
                    </a:p>
                  </a:txBody>
                  <a:tcPr marL="2638" marR="2638" marT="2638" marB="0" anchor="ctr"/>
                </a:tc>
                <a:tc>
                  <a:txBody>
                    <a:bodyPr/>
                    <a:lstStyle/>
                    <a:p>
                      <a:pPr algn="ctr" fontAlgn="b"/>
                      <a:r>
                        <a:rPr lang="ru-RU" sz="1100" b="1" u="none" strike="noStrike" dirty="0">
                          <a:effectLst/>
                          <a:latin typeface="+mn-lt"/>
                        </a:rPr>
                        <a:t>2 000,0 </a:t>
                      </a:r>
                      <a:endParaRPr lang="ru-RU" sz="1100" b="1" i="0" u="none" strike="noStrike" dirty="0">
                        <a:solidFill>
                          <a:srgbClr val="000000"/>
                        </a:solidFill>
                        <a:effectLst/>
                        <a:latin typeface="+mn-lt"/>
                      </a:endParaRPr>
                    </a:p>
                  </a:txBody>
                  <a:tcPr marL="2638" marR="2638" marT="2638" marB="0" anchor="ctr"/>
                </a:tc>
                <a:tc>
                  <a:txBody>
                    <a:bodyPr/>
                    <a:lstStyle/>
                    <a:p>
                      <a:pPr algn="ctr" fontAlgn="b"/>
                      <a:r>
                        <a:rPr lang="ru-RU" sz="1100" b="1" u="none" strike="noStrike" dirty="0">
                          <a:effectLst/>
                          <a:latin typeface="+mn-lt"/>
                        </a:rPr>
                        <a:t> </a:t>
                      </a:r>
                      <a:endParaRPr lang="ru-RU" sz="1100" b="1" i="0" u="none" strike="noStrike" dirty="0">
                        <a:solidFill>
                          <a:srgbClr val="000000"/>
                        </a:solidFill>
                        <a:effectLst/>
                        <a:latin typeface="+mn-lt"/>
                      </a:endParaRPr>
                    </a:p>
                  </a:txBody>
                  <a:tcPr marL="2638" marR="2638" marT="2638" marB="0" anchor="ctr"/>
                </a:tc>
                <a:tc>
                  <a:txBody>
                    <a:bodyPr/>
                    <a:lstStyle/>
                    <a:p>
                      <a:pPr algn="ctr" fontAlgn="b"/>
                      <a:r>
                        <a:rPr lang="ru-RU" sz="1100" b="1" u="none" strike="noStrike" dirty="0">
                          <a:effectLst/>
                          <a:latin typeface="+mn-lt"/>
                        </a:rPr>
                        <a:t>-10 498,0 </a:t>
                      </a:r>
                      <a:endParaRPr lang="ru-RU" sz="1100" b="1" i="0" u="none" strike="noStrike" dirty="0">
                        <a:solidFill>
                          <a:srgbClr val="000000"/>
                        </a:solidFill>
                        <a:effectLst/>
                        <a:latin typeface="+mn-lt"/>
                      </a:endParaRPr>
                    </a:p>
                  </a:txBody>
                  <a:tcPr marL="2638" marR="2638" marT="2638" marB="0" anchor="ctr"/>
                </a:tc>
                <a:tc>
                  <a:txBody>
                    <a:bodyPr/>
                    <a:lstStyle/>
                    <a:p>
                      <a:pPr algn="ctr" fontAlgn="b"/>
                      <a:r>
                        <a:rPr lang="ru-RU" sz="1100" b="1" u="none" strike="noStrike" dirty="0">
                          <a:effectLst/>
                          <a:latin typeface="+mn-lt"/>
                        </a:rPr>
                        <a:t>-1 126,0 </a:t>
                      </a:r>
                      <a:endParaRPr lang="ru-RU" sz="1100" b="1" i="0" u="none" strike="noStrike" dirty="0">
                        <a:solidFill>
                          <a:srgbClr val="000000"/>
                        </a:solidFill>
                        <a:effectLst/>
                        <a:latin typeface="+mn-lt"/>
                      </a:endParaRPr>
                    </a:p>
                  </a:txBody>
                  <a:tcPr marL="2638" marR="2638" marT="2638" marB="0" anchor="ctr"/>
                </a:tc>
                <a:tc>
                  <a:txBody>
                    <a:bodyPr/>
                    <a:lstStyle/>
                    <a:p>
                      <a:pPr algn="ctr" fontAlgn="b"/>
                      <a:r>
                        <a:rPr lang="ru-RU" sz="1100" b="1" u="none" strike="noStrike">
                          <a:effectLst/>
                          <a:latin typeface="+mn-lt"/>
                        </a:rPr>
                        <a:t>8 601,3 </a:t>
                      </a:r>
                      <a:endParaRPr lang="ru-RU" sz="1100" b="1" i="0" u="none" strike="noStrike">
                        <a:solidFill>
                          <a:srgbClr val="000000"/>
                        </a:solidFill>
                        <a:effectLst/>
                        <a:latin typeface="+mn-lt"/>
                      </a:endParaRPr>
                    </a:p>
                  </a:txBody>
                  <a:tcPr marL="2638" marR="2638" marT="2638" marB="0" anchor="ctr"/>
                </a:tc>
                <a:tc>
                  <a:txBody>
                    <a:bodyPr/>
                    <a:lstStyle/>
                    <a:p>
                      <a:pPr algn="ctr" fontAlgn="b"/>
                      <a:r>
                        <a:rPr lang="ru-RU" sz="1100" b="1" u="none" strike="noStrike" dirty="0">
                          <a:effectLst/>
                          <a:latin typeface="+mn-lt"/>
                        </a:rPr>
                        <a:t> </a:t>
                      </a:r>
                      <a:endParaRPr lang="ru-RU" sz="1100" b="1" i="0" u="none" strike="noStrike" dirty="0">
                        <a:solidFill>
                          <a:srgbClr val="000000"/>
                        </a:solidFill>
                        <a:effectLst/>
                        <a:latin typeface="+mn-lt"/>
                      </a:endParaRPr>
                    </a:p>
                  </a:txBody>
                  <a:tcPr marL="2638" marR="2638" marT="2638" marB="0" anchor="ctr"/>
                </a:tc>
                <a:tc>
                  <a:txBody>
                    <a:bodyPr/>
                    <a:lstStyle/>
                    <a:p>
                      <a:pPr algn="ctr" fontAlgn="b"/>
                      <a:r>
                        <a:rPr lang="ru-RU" sz="1100" b="1" u="none" strike="noStrike" dirty="0">
                          <a:effectLst/>
                          <a:latin typeface="+mn-lt"/>
                        </a:rPr>
                        <a:t>9 110,0 </a:t>
                      </a:r>
                      <a:endParaRPr lang="ru-RU" sz="1100" b="1" i="0" u="none" strike="noStrike" dirty="0">
                        <a:solidFill>
                          <a:srgbClr val="000000"/>
                        </a:solidFill>
                        <a:effectLst/>
                        <a:latin typeface="+mn-lt"/>
                      </a:endParaRPr>
                    </a:p>
                  </a:txBody>
                  <a:tcPr marL="2638" marR="2638" marT="2638" marB="0" anchor="ctr"/>
                </a:tc>
              </a:tr>
            </a:tbl>
          </a:graphicData>
        </a:graphic>
      </p:graphicFrame>
      <p:sp>
        <p:nvSpPr>
          <p:cNvPr id="6" name="TextBox 5"/>
          <p:cNvSpPr txBox="1"/>
          <p:nvPr/>
        </p:nvSpPr>
        <p:spPr>
          <a:xfrm>
            <a:off x="10871200" y="689267"/>
            <a:ext cx="1036482" cy="369332"/>
          </a:xfrm>
          <a:prstGeom prst="rect">
            <a:avLst/>
          </a:prstGeom>
          <a:noFill/>
        </p:spPr>
        <p:txBody>
          <a:bodyPr wrap="square" rtlCol="0">
            <a:spAutoFit/>
          </a:bodyPr>
          <a:lstStyle/>
          <a:p>
            <a:pPr algn="r"/>
            <a:r>
              <a:rPr lang="ru-RU" dirty="0" smtClean="0"/>
              <a:t>(2 из 5)</a:t>
            </a:r>
            <a:endParaRPr lang="ru-RU" dirty="0"/>
          </a:p>
        </p:txBody>
      </p:sp>
    </p:spTree>
    <p:extLst>
      <p:ext uri="{BB962C8B-B14F-4D97-AF65-F5344CB8AC3E}">
        <p14:creationId xmlns:p14="http://schemas.microsoft.com/office/powerpoint/2010/main" val="214940001"/>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Рисунок 12"/>
          <p:cNvPicPr>
            <a:picLocks noGrp="1" noChangeAspect="1"/>
          </p:cNvPicPr>
          <p:nvPr>
            <p:ph type="pic" sz="quarter" idx="14"/>
          </p:nvPr>
        </p:nvPicPr>
        <p:blipFill rotWithShape="1">
          <a:blip r:embed="rId2" cstate="email">
            <a:extLst>
              <a:ext uri="{28A0092B-C50C-407E-A947-70E740481C1C}">
                <a14:useLocalDpi xmlns:a14="http://schemas.microsoft.com/office/drawing/2010/main"/>
              </a:ext>
            </a:extLst>
          </a:blip>
          <a:srcRect/>
          <a:stretch/>
        </p:blipFill>
        <p:spPr>
          <a:xfrm>
            <a:off x="6829167" y="-1141"/>
            <a:ext cx="5362833" cy="2765212"/>
          </a:xfrm>
          <a:ln>
            <a:noFill/>
          </a:ln>
        </p:spPr>
      </p:pic>
      <p:sp>
        <p:nvSpPr>
          <p:cNvPr id="2" name="Заголовок 1"/>
          <p:cNvSpPr>
            <a:spLocks noGrp="1"/>
          </p:cNvSpPr>
          <p:nvPr>
            <p:ph type="title"/>
          </p:nvPr>
        </p:nvSpPr>
        <p:spPr>
          <a:xfrm>
            <a:off x="6761272" y="2543012"/>
            <a:ext cx="5493795" cy="1237073"/>
          </a:xfrm>
          <a:ln>
            <a:noFill/>
          </a:ln>
        </p:spPr>
        <p:style>
          <a:lnRef idx="2">
            <a:schemeClr val="dk1"/>
          </a:lnRef>
          <a:fillRef idx="1">
            <a:schemeClr val="lt1"/>
          </a:fillRef>
          <a:effectRef idx="0">
            <a:schemeClr val="dk1"/>
          </a:effectRef>
          <a:fontRef idx="minor">
            <a:schemeClr val="dk1"/>
          </a:fontRef>
        </p:style>
        <p:txBody>
          <a:bodyPr/>
          <a:lstStyle/>
          <a:p>
            <a:r>
              <a:rPr lang="ru-RU" sz="3200" dirty="0">
                <a:latin typeface="+mn-lt"/>
              </a:rPr>
              <a:t>Муниципальная программа </a:t>
            </a:r>
            <a:r>
              <a:rPr lang="ru-RU" sz="3200" dirty="0" smtClean="0"/>
              <a:t>«Поддержка занятости населения в городе </a:t>
            </a:r>
            <a:r>
              <a:rPr lang="ru-RU" sz="3200" dirty="0" err="1" smtClean="0"/>
              <a:t>Пыть-Яхе</a:t>
            </a:r>
            <a:r>
              <a:rPr lang="ru-RU" sz="3200" dirty="0" smtClean="0"/>
              <a:t>"</a:t>
            </a:r>
            <a:endParaRPr lang="ru-RU" sz="3200" dirty="0">
              <a:latin typeface="+mn-lt"/>
            </a:endParaRPr>
          </a:p>
        </p:txBody>
      </p:sp>
      <p:sp>
        <p:nvSpPr>
          <p:cNvPr id="4" name="Нижний колонтитул 3"/>
          <p:cNvSpPr>
            <a:spLocks noGrp="1"/>
          </p:cNvSpPr>
          <p:nvPr>
            <p:ph type="ftr" sz="quarter" idx="13"/>
          </p:nvPr>
        </p:nvSpPr>
        <p:spPr/>
        <p:txBody>
          <a:bodyPr/>
          <a:lstStyle/>
          <a:p>
            <a:pPr rtl="0"/>
            <a:r>
              <a:rPr lang="ru-RU" noProof="0" smtClean="0"/>
              <a:t>Бюджет для граждан</a:t>
            </a:r>
            <a:endParaRPr lang="ru-RU" noProof="0" dirty="0"/>
          </a:p>
        </p:txBody>
      </p:sp>
      <p:sp>
        <p:nvSpPr>
          <p:cNvPr id="85" name="Нижний колонтитул 3"/>
          <p:cNvSpPr txBox="1">
            <a:spLocks/>
          </p:cNvSpPr>
          <p:nvPr/>
        </p:nvSpPr>
        <p:spPr>
          <a:xfrm>
            <a:off x="0" y="6437730"/>
            <a:ext cx="11760000" cy="432000"/>
          </a:xfrm>
          <a:prstGeom prst="rect">
            <a:avLst/>
          </a:prstGeom>
          <a:solidFill>
            <a:srgbClr val="404040"/>
          </a:solidFill>
          <a:ln cmpd="sng">
            <a:noFill/>
          </a:ln>
        </p:spPr>
        <p:txBody>
          <a:bodyPr vert="horz" lIns="0" tIns="0" rIns="0" bIns="0" rtlCol="0" anchor="ctr"/>
          <a:lstStyle>
            <a:defPPr rtl="0">
              <a:defRPr lang="ru-RU"/>
            </a:defPPr>
            <a:lvl1pPr marL="0" algn="l" defTabSz="914400" rtl="0" eaLnBrk="1" latinLnBrk="0" hangingPunct="1">
              <a:defRPr sz="1200"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1"/>
            <a:r>
              <a:rPr lang="ru-RU" b="1" smtClean="0">
                <a:gradFill>
                  <a:gsLst>
                    <a:gs pos="0">
                      <a:schemeClr val="accent1">
                        <a:lumMod val="5000"/>
                        <a:lumOff val="95000"/>
                      </a:schemeClr>
                    </a:gs>
                    <a:gs pos="74000">
                      <a:schemeClr val="accent5">
                        <a:lumMod val="25000"/>
                        <a:lumOff val="75000"/>
                      </a:schemeClr>
                    </a:gs>
                    <a:gs pos="83000">
                      <a:schemeClr val="accent5">
                        <a:lumMod val="25000"/>
                        <a:lumOff val="75000"/>
                      </a:schemeClr>
                    </a:gs>
                    <a:gs pos="100000">
                      <a:schemeClr val="accent5">
                        <a:lumMod val="50000"/>
                        <a:lumOff val="50000"/>
                      </a:schemeClr>
                    </a:gs>
                  </a:gsLst>
                  <a:lin ang="5400000" scaled="1"/>
                </a:gradFill>
              </a:rPr>
              <a:t>БЮДЖЕТ ДЛЯ ГРАЖДАН </a:t>
            </a:r>
            <a:endParaRPr lang="ru-RU" b="1" dirty="0">
              <a:gradFill>
                <a:gsLst>
                  <a:gs pos="0">
                    <a:schemeClr val="accent1">
                      <a:lumMod val="5000"/>
                      <a:lumOff val="95000"/>
                    </a:schemeClr>
                  </a:gs>
                  <a:gs pos="74000">
                    <a:schemeClr val="accent5">
                      <a:lumMod val="25000"/>
                      <a:lumOff val="75000"/>
                    </a:schemeClr>
                  </a:gs>
                  <a:gs pos="83000">
                    <a:schemeClr val="accent5">
                      <a:lumMod val="25000"/>
                      <a:lumOff val="75000"/>
                    </a:schemeClr>
                  </a:gs>
                  <a:gs pos="100000">
                    <a:schemeClr val="accent5">
                      <a:lumMod val="50000"/>
                      <a:lumOff val="50000"/>
                    </a:schemeClr>
                  </a:gs>
                </a:gsLst>
                <a:lin ang="5400000" scaled="1"/>
              </a:gradFill>
            </a:endParaRPr>
          </a:p>
        </p:txBody>
      </p:sp>
      <p:sp>
        <p:nvSpPr>
          <p:cNvPr id="86" name="Номер слайда 5">
            <a:extLst>
              <a:ext uri="{FF2B5EF4-FFF2-40B4-BE49-F238E27FC236}">
                <a16:creationId xmlns:a16="http://schemas.microsoft.com/office/drawing/2014/main" xmlns="" id="{1C554D9F-1895-486E-BFBA-905BB2D29E08}"/>
              </a:ext>
            </a:extLst>
          </p:cNvPr>
          <p:cNvSpPr txBox="1">
            <a:spLocks/>
          </p:cNvSpPr>
          <p:nvPr/>
        </p:nvSpPr>
        <p:spPr>
          <a:xfrm>
            <a:off x="11760000" y="6437730"/>
            <a:ext cx="432000" cy="432000"/>
          </a:xfrm>
          <a:prstGeom prst="rect">
            <a:avLst/>
          </a:prstGeom>
          <a:solidFill>
            <a:schemeClr val="tx1">
              <a:lumMod val="75000"/>
              <a:lumOff val="25000"/>
            </a:schemeClr>
          </a:solidFill>
        </p:spPr>
        <p:txBody>
          <a:bodyPr vert="horz" lIns="0" tIns="0" rIns="0" bIns="0" rtlCol="0" anchor="ctr"/>
          <a:lstStyle>
            <a:defPPr rtl="0">
              <a:defRPr lang="ru-RU"/>
            </a:defPPr>
            <a:lvl1pPr marL="0" algn="ctr" defTabSz="914400" rtl="0" eaLnBrk="1" latinLnBrk="0" hangingPunct="1">
              <a:defRPr sz="1200" kern="1200">
                <a:solidFill>
                  <a:schemeClr val="bg1"/>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sz="1600" b="1" dirty="0" smtClean="0">
                <a:ln w="0"/>
                <a:gradFill>
                  <a:gsLst>
                    <a:gs pos="0">
                      <a:schemeClr val="accent1">
                        <a:lumMod val="5000"/>
                        <a:lumOff val="95000"/>
                      </a:schemeClr>
                    </a:gs>
                    <a:gs pos="74000">
                      <a:schemeClr val="accent5">
                        <a:lumMod val="25000"/>
                        <a:lumOff val="75000"/>
                      </a:schemeClr>
                    </a:gs>
                    <a:gs pos="83000">
                      <a:schemeClr val="accent5">
                        <a:lumMod val="25000"/>
                        <a:lumOff val="75000"/>
                      </a:schemeClr>
                    </a:gs>
                    <a:gs pos="100000">
                      <a:schemeClr val="accent5">
                        <a:lumMod val="50000"/>
                        <a:lumOff val="50000"/>
                      </a:schemeClr>
                    </a:gs>
                  </a:gsLst>
                  <a:lin ang="5400000" scaled="1"/>
                </a:gradFill>
                <a:effectLst>
                  <a:outerShdw blurRad="38100" dist="25400" dir="5400000" algn="ctr" rotWithShape="0">
                    <a:srgbClr val="6E747A">
                      <a:alpha val="43000"/>
                    </a:srgbClr>
                  </a:outerShdw>
                </a:effectLst>
              </a:rPr>
              <a:t>53</a:t>
            </a:r>
            <a:endParaRPr lang="ru-RU" sz="1600" b="1" dirty="0">
              <a:ln w="0"/>
              <a:gradFill>
                <a:gsLst>
                  <a:gs pos="0">
                    <a:schemeClr val="accent1">
                      <a:lumMod val="5000"/>
                      <a:lumOff val="95000"/>
                    </a:schemeClr>
                  </a:gs>
                  <a:gs pos="74000">
                    <a:schemeClr val="accent5">
                      <a:lumMod val="25000"/>
                      <a:lumOff val="75000"/>
                    </a:schemeClr>
                  </a:gs>
                  <a:gs pos="83000">
                    <a:schemeClr val="accent5">
                      <a:lumMod val="25000"/>
                      <a:lumOff val="75000"/>
                    </a:schemeClr>
                  </a:gs>
                  <a:gs pos="100000">
                    <a:schemeClr val="accent5">
                      <a:lumMod val="50000"/>
                      <a:lumOff val="50000"/>
                    </a:schemeClr>
                  </a:gs>
                </a:gsLst>
                <a:lin ang="5400000" scaled="1"/>
              </a:gradFill>
              <a:effectLst>
                <a:outerShdw blurRad="38100" dist="25400" dir="5400000" algn="ctr" rotWithShape="0">
                  <a:srgbClr val="6E747A">
                    <a:alpha val="43000"/>
                  </a:srgbClr>
                </a:outerShdw>
              </a:effectLst>
            </a:endParaRPr>
          </a:p>
        </p:txBody>
      </p:sp>
      <p:graphicFrame>
        <p:nvGraphicFramePr>
          <p:cNvPr id="16" name="Таблица 15"/>
          <p:cNvGraphicFramePr>
            <a:graphicFrameLocks noGrp="1"/>
          </p:cNvGraphicFramePr>
          <p:nvPr>
            <p:extLst/>
          </p:nvPr>
        </p:nvGraphicFramePr>
        <p:xfrm>
          <a:off x="160276" y="137949"/>
          <a:ext cx="6417505" cy="855673"/>
        </p:xfrm>
        <a:graphic>
          <a:graphicData uri="http://schemas.openxmlformats.org/drawingml/2006/table">
            <a:tbl>
              <a:tblPr firstRow="1" bandRow="1" bandCol="1">
                <a:tableStyleId>{5A111915-BE36-4E01-A7E5-04B1672EAD32}</a:tableStyleId>
              </a:tblPr>
              <a:tblGrid>
                <a:gridCol w="2181952"/>
                <a:gridCol w="1625768"/>
                <a:gridCol w="1411851"/>
                <a:gridCol w="1197934"/>
              </a:tblGrid>
              <a:tr h="337513">
                <a:tc rowSpan="2">
                  <a:txBody>
                    <a:bodyPr/>
                    <a:lstStyle/>
                    <a:p>
                      <a:pPr algn="ctr"/>
                      <a:r>
                        <a:rPr lang="ru-RU" sz="1400" dirty="0" smtClean="0"/>
                        <a:t>Общий объем расходов по программе,</a:t>
                      </a:r>
                    </a:p>
                    <a:p>
                      <a:pPr algn="ctr"/>
                      <a:r>
                        <a:rPr lang="ru-RU" sz="1400" dirty="0" smtClean="0"/>
                        <a:t>тыс. рублей</a:t>
                      </a:r>
                      <a:endParaRPr lang="ru-RU" sz="1400" b="1" dirty="0">
                        <a:solidFill>
                          <a:schemeClr val="tx1">
                            <a:lumMod val="65000"/>
                            <a:lumOff val="35000"/>
                          </a:schemeClr>
                        </a:solidFill>
                        <a:latin typeface="+mn-lt"/>
                      </a:endParaRPr>
                    </a:p>
                  </a:txBody>
                  <a:tcPr anchor="ctr"/>
                </a:tc>
                <a:tc>
                  <a:txBody>
                    <a:bodyPr/>
                    <a:lstStyle/>
                    <a:p>
                      <a:pPr algn="ctr"/>
                      <a:r>
                        <a:rPr lang="ru-RU" sz="1400" dirty="0" smtClean="0"/>
                        <a:t>Уточненный план на 2021 год</a:t>
                      </a:r>
                      <a:endParaRPr lang="ru-RU" sz="1400" b="1" dirty="0">
                        <a:solidFill>
                          <a:schemeClr val="tx1">
                            <a:lumMod val="65000"/>
                            <a:lumOff val="35000"/>
                          </a:schemeClr>
                        </a:solidFill>
                        <a:latin typeface="+mn-lt"/>
                      </a:endParaRPr>
                    </a:p>
                  </a:txBody>
                  <a:tcPr anchor="ctr"/>
                </a:tc>
                <a:tc>
                  <a:txBody>
                    <a:bodyPr/>
                    <a:lstStyle/>
                    <a:p>
                      <a:pPr algn="ctr"/>
                      <a:r>
                        <a:rPr lang="ru-RU" sz="1400" dirty="0" smtClean="0"/>
                        <a:t>Исполнено за 2021 год</a:t>
                      </a:r>
                      <a:endParaRPr lang="ru-RU" sz="1400" b="1" dirty="0">
                        <a:solidFill>
                          <a:schemeClr val="tx1">
                            <a:lumMod val="65000"/>
                            <a:lumOff val="35000"/>
                          </a:schemeClr>
                        </a:solidFill>
                        <a:latin typeface="+mn-lt"/>
                      </a:endParaRPr>
                    </a:p>
                  </a:txBody>
                  <a:tcPr anchor="ctr"/>
                </a:tc>
                <a:tc>
                  <a:txBody>
                    <a:bodyPr/>
                    <a:lstStyle/>
                    <a:p>
                      <a:pPr algn="ctr"/>
                      <a:r>
                        <a:rPr lang="ru-RU" sz="1400" dirty="0" smtClean="0"/>
                        <a:t>% исполнения</a:t>
                      </a:r>
                      <a:endParaRPr lang="ru-RU" sz="1400" b="1" dirty="0">
                        <a:solidFill>
                          <a:schemeClr val="tx1">
                            <a:lumMod val="65000"/>
                            <a:lumOff val="35000"/>
                          </a:schemeClr>
                        </a:solidFill>
                        <a:latin typeface="+mn-lt"/>
                      </a:endParaRPr>
                    </a:p>
                  </a:txBody>
                  <a:tcPr anchor="ctr"/>
                </a:tc>
              </a:tr>
              <a:tr h="337513">
                <a:tc vMerge="1">
                  <a:txBody>
                    <a:bodyPr/>
                    <a:lstStyle/>
                    <a:p>
                      <a:endParaRPr lang="ru-RU" dirty="0"/>
                    </a:p>
                  </a:txBody>
                  <a:tcPr/>
                </a:tc>
                <a:tc>
                  <a:txBody>
                    <a:bodyPr/>
                    <a:lstStyle/>
                    <a:p>
                      <a:pPr algn="ctr"/>
                      <a:r>
                        <a:rPr lang="ru-RU" sz="1400" dirty="0" smtClean="0"/>
                        <a:t>12 063,7</a:t>
                      </a:r>
                      <a:endParaRPr lang="ru-RU" sz="1400" b="0" dirty="0">
                        <a:solidFill>
                          <a:schemeClr val="tx1">
                            <a:lumMod val="65000"/>
                            <a:lumOff val="35000"/>
                          </a:schemeClr>
                        </a:solidFill>
                        <a:latin typeface="+mn-lt"/>
                      </a:endParaRPr>
                    </a:p>
                  </a:txBody>
                  <a:tcPr anchor="ctr"/>
                </a:tc>
                <a:tc>
                  <a:txBody>
                    <a:bodyPr/>
                    <a:lstStyle/>
                    <a:p>
                      <a:pPr algn="ctr"/>
                      <a:r>
                        <a:rPr lang="ru-RU" sz="1400" dirty="0" smtClean="0"/>
                        <a:t>11 961,5</a:t>
                      </a:r>
                      <a:endParaRPr lang="ru-RU" sz="1400" b="0" dirty="0">
                        <a:solidFill>
                          <a:schemeClr val="tx1">
                            <a:lumMod val="65000"/>
                            <a:lumOff val="35000"/>
                          </a:schemeClr>
                        </a:solidFill>
                        <a:latin typeface="+mn-lt"/>
                      </a:endParaRPr>
                    </a:p>
                  </a:txBody>
                  <a:tcPr anchor="ctr"/>
                </a:tc>
                <a:tc>
                  <a:txBody>
                    <a:bodyPr/>
                    <a:lstStyle/>
                    <a:p>
                      <a:pPr algn="ctr"/>
                      <a:r>
                        <a:rPr lang="ru-RU" sz="1400" dirty="0" smtClean="0"/>
                        <a:t>99,2</a:t>
                      </a:r>
                      <a:endParaRPr lang="ru-RU" sz="1400" b="0" dirty="0">
                        <a:solidFill>
                          <a:schemeClr val="tx1">
                            <a:lumMod val="65000"/>
                            <a:lumOff val="35000"/>
                          </a:schemeClr>
                        </a:solidFill>
                        <a:latin typeface="+mn-lt"/>
                      </a:endParaRPr>
                    </a:p>
                  </a:txBody>
                  <a:tcPr anchor="ctr"/>
                </a:tc>
              </a:tr>
            </a:tbl>
          </a:graphicData>
        </a:graphic>
      </p:graphicFrame>
      <p:graphicFrame>
        <p:nvGraphicFramePr>
          <p:cNvPr id="14" name="Таблица 13"/>
          <p:cNvGraphicFramePr>
            <a:graphicFrameLocks noGrp="1"/>
          </p:cNvGraphicFramePr>
          <p:nvPr>
            <p:extLst/>
          </p:nvPr>
        </p:nvGraphicFramePr>
        <p:xfrm>
          <a:off x="160276" y="1075300"/>
          <a:ext cx="6417506" cy="2453180"/>
        </p:xfrm>
        <a:graphic>
          <a:graphicData uri="http://schemas.openxmlformats.org/drawingml/2006/table">
            <a:tbl>
              <a:tblPr firstRow="1" bandRow="1" bandCol="1">
                <a:tableStyleId>{5A111915-BE36-4E01-A7E5-04B1672EAD32}</a:tableStyleId>
              </a:tblPr>
              <a:tblGrid>
                <a:gridCol w="3554474"/>
                <a:gridCol w="514350"/>
                <a:gridCol w="595964"/>
                <a:gridCol w="876359"/>
                <a:gridCol w="876359"/>
              </a:tblGrid>
              <a:tr h="291254">
                <a:tc rowSpan="2">
                  <a:txBody>
                    <a:bodyPr/>
                    <a:lstStyle/>
                    <a:p>
                      <a:pPr algn="ctr" fontAlgn="ctr"/>
                      <a:r>
                        <a:rPr lang="ru-RU" sz="1000" u="none" strike="noStrike" dirty="0">
                          <a:effectLst/>
                        </a:rPr>
                        <a:t>Наименование целевых показателей </a:t>
                      </a:r>
                      <a:endParaRPr lang="ru-RU" sz="1000" b="0" i="0" u="none" strike="noStrike" dirty="0">
                        <a:solidFill>
                          <a:srgbClr val="000000"/>
                        </a:solidFill>
                        <a:effectLst/>
                        <a:latin typeface="Times New Roman" panose="02020603050405020304" pitchFamily="18" charset="0"/>
                      </a:endParaRPr>
                    </a:p>
                  </a:txBody>
                  <a:tcPr marL="2956" marR="2956" marT="2956" marB="0" anchor="ctr"/>
                </a:tc>
                <a:tc gridSpan="2">
                  <a:txBody>
                    <a:bodyPr/>
                    <a:lstStyle/>
                    <a:p>
                      <a:pPr algn="ctr" fontAlgn="ctr"/>
                      <a:r>
                        <a:rPr lang="ru-RU" sz="1000" u="none" strike="noStrike">
                          <a:effectLst/>
                        </a:rPr>
                        <a:t>Значение показателя</a:t>
                      </a:r>
                      <a:endParaRPr lang="ru-RU" sz="1000" b="0" i="0" u="none" strike="noStrike">
                        <a:solidFill>
                          <a:srgbClr val="000000"/>
                        </a:solidFill>
                        <a:effectLst/>
                        <a:latin typeface="Times New Roman" panose="02020603050405020304" pitchFamily="18" charset="0"/>
                      </a:endParaRPr>
                    </a:p>
                  </a:txBody>
                  <a:tcPr marL="2956" marR="2956" marT="2956" marB="0" anchor="ctr"/>
                </a:tc>
                <a:tc hMerge="1">
                  <a:txBody>
                    <a:bodyPr/>
                    <a:lstStyle/>
                    <a:p>
                      <a:endParaRPr lang="ru-RU"/>
                    </a:p>
                  </a:txBody>
                  <a:tcPr/>
                </a:tc>
                <a:tc gridSpan="2">
                  <a:txBody>
                    <a:bodyPr/>
                    <a:lstStyle/>
                    <a:p>
                      <a:pPr algn="ctr" fontAlgn="ctr"/>
                      <a:r>
                        <a:rPr lang="ru-RU" sz="1000" u="none" strike="noStrike">
                          <a:effectLst/>
                        </a:rPr>
                        <a:t>Объём финансирования (тыс. рублей)</a:t>
                      </a:r>
                      <a:endParaRPr lang="ru-RU" sz="1000" b="0" i="0" u="none" strike="noStrike">
                        <a:solidFill>
                          <a:srgbClr val="000000"/>
                        </a:solidFill>
                        <a:effectLst/>
                        <a:latin typeface="Times New Roman" panose="02020603050405020304" pitchFamily="18" charset="0"/>
                      </a:endParaRPr>
                    </a:p>
                  </a:txBody>
                  <a:tcPr marL="2956" marR="2956" marT="2956" marB="0" anchor="ctr"/>
                </a:tc>
                <a:tc hMerge="1">
                  <a:txBody>
                    <a:bodyPr/>
                    <a:lstStyle/>
                    <a:p>
                      <a:endParaRPr lang="ru-RU"/>
                    </a:p>
                  </a:txBody>
                  <a:tcPr/>
                </a:tc>
              </a:tr>
              <a:tr h="291254">
                <a:tc vMerge="1">
                  <a:txBody>
                    <a:bodyPr/>
                    <a:lstStyle/>
                    <a:p>
                      <a:endParaRPr lang="ru-RU"/>
                    </a:p>
                  </a:txBody>
                  <a:tcPr/>
                </a:tc>
                <a:tc>
                  <a:txBody>
                    <a:bodyPr/>
                    <a:lstStyle/>
                    <a:p>
                      <a:pPr algn="ctr" fontAlgn="ctr"/>
                      <a:r>
                        <a:rPr lang="ru-RU" sz="1000" u="none" strike="noStrike">
                          <a:effectLst/>
                        </a:rPr>
                        <a:t>план</a:t>
                      </a:r>
                      <a:endParaRPr lang="ru-RU" sz="1000" b="0" i="0" u="none" strike="noStrike">
                        <a:solidFill>
                          <a:srgbClr val="000000"/>
                        </a:solidFill>
                        <a:effectLst/>
                        <a:latin typeface="Times New Roman" panose="02020603050405020304" pitchFamily="18" charset="0"/>
                      </a:endParaRPr>
                    </a:p>
                  </a:txBody>
                  <a:tcPr marL="2956" marR="2956" marT="2956" marB="0" anchor="ctr"/>
                </a:tc>
                <a:tc>
                  <a:txBody>
                    <a:bodyPr/>
                    <a:lstStyle/>
                    <a:p>
                      <a:pPr algn="ctr" fontAlgn="ctr"/>
                      <a:r>
                        <a:rPr lang="ru-RU" sz="1000" u="none" strike="noStrike">
                          <a:effectLst/>
                        </a:rPr>
                        <a:t>факт</a:t>
                      </a:r>
                      <a:endParaRPr lang="ru-RU" sz="1000" b="0" i="0" u="none" strike="noStrike">
                        <a:solidFill>
                          <a:srgbClr val="000000"/>
                        </a:solidFill>
                        <a:effectLst/>
                        <a:latin typeface="Times New Roman" panose="02020603050405020304" pitchFamily="18" charset="0"/>
                      </a:endParaRPr>
                    </a:p>
                  </a:txBody>
                  <a:tcPr marL="2956" marR="2956" marT="2956" marB="0" anchor="ctr"/>
                </a:tc>
                <a:tc>
                  <a:txBody>
                    <a:bodyPr/>
                    <a:lstStyle/>
                    <a:p>
                      <a:pPr algn="ctr" fontAlgn="ctr"/>
                      <a:r>
                        <a:rPr lang="ru-RU" sz="1000" u="none" strike="noStrike">
                          <a:effectLst/>
                        </a:rPr>
                        <a:t>план по программе</a:t>
                      </a:r>
                      <a:endParaRPr lang="ru-RU" sz="1000" b="0" i="0" u="none" strike="noStrike">
                        <a:solidFill>
                          <a:srgbClr val="000000"/>
                        </a:solidFill>
                        <a:effectLst/>
                        <a:latin typeface="Times New Roman" panose="02020603050405020304" pitchFamily="18" charset="0"/>
                      </a:endParaRPr>
                    </a:p>
                  </a:txBody>
                  <a:tcPr marL="2956" marR="2956" marT="2956" marB="0" anchor="ctr"/>
                </a:tc>
                <a:tc>
                  <a:txBody>
                    <a:bodyPr/>
                    <a:lstStyle/>
                    <a:p>
                      <a:pPr algn="ctr" fontAlgn="ctr"/>
                      <a:r>
                        <a:rPr lang="ru-RU" sz="1000" u="none" strike="noStrike">
                          <a:effectLst/>
                        </a:rPr>
                        <a:t>кассовое исполнение</a:t>
                      </a:r>
                      <a:endParaRPr lang="ru-RU" sz="1000" b="0" i="0" u="none" strike="noStrike">
                        <a:solidFill>
                          <a:srgbClr val="000000"/>
                        </a:solidFill>
                        <a:effectLst/>
                        <a:latin typeface="Times New Roman" panose="02020603050405020304" pitchFamily="18" charset="0"/>
                      </a:endParaRPr>
                    </a:p>
                  </a:txBody>
                  <a:tcPr marL="2956" marR="2956" marT="2956" marB="0" anchor="ctr"/>
                </a:tc>
              </a:tr>
              <a:tr h="435483">
                <a:tc>
                  <a:txBody>
                    <a:bodyPr/>
                    <a:lstStyle/>
                    <a:p>
                      <a:pPr algn="l" fontAlgn="t"/>
                      <a:r>
                        <a:rPr lang="ru-RU" sz="1000" u="none" strike="noStrike" dirty="0" smtClean="0">
                          <a:effectLst/>
                        </a:rPr>
                        <a:t>Увеличение доли граждан, трудоустроенных на временные рабочие места в организациях муниципального сектора экономики к общему числу временно трудоустроенных граждан, %</a:t>
                      </a:r>
                      <a:endParaRPr lang="ru-RU" sz="1000" u="none" strike="noStrike" dirty="0">
                        <a:effectLst/>
                      </a:endParaRPr>
                    </a:p>
                  </a:txBody>
                  <a:tcPr marL="2956" marR="2956" marT="2956" marB="0"/>
                </a:tc>
                <a:tc>
                  <a:txBody>
                    <a:bodyPr/>
                    <a:lstStyle/>
                    <a:p>
                      <a:pPr algn="ctr" fontAlgn="t"/>
                      <a:r>
                        <a:rPr lang="ru-RU" sz="1200" b="0" i="0" u="none" strike="noStrike" dirty="0" smtClean="0">
                          <a:solidFill>
                            <a:srgbClr val="000000"/>
                          </a:solidFill>
                          <a:effectLst/>
                          <a:latin typeface="+mn-lt"/>
                        </a:rPr>
                        <a:t>75</a:t>
                      </a:r>
                      <a:endParaRPr lang="ru-RU" sz="1200" b="0" i="0" u="none" strike="noStrike" dirty="0">
                        <a:solidFill>
                          <a:srgbClr val="000000"/>
                        </a:solidFill>
                        <a:effectLst/>
                        <a:latin typeface="+mn-lt"/>
                      </a:endParaRPr>
                    </a:p>
                  </a:txBody>
                  <a:tcPr marL="2956" marR="2956" marT="2956" marB="0" anchor="ctr"/>
                </a:tc>
                <a:tc>
                  <a:txBody>
                    <a:bodyPr/>
                    <a:lstStyle/>
                    <a:p>
                      <a:pPr algn="ctr" fontAlgn="t"/>
                      <a:r>
                        <a:rPr lang="ru-RU" sz="1200" b="0" i="0" u="none" strike="noStrike" dirty="0" smtClean="0">
                          <a:solidFill>
                            <a:srgbClr val="000000"/>
                          </a:solidFill>
                          <a:effectLst/>
                          <a:latin typeface="+mn-lt"/>
                        </a:rPr>
                        <a:t>74,8</a:t>
                      </a:r>
                      <a:endParaRPr lang="ru-RU" sz="1200" b="0" i="0" u="none" strike="noStrike" dirty="0">
                        <a:solidFill>
                          <a:srgbClr val="000000"/>
                        </a:solidFill>
                        <a:effectLst/>
                        <a:latin typeface="+mn-lt"/>
                      </a:endParaRPr>
                    </a:p>
                  </a:txBody>
                  <a:tcPr marL="2956" marR="2956" marT="2956" marB="0" anchor="ctr"/>
                </a:tc>
                <a:tc>
                  <a:txBody>
                    <a:bodyPr/>
                    <a:lstStyle/>
                    <a:p>
                      <a:pPr algn="ctr" fontAlgn="t"/>
                      <a:r>
                        <a:rPr lang="ru-RU" sz="1200" u="none" strike="noStrike" dirty="0" smtClean="0">
                          <a:effectLst/>
                          <a:latin typeface="+mn-lt"/>
                        </a:rPr>
                        <a:t>2 997,4</a:t>
                      </a:r>
                      <a:endParaRPr lang="ru-RU" sz="1200" b="0" i="0" u="none" strike="noStrike" dirty="0">
                        <a:solidFill>
                          <a:srgbClr val="000000"/>
                        </a:solidFill>
                        <a:effectLst/>
                        <a:latin typeface="+mn-lt"/>
                      </a:endParaRPr>
                    </a:p>
                  </a:txBody>
                  <a:tcPr marL="2956" marR="2956" marT="2956" marB="0" anchor="ctr">
                    <a:lnB w="12700" cap="flat" cmpd="sng" algn="ctr">
                      <a:solidFill>
                        <a:srgbClr val="5B5479"/>
                      </a:solidFill>
                      <a:prstDash val="solid"/>
                      <a:round/>
                      <a:headEnd type="none" w="med" len="med"/>
                      <a:tailEnd type="none" w="med" len="med"/>
                    </a:lnB>
                  </a:tcPr>
                </a:tc>
                <a:tc>
                  <a:txBody>
                    <a:bodyPr/>
                    <a:lstStyle/>
                    <a:p>
                      <a:pPr algn="ctr" fontAlgn="t"/>
                      <a:r>
                        <a:rPr lang="ru-RU" sz="1200" b="0" i="0" u="none" strike="noStrike" dirty="0" smtClean="0">
                          <a:solidFill>
                            <a:srgbClr val="000000"/>
                          </a:solidFill>
                          <a:effectLst/>
                          <a:latin typeface="+mn-lt"/>
                        </a:rPr>
                        <a:t>2 901,5</a:t>
                      </a:r>
                      <a:endParaRPr lang="ru-RU" sz="1200" b="0" i="0" u="none" strike="noStrike" dirty="0">
                        <a:solidFill>
                          <a:srgbClr val="000000"/>
                        </a:solidFill>
                        <a:effectLst/>
                        <a:latin typeface="+mn-lt"/>
                      </a:endParaRPr>
                    </a:p>
                  </a:txBody>
                  <a:tcPr marL="2956" marR="2956" marT="2956" marB="0" anchor="ctr">
                    <a:lnB w="12700" cap="flat" cmpd="sng" algn="ctr">
                      <a:solidFill>
                        <a:srgbClr val="5B5479"/>
                      </a:solidFill>
                      <a:prstDash val="solid"/>
                      <a:round/>
                      <a:headEnd type="none" w="med" len="med"/>
                      <a:tailEnd type="none" w="med" len="med"/>
                    </a:lnB>
                  </a:tcPr>
                </a:tc>
              </a:tr>
              <a:tr h="455236">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ru-RU" sz="1000" u="none" strike="noStrike" dirty="0" smtClean="0">
                          <a:effectLst/>
                        </a:rPr>
                        <a:t>Доля пострадавших в результате несчастных случаев на производстве с утратой трудоспособности на 1 рабочий день и более в организациях муниципальной формы собственности, к общему числу пострадавших на производстве с утратой трудоспособности на 1 рабочий день и более, %</a:t>
                      </a:r>
                    </a:p>
                  </a:txBody>
                  <a:tcPr marL="2956" marR="2956" marT="2956" marB="0"/>
                </a:tc>
                <a:tc>
                  <a:txBody>
                    <a:bodyPr/>
                    <a:lstStyle/>
                    <a:p>
                      <a:pPr algn="ctr" fontAlgn="t"/>
                      <a:r>
                        <a:rPr lang="ru-RU" sz="1200" b="0" i="0" u="none" strike="noStrike" dirty="0" smtClean="0">
                          <a:solidFill>
                            <a:srgbClr val="000000"/>
                          </a:solidFill>
                          <a:effectLst/>
                          <a:latin typeface="+mn-lt"/>
                        </a:rPr>
                        <a:t>16,6</a:t>
                      </a:r>
                      <a:endParaRPr lang="ru-RU" sz="1200" b="0" i="0" u="none" strike="noStrike" dirty="0">
                        <a:solidFill>
                          <a:srgbClr val="000000"/>
                        </a:solidFill>
                        <a:effectLst/>
                        <a:latin typeface="+mn-lt"/>
                      </a:endParaRPr>
                    </a:p>
                  </a:txBody>
                  <a:tcPr marL="2956" marR="2956" marT="2956" marB="0" anchor="ctr"/>
                </a:tc>
                <a:tc>
                  <a:txBody>
                    <a:bodyPr/>
                    <a:lstStyle/>
                    <a:p>
                      <a:pPr algn="ctr" fontAlgn="t"/>
                      <a:r>
                        <a:rPr lang="ru-RU" sz="1200" b="0" i="0" u="none" strike="noStrike" dirty="0" smtClean="0">
                          <a:solidFill>
                            <a:srgbClr val="000000"/>
                          </a:solidFill>
                          <a:effectLst/>
                          <a:latin typeface="+mn-lt"/>
                        </a:rPr>
                        <a:t>16,6</a:t>
                      </a:r>
                    </a:p>
                  </a:txBody>
                  <a:tcPr marL="2956" marR="2956" marT="2956" marB="0" anchor="ctr"/>
                </a:tc>
                <a:tc>
                  <a:txBody>
                    <a:bodyPr/>
                    <a:lstStyle/>
                    <a:p>
                      <a:pPr algn="ctr" fontAlgn="t"/>
                      <a:r>
                        <a:rPr lang="ru-RU" sz="1200" b="0" i="0" u="none" strike="noStrike" dirty="0" smtClean="0">
                          <a:solidFill>
                            <a:srgbClr val="000000"/>
                          </a:solidFill>
                          <a:effectLst/>
                          <a:latin typeface="+mn-lt"/>
                        </a:rPr>
                        <a:t>8 920,9</a:t>
                      </a:r>
                      <a:endParaRPr lang="ru-RU" sz="1200" b="0" i="0" u="none" strike="noStrike" dirty="0">
                        <a:solidFill>
                          <a:srgbClr val="000000"/>
                        </a:solidFill>
                        <a:effectLst/>
                        <a:latin typeface="+mn-lt"/>
                      </a:endParaRPr>
                    </a:p>
                  </a:txBody>
                  <a:tcPr marL="2956" marR="2956" marT="2956" marB="0" anchor="ctr">
                    <a:lnT w="12700" cap="flat" cmpd="sng" algn="ctr">
                      <a:solidFill>
                        <a:srgbClr val="5B5479"/>
                      </a:solidFill>
                      <a:prstDash val="solid"/>
                      <a:round/>
                      <a:headEnd type="none" w="med" len="med"/>
                      <a:tailEnd type="none" w="med" len="med"/>
                    </a:lnT>
                    <a:lnB w="12700" cap="flat" cmpd="sng" algn="ctr">
                      <a:solidFill>
                        <a:srgbClr val="5B5479"/>
                      </a:solidFill>
                      <a:prstDash val="solid"/>
                      <a:round/>
                      <a:headEnd type="none" w="med" len="med"/>
                      <a:tailEnd type="none" w="med" len="med"/>
                    </a:lnB>
                  </a:tcPr>
                </a:tc>
                <a:tc>
                  <a:txBody>
                    <a:bodyPr/>
                    <a:lstStyle/>
                    <a:p>
                      <a:pPr algn="ctr" fontAlgn="t"/>
                      <a:r>
                        <a:rPr lang="ru-RU" sz="1200" b="0" i="0" u="none" strike="noStrike" dirty="0" smtClean="0">
                          <a:solidFill>
                            <a:srgbClr val="000000"/>
                          </a:solidFill>
                          <a:effectLst/>
                          <a:latin typeface="+mn-lt"/>
                        </a:rPr>
                        <a:t>8 914,6</a:t>
                      </a:r>
                      <a:endParaRPr lang="ru-RU" sz="1200" b="0" i="0" u="none" strike="noStrike" dirty="0">
                        <a:solidFill>
                          <a:srgbClr val="000000"/>
                        </a:solidFill>
                        <a:effectLst/>
                        <a:latin typeface="+mn-lt"/>
                      </a:endParaRPr>
                    </a:p>
                  </a:txBody>
                  <a:tcPr marL="2956" marR="2956" marT="2956" marB="0" anchor="ctr">
                    <a:lnT w="12700" cap="flat" cmpd="sng" algn="ctr">
                      <a:solidFill>
                        <a:srgbClr val="5B5479"/>
                      </a:solidFill>
                      <a:prstDash val="solid"/>
                      <a:round/>
                      <a:headEnd type="none" w="med" len="med"/>
                      <a:tailEnd type="none" w="med" len="med"/>
                    </a:lnT>
                    <a:lnB w="12700" cap="flat" cmpd="sng" algn="ctr">
                      <a:solidFill>
                        <a:srgbClr val="5B5479"/>
                      </a:solidFill>
                      <a:prstDash val="solid"/>
                      <a:round/>
                      <a:headEnd type="none" w="med" len="med"/>
                      <a:tailEnd type="none" w="med" len="med"/>
                    </a:lnB>
                  </a:tcPr>
                </a:tc>
              </a:tr>
              <a:tr h="455236">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ru-RU" sz="1000" u="none" strike="noStrike" dirty="0" smtClean="0">
                          <a:effectLst/>
                        </a:rPr>
                        <a:t>Доля инвалидов, трудоустроенных в организации муниципального сектора экономики, к общему числу трудоустроенных инвалидов (на конец года), %</a:t>
                      </a:r>
                    </a:p>
                  </a:txBody>
                  <a:tcPr marL="2956" marR="2956" marT="2956" marB="0"/>
                </a:tc>
                <a:tc>
                  <a:txBody>
                    <a:bodyPr/>
                    <a:lstStyle/>
                    <a:p>
                      <a:pPr algn="ctr" fontAlgn="t"/>
                      <a:r>
                        <a:rPr lang="ru-RU" sz="1200" b="0" i="0" u="none" strike="noStrike" dirty="0" smtClean="0">
                          <a:solidFill>
                            <a:srgbClr val="000000"/>
                          </a:solidFill>
                          <a:effectLst/>
                          <a:latin typeface="+mn-lt"/>
                        </a:rPr>
                        <a:t>66,6</a:t>
                      </a:r>
                      <a:endParaRPr lang="ru-RU" sz="1200" b="0" i="0" u="none" strike="noStrike" dirty="0">
                        <a:solidFill>
                          <a:srgbClr val="000000"/>
                        </a:solidFill>
                        <a:effectLst/>
                        <a:latin typeface="+mn-lt"/>
                      </a:endParaRPr>
                    </a:p>
                  </a:txBody>
                  <a:tcPr marL="2956" marR="2956" marT="2956" marB="0" anchor="ctr"/>
                </a:tc>
                <a:tc>
                  <a:txBody>
                    <a:bodyPr/>
                    <a:lstStyle/>
                    <a:p>
                      <a:pPr algn="ctr" fontAlgn="t"/>
                      <a:r>
                        <a:rPr lang="ru-RU" sz="1200" b="0" i="0" u="none" strike="noStrike" dirty="0" smtClean="0">
                          <a:solidFill>
                            <a:srgbClr val="000000"/>
                          </a:solidFill>
                          <a:effectLst/>
                          <a:latin typeface="+mn-lt"/>
                        </a:rPr>
                        <a:t>66,6</a:t>
                      </a:r>
                    </a:p>
                  </a:txBody>
                  <a:tcPr marL="2956" marR="2956" marT="2956" marB="0" anchor="ctr"/>
                </a:tc>
                <a:tc>
                  <a:txBody>
                    <a:bodyPr/>
                    <a:lstStyle/>
                    <a:p>
                      <a:pPr algn="ctr" fontAlgn="t"/>
                      <a:r>
                        <a:rPr lang="ru-RU" sz="1200" b="0" i="0" u="none" strike="noStrike" dirty="0" smtClean="0">
                          <a:solidFill>
                            <a:srgbClr val="000000"/>
                          </a:solidFill>
                          <a:effectLst/>
                          <a:latin typeface="+mn-lt"/>
                        </a:rPr>
                        <a:t>145,4</a:t>
                      </a:r>
                      <a:endParaRPr lang="ru-RU" sz="1200" b="0" i="0" u="none" strike="noStrike" dirty="0">
                        <a:solidFill>
                          <a:srgbClr val="000000"/>
                        </a:solidFill>
                        <a:effectLst/>
                        <a:latin typeface="+mn-lt"/>
                      </a:endParaRPr>
                    </a:p>
                  </a:txBody>
                  <a:tcPr marL="2956" marR="2956" marT="2956" marB="0" anchor="ctr">
                    <a:lnT w="12700" cap="flat" cmpd="sng" algn="ctr">
                      <a:solidFill>
                        <a:srgbClr val="5B5479"/>
                      </a:solidFill>
                      <a:prstDash val="solid"/>
                      <a:round/>
                      <a:headEnd type="none" w="med" len="med"/>
                      <a:tailEnd type="none" w="med" len="med"/>
                    </a:lnT>
                    <a:lnB w="12700" cap="flat" cmpd="sng" algn="ctr">
                      <a:solidFill>
                        <a:srgbClr val="5B5479"/>
                      </a:solidFill>
                      <a:prstDash val="solid"/>
                      <a:round/>
                      <a:headEnd type="none" w="med" len="med"/>
                      <a:tailEnd type="none" w="med" len="med"/>
                    </a:lnB>
                  </a:tcPr>
                </a:tc>
                <a:tc>
                  <a:txBody>
                    <a:bodyPr/>
                    <a:lstStyle/>
                    <a:p>
                      <a:pPr algn="ctr" fontAlgn="t"/>
                      <a:r>
                        <a:rPr lang="ru-RU" sz="1200" b="0" i="0" u="none" strike="noStrike" dirty="0" smtClean="0">
                          <a:solidFill>
                            <a:srgbClr val="000000"/>
                          </a:solidFill>
                          <a:effectLst/>
                          <a:latin typeface="+mn-lt"/>
                        </a:rPr>
                        <a:t>145,4</a:t>
                      </a:r>
                      <a:endParaRPr lang="ru-RU" sz="1200" b="0" i="0" u="none" strike="noStrike" dirty="0">
                        <a:solidFill>
                          <a:srgbClr val="000000"/>
                        </a:solidFill>
                        <a:effectLst/>
                        <a:latin typeface="+mn-lt"/>
                      </a:endParaRPr>
                    </a:p>
                  </a:txBody>
                  <a:tcPr marL="2956" marR="2956" marT="2956" marB="0" anchor="ctr">
                    <a:lnT w="12700" cap="flat" cmpd="sng" algn="ctr">
                      <a:solidFill>
                        <a:srgbClr val="5B5479"/>
                      </a:solidFill>
                      <a:prstDash val="solid"/>
                      <a:round/>
                      <a:headEnd type="none" w="med" len="med"/>
                      <a:tailEnd type="none" w="med" len="med"/>
                    </a:lnT>
                    <a:lnB w="12700" cap="flat" cmpd="sng" algn="ctr">
                      <a:solidFill>
                        <a:srgbClr val="5B5479"/>
                      </a:solidFill>
                      <a:prstDash val="solid"/>
                      <a:round/>
                      <a:headEnd type="none" w="med" len="med"/>
                      <a:tailEnd type="none" w="med" len="med"/>
                    </a:lnB>
                  </a:tcPr>
                </a:tc>
              </a:tr>
            </a:tbl>
          </a:graphicData>
        </a:graphic>
      </p:graphicFrame>
      <p:sp>
        <p:nvSpPr>
          <p:cNvPr id="15" name="TextBox 14"/>
          <p:cNvSpPr txBox="1"/>
          <p:nvPr/>
        </p:nvSpPr>
        <p:spPr>
          <a:xfrm>
            <a:off x="3864077" y="6469064"/>
            <a:ext cx="4326193" cy="369332"/>
          </a:xfrm>
          <a:prstGeom prst="rect">
            <a:avLst/>
          </a:prstGeom>
          <a:noFill/>
        </p:spPr>
        <p:txBody>
          <a:bodyPr wrap="square" rtlCol="0">
            <a:spAutoFit/>
          </a:bodyPr>
          <a:lstStyle/>
          <a:p>
            <a:pPr algn="ctr"/>
            <a:r>
              <a:rPr lang="ru-RU" dirty="0" smtClean="0">
                <a:solidFill>
                  <a:schemeClr val="bg1"/>
                </a:solidFill>
              </a:rPr>
              <a:t>Поддержка занятости населения</a:t>
            </a:r>
            <a:endParaRPr lang="ru-RU" dirty="0">
              <a:solidFill>
                <a:schemeClr val="bg1"/>
              </a:solidFill>
            </a:endParaRPr>
          </a:p>
        </p:txBody>
      </p:sp>
      <p:sp>
        <p:nvSpPr>
          <p:cNvPr id="11" name="Заголовок 2"/>
          <p:cNvSpPr txBox="1">
            <a:spLocks/>
          </p:cNvSpPr>
          <p:nvPr/>
        </p:nvSpPr>
        <p:spPr>
          <a:xfrm>
            <a:off x="0" y="3724254"/>
            <a:ext cx="6362700" cy="432000"/>
          </a:xfrm>
          <a:prstGeom prst="rect">
            <a:avLst/>
          </a:prstGeom>
          <a:solidFill>
            <a:schemeClr val="bg1"/>
          </a:solidFill>
        </p:spPr>
        <p:txBody>
          <a:bodyPr vert="horz" lIns="180000" tIns="180000" rIns="180000" bIns="180000" rtlCol="0" anchor="ctr">
            <a:noAutofit/>
          </a:bodyPr>
          <a:lstStyle>
            <a:lvl1pPr algn="r" defTabSz="914400" rtl="0" eaLnBrk="1" latinLnBrk="0" hangingPunct="1">
              <a:lnSpc>
                <a:spcPct val="70000"/>
              </a:lnSpc>
              <a:spcBef>
                <a:spcPct val="0"/>
              </a:spcBef>
              <a:buNone/>
              <a:defRPr sz="4200" b="1" kern="1200" spc="-300">
                <a:solidFill>
                  <a:schemeClr val="tx1">
                    <a:lumMod val="75000"/>
                    <a:lumOff val="25000"/>
                  </a:schemeClr>
                </a:solidFill>
                <a:latin typeface="+mj-lt"/>
                <a:ea typeface="+mj-ea"/>
                <a:cs typeface="+mj-cs"/>
              </a:defRPr>
            </a:lvl1pPr>
          </a:lstStyle>
          <a:p>
            <a:pPr algn="l"/>
            <a:r>
              <a:rPr lang="ru-RU" sz="2800" dirty="0" smtClean="0"/>
              <a:t>Основные результаты реализации мероприятий муниципальной программы :</a:t>
            </a:r>
            <a:endParaRPr lang="ru-RU" sz="2800" dirty="0"/>
          </a:p>
        </p:txBody>
      </p:sp>
      <p:sp>
        <p:nvSpPr>
          <p:cNvPr id="12" name="TextBox 11"/>
          <p:cNvSpPr txBox="1"/>
          <p:nvPr/>
        </p:nvSpPr>
        <p:spPr>
          <a:xfrm>
            <a:off x="79574" y="4240388"/>
            <a:ext cx="5701788" cy="338554"/>
          </a:xfrm>
          <a:prstGeom prst="rect">
            <a:avLst/>
          </a:prstGeom>
          <a:noFill/>
        </p:spPr>
        <p:txBody>
          <a:bodyPr wrap="square" rtlCol="0">
            <a:spAutoFit/>
          </a:bodyPr>
          <a:lstStyle/>
          <a:p>
            <a:r>
              <a:rPr lang="ru-RU" sz="1600" b="1" dirty="0" smtClean="0">
                <a:solidFill>
                  <a:schemeClr val="accent1"/>
                </a:solidFill>
              </a:rPr>
              <a:t>Содействие трудоустройству граждан</a:t>
            </a:r>
            <a:endParaRPr lang="ru-RU" sz="1600" b="1" dirty="0">
              <a:solidFill>
                <a:schemeClr val="accent1"/>
              </a:solidFill>
            </a:endParaRPr>
          </a:p>
        </p:txBody>
      </p:sp>
      <p:sp>
        <p:nvSpPr>
          <p:cNvPr id="17" name="Прямоугольник 16"/>
          <p:cNvSpPr/>
          <p:nvPr/>
        </p:nvSpPr>
        <p:spPr>
          <a:xfrm>
            <a:off x="141380" y="4610276"/>
            <a:ext cx="6455296" cy="1815882"/>
          </a:xfrm>
          <a:prstGeom prst="rect">
            <a:avLst/>
          </a:prstGeom>
        </p:spPr>
        <p:txBody>
          <a:bodyPr wrap="square">
            <a:spAutoFit/>
          </a:bodyPr>
          <a:lstStyle/>
          <a:p>
            <a:pPr marL="171450" indent="-171450">
              <a:buFont typeface="Wingdings" panose="05000000000000000000" pitchFamily="2" charset="2"/>
              <a:buChar char="ü"/>
            </a:pPr>
            <a:r>
              <a:rPr lang="ru-RU" sz="1400" dirty="0" smtClean="0"/>
              <a:t>Трудоустроено 296 несовершеннолетних граждан</a:t>
            </a:r>
          </a:p>
          <a:p>
            <a:pPr marL="171450" indent="-171450">
              <a:buFont typeface="Wingdings" panose="05000000000000000000" pitchFamily="2" charset="2"/>
              <a:buChar char="ü"/>
            </a:pPr>
            <a:r>
              <a:rPr lang="ru-RU" sz="1400" dirty="0"/>
              <a:t>Заключено 2 договора по организации оплачиваемых общественных работ для 7 граждан незанятых трудовой </a:t>
            </a:r>
            <a:r>
              <a:rPr lang="ru-RU" sz="1400" dirty="0" smtClean="0"/>
              <a:t>деятельностью</a:t>
            </a:r>
          </a:p>
          <a:p>
            <a:pPr marL="171450" indent="-171450">
              <a:buFont typeface="Wingdings" panose="05000000000000000000" pitchFamily="2" charset="2"/>
              <a:buChar char="ü"/>
            </a:pPr>
            <a:r>
              <a:rPr lang="ru-RU" sz="1400" dirty="0"/>
              <a:t>Заключен 1 договор по временному </a:t>
            </a:r>
            <a:r>
              <a:rPr lang="ru-RU" sz="1400" dirty="0" err="1"/>
              <a:t>трудоусторойству</a:t>
            </a:r>
            <a:r>
              <a:rPr lang="ru-RU" sz="1400" dirty="0"/>
              <a:t> 1 безработного гражданина, испытывающего трудности в поиске </a:t>
            </a:r>
            <a:r>
              <a:rPr lang="ru-RU" sz="1400" dirty="0" smtClean="0"/>
              <a:t>работы</a:t>
            </a:r>
          </a:p>
          <a:p>
            <a:pPr marL="171450" indent="-171450">
              <a:buFont typeface="Wingdings" panose="05000000000000000000" pitchFamily="2" charset="2"/>
              <a:buChar char="ü"/>
            </a:pPr>
            <a:r>
              <a:rPr lang="ru-RU" sz="1400" dirty="0"/>
              <a:t>Трудоустроен </a:t>
            </a:r>
            <a:r>
              <a:rPr lang="ru-RU" sz="1400" dirty="0" smtClean="0"/>
              <a:t>1 одинокий родитель</a:t>
            </a:r>
          </a:p>
          <a:p>
            <a:pPr marL="171450" indent="-171450">
              <a:buFont typeface="Wingdings" panose="05000000000000000000" pitchFamily="2" charset="2"/>
              <a:buChar char="ü"/>
            </a:pPr>
            <a:r>
              <a:rPr lang="ru-RU" sz="1400" dirty="0"/>
              <a:t>Заключено 3 договора на организацию стажировки 4 выпускников образовательных организаций в возрасте 25 лет</a:t>
            </a:r>
            <a:endParaRPr lang="ru-RU" sz="1400" dirty="0" smtClean="0"/>
          </a:p>
        </p:txBody>
      </p:sp>
      <p:sp>
        <p:nvSpPr>
          <p:cNvPr id="18" name="Текст 9"/>
          <p:cNvSpPr txBox="1">
            <a:spLocks/>
          </p:cNvSpPr>
          <p:nvPr/>
        </p:nvSpPr>
        <p:spPr>
          <a:xfrm>
            <a:off x="6917625" y="3705655"/>
            <a:ext cx="5274375" cy="282637"/>
          </a:xfrm>
          <a:prstGeom prst="rect">
            <a:avLst/>
          </a:prstGeom>
          <a:solidFill>
            <a:schemeClr val="bg1"/>
          </a:solidFill>
          <a:ln>
            <a:noFill/>
          </a:ln>
        </p:spPr>
        <p:txBody>
          <a:bodyPr vert="horz" lIns="180000" tIns="36000" rIns="180000" bIns="36000" rtlCol="0">
            <a:noAutofit/>
          </a:bodyPr>
          <a:lstStyle>
            <a:lvl1pPr marL="0" indent="0" algn="r" defTabSz="914400" rtl="0" eaLnBrk="1" latinLnBrk="0" hangingPunct="1">
              <a:lnSpc>
                <a:spcPct val="90000"/>
              </a:lnSpc>
              <a:spcBef>
                <a:spcPts val="1000"/>
              </a:spcBef>
              <a:buFont typeface="Arial" panose="020B0604020202020204" pitchFamily="34" charset="0"/>
              <a:buNone/>
              <a:defRPr sz="1800" kern="1200">
                <a:solidFill>
                  <a:schemeClr val="bg1"/>
                </a:solidFill>
                <a:latin typeface="+mn-lt"/>
                <a:ea typeface="+mn-ea"/>
                <a:cs typeface="+mn-cs"/>
              </a:defRPr>
            </a:lvl1pPr>
            <a:lvl2pPr marL="266700" indent="0" algn="l"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2pPr>
            <a:lvl3pPr marL="542925"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mn-lt"/>
                <a:ea typeface="+mn-ea"/>
                <a:cs typeface="+mn-cs"/>
              </a:defRPr>
            </a:lvl3pPr>
            <a:lvl4pPr marL="809625"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mn-lt"/>
                <a:ea typeface="+mn-ea"/>
                <a:cs typeface="+mn-cs"/>
              </a:defRPr>
            </a:lvl4pPr>
            <a:lvl5pPr marL="1076325"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endParaRPr lang="ru-RU" dirty="0"/>
          </a:p>
        </p:txBody>
      </p:sp>
      <p:sp>
        <p:nvSpPr>
          <p:cNvPr id="10" name="Текст 9"/>
          <p:cNvSpPr>
            <a:spLocks noGrp="1"/>
          </p:cNvSpPr>
          <p:nvPr>
            <p:ph type="body" sz="quarter" idx="32"/>
          </p:nvPr>
        </p:nvSpPr>
        <p:spPr>
          <a:xfrm>
            <a:off x="6680346" y="3620946"/>
            <a:ext cx="5511654" cy="2816783"/>
          </a:xfrm>
          <a:ln>
            <a:noFill/>
          </a:ln>
        </p:spPr>
        <p:txBody>
          <a:bodyPr tIns="36000" bIns="36000"/>
          <a:lstStyle/>
          <a:p>
            <a:pPr algn="l"/>
            <a:r>
              <a:rPr lang="ru-RU" sz="2400" b="1" dirty="0" smtClean="0"/>
              <a:t>Цели: </a:t>
            </a:r>
          </a:p>
          <a:p>
            <a:pPr algn="just">
              <a:spcBef>
                <a:spcPts val="0"/>
              </a:spcBef>
            </a:pPr>
            <a:r>
              <a:rPr lang="ru-RU" sz="1600" dirty="0" smtClean="0"/>
              <a:t>1. Обеспечение </a:t>
            </a:r>
            <a:r>
              <a:rPr lang="ru-RU" sz="1600" dirty="0"/>
              <a:t>на территории муниципального образования городской округ город Пыть-Ях государственных гарантий гражданам в области содействия занятости населения и защиты от безработицы.</a:t>
            </a:r>
          </a:p>
          <a:p>
            <a:pPr algn="just">
              <a:spcBef>
                <a:spcPts val="0"/>
              </a:spcBef>
            </a:pPr>
            <a:r>
              <a:rPr lang="ru-RU" sz="1600" dirty="0" smtClean="0"/>
              <a:t>2. Реализация </a:t>
            </a:r>
            <a:r>
              <a:rPr lang="ru-RU" sz="1600" dirty="0"/>
              <a:t>предупредительных мер, направленных на улучшение условий и охраны труда работников и, как следствие, снижение уровня производственного травматизма и профессиональной заболеваемости.</a:t>
            </a:r>
          </a:p>
          <a:p>
            <a:pPr algn="just">
              <a:spcBef>
                <a:spcPts val="0"/>
              </a:spcBef>
            </a:pPr>
            <a:r>
              <a:rPr lang="ru-RU" sz="1600" dirty="0"/>
              <a:t>3. Увеличение численности работающих инвалидов трудоспособного возраста.</a:t>
            </a:r>
            <a:endParaRPr lang="ru-RU" sz="1200" dirty="0"/>
          </a:p>
        </p:txBody>
      </p:sp>
    </p:spTree>
    <p:extLst>
      <p:ext uri="{BB962C8B-B14F-4D97-AF65-F5344CB8AC3E}">
        <p14:creationId xmlns:p14="http://schemas.microsoft.com/office/powerpoint/2010/main" val="83969002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Нижний колонтитул 3"/>
          <p:cNvSpPr>
            <a:spLocks noGrp="1"/>
          </p:cNvSpPr>
          <p:nvPr>
            <p:ph type="ftr" sz="quarter" idx="4294967295"/>
          </p:nvPr>
        </p:nvSpPr>
        <p:spPr>
          <a:xfrm>
            <a:off x="0" y="6437730"/>
            <a:ext cx="11760000" cy="432000"/>
          </a:xfrm>
          <a:prstGeom prst="rect">
            <a:avLst/>
          </a:prstGeom>
          <a:solidFill>
            <a:srgbClr val="404040"/>
          </a:solidFill>
          <a:ln cmpd="sng">
            <a:noFill/>
          </a:ln>
        </p:spPr>
        <p:txBody>
          <a:bodyPr anchor="ctr"/>
          <a:lstStyle/>
          <a:p>
            <a:pPr lvl="1"/>
            <a:r>
              <a:rPr lang="ru-RU" b="1" dirty="0">
                <a:gradFill>
                  <a:gsLst>
                    <a:gs pos="0">
                      <a:schemeClr val="accent1">
                        <a:lumMod val="5000"/>
                        <a:lumOff val="95000"/>
                      </a:schemeClr>
                    </a:gs>
                    <a:gs pos="74000">
                      <a:schemeClr val="accent5">
                        <a:lumMod val="25000"/>
                        <a:lumOff val="75000"/>
                      </a:schemeClr>
                    </a:gs>
                    <a:gs pos="83000">
                      <a:schemeClr val="accent5">
                        <a:lumMod val="25000"/>
                        <a:lumOff val="75000"/>
                      </a:schemeClr>
                    </a:gs>
                    <a:gs pos="100000">
                      <a:schemeClr val="accent5">
                        <a:lumMod val="50000"/>
                        <a:lumOff val="50000"/>
                      </a:schemeClr>
                    </a:gs>
                  </a:gsLst>
                  <a:lin ang="5400000" scaled="1"/>
                </a:gradFill>
              </a:rPr>
              <a:t>БЮДЖЕТ ДЛЯ ГРАЖДАН </a:t>
            </a:r>
          </a:p>
        </p:txBody>
      </p:sp>
      <p:sp>
        <p:nvSpPr>
          <p:cNvPr id="34" name="Номер слайда 5">
            <a:extLst>
              <a:ext uri="{FF2B5EF4-FFF2-40B4-BE49-F238E27FC236}">
                <a16:creationId xmlns:a16="http://schemas.microsoft.com/office/drawing/2014/main" xmlns="" id="{1C554D9F-1895-486E-BFBA-905BB2D29E08}"/>
              </a:ext>
            </a:extLst>
          </p:cNvPr>
          <p:cNvSpPr>
            <a:spLocks noGrp="1"/>
          </p:cNvSpPr>
          <p:nvPr>
            <p:ph type="sldNum" sz="quarter" idx="33"/>
          </p:nvPr>
        </p:nvSpPr>
        <p:spPr>
          <a:xfrm>
            <a:off x="11760000" y="6437730"/>
            <a:ext cx="432000" cy="432000"/>
          </a:xfrm>
        </p:spPr>
        <p:txBody>
          <a:bodyPr rtlCol="0"/>
          <a:lstStyle/>
          <a:p>
            <a:pPr rtl="0"/>
            <a:fld id="{19B51A1E-902D-48AF-9020-955120F399B6}" type="slidenum">
              <a:rPr lang="ru-RU" sz="1600" b="1" smtClean="0">
                <a:ln w="0"/>
                <a:gradFill>
                  <a:gsLst>
                    <a:gs pos="0">
                      <a:schemeClr val="accent1">
                        <a:lumMod val="5000"/>
                        <a:lumOff val="95000"/>
                      </a:schemeClr>
                    </a:gs>
                    <a:gs pos="74000">
                      <a:schemeClr val="accent5">
                        <a:lumMod val="25000"/>
                        <a:lumOff val="75000"/>
                      </a:schemeClr>
                    </a:gs>
                    <a:gs pos="83000">
                      <a:schemeClr val="accent5">
                        <a:lumMod val="25000"/>
                        <a:lumOff val="75000"/>
                      </a:schemeClr>
                    </a:gs>
                    <a:gs pos="100000">
                      <a:schemeClr val="accent5">
                        <a:lumMod val="50000"/>
                        <a:lumOff val="50000"/>
                      </a:schemeClr>
                    </a:gs>
                  </a:gsLst>
                  <a:lin ang="5400000" scaled="1"/>
                </a:gradFill>
                <a:effectLst>
                  <a:outerShdw blurRad="38100" dist="25400" dir="5400000" algn="ctr" rotWithShape="0">
                    <a:srgbClr val="6E747A">
                      <a:alpha val="43000"/>
                    </a:srgbClr>
                  </a:outerShdw>
                </a:effectLst>
              </a:rPr>
              <a:pPr rtl="0"/>
              <a:t>71</a:t>
            </a:fld>
            <a:endParaRPr lang="ru-RU" sz="1600" b="1" dirty="0">
              <a:ln w="0"/>
              <a:gradFill>
                <a:gsLst>
                  <a:gs pos="0">
                    <a:schemeClr val="accent1">
                      <a:lumMod val="5000"/>
                      <a:lumOff val="95000"/>
                    </a:schemeClr>
                  </a:gs>
                  <a:gs pos="74000">
                    <a:schemeClr val="accent5">
                      <a:lumMod val="25000"/>
                      <a:lumOff val="75000"/>
                    </a:schemeClr>
                  </a:gs>
                  <a:gs pos="83000">
                    <a:schemeClr val="accent5">
                      <a:lumMod val="25000"/>
                      <a:lumOff val="75000"/>
                    </a:schemeClr>
                  </a:gs>
                  <a:gs pos="100000">
                    <a:schemeClr val="accent5">
                      <a:lumMod val="50000"/>
                      <a:lumOff val="50000"/>
                    </a:schemeClr>
                  </a:gs>
                </a:gsLst>
                <a:lin ang="5400000" scaled="1"/>
              </a:gradFill>
              <a:effectLst>
                <a:outerShdw blurRad="38100" dist="25400" dir="5400000" algn="ctr" rotWithShape="0">
                  <a:srgbClr val="6E747A">
                    <a:alpha val="43000"/>
                  </a:srgbClr>
                </a:outerShdw>
              </a:effectLst>
            </a:endParaRPr>
          </a:p>
        </p:txBody>
      </p:sp>
      <p:sp>
        <p:nvSpPr>
          <p:cNvPr id="3" name="Заголовок 2"/>
          <p:cNvSpPr>
            <a:spLocks noGrp="1"/>
          </p:cNvSpPr>
          <p:nvPr>
            <p:ph type="title"/>
          </p:nvPr>
        </p:nvSpPr>
        <p:spPr/>
        <p:txBody>
          <a:bodyPr/>
          <a:lstStyle/>
          <a:p>
            <a:r>
              <a:rPr lang="ru-RU" sz="2800" dirty="0"/>
              <a:t>Основные результаты реализации мероприятий </a:t>
            </a:r>
            <a:r>
              <a:rPr lang="ru-RU" sz="2800" dirty="0" smtClean="0"/>
              <a:t>муниципальной программы:</a:t>
            </a:r>
            <a:endParaRPr lang="ru-RU" sz="2800" dirty="0"/>
          </a:p>
        </p:txBody>
      </p:sp>
      <p:sp>
        <p:nvSpPr>
          <p:cNvPr id="7" name="TextBox 6"/>
          <p:cNvSpPr txBox="1"/>
          <p:nvPr/>
        </p:nvSpPr>
        <p:spPr>
          <a:xfrm>
            <a:off x="3864077" y="6469064"/>
            <a:ext cx="4326193" cy="369332"/>
          </a:xfrm>
          <a:prstGeom prst="rect">
            <a:avLst/>
          </a:prstGeom>
          <a:noFill/>
        </p:spPr>
        <p:txBody>
          <a:bodyPr wrap="square" rtlCol="0">
            <a:spAutoFit/>
          </a:bodyPr>
          <a:lstStyle/>
          <a:p>
            <a:pPr algn="ctr"/>
            <a:r>
              <a:rPr lang="ru-RU" dirty="0">
                <a:solidFill>
                  <a:schemeClr val="bg1"/>
                </a:solidFill>
              </a:rPr>
              <a:t>Поддержка занятости населения</a:t>
            </a:r>
          </a:p>
        </p:txBody>
      </p:sp>
      <p:sp>
        <p:nvSpPr>
          <p:cNvPr id="8" name="TextBox 7"/>
          <p:cNvSpPr txBox="1"/>
          <p:nvPr/>
        </p:nvSpPr>
        <p:spPr>
          <a:xfrm>
            <a:off x="431999" y="895334"/>
            <a:ext cx="6413643" cy="338554"/>
          </a:xfrm>
          <a:prstGeom prst="rect">
            <a:avLst/>
          </a:prstGeom>
          <a:noFill/>
        </p:spPr>
        <p:txBody>
          <a:bodyPr wrap="square" rtlCol="0">
            <a:spAutoFit/>
          </a:bodyPr>
          <a:lstStyle/>
          <a:p>
            <a:r>
              <a:rPr lang="ru-RU" sz="1600" b="1" dirty="0">
                <a:solidFill>
                  <a:schemeClr val="accent1"/>
                </a:solidFill>
              </a:rPr>
              <a:t>Улучшение условий и охраны труда в муниципальном образовании </a:t>
            </a:r>
            <a:r>
              <a:rPr lang="ru-RU" sz="1600" b="1" dirty="0" smtClean="0">
                <a:solidFill>
                  <a:schemeClr val="accent1"/>
                </a:solidFill>
              </a:rPr>
              <a:t>:</a:t>
            </a:r>
            <a:endParaRPr lang="ru-RU" sz="1600" b="1" dirty="0">
              <a:solidFill>
                <a:schemeClr val="accent1"/>
              </a:solidFill>
            </a:endParaRPr>
          </a:p>
        </p:txBody>
      </p:sp>
      <p:sp>
        <p:nvSpPr>
          <p:cNvPr id="9" name="Прямоугольник 8"/>
          <p:cNvSpPr/>
          <p:nvPr/>
        </p:nvSpPr>
        <p:spPr>
          <a:xfrm>
            <a:off x="581613" y="1171476"/>
            <a:ext cx="6039320" cy="3436005"/>
          </a:xfrm>
          <a:prstGeom prst="rect">
            <a:avLst/>
          </a:prstGeom>
        </p:spPr>
        <p:txBody>
          <a:bodyPr wrap="square">
            <a:spAutoFit/>
          </a:bodyPr>
          <a:lstStyle/>
          <a:p>
            <a:pPr marL="171450" indent="-171450">
              <a:lnSpc>
                <a:spcPct val="120000"/>
              </a:lnSpc>
              <a:buFont typeface="Wingdings" panose="05000000000000000000" pitchFamily="2" charset="2"/>
              <a:buChar char="ü"/>
            </a:pPr>
            <a:r>
              <a:rPr lang="ru-RU" sz="1400" dirty="0"/>
              <a:t>В 2021 году </a:t>
            </a:r>
            <a:r>
              <a:rPr lang="ru-RU" sz="1400" dirty="0" smtClean="0"/>
              <a:t>организовано </a:t>
            </a:r>
            <a:r>
              <a:rPr lang="ru-RU" sz="1400" dirty="0"/>
              <a:t>и проведено 4 смотра - конкурса по охране </a:t>
            </a:r>
            <a:r>
              <a:rPr lang="ru-RU" sz="1400" dirty="0" smtClean="0"/>
              <a:t>труда:</a:t>
            </a:r>
          </a:p>
          <a:p>
            <a:pPr marL="628650" lvl="1" indent="-171450">
              <a:lnSpc>
                <a:spcPct val="120000"/>
              </a:lnSpc>
              <a:buFont typeface="Wingdings" panose="05000000000000000000" pitchFamily="2" charset="2"/>
              <a:buChar char="ü"/>
            </a:pPr>
            <a:r>
              <a:rPr lang="ru-RU" sz="1400" dirty="0"/>
              <a:t>Лучший специалист по охране труда 2021 </a:t>
            </a:r>
            <a:r>
              <a:rPr lang="ru-RU" sz="1400" dirty="0" smtClean="0"/>
              <a:t>года</a:t>
            </a:r>
          </a:p>
          <a:p>
            <a:pPr marL="628650" lvl="1" indent="-171450">
              <a:lnSpc>
                <a:spcPct val="120000"/>
              </a:lnSpc>
              <a:buFont typeface="Wingdings" panose="05000000000000000000" pitchFamily="2" charset="2"/>
              <a:buChar char="ü"/>
            </a:pPr>
            <a:r>
              <a:rPr lang="ru-RU" sz="1400" dirty="0" smtClean="0"/>
              <a:t>Лучшая </a:t>
            </a:r>
            <a:r>
              <a:rPr lang="ru-RU" sz="1400" dirty="0"/>
              <a:t>корпоративная программа по укреплению здоровья </a:t>
            </a:r>
            <a:r>
              <a:rPr lang="ru-RU" sz="1400" dirty="0" smtClean="0"/>
              <a:t>работников</a:t>
            </a:r>
          </a:p>
          <a:p>
            <a:pPr marL="628650" lvl="1" indent="-171450">
              <a:lnSpc>
                <a:spcPct val="120000"/>
              </a:lnSpc>
              <a:buFont typeface="Wingdings" panose="05000000000000000000" pitchFamily="2" charset="2"/>
              <a:buChar char="ü"/>
            </a:pPr>
            <a:r>
              <a:rPr lang="ru-RU" sz="1400" dirty="0" smtClean="0"/>
              <a:t>Конкурс </a:t>
            </a:r>
            <a:r>
              <a:rPr lang="ru-RU" sz="1400" dirty="0"/>
              <a:t>детских рисунков "Безопасный труд глазами детей" </a:t>
            </a:r>
            <a:r>
              <a:rPr lang="ru-RU" sz="1400" dirty="0" smtClean="0"/>
              <a:t>Тестирование </a:t>
            </a:r>
            <a:r>
              <a:rPr lang="ru-RU" sz="1400" dirty="0"/>
              <a:t>на знание норм трудового законодательства Российской </a:t>
            </a:r>
            <a:r>
              <a:rPr lang="ru-RU" sz="1400" dirty="0" smtClean="0"/>
              <a:t>Федерации</a:t>
            </a:r>
          </a:p>
          <a:p>
            <a:pPr marL="177800" lvl="1" indent="-171450">
              <a:lnSpc>
                <a:spcPct val="120000"/>
              </a:lnSpc>
              <a:buFont typeface="Wingdings" panose="05000000000000000000" pitchFamily="2" charset="2"/>
              <a:buChar char="ü"/>
            </a:pPr>
            <a:r>
              <a:rPr lang="ru-RU" sz="1400" dirty="0" smtClean="0"/>
              <a:t>Проведено </a:t>
            </a:r>
            <a:r>
              <a:rPr lang="ru-RU" sz="1400" dirty="0"/>
              <a:t>обучение по охране труда 167 </a:t>
            </a:r>
            <a:r>
              <a:rPr lang="ru-RU" sz="1400" dirty="0" smtClean="0"/>
              <a:t>человек</a:t>
            </a:r>
          </a:p>
          <a:p>
            <a:pPr marL="177800" lvl="1" indent="-171450">
              <a:lnSpc>
                <a:spcPct val="120000"/>
              </a:lnSpc>
              <a:buFont typeface="Wingdings" panose="05000000000000000000" pitchFamily="2" charset="2"/>
              <a:buChar char="ü"/>
            </a:pPr>
            <a:r>
              <a:rPr lang="ru-RU" sz="1400" dirty="0" smtClean="0"/>
              <a:t>Изготовлено </a:t>
            </a:r>
            <a:r>
              <a:rPr lang="ru-RU" sz="1400" dirty="0"/>
              <a:t>и размещено 4 баннера по охране </a:t>
            </a:r>
            <a:r>
              <a:rPr lang="ru-RU" sz="1400" dirty="0" smtClean="0"/>
              <a:t>труда</a:t>
            </a:r>
          </a:p>
          <a:p>
            <a:pPr marL="177800" lvl="1" indent="-171450">
              <a:lnSpc>
                <a:spcPct val="120000"/>
              </a:lnSpc>
              <a:buFont typeface="Wingdings" panose="05000000000000000000" pitchFamily="2" charset="2"/>
              <a:buChar char="ü"/>
            </a:pPr>
            <a:r>
              <a:rPr lang="ru-RU" sz="1400" dirty="0" smtClean="0"/>
              <a:t>Изготовлены </a:t>
            </a:r>
            <a:r>
              <a:rPr lang="ru-RU" sz="1400" dirty="0"/>
              <a:t>и распространены 500 брошюр по охране труда и 100 производственных </a:t>
            </a:r>
            <a:r>
              <a:rPr lang="ru-RU" sz="1400" dirty="0" smtClean="0"/>
              <a:t>календарей</a:t>
            </a:r>
          </a:p>
          <a:p>
            <a:pPr marL="177800" lvl="1" indent="-171450">
              <a:lnSpc>
                <a:spcPct val="120000"/>
              </a:lnSpc>
              <a:buFont typeface="Wingdings" panose="05000000000000000000" pitchFamily="2" charset="2"/>
              <a:buChar char="ü"/>
            </a:pPr>
            <a:r>
              <a:rPr lang="ru-RU" sz="1400" dirty="0" smtClean="0"/>
              <a:t>Проведена </a:t>
            </a:r>
            <a:r>
              <a:rPr lang="ru-RU" sz="1400" dirty="0"/>
              <a:t>специальная оценка условий труда на 39 рабочих местах</a:t>
            </a:r>
            <a:endParaRPr lang="ru-RU" sz="1400" dirty="0" smtClean="0"/>
          </a:p>
        </p:txBody>
      </p:sp>
      <p:sp>
        <p:nvSpPr>
          <p:cNvPr id="10" name="TextBox 9"/>
          <p:cNvSpPr txBox="1"/>
          <p:nvPr/>
        </p:nvSpPr>
        <p:spPr>
          <a:xfrm>
            <a:off x="431999" y="4829856"/>
            <a:ext cx="5701788" cy="584775"/>
          </a:xfrm>
          <a:prstGeom prst="rect">
            <a:avLst/>
          </a:prstGeom>
          <a:noFill/>
        </p:spPr>
        <p:txBody>
          <a:bodyPr wrap="square" rtlCol="0">
            <a:spAutoFit/>
          </a:bodyPr>
          <a:lstStyle/>
          <a:p>
            <a:r>
              <a:rPr lang="ru-RU" sz="1600" b="1" dirty="0">
                <a:solidFill>
                  <a:srgbClr val="0070C0"/>
                </a:solidFill>
              </a:rPr>
              <a:t>Сопровождение инвалидов, в том числе инвалидов молодого возраста, при </a:t>
            </a:r>
            <a:r>
              <a:rPr lang="ru-RU" sz="1600" b="1" dirty="0" smtClean="0">
                <a:solidFill>
                  <a:srgbClr val="0070C0"/>
                </a:solidFill>
              </a:rPr>
              <a:t>трудоустройстве:</a:t>
            </a:r>
            <a:endParaRPr lang="ru-RU" sz="1600" b="1" dirty="0">
              <a:solidFill>
                <a:srgbClr val="0070C0"/>
              </a:solidFill>
            </a:endParaRPr>
          </a:p>
        </p:txBody>
      </p:sp>
      <p:sp>
        <p:nvSpPr>
          <p:cNvPr id="11" name="Прямоугольник 10"/>
          <p:cNvSpPr/>
          <p:nvPr/>
        </p:nvSpPr>
        <p:spPr>
          <a:xfrm>
            <a:off x="583985" y="5476691"/>
            <a:ext cx="5552175" cy="307777"/>
          </a:xfrm>
          <a:prstGeom prst="rect">
            <a:avLst/>
          </a:prstGeom>
        </p:spPr>
        <p:txBody>
          <a:bodyPr wrap="square">
            <a:spAutoFit/>
          </a:bodyPr>
          <a:lstStyle/>
          <a:p>
            <a:pPr marL="171450" indent="-171450">
              <a:buFont typeface="Wingdings" panose="05000000000000000000" pitchFamily="2" charset="2"/>
              <a:buChar char="ü"/>
            </a:pPr>
            <a:r>
              <a:rPr lang="ru-RU" sz="1400" dirty="0"/>
              <a:t>Создано 2 рабочих места, трудоустроено 2 человека</a:t>
            </a:r>
            <a:endParaRPr lang="ru-RU" sz="1400" dirty="0" smtClean="0"/>
          </a:p>
        </p:txBody>
      </p:sp>
      <p:pic>
        <p:nvPicPr>
          <p:cNvPr id="2" name="Рисунок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709083" y="3784281"/>
            <a:ext cx="4352186" cy="2454586"/>
          </a:xfrm>
          <a:prstGeom prst="rect">
            <a:avLst/>
          </a:prstGeom>
          <a:ln>
            <a:noFill/>
          </a:ln>
          <a:effectLst>
            <a:softEdge rad="112500"/>
          </a:effectLst>
        </p:spPr>
      </p:pic>
      <p:pic>
        <p:nvPicPr>
          <p:cNvPr id="4" name="Рисунок 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995256" y="1021544"/>
            <a:ext cx="3427176" cy="2605193"/>
          </a:xfrm>
          <a:prstGeom prst="rect">
            <a:avLst/>
          </a:prstGeom>
          <a:ln>
            <a:noFill/>
          </a:ln>
          <a:effectLst>
            <a:softEdge rad="112500"/>
          </a:effectLst>
        </p:spPr>
      </p:pic>
    </p:spTree>
    <p:extLst>
      <p:ext uri="{BB962C8B-B14F-4D97-AF65-F5344CB8AC3E}">
        <p14:creationId xmlns:p14="http://schemas.microsoft.com/office/powerpoint/2010/main" val="61998743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Рисунок 12"/>
          <p:cNvPicPr>
            <a:picLocks noGrp="1" noChangeAspect="1"/>
          </p:cNvPicPr>
          <p:nvPr>
            <p:ph type="pic" sz="quarter" idx="14"/>
          </p:nvPr>
        </p:nvPicPr>
        <p:blipFill>
          <a:blip r:embed="rId2" cstate="email">
            <a:extLst>
              <a:ext uri="{28A0092B-C50C-407E-A947-70E740481C1C}">
                <a14:useLocalDpi xmlns:a14="http://schemas.microsoft.com/office/drawing/2010/main"/>
              </a:ext>
            </a:extLst>
          </a:blip>
          <a:stretch>
            <a:fillRect/>
          </a:stretch>
        </p:blipFill>
        <p:spPr>
          <a:xfrm>
            <a:off x="7310199" y="-1"/>
            <a:ext cx="4881801" cy="2602397"/>
          </a:xfrm>
          <a:ln>
            <a:noFill/>
          </a:ln>
        </p:spPr>
      </p:pic>
      <p:sp>
        <p:nvSpPr>
          <p:cNvPr id="2" name="Заголовок 1"/>
          <p:cNvSpPr>
            <a:spLocks noGrp="1"/>
          </p:cNvSpPr>
          <p:nvPr>
            <p:ph type="title"/>
          </p:nvPr>
        </p:nvSpPr>
        <p:spPr>
          <a:xfrm>
            <a:off x="6219825" y="2100868"/>
            <a:ext cx="5977887" cy="1197008"/>
          </a:xfrm>
          <a:ln>
            <a:noFill/>
          </a:ln>
        </p:spPr>
        <p:style>
          <a:lnRef idx="2">
            <a:schemeClr val="dk1"/>
          </a:lnRef>
          <a:fillRef idx="1">
            <a:schemeClr val="lt1"/>
          </a:fillRef>
          <a:effectRef idx="0">
            <a:schemeClr val="dk1"/>
          </a:effectRef>
          <a:fontRef idx="minor">
            <a:schemeClr val="dk1"/>
          </a:fontRef>
        </p:style>
        <p:txBody>
          <a:bodyPr/>
          <a:lstStyle/>
          <a:p>
            <a:r>
              <a:rPr lang="ru-RU" sz="3200" dirty="0">
                <a:latin typeface="+mn-lt"/>
              </a:rPr>
              <a:t>Муниципальная программа </a:t>
            </a:r>
            <a:r>
              <a:rPr lang="ru-RU" sz="3200" dirty="0" smtClean="0"/>
              <a:t>"Развитие </a:t>
            </a:r>
            <a:r>
              <a:rPr lang="ru-RU" sz="3200" dirty="0" smtClean="0">
                <a:latin typeface="+mn-lt"/>
              </a:rPr>
              <a:t>агропромышленного комплекса в </a:t>
            </a:r>
            <a:r>
              <a:rPr lang="ru-RU" sz="3200" dirty="0"/>
              <a:t>городе </a:t>
            </a:r>
            <a:r>
              <a:rPr lang="ru-RU" sz="3200" dirty="0" smtClean="0"/>
              <a:t>Пыть-Яхе"</a:t>
            </a:r>
            <a:endParaRPr lang="ru-RU" sz="3200" dirty="0">
              <a:latin typeface="+mn-lt"/>
            </a:endParaRPr>
          </a:p>
        </p:txBody>
      </p:sp>
      <p:sp>
        <p:nvSpPr>
          <p:cNvPr id="4" name="Нижний колонтитул 3"/>
          <p:cNvSpPr>
            <a:spLocks noGrp="1"/>
          </p:cNvSpPr>
          <p:nvPr>
            <p:ph type="ftr" sz="quarter" idx="13"/>
          </p:nvPr>
        </p:nvSpPr>
        <p:spPr/>
        <p:txBody>
          <a:bodyPr/>
          <a:lstStyle/>
          <a:p>
            <a:r>
              <a:rPr lang="ru-RU" smtClean="0">
                <a:solidFill>
                  <a:prstClr val="black">
                    <a:lumMod val="75000"/>
                    <a:lumOff val="25000"/>
                  </a:prstClr>
                </a:solidFill>
              </a:rPr>
              <a:t>Бюджет для граждан</a:t>
            </a:r>
            <a:endParaRPr lang="ru-RU" dirty="0">
              <a:solidFill>
                <a:prstClr val="black">
                  <a:lumMod val="75000"/>
                  <a:lumOff val="25000"/>
                </a:prstClr>
              </a:solidFill>
            </a:endParaRPr>
          </a:p>
        </p:txBody>
      </p:sp>
      <p:sp>
        <p:nvSpPr>
          <p:cNvPr id="85" name="Нижний колонтитул 3"/>
          <p:cNvSpPr txBox="1">
            <a:spLocks/>
          </p:cNvSpPr>
          <p:nvPr/>
        </p:nvSpPr>
        <p:spPr>
          <a:xfrm>
            <a:off x="0" y="6437730"/>
            <a:ext cx="11760000" cy="432000"/>
          </a:xfrm>
          <a:prstGeom prst="rect">
            <a:avLst/>
          </a:prstGeom>
          <a:solidFill>
            <a:srgbClr val="404040"/>
          </a:solidFill>
          <a:ln cmpd="sng">
            <a:noFill/>
          </a:ln>
        </p:spPr>
        <p:txBody>
          <a:bodyPr vert="horz" lIns="0" tIns="0" rIns="0" bIns="0" rtlCol="0" anchor="ctr"/>
          <a:lstStyle>
            <a:defPPr rtl="0">
              <a:defRPr lang="ru-RU"/>
            </a:defPPr>
            <a:lvl1pPr marL="0" algn="l" defTabSz="914400" rtl="0" eaLnBrk="1" latinLnBrk="0" hangingPunct="1">
              <a:defRPr sz="1200"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1"/>
            <a:r>
              <a:rPr lang="ru-RU" b="1" smtClean="0">
                <a:gradFill>
                  <a:gsLst>
                    <a:gs pos="0">
                      <a:srgbClr val="25C6E3">
                        <a:lumMod val="5000"/>
                        <a:lumOff val="95000"/>
                      </a:srgbClr>
                    </a:gs>
                    <a:gs pos="74000">
                      <a:srgbClr val="1A0F49">
                        <a:lumMod val="25000"/>
                        <a:lumOff val="75000"/>
                      </a:srgbClr>
                    </a:gs>
                    <a:gs pos="83000">
                      <a:srgbClr val="1A0F49">
                        <a:lumMod val="25000"/>
                        <a:lumOff val="75000"/>
                      </a:srgbClr>
                    </a:gs>
                    <a:gs pos="100000">
                      <a:srgbClr val="1A0F49">
                        <a:lumMod val="50000"/>
                        <a:lumOff val="50000"/>
                      </a:srgbClr>
                    </a:gs>
                  </a:gsLst>
                  <a:lin ang="5400000" scaled="1"/>
                </a:gradFill>
              </a:rPr>
              <a:t>БЮДЖЕТ ДЛЯ ГРАЖДАН </a:t>
            </a:r>
            <a:endParaRPr lang="ru-RU" b="1" dirty="0">
              <a:gradFill>
                <a:gsLst>
                  <a:gs pos="0">
                    <a:srgbClr val="25C6E3">
                      <a:lumMod val="5000"/>
                      <a:lumOff val="95000"/>
                    </a:srgbClr>
                  </a:gs>
                  <a:gs pos="74000">
                    <a:srgbClr val="1A0F49">
                      <a:lumMod val="25000"/>
                      <a:lumOff val="75000"/>
                    </a:srgbClr>
                  </a:gs>
                  <a:gs pos="83000">
                    <a:srgbClr val="1A0F49">
                      <a:lumMod val="25000"/>
                      <a:lumOff val="75000"/>
                    </a:srgbClr>
                  </a:gs>
                  <a:gs pos="100000">
                    <a:srgbClr val="1A0F49">
                      <a:lumMod val="50000"/>
                      <a:lumOff val="50000"/>
                    </a:srgbClr>
                  </a:gs>
                </a:gsLst>
                <a:lin ang="5400000" scaled="1"/>
              </a:gradFill>
            </a:endParaRPr>
          </a:p>
        </p:txBody>
      </p:sp>
      <p:sp>
        <p:nvSpPr>
          <p:cNvPr id="86" name="Номер слайда 5">
            <a:extLst>
              <a:ext uri="{FF2B5EF4-FFF2-40B4-BE49-F238E27FC236}">
                <a16:creationId xmlns:a16="http://schemas.microsoft.com/office/drawing/2014/main" xmlns="" id="{1C554D9F-1895-486E-BFBA-905BB2D29E08}"/>
              </a:ext>
            </a:extLst>
          </p:cNvPr>
          <p:cNvSpPr txBox="1">
            <a:spLocks/>
          </p:cNvSpPr>
          <p:nvPr/>
        </p:nvSpPr>
        <p:spPr>
          <a:xfrm>
            <a:off x="11760000" y="6437730"/>
            <a:ext cx="432000" cy="432000"/>
          </a:xfrm>
          <a:prstGeom prst="rect">
            <a:avLst/>
          </a:prstGeom>
          <a:solidFill>
            <a:schemeClr val="tx1">
              <a:lumMod val="75000"/>
              <a:lumOff val="25000"/>
            </a:schemeClr>
          </a:solidFill>
        </p:spPr>
        <p:txBody>
          <a:bodyPr vert="horz" lIns="0" tIns="0" rIns="0" bIns="0" rtlCol="0" anchor="ctr"/>
          <a:lstStyle>
            <a:defPPr rtl="0">
              <a:defRPr lang="ru-RU"/>
            </a:defPPr>
            <a:lvl1pPr marL="0" algn="ctr" defTabSz="914400" rtl="0" eaLnBrk="1" latinLnBrk="0" hangingPunct="1">
              <a:defRPr sz="1200" kern="1200">
                <a:solidFill>
                  <a:schemeClr val="bg1"/>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sz="1600" b="1" dirty="0" smtClean="0">
                <a:ln w="0"/>
                <a:gradFill>
                  <a:gsLst>
                    <a:gs pos="0">
                      <a:srgbClr val="25C6E3">
                        <a:lumMod val="5000"/>
                        <a:lumOff val="95000"/>
                      </a:srgbClr>
                    </a:gs>
                    <a:gs pos="74000">
                      <a:srgbClr val="1A0F49">
                        <a:lumMod val="25000"/>
                        <a:lumOff val="75000"/>
                      </a:srgbClr>
                    </a:gs>
                    <a:gs pos="83000">
                      <a:srgbClr val="1A0F49">
                        <a:lumMod val="25000"/>
                        <a:lumOff val="75000"/>
                      </a:srgbClr>
                    </a:gs>
                    <a:gs pos="100000">
                      <a:srgbClr val="1A0F49">
                        <a:lumMod val="50000"/>
                        <a:lumOff val="50000"/>
                      </a:srgbClr>
                    </a:gs>
                  </a:gsLst>
                  <a:lin ang="5400000" scaled="1"/>
                </a:gradFill>
                <a:effectLst>
                  <a:outerShdw blurRad="38100" dist="25400" dir="5400000" algn="ctr" rotWithShape="0">
                    <a:srgbClr val="6E747A">
                      <a:alpha val="43000"/>
                    </a:srgbClr>
                  </a:outerShdw>
                </a:effectLst>
              </a:rPr>
              <a:t>55</a:t>
            </a:r>
            <a:endParaRPr lang="ru-RU" sz="1600" b="1" dirty="0">
              <a:ln w="0"/>
              <a:gradFill>
                <a:gsLst>
                  <a:gs pos="0">
                    <a:srgbClr val="25C6E3">
                      <a:lumMod val="5000"/>
                      <a:lumOff val="95000"/>
                    </a:srgbClr>
                  </a:gs>
                  <a:gs pos="74000">
                    <a:srgbClr val="1A0F49">
                      <a:lumMod val="25000"/>
                      <a:lumOff val="75000"/>
                    </a:srgbClr>
                  </a:gs>
                  <a:gs pos="83000">
                    <a:srgbClr val="1A0F49">
                      <a:lumMod val="25000"/>
                      <a:lumOff val="75000"/>
                    </a:srgbClr>
                  </a:gs>
                  <a:gs pos="100000">
                    <a:srgbClr val="1A0F49">
                      <a:lumMod val="50000"/>
                      <a:lumOff val="50000"/>
                    </a:srgbClr>
                  </a:gs>
                </a:gsLst>
                <a:lin ang="5400000" scaled="1"/>
              </a:gradFill>
              <a:effectLst>
                <a:outerShdw blurRad="38100" dist="25400" dir="5400000" algn="ctr" rotWithShape="0">
                  <a:srgbClr val="6E747A">
                    <a:alpha val="43000"/>
                  </a:srgbClr>
                </a:outerShdw>
              </a:effectLst>
            </a:endParaRPr>
          </a:p>
        </p:txBody>
      </p:sp>
      <p:graphicFrame>
        <p:nvGraphicFramePr>
          <p:cNvPr id="16" name="Таблица 15"/>
          <p:cNvGraphicFramePr>
            <a:graphicFrameLocks noGrp="1"/>
          </p:cNvGraphicFramePr>
          <p:nvPr>
            <p:extLst/>
          </p:nvPr>
        </p:nvGraphicFramePr>
        <p:xfrm>
          <a:off x="160276" y="137949"/>
          <a:ext cx="6417505" cy="855673"/>
        </p:xfrm>
        <a:graphic>
          <a:graphicData uri="http://schemas.openxmlformats.org/drawingml/2006/table">
            <a:tbl>
              <a:tblPr firstRow="1" bandRow="1" bandCol="1">
                <a:tableStyleId>{5A111915-BE36-4E01-A7E5-04B1672EAD32}</a:tableStyleId>
              </a:tblPr>
              <a:tblGrid>
                <a:gridCol w="2181952"/>
                <a:gridCol w="1625768"/>
                <a:gridCol w="1411851"/>
                <a:gridCol w="1197934"/>
              </a:tblGrid>
              <a:tr h="337513">
                <a:tc rowSpan="2">
                  <a:txBody>
                    <a:bodyPr/>
                    <a:lstStyle/>
                    <a:p>
                      <a:pPr algn="ctr"/>
                      <a:r>
                        <a:rPr lang="ru-RU" sz="1400" dirty="0" smtClean="0"/>
                        <a:t>Общий объем расходов по программе,</a:t>
                      </a:r>
                    </a:p>
                    <a:p>
                      <a:pPr algn="ctr"/>
                      <a:r>
                        <a:rPr lang="ru-RU" sz="1400" dirty="0" smtClean="0"/>
                        <a:t>тыс. рублей</a:t>
                      </a:r>
                      <a:endParaRPr lang="ru-RU" sz="1400" b="1" dirty="0">
                        <a:solidFill>
                          <a:schemeClr val="tx1">
                            <a:lumMod val="65000"/>
                            <a:lumOff val="35000"/>
                          </a:schemeClr>
                        </a:solidFill>
                        <a:latin typeface="+mn-lt"/>
                      </a:endParaRPr>
                    </a:p>
                  </a:txBody>
                  <a:tcPr anchor="ctr"/>
                </a:tc>
                <a:tc>
                  <a:txBody>
                    <a:bodyPr/>
                    <a:lstStyle/>
                    <a:p>
                      <a:pPr algn="ctr"/>
                      <a:r>
                        <a:rPr lang="ru-RU" sz="1400" dirty="0" smtClean="0"/>
                        <a:t>Уточненный план на 2021 год</a:t>
                      </a:r>
                      <a:endParaRPr lang="ru-RU" sz="1400" b="1" dirty="0">
                        <a:solidFill>
                          <a:schemeClr val="tx1">
                            <a:lumMod val="65000"/>
                            <a:lumOff val="35000"/>
                          </a:schemeClr>
                        </a:solidFill>
                        <a:latin typeface="+mn-lt"/>
                      </a:endParaRPr>
                    </a:p>
                  </a:txBody>
                  <a:tcPr anchor="ctr"/>
                </a:tc>
                <a:tc>
                  <a:txBody>
                    <a:bodyPr/>
                    <a:lstStyle/>
                    <a:p>
                      <a:pPr algn="ctr"/>
                      <a:r>
                        <a:rPr lang="ru-RU" sz="1400" dirty="0" smtClean="0"/>
                        <a:t>Исполнено за 2021 год</a:t>
                      </a:r>
                      <a:endParaRPr lang="ru-RU" sz="1400" b="1" dirty="0">
                        <a:solidFill>
                          <a:schemeClr val="tx1">
                            <a:lumMod val="65000"/>
                            <a:lumOff val="35000"/>
                          </a:schemeClr>
                        </a:solidFill>
                        <a:latin typeface="+mn-lt"/>
                      </a:endParaRPr>
                    </a:p>
                  </a:txBody>
                  <a:tcPr anchor="ctr"/>
                </a:tc>
                <a:tc>
                  <a:txBody>
                    <a:bodyPr/>
                    <a:lstStyle/>
                    <a:p>
                      <a:pPr algn="ctr"/>
                      <a:r>
                        <a:rPr lang="ru-RU" sz="1400" dirty="0" smtClean="0"/>
                        <a:t>% исполнения</a:t>
                      </a:r>
                      <a:endParaRPr lang="ru-RU" sz="1400" b="1" dirty="0">
                        <a:solidFill>
                          <a:schemeClr val="tx1">
                            <a:lumMod val="65000"/>
                            <a:lumOff val="35000"/>
                          </a:schemeClr>
                        </a:solidFill>
                        <a:latin typeface="+mn-lt"/>
                      </a:endParaRPr>
                    </a:p>
                  </a:txBody>
                  <a:tcPr anchor="ctr"/>
                </a:tc>
              </a:tr>
              <a:tr h="337513">
                <a:tc vMerge="1">
                  <a:txBody>
                    <a:bodyPr/>
                    <a:lstStyle/>
                    <a:p>
                      <a:endParaRPr lang="ru-RU" dirty="0"/>
                    </a:p>
                  </a:txBody>
                  <a:tcPr/>
                </a:tc>
                <a:tc>
                  <a:txBody>
                    <a:bodyPr/>
                    <a:lstStyle/>
                    <a:p>
                      <a:pPr algn="ctr"/>
                      <a:r>
                        <a:rPr lang="ru-RU" sz="1400" dirty="0" smtClean="0"/>
                        <a:t>21 424,9</a:t>
                      </a:r>
                      <a:endParaRPr lang="ru-RU" sz="1400" b="0" dirty="0">
                        <a:solidFill>
                          <a:schemeClr val="tx1">
                            <a:lumMod val="65000"/>
                            <a:lumOff val="35000"/>
                          </a:schemeClr>
                        </a:solidFill>
                        <a:latin typeface="+mn-lt"/>
                      </a:endParaRPr>
                    </a:p>
                  </a:txBody>
                  <a:tcPr anchor="ctr"/>
                </a:tc>
                <a:tc>
                  <a:txBody>
                    <a:bodyPr/>
                    <a:lstStyle/>
                    <a:p>
                      <a:pPr algn="ctr"/>
                      <a:r>
                        <a:rPr lang="ru-RU" sz="1400" dirty="0" smtClean="0"/>
                        <a:t>20 319,1</a:t>
                      </a:r>
                      <a:endParaRPr lang="ru-RU" sz="1400" b="0" dirty="0">
                        <a:solidFill>
                          <a:schemeClr val="tx1">
                            <a:lumMod val="65000"/>
                            <a:lumOff val="35000"/>
                          </a:schemeClr>
                        </a:solidFill>
                        <a:latin typeface="+mn-lt"/>
                      </a:endParaRPr>
                    </a:p>
                  </a:txBody>
                  <a:tcPr anchor="ctr"/>
                </a:tc>
                <a:tc>
                  <a:txBody>
                    <a:bodyPr/>
                    <a:lstStyle/>
                    <a:p>
                      <a:pPr algn="ctr"/>
                      <a:r>
                        <a:rPr lang="ru-RU" sz="1400" dirty="0" smtClean="0"/>
                        <a:t>94,8</a:t>
                      </a:r>
                      <a:endParaRPr lang="ru-RU" sz="1400" b="0" dirty="0">
                        <a:solidFill>
                          <a:schemeClr val="tx1">
                            <a:lumMod val="65000"/>
                            <a:lumOff val="35000"/>
                          </a:schemeClr>
                        </a:solidFill>
                        <a:latin typeface="+mn-lt"/>
                      </a:endParaRPr>
                    </a:p>
                  </a:txBody>
                  <a:tcPr anchor="ctr"/>
                </a:tc>
              </a:tr>
            </a:tbl>
          </a:graphicData>
        </a:graphic>
      </p:graphicFrame>
      <p:graphicFrame>
        <p:nvGraphicFramePr>
          <p:cNvPr id="14" name="Таблица 13"/>
          <p:cNvGraphicFramePr>
            <a:graphicFrameLocks noGrp="1"/>
          </p:cNvGraphicFramePr>
          <p:nvPr>
            <p:extLst/>
          </p:nvPr>
        </p:nvGraphicFramePr>
        <p:xfrm>
          <a:off x="160276" y="1075300"/>
          <a:ext cx="6417506" cy="3040798"/>
        </p:xfrm>
        <a:graphic>
          <a:graphicData uri="http://schemas.openxmlformats.org/drawingml/2006/table">
            <a:tbl>
              <a:tblPr firstRow="1" bandRow="1" bandCol="1">
                <a:tableStyleId>{5A111915-BE36-4E01-A7E5-04B1672EAD32}</a:tableStyleId>
              </a:tblPr>
              <a:tblGrid>
                <a:gridCol w="3484624"/>
                <a:gridCol w="584200"/>
                <a:gridCol w="595964"/>
                <a:gridCol w="876359"/>
                <a:gridCol w="876359"/>
              </a:tblGrid>
              <a:tr h="291254">
                <a:tc rowSpan="2">
                  <a:txBody>
                    <a:bodyPr/>
                    <a:lstStyle/>
                    <a:p>
                      <a:pPr algn="ctr" fontAlgn="ctr"/>
                      <a:r>
                        <a:rPr lang="ru-RU" sz="1000" u="none" strike="noStrike" dirty="0">
                          <a:effectLst/>
                        </a:rPr>
                        <a:t>Наименование целевых показателей </a:t>
                      </a:r>
                      <a:endParaRPr lang="ru-RU" sz="1000" b="0" i="0" u="none" strike="noStrike" dirty="0">
                        <a:solidFill>
                          <a:srgbClr val="000000"/>
                        </a:solidFill>
                        <a:effectLst/>
                        <a:latin typeface="Times New Roman" panose="02020603050405020304" pitchFamily="18" charset="0"/>
                      </a:endParaRPr>
                    </a:p>
                  </a:txBody>
                  <a:tcPr marL="2956" marR="2956" marT="2956" marB="0" anchor="ctr"/>
                </a:tc>
                <a:tc gridSpan="2">
                  <a:txBody>
                    <a:bodyPr/>
                    <a:lstStyle/>
                    <a:p>
                      <a:pPr algn="ctr" fontAlgn="ctr"/>
                      <a:r>
                        <a:rPr lang="ru-RU" sz="1000" u="none" strike="noStrike">
                          <a:effectLst/>
                        </a:rPr>
                        <a:t>Значение показателя</a:t>
                      </a:r>
                      <a:endParaRPr lang="ru-RU" sz="1000" b="0" i="0" u="none" strike="noStrike">
                        <a:solidFill>
                          <a:srgbClr val="000000"/>
                        </a:solidFill>
                        <a:effectLst/>
                        <a:latin typeface="Times New Roman" panose="02020603050405020304" pitchFamily="18" charset="0"/>
                      </a:endParaRPr>
                    </a:p>
                  </a:txBody>
                  <a:tcPr marL="2956" marR="2956" marT="2956" marB="0" anchor="ctr"/>
                </a:tc>
                <a:tc hMerge="1">
                  <a:txBody>
                    <a:bodyPr/>
                    <a:lstStyle/>
                    <a:p>
                      <a:endParaRPr lang="ru-RU"/>
                    </a:p>
                  </a:txBody>
                  <a:tcPr/>
                </a:tc>
                <a:tc gridSpan="2">
                  <a:txBody>
                    <a:bodyPr/>
                    <a:lstStyle/>
                    <a:p>
                      <a:pPr algn="ctr" fontAlgn="ctr"/>
                      <a:r>
                        <a:rPr lang="ru-RU" sz="1000" u="none" strike="noStrike">
                          <a:effectLst/>
                        </a:rPr>
                        <a:t>Объём финансирования (тыс. рублей)</a:t>
                      </a:r>
                      <a:endParaRPr lang="ru-RU" sz="1000" b="0" i="0" u="none" strike="noStrike">
                        <a:solidFill>
                          <a:srgbClr val="000000"/>
                        </a:solidFill>
                        <a:effectLst/>
                        <a:latin typeface="Times New Roman" panose="02020603050405020304" pitchFamily="18" charset="0"/>
                      </a:endParaRPr>
                    </a:p>
                  </a:txBody>
                  <a:tcPr marL="2956" marR="2956" marT="2956" marB="0" anchor="ctr"/>
                </a:tc>
                <a:tc hMerge="1">
                  <a:txBody>
                    <a:bodyPr/>
                    <a:lstStyle/>
                    <a:p>
                      <a:endParaRPr lang="ru-RU"/>
                    </a:p>
                  </a:txBody>
                  <a:tcPr/>
                </a:tc>
              </a:tr>
              <a:tr h="291254">
                <a:tc vMerge="1">
                  <a:txBody>
                    <a:bodyPr/>
                    <a:lstStyle/>
                    <a:p>
                      <a:endParaRPr lang="ru-RU"/>
                    </a:p>
                  </a:txBody>
                  <a:tcPr/>
                </a:tc>
                <a:tc>
                  <a:txBody>
                    <a:bodyPr/>
                    <a:lstStyle/>
                    <a:p>
                      <a:pPr algn="ctr" fontAlgn="ctr"/>
                      <a:r>
                        <a:rPr lang="ru-RU" sz="1000" u="none" strike="noStrike">
                          <a:effectLst/>
                        </a:rPr>
                        <a:t>план</a:t>
                      </a:r>
                      <a:endParaRPr lang="ru-RU" sz="1000" b="0" i="0" u="none" strike="noStrike">
                        <a:solidFill>
                          <a:srgbClr val="000000"/>
                        </a:solidFill>
                        <a:effectLst/>
                        <a:latin typeface="Times New Roman" panose="02020603050405020304" pitchFamily="18" charset="0"/>
                      </a:endParaRPr>
                    </a:p>
                  </a:txBody>
                  <a:tcPr marL="2956" marR="2956" marT="2956" marB="0" anchor="ctr"/>
                </a:tc>
                <a:tc>
                  <a:txBody>
                    <a:bodyPr/>
                    <a:lstStyle/>
                    <a:p>
                      <a:pPr algn="ctr" fontAlgn="ctr"/>
                      <a:r>
                        <a:rPr lang="ru-RU" sz="1000" u="none" strike="noStrike">
                          <a:effectLst/>
                        </a:rPr>
                        <a:t>факт</a:t>
                      </a:r>
                      <a:endParaRPr lang="ru-RU" sz="1000" b="0" i="0" u="none" strike="noStrike">
                        <a:solidFill>
                          <a:srgbClr val="000000"/>
                        </a:solidFill>
                        <a:effectLst/>
                        <a:latin typeface="Times New Roman" panose="02020603050405020304" pitchFamily="18" charset="0"/>
                      </a:endParaRPr>
                    </a:p>
                  </a:txBody>
                  <a:tcPr marL="2956" marR="2956" marT="2956" marB="0" anchor="ctr"/>
                </a:tc>
                <a:tc>
                  <a:txBody>
                    <a:bodyPr/>
                    <a:lstStyle/>
                    <a:p>
                      <a:pPr algn="ctr" fontAlgn="ctr"/>
                      <a:r>
                        <a:rPr lang="ru-RU" sz="1000" u="none" strike="noStrike">
                          <a:effectLst/>
                        </a:rPr>
                        <a:t>план по программе</a:t>
                      </a:r>
                      <a:endParaRPr lang="ru-RU" sz="1000" b="0" i="0" u="none" strike="noStrike">
                        <a:solidFill>
                          <a:srgbClr val="000000"/>
                        </a:solidFill>
                        <a:effectLst/>
                        <a:latin typeface="Times New Roman" panose="02020603050405020304" pitchFamily="18" charset="0"/>
                      </a:endParaRPr>
                    </a:p>
                  </a:txBody>
                  <a:tcPr marL="2956" marR="2956" marT="2956" marB="0" anchor="ctr"/>
                </a:tc>
                <a:tc>
                  <a:txBody>
                    <a:bodyPr/>
                    <a:lstStyle/>
                    <a:p>
                      <a:pPr algn="ctr" fontAlgn="ctr"/>
                      <a:r>
                        <a:rPr lang="ru-RU" sz="1000" u="none" strike="noStrike">
                          <a:effectLst/>
                        </a:rPr>
                        <a:t>кассовое исполнение</a:t>
                      </a:r>
                      <a:endParaRPr lang="ru-RU" sz="1000" b="0" i="0" u="none" strike="noStrike">
                        <a:solidFill>
                          <a:srgbClr val="000000"/>
                        </a:solidFill>
                        <a:effectLst/>
                        <a:latin typeface="Times New Roman" panose="02020603050405020304" pitchFamily="18" charset="0"/>
                      </a:endParaRPr>
                    </a:p>
                  </a:txBody>
                  <a:tcPr marL="2956" marR="2956" marT="2956" marB="0" anchor="ctr"/>
                </a:tc>
              </a:tr>
              <a:tr h="435483">
                <a:tc>
                  <a:txBody>
                    <a:bodyPr/>
                    <a:lstStyle/>
                    <a:p>
                      <a:pPr algn="l" fontAlgn="t"/>
                      <a:r>
                        <a:rPr lang="ru-RU" sz="1000" u="none" strike="noStrike" dirty="0" smtClean="0">
                          <a:effectLst/>
                        </a:rPr>
                        <a:t>Уровень обеспеченности собственной продукцией населения города </a:t>
                      </a:r>
                      <a:r>
                        <a:rPr lang="ru-RU" sz="1000" u="none" strike="noStrike" dirty="0" err="1" smtClean="0">
                          <a:effectLst/>
                        </a:rPr>
                        <a:t>Пыть-Яха</a:t>
                      </a:r>
                      <a:r>
                        <a:rPr lang="ru-RU" sz="1000" u="none" strike="noStrike" dirty="0" smtClean="0">
                          <a:effectLst/>
                        </a:rPr>
                        <a:t> от норматива потребления продукции, % </a:t>
                      </a:r>
                    </a:p>
                    <a:p>
                      <a:pPr algn="l" fontAlgn="t"/>
                      <a:r>
                        <a:rPr lang="ru-RU" sz="1000" u="none" strike="noStrike" dirty="0" smtClean="0">
                          <a:effectLst/>
                        </a:rPr>
                        <a:t>(Данные для расчета (таблица 1 к программе), нормативы потребления продуктов:  мяса-73,0 кг., молоко-325 кг., население 01.01.2020г.-39,570 </a:t>
                      </a:r>
                      <a:r>
                        <a:rPr lang="ru-RU" sz="1000" u="none" strike="noStrike" dirty="0" err="1" smtClean="0">
                          <a:effectLst/>
                        </a:rPr>
                        <a:t>тыс.чел</a:t>
                      </a:r>
                      <a:r>
                        <a:rPr lang="ru-RU" sz="1000" u="none" strike="noStrike" dirty="0" smtClean="0">
                          <a:effectLst/>
                        </a:rPr>
                        <a:t>.):</a:t>
                      </a:r>
                      <a:endParaRPr lang="ru-RU" sz="1000" u="none" strike="noStrike" dirty="0">
                        <a:effectLst/>
                      </a:endParaRPr>
                    </a:p>
                  </a:txBody>
                  <a:tcPr marL="2956" marR="2956" marT="2956" marB="0"/>
                </a:tc>
                <a:tc>
                  <a:txBody>
                    <a:bodyPr/>
                    <a:lstStyle/>
                    <a:p>
                      <a:pPr algn="ctr" fontAlgn="t"/>
                      <a:endParaRPr lang="ru-RU" sz="1200" b="0" i="0" u="none" strike="noStrike" dirty="0">
                        <a:solidFill>
                          <a:srgbClr val="000000"/>
                        </a:solidFill>
                        <a:effectLst/>
                        <a:latin typeface="+mn-lt"/>
                      </a:endParaRPr>
                    </a:p>
                  </a:txBody>
                  <a:tcPr marL="2956" marR="2956" marT="2956" marB="0" anchor="ctr"/>
                </a:tc>
                <a:tc>
                  <a:txBody>
                    <a:bodyPr/>
                    <a:lstStyle/>
                    <a:p>
                      <a:pPr algn="ctr" fontAlgn="t"/>
                      <a:endParaRPr lang="ru-RU" sz="1200" b="0" i="0" u="none" strike="noStrike" dirty="0">
                        <a:solidFill>
                          <a:srgbClr val="000000"/>
                        </a:solidFill>
                        <a:effectLst/>
                        <a:latin typeface="+mn-lt"/>
                      </a:endParaRPr>
                    </a:p>
                  </a:txBody>
                  <a:tcPr marL="2956" marR="2956" marT="2956" marB="0" anchor="ctr"/>
                </a:tc>
                <a:tc rowSpan="3">
                  <a:txBody>
                    <a:bodyPr/>
                    <a:lstStyle/>
                    <a:p>
                      <a:pPr algn="ctr" fontAlgn="t"/>
                      <a:r>
                        <a:rPr lang="ru-RU" sz="1200" u="none" strike="noStrike" dirty="0" smtClean="0">
                          <a:effectLst/>
                          <a:latin typeface="+mn-lt"/>
                        </a:rPr>
                        <a:t>13 923,5</a:t>
                      </a:r>
                      <a:endParaRPr lang="ru-RU" sz="1200" b="0" i="0" u="none" strike="noStrike" dirty="0">
                        <a:solidFill>
                          <a:srgbClr val="000000"/>
                        </a:solidFill>
                        <a:effectLst/>
                        <a:latin typeface="+mn-lt"/>
                      </a:endParaRPr>
                    </a:p>
                  </a:txBody>
                  <a:tcPr marL="2956" marR="2956" marT="2956" marB="0" anchor="ctr">
                    <a:lnB w="12700" cap="flat" cmpd="sng" algn="ctr">
                      <a:solidFill>
                        <a:srgbClr val="5B5479"/>
                      </a:solidFill>
                      <a:prstDash val="solid"/>
                      <a:round/>
                      <a:headEnd type="none" w="med" len="med"/>
                      <a:tailEnd type="none" w="med" len="med"/>
                    </a:lnB>
                  </a:tcPr>
                </a:tc>
                <a:tc rowSpan="3">
                  <a:txBody>
                    <a:bodyPr/>
                    <a:lstStyle/>
                    <a:p>
                      <a:pPr algn="ctr" fontAlgn="t"/>
                      <a:r>
                        <a:rPr lang="ru-RU" sz="1200" u="none" strike="noStrike" dirty="0" smtClean="0">
                          <a:effectLst/>
                          <a:latin typeface="+mn-lt"/>
                        </a:rPr>
                        <a:t>13 917,6</a:t>
                      </a:r>
                      <a:endParaRPr lang="ru-RU" sz="1200" b="0" i="0" u="none" strike="noStrike" dirty="0">
                        <a:solidFill>
                          <a:srgbClr val="000000"/>
                        </a:solidFill>
                        <a:effectLst/>
                        <a:latin typeface="+mn-lt"/>
                      </a:endParaRPr>
                    </a:p>
                  </a:txBody>
                  <a:tcPr marL="2956" marR="2956" marT="2956" marB="0" anchor="ctr">
                    <a:lnB w="12700" cap="flat" cmpd="sng" algn="ctr">
                      <a:solidFill>
                        <a:srgbClr val="5B5479"/>
                      </a:solidFill>
                      <a:prstDash val="solid"/>
                      <a:round/>
                      <a:headEnd type="none" w="med" len="med"/>
                      <a:tailEnd type="none" w="med" len="med"/>
                    </a:lnB>
                  </a:tcPr>
                </a:tc>
              </a:tr>
              <a:tr h="220757">
                <a:tc>
                  <a:txBody>
                    <a:bodyPr/>
                    <a:lstStyle/>
                    <a:p>
                      <a:pPr algn="l" fontAlgn="t"/>
                      <a:r>
                        <a:rPr lang="ru-RU" sz="1000" u="none" strike="noStrike" dirty="0" smtClean="0">
                          <a:effectLst/>
                        </a:rPr>
                        <a:t>мясо и мясопродукты (в пересчете на мясо)</a:t>
                      </a:r>
                      <a:endParaRPr lang="ru-RU" sz="1000" u="none" strike="noStrike" dirty="0">
                        <a:effectLst/>
                      </a:endParaRPr>
                    </a:p>
                  </a:txBody>
                  <a:tcPr marL="2956" marR="2956" marT="2956" marB="0"/>
                </a:tc>
                <a:tc>
                  <a:txBody>
                    <a:bodyPr/>
                    <a:lstStyle/>
                    <a:p>
                      <a:pPr algn="ctr" fontAlgn="t"/>
                      <a:r>
                        <a:rPr lang="ru-RU" sz="1200" u="none" strike="noStrike" dirty="0" smtClean="0">
                          <a:effectLst/>
                          <a:latin typeface="+mn-lt"/>
                        </a:rPr>
                        <a:t>3,0</a:t>
                      </a:r>
                      <a:endParaRPr lang="ru-RU" sz="1200" b="0" i="0" u="none" strike="noStrike" dirty="0">
                        <a:solidFill>
                          <a:srgbClr val="000000"/>
                        </a:solidFill>
                        <a:effectLst/>
                        <a:latin typeface="+mn-lt"/>
                      </a:endParaRPr>
                    </a:p>
                  </a:txBody>
                  <a:tcPr marL="2956" marR="2956" marT="2956" marB="0" anchor="ctr"/>
                </a:tc>
                <a:tc>
                  <a:txBody>
                    <a:bodyPr/>
                    <a:lstStyle/>
                    <a:p>
                      <a:pPr algn="ctr" fontAlgn="t"/>
                      <a:r>
                        <a:rPr lang="ru-RU" sz="1200" u="none" strike="noStrike" dirty="0" smtClean="0">
                          <a:effectLst/>
                          <a:latin typeface="+mn-lt"/>
                        </a:rPr>
                        <a:t>3,0</a:t>
                      </a:r>
                      <a:endParaRPr lang="ru-RU" sz="1200" b="0" i="0" u="none" strike="noStrike" dirty="0">
                        <a:solidFill>
                          <a:srgbClr val="000000"/>
                        </a:solidFill>
                        <a:effectLst/>
                        <a:latin typeface="+mn-lt"/>
                      </a:endParaRPr>
                    </a:p>
                  </a:txBody>
                  <a:tcPr marL="2956" marR="2956" marT="2956" marB="0" anchor="ctr"/>
                </a:tc>
                <a:tc vMerge="1">
                  <a:txBody>
                    <a:bodyPr/>
                    <a:lstStyle/>
                    <a:p>
                      <a:pPr algn="ctr" fontAlgn="t"/>
                      <a:endParaRPr lang="ru-RU" sz="1200" b="0" i="0" u="none" strike="noStrike" dirty="0">
                        <a:solidFill>
                          <a:srgbClr val="000000"/>
                        </a:solidFill>
                        <a:effectLst/>
                        <a:latin typeface="+mn-lt"/>
                      </a:endParaRPr>
                    </a:p>
                  </a:txBody>
                  <a:tcPr marL="2956" marR="2956" marT="2956" marB="0" anchor="ctr">
                    <a:lnT w="12700" cap="flat" cmpd="sng" algn="ctr">
                      <a:solidFill>
                        <a:srgbClr val="5B5479"/>
                      </a:solidFill>
                      <a:prstDash val="solid"/>
                      <a:round/>
                      <a:headEnd type="none" w="med" len="med"/>
                      <a:tailEnd type="none" w="med" len="med"/>
                    </a:lnT>
                    <a:lnB w="12700" cap="flat" cmpd="sng" algn="ctr">
                      <a:solidFill>
                        <a:srgbClr val="5B5479"/>
                      </a:solidFill>
                      <a:prstDash val="solid"/>
                      <a:round/>
                      <a:headEnd type="none" w="med" len="med"/>
                      <a:tailEnd type="none" w="med" len="med"/>
                    </a:lnB>
                  </a:tcPr>
                </a:tc>
                <a:tc vMerge="1">
                  <a:txBody>
                    <a:bodyPr/>
                    <a:lstStyle/>
                    <a:p>
                      <a:pPr algn="ctr" fontAlgn="t"/>
                      <a:endParaRPr lang="ru-RU" sz="1200" b="0" i="0" u="none" strike="noStrike" dirty="0">
                        <a:solidFill>
                          <a:srgbClr val="000000"/>
                        </a:solidFill>
                        <a:effectLst/>
                        <a:latin typeface="+mn-lt"/>
                      </a:endParaRPr>
                    </a:p>
                  </a:txBody>
                  <a:tcPr marL="2956" marR="2956" marT="2956" marB="0" anchor="ctr">
                    <a:lnT w="12700" cap="flat" cmpd="sng" algn="ctr">
                      <a:solidFill>
                        <a:srgbClr val="5B5479"/>
                      </a:solidFill>
                      <a:prstDash val="solid"/>
                      <a:round/>
                      <a:headEnd type="none" w="med" len="med"/>
                      <a:tailEnd type="none" w="med" len="med"/>
                    </a:lnT>
                    <a:lnB w="12700" cap="flat" cmpd="sng" algn="ctr">
                      <a:solidFill>
                        <a:srgbClr val="5B5479"/>
                      </a:solidFill>
                      <a:prstDash val="solid"/>
                      <a:round/>
                      <a:headEnd type="none" w="med" len="med"/>
                      <a:tailEnd type="none" w="med" len="med"/>
                    </a:lnB>
                  </a:tcPr>
                </a:tc>
              </a:tr>
              <a:tr h="219075">
                <a:tc>
                  <a:txBody>
                    <a:bodyPr/>
                    <a:lstStyle/>
                    <a:p>
                      <a:pPr algn="l" fontAlgn="t"/>
                      <a:r>
                        <a:rPr lang="ru-RU" sz="1000" u="none" strike="noStrike" dirty="0" smtClean="0">
                          <a:effectLst/>
                        </a:rPr>
                        <a:t>молоко и молокопродукты (в пересчете на молоко)</a:t>
                      </a:r>
                    </a:p>
                  </a:txBody>
                  <a:tcPr marL="2956" marR="2956" marT="2956" marB="0"/>
                </a:tc>
                <a:tc>
                  <a:txBody>
                    <a:bodyPr/>
                    <a:lstStyle/>
                    <a:p>
                      <a:pPr algn="ctr" fontAlgn="t"/>
                      <a:r>
                        <a:rPr lang="ru-RU" sz="1200" u="none" strike="noStrike" dirty="0" smtClean="0">
                          <a:effectLst/>
                          <a:latin typeface="+mn-lt"/>
                        </a:rPr>
                        <a:t>2,1</a:t>
                      </a:r>
                      <a:endParaRPr lang="ru-RU" sz="1200" b="0" i="0" u="none" strike="noStrike" dirty="0">
                        <a:solidFill>
                          <a:srgbClr val="000000"/>
                        </a:solidFill>
                        <a:effectLst/>
                        <a:latin typeface="+mn-lt"/>
                      </a:endParaRPr>
                    </a:p>
                  </a:txBody>
                  <a:tcPr marL="2956" marR="2956" marT="2956" marB="0" anchor="ctr"/>
                </a:tc>
                <a:tc>
                  <a:txBody>
                    <a:bodyPr/>
                    <a:lstStyle/>
                    <a:p>
                      <a:pPr algn="ctr" fontAlgn="t"/>
                      <a:r>
                        <a:rPr lang="ru-RU" sz="1200" b="0" i="0" u="none" strike="noStrike" dirty="0" smtClean="0">
                          <a:solidFill>
                            <a:srgbClr val="000000"/>
                          </a:solidFill>
                          <a:effectLst/>
                          <a:latin typeface="+mn-lt"/>
                        </a:rPr>
                        <a:t>2,1</a:t>
                      </a:r>
                      <a:endParaRPr lang="ru-RU" sz="1200" b="0" i="0" u="none" strike="noStrike" dirty="0">
                        <a:solidFill>
                          <a:srgbClr val="000000"/>
                        </a:solidFill>
                        <a:effectLst/>
                        <a:latin typeface="+mn-lt"/>
                      </a:endParaRPr>
                    </a:p>
                  </a:txBody>
                  <a:tcPr marL="2956" marR="2956" marT="2956" marB="0" anchor="ctr"/>
                </a:tc>
                <a:tc vMerge="1">
                  <a:txBody>
                    <a:bodyPr/>
                    <a:lstStyle/>
                    <a:p>
                      <a:pPr algn="ctr" fontAlgn="t"/>
                      <a:endParaRPr lang="ru-RU" sz="1200" b="0" i="0" u="none" strike="noStrike" dirty="0">
                        <a:solidFill>
                          <a:srgbClr val="000000"/>
                        </a:solidFill>
                        <a:effectLst/>
                        <a:latin typeface="+mn-lt"/>
                      </a:endParaRPr>
                    </a:p>
                  </a:txBody>
                  <a:tcPr marL="2956" marR="2956" marT="2956" marB="0" anchor="ctr">
                    <a:lnT w="12700" cap="flat" cmpd="sng" algn="ctr">
                      <a:solidFill>
                        <a:srgbClr val="5B5479"/>
                      </a:solidFill>
                      <a:prstDash val="solid"/>
                      <a:round/>
                      <a:headEnd type="none" w="med" len="med"/>
                      <a:tailEnd type="none" w="med" len="med"/>
                    </a:lnT>
                    <a:lnB w="12700" cap="flat" cmpd="sng" algn="ctr">
                      <a:solidFill>
                        <a:srgbClr val="5B5479"/>
                      </a:solidFill>
                      <a:prstDash val="solid"/>
                      <a:round/>
                      <a:headEnd type="none" w="med" len="med"/>
                      <a:tailEnd type="none" w="med" len="med"/>
                    </a:lnB>
                  </a:tcPr>
                </a:tc>
                <a:tc vMerge="1">
                  <a:txBody>
                    <a:bodyPr/>
                    <a:lstStyle/>
                    <a:p>
                      <a:pPr algn="ctr" fontAlgn="t"/>
                      <a:endParaRPr lang="ru-RU" sz="1200" b="0" i="0" u="none" strike="noStrike" dirty="0">
                        <a:solidFill>
                          <a:srgbClr val="000000"/>
                        </a:solidFill>
                        <a:effectLst/>
                        <a:latin typeface="+mn-lt"/>
                      </a:endParaRPr>
                    </a:p>
                  </a:txBody>
                  <a:tcPr marL="2956" marR="2956" marT="2956" marB="0" anchor="ctr">
                    <a:lnT w="12700" cap="flat" cmpd="sng" algn="ctr">
                      <a:solidFill>
                        <a:srgbClr val="5B5479"/>
                      </a:solidFill>
                      <a:prstDash val="solid"/>
                      <a:round/>
                      <a:headEnd type="none" w="med" len="med"/>
                      <a:tailEnd type="none" w="med" len="med"/>
                    </a:lnT>
                    <a:lnB w="12700" cap="flat" cmpd="sng" algn="ctr">
                      <a:solidFill>
                        <a:srgbClr val="5B5479"/>
                      </a:solidFill>
                      <a:prstDash val="solid"/>
                      <a:round/>
                      <a:headEnd type="none" w="med" len="med"/>
                      <a:tailEnd type="none" w="med" len="med"/>
                    </a:lnB>
                  </a:tcPr>
                </a:tc>
              </a:tr>
              <a:tr h="455236">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ru-RU" sz="1000" u="none" strike="noStrike" dirty="0" smtClean="0">
                          <a:effectLst/>
                        </a:rPr>
                        <a:t>Количество животных без владельцев, прошедших отлов, транспортировку, регистрацию, учет, содержание, лечение (вакцинацию)</a:t>
                      </a:r>
                    </a:p>
                  </a:txBody>
                  <a:tcPr marL="2956" marR="2956" marT="2956" marB="0"/>
                </a:tc>
                <a:tc>
                  <a:txBody>
                    <a:bodyPr/>
                    <a:lstStyle/>
                    <a:p>
                      <a:pPr algn="ctr" fontAlgn="t"/>
                      <a:r>
                        <a:rPr lang="ru-RU" sz="1200" b="0" i="0" u="none" strike="noStrike" dirty="0" smtClean="0">
                          <a:solidFill>
                            <a:srgbClr val="000000"/>
                          </a:solidFill>
                          <a:effectLst/>
                          <a:latin typeface="+mn-lt"/>
                        </a:rPr>
                        <a:t>179</a:t>
                      </a:r>
                      <a:endParaRPr lang="ru-RU" sz="1200" b="0" i="0" u="none" strike="noStrike" dirty="0">
                        <a:solidFill>
                          <a:srgbClr val="000000"/>
                        </a:solidFill>
                        <a:effectLst/>
                        <a:latin typeface="+mn-lt"/>
                      </a:endParaRPr>
                    </a:p>
                  </a:txBody>
                  <a:tcPr marL="2956" marR="2956" marT="2956" marB="0" anchor="ctr"/>
                </a:tc>
                <a:tc>
                  <a:txBody>
                    <a:bodyPr/>
                    <a:lstStyle/>
                    <a:p>
                      <a:pPr algn="ctr" fontAlgn="t"/>
                      <a:r>
                        <a:rPr lang="ru-RU" sz="1200" b="0" i="0" u="none" strike="noStrike" dirty="0" smtClean="0">
                          <a:solidFill>
                            <a:srgbClr val="000000"/>
                          </a:solidFill>
                          <a:effectLst/>
                          <a:latin typeface="+mn-lt"/>
                        </a:rPr>
                        <a:t>13</a:t>
                      </a:r>
                      <a:r>
                        <a:rPr lang="ru-RU" sz="1200" b="0" i="0" u="none" strike="noStrike" dirty="0">
                          <a:solidFill>
                            <a:srgbClr val="000000"/>
                          </a:solidFill>
                          <a:effectLst/>
                          <a:latin typeface="+mn-lt"/>
                        </a:rPr>
                        <a:t>3</a:t>
                      </a:r>
                      <a:endParaRPr lang="ru-RU" sz="1200" b="0" i="0" u="none" strike="noStrike" dirty="0" smtClean="0">
                        <a:solidFill>
                          <a:srgbClr val="000000"/>
                        </a:solidFill>
                        <a:effectLst/>
                        <a:latin typeface="+mn-lt"/>
                      </a:endParaRPr>
                    </a:p>
                  </a:txBody>
                  <a:tcPr marL="2956" marR="2956" marT="2956" marB="0" anchor="ctr"/>
                </a:tc>
                <a:tc>
                  <a:txBody>
                    <a:bodyPr/>
                    <a:lstStyle/>
                    <a:p>
                      <a:pPr algn="ctr" fontAlgn="t"/>
                      <a:r>
                        <a:rPr lang="ru-RU" sz="1200" b="0" i="0" u="none" strike="noStrike" dirty="0" smtClean="0">
                          <a:solidFill>
                            <a:srgbClr val="000000"/>
                          </a:solidFill>
                          <a:effectLst/>
                          <a:latin typeface="+mn-lt"/>
                        </a:rPr>
                        <a:t>7 471,4</a:t>
                      </a:r>
                      <a:endParaRPr lang="ru-RU" sz="1200" b="0" i="0" u="none" strike="noStrike" dirty="0">
                        <a:solidFill>
                          <a:srgbClr val="000000"/>
                        </a:solidFill>
                        <a:effectLst/>
                        <a:latin typeface="+mn-lt"/>
                      </a:endParaRPr>
                    </a:p>
                  </a:txBody>
                  <a:tcPr marL="2956" marR="2956" marT="2956" marB="0" anchor="ctr">
                    <a:lnT w="12700" cap="flat" cmpd="sng" algn="ctr">
                      <a:solidFill>
                        <a:srgbClr val="5B5479"/>
                      </a:solidFill>
                      <a:prstDash val="solid"/>
                      <a:round/>
                      <a:headEnd type="none" w="med" len="med"/>
                      <a:tailEnd type="none" w="med" len="med"/>
                    </a:lnT>
                    <a:lnB w="12700" cap="flat" cmpd="sng" algn="ctr">
                      <a:solidFill>
                        <a:srgbClr val="5B5479"/>
                      </a:solidFill>
                      <a:prstDash val="solid"/>
                      <a:round/>
                      <a:headEnd type="none" w="med" len="med"/>
                      <a:tailEnd type="none" w="med" len="med"/>
                    </a:lnB>
                  </a:tcPr>
                </a:tc>
                <a:tc>
                  <a:txBody>
                    <a:bodyPr/>
                    <a:lstStyle/>
                    <a:p>
                      <a:pPr algn="ctr" fontAlgn="t"/>
                      <a:r>
                        <a:rPr lang="ru-RU" sz="1200" b="0" i="0" u="none" strike="noStrike" dirty="0" smtClean="0">
                          <a:solidFill>
                            <a:srgbClr val="000000"/>
                          </a:solidFill>
                          <a:effectLst/>
                          <a:latin typeface="+mn-lt"/>
                        </a:rPr>
                        <a:t>6 371,7</a:t>
                      </a:r>
                      <a:endParaRPr lang="ru-RU" sz="1200" b="0" i="0" u="none" strike="noStrike" dirty="0">
                        <a:solidFill>
                          <a:srgbClr val="000000"/>
                        </a:solidFill>
                        <a:effectLst/>
                        <a:latin typeface="+mn-lt"/>
                      </a:endParaRPr>
                    </a:p>
                  </a:txBody>
                  <a:tcPr marL="2956" marR="2956" marT="2956" marB="0" anchor="ctr">
                    <a:lnT w="12700" cap="flat" cmpd="sng" algn="ctr">
                      <a:solidFill>
                        <a:srgbClr val="5B5479"/>
                      </a:solidFill>
                      <a:prstDash val="solid"/>
                      <a:round/>
                      <a:headEnd type="none" w="med" len="med"/>
                      <a:tailEnd type="none" w="med" len="med"/>
                    </a:lnT>
                    <a:lnB w="12700" cap="flat" cmpd="sng" algn="ctr">
                      <a:solidFill>
                        <a:srgbClr val="5B5479"/>
                      </a:solidFill>
                      <a:prstDash val="solid"/>
                      <a:round/>
                      <a:headEnd type="none" w="med" len="med"/>
                      <a:tailEnd type="none" w="med" len="med"/>
                    </a:lnB>
                  </a:tcPr>
                </a:tc>
              </a:tr>
              <a:tr h="226293">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ru-RU" sz="1000" u="none" strike="noStrike" dirty="0" smtClean="0">
                          <a:effectLst/>
                        </a:rPr>
                        <a:t>Производство скота и птицы на убой в хозяйствах всех категорий (в живом весе), </a:t>
                      </a:r>
                      <a:r>
                        <a:rPr lang="ru-RU" sz="1000" u="none" strike="noStrike" dirty="0" err="1" smtClean="0">
                          <a:effectLst/>
                        </a:rPr>
                        <a:t>тн</a:t>
                      </a:r>
                      <a:r>
                        <a:rPr lang="ru-RU" sz="1000" u="none" strike="noStrike" dirty="0" smtClean="0">
                          <a:effectLst/>
                        </a:rPr>
                        <a:t>.</a:t>
                      </a:r>
                    </a:p>
                  </a:txBody>
                  <a:tcPr marL="2956" marR="2956" marT="2956" marB="0"/>
                </a:tc>
                <a:tc>
                  <a:txBody>
                    <a:bodyPr/>
                    <a:lstStyle/>
                    <a:p>
                      <a:pPr algn="ctr" fontAlgn="t"/>
                      <a:r>
                        <a:rPr lang="ru-RU" sz="1200" b="0" i="0" u="none" strike="noStrike" dirty="0" smtClean="0">
                          <a:solidFill>
                            <a:srgbClr val="000000"/>
                          </a:solidFill>
                          <a:effectLst/>
                          <a:latin typeface="+mn-lt"/>
                        </a:rPr>
                        <a:t>87,0</a:t>
                      </a:r>
                      <a:endParaRPr lang="ru-RU" sz="1200" b="0" i="0" u="none" strike="noStrike" dirty="0">
                        <a:solidFill>
                          <a:srgbClr val="000000"/>
                        </a:solidFill>
                        <a:effectLst/>
                        <a:latin typeface="+mn-lt"/>
                      </a:endParaRPr>
                    </a:p>
                  </a:txBody>
                  <a:tcPr marL="2956" marR="2956" marT="2956" marB="0" anchor="ctr"/>
                </a:tc>
                <a:tc>
                  <a:txBody>
                    <a:bodyPr/>
                    <a:lstStyle/>
                    <a:p>
                      <a:pPr algn="ctr" fontAlgn="t"/>
                      <a:r>
                        <a:rPr lang="ru-RU" sz="1200" b="0" i="0" u="none" strike="noStrike" dirty="0" smtClean="0">
                          <a:solidFill>
                            <a:srgbClr val="000000"/>
                          </a:solidFill>
                          <a:effectLst/>
                          <a:latin typeface="+mn-lt"/>
                        </a:rPr>
                        <a:t>85,4</a:t>
                      </a:r>
                    </a:p>
                  </a:txBody>
                  <a:tcPr marL="2956" marR="2956" marT="2956" marB="0" anchor="ctr"/>
                </a:tc>
                <a:tc rowSpan="2">
                  <a:txBody>
                    <a:bodyPr/>
                    <a:lstStyle/>
                    <a:p>
                      <a:pPr algn="ctr" fontAlgn="t"/>
                      <a:r>
                        <a:rPr lang="ru-RU" sz="1200" b="0" i="0" u="none" strike="noStrike" dirty="0" smtClean="0">
                          <a:solidFill>
                            <a:srgbClr val="000000"/>
                          </a:solidFill>
                          <a:effectLst/>
                          <a:latin typeface="+mn-lt"/>
                        </a:rPr>
                        <a:t>14,0</a:t>
                      </a:r>
                      <a:endParaRPr lang="ru-RU" sz="1200" b="0" i="0" u="none" strike="noStrike" dirty="0">
                        <a:solidFill>
                          <a:srgbClr val="000000"/>
                        </a:solidFill>
                        <a:effectLst/>
                        <a:latin typeface="+mn-lt"/>
                      </a:endParaRPr>
                    </a:p>
                  </a:txBody>
                  <a:tcPr marL="2956" marR="2956" marT="2956" marB="0" anchor="ctr">
                    <a:lnT w="12700" cap="flat" cmpd="sng" algn="ctr">
                      <a:solidFill>
                        <a:srgbClr val="5B5479"/>
                      </a:solidFill>
                      <a:prstDash val="solid"/>
                      <a:round/>
                      <a:headEnd type="none" w="med" len="med"/>
                      <a:tailEnd type="none" w="med" len="med"/>
                    </a:lnT>
                    <a:lnB w="12700" cap="flat" cmpd="sng" algn="ctr">
                      <a:solidFill>
                        <a:srgbClr val="5B5479"/>
                      </a:solidFill>
                      <a:prstDash val="solid"/>
                      <a:round/>
                      <a:headEnd type="none" w="med" len="med"/>
                      <a:tailEnd type="none" w="med" len="med"/>
                    </a:lnB>
                  </a:tcPr>
                </a:tc>
                <a:tc rowSpan="2">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lang="ru-RU" sz="1200" b="0" i="0" u="none" strike="noStrike" dirty="0" smtClean="0">
                          <a:solidFill>
                            <a:srgbClr val="000000"/>
                          </a:solidFill>
                          <a:effectLst/>
                          <a:latin typeface="+mn-lt"/>
                        </a:rPr>
                        <a:t>13,8</a:t>
                      </a:r>
                    </a:p>
                  </a:txBody>
                  <a:tcPr marL="2956" marR="2956" marT="2956" marB="0" anchor="ctr">
                    <a:lnT w="12700" cap="flat" cmpd="sng" algn="ctr">
                      <a:solidFill>
                        <a:srgbClr val="5B5479"/>
                      </a:solidFill>
                      <a:prstDash val="solid"/>
                      <a:round/>
                      <a:headEnd type="none" w="med" len="med"/>
                      <a:tailEnd type="none" w="med" len="med"/>
                    </a:lnT>
                    <a:lnB w="12700" cap="flat" cmpd="sng" algn="ctr">
                      <a:solidFill>
                        <a:srgbClr val="5B5479"/>
                      </a:solidFill>
                      <a:prstDash val="solid"/>
                      <a:round/>
                      <a:headEnd type="none" w="med" len="med"/>
                      <a:tailEnd type="none" w="med" len="med"/>
                    </a:lnB>
                  </a:tcPr>
                </a:tc>
              </a:tr>
              <a:tr h="226293">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ru-RU" sz="1000" u="none" strike="noStrike" dirty="0" smtClean="0">
                          <a:effectLst/>
                        </a:rPr>
                        <a:t>Производство молока в хозяйствах, тонн</a:t>
                      </a:r>
                    </a:p>
                  </a:txBody>
                  <a:tcPr marL="2956" marR="2956" marT="2956" marB="0"/>
                </a:tc>
                <a:tc>
                  <a:txBody>
                    <a:bodyPr/>
                    <a:lstStyle/>
                    <a:p>
                      <a:pPr algn="ctr" fontAlgn="t"/>
                      <a:r>
                        <a:rPr lang="ru-RU" sz="1200" b="0" i="0" u="none" strike="noStrike" dirty="0" smtClean="0">
                          <a:solidFill>
                            <a:srgbClr val="000000"/>
                          </a:solidFill>
                          <a:effectLst/>
                          <a:latin typeface="+mn-lt"/>
                        </a:rPr>
                        <a:t>276,0</a:t>
                      </a:r>
                      <a:endParaRPr lang="ru-RU" sz="1200" b="0" i="0" u="none" strike="noStrike" dirty="0">
                        <a:solidFill>
                          <a:srgbClr val="000000"/>
                        </a:solidFill>
                        <a:effectLst/>
                        <a:latin typeface="+mn-lt"/>
                      </a:endParaRPr>
                    </a:p>
                  </a:txBody>
                  <a:tcPr marL="2956" marR="2956" marT="2956" marB="0" anchor="ctr"/>
                </a:tc>
                <a:tc>
                  <a:txBody>
                    <a:bodyPr/>
                    <a:lstStyle/>
                    <a:p>
                      <a:pPr algn="ctr" fontAlgn="t"/>
                      <a:r>
                        <a:rPr lang="ru-RU" sz="1200" b="0" i="0" u="none" strike="noStrike" dirty="0" smtClean="0">
                          <a:solidFill>
                            <a:srgbClr val="000000"/>
                          </a:solidFill>
                          <a:effectLst/>
                          <a:latin typeface="+mn-lt"/>
                        </a:rPr>
                        <a:t>267,2</a:t>
                      </a:r>
                    </a:p>
                  </a:txBody>
                  <a:tcPr marL="2956" marR="2956" marT="2956" marB="0" anchor="ctr"/>
                </a:tc>
                <a:tc vMerge="1">
                  <a:txBody>
                    <a:bodyPr/>
                    <a:lstStyle/>
                    <a:p>
                      <a:pPr algn="ctr" fontAlgn="t"/>
                      <a:endParaRPr lang="ru-RU" sz="1200" b="0" i="0" u="none" strike="noStrike" dirty="0">
                        <a:solidFill>
                          <a:srgbClr val="000000"/>
                        </a:solidFill>
                        <a:effectLst/>
                        <a:latin typeface="+mn-lt"/>
                      </a:endParaRPr>
                    </a:p>
                  </a:txBody>
                  <a:tcPr marL="2956" marR="2956" marT="2956" marB="0" anchor="ctr">
                    <a:lnT w="12700" cap="flat" cmpd="sng" algn="ctr">
                      <a:solidFill>
                        <a:srgbClr val="5B5479"/>
                      </a:solidFill>
                      <a:prstDash val="solid"/>
                      <a:round/>
                      <a:headEnd type="none" w="med" len="med"/>
                      <a:tailEnd type="none" w="med" len="med"/>
                    </a:lnT>
                    <a:lnB w="12700" cap="flat" cmpd="sng" algn="ctr">
                      <a:solidFill>
                        <a:srgbClr val="5B5479"/>
                      </a:solidFill>
                      <a:prstDash val="solid"/>
                      <a:round/>
                      <a:headEnd type="none" w="med" len="med"/>
                      <a:tailEnd type="none" w="med" len="med"/>
                    </a:lnB>
                  </a:tcPr>
                </a:tc>
                <a:tc vMerge="1">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endParaRPr lang="ru-RU" sz="1200" b="0" i="0" u="none" strike="noStrike" dirty="0" smtClean="0">
                        <a:solidFill>
                          <a:srgbClr val="000000"/>
                        </a:solidFill>
                        <a:effectLst/>
                        <a:latin typeface="+mn-lt"/>
                      </a:endParaRPr>
                    </a:p>
                  </a:txBody>
                  <a:tcPr marL="2956" marR="2956" marT="2956" marB="0" anchor="ctr">
                    <a:lnT w="12700" cap="flat" cmpd="sng" algn="ctr">
                      <a:solidFill>
                        <a:srgbClr val="5B5479"/>
                      </a:solidFill>
                      <a:prstDash val="solid"/>
                      <a:round/>
                      <a:headEnd type="none" w="med" len="med"/>
                      <a:tailEnd type="none" w="med" len="med"/>
                    </a:lnT>
                    <a:lnB w="12700" cap="flat" cmpd="sng" algn="ctr">
                      <a:solidFill>
                        <a:srgbClr val="5B5479"/>
                      </a:solidFill>
                      <a:prstDash val="solid"/>
                      <a:round/>
                      <a:headEnd type="none" w="med" len="med"/>
                      <a:tailEnd type="none" w="med" len="med"/>
                    </a:lnB>
                  </a:tcPr>
                </a:tc>
              </a:tr>
              <a:tr h="226293">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ru-RU" sz="1000" u="none" strike="noStrike" dirty="0" smtClean="0">
                          <a:effectLst/>
                        </a:rPr>
                        <a:t>Количество </a:t>
                      </a:r>
                      <a:r>
                        <a:rPr lang="ru-RU" sz="1000" u="none" strike="noStrike" dirty="0" err="1" smtClean="0">
                          <a:effectLst/>
                        </a:rPr>
                        <a:t>выставочно</a:t>
                      </a:r>
                      <a:r>
                        <a:rPr lang="ru-RU" sz="1000" u="none" strike="noStrike" dirty="0" smtClean="0">
                          <a:effectLst/>
                        </a:rPr>
                        <a:t>-ярмарочных мероприятий, ед.</a:t>
                      </a:r>
                    </a:p>
                  </a:txBody>
                  <a:tcPr marL="2956" marR="2956" marT="2956" marB="0"/>
                </a:tc>
                <a:tc>
                  <a:txBody>
                    <a:bodyPr/>
                    <a:lstStyle/>
                    <a:p>
                      <a:pPr algn="ctr" fontAlgn="t"/>
                      <a:r>
                        <a:rPr lang="ru-RU" sz="1200" b="0" i="0" u="none" strike="noStrike" dirty="0" smtClean="0">
                          <a:solidFill>
                            <a:srgbClr val="000000"/>
                          </a:solidFill>
                          <a:effectLst/>
                          <a:latin typeface="+mn-lt"/>
                        </a:rPr>
                        <a:t>2</a:t>
                      </a:r>
                      <a:endParaRPr lang="ru-RU" sz="1200" b="0" i="0" u="none" strike="noStrike" dirty="0">
                        <a:solidFill>
                          <a:srgbClr val="000000"/>
                        </a:solidFill>
                        <a:effectLst/>
                        <a:latin typeface="+mn-lt"/>
                      </a:endParaRPr>
                    </a:p>
                  </a:txBody>
                  <a:tcPr marL="2956" marR="2956" marT="2956" marB="0" anchor="ctr"/>
                </a:tc>
                <a:tc>
                  <a:txBody>
                    <a:bodyPr/>
                    <a:lstStyle/>
                    <a:p>
                      <a:pPr algn="ctr" fontAlgn="t"/>
                      <a:r>
                        <a:rPr lang="ru-RU" sz="1200" b="0" i="0" u="none" strike="noStrike" dirty="0" smtClean="0">
                          <a:solidFill>
                            <a:srgbClr val="000000"/>
                          </a:solidFill>
                          <a:effectLst/>
                          <a:latin typeface="+mn-lt"/>
                        </a:rPr>
                        <a:t>2</a:t>
                      </a:r>
                    </a:p>
                  </a:txBody>
                  <a:tcPr marL="2956" marR="2956" marT="2956" marB="0" anchor="ctr"/>
                </a:tc>
                <a:tc>
                  <a:txBody>
                    <a:bodyPr/>
                    <a:lstStyle/>
                    <a:p>
                      <a:pPr algn="ctr" fontAlgn="t"/>
                      <a:r>
                        <a:rPr lang="ru-RU" sz="1200" b="0" i="0" u="none" strike="noStrike" dirty="0" smtClean="0">
                          <a:solidFill>
                            <a:srgbClr val="000000"/>
                          </a:solidFill>
                          <a:effectLst/>
                          <a:latin typeface="+mn-lt"/>
                        </a:rPr>
                        <a:t>16,0</a:t>
                      </a:r>
                      <a:endParaRPr lang="ru-RU" sz="1200" b="0" i="0" u="none" strike="noStrike" dirty="0">
                        <a:solidFill>
                          <a:srgbClr val="000000"/>
                        </a:solidFill>
                        <a:effectLst/>
                        <a:latin typeface="+mn-lt"/>
                      </a:endParaRPr>
                    </a:p>
                  </a:txBody>
                  <a:tcPr marL="2956" marR="2956" marT="2956" marB="0" anchor="ctr">
                    <a:lnT w="12700" cap="flat" cmpd="sng" algn="ctr">
                      <a:solidFill>
                        <a:srgbClr val="5B5479"/>
                      </a:solidFill>
                      <a:prstDash val="solid"/>
                      <a:round/>
                      <a:headEnd type="none" w="med" len="med"/>
                      <a:tailEnd type="none" w="med" len="med"/>
                    </a:lnT>
                  </a:tcPr>
                </a:tc>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lang="ru-RU" sz="1200" b="0" i="0" u="none" strike="noStrike" dirty="0" smtClean="0">
                          <a:solidFill>
                            <a:srgbClr val="000000"/>
                          </a:solidFill>
                          <a:effectLst/>
                          <a:latin typeface="+mn-lt"/>
                        </a:rPr>
                        <a:t>16,0</a:t>
                      </a:r>
                    </a:p>
                  </a:txBody>
                  <a:tcPr marL="2956" marR="2956" marT="2956" marB="0" anchor="ctr">
                    <a:lnT w="12700" cap="flat" cmpd="sng" algn="ctr">
                      <a:solidFill>
                        <a:srgbClr val="5B5479"/>
                      </a:solidFill>
                      <a:prstDash val="solid"/>
                      <a:round/>
                      <a:headEnd type="none" w="med" len="med"/>
                      <a:tailEnd type="none" w="med" len="med"/>
                    </a:lnT>
                  </a:tcPr>
                </a:tc>
              </a:tr>
            </a:tbl>
          </a:graphicData>
        </a:graphic>
      </p:graphicFrame>
      <p:sp>
        <p:nvSpPr>
          <p:cNvPr id="15" name="TextBox 14"/>
          <p:cNvSpPr txBox="1"/>
          <p:nvPr/>
        </p:nvSpPr>
        <p:spPr>
          <a:xfrm>
            <a:off x="3864077" y="6469064"/>
            <a:ext cx="4326193" cy="369332"/>
          </a:xfrm>
          <a:prstGeom prst="rect">
            <a:avLst/>
          </a:prstGeom>
          <a:noFill/>
        </p:spPr>
        <p:txBody>
          <a:bodyPr wrap="square" rtlCol="0">
            <a:spAutoFit/>
          </a:bodyPr>
          <a:lstStyle/>
          <a:p>
            <a:pPr algn="ctr"/>
            <a:r>
              <a:rPr lang="ru-RU" dirty="0" smtClean="0">
                <a:solidFill>
                  <a:srgbClr val="FFFFFF"/>
                </a:solidFill>
              </a:rPr>
              <a:t>Развитие агропромышленного комплекса</a:t>
            </a:r>
            <a:endParaRPr lang="ru-RU" dirty="0">
              <a:solidFill>
                <a:srgbClr val="FFFFFF"/>
              </a:solidFill>
            </a:endParaRPr>
          </a:p>
        </p:txBody>
      </p:sp>
      <p:sp>
        <p:nvSpPr>
          <p:cNvPr id="11" name="Заголовок 2"/>
          <p:cNvSpPr txBox="1">
            <a:spLocks/>
          </p:cNvSpPr>
          <p:nvPr/>
        </p:nvSpPr>
        <p:spPr>
          <a:xfrm>
            <a:off x="0" y="4254179"/>
            <a:ext cx="6362700" cy="432000"/>
          </a:xfrm>
          <a:prstGeom prst="rect">
            <a:avLst/>
          </a:prstGeom>
          <a:solidFill>
            <a:schemeClr val="bg1"/>
          </a:solidFill>
        </p:spPr>
        <p:txBody>
          <a:bodyPr vert="horz" lIns="180000" tIns="180000" rIns="180000" bIns="180000" rtlCol="0" anchor="ctr">
            <a:noAutofit/>
          </a:bodyPr>
          <a:lstStyle>
            <a:lvl1pPr algn="r" defTabSz="914400" rtl="0" eaLnBrk="1" latinLnBrk="0" hangingPunct="1">
              <a:lnSpc>
                <a:spcPct val="70000"/>
              </a:lnSpc>
              <a:spcBef>
                <a:spcPct val="0"/>
              </a:spcBef>
              <a:buNone/>
              <a:defRPr sz="4200" b="1" kern="1200" spc="-300">
                <a:solidFill>
                  <a:schemeClr val="tx1">
                    <a:lumMod val="75000"/>
                    <a:lumOff val="25000"/>
                  </a:schemeClr>
                </a:solidFill>
                <a:latin typeface="+mj-lt"/>
                <a:ea typeface="+mj-ea"/>
                <a:cs typeface="+mj-cs"/>
              </a:defRPr>
            </a:lvl1pPr>
          </a:lstStyle>
          <a:p>
            <a:pPr algn="l"/>
            <a:r>
              <a:rPr lang="ru-RU" sz="2800" dirty="0" smtClean="0">
                <a:solidFill>
                  <a:prstClr val="black">
                    <a:lumMod val="75000"/>
                    <a:lumOff val="25000"/>
                  </a:prstClr>
                </a:solidFill>
              </a:rPr>
              <a:t>Основные результаты реализации мероприятий муниципальной программы:</a:t>
            </a:r>
            <a:endParaRPr lang="ru-RU" sz="2800" dirty="0">
              <a:solidFill>
                <a:prstClr val="black">
                  <a:lumMod val="75000"/>
                  <a:lumOff val="25000"/>
                </a:prstClr>
              </a:solidFill>
            </a:endParaRPr>
          </a:p>
        </p:txBody>
      </p:sp>
      <p:sp>
        <p:nvSpPr>
          <p:cNvPr id="12" name="TextBox 11"/>
          <p:cNvSpPr txBox="1"/>
          <p:nvPr/>
        </p:nvSpPr>
        <p:spPr>
          <a:xfrm>
            <a:off x="123116" y="4666970"/>
            <a:ext cx="5701788" cy="338554"/>
          </a:xfrm>
          <a:prstGeom prst="rect">
            <a:avLst/>
          </a:prstGeom>
          <a:noFill/>
        </p:spPr>
        <p:txBody>
          <a:bodyPr wrap="square" rtlCol="0">
            <a:spAutoFit/>
          </a:bodyPr>
          <a:lstStyle/>
          <a:p>
            <a:r>
              <a:rPr lang="ru-RU" sz="1600" b="1" dirty="0">
                <a:solidFill>
                  <a:srgbClr val="25C6E3"/>
                </a:solidFill>
              </a:rPr>
              <a:t>Развитие отрасли животноводства:</a:t>
            </a:r>
          </a:p>
        </p:txBody>
      </p:sp>
      <p:sp>
        <p:nvSpPr>
          <p:cNvPr id="17" name="Прямоугольник 16"/>
          <p:cNvSpPr/>
          <p:nvPr/>
        </p:nvSpPr>
        <p:spPr>
          <a:xfrm>
            <a:off x="155171" y="4898074"/>
            <a:ext cx="5830009" cy="1169551"/>
          </a:xfrm>
          <a:prstGeom prst="rect">
            <a:avLst/>
          </a:prstGeom>
        </p:spPr>
        <p:txBody>
          <a:bodyPr wrap="square">
            <a:spAutoFit/>
          </a:bodyPr>
          <a:lstStyle/>
          <a:p>
            <a:pPr marL="171450" indent="-171450">
              <a:buFont typeface="Wingdings" panose="05000000000000000000" pitchFamily="2" charset="2"/>
              <a:buChar char="ü"/>
            </a:pPr>
            <a:r>
              <a:rPr lang="ru-RU" sz="1400" dirty="0" smtClean="0">
                <a:solidFill>
                  <a:prstClr val="black"/>
                </a:solidFill>
              </a:rPr>
              <a:t>Агропромышленный комплекс города представляют 1 ЛПХ, 7 КФХ, 2 ИП</a:t>
            </a:r>
          </a:p>
          <a:p>
            <a:pPr marL="171450" indent="-171450">
              <a:buFont typeface="Wingdings" panose="05000000000000000000" pitchFamily="2" charset="2"/>
              <a:buChar char="ü"/>
            </a:pPr>
            <a:r>
              <a:rPr lang="ru-RU" sz="1400" dirty="0" smtClean="0">
                <a:solidFill>
                  <a:prstClr val="black"/>
                </a:solidFill>
              </a:rPr>
              <a:t>Проведены ежеквартальные консультации по запросам КФХ</a:t>
            </a:r>
          </a:p>
          <a:p>
            <a:pPr marL="171450" indent="-171450">
              <a:buFont typeface="Wingdings" panose="05000000000000000000" pitchFamily="2" charset="2"/>
              <a:buChar char="ü"/>
            </a:pPr>
            <a:r>
              <a:rPr lang="ru-RU" sz="1400" dirty="0" smtClean="0">
                <a:solidFill>
                  <a:prstClr val="black"/>
                </a:solidFill>
              </a:rPr>
              <a:t>Проведено обследование 3 КФХ, 1 ИП на предмет организации с/х производства и наличия МТБ</a:t>
            </a:r>
            <a:endParaRPr lang="ru-RU" sz="1400" dirty="0">
              <a:solidFill>
                <a:prstClr val="black"/>
              </a:solidFill>
            </a:endParaRPr>
          </a:p>
          <a:p>
            <a:pPr marL="171450" indent="-171450">
              <a:buFont typeface="Wingdings" panose="05000000000000000000" pitchFamily="2" charset="2"/>
              <a:buChar char="ü"/>
            </a:pPr>
            <a:endParaRPr lang="ru-RU" sz="1400" dirty="0" smtClean="0">
              <a:solidFill>
                <a:prstClr val="black"/>
              </a:solidFill>
            </a:endParaRPr>
          </a:p>
        </p:txBody>
      </p:sp>
      <p:sp>
        <p:nvSpPr>
          <p:cNvPr id="18" name="Текст 9"/>
          <p:cNvSpPr txBox="1">
            <a:spLocks/>
          </p:cNvSpPr>
          <p:nvPr/>
        </p:nvSpPr>
        <p:spPr>
          <a:xfrm>
            <a:off x="6917625" y="3586512"/>
            <a:ext cx="5274375" cy="282637"/>
          </a:xfrm>
          <a:prstGeom prst="rect">
            <a:avLst/>
          </a:prstGeom>
          <a:solidFill>
            <a:schemeClr val="bg1"/>
          </a:solidFill>
          <a:ln>
            <a:noFill/>
          </a:ln>
        </p:spPr>
        <p:txBody>
          <a:bodyPr vert="horz" lIns="180000" tIns="36000" rIns="180000" bIns="36000" rtlCol="0">
            <a:noAutofit/>
          </a:bodyPr>
          <a:lstStyle>
            <a:lvl1pPr marL="0" indent="0" algn="r" defTabSz="914400" rtl="0" eaLnBrk="1" latinLnBrk="0" hangingPunct="1">
              <a:lnSpc>
                <a:spcPct val="90000"/>
              </a:lnSpc>
              <a:spcBef>
                <a:spcPts val="1000"/>
              </a:spcBef>
              <a:buFont typeface="Arial" panose="020B0604020202020204" pitchFamily="34" charset="0"/>
              <a:buNone/>
              <a:defRPr sz="1800" kern="1200">
                <a:solidFill>
                  <a:schemeClr val="bg1"/>
                </a:solidFill>
                <a:latin typeface="+mn-lt"/>
                <a:ea typeface="+mn-ea"/>
                <a:cs typeface="+mn-cs"/>
              </a:defRPr>
            </a:lvl1pPr>
            <a:lvl2pPr marL="266700" indent="0" algn="l"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2pPr>
            <a:lvl3pPr marL="542925"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mn-lt"/>
                <a:ea typeface="+mn-ea"/>
                <a:cs typeface="+mn-cs"/>
              </a:defRPr>
            </a:lvl3pPr>
            <a:lvl4pPr marL="809625"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mn-lt"/>
                <a:ea typeface="+mn-ea"/>
                <a:cs typeface="+mn-cs"/>
              </a:defRPr>
            </a:lvl4pPr>
            <a:lvl5pPr marL="1076325"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endParaRPr lang="ru-RU" dirty="0">
              <a:solidFill>
                <a:srgbClr val="FFFFFF"/>
              </a:solidFill>
            </a:endParaRPr>
          </a:p>
        </p:txBody>
      </p:sp>
      <p:sp>
        <p:nvSpPr>
          <p:cNvPr id="10" name="Текст 9"/>
          <p:cNvSpPr>
            <a:spLocks noGrp="1"/>
          </p:cNvSpPr>
          <p:nvPr>
            <p:ph type="body" sz="quarter" idx="32"/>
          </p:nvPr>
        </p:nvSpPr>
        <p:spPr>
          <a:xfrm>
            <a:off x="6703917" y="3196359"/>
            <a:ext cx="5488083" cy="1208764"/>
          </a:xfrm>
          <a:ln>
            <a:noFill/>
          </a:ln>
        </p:spPr>
        <p:txBody>
          <a:bodyPr tIns="36000" bIns="36000"/>
          <a:lstStyle/>
          <a:p>
            <a:pPr algn="l"/>
            <a:r>
              <a:rPr lang="ru-RU" sz="2400" b="1" dirty="0"/>
              <a:t>Цель: </a:t>
            </a:r>
            <a:r>
              <a:rPr lang="ru-RU" dirty="0"/>
              <a:t>Устойчивое развитие агропромышленного комплекса в муниципальном образовании, повышение конкурентоспособности продукции, произведенной на территории города </a:t>
            </a:r>
            <a:r>
              <a:rPr lang="ru-RU" dirty="0" err="1"/>
              <a:t>Пыть-Яха</a:t>
            </a:r>
            <a:r>
              <a:rPr lang="ru-RU" dirty="0"/>
              <a:t>.</a:t>
            </a:r>
          </a:p>
        </p:txBody>
      </p:sp>
      <p:sp>
        <p:nvSpPr>
          <p:cNvPr id="19" name="TextBox 18"/>
          <p:cNvSpPr txBox="1"/>
          <p:nvPr/>
        </p:nvSpPr>
        <p:spPr>
          <a:xfrm>
            <a:off x="6577781" y="4410344"/>
            <a:ext cx="5804719" cy="830997"/>
          </a:xfrm>
          <a:prstGeom prst="rect">
            <a:avLst/>
          </a:prstGeom>
          <a:noFill/>
        </p:spPr>
        <p:txBody>
          <a:bodyPr wrap="square" rtlCol="0">
            <a:spAutoFit/>
          </a:bodyPr>
          <a:lstStyle/>
          <a:p>
            <a:r>
              <a:rPr lang="ru-RU" sz="1600" b="1" dirty="0">
                <a:solidFill>
                  <a:srgbClr val="0070C0"/>
                </a:solidFill>
              </a:rPr>
              <a:t>Обеспечение стабильной благополучной эпизоотической обстановки в муниципальном образовании и защита населения от болезней общих для человека и животных:</a:t>
            </a:r>
          </a:p>
        </p:txBody>
      </p:sp>
      <p:sp>
        <p:nvSpPr>
          <p:cNvPr id="20" name="Прямоугольник 19"/>
          <p:cNvSpPr/>
          <p:nvPr/>
        </p:nvSpPr>
        <p:spPr>
          <a:xfrm>
            <a:off x="5686006" y="5535992"/>
            <a:ext cx="5552175" cy="307777"/>
          </a:xfrm>
          <a:prstGeom prst="rect">
            <a:avLst/>
          </a:prstGeom>
        </p:spPr>
        <p:txBody>
          <a:bodyPr wrap="square">
            <a:spAutoFit/>
          </a:bodyPr>
          <a:lstStyle/>
          <a:p>
            <a:pPr marL="171450" indent="-171450">
              <a:buFont typeface="Wingdings" panose="05000000000000000000" pitchFamily="2" charset="2"/>
              <a:buChar char="ü"/>
            </a:pPr>
            <a:endParaRPr lang="ru-RU" sz="1400" dirty="0" smtClean="0">
              <a:solidFill>
                <a:prstClr val="black"/>
              </a:solidFill>
            </a:endParaRPr>
          </a:p>
        </p:txBody>
      </p:sp>
      <p:sp>
        <p:nvSpPr>
          <p:cNvPr id="21" name="Прямоугольник 20"/>
          <p:cNvSpPr/>
          <p:nvPr/>
        </p:nvSpPr>
        <p:spPr>
          <a:xfrm>
            <a:off x="6577781" y="5192623"/>
            <a:ext cx="5552175" cy="738664"/>
          </a:xfrm>
          <a:prstGeom prst="rect">
            <a:avLst/>
          </a:prstGeom>
        </p:spPr>
        <p:txBody>
          <a:bodyPr wrap="square">
            <a:spAutoFit/>
          </a:bodyPr>
          <a:lstStyle/>
          <a:p>
            <a:pPr marL="171450" indent="-171450">
              <a:buFont typeface="Wingdings" panose="05000000000000000000" pitchFamily="2" charset="2"/>
              <a:buChar char="ü"/>
            </a:pPr>
            <a:r>
              <a:rPr lang="ru-RU" sz="1400" dirty="0" smtClean="0">
                <a:solidFill>
                  <a:prstClr val="black"/>
                </a:solidFill>
              </a:rPr>
              <a:t>Заключены 4 муниципальных контракта, </a:t>
            </a:r>
            <a:r>
              <a:rPr lang="ru-RU" sz="1400" dirty="0">
                <a:solidFill>
                  <a:prstClr val="black"/>
                </a:solidFill>
              </a:rPr>
              <a:t>количество животных без владельцев, прошедших отлов, транспортировку, регистрацию, учет, содержание, лечение (вакцинацию) </a:t>
            </a:r>
            <a:r>
              <a:rPr lang="ru-RU" sz="1400" dirty="0" smtClean="0">
                <a:solidFill>
                  <a:prstClr val="black"/>
                </a:solidFill>
              </a:rPr>
              <a:t>составило </a:t>
            </a:r>
            <a:r>
              <a:rPr lang="ru-RU" sz="1400" dirty="0">
                <a:solidFill>
                  <a:prstClr val="black"/>
                </a:solidFill>
              </a:rPr>
              <a:t>133 </a:t>
            </a:r>
            <a:r>
              <a:rPr lang="ru-RU" sz="1400" dirty="0" smtClean="0">
                <a:solidFill>
                  <a:prstClr val="black"/>
                </a:solidFill>
              </a:rPr>
              <a:t>ед.</a:t>
            </a:r>
          </a:p>
        </p:txBody>
      </p:sp>
      <p:sp>
        <p:nvSpPr>
          <p:cNvPr id="22" name="TextBox 21"/>
          <p:cNvSpPr txBox="1"/>
          <p:nvPr/>
        </p:nvSpPr>
        <p:spPr>
          <a:xfrm>
            <a:off x="139557" y="5717110"/>
            <a:ext cx="5701788" cy="338554"/>
          </a:xfrm>
          <a:prstGeom prst="rect">
            <a:avLst/>
          </a:prstGeom>
          <a:noFill/>
        </p:spPr>
        <p:txBody>
          <a:bodyPr wrap="square" rtlCol="0">
            <a:spAutoFit/>
          </a:bodyPr>
          <a:lstStyle/>
          <a:p>
            <a:r>
              <a:rPr lang="ru-RU" sz="1600" b="1" dirty="0" err="1" smtClean="0">
                <a:solidFill>
                  <a:srgbClr val="0070C0"/>
                </a:solidFill>
              </a:rPr>
              <a:t>Общепрограммные</a:t>
            </a:r>
            <a:r>
              <a:rPr lang="ru-RU" sz="1600" b="1" dirty="0" smtClean="0">
                <a:solidFill>
                  <a:srgbClr val="0070C0"/>
                </a:solidFill>
              </a:rPr>
              <a:t> мероприятия:</a:t>
            </a:r>
            <a:endParaRPr lang="ru-RU" sz="1600" b="1" dirty="0">
              <a:solidFill>
                <a:srgbClr val="0070C0"/>
              </a:solidFill>
            </a:endParaRPr>
          </a:p>
        </p:txBody>
      </p:sp>
      <p:sp>
        <p:nvSpPr>
          <p:cNvPr id="23" name="Прямоугольник 22"/>
          <p:cNvSpPr/>
          <p:nvPr/>
        </p:nvSpPr>
        <p:spPr>
          <a:xfrm>
            <a:off x="155171" y="5975172"/>
            <a:ext cx="6202424" cy="523220"/>
          </a:xfrm>
          <a:prstGeom prst="rect">
            <a:avLst/>
          </a:prstGeom>
        </p:spPr>
        <p:txBody>
          <a:bodyPr wrap="square">
            <a:spAutoFit/>
          </a:bodyPr>
          <a:lstStyle/>
          <a:p>
            <a:pPr marL="171450" indent="-171450">
              <a:buFont typeface="Wingdings" panose="05000000000000000000" pitchFamily="2" charset="2"/>
              <a:buChar char="ü"/>
            </a:pPr>
            <a:r>
              <a:rPr lang="ru-RU" sz="1400" dirty="0" smtClean="0">
                <a:solidFill>
                  <a:prstClr val="black"/>
                </a:solidFill>
              </a:rPr>
              <a:t>Проведено 2 ярмарки: Белорусская ярмарка (17-24.03.2021 г.) и выставка-ярмарка «Ежегодный день урожая ХМАО-Югры» (17-18.09.2021 г.)</a:t>
            </a:r>
          </a:p>
        </p:txBody>
      </p:sp>
    </p:spTree>
    <p:extLst>
      <p:ext uri="{BB962C8B-B14F-4D97-AF65-F5344CB8AC3E}">
        <p14:creationId xmlns:p14="http://schemas.microsoft.com/office/powerpoint/2010/main" val="1237183551"/>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Рисунок 12"/>
          <p:cNvPicPr>
            <a:picLocks noGrp="1" noChangeAspect="1"/>
          </p:cNvPicPr>
          <p:nvPr>
            <p:ph type="pic" sz="quarter" idx="14"/>
          </p:nvPr>
        </p:nvPicPr>
        <p:blipFill>
          <a:blip r:embed="rId2" cstate="email">
            <a:extLst>
              <a:ext uri="{28A0092B-C50C-407E-A947-70E740481C1C}">
                <a14:useLocalDpi xmlns:a14="http://schemas.microsoft.com/office/drawing/2010/main"/>
              </a:ext>
            </a:extLst>
          </a:blip>
          <a:stretch>
            <a:fillRect/>
          </a:stretch>
        </p:blipFill>
        <p:spPr>
          <a:xfrm>
            <a:off x="6707850" y="137949"/>
            <a:ext cx="5436300" cy="2680720"/>
          </a:xfrm>
          <a:ln>
            <a:noFill/>
          </a:ln>
        </p:spPr>
      </p:pic>
      <p:sp>
        <p:nvSpPr>
          <p:cNvPr id="2" name="Заголовок 1"/>
          <p:cNvSpPr>
            <a:spLocks noGrp="1"/>
          </p:cNvSpPr>
          <p:nvPr>
            <p:ph type="title"/>
          </p:nvPr>
        </p:nvSpPr>
        <p:spPr>
          <a:xfrm>
            <a:off x="6707850" y="3091221"/>
            <a:ext cx="5472150" cy="1145076"/>
          </a:xfrm>
          <a:ln>
            <a:noFill/>
          </a:ln>
        </p:spPr>
        <p:style>
          <a:lnRef idx="2">
            <a:schemeClr val="dk1"/>
          </a:lnRef>
          <a:fillRef idx="1">
            <a:schemeClr val="lt1"/>
          </a:fillRef>
          <a:effectRef idx="0">
            <a:schemeClr val="dk1"/>
          </a:effectRef>
          <a:fontRef idx="minor">
            <a:schemeClr val="dk1"/>
          </a:fontRef>
        </p:style>
        <p:txBody>
          <a:bodyPr/>
          <a:lstStyle/>
          <a:p>
            <a:pPr algn="ctr"/>
            <a:r>
              <a:rPr lang="ru-RU" sz="3200" dirty="0"/>
              <a:t>Муниципальная программа "Развитие жилищной сферы в городе </a:t>
            </a:r>
            <a:r>
              <a:rPr lang="ru-RU" sz="3200" dirty="0" err="1"/>
              <a:t>Пыть-Яхе</a:t>
            </a:r>
            <a:r>
              <a:rPr lang="ru-RU" sz="3200" dirty="0" smtClean="0"/>
              <a:t>"</a:t>
            </a:r>
            <a:endParaRPr lang="ru-RU" sz="3200" dirty="0">
              <a:latin typeface="+mn-lt"/>
            </a:endParaRPr>
          </a:p>
        </p:txBody>
      </p:sp>
      <p:sp>
        <p:nvSpPr>
          <p:cNvPr id="10" name="Текст 9"/>
          <p:cNvSpPr>
            <a:spLocks noGrp="1"/>
          </p:cNvSpPr>
          <p:nvPr>
            <p:ph type="body" sz="quarter" idx="32"/>
          </p:nvPr>
        </p:nvSpPr>
        <p:spPr>
          <a:xfrm>
            <a:off x="6707850" y="4508849"/>
            <a:ext cx="5436300" cy="1768857"/>
          </a:xfrm>
          <a:ln>
            <a:noFill/>
          </a:ln>
        </p:spPr>
        <p:txBody>
          <a:bodyPr/>
          <a:lstStyle/>
          <a:p>
            <a:pPr algn="l"/>
            <a:r>
              <a:rPr lang="ru-RU" sz="2400" dirty="0"/>
              <a:t>Цель: </a:t>
            </a:r>
            <a:endParaRPr lang="ru-RU" sz="2400" dirty="0" smtClean="0"/>
          </a:p>
          <a:p>
            <a:pPr algn="l"/>
            <a:r>
              <a:rPr lang="ru-RU" dirty="0" smtClean="0"/>
              <a:t>Создание </a:t>
            </a:r>
            <a:r>
              <a:rPr lang="ru-RU" dirty="0"/>
              <a:t>условий для развития </a:t>
            </a:r>
            <a:r>
              <a:rPr lang="ru-RU" dirty="0" smtClean="0"/>
              <a:t>жилищного</a:t>
            </a:r>
          </a:p>
          <a:p>
            <a:pPr algn="l"/>
            <a:r>
              <a:rPr lang="ru-RU" dirty="0" smtClean="0"/>
              <a:t> </a:t>
            </a:r>
            <a:r>
              <a:rPr lang="ru-RU" dirty="0"/>
              <a:t>строительства и обеспечения жильем отдельных </a:t>
            </a:r>
            <a:endParaRPr lang="ru-RU" dirty="0" smtClean="0"/>
          </a:p>
          <a:p>
            <a:pPr algn="l"/>
            <a:r>
              <a:rPr lang="ru-RU" dirty="0" smtClean="0"/>
              <a:t>категорий </a:t>
            </a:r>
            <a:r>
              <a:rPr lang="ru-RU" dirty="0"/>
              <a:t>граждан</a:t>
            </a:r>
            <a:r>
              <a:rPr lang="ru-RU" dirty="0" smtClean="0"/>
              <a:t>.</a:t>
            </a:r>
            <a:endParaRPr lang="ru-RU" dirty="0"/>
          </a:p>
          <a:p>
            <a:endParaRPr lang="ru-RU" dirty="0"/>
          </a:p>
        </p:txBody>
      </p:sp>
      <p:sp>
        <p:nvSpPr>
          <p:cNvPr id="4" name="Нижний колонтитул 3"/>
          <p:cNvSpPr>
            <a:spLocks noGrp="1"/>
          </p:cNvSpPr>
          <p:nvPr>
            <p:ph type="ftr" sz="quarter" idx="13"/>
          </p:nvPr>
        </p:nvSpPr>
        <p:spPr/>
        <p:txBody>
          <a:bodyPr/>
          <a:lstStyle/>
          <a:p>
            <a:r>
              <a:rPr lang="ru-RU" smtClean="0">
                <a:solidFill>
                  <a:prstClr val="black">
                    <a:lumMod val="75000"/>
                    <a:lumOff val="25000"/>
                  </a:prstClr>
                </a:solidFill>
              </a:rPr>
              <a:t>Бюджет для граждан</a:t>
            </a:r>
            <a:endParaRPr lang="ru-RU" dirty="0">
              <a:solidFill>
                <a:prstClr val="black">
                  <a:lumMod val="75000"/>
                  <a:lumOff val="25000"/>
                </a:prstClr>
              </a:solidFill>
            </a:endParaRPr>
          </a:p>
        </p:txBody>
      </p:sp>
      <p:sp>
        <p:nvSpPr>
          <p:cNvPr id="85" name="Нижний колонтитул 3"/>
          <p:cNvSpPr txBox="1">
            <a:spLocks/>
          </p:cNvSpPr>
          <p:nvPr/>
        </p:nvSpPr>
        <p:spPr>
          <a:xfrm>
            <a:off x="0" y="6437730"/>
            <a:ext cx="11760000" cy="432000"/>
          </a:xfrm>
          <a:prstGeom prst="rect">
            <a:avLst/>
          </a:prstGeom>
          <a:solidFill>
            <a:srgbClr val="404040"/>
          </a:solidFill>
          <a:ln cmpd="sng">
            <a:noFill/>
          </a:ln>
        </p:spPr>
        <p:txBody>
          <a:bodyPr vert="horz" lIns="0" tIns="0" rIns="0" bIns="0" rtlCol="0" anchor="ctr"/>
          <a:lstStyle>
            <a:defPPr rtl="0">
              <a:defRPr lang="ru-RU"/>
            </a:defPPr>
            <a:lvl1pPr marL="0" algn="l" defTabSz="914400" rtl="0" eaLnBrk="1" latinLnBrk="0" hangingPunct="1">
              <a:defRPr sz="1200"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1"/>
            <a:r>
              <a:rPr lang="ru-RU" b="1" smtClean="0">
                <a:gradFill>
                  <a:gsLst>
                    <a:gs pos="0">
                      <a:srgbClr val="25C6E3">
                        <a:lumMod val="5000"/>
                        <a:lumOff val="95000"/>
                      </a:srgbClr>
                    </a:gs>
                    <a:gs pos="74000">
                      <a:srgbClr val="1A0F49">
                        <a:lumMod val="25000"/>
                        <a:lumOff val="75000"/>
                      </a:srgbClr>
                    </a:gs>
                    <a:gs pos="83000">
                      <a:srgbClr val="1A0F49">
                        <a:lumMod val="25000"/>
                        <a:lumOff val="75000"/>
                      </a:srgbClr>
                    </a:gs>
                    <a:gs pos="100000">
                      <a:srgbClr val="1A0F49">
                        <a:lumMod val="50000"/>
                        <a:lumOff val="50000"/>
                      </a:srgbClr>
                    </a:gs>
                  </a:gsLst>
                  <a:lin ang="5400000" scaled="1"/>
                </a:gradFill>
              </a:rPr>
              <a:t>БЮДЖЕТ ДЛЯ ГРАЖДАН </a:t>
            </a:r>
            <a:endParaRPr lang="ru-RU" b="1" dirty="0">
              <a:gradFill>
                <a:gsLst>
                  <a:gs pos="0">
                    <a:srgbClr val="25C6E3">
                      <a:lumMod val="5000"/>
                      <a:lumOff val="95000"/>
                    </a:srgbClr>
                  </a:gs>
                  <a:gs pos="74000">
                    <a:srgbClr val="1A0F49">
                      <a:lumMod val="25000"/>
                      <a:lumOff val="75000"/>
                    </a:srgbClr>
                  </a:gs>
                  <a:gs pos="83000">
                    <a:srgbClr val="1A0F49">
                      <a:lumMod val="25000"/>
                      <a:lumOff val="75000"/>
                    </a:srgbClr>
                  </a:gs>
                  <a:gs pos="100000">
                    <a:srgbClr val="1A0F49">
                      <a:lumMod val="50000"/>
                      <a:lumOff val="50000"/>
                    </a:srgbClr>
                  </a:gs>
                </a:gsLst>
                <a:lin ang="5400000" scaled="1"/>
              </a:gradFill>
            </a:endParaRPr>
          </a:p>
        </p:txBody>
      </p:sp>
      <p:sp>
        <p:nvSpPr>
          <p:cNvPr id="86" name="Номер слайда 5">
            <a:extLst>
              <a:ext uri="{FF2B5EF4-FFF2-40B4-BE49-F238E27FC236}">
                <a16:creationId xmlns="" xmlns:a16="http://schemas.microsoft.com/office/drawing/2014/main" id="{1C554D9F-1895-486E-BFBA-905BB2D29E08}"/>
              </a:ext>
            </a:extLst>
          </p:cNvPr>
          <p:cNvSpPr txBox="1">
            <a:spLocks/>
          </p:cNvSpPr>
          <p:nvPr/>
        </p:nvSpPr>
        <p:spPr>
          <a:xfrm>
            <a:off x="11760000" y="6437730"/>
            <a:ext cx="432000" cy="432000"/>
          </a:xfrm>
          <a:prstGeom prst="rect">
            <a:avLst/>
          </a:prstGeom>
          <a:solidFill>
            <a:schemeClr val="tx1">
              <a:lumMod val="75000"/>
              <a:lumOff val="25000"/>
            </a:schemeClr>
          </a:solidFill>
        </p:spPr>
        <p:txBody>
          <a:bodyPr vert="horz" lIns="0" tIns="0" rIns="0" bIns="0" rtlCol="0" anchor="ctr"/>
          <a:lstStyle>
            <a:defPPr rtl="0">
              <a:defRPr lang="ru-RU"/>
            </a:defPPr>
            <a:lvl1pPr marL="0" algn="ctr" defTabSz="914400" rtl="0" eaLnBrk="1" latinLnBrk="0" hangingPunct="1">
              <a:defRPr sz="1200" kern="1200">
                <a:solidFill>
                  <a:schemeClr val="bg1"/>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sz="1600" b="1" dirty="0" smtClean="0">
                <a:ln w="0"/>
                <a:gradFill>
                  <a:gsLst>
                    <a:gs pos="0">
                      <a:srgbClr val="25C6E3">
                        <a:lumMod val="5000"/>
                        <a:lumOff val="95000"/>
                      </a:srgbClr>
                    </a:gs>
                    <a:gs pos="74000">
                      <a:srgbClr val="1A0F49">
                        <a:lumMod val="25000"/>
                        <a:lumOff val="75000"/>
                      </a:srgbClr>
                    </a:gs>
                    <a:gs pos="83000">
                      <a:srgbClr val="1A0F49">
                        <a:lumMod val="25000"/>
                        <a:lumOff val="75000"/>
                      </a:srgbClr>
                    </a:gs>
                    <a:gs pos="100000">
                      <a:srgbClr val="1A0F49">
                        <a:lumMod val="50000"/>
                        <a:lumOff val="50000"/>
                      </a:srgbClr>
                    </a:gs>
                  </a:gsLst>
                  <a:lin ang="5400000" scaled="1"/>
                </a:gradFill>
                <a:effectLst>
                  <a:outerShdw blurRad="38100" dist="25400" dir="5400000" algn="ctr" rotWithShape="0">
                    <a:srgbClr val="6E747A">
                      <a:alpha val="43000"/>
                    </a:srgbClr>
                  </a:outerShdw>
                </a:effectLst>
              </a:rPr>
              <a:t>56</a:t>
            </a:r>
            <a:endParaRPr lang="ru-RU" sz="1600" b="1" dirty="0">
              <a:ln w="0"/>
              <a:gradFill>
                <a:gsLst>
                  <a:gs pos="0">
                    <a:srgbClr val="25C6E3">
                      <a:lumMod val="5000"/>
                      <a:lumOff val="95000"/>
                    </a:srgbClr>
                  </a:gs>
                  <a:gs pos="74000">
                    <a:srgbClr val="1A0F49">
                      <a:lumMod val="25000"/>
                      <a:lumOff val="75000"/>
                    </a:srgbClr>
                  </a:gs>
                  <a:gs pos="83000">
                    <a:srgbClr val="1A0F49">
                      <a:lumMod val="25000"/>
                      <a:lumOff val="75000"/>
                    </a:srgbClr>
                  </a:gs>
                  <a:gs pos="100000">
                    <a:srgbClr val="1A0F49">
                      <a:lumMod val="50000"/>
                      <a:lumOff val="50000"/>
                    </a:srgbClr>
                  </a:gs>
                </a:gsLst>
                <a:lin ang="5400000" scaled="1"/>
              </a:gradFill>
              <a:effectLst>
                <a:outerShdw blurRad="38100" dist="25400" dir="5400000" algn="ctr" rotWithShape="0">
                  <a:srgbClr val="6E747A">
                    <a:alpha val="43000"/>
                  </a:srgbClr>
                </a:outerShdw>
              </a:effectLst>
            </a:endParaRPr>
          </a:p>
        </p:txBody>
      </p:sp>
      <p:graphicFrame>
        <p:nvGraphicFramePr>
          <p:cNvPr id="16" name="Таблица 15"/>
          <p:cNvGraphicFramePr>
            <a:graphicFrameLocks noGrp="1"/>
          </p:cNvGraphicFramePr>
          <p:nvPr>
            <p:extLst/>
          </p:nvPr>
        </p:nvGraphicFramePr>
        <p:xfrm>
          <a:off x="160276" y="137949"/>
          <a:ext cx="6417505" cy="855673"/>
        </p:xfrm>
        <a:graphic>
          <a:graphicData uri="http://schemas.openxmlformats.org/drawingml/2006/table">
            <a:tbl>
              <a:tblPr firstRow="1" bandRow="1" bandCol="1">
                <a:tableStyleId>{5A111915-BE36-4E01-A7E5-04B1672EAD32}</a:tableStyleId>
              </a:tblPr>
              <a:tblGrid>
                <a:gridCol w="2181952"/>
                <a:gridCol w="1625768"/>
                <a:gridCol w="1411851"/>
                <a:gridCol w="1197934"/>
              </a:tblGrid>
              <a:tr h="337513">
                <a:tc rowSpan="2">
                  <a:txBody>
                    <a:bodyPr/>
                    <a:lstStyle/>
                    <a:p>
                      <a:pPr algn="ctr"/>
                      <a:r>
                        <a:rPr lang="ru-RU" sz="1400" dirty="0" smtClean="0"/>
                        <a:t>Общий объем расходов по программе,</a:t>
                      </a:r>
                    </a:p>
                    <a:p>
                      <a:pPr algn="ctr"/>
                      <a:r>
                        <a:rPr lang="ru-RU" sz="1400" dirty="0" smtClean="0"/>
                        <a:t>тыс. рублей</a:t>
                      </a:r>
                      <a:endParaRPr lang="ru-RU" sz="1400" b="1" dirty="0">
                        <a:solidFill>
                          <a:schemeClr val="tx1">
                            <a:lumMod val="65000"/>
                            <a:lumOff val="35000"/>
                          </a:schemeClr>
                        </a:solidFill>
                        <a:latin typeface="+mn-lt"/>
                      </a:endParaRPr>
                    </a:p>
                  </a:txBody>
                  <a:tcPr anchor="ctr"/>
                </a:tc>
                <a:tc>
                  <a:txBody>
                    <a:bodyPr/>
                    <a:lstStyle/>
                    <a:p>
                      <a:pPr algn="ctr"/>
                      <a:r>
                        <a:rPr lang="ru-RU" sz="1400" dirty="0" smtClean="0"/>
                        <a:t>Уточненный план на 2021 год</a:t>
                      </a:r>
                      <a:endParaRPr lang="ru-RU" sz="1400" b="1" dirty="0">
                        <a:solidFill>
                          <a:schemeClr val="tx1">
                            <a:lumMod val="65000"/>
                            <a:lumOff val="35000"/>
                          </a:schemeClr>
                        </a:solidFill>
                        <a:latin typeface="+mn-lt"/>
                      </a:endParaRPr>
                    </a:p>
                  </a:txBody>
                  <a:tcPr anchor="ctr"/>
                </a:tc>
                <a:tc>
                  <a:txBody>
                    <a:bodyPr/>
                    <a:lstStyle/>
                    <a:p>
                      <a:pPr algn="ctr"/>
                      <a:r>
                        <a:rPr lang="ru-RU" sz="1400" dirty="0" smtClean="0"/>
                        <a:t>Исполнено за 2021 год</a:t>
                      </a:r>
                      <a:endParaRPr lang="ru-RU" sz="1400" b="1" dirty="0">
                        <a:solidFill>
                          <a:schemeClr val="tx1">
                            <a:lumMod val="65000"/>
                            <a:lumOff val="35000"/>
                          </a:schemeClr>
                        </a:solidFill>
                        <a:latin typeface="+mn-lt"/>
                      </a:endParaRPr>
                    </a:p>
                  </a:txBody>
                  <a:tcPr anchor="ctr"/>
                </a:tc>
                <a:tc>
                  <a:txBody>
                    <a:bodyPr/>
                    <a:lstStyle/>
                    <a:p>
                      <a:pPr algn="ctr"/>
                      <a:r>
                        <a:rPr lang="ru-RU" sz="1400" dirty="0" smtClean="0"/>
                        <a:t>% исполнения</a:t>
                      </a:r>
                      <a:endParaRPr lang="ru-RU" sz="1400" b="1" dirty="0">
                        <a:solidFill>
                          <a:schemeClr val="tx1">
                            <a:lumMod val="65000"/>
                            <a:lumOff val="35000"/>
                          </a:schemeClr>
                        </a:solidFill>
                        <a:latin typeface="+mn-lt"/>
                      </a:endParaRPr>
                    </a:p>
                  </a:txBody>
                  <a:tcPr anchor="ctr"/>
                </a:tc>
              </a:tr>
              <a:tr h="337513">
                <a:tc vMerge="1">
                  <a:txBody>
                    <a:bodyPr/>
                    <a:lstStyle/>
                    <a:p>
                      <a:endParaRPr lang="ru-RU" dirty="0"/>
                    </a:p>
                  </a:txBody>
                  <a:tcPr/>
                </a:tc>
                <a:tc>
                  <a:txBody>
                    <a:bodyPr/>
                    <a:lstStyle/>
                    <a:p>
                      <a:pPr algn="ctr"/>
                      <a:r>
                        <a:rPr lang="ru-RU" sz="1400" dirty="0" smtClean="0"/>
                        <a:t>100 175,2</a:t>
                      </a:r>
                      <a:endParaRPr lang="ru-RU" sz="1400" b="0" dirty="0">
                        <a:solidFill>
                          <a:schemeClr val="tx1">
                            <a:lumMod val="65000"/>
                            <a:lumOff val="35000"/>
                          </a:schemeClr>
                        </a:solidFill>
                        <a:latin typeface="+mn-lt"/>
                      </a:endParaRPr>
                    </a:p>
                  </a:txBody>
                  <a:tcPr anchor="ctr"/>
                </a:tc>
                <a:tc>
                  <a:txBody>
                    <a:bodyPr/>
                    <a:lstStyle/>
                    <a:p>
                      <a:pPr algn="ctr"/>
                      <a:r>
                        <a:rPr lang="ru-RU" sz="1400" dirty="0" smtClean="0"/>
                        <a:t>94 481,0</a:t>
                      </a:r>
                      <a:endParaRPr lang="ru-RU" sz="1400" b="0" dirty="0">
                        <a:solidFill>
                          <a:schemeClr val="tx1">
                            <a:lumMod val="65000"/>
                            <a:lumOff val="35000"/>
                          </a:schemeClr>
                        </a:solidFill>
                        <a:latin typeface="+mn-lt"/>
                      </a:endParaRPr>
                    </a:p>
                  </a:txBody>
                  <a:tcPr anchor="ctr"/>
                </a:tc>
                <a:tc>
                  <a:txBody>
                    <a:bodyPr/>
                    <a:lstStyle/>
                    <a:p>
                      <a:pPr algn="ctr"/>
                      <a:r>
                        <a:rPr lang="ru-RU" sz="1400" dirty="0" smtClean="0"/>
                        <a:t>94,3</a:t>
                      </a:r>
                      <a:endParaRPr lang="ru-RU" sz="1400" b="0" dirty="0">
                        <a:solidFill>
                          <a:schemeClr val="tx1">
                            <a:lumMod val="65000"/>
                            <a:lumOff val="35000"/>
                          </a:schemeClr>
                        </a:solidFill>
                        <a:latin typeface="+mn-lt"/>
                      </a:endParaRPr>
                    </a:p>
                  </a:txBody>
                  <a:tcPr anchor="ctr"/>
                </a:tc>
              </a:tr>
            </a:tbl>
          </a:graphicData>
        </a:graphic>
      </p:graphicFrame>
      <p:graphicFrame>
        <p:nvGraphicFramePr>
          <p:cNvPr id="14" name="Таблица 13"/>
          <p:cNvGraphicFramePr>
            <a:graphicFrameLocks noGrp="1"/>
          </p:cNvGraphicFramePr>
          <p:nvPr>
            <p:extLst/>
          </p:nvPr>
        </p:nvGraphicFramePr>
        <p:xfrm>
          <a:off x="160276" y="1075299"/>
          <a:ext cx="6417506" cy="1774703"/>
        </p:xfrm>
        <a:graphic>
          <a:graphicData uri="http://schemas.openxmlformats.org/drawingml/2006/table">
            <a:tbl>
              <a:tblPr firstRow="1" bandRow="1" bandCol="1">
                <a:tableStyleId>{5A111915-BE36-4E01-A7E5-04B1672EAD32}</a:tableStyleId>
              </a:tblPr>
              <a:tblGrid>
                <a:gridCol w="3042913"/>
                <a:gridCol w="757686"/>
                <a:gridCol w="864189"/>
                <a:gridCol w="876359"/>
                <a:gridCol w="876359"/>
              </a:tblGrid>
              <a:tr h="379473">
                <a:tc rowSpan="2">
                  <a:txBody>
                    <a:bodyPr/>
                    <a:lstStyle/>
                    <a:p>
                      <a:pPr algn="ctr" fontAlgn="ctr"/>
                      <a:r>
                        <a:rPr lang="ru-RU" sz="1000" u="none" strike="noStrike" dirty="0">
                          <a:effectLst/>
                        </a:rPr>
                        <a:t>Наименование целевых показателей </a:t>
                      </a:r>
                      <a:endParaRPr lang="ru-RU" sz="1000" b="0" i="0" u="none" strike="noStrike" dirty="0">
                        <a:solidFill>
                          <a:srgbClr val="000000"/>
                        </a:solidFill>
                        <a:effectLst/>
                        <a:latin typeface="Times New Roman" panose="02020603050405020304" pitchFamily="18" charset="0"/>
                      </a:endParaRPr>
                    </a:p>
                  </a:txBody>
                  <a:tcPr marL="2956" marR="2956" marT="2956" marB="0" anchor="ctr"/>
                </a:tc>
                <a:tc gridSpan="2">
                  <a:txBody>
                    <a:bodyPr/>
                    <a:lstStyle/>
                    <a:p>
                      <a:pPr algn="ctr" fontAlgn="ctr"/>
                      <a:r>
                        <a:rPr lang="ru-RU" sz="1000" u="none" strike="noStrike">
                          <a:effectLst/>
                        </a:rPr>
                        <a:t>Значение показателя</a:t>
                      </a:r>
                      <a:endParaRPr lang="ru-RU" sz="1000" b="0" i="0" u="none" strike="noStrike">
                        <a:solidFill>
                          <a:srgbClr val="000000"/>
                        </a:solidFill>
                        <a:effectLst/>
                        <a:latin typeface="Times New Roman" panose="02020603050405020304" pitchFamily="18" charset="0"/>
                      </a:endParaRPr>
                    </a:p>
                  </a:txBody>
                  <a:tcPr marL="2956" marR="2956" marT="2956" marB="0" anchor="ctr"/>
                </a:tc>
                <a:tc hMerge="1">
                  <a:txBody>
                    <a:bodyPr/>
                    <a:lstStyle/>
                    <a:p>
                      <a:endParaRPr lang="ru-RU"/>
                    </a:p>
                  </a:txBody>
                  <a:tcPr/>
                </a:tc>
                <a:tc gridSpan="2">
                  <a:txBody>
                    <a:bodyPr/>
                    <a:lstStyle/>
                    <a:p>
                      <a:pPr algn="ctr" fontAlgn="ctr"/>
                      <a:r>
                        <a:rPr lang="ru-RU" sz="1000" u="none" strike="noStrike">
                          <a:effectLst/>
                        </a:rPr>
                        <a:t>Объём финансирования (тыс. рублей)</a:t>
                      </a:r>
                      <a:endParaRPr lang="ru-RU" sz="1000" b="0" i="0" u="none" strike="noStrike">
                        <a:solidFill>
                          <a:srgbClr val="000000"/>
                        </a:solidFill>
                        <a:effectLst/>
                        <a:latin typeface="Times New Roman" panose="02020603050405020304" pitchFamily="18" charset="0"/>
                      </a:endParaRPr>
                    </a:p>
                  </a:txBody>
                  <a:tcPr marL="2956" marR="2956" marT="2956" marB="0" anchor="ctr"/>
                </a:tc>
                <a:tc hMerge="1">
                  <a:txBody>
                    <a:bodyPr/>
                    <a:lstStyle/>
                    <a:p>
                      <a:endParaRPr lang="ru-RU"/>
                    </a:p>
                  </a:txBody>
                  <a:tcPr/>
                </a:tc>
              </a:tr>
              <a:tr h="379473">
                <a:tc vMerge="1">
                  <a:txBody>
                    <a:bodyPr/>
                    <a:lstStyle/>
                    <a:p>
                      <a:endParaRPr lang="ru-RU"/>
                    </a:p>
                  </a:txBody>
                  <a:tcPr/>
                </a:tc>
                <a:tc>
                  <a:txBody>
                    <a:bodyPr/>
                    <a:lstStyle/>
                    <a:p>
                      <a:pPr algn="ctr" fontAlgn="ctr"/>
                      <a:r>
                        <a:rPr lang="ru-RU" sz="1000" u="none" strike="noStrike">
                          <a:effectLst/>
                        </a:rPr>
                        <a:t>план</a:t>
                      </a:r>
                      <a:endParaRPr lang="ru-RU" sz="1000" b="0" i="0" u="none" strike="noStrike">
                        <a:solidFill>
                          <a:srgbClr val="000000"/>
                        </a:solidFill>
                        <a:effectLst/>
                        <a:latin typeface="Times New Roman" panose="02020603050405020304" pitchFamily="18" charset="0"/>
                      </a:endParaRPr>
                    </a:p>
                  </a:txBody>
                  <a:tcPr marL="2956" marR="2956" marT="2956" marB="0" anchor="ctr"/>
                </a:tc>
                <a:tc>
                  <a:txBody>
                    <a:bodyPr/>
                    <a:lstStyle/>
                    <a:p>
                      <a:pPr algn="ctr" fontAlgn="ctr"/>
                      <a:r>
                        <a:rPr lang="ru-RU" sz="1000" u="none" strike="noStrike">
                          <a:effectLst/>
                        </a:rPr>
                        <a:t>факт</a:t>
                      </a:r>
                      <a:endParaRPr lang="ru-RU" sz="1000" b="0" i="0" u="none" strike="noStrike">
                        <a:solidFill>
                          <a:srgbClr val="000000"/>
                        </a:solidFill>
                        <a:effectLst/>
                        <a:latin typeface="Times New Roman" panose="02020603050405020304" pitchFamily="18" charset="0"/>
                      </a:endParaRPr>
                    </a:p>
                  </a:txBody>
                  <a:tcPr marL="2956" marR="2956" marT="2956" marB="0" anchor="ctr"/>
                </a:tc>
                <a:tc>
                  <a:txBody>
                    <a:bodyPr/>
                    <a:lstStyle/>
                    <a:p>
                      <a:pPr algn="ctr" fontAlgn="ctr"/>
                      <a:r>
                        <a:rPr lang="ru-RU" sz="1000" u="none" strike="noStrike">
                          <a:effectLst/>
                        </a:rPr>
                        <a:t>план по программе</a:t>
                      </a:r>
                      <a:endParaRPr lang="ru-RU" sz="1000" b="0" i="0" u="none" strike="noStrike">
                        <a:solidFill>
                          <a:srgbClr val="000000"/>
                        </a:solidFill>
                        <a:effectLst/>
                        <a:latin typeface="Times New Roman" panose="02020603050405020304" pitchFamily="18" charset="0"/>
                      </a:endParaRPr>
                    </a:p>
                  </a:txBody>
                  <a:tcPr marL="2956" marR="2956" marT="2956" marB="0" anchor="ctr"/>
                </a:tc>
                <a:tc>
                  <a:txBody>
                    <a:bodyPr/>
                    <a:lstStyle/>
                    <a:p>
                      <a:pPr algn="ctr" fontAlgn="ctr"/>
                      <a:r>
                        <a:rPr lang="ru-RU" sz="1000" u="none" strike="noStrike">
                          <a:effectLst/>
                        </a:rPr>
                        <a:t>кассовое исполнение</a:t>
                      </a:r>
                      <a:endParaRPr lang="ru-RU" sz="1000" b="0" i="0" u="none" strike="noStrike">
                        <a:solidFill>
                          <a:srgbClr val="000000"/>
                        </a:solidFill>
                        <a:effectLst/>
                        <a:latin typeface="Times New Roman" panose="02020603050405020304" pitchFamily="18" charset="0"/>
                      </a:endParaRPr>
                    </a:p>
                  </a:txBody>
                  <a:tcPr marL="2956" marR="2956" marT="2956" marB="0" anchor="ctr"/>
                </a:tc>
              </a:tr>
              <a:tr h="229142">
                <a:tc>
                  <a:txBody>
                    <a:bodyPr/>
                    <a:lstStyle/>
                    <a:p>
                      <a:pPr algn="l" fontAlgn="t"/>
                      <a:r>
                        <a:rPr lang="ru-RU" sz="1000" u="none" strike="noStrike" dirty="0" smtClean="0">
                          <a:effectLst/>
                        </a:rPr>
                        <a:t>Общий объем ввода жилья, тыс. </a:t>
                      </a:r>
                      <a:r>
                        <a:rPr lang="ru-RU" sz="1000" u="none" strike="noStrike" dirty="0" err="1" smtClean="0">
                          <a:effectLst/>
                        </a:rPr>
                        <a:t>кв.м</a:t>
                      </a:r>
                      <a:r>
                        <a:rPr lang="ru-RU" sz="1000" u="none" strike="noStrike" dirty="0" smtClean="0">
                          <a:effectLst/>
                        </a:rPr>
                        <a:t>. в год</a:t>
                      </a:r>
                      <a:endParaRPr lang="ru-RU" sz="1000" b="0" i="0" u="none" strike="noStrike" dirty="0">
                        <a:solidFill>
                          <a:srgbClr val="000000"/>
                        </a:solidFill>
                        <a:effectLst/>
                        <a:latin typeface="Times New Roman" panose="02020603050405020304" pitchFamily="18" charset="0"/>
                      </a:endParaRPr>
                    </a:p>
                  </a:txBody>
                  <a:tcPr marL="2956" marR="2956" marT="2956" marB="0"/>
                </a:tc>
                <a:tc>
                  <a:txBody>
                    <a:bodyPr/>
                    <a:lstStyle/>
                    <a:p>
                      <a:pPr algn="ctr" fontAlgn="t"/>
                      <a:r>
                        <a:rPr lang="ru-RU" sz="1200" u="none" strike="noStrike" dirty="0" smtClean="0">
                          <a:effectLst/>
                        </a:rPr>
                        <a:t>30,0</a:t>
                      </a:r>
                      <a:endParaRPr lang="ru-RU" sz="1200" b="0" i="0" u="none" strike="noStrike" dirty="0">
                        <a:solidFill>
                          <a:srgbClr val="000000"/>
                        </a:solidFill>
                        <a:effectLst/>
                        <a:latin typeface="Times New Roman" panose="02020603050405020304" pitchFamily="18" charset="0"/>
                      </a:endParaRPr>
                    </a:p>
                  </a:txBody>
                  <a:tcPr marL="2956" marR="2956" marT="2956" marB="0" anchor="ctr"/>
                </a:tc>
                <a:tc>
                  <a:txBody>
                    <a:bodyPr/>
                    <a:lstStyle/>
                    <a:p>
                      <a:pPr algn="ctr" fontAlgn="t"/>
                      <a:r>
                        <a:rPr lang="ru-RU" sz="1200" u="none" strike="noStrike" dirty="0" smtClean="0">
                          <a:effectLst/>
                        </a:rPr>
                        <a:t>36,7</a:t>
                      </a:r>
                      <a:endParaRPr lang="ru-RU" sz="1200" b="0" i="0" u="none" strike="noStrike" dirty="0">
                        <a:solidFill>
                          <a:srgbClr val="000000"/>
                        </a:solidFill>
                        <a:effectLst/>
                        <a:latin typeface="Times New Roman" panose="02020603050405020304" pitchFamily="18" charset="0"/>
                      </a:endParaRPr>
                    </a:p>
                  </a:txBody>
                  <a:tcPr marL="2956" marR="2956" marT="2956" marB="0" anchor="ctr"/>
                </a:tc>
                <a:tc>
                  <a:txBody>
                    <a:bodyPr/>
                    <a:lstStyle/>
                    <a:p>
                      <a:pPr algn="ctr" fontAlgn="t"/>
                      <a:r>
                        <a:rPr lang="ru-RU" sz="1200" u="none" strike="noStrike" dirty="0" smtClean="0">
                          <a:effectLst/>
                        </a:rPr>
                        <a:t>5 168,1</a:t>
                      </a:r>
                      <a:endParaRPr lang="ru-RU" sz="1200" b="0" i="0" u="none" strike="noStrike" dirty="0">
                        <a:solidFill>
                          <a:srgbClr val="000000"/>
                        </a:solidFill>
                        <a:effectLst/>
                        <a:latin typeface="Times New Roman" panose="02020603050405020304" pitchFamily="18" charset="0"/>
                      </a:endParaRPr>
                    </a:p>
                  </a:txBody>
                  <a:tcPr marL="2956" marR="2956" marT="2956" marB="0" anchor="ctr"/>
                </a:tc>
                <a:tc>
                  <a:txBody>
                    <a:bodyPr/>
                    <a:lstStyle/>
                    <a:p>
                      <a:pPr algn="ctr" fontAlgn="t"/>
                      <a:r>
                        <a:rPr lang="ru-RU" sz="1200" u="none" strike="noStrike" dirty="0" smtClean="0">
                          <a:effectLst/>
                        </a:rPr>
                        <a:t>2 687,5</a:t>
                      </a:r>
                      <a:endParaRPr lang="ru-RU" sz="1200" b="0" i="0" u="none" strike="noStrike" dirty="0">
                        <a:solidFill>
                          <a:srgbClr val="000000"/>
                        </a:solidFill>
                        <a:effectLst/>
                        <a:latin typeface="Times New Roman" panose="02020603050405020304" pitchFamily="18" charset="0"/>
                      </a:endParaRPr>
                    </a:p>
                  </a:txBody>
                  <a:tcPr marL="2956" marR="2956" marT="2956" marB="0" anchor="ctr"/>
                </a:tc>
              </a:tr>
              <a:tr h="379473">
                <a:tc>
                  <a:txBody>
                    <a:bodyPr/>
                    <a:lstStyle/>
                    <a:p>
                      <a:pPr algn="l" fontAlgn="t"/>
                      <a:r>
                        <a:rPr lang="ru-RU" sz="1000" u="none" strike="noStrike" dirty="0" smtClean="0">
                          <a:effectLst/>
                        </a:rPr>
                        <a:t>Количество семей, улучшивших жилищные условия, тыс. </a:t>
                      </a:r>
                      <a:r>
                        <a:rPr lang="ru-RU" sz="1000" u="none" strike="noStrike" dirty="0" err="1" smtClean="0">
                          <a:effectLst/>
                        </a:rPr>
                        <a:t>cемей</a:t>
                      </a:r>
                      <a:endParaRPr lang="ru-RU" sz="1000" b="0" i="0" u="none" strike="noStrike" dirty="0">
                        <a:solidFill>
                          <a:srgbClr val="000000"/>
                        </a:solidFill>
                        <a:effectLst/>
                        <a:latin typeface="Times New Roman" panose="02020603050405020304" pitchFamily="18" charset="0"/>
                      </a:endParaRPr>
                    </a:p>
                  </a:txBody>
                  <a:tcPr marL="2956" marR="2956" marT="2956" marB="0"/>
                </a:tc>
                <a:tc>
                  <a:txBody>
                    <a:bodyPr/>
                    <a:lstStyle/>
                    <a:p>
                      <a:pPr algn="ctr" fontAlgn="t"/>
                      <a:r>
                        <a:rPr lang="ru-RU" sz="1200" u="none" strike="noStrike" dirty="0" smtClean="0">
                          <a:effectLst/>
                        </a:rPr>
                        <a:t>0,07</a:t>
                      </a:r>
                      <a:endParaRPr lang="ru-RU" sz="1200" b="0" i="0" u="none" strike="noStrike" dirty="0">
                        <a:solidFill>
                          <a:srgbClr val="000000"/>
                        </a:solidFill>
                        <a:effectLst/>
                        <a:latin typeface="Times New Roman" panose="02020603050405020304" pitchFamily="18" charset="0"/>
                      </a:endParaRPr>
                    </a:p>
                  </a:txBody>
                  <a:tcPr marL="2956" marR="2956" marT="2956" marB="0" anchor="ctr"/>
                </a:tc>
                <a:tc>
                  <a:txBody>
                    <a:bodyPr/>
                    <a:lstStyle/>
                    <a:p>
                      <a:pPr algn="ctr" fontAlgn="t"/>
                      <a:r>
                        <a:rPr lang="ru-RU" sz="1200" u="none" strike="noStrike" dirty="0" smtClean="0">
                          <a:effectLst/>
                        </a:rPr>
                        <a:t>0,069</a:t>
                      </a:r>
                      <a:endParaRPr lang="ru-RU" sz="1200" b="0" i="0" u="none" strike="noStrike" dirty="0">
                        <a:solidFill>
                          <a:srgbClr val="000000"/>
                        </a:solidFill>
                        <a:effectLst/>
                        <a:latin typeface="Times New Roman" panose="02020603050405020304" pitchFamily="18" charset="0"/>
                      </a:endParaRPr>
                    </a:p>
                  </a:txBody>
                  <a:tcPr marL="2956" marR="2956" marT="2956" marB="0" anchor="ctr"/>
                </a:tc>
                <a:tc>
                  <a:txBody>
                    <a:bodyPr/>
                    <a:lstStyle/>
                    <a:p>
                      <a:pPr algn="ctr" fontAlgn="t"/>
                      <a:r>
                        <a:rPr lang="ru-RU" sz="1200" u="none" strike="noStrike" dirty="0" smtClean="0">
                          <a:effectLst/>
                        </a:rPr>
                        <a:t>48 851,0</a:t>
                      </a:r>
                      <a:endParaRPr lang="ru-RU" sz="1200" b="0" i="0" u="none" strike="noStrike" dirty="0">
                        <a:solidFill>
                          <a:srgbClr val="000000"/>
                        </a:solidFill>
                        <a:effectLst/>
                        <a:latin typeface="Times New Roman" panose="02020603050405020304" pitchFamily="18" charset="0"/>
                      </a:endParaRPr>
                    </a:p>
                  </a:txBody>
                  <a:tcPr marL="2956" marR="2956" marT="2956" marB="0" anchor="ctr"/>
                </a:tc>
                <a:tc>
                  <a:txBody>
                    <a:bodyPr/>
                    <a:lstStyle/>
                    <a:p>
                      <a:pPr algn="ctr" fontAlgn="t"/>
                      <a:r>
                        <a:rPr lang="ru-RU" sz="1200" u="none" strike="noStrike" dirty="0" smtClean="0">
                          <a:effectLst/>
                        </a:rPr>
                        <a:t>48 413,4</a:t>
                      </a:r>
                      <a:endParaRPr lang="ru-RU" sz="1200" b="0" i="0" u="none" strike="noStrike" dirty="0">
                        <a:solidFill>
                          <a:srgbClr val="000000"/>
                        </a:solidFill>
                        <a:effectLst/>
                        <a:latin typeface="Times New Roman" panose="02020603050405020304" pitchFamily="18" charset="0"/>
                      </a:endParaRPr>
                    </a:p>
                  </a:txBody>
                  <a:tcPr marL="2956" marR="2956" marT="2956" marB="0" anchor="ctr"/>
                </a:tc>
              </a:tr>
              <a:tr h="407142">
                <a:tc>
                  <a:txBody>
                    <a:bodyPr/>
                    <a:lstStyle/>
                    <a:p>
                      <a:pPr algn="l" fontAlgn="t"/>
                      <a:r>
                        <a:rPr lang="ru-RU" sz="1000" u="none" strike="noStrike" dirty="0" smtClean="0">
                          <a:effectLst/>
                        </a:rPr>
                        <a:t>Количество квадратных метров расселенного аварийного жилищного фонда, млн. </a:t>
                      </a:r>
                      <a:r>
                        <a:rPr lang="ru-RU" sz="1000" u="none" strike="noStrike" dirty="0" err="1" smtClean="0">
                          <a:effectLst/>
                        </a:rPr>
                        <a:t>кв.м</a:t>
                      </a:r>
                      <a:r>
                        <a:rPr lang="ru-RU" sz="1000" u="none" strike="noStrike" dirty="0" smtClean="0">
                          <a:effectLst/>
                        </a:rPr>
                        <a:t>.</a:t>
                      </a:r>
                      <a:endParaRPr lang="ru-RU" sz="1000" b="0" i="0" u="none" strike="noStrike" dirty="0">
                        <a:solidFill>
                          <a:srgbClr val="000000"/>
                        </a:solidFill>
                        <a:effectLst/>
                        <a:latin typeface="Times New Roman" panose="02020603050405020304" pitchFamily="18" charset="0"/>
                      </a:endParaRPr>
                    </a:p>
                  </a:txBody>
                  <a:tcPr marL="2956" marR="2956" marT="2956" marB="0"/>
                </a:tc>
                <a:tc>
                  <a:txBody>
                    <a:bodyPr/>
                    <a:lstStyle/>
                    <a:p>
                      <a:pPr algn="ctr" fontAlgn="t"/>
                      <a:r>
                        <a:rPr lang="ru-RU" sz="1200" u="none" strike="noStrike" dirty="0" smtClean="0">
                          <a:effectLst/>
                        </a:rPr>
                        <a:t>0,008</a:t>
                      </a:r>
                      <a:endParaRPr lang="ru-RU" sz="1200" b="0" i="0" u="none" strike="noStrike" dirty="0">
                        <a:solidFill>
                          <a:srgbClr val="000000"/>
                        </a:solidFill>
                        <a:effectLst/>
                        <a:latin typeface="Times New Roman" panose="02020603050405020304" pitchFamily="18" charset="0"/>
                      </a:endParaRPr>
                    </a:p>
                  </a:txBody>
                  <a:tcPr marL="2956" marR="2956" marT="2956" marB="0" anchor="ctr"/>
                </a:tc>
                <a:tc>
                  <a:txBody>
                    <a:bodyPr/>
                    <a:lstStyle/>
                    <a:p>
                      <a:pPr algn="ctr" fontAlgn="t"/>
                      <a:r>
                        <a:rPr lang="ru-RU" sz="1200" u="none" strike="noStrike" dirty="0" smtClean="0">
                          <a:effectLst/>
                        </a:rPr>
                        <a:t>0,006</a:t>
                      </a:r>
                      <a:endParaRPr lang="ru-RU" sz="1200" b="0" i="0" u="none" strike="noStrike" dirty="0">
                        <a:solidFill>
                          <a:srgbClr val="000000"/>
                        </a:solidFill>
                        <a:effectLst/>
                        <a:latin typeface="Times New Roman" panose="02020603050405020304" pitchFamily="18" charset="0"/>
                      </a:endParaRPr>
                    </a:p>
                  </a:txBody>
                  <a:tcPr marL="2956" marR="2956" marT="2956" marB="0" anchor="ctr"/>
                </a:tc>
                <a:tc>
                  <a:txBody>
                    <a:bodyPr/>
                    <a:lstStyle/>
                    <a:p>
                      <a:pPr algn="ctr" fontAlgn="t"/>
                      <a:r>
                        <a:rPr lang="ru-RU" sz="1200" u="none" strike="noStrike" dirty="0" smtClean="0">
                          <a:effectLst/>
                        </a:rPr>
                        <a:t>7 099,5</a:t>
                      </a:r>
                      <a:endParaRPr lang="ru-RU" sz="1200" b="0" i="0" u="none" strike="noStrike" dirty="0">
                        <a:solidFill>
                          <a:srgbClr val="000000"/>
                        </a:solidFill>
                        <a:effectLst/>
                        <a:latin typeface="Times New Roman" panose="02020603050405020304" pitchFamily="18" charset="0"/>
                      </a:endParaRPr>
                    </a:p>
                  </a:txBody>
                  <a:tcPr marL="2956" marR="2956" marT="2956" marB="0" anchor="ctr"/>
                </a:tc>
                <a:tc>
                  <a:txBody>
                    <a:bodyPr/>
                    <a:lstStyle/>
                    <a:p>
                      <a:pPr algn="ctr" fontAlgn="t"/>
                      <a:r>
                        <a:rPr lang="ru-RU" sz="1200" u="none" strike="noStrike" dirty="0" smtClean="0">
                          <a:effectLst/>
                        </a:rPr>
                        <a:t>5 602,5</a:t>
                      </a:r>
                      <a:endParaRPr lang="ru-RU" sz="1200" b="0" i="0" u="none" strike="noStrike" dirty="0">
                        <a:solidFill>
                          <a:srgbClr val="000000"/>
                        </a:solidFill>
                        <a:effectLst/>
                        <a:latin typeface="Times New Roman" panose="02020603050405020304" pitchFamily="18" charset="0"/>
                      </a:endParaRPr>
                    </a:p>
                  </a:txBody>
                  <a:tcPr marL="2956" marR="2956" marT="2956" marB="0" anchor="ctr"/>
                </a:tc>
              </a:tr>
            </a:tbl>
          </a:graphicData>
        </a:graphic>
      </p:graphicFrame>
      <p:sp>
        <p:nvSpPr>
          <p:cNvPr id="15" name="TextBox 14"/>
          <p:cNvSpPr txBox="1"/>
          <p:nvPr/>
        </p:nvSpPr>
        <p:spPr>
          <a:xfrm>
            <a:off x="3864077" y="6469064"/>
            <a:ext cx="4326193" cy="369332"/>
          </a:xfrm>
          <a:prstGeom prst="rect">
            <a:avLst/>
          </a:prstGeom>
          <a:noFill/>
        </p:spPr>
        <p:txBody>
          <a:bodyPr wrap="square" rtlCol="0">
            <a:spAutoFit/>
          </a:bodyPr>
          <a:lstStyle/>
          <a:p>
            <a:pPr algn="ctr"/>
            <a:r>
              <a:rPr lang="ru-RU" dirty="0" smtClean="0">
                <a:solidFill>
                  <a:srgbClr val="FFFFFF"/>
                </a:solidFill>
              </a:rPr>
              <a:t>Развитие жилищной сферы</a:t>
            </a:r>
            <a:endParaRPr lang="ru-RU" dirty="0">
              <a:solidFill>
                <a:srgbClr val="FFFFFF"/>
              </a:solidFill>
            </a:endParaRPr>
          </a:p>
        </p:txBody>
      </p:sp>
      <p:pic>
        <p:nvPicPr>
          <p:cNvPr id="3" name="Рисунок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60275" y="3190141"/>
            <a:ext cx="6417505" cy="3087565"/>
          </a:xfrm>
          <a:prstGeom prst="rect">
            <a:avLst/>
          </a:prstGeom>
        </p:spPr>
      </p:pic>
    </p:spTree>
    <p:extLst>
      <p:ext uri="{BB962C8B-B14F-4D97-AF65-F5344CB8AC3E}">
        <p14:creationId xmlns:p14="http://schemas.microsoft.com/office/powerpoint/2010/main" val="414183458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3" name="Нижний колонтитул 3"/>
          <p:cNvSpPr>
            <a:spLocks noGrp="1"/>
          </p:cNvSpPr>
          <p:nvPr>
            <p:ph type="ftr" sz="quarter" idx="4294967295"/>
          </p:nvPr>
        </p:nvSpPr>
        <p:spPr>
          <a:xfrm>
            <a:off x="0" y="6437730"/>
            <a:ext cx="11760000" cy="432000"/>
          </a:xfrm>
          <a:prstGeom prst="rect">
            <a:avLst/>
          </a:prstGeom>
          <a:solidFill>
            <a:srgbClr val="404040"/>
          </a:solidFill>
          <a:ln cmpd="sng">
            <a:noFill/>
          </a:ln>
        </p:spPr>
        <p:txBody>
          <a:bodyPr anchor="ctr"/>
          <a:lstStyle/>
          <a:p>
            <a:pPr lvl="1"/>
            <a:r>
              <a:rPr lang="ru-RU" b="1" dirty="0">
                <a:gradFill>
                  <a:gsLst>
                    <a:gs pos="0">
                      <a:srgbClr val="25C6E3">
                        <a:lumMod val="5000"/>
                        <a:lumOff val="95000"/>
                      </a:srgbClr>
                    </a:gs>
                    <a:gs pos="74000">
                      <a:srgbClr val="1A0F49">
                        <a:lumMod val="25000"/>
                        <a:lumOff val="75000"/>
                      </a:srgbClr>
                    </a:gs>
                    <a:gs pos="83000">
                      <a:srgbClr val="1A0F49">
                        <a:lumMod val="25000"/>
                        <a:lumOff val="75000"/>
                      </a:srgbClr>
                    </a:gs>
                    <a:gs pos="100000">
                      <a:srgbClr val="1A0F49">
                        <a:lumMod val="50000"/>
                        <a:lumOff val="50000"/>
                      </a:srgbClr>
                    </a:gs>
                  </a:gsLst>
                  <a:lin ang="5400000" scaled="1"/>
                </a:gradFill>
              </a:rPr>
              <a:t>БЮДЖЕТ ДЛЯ ГРАЖДАН </a:t>
            </a:r>
          </a:p>
        </p:txBody>
      </p:sp>
      <p:sp>
        <p:nvSpPr>
          <p:cNvPr id="34" name="Номер слайда 5">
            <a:extLst>
              <a:ext uri="{FF2B5EF4-FFF2-40B4-BE49-F238E27FC236}">
                <a16:creationId xmlns="" xmlns:a16="http://schemas.microsoft.com/office/drawing/2014/main" id="{1C554D9F-1895-486E-BFBA-905BB2D29E08}"/>
              </a:ext>
            </a:extLst>
          </p:cNvPr>
          <p:cNvSpPr>
            <a:spLocks noGrp="1"/>
          </p:cNvSpPr>
          <p:nvPr>
            <p:ph type="sldNum" sz="quarter" idx="33"/>
          </p:nvPr>
        </p:nvSpPr>
        <p:spPr>
          <a:xfrm>
            <a:off x="11760000" y="6437730"/>
            <a:ext cx="432000" cy="432000"/>
          </a:xfrm>
        </p:spPr>
        <p:txBody>
          <a:bodyPr rtlCol="0"/>
          <a:lstStyle/>
          <a:p>
            <a:fld id="{19B51A1E-902D-48AF-9020-955120F399B6}" type="slidenum">
              <a:rPr lang="ru-RU" sz="1600" b="1" smtClean="0">
                <a:ln w="0"/>
                <a:gradFill>
                  <a:gsLst>
                    <a:gs pos="0">
                      <a:srgbClr val="25C6E3">
                        <a:lumMod val="5000"/>
                        <a:lumOff val="95000"/>
                      </a:srgbClr>
                    </a:gs>
                    <a:gs pos="74000">
                      <a:srgbClr val="1A0F49">
                        <a:lumMod val="25000"/>
                        <a:lumOff val="75000"/>
                      </a:srgbClr>
                    </a:gs>
                    <a:gs pos="83000">
                      <a:srgbClr val="1A0F49">
                        <a:lumMod val="25000"/>
                        <a:lumOff val="75000"/>
                      </a:srgbClr>
                    </a:gs>
                    <a:gs pos="100000">
                      <a:srgbClr val="1A0F49">
                        <a:lumMod val="50000"/>
                        <a:lumOff val="50000"/>
                      </a:srgbClr>
                    </a:gs>
                  </a:gsLst>
                  <a:lin ang="5400000" scaled="1"/>
                </a:gradFill>
                <a:effectLst>
                  <a:outerShdw blurRad="38100" dist="25400" dir="5400000" algn="ctr" rotWithShape="0">
                    <a:srgbClr val="6E747A">
                      <a:alpha val="43000"/>
                    </a:srgbClr>
                  </a:outerShdw>
                </a:effectLst>
              </a:rPr>
              <a:pPr/>
              <a:t>74</a:t>
            </a:fld>
            <a:endParaRPr lang="ru-RU" sz="1600" b="1" dirty="0">
              <a:ln w="0"/>
              <a:gradFill>
                <a:gsLst>
                  <a:gs pos="0">
                    <a:srgbClr val="25C6E3">
                      <a:lumMod val="5000"/>
                      <a:lumOff val="95000"/>
                    </a:srgbClr>
                  </a:gs>
                  <a:gs pos="74000">
                    <a:srgbClr val="1A0F49">
                      <a:lumMod val="25000"/>
                      <a:lumOff val="75000"/>
                    </a:srgbClr>
                  </a:gs>
                  <a:gs pos="83000">
                    <a:srgbClr val="1A0F49">
                      <a:lumMod val="25000"/>
                      <a:lumOff val="75000"/>
                    </a:srgbClr>
                  </a:gs>
                  <a:gs pos="100000">
                    <a:srgbClr val="1A0F49">
                      <a:lumMod val="50000"/>
                      <a:lumOff val="50000"/>
                    </a:srgbClr>
                  </a:gs>
                </a:gsLst>
                <a:lin ang="5400000" scaled="1"/>
              </a:gradFill>
              <a:effectLst>
                <a:outerShdw blurRad="38100" dist="25400" dir="5400000" algn="ctr" rotWithShape="0">
                  <a:srgbClr val="6E747A">
                    <a:alpha val="43000"/>
                  </a:srgbClr>
                </a:outerShdw>
              </a:effectLst>
            </a:endParaRPr>
          </a:p>
        </p:txBody>
      </p:sp>
      <p:sp>
        <p:nvSpPr>
          <p:cNvPr id="3" name="Заголовок 2"/>
          <p:cNvSpPr>
            <a:spLocks noGrp="1"/>
          </p:cNvSpPr>
          <p:nvPr>
            <p:ph type="title"/>
          </p:nvPr>
        </p:nvSpPr>
        <p:spPr/>
        <p:txBody>
          <a:bodyPr/>
          <a:lstStyle/>
          <a:p>
            <a:r>
              <a:rPr lang="ru-RU" sz="2800" dirty="0"/>
              <a:t>Основные результаты реализации мероприятий </a:t>
            </a:r>
            <a:r>
              <a:rPr lang="ru-RU" sz="2800" dirty="0" smtClean="0"/>
              <a:t>муниципальной программы:</a:t>
            </a:r>
            <a:endParaRPr lang="ru-RU" sz="2800" dirty="0"/>
          </a:p>
        </p:txBody>
      </p:sp>
      <p:sp>
        <p:nvSpPr>
          <p:cNvPr id="7" name="TextBox 6"/>
          <p:cNvSpPr txBox="1"/>
          <p:nvPr/>
        </p:nvSpPr>
        <p:spPr>
          <a:xfrm>
            <a:off x="3864077" y="6469064"/>
            <a:ext cx="4326193" cy="369332"/>
          </a:xfrm>
          <a:prstGeom prst="rect">
            <a:avLst/>
          </a:prstGeom>
          <a:noFill/>
        </p:spPr>
        <p:txBody>
          <a:bodyPr wrap="square" rtlCol="0">
            <a:spAutoFit/>
          </a:bodyPr>
          <a:lstStyle/>
          <a:p>
            <a:pPr algn="ctr"/>
            <a:r>
              <a:rPr lang="ru-RU" dirty="0">
                <a:solidFill>
                  <a:srgbClr val="FFFFFF"/>
                </a:solidFill>
              </a:rPr>
              <a:t>Развитие жилищной сферы</a:t>
            </a:r>
          </a:p>
        </p:txBody>
      </p:sp>
      <p:sp>
        <p:nvSpPr>
          <p:cNvPr id="8" name="TextBox 7"/>
          <p:cNvSpPr txBox="1"/>
          <p:nvPr/>
        </p:nvSpPr>
        <p:spPr>
          <a:xfrm>
            <a:off x="432000" y="939016"/>
            <a:ext cx="5701788" cy="338554"/>
          </a:xfrm>
          <a:prstGeom prst="rect">
            <a:avLst/>
          </a:prstGeom>
          <a:noFill/>
        </p:spPr>
        <p:txBody>
          <a:bodyPr wrap="square" rtlCol="0">
            <a:spAutoFit/>
          </a:bodyPr>
          <a:lstStyle/>
          <a:p>
            <a:pPr algn="ctr"/>
            <a:r>
              <a:rPr lang="ru-RU" sz="1600" b="1" dirty="0">
                <a:solidFill>
                  <a:srgbClr val="25C6E3"/>
                </a:solidFill>
              </a:rPr>
              <a:t>Содействие развитию градостроительной деятельности:</a:t>
            </a:r>
          </a:p>
        </p:txBody>
      </p:sp>
      <p:sp>
        <p:nvSpPr>
          <p:cNvPr id="9" name="Прямоугольник 8"/>
          <p:cNvSpPr/>
          <p:nvPr/>
        </p:nvSpPr>
        <p:spPr>
          <a:xfrm>
            <a:off x="430825" y="1352586"/>
            <a:ext cx="5702964" cy="738665"/>
          </a:xfrm>
          <a:prstGeom prst="rect">
            <a:avLst/>
          </a:prstGeom>
        </p:spPr>
        <p:txBody>
          <a:bodyPr wrap="square">
            <a:spAutoFit/>
          </a:bodyPr>
          <a:lstStyle/>
          <a:p>
            <a:pPr marL="171450" indent="-171450">
              <a:buFont typeface="Wingdings" panose="05000000000000000000" pitchFamily="2" charset="2"/>
              <a:buChar char="ü"/>
            </a:pPr>
            <a:r>
              <a:rPr lang="ru-RU" sz="1400" dirty="0">
                <a:solidFill>
                  <a:prstClr val="black"/>
                </a:solidFill>
              </a:rPr>
              <a:t>Введено в эксплуатацию: 16 объектов индивидуального жилищного строительства (1,9 </a:t>
            </a:r>
            <a:r>
              <a:rPr lang="ru-RU" sz="1400" dirty="0" err="1">
                <a:solidFill>
                  <a:prstClr val="black"/>
                </a:solidFill>
              </a:rPr>
              <a:t>тыс.кв.м</a:t>
            </a:r>
            <a:r>
              <a:rPr lang="ru-RU" sz="1400" dirty="0">
                <a:solidFill>
                  <a:prstClr val="black"/>
                </a:solidFill>
              </a:rPr>
              <a:t>.), 72 садовых дома (4,5 </a:t>
            </a:r>
            <a:r>
              <a:rPr lang="ru-RU" sz="1400" dirty="0" err="1">
                <a:solidFill>
                  <a:prstClr val="black"/>
                </a:solidFill>
              </a:rPr>
              <a:t>тыс.кв.м</a:t>
            </a:r>
            <a:r>
              <a:rPr lang="ru-RU" sz="1400" dirty="0">
                <a:solidFill>
                  <a:prstClr val="black"/>
                </a:solidFill>
              </a:rPr>
              <a:t>.), 2 многоквартирных дома (30,3 тыс. </a:t>
            </a:r>
            <a:r>
              <a:rPr lang="ru-RU" sz="1400" dirty="0" err="1">
                <a:solidFill>
                  <a:prstClr val="black"/>
                </a:solidFill>
              </a:rPr>
              <a:t>кв.м</a:t>
            </a:r>
            <a:r>
              <a:rPr lang="ru-RU" sz="1400" dirty="0">
                <a:solidFill>
                  <a:prstClr val="black"/>
                </a:solidFill>
              </a:rPr>
              <a:t>.).</a:t>
            </a:r>
          </a:p>
        </p:txBody>
      </p:sp>
      <p:sp>
        <p:nvSpPr>
          <p:cNvPr id="10" name="TextBox 9"/>
          <p:cNvSpPr txBox="1"/>
          <p:nvPr/>
        </p:nvSpPr>
        <p:spPr>
          <a:xfrm>
            <a:off x="432000" y="2282747"/>
            <a:ext cx="5701789" cy="338554"/>
          </a:xfrm>
          <a:prstGeom prst="rect">
            <a:avLst/>
          </a:prstGeom>
          <a:noFill/>
        </p:spPr>
        <p:txBody>
          <a:bodyPr wrap="square" rtlCol="0">
            <a:spAutoFit/>
          </a:bodyPr>
          <a:lstStyle/>
          <a:p>
            <a:pPr algn="ctr"/>
            <a:r>
              <a:rPr lang="ru-RU" sz="1600" b="1" dirty="0">
                <a:solidFill>
                  <a:srgbClr val="0070C0"/>
                </a:solidFill>
              </a:rPr>
              <a:t>Содействие развитию жилищного строительства:</a:t>
            </a:r>
          </a:p>
        </p:txBody>
      </p:sp>
      <p:sp>
        <p:nvSpPr>
          <p:cNvPr id="11" name="Прямоугольник 10"/>
          <p:cNvSpPr/>
          <p:nvPr/>
        </p:nvSpPr>
        <p:spPr>
          <a:xfrm>
            <a:off x="430824" y="2812797"/>
            <a:ext cx="5702964" cy="1815882"/>
          </a:xfrm>
          <a:prstGeom prst="rect">
            <a:avLst/>
          </a:prstGeom>
        </p:spPr>
        <p:txBody>
          <a:bodyPr wrap="square">
            <a:spAutoFit/>
          </a:bodyPr>
          <a:lstStyle/>
          <a:p>
            <a:pPr marL="171450" indent="-171450">
              <a:buFont typeface="Wingdings" panose="05000000000000000000" pitchFamily="2" charset="2"/>
              <a:buChar char="ü"/>
            </a:pPr>
            <a:r>
              <a:rPr lang="ru-RU" sz="1400" dirty="0">
                <a:solidFill>
                  <a:prstClr val="black"/>
                </a:solidFill>
              </a:rPr>
              <a:t>Приобретено  16 квартир под расселение аварийного фонда;</a:t>
            </a:r>
          </a:p>
          <a:p>
            <a:pPr marL="171450" indent="-171450">
              <a:buFont typeface="Wingdings" panose="05000000000000000000" pitchFamily="2" charset="2"/>
              <a:buChar char="ü"/>
            </a:pPr>
            <a:r>
              <a:rPr lang="ru-RU" sz="1400" dirty="0">
                <a:solidFill>
                  <a:prstClr val="black"/>
                </a:solidFill>
              </a:rPr>
              <a:t>Выплачено возмещение за изымаемое жилое помещение двум собственникам, проживавшим в аварийном фонде;</a:t>
            </a:r>
          </a:p>
          <a:p>
            <a:pPr marL="171450" indent="-171450">
              <a:buFont typeface="Wingdings" panose="05000000000000000000" pitchFamily="2" charset="2"/>
              <a:buChar char="ü"/>
            </a:pPr>
            <a:r>
              <a:rPr lang="ru-RU" sz="1400" dirty="0">
                <a:solidFill>
                  <a:prstClr val="black"/>
                </a:solidFill>
              </a:rPr>
              <a:t>Приобретено жилое помещение 1 семье в связи с признанием жилого помещения непригодным для проживания инвалида;</a:t>
            </a:r>
          </a:p>
          <a:p>
            <a:pPr marL="171450" indent="-171450">
              <a:buFont typeface="Wingdings" panose="05000000000000000000" pitchFamily="2" charset="2"/>
              <a:buChar char="ü"/>
            </a:pPr>
            <a:r>
              <a:rPr lang="ru-RU" sz="1400" dirty="0">
                <a:solidFill>
                  <a:prstClr val="black"/>
                </a:solidFill>
              </a:rPr>
              <a:t>Демонтированы 4 многоквартирных жилых дома, временные строения в количестве 107 единиц. Выполнены работы по сносу 49 строений (освобождение земельного участка под строительство</a:t>
            </a:r>
            <a:r>
              <a:rPr lang="ru-RU" sz="1400" dirty="0" smtClean="0">
                <a:solidFill>
                  <a:prstClr val="black"/>
                </a:solidFill>
              </a:rPr>
              <a:t>).</a:t>
            </a:r>
            <a:endParaRPr lang="ru-RU" sz="1400" dirty="0">
              <a:solidFill>
                <a:prstClr val="black"/>
              </a:solidFill>
            </a:endParaRPr>
          </a:p>
        </p:txBody>
      </p:sp>
      <p:sp>
        <p:nvSpPr>
          <p:cNvPr id="16" name="TextBox 15"/>
          <p:cNvSpPr txBox="1"/>
          <p:nvPr/>
        </p:nvSpPr>
        <p:spPr>
          <a:xfrm>
            <a:off x="431999" y="4740546"/>
            <a:ext cx="5701788" cy="830997"/>
          </a:xfrm>
          <a:prstGeom prst="rect">
            <a:avLst/>
          </a:prstGeom>
          <a:noFill/>
        </p:spPr>
        <p:txBody>
          <a:bodyPr wrap="square" rtlCol="0">
            <a:spAutoFit/>
          </a:bodyPr>
          <a:lstStyle/>
          <a:p>
            <a:pPr algn="ctr"/>
            <a:r>
              <a:rPr lang="ru-RU" sz="1600" b="1" dirty="0">
                <a:solidFill>
                  <a:srgbClr val="25C6E3"/>
                </a:solidFill>
              </a:rPr>
              <a:t>Обеспечение мерами государственной поддержки по улучшению </a:t>
            </a:r>
            <a:r>
              <a:rPr lang="ru-RU" sz="1600" b="1" dirty="0" smtClean="0">
                <a:solidFill>
                  <a:srgbClr val="25C6E3"/>
                </a:solidFill>
              </a:rPr>
              <a:t>жилищных </a:t>
            </a:r>
            <a:r>
              <a:rPr lang="ru-RU" sz="1600" b="1" dirty="0">
                <a:solidFill>
                  <a:srgbClr val="25C6E3"/>
                </a:solidFill>
              </a:rPr>
              <a:t>условий отдельных категорий граждан:</a:t>
            </a:r>
          </a:p>
        </p:txBody>
      </p:sp>
      <p:pic>
        <p:nvPicPr>
          <p:cNvPr id="4" name="Рисунок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477492" y="1541487"/>
            <a:ext cx="5498508" cy="3804236"/>
          </a:xfrm>
          <a:prstGeom prst="rect">
            <a:avLst/>
          </a:prstGeom>
        </p:spPr>
      </p:pic>
      <p:sp>
        <p:nvSpPr>
          <p:cNvPr id="18" name="Прямоугольник 17"/>
          <p:cNvSpPr/>
          <p:nvPr/>
        </p:nvSpPr>
        <p:spPr>
          <a:xfrm>
            <a:off x="431999" y="5716383"/>
            <a:ext cx="5701788" cy="307777"/>
          </a:xfrm>
          <a:prstGeom prst="rect">
            <a:avLst/>
          </a:prstGeom>
        </p:spPr>
        <p:txBody>
          <a:bodyPr wrap="square">
            <a:spAutoFit/>
          </a:bodyPr>
          <a:lstStyle/>
          <a:p>
            <a:pPr marL="171450" indent="-171450">
              <a:buFont typeface="Wingdings" panose="05000000000000000000" pitchFamily="2" charset="2"/>
              <a:buChar char="ü"/>
            </a:pPr>
            <a:r>
              <a:rPr lang="ru-RU" sz="1400" dirty="0" smtClean="0">
                <a:solidFill>
                  <a:prstClr val="black"/>
                </a:solidFill>
              </a:rPr>
              <a:t>Субсидия предоставлена 5 молодым семьям.</a:t>
            </a:r>
            <a:endParaRPr lang="ru-RU" sz="1400" dirty="0">
              <a:solidFill>
                <a:prstClr val="black"/>
              </a:solidFill>
            </a:endParaRPr>
          </a:p>
        </p:txBody>
      </p:sp>
    </p:spTree>
    <p:extLst>
      <p:ext uri="{BB962C8B-B14F-4D97-AF65-F5344CB8AC3E}">
        <p14:creationId xmlns:p14="http://schemas.microsoft.com/office/powerpoint/2010/main" val="94846199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Рисунок 12"/>
          <p:cNvPicPr>
            <a:picLocks noGrp="1" noChangeAspect="1"/>
          </p:cNvPicPr>
          <p:nvPr>
            <p:ph type="pic" sz="quarter" idx="14"/>
          </p:nvPr>
        </p:nvPicPr>
        <p:blipFill>
          <a:blip r:embed="rId2" cstate="email">
            <a:extLst>
              <a:ext uri="{28A0092B-C50C-407E-A947-70E740481C1C}">
                <a14:useLocalDpi xmlns:a14="http://schemas.microsoft.com/office/drawing/2010/main"/>
              </a:ext>
            </a:extLst>
          </a:blip>
          <a:stretch>
            <a:fillRect/>
          </a:stretch>
        </p:blipFill>
        <p:spPr>
          <a:xfrm>
            <a:off x="6934599" y="0"/>
            <a:ext cx="5276366" cy="3518264"/>
          </a:xfrm>
          <a:ln>
            <a:noFill/>
          </a:ln>
        </p:spPr>
      </p:pic>
      <p:sp>
        <p:nvSpPr>
          <p:cNvPr id="2" name="Заголовок 1"/>
          <p:cNvSpPr>
            <a:spLocks noGrp="1"/>
          </p:cNvSpPr>
          <p:nvPr>
            <p:ph type="title"/>
          </p:nvPr>
        </p:nvSpPr>
        <p:spPr>
          <a:xfrm>
            <a:off x="6599926" y="3390210"/>
            <a:ext cx="5588892" cy="1391394"/>
          </a:xfrm>
          <a:ln>
            <a:noFill/>
          </a:ln>
        </p:spPr>
        <p:style>
          <a:lnRef idx="2">
            <a:schemeClr val="dk1"/>
          </a:lnRef>
          <a:fillRef idx="1">
            <a:schemeClr val="lt1"/>
          </a:fillRef>
          <a:effectRef idx="0">
            <a:schemeClr val="dk1"/>
          </a:effectRef>
          <a:fontRef idx="minor">
            <a:schemeClr val="dk1"/>
          </a:fontRef>
        </p:style>
        <p:txBody>
          <a:bodyPr/>
          <a:lstStyle/>
          <a:p>
            <a:r>
              <a:rPr lang="ru-RU" sz="3200" dirty="0">
                <a:latin typeface="+mn-lt"/>
              </a:rPr>
              <a:t>Муниципальная </a:t>
            </a:r>
            <a:r>
              <a:rPr lang="ru-RU" sz="3200" dirty="0" smtClean="0">
                <a:latin typeface="+mn-lt"/>
              </a:rPr>
              <a:t>программа </a:t>
            </a:r>
            <a:r>
              <a:rPr lang="ru-RU" sz="3200" dirty="0" smtClean="0"/>
              <a:t>«Жилищно-коммунальный комплекс и городская среда города </a:t>
            </a:r>
            <a:r>
              <a:rPr lang="ru-RU" sz="3200" dirty="0" err="1" smtClean="0"/>
              <a:t>Пыть-Яха</a:t>
            </a:r>
            <a:r>
              <a:rPr lang="ru-RU" sz="3200" dirty="0" smtClean="0"/>
              <a:t>"</a:t>
            </a:r>
            <a:endParaRPr lang="ru-RU" sz="3200" dirty="0">
              <a:latin typeface="+mn-lt"/>
            </a:endParaRPr>
          </a:p>
        </p:txBody>
      </p:sp>
      <p:sp>
        <p:nvSpPr>
          <p:cNvPr id="4" name="Нижний колонтитул 3"/>
          <p:cNvSpPr>
            <a:spLocks noGrp="1"/>
          </p:cNvSpPr>
          <p:nvPr>
            <p:ph type="ftr" sz="quarter" idx="13"/>
          </p:nvPr>
        </p:nvSpPr>
        <p:spPr/>
        <p:txBody>
          <a:bodyPr/>
          <a:lstStyle/>
          <a:p>
            <a:pPr rtl="0"/>
            <a:r>
              <a:rPr lang="ru-RU" noProof="0" smtClean="0"/>
              <a:t>Бюджет для граждан</a:t>
            </a:r>
            <a:endParaRPr lang="ru-RU" noProof="0" dirty="0"/>
          </a:p>
        </p:txBody>
      </p:sp>
      <p:sp>
        <p:nvSpPr>
          <p:cNvPr id="85" name="Нижний колонтитул 3"/>
          <p:cNvSpPr txBox="1">
            <a:spLocks/>
          </p:cNvSpPr>
          <p:nvPr/>
        </p:nvSpPr>
        <p:spPr>
          <a:xfrm>
            <a:off x="0" y="6437730"/>
            <a:ext cx="11760000" cy="432000"/>
          </a:xfrm>
          <a:prstGeom prst="rect">
            <a:avLst/>
          </a:prstGeom>
          <a:solidFill>
            <a:srgbClr val="404040"/>
          </a:solidFill>
          <a:ln cmpd="sng">
            <a:noFill/>
          </a:ln>
        </p:spPr>
        <p:txBody>
          <a:bodyPr vert="horz" lIns="0" tIns="0" rIns="0" bIns="0" rtlCol="0" anchor="ctr"/>
          <a:lstStyle>
            <a:defPPr rtl="0">
              <a:defRPr lang="ru-RU"/>
            </a:defPPr>
            <a:lvl1pPr marL="0" algn="l" defTabSz="914400" rtl="0" eaLnBrk="1" latinLnBrk="0" hangingPunct="1">
              <a:defRPr sz="1200"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1"/>
            <a:r>
              <a:rPr lang="ru-RU" b="1" smtClean="0">
                <a:gradFill>
                  <a:gsLst>
                    <a:gs pos="0">
                      <a:schemeClr val="accent1">
                        <a:lumMod val="5000"/>
                        <a:lumOff val="95000"/>
                      </a:schemeClr>
                    </a:gs>
                    <a:gs pos="74000">
                      <a:schemeClr val="accent5">
                        <a:lumMod val="25000"/>
                        <a:lumOff val="75000"/>
                      </a:schemeClr>
                    </a:gs>
                    <a:gs pos="83000">
                      <a:schemeClr val="accent5">
                        <a:lumMod val="25000"/>
                        <a:lumOff val="75000"/>
                      </a:schemeClr>
                    </a:gs>
                    <a:gs pos="100000">
                      <a:schemeClr val="accent5">
                        <a:lumMod val="50000"/>
                        <a:lumOff val="50000"/>
                      </a:schemeClr>
                    </a:gs>
                  </a:gsLst>
                  <a:lin ang="5400000" scaled="1"/>
                </a:gradFill>
              </a:rPr>
              <a:t>БЮДЖЕТ ДЛЯ ГРАЖДАН </a:t>
            </a:r>
            <a:endParaRPr lang="ru-RU" b="1" dirty="0">
              <a:gradFill>
                <a:gsLst>
                  <a:gs pos="0">
                    <a:schemeClr val="accent1">
                      <a:lumMod val="5000"/>
                      <a:lumOff val="95000"/>
                    </a:schemeClr>
                  </a:gs>
                  <a:gs pos="74000">
                    <a:schemeClr val="accent5">
                      <a:lumMod val="25000"/>
                      <a:lumOff val="75000"/>
                    </a:schemeClr>
                  </a:gs>
                  <a:gs pos="83000">
                    <a:schemeClr val="accent5">
                      <a:lumMod val="25000"/>
                      <a:lumOff val="75000"/>
                    </a:schemeClr>
                  </a:gs>
                  <a:gs pos="100000">
                    <a:schemeClr val="accent5">
                      <a:lumMod val="50000"/>
                      <a:lumOff val="50000"/>
                    </a:schemeClr>
                  </a:gs>
                </a:gsLst>
                <a:lin ang="5400000" scaled="1"/>
              </a:gradFill>
            </a:endParaRPr>
          </a:p>
        </p:txBody>
      </p:sp>
      <p:sp>
        <p:nvSpPr>
          <p:cNvPr id="86" name="Номер слайда 5">
            <a:extLst>
              <a:ext uri="{FF2B5EF4-FFF2-40B4-BE49-F238E27FC236}">
                <a16:creationId xmlns="" xmlns:a16="http://schemas.microsoft.com/office/drawing/2014/main" id="{1C554D9F-1895-486E-BFBA-905BB2D29E08}"/>
              </a:ext>
            </a:extLst>
          </p:cNvPr>
          <p:cNvSpPr txBox="1">
            <a:spLocks/>
          </p:cNvSpPr>
          <p:nvPr/>
        </p:nvSpPr>
        <p:spPr>
          <a:xfrm>
            <a:off x="11760000" y="6437730"/>
            <a:ext cx="432000" cy="432000"/>
          </a:xfrm>
          <a:prstGeom prst="rect">
            <a:avLst/>
          </a:prstGeom>
          <a:solidFill>
            <a:schemeClr val="tx1">
              <a:lumMod val="75000"/>
              <a:lumOff val="25000"/>
            </a:schemeClr>
          </a:solidFill>
        </p:spPr>
        <p:txBody>
          <a:bodyPr vert="horz" lIns="0" tIns="0" rIns="0" bIns="0" rtlCol="0" anchor="ctr"/>
          <a:lstStyle>
            <a:defPPr rtl="0">
              <a:defRPr lang="ru-RU"/>
            </a:defPPr>
            <a:lvl1pPr marL="0" algn="ctr" defTabSz="914400" rtl="0" eaLnBrk="1" latinLnBrk="0" hangingPunct="1">
              <a:defRPr sz="1200" kern="1200">
                <a:solidFill>
                  <a:schemeClr val="bg1"/>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sz="1600" b="1" dirty="0" smtClean="0">
                <a:ln w="0"/>
                <a:gradFill>
                  <a:gsLst>
                    <a:gs pos="0">
                      <a:schemeClr val="accent1">
                        <a:lumMod val="5000"/>
                        <a:lumOff val="95000"/>
                      </a:schemeClr>
                    </a:gs>
                    <a:gs pos="74000">
                      <a:schemeClr val="accent5">
                        <a:lumMod val="25000"/>
                        <a:lumOff val="75000"/>
                      </a:schemeClr>
                    </a:gs>
                    <a:gs pos="83000">
                      <a:schemeClr val="accent5">
                        <a:lumMod val="25000"/>
                        <a:lumOff val="75000"/>
                      </a:schemeClr>
                    </a:gs>
                    <a:gs pos="100000">
                      <a:schemeClr val="accent5">
                        <a:lumMod val="50000"/>
                        <a:lumOff val="50000"/>
                      </a:schemeClr>
                    </a:gs>
                  </a:gsLst>
                  <a:lin ang="5400000" scaled="1"/>
                </a:gradFill>
                <a:effectLst>
                  <a:outerShdw blurRad="38100" dist="25400" dir="5400000" algn="ctr" rotWithShape="0">
                    <a:srgbClr val="6E747A">
                      <a:alpha val="43000"/>
                    </a:srgbClr>
                  </a:outerShdw>
                </a:effectLst>
              </a:rPr>
              <a:t>58</a:t>
            </a:r>
            <a:endParaRPr lang="ru-RU" sz="1600" b="1" dirty="0">
              <a:ln w="0"/>
              <a:gradFill>
                <a:gsLst>
                  <a:gs pos="0">
                    <a:schemeClr val="accent1">
                      <a:lumMod val="5000"/>
                      <a:lumOff val="95000"/>
                    </a:schemeClr>
                  </a:gs>
                  <a:gs pos="74000">
                    <a:schemeClr val="accent5">
                      <a:lumMod val="25000"/>
                      <a:lumOff val="75000"/>
                    </a:schemeClr>
                  </a:gs>
                  <a:gs pos="83000">
                    <a:schemeClr val="accent5">
                      <a:lumMod val="25000"/>
                      <a:lumOff val="75000"/>
                    </a:schemeClr>
                  </a:gs>
                  <a:gs pos="100000">
                    <a:schemeClr val="accent5">
                      <a:lumMod val="50000"/>
                      <a:lumOff val="50000"/>
                    </a:schemeClr>
                  </a:gs>
                </a:gsLst>
                <a:lin ang="5400000" scaled="1"/>
              </a:gradFill>
              <a:effectLst>
                <a:outerShdw blurRad="38100" dist="25400" dir="5400000" algn="ctr" rotWithShape="0">
                  <a:srgbClr val="6E747A">
                    <a:alpha val="43000"/>
                  </a:srgbClr>
                </a:outerShdw>
              </a:effectLst>
            </a:endParaRPr>
          </a:p>
        </p:txBody>
      </p:sp>
      <p:graphicFrame>
        <p:nvGraphicFramePr>
          <p:cNvPr id="16" name="Таблица 15"/>
          <p:cNvGraphicFramePr>
            <a:graphicFrameLocks noGrp="1"/>
          </p:cNvGraphicFramePr>
          <p:nvPr>
            <p:extLst/>
          </p:nvPr>
        </p:nvGraphicFramePr>
        <p:xfrm>
          <a:off x="160276" y="137949"/>
          <a:ext cx="6417505" cy="855673"/>
        </p:xfrm>
        <a:graphic>
          <a:graphicData uri="http://schemas.openxmlformats.org/drawingml/2006/table">
            <a:tbl>
              <a:tblPr firstRow="1" bandRow="1" bandCol="1">
                <a:tableStyleId>{5A111915-BE36-4E01-A7E5-04B1672EAD32}</a:tableStyleId>
              </a:tblPr>
              <a:tblGrid>
                <a:gridCol w="2181952"/>
                <a:gridCol w="1625768"/>
                <a:gridCol w="1411851"/>
                <a:gridCol w="1197934"/>
              </a:tblGrid>
              <a:tr h="337513">
                <a:tc rowSpan="2">
                  <a:txBody>
                    <a:bodyPr/>
                    <a:lstStyle/>
                    <a:p>
                      <a:pPr algn="ctr"/>
                      <a:r>
                        <a:rPr lang="ru-RU" sz="1400" dirty="0" smtClean="0"/>
                        <a:t>Общий объем расходов по программе,</a:t>
                      </a:r>
                    </a:p>
                    <a:p>
                      <a:pPr algn="ctr"/>
                      <a:r>
                        <a:rPr lang="ru-RU" sz="1400" dirty="0" smtClean="0"/>
                        <a:t>тыс. рублей</a:t>
                      </a:r>
                      <a:endParaRPr lang="ru-RU" sz="1400" b="1" dirty="0">
                        <a:solidFill>
                          <a:schemeClr val="tx1">
                            <a:lumMod val="65000"/>
                            <a:lumOff val="35000"/>
                          </a:schemeClr>
                        </a:solidFill>
                        <a:latin typeface="+mn-lt"/>
                      </a:endParaRPr>
                    </a:p>
                  </a:txBody>
                  <a:tcPr anchor="ctr"/>
                </a:tc>
                <a:tc>
                  <a:txBody>
                    <a:bodyPr/>
                    <a:lstStyle/>
                    <a:p>
                      <a:pPr algn="ctr"/>
                      <a:r>
                        <a:rPr lang="ru-RU" sz="1400" dirty="0" smtClean="0"/>
                        <a:t>Уточненный план на 2021 год</a:t>
                      </a:r>
                      <a:endParaRPr lang="ru-RU" sz="1400" b="1" dirty="0">
                        <a:solidFill>
                          <a:schemeClr val="tx1">
                            <a:lumMod val="65000"/>
                            <a:lumOff val="35000"/>
                          </a:schemeClr>
                        </a:solidFill>
                        <a:latin typeface="+mn-lt"/>
                      </a:endParaRPr>
                    </a:p>
                  </a:txBody>
                  <a:tcPr anchor="ctr"/>
                </a:tc>
                <a:tc>
                  <a:txBody>
                    <a:bodyPr/>
                    <a:lstStyle/>
                    <a:p>
                      <a:pPr algn="ctr"/>
                      <a:r>
                        <a:rPr lang="ru-RU" sz="1400" dirty="0" smtClean="0"/>
                        <a:t>Исполнено за 2021 год</a:t>
                      </a:r>
                      <a:endParaRPr lang="ru-RU" sz="1400" b="1" dirty="0">
                        <a:solidFill>
                          <a:schemeClr val="tx1">
                            <a:lumMod val="65000"/>
                            <a:lumOff val="35000"/>
                          </a:schemeClr>
                        </a:solidFill>
                        <a:latin typeface="+mn-lt"/>
                      </a:endParaRPr>
                    </a:p>
                  </a:txBody>
                  <a:tcPr anchor="ctr"/>
                </a:tc>
                <a:tc>
                  <a:txBody>
                    <a:bodyPr/>
                    <a:lstStyle/>
                    <a:p>
                      <a:pPr algn="ctr"/>
                      <a:r>
                        <a:rPr lang="ru-RU" sz="1400" dirty="0" smtClean="0"/>
                        <a:t>% исполнения</a:t>
                      </a:r>
                      <a:endParaRPr lang="ru-RU" sz="1400" b="1" dirty="0">
                        <a:solidFill>
                          <a:schemeClr val="tx1">
                            <a:lumMod val="65000"/>
                            <a:lumOff val="35000"/>
                          </a:schemeClr>
                        </a:solidFill>
                        <a:latin typeface="+mn-lt"/>
                      </a:endParaRPr>
                    </a:p>
                  </a:txBody>
                  <a:tcPr anchor="ctr"/>
                </a:tc>
              </a:tr>
              <a:tr h="337513">
                <a:tc vMerge="1">
                  <a:txBody>
                    <a:bodyPr/>
                    <a:lstStyle/>
                    <a:p>
                      <a:endParaRPr lang="ru-RU" dirty="0"/>
                    </a:p>
                  </a:txBody>
                  <a:tcPr/>
                </a:tc>
                <a:tc>
                  <a:txBody>
                    <a:bodyPr/>
                    <a:lstStyle/>
                    <a:p>
                      <a:pPr algn="ctr"/>
                      <a:r>
                        <a:rPr lang="ru-RU" sz="1400" dirty="0" smtClean="0"/>
                        <a:t>864 313,1</a:t>
                      </a:r>
                      <a:endParaRPr lang="ru-RU" sz="1400" b="0" dirty="0">
                        <a:solidFill>
                          <a:schemeClr val="tx1">
                            <a:lumMod val="65000"/>
                            <a:lumOff val="35000"/>
                          </a:schemeClr>
                        </a:solidFill>
                        <a:latin typeface="+mn-lt"/>
                      </a:endParaRPr>
                    </a:p>
                  </a:txBody>
                  <a:tcPr anchor="ctr"/>
                </a:tc>
                <a:tc>
                  <a:txBody>
                    <a:bodyPr/>
                    <a:lstStyle/>
                    <a:p>
                      <a:pPr algn="ctr"/>
                      <a:r>
                        <a:rPr lang="ru-RU" sz="1400" dirty="0" smtClean="0"/>
                        <a:t>837 508,8</a:t>
                      </a:r>
                      <a:endParaRPr lang="ru-RU" sz="1400" b="0" dirty="0">
                        <a:solidFill>
                          <a:schemeClr val="tx1">
                            <a:lumMod val="65000"/>
                            <a:lumOff val="35000"/>
                          </a:schemeClr>
                        </a:solidFill>
                        <a:latin typeface="+mn-lt"/>
                      </a:endParaRPr>
                    </a:p>
                  </a:txBody>
                  <a:tcPr anchor="ctr"/>
                </a:tc>
                <a:tc>
                  <a:txBody>
                    <a:bodyPr/>
                    <a:lstStyle/>
                    <a:p>
                      <a:pPr algn="ctr"/>
                      <a:r>
                        <a:rPr lang="ru-RU" sz="1400" b="0" dirty="0" smtClean="0">
                          <a:solidFill>
                            <a:schemeClr val="tx1"/>
                          </a:solidFill>
                          <a:latin typeface="+mn-lt"/>
                        </a:rPr>
                        <a:t>96,9</a:t>
                      </a:r>
                      <a:endParaRPr lang="ru-RU" sz="1400" b="0" dirty="0">
                        <a:solidFill>
                          <a:schemeClr val="tx1">
                            <a:lumMod val="65000"/>
                            <a:lumOff val="35000"/>
                          </a:schemeClr>
                        </a:solidFill>
                        <a:latin typeface="+mn-lt"/>
                      </a:endParaRPr>
                    </a:p>
                  </a:txBody>
                  <a:tcPr anchor="ctr"/>
                </a:tc>
              </a:tr>
            </a:tbl>
          </a:graphicData>
        </a:graphic>
      </p:graphicFrame>
      <p:graphicFrame>
        <p:nvGraphicFramePr>
          <p:cNvPr id="14" name="Таблица 13"/>
          <p:cNvGraphicFramePr>
            <a:graphicFrameLocks noGrp="1"/>
          </p:cNvGraphicFramePr>
          <p:nvPr>
            <p:extLst/>
          </p:nvPr>
        </p:nvGraphicFramePr>
        <p:xfrm>
          <a:off x="160273" y="1118859"/>
          <a:ext cx="6417506" cy="2375283"/>
        </p:xfrm>
        <a:graphic>
          <a:graphicData uri="http://schemas.openxmlformats.org/drawingml/2006/table">
            <a:tbl>
              <a:tblPr firstRow="1" bandRow="1" bandCol="1">
                <a:tableStyleId>{5A111915-BE36-4E01-A7E5-04B1672EAD32}</a:tableStyleId>
              </a:tblPr>
              <a:tblGrid>
                <a:gridCol w="3793657"/>
                <a:gridCol w="539693"/>
                <a:gridCol w="583474"/>
                <a:gridCol w="731033"/>
                <a:gridCol w="769649"/>
              </a:tblGrid>
              <a:tr h="291254">
                <a:tc rowSpan="2">
                  <a:txBody>
                    <a:bodyPr/>
                    <a:lstStyle/>
                    <a:p>
                      <a:pPr algn="ctr" fontAlgn="ctr"/>
                      <a:r>
                        <a:rPr lang="ru-RU" sz="1000" u="none" strike="noStrike" dirty="0" smtClean="0">
                          <a:effectLst/>
                        </a:rPr>
                        <a:t>Наименование целевых показателей </a:t>
                      </a:r>
                      <a:endParaRPr lang="ru-RU" sz="1000" b="0" i="0" u="none" strike="noStrike" dirty="0">
                        <a:solidFill>
                          <a:srgbClr val="000000"/>
                        </a:solidFill>
                        <a:effectLst/>
                        <a:latin typeface="Times New Roman" panose="02020603050405020304" pitchFamily="18" charset="0"/>
                      </a:endParaRPr>
                    </a:p>
                  </a:txBody>
                  <a:tcPr marL="2956" marR="2956" marT="2956" marB="0" anchor="ctr"/>
                </a:tc>
                <a:tc gridSpan="2">
                  <a:txBody>
                    <a:bodyPr/>
                    <a:lstStyle/>
                    <a:p>
                      <a:pPr algn="ctr" fontAlgn="ctr"/>
                      <a:r>
                        <a:rPr lang="ru-RU" sz="1000" u="none" strike="noStrike">
                          <a:effectLst/>
                        </a:rPr>
                        <a:t>Значение показателя</a:t>
                      </a:r>
                      <a:endParaRPr lang="ru-RU" sz="1000" b="0" i="0" u="none" strike="noStrike">
                        <a:solidFill>
                          <a:srgbClr val="000000"/>
                        </a:solidFill>
                        <a:effectLst/>
                        <a:latin typeface="Times New Roman" panose="02020603050405020304" pitchFamily="18" charset="0"/>
                      </a:endParaRPr>
                    </a:p>
                  </a:txBody>
                  <a:tcPr marL="2956" marR="2956" marT="2956" marB="0" anchor="ctr"/>
                </a:tc>
                <a:tc hMerge="1">
                  <a:txBody>
                    <a:bodyPr/>
                    <a:lstStyle/>
                    <a:p>
                      <a:endParaRPr lang="ru-RU"/>
                    </a:p>
                  </a:txBody>
                  <a:tcPr/>
                </a:tc>
                <a:tc gridSpan="2">
                  <a:txBody>
                    <a:bodyPr/>
                    <a:lstStyle/>
                    <a:p>
                      <a:pPr algn="ctr" fontAlgn="ctr"/>
                      <a:r>
                        <a:rPr lang="ru-RU" sz="1000" u="none" strike="noStrike">
                          <a:effectLst/>
                        </a:rPr>
                        <a:t>Объём финансирования (тыс. рублей)</a:t>
                      </a:r>
                      <a:endParaRPr lang="ru-RU" sz="1000" b="0" i="0" u="none" strike="noStrike">
                        <a:solidFill>
                          <a:srgbClr val="000000"/>
                        </a:solidFill>
                        <a:effectLst/>
                        <a:latin typeface="Times New Roman" panose="02020603050405020304" pitchFamily="18" charset="0"/>
                      </a:endParaRPr>
                    </a:p>
                  </a:txBody>
                  <a:tcPr marL="2956" marR="2956" marT="2956" marB="0" anchor="ctr"/>
                </a:tc>
                <a:tc hMerge="1">
                  <a:txBody>
                    <a:bodyPr/>
                    <a:lstStyle/>
                    <a:p>
                      <a:endParaRPr lang="ru-RU"/>
                    </a:p>
                  </a:txBody>
                  <a:tcPr/>
                </a:tc>
              </a:tr>
              <a:tr h="291254">
                <a:tc vMerge="1">
                  <a:txBody>
                    <a:bodyPr/>
                    <a:lstStyle/>
                    <a:p>
                      <a:endParaRPr lang="ru-RU"/>
                    </a:p>
                  </a:txBody>
                  <a:tcPr/>
                </a:tc>
                <a:tc>
                  <a:txBody>
                    <a:bodyPr/>
                    <a:lstStyle/>
                    <a:p>
                      <a:pPr algn="ctr" fontAlgn="ctr"/>
                      <a:r>
                        <a:rPr lang="ru-RU" sz="1000" u="none" strike="noStrike">
                          <a:effectLst/>
                        </a:rPr>
                        <a:t>план</a:t>
                      </a:r>
                      <a:endParaRPr lang="ru-RU" sz="1000" b="0" i="0" u="none" strike="noStrike">
                        <a:solidFill>
                          <a:srgbClr val="000000"/>
                        </a:solidFill>
                        <a:effectLst/>
                        <a:latin typeface="Times New Roman" panose="02020603050405020304" pitchFamily="18" charset="0"/>
                      </a:endParaRPr>
                    </a:p>
                  </a:txBody>
                  <a:tcPr marL="2956" marR="2956" marT="2956" marB="0" anchor="ctr"/>
                </a:tc>
                <a:tc>
                  <a:txBody>
                    <a:bodyPr/>
                    <a:lstStyle/>
                    <a:p>
                      <a:pPr algn="ctr" fontAlgn="ctr"/>
                      <a:r>
                        <a:rPr lang="ru-RU" sz="1000" u="none" strike="noStrike">
                          <a:effectLst/>
                        </a:rPr>
                        <a:t>факт</a:t>
                      </a:r>
                      <a:endParaRPr lang="ru-RU" sz="1000" b="0" i="0" u="none" strike="noStrike">
                        <a:solidFill>
                          <a:srgbClr val="000000"/>
                        </a:solidFill>
                        <a:effectLst/>
                        <a:latin typeface="Times New Roman" panose="02020603050405020304" pitchFamily="18" charset="0"/>
                      </a:endParaRPr>
                    </a:p>
                  </a:txBody>
                  <a:tcPr marL="2956" marR="2956" marT="2956" marB="0" anchor="ctr"/>
                </a:tc>
                <a:tc>
                  <a:txBody>
                    <a:bodyPr/>
                    <a:lstStyle/>
                    <a:p>
                      <a:pPr algn="ctr" fontAlgn="ctr"/>
                      <a:r>
                        <a:rPr lang="ru-RU" sz="1000" u="none" strike="noStrike">
                          <a:effectLst/>
                        </a:rPr>
                        <a:t>план по программе</a:t>
                      </a:r>
                      <a:endParaRPr lang="ru-RU" sz="1000" b="0" i="0" u="none" strike="noStrike">
                        <a:solidFill>
                          <a:srgbClr val="000000"/>
                        </a:solidFill>
                        <a:effectLst/>
                        <a:latin typeface="Times New Roman" panose="02020603050405020304" pitchFamily="18" charset="0"/>
                      </a:endParaRPr>
                    </a:p>
                  </a:txBody>
                  <a:tcPr marL="2956" marR="2956" marT="2956" marB="0" anchor="ctr"/>
                </a:tc>
                <a:tc>
                  <a:txBody>
                    <a:bodyPr/>
                    <a:lstStyle/>
                    <a:p>
                      <a:pPr algn="ctr" fontAlgn="ctr"/>
                      <a:r>
                        <a:rPr lang="ru-RU" sz="1000" u="none" strike="noStrike">
                          <a:effectLst/>
                        </a:rPr>
                        <a:t>кассовое исполнение</a:t>
                      </a:r>
                      <a:endParaRPr lang="ru-RU" sz="1000" b="0" i="0" u="none" strike="noStrike">
                        <a:solidFill>
                          <a:srgbClr val="000000"/>
                        </a:solidFill>
                        <a:effectLst/>
                        <a:latin typeface="Times New Roman" panose="02020603050405020304" pitchFamily="18" charset="0"/>
                      </a:endParaRPr>
                    </a:p>
                  </a:txBody>
                  <a:tcPr marL="2956" marR="2956" marT="2956" marB="0" anchor="ctr"/>
                </a:tc>
              </a:tr>
              <a:tr h="435483">
                <a:tc>
                  <a:txBody>
                    <a:bodyPr/>
                    <a:lstStyle/>
                    <a:p>
                      <a:pPr algn="l" fontAlgn="t"/>
                      <a:r>
                        <a:rPr lang="ru-RU" sz="1000" u="none" strike="noStrike" dirty="0" smtClean="0">
                          <a:effectLst/>
                        </a:rPr>
                        <a:t>Доля населения муниципального образования городской округ город Пыть-Ях, обеспеченного качественной питьевой водой из систем централизованного водоснабжения, %</a:t>
                      </a:r>
                      <a:endParaRPr lang="ru-RU" sz="1000" u="none" strike="noStrike" dirty="0">
                        <a:effectLst/>
                      </a:endParaRPr>
                    </a:p>
                  </a:txBody>
                  <a:tcPr marL="2956" marR="2956" marT="2956" marB="0"/>
                </a:tc>
                <a:tc>
                  <a:txBody>
                    <a:bodyPr/>
                    <a:lstStyle/>
                    <a:p>
                      <a:pPr algn="ctr" fontAlgn="t"/>
                      <a:r>
                        <a:rPr lang="ru-RU" sz="1200" b="0" i="0" u="none" strike="noStrike" dirty="0" smtClean="0">
                          <a:solidFill>
                            <a:srgbClr val="000000"/>
                          </a:solidFill>
                          <a:effectLst/>
                          <a:latin typeface="+mn-lt"/>
                        </a:rPr>
                        <a:t>100</a:t>
                      </a:r>
                      <a:endParaRPr lang="ru-RU" sz="1200" b="0" i="0" u="none" strike="noStrike" dirty="0">
                        <a:solidFill>
                          <a:srgbClr val="000000"/>
                        </a:solidFill>
                        <a:effectLst/>
                        <a:latin typeface="+mn-lt"/>
                      </a:endParaRPr>
                    </a:p>
                  </a:txBody>
                  <a:tcPr marL="2956" marR="2956" marT="2956" marB="0" anchor="ctr"/>
                </a:tc>
                <a:tc>
                  <a:txBody>
                    <a:bodyPr/>
                    <a:lstStyle/>
                    <a:p>
                      <a:pPr algn="ctr" fontAlgn="t"/>
                      <a:r>
                        <a:rPr lang="ru-RU" sz="1200" b="0" i="0" u="none" strike="noStrike" dirty="0" smtClean="0">
                          <a:solidFill>
                            <a:srgbClr val="000000"/>
                          </a:solidFill>
                          <a:effectLst/>
                          <a:latin typeface="+mn-lt"/>
                        </a:rPr>
                        <a:t>40</a:t>
                      </a:r>
                      <a:endParaRPr lang="ru-RU" sz="1200" b="0" i="0" u="none" strike="noStrike" dirty="0">
                        <a:solidFill>
                          <a:srgbClr val="000000"/>
                        </a:solidFill>
                        <a:effectLst/>
                        <a:latin typeface="+mn-lt"/>
                      </a:endParaRPr>
                    </a:p>
                  </a:txBody>
                  <a:tcPr marL="2956" marR="2956" marT="2956" marB="0" anchor="ctr"/>
                </a:tc>
                <a:tc>
                  <a:txBody>
                    <a:bodyPr/>
                    <a:lstStyle/>
                    <a:p>
                      <a:pPr algn="ctr" fontAlgn="t"/>
                      <a:r>
                        <a:rPr lang="ru-RU" sz="1200" b="0" i="0" u="none" strike="noStrike" dirty="0" smtClean="0">
                          <a:solidFill>
                            <a:srgbClr val="000000"/>
                          </a:solidFill>
                          <a:effectLst/>
                          <a:latin typeface="+mn-lt"/>
                        </a:rPr>
                        <a:t>453 223,0</a:t>
                      </a:r>
                      <a:endParaRPr lang="ru-RU" sz="1200" b="0" i="0" u="none" strike="noStrike" dirty="0">
                        <a:solidFill>
                          <a:srgbClr val="000000"/>
                        </a:solidFill>
                        <a:effectLst/>
                        <a:latin typeface="+mn-lt"/>
                      </a:endParaRPr>
                    </a:p>
                  </a:txBody>
                  <a:tcPr marL="2956" marR="2956" marT="2956" marB="0" anchor="ctr">
                    <a:lnB w="12700" cap="flat" cmpd="sng" algn="ctr">
                      <a:solidFill>
                        <a:srgbClr val="5B5479"/>
                      </a:solidFill>
                      <a:prstDash val="solid"/>
                      <a:round/>
                      <a:headEnd type="none" w="med" len="med"/>
                      <a:tailEnd type="none" w="med" len="med"/>
                    </a:lnB>
                  </a:tcPr>
                </a:tc>
                <a:tc>
                  <a:txBody>
                    <a:bodyPr/>
                    <a:lstStyle/>
                    <a:p>
                      <a:pPr algn="ctr" fontAlgn="t"/>
                      <a:r>
                        <a:rPr lang="ru-RU" sz="1200" b="0" i="0" u="none" strike="noStrike" dirty="0" smtClean="0">
                          <a:solidFill>
                            <a:srgbClr val="000000"/>
                          </a:solidFill>
                          <a:effectLst/>
                          <a:latin typeface="+mn-lt"/>
                        </a:rPr>
                        <a:t>441 654,7</a:t>
                      </a:r>
                      <a:endParaRPr lang="ru-RU" sz="1200" b="0" i="0" u="none" strike="noStrike" dirty="0">
                        <a:solidFill>
                          <a:srgbClr val="000000"/>
                        </a:solidFill>
                        <a:effectLst/>
                        <a:latin typeface="+mn-lt"/>
                      </a:endParaRPr>
                    </a:p>
                  </a:txBody>
                  <a:tcPr marL="2956" marR="2956" marT="2956" marB="0" anchor="ctr">
                    <a:lnB w="12700" cap="flat" cmpd="sng" algn="ctr">
                      <a:solidFill>
                        <a:srgbClr val="5B5479"/>
                      </a:solidFill>
                      <a:prstDash val="solid"/>
                      <a:round/>
                      <a:headEnd type="none" w="med" len="med"/>
                      <a:tailEnd type="none" w="med" len="med"/>
                    </a:lnB>
                  </a:tcPr>
                </a:tc>
              </a:tr>
              <a:tr h="321299">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ru-RU" sz="1000" u="none" strike="noStrike" dirty="0" smtClean="0">
                          <a:effectLst/>
                        </a:rPr>
                        <a:t> Качество городской среды, %</a:t>
                      </a:r>
                    </a:p>
                  </a:txBody>
                  <a:tcPr marL="2956" marR="2956" marT="2956" marB="0" anchor="ctr"/>
                </a:tc>
                <a:tc>
                  <a:txBody>
                    <a:bodyPr/>
                    <a:lstStyle/>
                    <a:p>
                      <a:pPr algn="ctr" fontAlgn="t"/>
                      <a:r>
                        <a:rPr lang="ru-RU" sz="1200" b="0" i="0" u="none" strike="noStrike" dirty="0" smtClean="0">
                          <a:solidFill>
                            <a:srgbClr val="000000"/>
                          </a:solidFill>
                          <a:effectLst/>
                          <a:latin typeface="+mn-lt"/>
                        </a:rPr>
                        <a:t>11</a:t>
                      </a:r>
                      <a:endParaRPr lang="ru-RU" sz="1200" b="0" i="0" u="none" strike="noStrike" dirty="0">
                        <a:solidFill>
                          <a:srgbClr val="000000"/>
                        </a:solidFill>
                        <a:effectLst/>
                        <a:latin typeface="+mn-lt"/>
                      </a:endParaRPr>
                    </a:p>
                  </a:txBody>
                  <a:tcPr marL="2956" marR="2956" marT="2956" marB="0" anchor="ctr"/>
                </a:tc>
                <a:tc>
                  <a:txBody>
                    <a:bodyPr/>
                    <a:lstStyle/>
                    <a:p>
                      <a:pPr algn="ctr" fontAlgn="t"/>
                      <a:r>
                        <a:rPr lang="ru-RU" sz="1200" b="0" i="0" u="none" strike="noStrike" dirty="0" smtClean="0">
                          <a:solidFill>
                            <a:srgbClr val="000000"/>
                          </a:solidFill>
                          <a:effectLst/>
                          <a:latin typeface="+mn-lt"/>
                        </a:rPr>
                        <a:t>11</a:t>
                      </a:r>
                    </a:p>
                  </a:txBody>
                  <a:tcPr marL="2956" marR="2956" marT="2956" marB="0" anchor="ctr"/>
                </a:tc>
                <a:tc>
                  <a:txBody>
                    <a:bodyPr/>
                    <a:lstStyle/>
                    <a:p>
                      <a:pPr algn="ctr" fontAlgn="t"/>
                      <a:r>
                        <a:rPr lang="ru-RU" sz="1200" b="0" i="0" u="none" strike="noStrike" dirty="0" smtClean="0">
                          <a:solidFill>
                            <a:srgbClr val="000000"/>
                          </a:solidFill>
                          <a:effectLst/>
                          <a:latin typeface="+mn-lt"/>
                        </a:rPr>
                        <a:t>59 565,5</a:t>
                      </a:r>
                      <a:endParaRPr lang="ru-RU" sz="1200" b="0" i="0" u="none" strike="noStrike" dirty="0">
                        <a:solidFill>
                          <a:srgbClr val="000000"/>
                        </a:solidFill>
                        <a:effectLst/>
                        <a:latin typeface="+mn-lt"/>
                      </a:endParaRPr>
                    </a:p>
                  </a:txBody>
                  <a:tcPr marL="2956" marR="2956" marT="2956" marB="0" anchor="ctr">
                    <a:lnT w="12700" cap="flat" cmpd="sng" algn="ctr">
                      <a:solidFill>
                        <a:srgbClr val="5B5479"/>
                      </a:solidFill>
                      <a:prstDash val="solid"/>
                      <a:round/>
                      <a:headEnd type="none" w="med" len="med"/>
                      <a:tailEnd type="none" w="med" len="med"/>
                    </a:lnT>
                    <a:lnB w="12700" cap="flat" cmpd="sng" algn="ctr">
                      <a:solidFill>
                        <a:srgbClr val="5B5479"/>
                      </a:solidFill>
                      <a:prstDash val="solid"/>
                      <a:round/>
                      <a:headEnd type="none" w="med" len="med"/>
                      <a:tailEnd type="none" w="med" len="med"/>
                    </a:lnB>
                  </a:tcPr>
                </a:tc>
                <a:tc>
                  <a:txBody>
                    <a:bodyPr/>
                    <a:lstStyle/>
                    <a:p>
                      <a:pPr algn="ctr" fontAlgn="t"/>
                      <a:r>
                        <a:rPr lang="ru-RU" sz="1200" b="0" i="0" u="none" strike="noStrike" dirty="0" smtClean="0">
                          <a:solidFill>
                            <a:srgbClr val="000000"/>
                          </a:solidFill>
                          <a:effectLst/>
                          <a:latin typeface="+mn-lt"/>
                        </a:rPr>
                        <a:t>44 928,8</a:t>
                      </a:r>
                      <a:endParaRPr lang="ru-RU" sz="1200" b="0" i="0" u="none" strike="noStrike" dirty="0">
                        <a:solidFill>
                          <a:srgbClr val="000000"/>
                        </a:solidFill>
                        <a:effectLst/>
                        <a:latin typeface="+mn-lt"/>
                      </a:endParaRPr>
                    </a:p>
                  </a:txBody>
                  <a:tcPr marL="2956" marR="2956" marT="2956" marB="0" anchor="ctr">
                    <a:lnT w="12700" cap="flat" cmpd="sng" algn="ctr">
                      <a:solidFill>
                        <a:srgbClr val="5B5479"/>
                      </a:solidFill>
                      <a:prstDash val="solid"/>
                      <a:round/>
                      <a:headEnd type="none" w="med" len="med"/>
                      <a:tailEnd type="none" w="med" len="med"/>
                    </a:lnT>
                    <a:lnB w="12700" cap="flat" cmpd="sng" algn="ctr">
                      <a:solidFill>
                        <a:srgbClr val="5B5479"/>
                      </a:solidFill>
                      <a:prstDash val="solid"/>
                      <a:round/>
                      <a:headEnd type="none" w="med" len="med"/>
                      <a:tailEnd type="none" w="med" len="med"/>
                    </a:lnB>
                  </a:tcPr>
                </a:tc>
              </a:tr>
              <a:tr h="417510">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ru-RU" sz="1000" u="none" strike="noStrike" dirty="0" smtClean="0">
                          <a:effectLst/>
                        </a:rPr>
                        <a:t>Доля замены ветхих инженерных сетей теплоснабжения, водоснабжения, водоотведения от общей протяженности ветхих инженерных сетей теплоснабжения, водоснабжения, водоотведения, %</a:t>
                      </a:r>
                    </a:p>
                  </a:txBody>
                  <a:tcPr marL="2956" marR="2956" marT="2956" marB="0" anchor="ctr"/>
                </a:tc>
                <a:tc>
                  <a:txBody>
                    <a:bodyPr/>
                    <a:lstStyle/>
                    <a:p>
                      <a:pPr algn="ctr" fontAlgn="t"/>
                      <a:r>
                        <a:rPr lang="ru-RU" sz="1200" b="0" i="0" u="none" strike="noStrike" dirty="0" smtClean="0">
                          <a:solidFill>
                            <a:srgbClr val="000000"/>
                          </a:solidFill>
                          <a:effectLst/>
                          <a:latin typeface="+mn-lt"/>
                        </a:rPr>
                        <a:t>2,7</a:t>
                      </a:r>
                      <a:endParaRPr lang="ru-RU" sz="1200" b="0" i="0" u="none" strike="noStrike" dirty="0">
                        <a:solidFill>
                          <a:srgbClr val="000000"/>
                        </a:solidFill>
                        <a:effectLst/>
                        <a:latin typeface="+mn-lt"/>
                      </a:endParaRPr>
                    </a:p>
                  </a:txBody>
                  <a:tcPr marL="2956" marR="2956" marT="2956" marB="0" anchor="ctr"/>
                </a:tc>
                <a:tc>
                  <a:txBody>
                    <a:bodyPr/>
                    <a:lstStyle/>
                    <a:p>
                      <a:pPr algn="ctr" fontAlgn="t"/>
                      <a:r>
                        <a:rPr lang="ru-RU" sz="1200" b="0" i="0" u="none" strike="noStrike" dirty="0" smtClean="0">
                          <a:solidFill>
                            <a:srgbClr val="000000"/>
                          </a:solidFill>
                          <a:effectLst/>
                          <a:latin typeface="+mn-lt"/>
                        </a:rPr>
                        <a:t>2,7</a:t>
                      </a:r>
                    </a:p>
                  </a:txBody>
                  <a:tcPr marL="2956" marR="2956" marT="2956" marB="0" anchor="ctr"/>
                </a:tc>
                <a:tc>
                  <a:txBody>
                    <a:bodyPr/>
                    <a:lstStyle/>
                    <a:p>
                      <a:pPr algn="ctr" fontAlgn="t"/>
                      <a:r>
                        <a:rPr lang="ru-RU" sz="1200" b="0" i="0" u="none" strike="noStrike" dirty="0" smtClean="0">
                          <a:solidFill>
                            <a:srgbClr val="000000"/>
                          </a:solidFill>
                          <a:effectLst/>
                          <a:latin typeface="+mn-lt"/>
                        </a:rPr>
                        <a:t>83 010,0</a:t>
                      </a:r>
                      <a:endParaRPr lang="ru-RU" sz="1200" b="0" i="0" u="none" strike="noStrike" dirty="0">
                        <a:solidFill>
                          <a:srgbClr val="000000"/>
                        </a:solidFill>
                        <a:effectLst/>
                        <a:latin typeface="+mn-lt"/>
                      </a:endParaRPr>
                    </a:p>
                  </a:txBody>
                  <a:tcPr marL="2956" marR="2956" marT="2956" marB="0" anchor="ctr">
                    <a:lnT w="12700" cap="flat" cmpd="sng" algn="ctr">
                      <a:solidFill>
                        <a:srgbClr val="5B5479"/>
                      </a:solidFill>
                      <a:prstDash val="solid"/>
                      <a:round/>
                      <a:headEnd type="none" w="med" len="med"/>
                      <a:tailEnd type="none" w="med" len="med"/>
                    </a:lnT>
                    <a:lnB w="12700" cap="flat" cmpd="sng" algn="ctr">
                      <a:solidFill>
                        <a:srgbClr val="5B5479"/>
                      </a:solidFill>
                      <a:prstDash val="solid"/>
                      <a:round/>
                      <a:headEnd type="none" w="med" len="med"/>
                      <a:tailEnd type="none" w="med" len="med"/>
                    </a:lnB>
                  </a:tcPr>
                </a:tc>
                <a:tc>
                  <a:txBody>
                    <a:bodyPr/>
                    <a:lstStyle/>
                    <a:p>
                      <a:pPr algn="ctr" fontAlgn="t"/>
                      <a:r>
                        <a:rPr lang="ru-RU" sz="1200" b="0" i="0" u="none" strike="noStrike" dirty="0" smtClean="0">
                          <a:solidFill>
                            <a:srgbClr val="000000"/>
                          </a:solidFill>
                          <a:effectLst/>
                          <a:latin typeface="+mn-lt"/>
                        </a:rPr>
                        <a:t>82 410,7</a:t>
                      </a:r>
                      <a:endParaRPr lang="ru-RU" sz="1200" b="0" i="0" u="none" strike="noStrike" dirty="0">
                        <a:solidFill>
                          <a:srgbClr val="000000"/>
                        </a:solidFill>
                        <a:effectLst/>
                        <a:latin typeface="+mn-lt"/>
                      </a:endParaRPr>
                    </a:p>
                  </a:txBody>
                  <a:tcPr marL="2956" marR="2956" marT="2956" marB="0" anchor="ctr">
                    <a:lnT w="12700" cap="flat" cmpd="sng" algn="ctr">
                      <a:solidFill>
                        <a:srgbClr val="5B5479"/>
                      </a:solidFill>
                      <a:prstDash val="solid"/>
                      <a:round/>
                      <a:headEnd type="none" w="med" len="med"/>
                      <a:tailEnd type="none" w="med" len="med"/>
                    </a:lnT>
                    <a:lnB w="12700" cap="flat" cmpd="sng" algn="ctr">
                      <a:solidFill>
                        <a:srgbClr val="5B5479"/>
                      </a:solidFill>
                      <a:prstDash val="solid"/>
                      <a:round/>
                      <a:headEnd type="none" w="med" len="med"/>
                      <a:tailEnd type="none" w="med" len="med"/>
                    </a:lnB>
                  </a:tcPr>
                </a:tc>
              </a:tr>
              <a:tr h="365760">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ru-RU" sz="1000" u="none" strike="noStrike" dirty="0" smtClean="0">
                          <a:effectLst/>
                        </a:rPr>
                        <a:t>Доля убыточных муниципальных предприятий, организаций жилищно-коммунального хозяйства, %</a:t>
                      </a:r>
                    </a:p>
                  </a:txBody>
                  <a:tcPr marL="2956" marR="2956" marT="2956" marB="0" anchor="ctr"/>
                </a:tc>
                <a:tc>
                  <a:txBody>
                    <a:bodyPr/>
                    <a:lstStyle/>
                    <a:p>
                      <a:pPr algn="ctr" fontAlgn="t"/>
                      <a:r>
                        <a:rPr lang="ru-RU" sz="1200" b="0" i="0" u="none" strike="noStrike" dirty="0" smtClean="0">
                          <a:solidFill>
                            <a:srgbClr val="000000"/>
                          </a:solidFill>
                          <a:effectLst/>
                          <a:latin typeface="+mn-lt"/>
                        </a:rPr>
                        <a:t>0</a:t>
                      </a:r>
                      <a:endParaRPr lang="ru-RU" sz="1200" b="0" i="0" u="none" strike="noStrike" dirty="0">
                        <a:solidFill>
                          <a:srgbClr val="000000"/>
                        </a:solidFill>
                        <a:effectLst/>
                        <a:latin typeface="+mn-lt"/>
                      </a:endParaRPr>
                    </a:p>
                  </a:txBody>
                  <a:tcPr marL="2956" marR="2956" marT="2956" marB="0" anchor="ctr"/>
                </a:tc>
                <a:tc>
                  <a:txBody>
                    <a:bodyPr/>
                    <a:lstStyle/>
                    <a:p>
                      <a:pPr algn="ctr" fontAlgn="t"/>
                      <a:r>
                        <a:rPr lang="ru-RU" sz="1200" b="0" i="0" u="none" strike="noStrike" dirty="0" smtClean="0">
                          <a:solidFill>
                            <a:srgbClr val="000000"/>
                          </a:solidFill>
                          <a:effectLst/>
                          <a:latin typeface="+mn-lt"/>
                        </a:rPr>
                        <a:t>100</a:t>
                      </a:r>
                    </a:p>
                  </a:txBody>
                  <a:tcPr marL="2956" marR="2956" marT="2956" marB="0" anchor="ctr"/>
                </a:tc>
                <a:tc>
                  <a:txBody>
                    <a:bodyPr/>
                    <a:lstStyle/>
                    <a:p>
                      <a:pPr algn="ctr" fontAlgn="t"/>
                      <a:r>
                        <a:rPr lang="ru-RU" sz="1200" b="0" i="0" u="none" strike="noStrike" dirty="0" smtClean="0">
                          <a:solidFill>
                            <a:srgbClr val="000000"/>
                          </a:solidFill>
                          <a:effectLst/>
                          <a:latin typeface="+mn-lt"/>
                        </a:rPr>
                        <a:t>268 514,6</a:t>
                      </a:r>
                      <a:endParaRPr lang="ru-RU" sz="1200" b="0" i="0" u="none" strike="noStrike" dirty="0">
                        <a:solidFill>
                          <a:srgbClr val="000000"/>
                        </a:solidFill>
                        <a:effectLst/>
                        <a:latin typeface="+mn-lt"/>
                      </a:endParaRPr>
                    </a:p>
                  </a:txBody>
                  <a:tcPr marL="2956" marR="2956" marT="2956" marB="0" anchor="ctr">
                    <a:lnT w="12700" cap="flat" cmpd="sng" algn="ctr">
                      <a:solidFill>
                        <a:srgbClr val="5B5479"/>
                      </a:solidFill>
                      <a:prstDash val="solid"/>
                      <a:round/>
                      <a:headEnd type="none" w="med" len="med"/>
                      <a:tailEnd type="none" w="med" len="med"/>
                    </a:lnT>
                    <a:lnB w="12700" cap="flat" cmpd="sng" algn="ctr">
                      <a:solidFill>
                        <a:srgbClr val="5B5479"/>
                      </a:solidFill>
                      <a:prstDash val="solid"/>
                      <a:round/>
                      <a:headEnd type="none" w="med" len="med"/>
                      <a:tailEnd type="none" w="med" len="med"/>
                    </a:lnB>
                  </a:tcPr>
                </a:tc>
                <a:tc>
                  <a:txBody>
                    <a:bodyPr/>
                    <a:lstStyle/>
                    <a:p>
                      <a:pPr algn="ctr" fontAlgn="t"/>
                      <a:r>
                        <a:rPr lang="ru-RU" sz="1200" b="0" i="0" u="none" strike="noStrike" dirty="0" smtClean="0">
                          <a:solidFill>
                            <a:srgbClr val="000000"/>
                          </a:solidFill>
                          <a:effectLst/>
                          <a:latin typeface="+mn-lt"/>
                        </a:rPr>
                        <a:t>268 514,6</a:t>
                      </a:r>
                      <a:endParaRPr lang="ru-RU" sz="1200" b="0" i="0" u="none" strike="noStrike" dirty="0">
                        <a:solidFill>
                          <a:srgbClr val="000000"/>
                        </a:solidFill>
                        <a:effectLst/>
                        <a:latin typeface="+mn-lt"/>
                      </a:endParaRPr>
                    </a:p>
                  </a:txBody>
                  <a:tcPr marL="2956" marR="2956" marT="2956" marB="0" anchor="ctr">
                    <a:lnT w="12700" cap="flat" cmpd="sng" algn="ctr">
                      <a:solidFill>
                        <a:srgbClr val="5B5479"/>
                      </a:solidFill>
                      <a:prstDash val="solid"/>
                      <a:round/>
                      <a:headEnd type="none" w="med" len="med"/>
                      <a:tailEnd type="none" w="med" len="med"/>
                    </a:lnT>
                    <a:lnB w="12700" cap="flat" cmpd="sng" algn="ctr">
                      <a:solidFill>
                        <a:srgbClr val="5B5479"/>
                      </a:solidFill>
                      <a:prstDash val="solid"/>
                      <a:round/>
                      <a:headEnd type="none" w="med" len="med"/>
                      <a:tailEnd type="none" w="med" len="med"/>
                    </a:lnB>
                  </a:tcPr>
                </a:tc>
              </a:tr>
            </a:tbl>
          </a:graphicData>
        </a:graphic>
      </p:graphicFrame>
      <p:sp>
        <p:nvSpPr>
          <p:cNvPr id="15" name="TextBox 14"/>
          <p:cNvSpPr txBox="1"/>
          <p:nvPr/>
        </p:nvSpPr>
        <p:spPr>
          <a:xfrm>
            <a:off x="2825593" y="6469064"/>
            <a:ext cx="7404814" cy="369332"/>
          </a:xfrm>
          <a:prstGeom prst="rect">
            <a:avLst/>
          </a:prstGeom>
          <a:noFill/>
        </p:spPr>
        <p:txBody>
          <a:bodyPr wrap="square" rtlCol="0">
            <a:spAutoFit/>
          </a:bodyPr>
          <a:lstStyle/>
          <a:p>
            <a:pPr algn="ctr"/>
            <a:r>
              <a:rPr lang="ru-RU" dirty="0" smtClean="0">
                <a:solidFill>
                  <a:schemeClr val="bg1"/>
                </a:solidFill>
              </a:rPr>
              <a:t>Жилищно-коммунальный комплекс и городская среда</a:t>
            </a:r>
            <a:endParaRPr lang="ru-RU" dirty="0">
              <a:solidFill>
                <a:schemeClr val="bg1"/>
              </a:solidFill>
            </a:endParaRPr>
          </a:p>
        </p:txBody>
      </p:sp>
      <p:sp>
        <p:nvSpPr>
          <p:cNvPr id="10" name="Текст 9"/>
          <p:cNvSpPr>
            <a:spLocks noGrp="1"/>
          </p:cNvSpPr>
          <p:nvPr>
            <p:ph type="body" sz="quarter" idx="32"/>
          </p:nvPr>
        </p:nvSpPr>
        <p:spPr>
          <a:xfrm>
            <a:off x="6667777" y="4827597"/>
            <a:ext cx="5543188" cy="878910"/>
          </a:xfrm>
          <a:ln>
            <a:noFill/>
          </a:ln>
        </p:spPr>
        <p:txBody>
          <a:bodyPr tIns="36000" bIns="36000"/>
          <a:lstStyle/>
          <a:p>
            <a:pPr algn="l"/>
            <a:r>
              <a:rPr lang="ru-RU" sz="2000" b="1" dirty="0" smtClean="0"/>
              <a:t>Цель: </a:t>
            </a:r>
            <a:r>
              <a:rPr lang="ru-RU" sz="1600" dirty="0" smtClean="0"/>
              <a:t>повышение </a:t>
            </a:r>
            <a:r>
              <a:rPr lang="ru-RU" sz="1600" dirty="0"/>
              <a:t>качества и надежности предоставления жилищно-коммунальных услуг населению муниципального образования </a:t>
            </a:r>
            <a:r>
              <a:rPr lang="ru-RU" sz="1600" dirty="0" smtClean="0"/>
              <a:t>город </a:t>
            </a:r>
            <a:r>
              <a:rPr lang="ru-RU" sz="1600" dirty="0"/>
              <a:t>Пыть-Ях.</a:t>
            </a:r>
          </a:p>
        </p:txBody>
      </p:sp>
      <p:pic>
        <p:nvPicPr>
          <p:cNvPr id="5" name="Рисунок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31713" y="3566559"/>
            <a:ext cx="4864573" cy="2736323"/>
          </a:xfrm>
          <a:prstGeom prst="rect">
            <a:avLst/>
          </a:prstGeom>
        </p:spPr>
      </p:pic>
    </p:spTree>
    <p:extLst>
      <p:ext uri="{BB962C8B-B14F-4D97-AF65-F5344CB8AC3E}">
        <p14:creationId xmlns:p14="http://schemas.microsoft.com/office/powerpoint/2010/main" val="4032891004"/>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Нижний колонтитул 3"/>
          <p:cNvSpPr>
            <a:spLocks noGrp="1"/>
          </p:cNvSpPr>
          <p:nvPr>
            <p:ph type="ftr" sz="quarter" idx="4294967295"/>
          </p:nvPr>
        </p:nvSpPr>
        <p:spPr>
          <a:xfrm>
            <a:off x="0" y="6437730"/>
            <a:ext cx="11760000" cy="432000"/>
          </a:xfrm>
          <a:prstGeom prst="rect">
            <a:avLst/>
          </a:prstGeom>
          <a:solidFill>
            <a:srgbClr val="404040"/>
          </a:solidFill>
          <a:ln cmpd="sng">
            <a:noFill/>
          </a:ln>
        </p:spPr>
        <p:txBody>
          <a:bodyPr anchor="ctr"/>
          <a:lstStyle/>
          <a:p>
            <a:pPr lvl="1"/>
            <a:r>
              <a:rPr lang="ru-RU" b="1" dirty="0">
                <a:gradFill>
                  <a:gsLst>
                    <a:gs pos="0">
                      <a:schemeClr val="accent1">
                        <a:lumMod val="5000"/>
                        <a:lumOff val="95000"/>
                      </a:schemeClr>
                    </a:gs>
                    <a:gs pos="74000">
                      <a:schemeClr val="accent5">
                        <a:lumMod val="25000"/>
                        <a:lumOff val="75000"/>
                      </a:schemeClr>
                    </a:gs>
                    <a:gs pos="83000">
                      <a:schemeClr val="accent5">
                        <a:lumMod val="25000"/>
                        <a:lumOff val="75000"/>
                      </a:schemeClr>
                    </a:gs>
                    <a:gs pos="100000">
                      <a:schemeClr val="accent5">
                        <a:lumMod val="50000"/>
                        <a:lumOff val="50000"/>
                      </a:schemeClr>
                    </a:gs>
                  </a:gsLst>
                  <a:lin ang="5400000" scaled="1"/>
                </a:gradFill>
              </a:rPr>
              <a:t>БЮДЖЕТ ДЛЯ ГРАЖДАН </a:t>
            </a:r>
          </a:p>
        </p:txBody>
      </p:sp>
      <p:sp>
        <p:nvSpPr>
          <p:cNvPr id="34" name="Номер слайда 5">
            <a:extLst>
              <a:ext uri="{FF2B5EF4-FFF2-40B4-BE49-F238E27FC236}">
                <a16:creationId xmlns="" xmlns:a16="http://schemas.microsoft.com/office/drawing/2014/main" id="{1C554D9F-1895-486E-BFBA-905BB2D29E08}"/>
              </a:ext>
            </a:extLst>
          </p:cNvPr>
          <p:cNvSpPr>
            <a:spLocks noGrp="1"/>
          </p:cNvSpPr>
          <p:nvPr>
            <p:ph type="sldNum" sz="quarter" idx="33"/>
          </p:nvPr>
        </p:nvSpPr>
        <p:spPr>
          <a:xfrm>
            <a:off x="11760000" y="6437730"/>
            <a:ext cx="432000" cy="432000"/>
          </a:xfrm>
        </p:spPr>
        <p:txBody>
          <a:bodyPr rtlCol="0"/>
          <a:lstStyle/>
          <a:p>
            <a:pPr rtl="0"/>
            <a:fld id="{19B51A1E-902D-48AF-9020-955120F399B6}" type="slidenum">
              <a:rPr lang="ru-RU" sz="1600" b="1" smtClean="0">
                <a:ln w="0"/>
                <a:gradFill>
                  <a:gsLst>
                    <a:gs pos="0">
                      <a:schemeClr val="accent1">
                        <a:lumMod val="5000"/>
                        <a:lumOff val="95000"/>
                      </a:schemeClr>
                    </a:gs>
                    <a:gs pos="74000">
                      <a:schemeClr val="accent5">
                        <a:lumMod val="25000"/>
                        <a:lumOff val="75000"/>
                      </a:schemeClr>
                    </a:gs>
                    <a:gs pos="83000">
                      <a:schemeClr val="accent5">
                        <a:lumMod val="25000"/>
                        <a:lumOff val="75000"/>
                      </a:schemeClr>
                    </a:gs>
                    <a:gs pos="100000">
                      <a:schemeClr val="accent5">
                        <a:lumMod val="50000"/>
                        <a:lumOff val="50000"/>
                      </a:schemeClr>
                    </a:gs>
                  </a:gsLst>
                  <a:lin ang="5400000" scaled="1"/>
                </a:gradFill>
                <a:effectLst>
                  <a:outerShdw blurRad="38100" dist="25400" dir="5400000" algn="ctr" rotWithShape="0">
                    <a:srgbClr val="6E747A">
                      <a:alpha val="43000"/>
                    </a:srgbClr>
                  </a:outerShdw>
                </a:effectLst>
              </a:rPr>
              <a:pPr rtl="0"/>
              <a:t>76</a:t>
            </a:fld>
            <a:endParaRPr lang="ru-RU" sz="1600" b="1" dirty="0">
              <a:ln w="0"/>
              <a:gradFill>
                <a:gsLst>
                  <a:gs pos="0">
                    <a:schemeClr val="accent1">
                      <a:lumMod val="5000"/>
                      <a:lumOff val="95000"/>
                    </a:schemeClr>
                  </a:gs>
                  <a:gs pos="74000">
                    <a:schemeClr val="accent5">
                      <a:lumMod val="25000"/>
                      <a:lumOff val="75000"/>
                    </a:schemeClr>
                  </a:gs>
                  <a:gs pos="83000">
                    <a:schemeClr val="accent5">
                      <a:lumMod val="25000"/>
                      <a:lumOff val="75000"/>
                    </a:schemeClr>
                  </a:gs>
                  <a:gs pos="100000">
                    <a:schemeClr val="accent5">
                      <a:lumMod val="50000"/>
                      <a:lumOff val="50000"/>
                    </a:schemeClr>
                  </a:gs>
                </a:gsLst>
                <a:lin ang="5400000" scaled="1"/>
              </a:gradFill>
              <a:effectLst>
                <a:outerShdw blurRad="38100" dist="25400" dir="5400000" algn="ctr" rotWithShape="0">
                  <a:srgbClr val="6E747A">
                    <a:alpha val="43000"/>
                  </a:srgbClr>
                </a:outerShdw>
              </a:effectLst>
            </a:endParaRPr>
          </a:p>
        </p:txBody>
      </p:sp>
      <p:sp>
        <p:nvSpPr>
          <p:cNvPr id="3" name="Заголовок 2"/>
          <p:cNvSpPr>
            <a:spLocks noGrp="1"/>
          </p:cNvSpPr>
          <p:nvPr>
            <p:ph type="title"/>
          </p:nvPr>
        </p:nvSpPr>
        <p:spPr/>
        <p:txBody>
          <a:bodyPr/>
          <a:lstStyle/>
          <a:p>
            <a:r>
              <a:rPr lang="ru-RU" sz="2800" dirty="0"/>
              <a:t>Основные результаты реализации мероприятий </a:t>
            </a:r>
            <a:r>
              <a:rPr lang="ru-RU" sz="2800" dirty="0" smtClean="0"/>
              <a:t>муниципальной программы:</a:t>
            </a:r>
            <a:endParaRPr lang="ru-RU" sz="2800" dirty="0"/>
          </a:p>
        </p:txBody>
      </p:sp>
      <p:sp>
        <p:nvSpPr>
          <p:cNvPr id="7" name="TextBox 6"/>
          <p:cNvSpPr txBox="1"/>
          <p:nvPr/>
        </p:nvSpPr>
        <p:spPr>
          <a:xfrm>
            <a:off x="3267027" y="6469064"/>
            <a:ext cx="6298826" cy="369332"/>
          </a:xfrm>
          <a:prstGeom prst="rect">
            <a:avLst/>
          </a:prstGeom>
          <a:noFill/>
        </p:spPr>
        <p:txBody>
          <a:bodyPr wrap="square" rtlCol="0">
            <a:spAutoFit/>
          </a:bodyPr>
          <a:lstStyle/>
          <a:p>
            <a:pPr algn="ctr"/>
            <a:r>
              <a:rPr lang="ru-RU" dirty="0">
                <a:solidFill>
                  <a:schemeClr val="bg1"/>
                </a:solidFill>
              </a:rPr>
              <a:t>Жилищно-коммунальный комплекс и городская среда</a:t>
            </a:r>
          </a:p>
        </p:txBody>
      </p:sp>
      <p:sp>
        <p:nvSpPr>
          <p:cNvPr id="8" name="TextBox 7"/>
          <p:cNvSpPr txBox="1"/>
          <p:nvPr/>
        </p:nvSpPr>
        <p:spPr>
          <a:xfrm>
            <a:off x="431999" y="948288"/>
            <a:ext cx="5909534" cy="584775"/>
          </a:xfrm>
          <a:prstGeom prst="rect">
            <a:avLst/>
          </a:prstGeom>
          <a:noFill/>
        </p:spPr>
        <p:txBody>
          <a:bodyPr wrap="square" rtlCol="0">
            <a:spAutoFit/>
          </a:bodyPr>
          <a:lstStyle/>
          <a:p>
            <a:r>
              <a:rPr lang="ru-RU" sz="1600" b="1" dirty="0">
                <a:solidFill>
                  <a:schemeClr val="accent1"/>
                </a:solidFill>
              </a:rPr>
              <a:t>Создание условий для обеспечения качественными коммунальными услугами</a:t>
            </a:r>
            <a:r>
              <a:rPr lang="ru-RU" sz="1600" b="1" dirty="0" smtClean="0">
                <a:solidFill>
                  <a:schemeClr val="accent1"/>
                </a:solidFill>
              </a:rPr>
              <a:t>:</a:t>
            </a:r>
            <a:endParaRPr lang="ru-RU" sz="1600" b="1" dirty="0">
              <a:solidFill>
                <a:schemeClr val="accent1"/>
              </a:solidFill>
            </a:endParaRPr>
          </a:p>
        </p:txBody>
      </p:sp>
      <p:sp>
        <p:nvSpPr>
          <p:cNvPr id="10" name="TextBox 9"/>
          <p:cNvSpPr txBox="1"/>
          <p:nvPr/>
        </p:nvSpPr>
        <p:spPr>
          <a:xfrm>
            <a:off x="431999" y="3255711"/>
            <a:ext cx="5595174" cy="1323439"/>
          </a:xfrm>
          <a:prstGeom prst="rect">
            <a:avLst/>
          </a:prstGeom>
          <a:noFill/>
        </p:spPr>
        <p:txBody>
          <a:bodyPr wrap="square" rtlCol="0">
            <a:spAutoFit/>
          </a:bodyPr>
          <a:lstStyle/>
          <a:p>
            <a:r>
              <a:rPr lang="ru-RU" sz="1600" b="1" dirty="0">
                <a:solidFill>
                  <a:srgbClr val="0070C0"/>
                </a:solidFill>
              </a:rPr>
              <a:t>Поддержка частных инвестиций в жилищно-коммунальном комплекс и обеспечение безубыточной деятельности организаций коммунального комплекса, осуществляющих регулируемую деятельность в сфере теплоснабжения, водоснабжения, водоотведения:</a:t>
            </a:r>
          </a:p>
        </p:txBody>
      </p:sp>
      <p:sp>
        <p:nvSpPr>
          <p:cNvPr id="11" name="Прямоугольник 10"/>
          <p:cNvSpPr/>
          <p:nvPr/>
        </p:nvSpPr>
        <p:spPr>
          <a:xfrm>
            <a:off x="431999" y="4648339"/>
            <a:ext cx="5923627" cy="523220"/>
          </a:xfrm>
          <a:prstGeom prst="rect">
            <a:avLst/>
          </a:prstGeom>
        </p:spPr>
        <p:txBody>
          <a:bodyPr wrap="square">
            <a:spAutoFit/>
          </a:bodyPr>
          <a:lstStyle/>
          <a:p>
            <a:pPr marL="171450" indent="-171450">
              <a:buFont typeface="Wingdings" panose="05000000000000000000" pitchFamily="2" charset="2"/>
              <a:buChar char="ü"/>
            </a:pPr>
            <a:r>
              <a:rPr lang="ru-RU" sz="1400" dirty="0" smtClean="0"/>
              <a:t>Проведен капитальный </a:t>
            </a:r>
            <a:r>
              <a:rPr lang="ru-RU" sz="1400" dirty="0"/>
              <a:t>ремонта (с заменой) систем газораспределения, теплоснабжения, водоснабжения и водоотведения </a:t>
            </a:r>
            <a:endParaRPr lang="ru-RU" sz="1400" dirty="0" smtClean="0"/>
          </a:p>
        </p:txBody>
      </p:sp>
      <p:sp>
        <p:nvSpPr>
          <p:cNvPr id="4" name="Прямоугольник 3"/>
          <p:cNvSpPr/>
          <p:nvPr/>
        </p:nvSpPr>
        <p:spPr>
          <a:xfrm>
            <a:off x="6169412" y="1265222"/>
            <a:ext cx="5466628" cy="4185761"/>
          </a:xfrm>
          <a:prstGeom prst="rect">
            <a:avLst/>
          </a:prstGeom>
        </p:spPr>
        <p:txBody>
          <a:bodyPr wrap="square">
            <a:spAutoFit/>
          </a:bodyPr>
          <a:lstStyle/>
          <a:p>
            <a:pPr marL="171450" indent="-171450">
              <a:buFont typeface="Wingdings" panose="05000000000000000000" pitchFamily="2" charset="2"/>
              <a:buChar char="ü"/>
            </a:pPr>
            <a:r>
              <a:rPr lang="ru-RU" sz="1400" dirty="0" smtClean="0"/>
              <a:t>Благоустройство дворовых территорий:</a:t>
            </a:r>
          </a:p>
          <a:p>
            <a:pPr marL="628650" lvl="1" indent="-171450">
              <a:buFont typeface="Wingdings" panose="05000000000000000000" pitchFamily="2" charset="2"/>
              <a:buChar char="ü"/>
            </a:pPr>
            <a:r>
              <a:rPr lang="ru-RU" sz="1400" dirty="0"/>
              <a:t>жилых домов № 12, 13, 17,18 в 1 микрорайоне  «Центральный</a:t>
            </a:r>
            <a:r>
              <a:rPr lang="ru-RU" sz="1400" dirty="0" smtClean="0"/>
              <a:t>»</a:t>
            </a:r>
          </a:p>
          <a:p>
            <a:pPr marL="628650" lvl="1" indent="-171450">
              <a:buFont typeface="Wingdings" panose="05000000000000000000" pitchFamily="2" charset="2"/>
              <a:buChar char="ü"/>
            </a:pPr>
            <a:r>
              <a:rPr lang="ru-RU" sz="1400" dirty="0"/>
              <a:t>жилого дома №10, в 1 микрорайоне "Центральный"</a:t>
            </a:r>
            <a:endParaRPr lang="ru-RU" sz="1400" dirty="0" smtClean="0"/>
          </a:p>
          <a:p>
            <a:pPr marL="628650" lvl="1" indent="-171450">
              <a:buFont typeface="Wingdings" panose="05000000000000000000" pitchFamily="2" charset="2"/>
              <a:buChar char="ü"/>
            </a:pPr>
            <a:r>
              <a:rPr lang="ru-RU" sz="1400" dirty="0" smtClean="0"/>
              <a:t>жилого </a:t>
            </a:r>
            <a:r>
              <a:rPr lang="ru-RU" sz="1400" dirty="0"/>
              <a:t>дома №11, в 1 микрорайоне "Центральный"</a:t>
            </a:r>
          </a:p>
          <a:p>
            <a:pPr marL="0" lvl="1" indent="457200">
              <a:buFont typeface="Wingdings" panose="05000000000000000000" pitchFamily="2" charset="2"/>
              <a:buChar char="ü"/>
            </a:pPr>
            <a:r>
              <a:rPr lang="ru-RU" sz="1400" dirty="0" smtClean="0"/>
              <a:t>Благоустройство городских территорий:</a:t>
            </a:r>
          </a:p>
          <a:p>
            <a:pPr marL="457200" lvl="2" indent="457200">
              <a:buFont typeface="Wingdings" panose="05000000000000000000" pitchFamily="2" charset="2"/>
              <a:buChar char="ü"/>
            </a:pPr>
            <a:r>
              <a:rPr lang="ru-RU" sz="1400" dirty="0" smtClean="0"/>
              <a:t>общественная территория </a:t>
            </a:r>
            <a:r>
              <a:rPr lang="ru-RU" sz="1400" dirty="0"/>
              <a:t>"</a:t>
            </a:r>
            <a:r>
              <a:rPr lang="ru-RU" sz="1400" dirty="0" smtClean="0"/>
              <a:t>Сиверко"</a:t>
            </a:r>
          </a:p>
          <a:p>
            <a:pPr marL="457200" lvl="2" indent="457200">
              <a:buFont typeface="Wingdings" panose="05000000000000000000" pitchFamily="2" charset="2"/>
              <a:buChar char="ü"/>
            </a:pPr>
            <a:r>
              <a:rPr lang="ru-RU" sz="1400" dirty="0" smtClean="0"/>
              <a:t>благоустройство </a:t>
            </a:r>
            <a:r>
              <a:rPr lang="ru-RU" sz="1400" dirty="0"/>
              <a:t>дворовой территории </a:t>
            </a:r>
            <a:r>
              <a:rPr lang="ru-RU" sz="1400" dirty="0" err="1"/>
              <a:t>мкр</a:t>
            </a:r>
            <a:r>
              <a:rPr lang="ru-RU" sz="1400" dirty="0"/>
              <a:t>. 1 дом 5, 2 </a:t>
            </a:r>
            <a:r>
              <a:rPr lang="ru-RU" sz="1400" dirty="0" err="1"/>
              <a:t>мкр</a:t>
            </a:r>
            <a:r>
              <a:rPr lang="ru-RU" sz="1400" dirty="0"/>
              <a:t>. дом 28</a:t>
            </a:r>
          </a:p>
          <a:p>
            <a:pPr marL="457200" lvl="2" indent="457200">
              <a:buFont typeface="Wingdings" panose="05000000000000000000" pitchFamily="2" charset="2"/>
              <a:buChar char="ü"/>
            </a:pPr>
            <a:r>
              <a:rPr lang="ru-RU" sz="1400" dirty="0" smtClean="0"/>
              <a:t>благоустройство </a:t>
            </a:r>
            <a:r>
              <a:rPr lang="ru-RU" sz="1400" dirty="0"/>
              <a:t>дворовой территории </a:t>
            </a:r>
            <a:r>
              <a:rPr lang="ru-RU" sz="1400" dirty="0" err="1" smtClean="0"/>
              <a:t>мкр</a:t>
            </a:r>
            <a:r>
              <a:rPr lang="ru-RU" sz="1400" dirty="0" smtClean="0"/>
              <a:t>. 2 </a:t>
            </a:r>
            <a:r>
              <a:rPr lang="ru-RU" sz="1400" dirty="0"/>
              <a:t>«а» </a:t>
            </a:r>
            <a:r>
              <a:rPr lang="ru-RU" sz="1400" dirty="0" err="1"/>
              <a:t>ул.Сибирская</a:t>
            </a:r>
            <a:r>
              <a:rPr lang="ru-RU" sz="1400" dirty="0"/>
              <a:t> д.1,3, </a:t>
            </a:r>
            <a:r>
              <a:rPr lang="ru-RU" sz="1400" dirty="0" err="1"/>
              <a:t>мкр</a:t>
            </a:r>
            <a:r>
              <a:rPr lang="ru-RU" sz="1400" dirty="0"/>
              <a:t>. 2 «а» </a:t>
            </a:r>
            <a:r>
              <a:rPr lang="ru-RU" sz="1400" dirty="0" err="1"/>
              <a:t>ул.Советская</a:t>
            </a:r>
            <a:r>
              <a:rPr lang="ru-RU" sz="1400" dirty="0"/>
              <a:t> </a:t>
            </a:r>
            <a:r>
              <a:rPr lang="ru-RU" sz="1400" dirty="0" smtClean="0"/>
              <a:t>д.35</a:t>
            </a:r>
          </a:p>
          <a:p>
            <a:pPr marL="457200" lvl="2" indent="457200">
              <a:buFont typeface="Wingdings" panose="05000000000000000000" pitchFamily="2" charset="2"/>
              <a:buChar char="ü"/>
            </a:pPr>
            <a:r>
              <a:rPr lang="ru-RU" sz="1400" dirty="0"/>
              <a:t>Благоустройство дворовой территории  жилых домов № 12-14 по </a:t>
            </a:r>
            <a:r>
              <a:rPr lang="ru-RU" sz="1400" dirty="0" err="1"/>
              <a:t>ул.Семена</a:t>
            </a:r>
            <a:r>
              <a:rPr lang="ru-RU" sz="1400" dirty="0"/>
              <a:t> </a:t>
            </a:r>
            <a:r>
              <a:rPr lang="ru-RU" sz="1400" dirty="0" err="1"/>
              <a:t>Урусова,в</a:t>
            </a:r>
            <a:r>
              <a:rPr lang="ru-RU" sz="1400" dirty="0"/>
              <a:t> 3 </a:t>
            </a:r>
            <a:r>
              <a:rPr lang="ru-RU" sz="1400" dirty="0" err="1"/>
              <a:t>мкр</a:t>
            </a:r>
            <a:r>
              <a:rPr lang="ru-RU" sz="1400" dirty="0"/>
              <a:t>. "</a:t>
            </a:r>
            <a:r>
              <a:rPr lang="ru-RU" sz="1400" dirty="0" smtClean="0"/>
              <a:t>Кедровый«</a:t>
            </a:r>
          </a:p>
          <a:p>
            <a:pPr marL="457200" lvl="2" indent="457200">
              <a:buFont typeface="Wingdings" panose="05000000000000000000" pitchFamily="2" charset="2"/>
              <a:buChar char="ü"/>
            </a:pPr>
            <a:r>
              <a:rPr lang="ru-RU" sz="1400" dirty="0"/>
              <a:t>благоустройство территории общего пользования в районе жилого дома №25 во 2 </a:t>
            </a:r>
            <a:r>
              <a:rPr lang="ru-RU" sz="1400" dirty="0" smtClean="0"/>
              <a:t>микрорайоне</a:t>
            </a:r>
          </a:p>
          <a:p>
            <a:pPr marL="457200" lvl="2" indent="457200">
              <a:buFont typeface="Wingdings" panose="05000000000000000000" pitchFamily="2" charset="2"/>
              <a:buChar char="ü"/>
            </a:pPr>
            <a:r>
              <a:rPr lang="ru-RU" sz="1400" dirty="0"/>
              <a:t>Инклюзивная площадка в 4 </a:t>
            </a:r>
            <a:r>
              <a:rPr lang="ru-RU" sz="1400" dirty="0" err="1"/>
              <a:t>мкр</a:t>
            </a:r>
            <a:r>
              <a:rPr lang="ru-RU" sz="1400" dirty="0"/>
              <a:t>. - частично работы выполнены, оборудование </a:t>
            </a:r>
            <a:r>
              <a:rPr lang="ru-RU" sz="1400" dirty="0" smtClean="0"/>
              <a:t>поставлено (окончание работ – в 2022 году)</a:t>
            </a:r>
            <a:endParaRPr lang="ru-RU" sz="1400" dirty="0"/>
          </a:p>
          <a:p>
            <a:pPr marL="171450" indent="-171450">
              <a:buFont typeface="Wingdings" panose="05000000000000000000" pitchFamily="2" charset="2"/>
              <a:buChar char="ü"/>
            </a:pPr>
            <a:endParaRPr lang="ru-RU" sz="1400" dirty="0"/>
          </a:p>
        </p:txBody>
      </p:sp>
      <p:sp>
        <p:nvSpPr>
          <p:cNvPr id="12" name="TextBox 11"/>
          <p:cNvSpPr txBox="1"/>
          <p:nvPr/>
        </p:nvSpPr>
        <p:spPr>
          <a:xfrm>
            <a:off x="6169412" y="948288"/>
            <a:ext cx="5701788" cy="338554"/>
          </a:xfrm>
          <a:prstGeom prst="rect">
            <a:avLst/>
          </a:prstGeom>
          <a:noFill/>
        </p:spPr>
        <p:txBody>
          <a:bodyPr wrap="square" rtlCol="0">
            <a:spAutoFit/>
          </a:bodyPr>
          <a:lstStyle/>
          <a:p>
            <a:r>
              <a:rPr lang="ru-RU" sz="1600" b="1" dirty="0" smtClean="0">
                <a:solidFill>
                  <a:srgbClr val="0070C0"/>
                </a:solidFill>
              </a:rPr>
              <a:t>Формирование комфортной городской среды:</a:t>
            </a:r>
            <a:endParaRPr lang="ru-RU" sz="1600" b="1" dirty="0">
              <a:solidFill>
                <a:srgbClr val="0070C0"/>
              </a:solidFill>
            </a:endParaRPr>
          </a:p>
        </p:txBody>
      </p:sp>
      <p:sp>
        <p:nvSpPr>
          <p:cNvPr id="13" name="Прямоугольник 12"/>
          <p:cNvSpPr/>
          <p:nvPr/>
        </p:nvSpPr>
        <p:spPr>
          <a:xfrm>
            <a:off x="471733" y="1488015"/>
            <a:ext cx="5590589" cy="1384995"/>
          </a:xfrm>
          <a:prstGeom prst="rect">
            <a:avLst/>
          </a:prstGeom>
        </p:spPr>
        <p:txBody>
          <a:bodyPr wrap="square">
            <a:spAutoFit/>
          </a:bodyPr>
          <a:lstStyle/>
          <a:p>
            <a:pPr marL="171450" indent="-171450">
              <a:lnSpc>
                <a:spcPct val="120000"/>
              </a:lnSpc>
              <a:buFont typeface="Wingdings" panose="05000000000000000000" pitchFamily="2" charset="2"/>
              <a:buChar char="ü"/>
            </a:pPr>
            <a:r>
              <a:rPr lang="ru-RU" sz="1400" dirty="0"/>
              <a:t>общая готовность объекта "Реконструкция ВОС-3", учитывая внесенные изменения в проектную </a:t>
            </a:r>
            <a:r>
              <a:rPr lang="ru-RU" sz="1400" dirty="0" smtClean="0"/>
              <a:t>документацию, </a:t>
            </a:r>
            <a:r>
              <a:rPr lang="ru-RU" sz="1400" dirty="0"/>
              <a:t>86</a:t>
            </a:r>
            <a:r>
              <a:rPr lang="ru-RU" sz="1400" dirty="0" smtClean="0"/>
              <a:t>%</a:t>
            </a:r>
          </a:p>
          <a:p>
            <a:pPr marL="171450" indent="-171450">
              <a:lnSpc>
                <a:spcPct val="120000"/>
              </a:lnSpc>
              <a:buFont typeface="Wingdings" panose="05000000000000000000" pitchFamily="2" charset="2"/>
              <a:buChar char="ü"/>
            </a:pPr>
            <a:r>
              <a:rPr lang="ru-RU" sz="1400" dirty="0" smtClean="0"/>
              <a:t>ВОС-1: объект введен в эксплуатацию</a:t>
            </a:r>
          </a:p>
          <a:p>
            <a:pPr marL="171450" indent="-171450">
              <a:lnSpc>
                <a:spcPct val="120000"/>
              </a:lnSpc>
              <a:buFont typeface="Wingdings" panose="05000000000000000000" pitchFamily="2" charset="2"/>
              <a:buChar char="ü"/>
            </a:pPr>
            <a:r>
              <a:rPr lang="ru-RU" sz="1400" dirty="0"/>
              <a:t>Заключен муниципальный контракт на выполнение работ по объекту: "Строительство КНС в мкр.№6 "Пионерный"</a:t>
            </a:r>
          </a:p>
        </p:txBody>
      </p:sp>
    </p:spTree>
    <p:extLst>
      <p:ext uri="{BB962C8B-B14F-4D97-AF65-F5344CB8AC3E}">
        <p14:creationId xmlns:p14="http://schemas.microsoft.com/office/powerpoint/2010/main" val="425858949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Рисунок 1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272332" y="99370"/>
            <a:ext cx="5798177" cy="3827067"/>
          </a:xfrm>
          <a:prstGeom prst="rect">
            <a:avLst/>
          </a:prstGeom>
        </p:spPr>
      </p:pic>
      <p:pic>
        <p:nvPicPr>
          <p:cNvPr id="12" name="Рисунок 11"/>
          <p:cNvPicPr>
            <a:picLocks noGrp="1" noChangeAspect="1"/>
          </p:cNvPicPr>
          <p:nvPr>
            <p:ph type="pic" sz="quarter" idx="14"/>
          </p:nvPr>
        </p:nvPicPr>
        <p:blipFill>
          <a:blip r:embed="rId3" cstate="email">
            <a:extLst>
              <a:ext uri="{28A0092B-C50C-407E-A947-70E740481C1C}">
                <a14:useLocalDpi xmlns:a14="http://schemas.microsoft.com/office/drawing/2010/main"/>
              </a:ext>
            </a:extLst>
          </a:blip>
          <a:srcRect/>
          <a:stretch>
            <a:fillRect/>
          </a:stretch>
        </p:blipFill>
        <p:spPr>
          <a:xfrm>
            <a:off x="9838102" y="3982229"/>
            <a:ext cx="2229481" cy="2399710"/>
          </a:xfrm>
        </p:spPr>
      </p:pic>
      <p:sp>
        <p:nvSpPr>
          <p:cNvPr id="2" name="Заголовок 1"/>
          <p:cNvSpPr>
            <a:spLocks noGrp="1"/>
          </p:cNvSpPr>
          <p:nvPr>
            <p:ph type="title"/>
          </p:nvPr>
        </p:nvSpPr>
        <p:spPr>
          <a:xfrm>
            <a:off x="6172000" y="597416"/>
            <a:ext cx="5874177" cy="1570566"/>
          </a:xfrm>
          <a:solidFill>
            <a:schemeClr val="bg1">
              <a:alpha val="53000"/>
            </a:schemeClr>
          </a:solidFill>
        </p:spPr>
        <p:txBody>
          <a:bodyPr/>
          <a:lstStyle/>
          <a:p>
            <a:r>
              <a:rPr lang="ru-RU" sz="3000" dirty="0"/>
              <a:t>Муниципальная программа </a:t>
            </a:r>
            <a:r>
              <a:rPr lang="ru-RU" sz="3000" dirty="0" smtClean="0"/>
              <a:t>«Профилактика правонарушений в городе </a:t>
            </a:r>
            <a:r>
              <a:rPr lang="ru-RU" sz="3000" dirty="0" err="1" smtClean="0"/>
              <a:t>Пыть-Яхе</a:t>
            </a:r>
            <a:r>
              <a:rPr lang="ru-RU" sz="3000" dirty="0" smtClean="0"/>
              <a:t>"</a:t>
            </a:r>
            <a:endParaRPr lang="ru-RU" sz="3000" dirty="0"/>
          </a:p>
        </p:txBody>
      </p:sp>
      <p:sp>
        <p:nvSpPr>
          <p:cNvPr id="10" name="Текст 9"/>
          <p:cNvSpPr>
            <a:spLocks noGrp="1"/>
          </p:cNvSpPr>
          <p:nvPr>
            <p:ph type="body" sz="quarter" idx="32"/>
          </p:nvPr>
        </p:nvSpPr>
        <p:spPr>
          <a:xfrm>
            <a:off x="6479583" y="3339735"/>
            <a:ext cx="5588000" cy="578424"/>
          </a:xfrm>
        </p:spPr>
        <p:txBody>
          <a:bodyPr/>
          <a:lstStyle/>
          <a:p>
            <a:r>
              <a:rPr lang="ru-RU" sz="2400" dirty="0"/>
              <a:t>Цель: </a:t>
            </a:r>
            <a:r>
              <a:rPr lang="ru-RU" dirty="0" smtClean="0"/>
              <a:t>Снижение уровня преступности</a:t>
            </a:r>
            <a:endParaRPr lang="ru-RU" dirty="0"/>
          </a:p>
          <a:p>
            <a:endParaRPr lang="ru-RU" dirty="0"/>
          </a:p>
        </p:txBody>
      </p:sp>
      <p:graphicFrame>
        <p:nvGraphicFramePr>
          <p:cNvPr id="3" name="Объект 2"/>
          <p:cNvGraphicFramePr>
            <a:graphicFrameLocks noGrp="1"/>
          </p:cNvGraphicFramePr>
          <p:nvPr>
            <p:ph sz="half" idx="1"/>
            <p:extLst/>
          </p:nvPr>
        </p:nvGraphicFramePr>
        <p:xfrm>
          <a:off x="127083" y="1239533"/>
          <a:ext cx="5968917" cy="2235200"/>
        </p:xfrm>
        <a:graphic>
          <a:graphicData uri="http://schemas.openxmlformats.org/drawingml/2006/table">
            <a:tbl>
              <a:tblPr firstRow="1" bandRow="1">
                <a:tableStyleId>{073A0DAA-6AF3-43AB-8588-CEC1D06C72B9}</a:tableStyleId>
              </a:tblPr>
              <a:tblGrid>
                <a:gridCol w="2314498"/>
                <a:gridCol w="827786"/>
                <a:gridCol w="804932"/>
                <a:gridCol w="979918"/>
                <a:gridCol w="1041783"/>
              </a:tblGrid>
              <a:tr h="370840">
                <a:tc rowSpan="2">
                  <a:txBody>
                    <a:bodyPr/>
                    <a:lstStyle/>
                    <a:p>
                      <a:pPr algn="ctr" fontAlgn="ctr"/>
                      <a:r>
                        <a:rPr lang="ru-RU" sz="1000" u="none" strike="noStrike" dirty="0">
                          <a:effectLst/>
                        </a:rPr>
                        <a:t>Наименование целевых показателей </a:t>
                      </a:r>
                      <a:endParaRPr lang="ru-RU" sz="1000" b="0" i="0" u="none" strike="noStrike" dirty="0">
                        <a:solidFill>
                          <a:srgbClr val="000000"/>
                        </a:solidFill>
                        <a:effectLst/>
                        <a:latin typeface="Times New Roman" panose="02020603050405020304" pitchFamily="18" charset="0"/>
                      </a:endParaRPr>
                    </a:p>
                  </a:txBody>
                  <a:tcPr marL="2956" marR="2956" marT="2956" marB="0" anchor="ctr">
                    <a:lnB w="12700" cap="flat" cmpd="sng" algn="ctr">
                      <a:solidFill>
                        <a:schemeClr val="tx1"/>
                      </a:solidFill>
                      <a:prstDash val="solid"/>
                      <a:round/>
                      <a:headEnd type="none" w="med" len="med"/>
                      <a:tailEnd type="none" w="med" len="med"/>
                    </a:lnB>
                    <a:solidFill>
                      <a:schemeClr val="accent5"/>
                    </a:solidFill>
                  </a:tcPr>
                </a:tc>
                <a:tc gridSpan="2">
                  <a:txBody>
                    <a:bodyPr/>
                    <a:lstStyle/>
                    <a:p>
                      <a:pPr algn="ctr" fontAlgn="ctr"/>
                      <a:r>
                        <a:rPr lang="ru-RU" sz="1000" u="none" strike="noStrike" dirty="0">
                          <a:effectLst/>
                        </a:rPr>
                        <a:t>Значение показателя</a:t>
                      </a:r>
                      <a:endParaRPr lang="ru-RU" sz="1000" b="0" i="0" u="none" strike="noStrike" dirty="0">
                        <a:solidFill>
                          <a:srgbClr val="000000"/>
                        </a:solidFill>
                        <a:effectLst/>
                        <a:latin typeface="Times New Roman" panose="02020603050405020304" pitchFamily="18" charset="0"/>
                      </a:endParaRPr>
                    </a:p>
                  </a:txBody>
                  <a:tcPr marL="2956" marR="2956" marT="2956" marB="0" anchor="ctr">
                    <a:lnB w="12700" cap="flat" cmpd="sng" algn="ctr">
                      <a:solidFill>
                        <a:schemeClr val="tx1"/>
                      </a:solidFill>
                      <a:prstDash val="solid"/>
                      <a:round/>
                      <a:headEnd type="none" w="med" len="med"/>
                      <a:tailEnd type="none" w="med" len="med"/>
                    </a:lnB>
                    <a:solidFill>
                      <a:schemeClr val="accent5"/>
                    </a:solidFill>
                  </a:tcPr>
                </a:tc>
                <a:tc hMerge="1">
                  <a:txBody>
                    <a:bodyPr/>
                    <a:lstStyle/>
                    <a:p>
                      <a:endParaRPr lang="ru-RU"/>
                    </a:p>
                  </a:txBody>
                  <a:tcPr/>
                </a:tc>
                <a:tc gridSpan="2">
                  <a:txBody>
                    <a:bodyPr/>
                    <a:lstStyle/>
                    <a:p>
                      <a:pPr algn="ctr" fontAlgn="ctr"/>
                      <a:r>
                        <a:rPr lang="ru-RU" sz="1000" u="none" strike="noStrike" dirty="0">
                          <a:effectLst/>
                        </a:rPr>
                        <a:t>Объём финансирования (тыс. рублей)</a:t>
                      </a:r>
                      <a:endParaRPr lang="ru-RU" sz="1000" b="0" i="0" u="none" strike="noStrike" dirty="0">
                        <a:solidFill>
                          <a:srgbClr val="000000"/>
                        </a:solidFill>
                        <a:effectLst/>
                        <a:latin typeface="Times New Roman" panose="02020603050405020304" pitchFamily="18" charset="0"/>
                      </a:endParaRPr>
                    </a:p>
                  </a:txBody>
                  <a:tcPr marL="2956" marR="2956" marT="2956" marB="0" anchor="ctr">
                    <a:lnB w="12700" cap="flat" cmpd="sng" algn="ctr">
                      <a:solidFill>
                        <a:schemeClr val="tx1"/>
                      </a:solidFill>
                      <a:prstDash val="solid"/>
                      <a:round/>
                      <a:headEnd type="none" w="med" len="med"/>
                      <a:tailEnd type="none" w="med" len="med"/>
                    </a:lnB>
                    <a:solidFill>
                      <a:schemeClr val="accent5"/>
                    </a:solidFill>
                  </a:tcPr>
                </a:tc>
                <a:tc hMerge="1">
                  <a:txBody>
                    <a:bodyPr/>
                    <a:lstStyle/>
                    <a:p>
                      <a:endParaRPr lang="ru-RU"/>
                    </a:p>
                  </a:txBody>
                  <a:tcPr/>
                </a:tc>
              </a:tr>
              <a:tr h="370840">
                <a:tc vMerge="1">
                  <a:txBody>
                    <a:bodyPr/>
                    <a:lstStyle/>
                    <a:p>
                      <a:endParaRPr lang="ru-RU"/>
                    </a:p>
                  </a:txBody>
                  <a:tcPr/>
                </a:tc>
                <a:tc>
                  <a:txBody>
                    <a:bodyPr/>
                    <a:lstStyle/>
                    <a:p>
                      <a:pPr algn="ctr" fontAlgn="ctr"/>
                      <a:r>
                        <a:rPr lang="ru-RU" sz="1000" u="none" strike="noStrike" dirty="0">
                          <a:effectLst/>
                        </a:rPr>
                        <a:t>план</a:t>
                      </a:r>
                      <a:endParaRPr lang="ru-RU" sz="1000" b="0" i="0" u="none" strike="noStrike" dirty="0">
                        <a:solidFill>
                          <a:srgbClr val="000000"/>
                        </a:solidFill>
                        <a:effectLst/>
                        <a:latin typeface="Times New Roman" panose="02020603050405020304" pitchFamily="18" charset="0"/>
                      </a:endParaRPr>
                    </a:p>
                  </a:txBody>
                  <a:tcPr marL="2956" marR="2956" marT="295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ru-RU" sz="1000" u="none" strike="noStrike" dirty="0">
                          <a:effectLst/>
                        </a:rPr>
                        <a:t>факт</a:t>
                      </a:r>
                      <a:endParaRPr lang="ru-RU" sz="1000" b="0" i="0" u="none" strike="noStrike" dirty="0">
                        <a:solidFill>
                          <a:srgbClr val="000000"/>
                        </a:solidFill>
                        <a:effectLst/>
                        <a:latin typeface="Times New Roman" panose="02020603050405020304" pitchFamily="18" charset="0"/>
                      </a:endParaRPr>
                    </a:p>
                  </a:txBody>
                  <a:tcPr marL="2956" marR="2956" marT="295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ru-RU" sz="1000" u="none" strike="noStrike" dirty="0">
                          <a:effectLst/>
                        </a:rPr>
                        <a:t>план по программе</a:t>
                      </a:r>
                      <a:endParaRPr lang="ru-RU" sz="1000" b="0" i="0" u="none" strike="noStrike" dirty="0">
                        <a:solidFill>
                          <a:srgbClr val="000000"/>
                        </a:solidFill>
                        <a:effectLst/>
                        <a:latin typeface="Times New Roman" panose="02020603050405020304" pitchFamily="18" charset="0"/>
                      </a:endParaRPr>
                    </a:p>
                  </a:txBody>
                  <a:tcPr marL="2956" marR="2956" marT="295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ru-RU" sz="1000" u="none" strike="noStrike" dirty="0">
                          <a:effectLst/>
                        </a:rPr>
                        <a:t>кассовое исполнение</a:t>
                      </a:r>
                      <a:endParaRPr lang="ru-RU" sz="1000" b="0" i="0" u="none" strike="noStrike" dirty="0">
                        <a:solidFill>
                          <a:srgbClr val="000000"/>
                        </a:solidFill>
                        <a:effectLst/>
                        <a:latin typeface="Times New Roman" panose="02020603050405020304" pitchFamily="18" charset="0"/>
                      </a:endParaRPr>
                    </a:p>
                  </a:txBody>
                  <a:tcPr marL="2956" marR="2956" marT="295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70840">
                <a:tc>
                  <a:txBody>
                    <a:bodyPr/>
                    <a:lstStyle/>
                    <a:p>
                      <a:pPr algn="ctr"/>
                      <a:r>
                        <a:rPr lang="ru-RU" sz="1000" dirty="0" smtClean="0"/>
                        <a:t>Снижение уровня преступности (число зарегистрированных преступлений на 100 тыс. человек населения</a:t>
                      </a:r>
                      <a:endParaRPr lang="ru-RU"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ru-RU" sz="1400" dirty="0" smtClean="0"/>
                        <a:t>1 418,0</a:t>
                      </a:r>
                      <a:endParaRPr lang="ru-RU"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ru-RU" sz="1400" dirty="0" smtClean="0"/>
                        <a:t>1475,8</a:t>
                      </a:r>
                      <a:endParaRPr lang="ru-RU"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a:txBody>
                    <a:bodyPr/>
                    <a:lstStyle/>
                    <a:p>
                      <a:pPr algn="ctr"/>
                      <a:r>
                        <a:rPr lang="ru-RU" sz="1400" dirty="0" smtClean="0"/>
                        <a:t>3 156,6</a:t>
                      </a:r>
                      <a:endParaRPr lang="ru-RU"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a:txBody>
                    <a:bodyPr/>
                    <a:lstStyle/>
                    <a:p>
                      <a:pPr algn="ctr"/>
                      <a:r>
                        <a:rPr lang="ru-RU" sz="1400" dirty="0" smtClean="0"/>
                        <a:t>3155,0</a:t>
                      </a:r>
                      <a:endParaRPr lang="ru-RU"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a:txBody>
                    <a:bodyPr/>
                    <a:lstStyle/>
                    <a:p>
                      <a:pPr algn="ctr"/>
                      <a:r>
                        <a:rPr lang="ru-RU" sz="1000" dirty="0" smtClean="0"/>
                        <a:t>Увеличение числа видеокамер, установленных в общественных местах, в том числе на улицах, ед.</a:t>
                      </a:r>
                      <a:endParaRPr lang="ru-RU"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ru-RU" sz="1400" dirty="0" smtClean="0"/>
                        <a:t>92</a:t>
                      </a:r>
                      <a:endParaRPr lang="ru-RU"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ru-RU" sz="1400" dirty="0" smtClean="0"/>
                        <a:t>92</a:t>
                      </a:r>
                      <a:endParaRPr lang="ru-RU"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ru-RU" sz="1400" dirty="0"/>
                    </a:p>
                  </a:txBody>
                  <a:tcPr/>
                </a:tc>
                <a:tc vMerge="1">
                  <a:txBody>
                    <a:bodyPr/>
                    <a:lstStyle/>
                    <a:p>
                      <a:endParaRPr lang="ru-RU" sz="1400" dirty="0"/>
                    </a:p>
                  </a:txBody>
                  <a:tcPr/>
                </a:tc>
              </a:tr>
              <a:tr h="370840">
                <a:tc>
                  <a:txBody>
                    <a:bodyPr/>
                    <a:lstStyle/>
                    <a:p>
                      <a:pPr algn="ctr"/>
                      <a:r>
                        <a:rPr lang="ru-RU" sz="1000" dirty="0" smtClean="0"/>
                        <a:t>Снижение общей распространенности наркомании </a:t>
                      </a:r>
                      <a:endParaRPr lang="ru-RU"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ru-RU" sz="1400" dirty="0" smtClean="0"/>
                        <a:t>187,6</a:t>
                      </a:r>
                      <a:endParaRPr lang="ru-RU"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ru-RU" sz="1400" dirty="0" smtClean="0"/>
                        <a:t>182,6</a:t>
                      </a:r>
                      <a:endParaRPr lang="ru-RU"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ru-RU" sz="1400" dirty="0" smtClean="0"/>
                        <a:t>228,5</a:t>
                      </a:r>
                      <a:endParaRPr lang="ru-RU"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ru-RU" sz="1400" dirty="0" smtClean="0"/>
                        <a:t>228,5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4" name="Нижний колонтитул 3"/>
          <p:cNvSpPr>
            <a:spLocks noGrp="1"/>
          </p:cNvSpPr>
          <p:nvPr>
            <p:ph type="ftr" sz="quarter" idx="13"/>
          </p:nvPr>
        </p:nvSpPr>
        <p:spPr/>
        <p:txBody>
          <a:bodyPr/>
          <a:lstStyle/>
          <a:p>
            <a:r>
              <a:rPr lang="ru-RU" smtClean="0">
                <a:solidFill>
                  <a:prstClr val="black">
                    <a:lumMod val="75000"/>
                    <a:lumOff val="25000"/>
                  </a:prstClr>
                </a:solidFill>
              </a:rPr>
              <a:t>Бюджет для граждан</a:t>
            </a:r>
            <a:endParaRPr lang="ru-RU" dirty="0">
              <a:solidFill>
                <a:prstClr val="black">
                  <a:lumMod val="75000"/>
                  <a:lumOff val="25000"/>
                </a:prstClr>
              </a:solidFill>
            </a:endParaRPr>
          </a:p>
        </p:txBody>
      </p:sp>
      <p:sp>
        <p:nvSpPr>
          <p:cNvPr id="85" name="Нижний колонтитул 3"/>
          <p:cNvSpPr txBox="1">
            <a:spLocks/>
          </p:cNvSpPr>
          <p:nvPr/>
        </p:nvSpPr>
        <p:spPr>
          <a:xfrm>
            <a:off x="0" y="6437730"/>
            <a:ext cx="11760000" cy="432000"/>
          </a:xfrm>
          <a:prstGeom prst="rect">
            <a:avLst/>
          </a:prstGeom>
          <a:solidFill>
            <a:srgbClr val="404040"/>
          </a:solidFill>
          <a:ln cmpd="sng">
            <a:noFill/>
          </a:ln>
        </p:spPr>
        <p:txBody>
          <a:bodyPr vert="horz" lIns="0" tIns="0" rIns="0" bIns="0" rtlCol="0" anchor="ctr"/>
          <a:lstStyle>
            <a:defPPr rtl="0">
              <a:defRPr lang="ru-RU"/>
            </a:defPPr>
            <a:lvl1pPr marL="0" algn="l" defTabSz="914400" rtl="0" eaLnBrk="1" latinLnBrk="0" hangingPunct="1">
              <a:defRPr sz="1200"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1"/>
            <a:r>
              <a:rPr lang="ru-RU" b="1" smtClean="0">
                <a:gradFill>
                  <a:gsLst>
                    <a:gs pos="0">
                      <a:srgbClr val="25C6E3">
                        <a:lumMod val="5000"/>
                        <a:lumOff val="95000"/>
                      </a:srgbClr>
                    </a:gs>
                    <a:gs pos="74000">
                      <a:srgbClr val="1A0F49">
                        <a:lumMod val="25000"/>
                        <a:lumOff val="75000"/>
                      </a:srgbClr>
                    </a:gs>
                    <a:gs pos="83000">
                      <a:srgbClr val="1A0F49">
                        <a:lumMod val="25000"/>
                        <a:lumOff val="75000"/>
                      </a:srgbClr>
                    </a:gs>
                    <a:gs pos="100000">
                      <a:srgbClr val="1A0F49">
                        <a:lumMod val="50000"/>
                        <a:lumOff val="50000"/>
                      </a:srgbClr>
                    </a:gs>
                  </a:gsLst>
                  <a:lin ang="5400000" scaled="1"/>
                </a:gradFill>
              </a:rPr>
              <a:t>БЮДЖЕТ ДЛЯ ГРАЖДАН </a:t>
            </a:r>
            <a:endParaRPr lang="ru-RU" b="1" dirty="0">
              <a:gradFill>
                <a:gsLst>
                  <a:gs pos="0">
                    <a:srgbClr val="25C6E3">
                      <a:lumMod val="5000"/>
                      <a:lumOff val="95000"/>
                    </a:srgbClr>
                  </a:gs>
                  <a:gs pos="74000">
                    <a:srgbClr val="1A0F49">
                      <a:lumMod val="25000"/>
                      <a:lumOff val="75000"/>
                    </a:srgbClr>
                  </a:gs>
                  <a:gs pos="83000">
                    <a:srgbClr val="1A0F49">
                      <a:lumMod val="25000"/>
                      <a:lumOff val="75000"/>
                    </a:srgbClr>
                  </a:gs>
                  <a:gs pos="100000">
                    <a:srgbClr val="1A0F49">
                      <a:lumMod val="50000"/>
                      <a:lumOff val="50000"/>
                    </a:srgbClr>
                  </a:gs>
                </a:gsLst>
                <a:lin ang="5400000" scaled="1"/>
              </a:gradFill>
            </a:endParaRPr>
          </a:p>
        </p:txBody>
      </p:sp>
      <p:sp>
        <p:nvSpPr>
          <p:cNvPr id="86" name="Номер слайда 5">
            <a:extLst>
              <a:ext uri="{FF2B5EF4-FFF2-40B4-BE49-F238E27FC236}">
                <a16:creationId xmlns="" xmlns:a16="http://schemas.microsoft.com/office/drawing/2014/main" id="{1C554D9F-1895-486E-BFBA-905BB2D29E08}"/>
              </a:ext>
            </a:extLst>
          </p:cNvPr>
          <p:cNvSpPr txBox="1">
            <a:spLocks/>
          </p:cNvSpPr>
          <p:nvPr/>
        </p:nvSpPr>
        <p:spPr>
          <a:xfrm>
            <a:off x="11760000" y="6437730"/>
            <a:ext cx="432000" cy="432000"/>
          </a:xfrm>
          <a:prstGeom prst="rect">
            <a:avLst/>
          </a:prstGeom>
          <a:solidFill>
            <a:schemeClr val="tx1">
              <a:lumMod val="75000"/>
              <a:lumOff val="25000"/>
            </a:schemeClr>
          </a:solidFill>
        </p:spPr>
        <p:txBody>
          <a:bodyPr vert="horz" lIns="0" tIns="0" rIns="0" bIns="0" rtlCol="0" anchor="ctr"/>
          <a:lstStyle>
            <a:defPPr rtl="0">
              <a:defRPr lang="ru-RU"/>
            </a:defPPr>
            <a:lvl1pPr marL="0" algn="ctr" defTabSz="914400" rtl="0" eaLnBrk="1" latinLnBrk="0" hangingPunct="1">
              <a:defRPr sz="1200" kern="1200">
                <a:solidFill>
                  <a:schemeClr val="bg1"/>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sz="1600" b="1" dirty="0" smtClean="0">
                <a:ln w="0"/>
                <a:gradFill>
                  <a:gsLst>
                    <a:gs pos="0">
                      <a:srgbClr val="25C6E3">
                        <a:lumMod val="5000"/>
                        <a:lumOff val="95000"/>
                      </a:srgbClr>
                    </a:gs>
                    <a:gs pos="74000">
                      <a:srgbClr val="1A0F49">
                        <a:lumMod val="25000"/>
                        <a:lumOff val="75000"/>
                      </a:srgbClr>
                    </a:gs>
                    <a:gs pos="83000">
                      <a:srgbClr val="1A0F49">
                        <a:lumMod val="25000"/>
                        <a:lumOff val="75000"/>
                      </a:srgbClr>
                    </a:gs>
                    <a:gs pos="100000">
                      <a:srgbClr val="1A0F49">
                        <a:lumMod val="50000"/>
                        <a:lumOff val="50000"/>
                      </a:srgbClr>
                    </a:gs>
                  </a:gsLst>
                  <a:lin ang="5400000" scaled="1"/>
                </a:gradFill>
                <a:effectLst>
                  <a:outerShdw blurRad="38100" dist="25400" dir="5400000" algn="ctr" rotWithShape="0">
                    <a:srgbClr val="6E747A">
                      <a:alpha val="43000"/>
                    </a:srgbClr>
                  </a:outerShdw>
                </a:effectLst>
              </a:rPr>
              <a:t>60</a:t>
            </a:r>
            <a:endParaRPr lang="ru-RU" sz="1600" b="1" dirty="0">
              <a:ln w="0"/>
              <a:gradFill>
                <a:gsLst>
                  <a:gs pos="0">
                    <a:srgbClr val="25C6E3">
                      <a:lumMod val="5000"/>
                      <a:lumOff val="95000"/>
                    </a:srgbClr>
                  </a:gs>
                  <a:gs pos="74000">
                    <a:srgbClr val="1A0F49">
                      <a:lumMod val="25000"/>
                      <a:lumOff val="75000"/>
                    </a:srgbClr>
                  </a:gs>
                  <a:gs pos="83000">
                    <a:srgbClr val="1A0F49">
                      <a:lumMod val="25000"/>
                      <a:lumOff val="75000"/>
                    </a:srgbClr>
                  </a:gs>
                  <a:gs pos="100000">
                    <a:srgbClr val="1A0F49">
                      <a:lumMod val="50000"/>
                      <a:lumOff val="50000"/>
                    </a:srgbClr>
                  </a:gs>
                </a:gsLst>
                <a:lin ang="5400000" scaled="1"/>
              </a:gradFill>
              <a:effectLst>
                <a:outerShdw blurRad="38100" dist="25400" dir="5400000" algn="ctr" rotWithShape="0">
                  <a:srgbClr val="6E747A">
                    <a:alpha val="43000"/>
                  </a:srgbClr>
                </a:outerShdw>
              </a:effectLst>
            </a:endParaRPr>
          </a:p>
        </p:txBody>
      </p:sp>
      <p:graphicFrame>
        <p:nvGraphicFramePr>
          <p:cNvPr id="11" name="Таблица 10"/>
          <p:cNvGraphicFramePr>
            <a:graphicFrameLocks noGrp="1"/>
          </p:cNvGraphicFramePr>
          <p:nvPr>
            <p:extLst/>
          </p:nvPr>
        </p:nvGraphicFramePr>
        <p:xfrm>
          <a:off x="55246" y="189079"/>
          <a:ext cx="6040754" cy="944880"/>
        </p:xfrm>
        <a:graphic>
          <a:graphicData uri="http://schemas.openxmlformats.org/drawingml/2006/table">
            <a:tbl>
              <a:tblPr firstRow="1" bandRow="1" bandCol="1">
                <a:tableStyleId>{5A111915-BE36-4E01-A7E5-04B1672EAD32}</a:tableStyleId>
              </a:tblPr>
              <a:tblGrid>
                <a:gridCol w="1950017"/>
                <a:gridCol w="1588169"/>
                <a:gridCol w="1187115"/>
                <a:gridCol w="1315453"/>
              </a:tblGrid>
              <a:tr h="337513">
                <a:tc rowSpan="2">
                  <a:txBody>
                    <a:bodyPr/>
                    <a:lstStyle/>
                    <a:p>
                      <a:pPr algn="ctr"/>
                      <a:r>
                        <a:rPr lang="ru-RU" sz="1400" dirty="0" smtClean="0"/>
                        <a:t>Общий объем расходов по программе,</a:t>
                      </a:r>
                    </a:p>
                    <a:p>
                      <a:pPr algn="ctr"/>
                      <a:r>
                        <a:rPr lang="ru-RU" sz="1400" dirty="0" smtClean="0"/>
                        <a:t>тыс. рублей</a:t>
                      </a:r>
                      <a:endParaRPr lang="ru-RU" sz="1400" b="1" dirty="0">
                        <a:solidFill>
                          <a:schemeClr val="tx1">
                            <a:lumMod val="65000"/>
                            <a:lumOff val="35000"/>
                          </a:schemeClr>
                        </a:solidFill>
                        <a:latin typeface="+mn-lt"/>
                      </a:endParaRPr>
                    </a:p>
                  </a:txBody>
                  <a:tcPr anchor="ctr"/>
                </a:tc>
                <a:tc>
                  <a:txBody>
                    <a:bodyPr/>
                    <a:lstStyle/>
                    <a:p>
                      <a:pPr algn="ctr"/>
                      <a:r>
                        <a:rPr lang="ru-RU" sz="1400" dirty="0" smtClean="0"/>
                        <a:t>Уточненный план на 2021 год</a:t>
                      </a:r>
                      <a:endParaRPr lang="ru-RU" sz="1400" b="1" dirty="0">
                        <a:solidFill>
                          <a:schemeClr val="tx1">
                            <a:lumMod val="65000"/>
                            <a:lumOff val="35000"/>
                          </a:schemeClr>
                        </a:solidFill>
                        <a:latin typeface="+mn-lt"/>
                      </a:endParaRPr>
                    </a:p>
                  </a:txBody>
                  <a:tcPr anchor="ctr"/>
                </a:tc>
                <a:tc>
                  <a:txBody>
                    <a:bodyPr/>
                    <a:lstStyle/>
                    <a:p>
                      <a:pPr algn="ctr"/>
                      <a:r>
                        <a:rPr lang="ru-RU" sz="1400" dirty="0" smtClean="0"/>
                        <a:t>Исполнено за 2021 год</a:t>
                      </a:r>
                      <a:endParaRPr lang="ru-RU" sz="1400" b="1" dirty="0">
                        <a:solidFill>
                          <a:schemeClr val="tx1">
                            <a:lumMod val="65000"/>
                            <a:lumOff val="35000"/>
                          </a:schemeClr>
                        </a:solidFill>
                        <a:latin typeface="+mn-lt"/>
                      </a:endParaRPr>
                    </a:p>
                  </a:txBody>
                  <a:tcPr anchor="ctr"/>
                </a:tc>
                <a:tc>
                  <a:txBody>
                    <a:bodyPr/>
                    <a:lstStyle/>
                    <a:p>
                      <a:pPr algn="ctr"/>
                      <a:r>
                        <a:rPr lang="ru-RU" sz="1400" dirty="0" smtClean="0"/>
                        <a:t>% исполнения</a:t>
                      </a:r>
                      <a:endParaRPr lang="ru-RU" sz="1400" b="1" dirty="0">
                        <a:solidFill>
                          <a:schemeClr val="tx1">
                            <a:lumMod val="65000"/>
                            <a:lumOff val="35000"/>
                          </a:schemeClr>
                        </a:solidFill>
                        <a:latin typeface="+mn-lt"/>
                      </a:endParaRPr>
                    </a:p>
                  </a:txBody>
                  <a:tcPr anchor="ctr"/>
                </a:tc>
              </a:tr>
              <a:tr h="337513">
                <a:tc vMerge="1">
                  <a:txBody>
                    <a:bodyPr/>
                    <a:lstStyle/>
                    <a:p>
                      <a:endParaRPr lang="ru-RU" dirty="0"/>
                    </a:p>
                  </a:txBody>
                  <a:tcPr/>
                </a:tc>
                <a:tc>
                  <a:txBody>
                    <a:bodyPr/>
                    <a:lstStyle/>
                    <a:p>
                      <a:pPr algn="ctr"/>
                      <a:r>
                        <a:rPr lang="ru-RU" sz="1400" dirty="0" smtClean="0"/>
                        <a:t>3 385,3</a:t>
                      </a:r>
                      <a:endParaRPr lang="ru-RU" sz="1400" b="0" dirty="0">
                        <a:solidFill>
                          <a:schemeClr val="tx1">
                            <a:lumMod val="65000"/>
                            <a:lumOff val="35000"/>
                          </a:schemeClr>
                        </a:solidFill>
                        <a:latin typeface="+mn-lt"/>
                      </a:endParaRPr>
                    </a:p>
                  </a:txBody>
                  <a:tcPr anchor="ctr"/>
                </a:tc>
                <a:tc>
                  <a:txBody>
                    <a:bodyPr/>
                    <a:lstStyle/>
                    <a:p>
                      <a:pPr algn="ctr"/>
                      <a:r>
                        <a:rPr lang="ru-RU" sz="1400" dirty="0" smtClean="0"/>
                        <a:t>3 383,5</a:t>
                      </a:r>
                      <a:endParaRPr lang="ru-RU" sz="1400" b="0" dirty="0">
                        <a:solidFill>
                          <a:schemeClr val="tx1">
                            <a:lumMod val="65000"/>
                            <a:lumOff val="35000"/>
                          </a:schemeClr>
                        </a:solidFill>
                        <a:latin typeface="+mn-lt"/>
                      </a:endParaRPr>
                    </a:p>
                  </a:txBody>
                  <a:tcPr anchor="ctr"/>
                </a:tc>
                <a:tc>
                  <a:txBody>
                    <a:bodyPr/>
                    <a:lstStyle/>
                    <a:p>
                      <a:pPr algn="ctr"/>
                      <a:r>
                        <a:rPr lang="ru-RU" sz="1400" dirty="0" smtClean="0"/>
                        <a:t>95,5</a:t>
                      </a:r>
                      <a:endParaRPr lang="ru-RU" sz="1400" b="0" dirty="0">
                        <a:solidFill>
                          <a:schemeClr val="tx1">
                            <a:lumMod val="65000"/>
                            <a:lumOff val="35000"/>
                          </a:schemeClr>
                        </a:solidFill>
                        <a:latin typeface="+mn-lt"/>
                      </a:endParaRPr>
                    </a:p>
                  </a:txBody>
                  <a:tcPr anchor="ctr"/>
                </a:tc>
              </a:tr>
            </a:tbl>
          </a:graphicData>
        </a:graphic>
      </p:graphicFrame>
      <p:sp>
        <p:nvSpPr>
          <p:cNvPr id="14" name="TextBox 13"/>
          <p:cNvSpPr txBox="1"/>
          <p:nvPr/>
        </p:nvSpPr>
        <p:spPr>
          <a:xfrm>
            <a:off x="55246" y="4043511"/>
            <a:ext cx="9782856" cy="2062103"/>
          </a:xfrm>
          <a:prstGeom prst="rect">
            <a:avLst/>
          </a:prstGeom>
          <a:noFill/>
        </p:spPr>
        <p:txBody>
          <a:bodyPr wrap="square" rtlCol="0">
            <a:spAutoFit/>
          </a:bodyPr>
          <a:lstStyle/>
          <a:p>
            <a:r>
              <a:rPr lang="ru-RU" sz="1600" dirty="0" smtClean="0">
                <a:solidFill>
                  <a:srgbClr val="25C6E3">
                    <a:lumMod val="50000"/>
                  </a:srgbClr>
                </a:solidFill>
              </a:rPr>
              <a:t>Профилактика правонарушений в сфере общественного порядка</a:t>
            </a:r>
            <a:r>
              <a:rPr lang="ru-RU" sz="1600" dirty="0" smtClean="0">
                <a:solidFill>
                  <a:prstClr val="black"/>
                </a:solidFill>
              </a:rPr>
              <a:t>:</a:t>
            </a:r>
          </a:p>
          <a:p>
            <a:pPr marL="285750" indent="-285750">
              <a:buFont typeface="Wingdings" panose="05000000000000000000" pitchFamily="2" charset="2"/>
              <a:buChar char="ü"/>
            </a:pPr>
            <a:r>
              <a:rPr lang="ru-RU" sz="1600" dirty="0" smtClean="0">
                <a:solidFill>
                  <a:prstClr val="black"/>
                </a:solidFill>
              </a:rPr>
              <a:t>Обеспечение функционирования и развития систем видеонаблюдения в наиболее криминогенных общественных местах и на улицах города </a:t>
            </a:r>
            <a:r>
              <a:rPr lang="ru-RU" sz="1600" dirty="0" err="1" smtClean="0">
                <a:solidFill>
                  <a:prstClr val="black"/>
                </a:solidFill>
              </a:rPr>
              <a:t>Пыть-Яха</a:t>
            </a:r>
            <a:r>
              <a:rPr lang="ru-RU" sz="1600" dirty="0" smtClean="0">
                <a:solidFill>
                  <a:prstClr val="black"/>
                </a:solidFill>
              </a:rPr>
              <a:t>,</a:t>
            </a:r>
          </a:p>
          <a:p>
            <a:pPr marL="285750" indent="-285750">
              <a:buFont typeface="Wingdings" panose="05000000000000000000" pitchFamily="2" charset="2"/>
              <a:buChar char="ü"/>
            </a:pPr>
            <a:r>
              <a:rPr lang="ru-RU" sz="1600" dirty="0">
                <a:solidFill>
                  <a:prstClr val="black"/>
                </a:solidFill>
              </a:rPr>
              <a:t>Создание условий деятельности народных </a:t>
            </a:r>
            <a:r>
              <a:rPr lang="ru-RU" sz="1600" dirty="0" smtClean="0">
                <a:solidFill>
                  <a:prstClr val="black"/>
                </a:solidFill>
              </a:rPr>
              <a:t>дружин, административной </a:t>
            </a:r>
            <a:r>
              <a:rPr lang="ru-RU" sz="1600" dirty="0">
                <a:solidFill>
                  <a:prstClr val="black"/>
                </a:solidFill>
              </a:rPr>
              <a:t>комиссии</a:t>
            </a:r>
            <a:endParaRPr lang="ru-RU" sz="1600" dirty="0" smtClean="0">
              <a:solidFill>
                <a:prstClr val="black"/>
              </a:solidFill>
            </a:endParaRPr>
          </a:p>
          <a:p>
            <a:r>
              <a:rPr lang="ru-RU" sz="1600" dirty="0">
                <a:solidFill>
                  <a:srgbClr val="25C6E3">
                    <a:lumMod val="50000"/>
                  </a:srgbClr>
                </a:solidFill>
              </a:rPr>
              <a:t>Профилактика незаконного оборота и потребления наркотических средств</a:t>
            </a:r>
          </a:p>
          <a:p>
            <a:r>
              <a:rPr lang="ru-RU" sz="1600" dirty="0">
                <a:solidFill>
                  <a:srgbClr val="25C6E3">
                    <a:lumMod val="50000"/>
                  </a:srgbClr>
                </a:solidFill>
              </a:rPr>
              <a:t>и психотропных </a:t>
            </a:r>
            <a:r>
              <a:rPr lang="ru-RU" sz="1600" dirty="0" smtClean="0">
                <a:solidFill>
                  <a:srgbClr val="25C6E3">
                    <a:lumMod val="50000"/>
                  </a:srgbClr>
                </a:solidFill>
              </a:rPr>
              <a:t>веществ:</a:t>
            </a:r>
          </a:p>
          <a:p>
            <a:pPr marL="285750" indent="-285750">
              <a:buFont typeface="Wingdings" panose="05000000000000000000" pitchFamily="2" charset="2"/>
              <a:buChar char="ü"/>
            </a:pPr>
            <a:r>
              <a:rPr lang="ru-RU" sz="1600" dirty="0">
                <a:solidFill>
                  <a:srgbClr val="404040"/>
                </a:solidFill>
              </a:rPr>
              <a:t>Организация и проведение турниров, соревнований, выставок и других мероприятий, направленных на формирование негативного отношения к незаконному обороту и употреблению наркотиков</a:t>
            </a:r>
          </a:p>
        </p:txBody>
      </p:sp>
      <p:sp>
        <p:nvSpPr>
          <p:cNvPr id="5" name="TextBox 4"/>
          <p:cNvSpPr txBox="1"/>
          <p:nvPr/>
        </p:nvSpPr>
        <p:spPr>
          <a:xfrm>
            <a:off x="91164" y="3456093"/>
            <a:ext cx="5968917" cy="646331"/>
          </a:xfrm>
          <a:prstGeom prst="rect">
            <a:avLst/>
          </a:prstGeom>
          <a:noFill/>
        </p:spPr>
        <p:txBody>
          <a:bodyPr wrap="square" rtlCol="0">
            <a:spAutoFit/>
          </a:bodyPr>
          <a:lstStyle/>
          <a:p>
            <a:r>
              <a:rPr lang="ru-RU" b="1" dirty="0">
                <a:solidFill>
                  <a:srgbClr val="25C6E3">
                    <a:lumMod val="75000"/>
                  </a:srgbClr>
                </a:solidFill>
              </a:rPr>
              <a:t>Основные результаты реализации мероприятий муниципальной программы</a:t>
            </a:r>
            <a:r>
              <a:rPr lang="ru-RU" dirty="0">
                <a:solidFill>
                  <a:prstClr val="black"/>
                </a:solidFill>
              </a:rPr>
              <a:t>:</a:t>
            </a:r>
          </a:p>
        </p:txBody>
      </p:sp>
      <p:sp>
        <p:nvSpPr>
          <p:cNvPr id="6" name="TextBox 5"/>
          <p:cNvSpPr txBox="1"/>
          <p:nvPr/>
        </p:nvSpPr>
        <p:spPr>
          <a:xfrm>
            <a:off x="5280454" y="6460285"/>
            <a:ext cx="3412857" cy="369332"/>
          </a:xfrm>
          <a:prstGeom prst="rect">
            <a:avLst/>
          </a:prstGeom>
          <a:noFill/>
        </p:spPr>
        <p:txBody>
          <a:bodyPr wrap="none" rtlCol="0">
            <a:spAutoFit/>
          </a:bodyPr>
          <a:lstStyle/>
          <a:p>
            <a:r>
              <a:rPr lang="ru-RU" dirty="0">
                <a:solidFill>
                  <a:srgbClr val="FFFFFF"/>
                </a:solidFill>
              </a:rPr>
              <a:t>Профилактика правонарушений </a:t>
            </a:r>
          </a:p>
        </p:txBody>
      </p:sp>
    </p:spTree>
    <p:extLst>
      <p:ext uri="{BB962C8B-B14F-4D97-AF65-F5344CB8AC3E}">
        <p14:creationId xmlns:p14="http://schemas.microsoft.com/office/powerpoint/2010/main" val="1075545425"/>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68071" y="2356142"/>
            <a:ext cx="5874177" cy="1285484"/>
          </a:xfrm>
          <a:solidFill>
            <a:schemeClr val="bg1"/>
          </a:solidFill>
        </p:spPr>
        <p:txBody>
          <a:bodyPr/>
          <a:lstStyle/>
          <a:p>
            <a:r>
              <a:rPr lang="ru-RU" sz="3000" dirty="0"/>
              <a:t>Муниципальная программа </a:t>
            </a:r>
            <a:r>
              <a:rPr lang="ru-RU" sz="3000" dirty="0" smtClean="0"/>
              <a:t>«Укрепление межнационального и межконфессионального согласия </a:t>
            </a:r>
            <a:br>
              <a:rPr lang="ru-RU" sz="3000" dirty="0" smtClean="0"/>
            </a:br>
            <a:r>
              <a:rPr lang="ru-RU" sz="3000" dirty="0" smtClean="0"/>
              <a:t>в городе </a:t>
            </a:r>
            <a:r>
              <a:rPr lang="ru-RU" sz="3000" dirty="0" err="1" smtClean="0"/>
              <a:t>Пыть-Яхе</a:t>
            </a:r>
            <a:r>
              <a:rPr lang="ru-RU" sz="3000" dirty="0" smtClean="0"/>
              <a:t>"</a:t>
            </a:r>
            <a:endParaRPr lang="ru-RU" sz="3000" dirty="0"/>
          </a:p>
        </p:txBody>
      </p:sp>
      <p:sp>
        <p:nvSpPr>
          <p:cNvPr id="10" name="Текст 9"/>
          <p:cNvSpPr>
            <a:spLocks noGrp="1"/>
          </p:cNvSpPr>
          <p:nvPr>
            <p:ph type="body" sz="quarter" idx="32"/>
          </p:nvPr>
        </p:nvSpPr>
        <p:spPr>
          <a:xfrm>
            <a:off x="6268071" y="3659196"/>
            <a:ext cx="5874852" cy="1606941"/>
          </a:xfrm>
        </p:spPr>
        <p:txBody>
          <a:bodyPr/>
          <a:lstStyle/>
          <a:p>
            <a:r>
              <a:rPr lang="ru-RU" sz="2400" dirty="0"/>
              <a:t>Цель: </a:t>
            </a:r>
            <a:r>
              <a:rPr lang="ru-RU" dirty="0"/>
              <a:t>Укрепление единства народов Российской Федерации, проживающих на территории города </a:t>
            </a:r>
            <a:r>
              <a:rPr lang="ru-RU" dirty="0" err="1"/>
              <a:t>Пыть-Яха</a:t>
            </a:r>
            <a:r>
              <a:rPr lang="ru-RU" dirty="0"/>
              <a:t>, профилактика экстремизма в городе </a:t>
            </a:r>
            <a:r>
              <a:rPr lang="ru-RU" dirty="0" err="1"/>
              <a:t>Пыть-Яхе</a:t>
            </a:r>
            <a:r>
              <a:rPr lang="ru-RU" dirty="0" smtClean="0"/>
              <a:t>. </a:t>
            </a:r>
            <a:r>
              <a:rPr lang="ru-RU" dirty="0"/>
              <a:t>Создание условий для антитеррористической безопасности в муниципальном образовании.</a:t>
            </a:r>
          </a:p>
          <a:p>
            <a:endParaRPr lang="ru-RU" dirty="0"/>
          </a:p>
        </p:txBody>
      </p:sp>
      <p:graphicFrame>
        <p:nvGraphicFramePr>
          <p:cNvPr id="3" name="Объект 2"/>
          <p:cNvGraphicFramePr>
            <a:graphicFrameLocks noGrp="1"/>
          </p:cNvGraphicFramePr>
          <p:nvPr>
            <p:ph sz="half" idx="1"/>
            <p:extLst/>
          </p:nvPr>
        </p:nvGraphicFramePr>
        <p:xfrm>
          <a:off x="127083" y="1239533"/>
          <a:ext cx="5968917" cy="2692400"/>
        </p:xfrm>
        <a:graphic>
          <a:graphicData uri="http://schemas.openxmlformats.org/drawingml/2006/table">
            <a:tbl>
              <a:tblPr firstRow="1" bandRow="1">
                <a:tableStyleId>{073A0DAA-6AF3-43AB-8588-CEC1D06C72B9}</a:tableStyleId>
              </a:tblPr>
              <a:tblGrid>
                <a:gridCol w="3289885"/>
                <a:gridCol w="577516"/>
                <a:gridCol w="593558"/>
                <a:gridCol w="673769"/>
                <a:gridCol w="834189"/>
              </a:tblGrid>
              <a:tr h="370840">
                <a:tc rowSpan="2">
                  <a:txBody>
                    <a:bodyPr/>
                    <a:lstStyle/>
                    <a:p>
                      <a:pPr algn="ctr" fontAlgn="ctr"/>
                      <a:r>
                        <a:rPr lang="ru-RU" sz="1000" u="none" strike="noStrike" dirty="0">
                          <a:effectLst/>
                        </a:rPr>
                        <a:t>Наименование целевых показателей </a:t>
                      </a:r>
                      <a:endParaRPr lang="ru-RU" sz="1000" b="0" i="0" u="none" strike="noStrike" dirty="0">
                        <a:solidFill>
                          <a:srgbClr val="000000"/>
                        </a:solidFill>
                        <a:effectLst/>
                        <a:latin typeface="Times New Roman" panose="02020603050405020304" pitchFamily="18" charset="0"/>
                      </a:endParaRPr>
                    </a:p>
                  </a:txBody>
                  <a:tcPr marL="2956" marR="2956" marT="2956" marB="0" anchor="ctr">
                    <a:lnB w="12700" cap="flat" cmpd="sng" algn="ctr">
                      <a:solidFill>
                        <a:schemeClr val="tx1"/>
                      </a:solidFill>
                      <a:prstDash val="solid"/>
                      <a:round/>
                      <a:headEnd type="none" w="med" len="med"/>
                      <a:tailEnd type="none" w="med" len="med"/>
                    </a:lnB>
                    <a:solidFill>
                      <a:schemeClr val="accent5"/>
                    </a:solidFill>
                  </a:tcPr>
                </a:tc>
                <a:tc gridSpan="2">
                  <a:txBody>
                    <a:bodyPr/>
                    <a:lstStyle/>
                    <a:p>
                      <a:pPr algn="ctr" fontAlgn="ctr"/>
                      <a:r>
                        <a:rPr lang="ru-RU" sz="1000" u="none" strike="noStrike" dirty="0">
                          <a:effectLst/>
                        </a:rPr>
                        <a:t>Значение показателя</a:t>
                      </a:r>
                      <a:endParaRPr lang="ru-RU" sz="1000" b="0" i="0" u="none" strike="noStrike" dirty="0">
                        <a:solidFill>
                          <a:srgbClr val="000000"/>
                        </a:solidFill>
                        <a:effectLst/>
                        <a:latin typeface="Times New Roman" panose="02020603050405020304" pitchFamily="18" charset="0"/>
                      </a:endParaRPr>
                    </a:p>
                  </a:txBody>
                  <a:tcPr marL="2956" marR="2956" marT="2956" marB="0" anchor="ctr">
                    <a:lnB w="12700" cap="flat" cmpd="sng" algn="ctr">
                      <a:solidFill>
                        <a:schemeClr val="tx1"/>
                      </a:solidFill>
                      <a:prstDash val="solid"/>
                      <a:round/>
                      <a:headEnd type="none" w="med" len="med"/>
                      <a:tailEnd type="none" w="med" len="med"/>
                    </a:lnB>
                    <a:solidFill>
                      <a:schemeClr val="accent5"/>
                    </a:solidFill>
                  </a:tcPr>
                </a:tc>
                <a:tc hMerge="1">
                  <a:txBody>
                    <a:bodyPr/>
                    <a:lstStyle/>
                    <a:p>
                      <a:endParaRPr lang="ru-RU"/>
                    </a:p>
                  </a:txBody>
                  <a:tcPr/>
                </a:tc>
                <a:tc gridSpan="2">
                  <a:txBody>
                    <a:bodyPr/>
                    <a:lstStyle/>
                    <a:p>
                      <a:pPr algn="ctr" fontAlgn="ctr"/>
                      <a:r>
                        <a:rPr lang="ru-RU" sz="1000" u="none" strike="noStrike" dirty="0">
                          <a:effectLst/>
                        </a:rPr>
                        <a:t>Объём финансирования (тыс. рублей)</a:t>
                      </a:r>
                      <a:endParaRPr lang="ru-RU" sz="1000" b="0" i="0" u="none" strike="noStrike" dirty="0">
                        <a:solidFill>
                          <a:srgbClr val="000000"/>
                        </a:solidFill>
                        <a:effectLst/>
                        <a:latin typeface="Times New Roman" panose="02020603050405020304" pitchFamily="18" charset="0"/>
                      </a:endParaRPr>
                    </a:p>
                  </a:txBody>
                  <a:tcPr marL="2956" marR="2956" marT="2956" marB="0" anchor="ctr">
                    <a:lnB w="12700" cap="flat" cmpd="sng" algn="ctr">
                      <a:solidFill>
                        <a:schemeClr val="tx1"/>
                      </a:solidFill>
                      <a:prstDash val="solid"/>
                      <a:round/>
                      <a:headEnd type="none" w="med" len="med"/>
                      <a:tailEnd type="none" w="med" len="med"/>
                    </a:lnB>
                    <a:solidFill>
                      <a:schemeClr val="accent5"/>
                    </a:solidFill>
                  </a:tcPr>
                </a:tc>
                <a:tc hMerge="1">
                  <a:txBody>
                    <a:bodyPr/>
                    <a:lstStyle/>
                    <a:p>
                      <a:endParaRPr lang="ru-RU"/>
                    </a:p>
                  </a:txBody>
                  <a:tcPr/>
                </a:tc>
              </a:tr>
              <a:tr h="370840">
                <a:tc vMerge="1">
                  <a:txBody>
                    <a:bodyPr/>
                    <a:lstStyle/>
                    <a:p>
                      <a:endParaRPr lang="ru-RU"/>
                    </a:p>
                  </a:txBody>
                  <a:tcPr/>
                </a:tc>
                <a:tc>
                  <a:txBody>
                    <a:bodyPr/>
                    <a:lstStyle/>
                    <a:p>
                      <a:pPr algn="ctr" fontAlgn="ctr"/>
                      <a:r>
                        <a:rPr lang="ru-RU" sz="1000" u="none" strike="noStrike" dirty="0">
                          <a:effectLst/>
                        </a:rPr>
                        <a:t>план</a:t>
                      </a:r>
                      <a:endParaRPr lang="ru-RU" sz="1000" b="0" i="0" u="none" strike="noStrike" dirty="0">
                        <a:solidFill>
                          <a:srgbClr val="000000"/>
                        </a:solidFill>
                        <a:effectLst/>
                        <a:latin typeface="Times New Roman" panose="02020603050405020304" pitchFamily="18" charset="0"/>
                      </a:endParaRPr>
                    </a:p>
                  </a:txBody>
                  <a:tcPr marL="2956" marR="2956" marT="295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ru-RU" sz="1000" u="none" strike="noStrike" dirty="0">
                          <a:effectLst/>
                        </a:rPr>
                        <a:t>факт</a:t>
                      </a:r>
                      <a:endParaRPr lang="ru-RU" sz="1000" b="0" i="0" u="none" strike="noStrike" dirty="0">
                        <a:solidFill>
                          <a:srgbClr val="000000"/>
                        </a:solidFill>
                        <a:effectLst/>
                        <a:latin typeface="Times New Roman" panose="02020603050405020304" pitchFamily="18" charset="0"/>
                      </a:endParaRPr>
                    </a:p>
                  </a:txBody>
                  <a:tcPr marL="2956" marR="2956" marT="295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ru-RU" sz="1000" u="none" strike="noStrike" dirty="0">
                          <a:effectLst/>
                        </a:rPr>
                        <a:t>план по программе</a:t>
                      </a:r>
                      <a:endParaRPr lang="ru-RU" sz="1000" b="0" i="0" u="none" strike="noStrike" dirty="0">
                        <a:solidFill>
                          <a:srgbClr val="000000"/>
                        </a:solidFill>
                        <a:effectLst/>
                        <a:latin typeface="Times New Roman" panose="02020603050405020304" pitchFamily="18" charset="0"/>
                      </a:endParaRPr>
                    </a:p>
                  </a:txBody>
                  <a:tcPr marL="2956" marR="2956" marT="295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ru-RU" sz="1000" u="none" strike="noStrike" dirty="0">
                          <a:effectLst/>
                        </a:rPr>
                        <a:t>кассовое исполнение</a:t>
                      </a:r>
                      <a:endParaRPr lang="ru-RU" sz="1000" b="0" i="0" u="none" strike="noStrike" dirty="0">
                        <a:solidFill>
                          <a:srgbClr val="000000"/>
                        </a:solidFill>
                        <a:effectLst/>
                        <a:latin typeface="Times New Roman" panose="02020603050405020304" pitchFamily="18" charset="0"/>
                      </a:endParaRPr>
                    </a:p>
                  </a:txBody>
                  <a:tcPr marL="2956" marR="2956" marT="295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000" smtClean="0"/>
                        <a:t>Доля граждан, положительно оценивающих состояние межнациональных отношений в муниципальном образовании городской округ город Пыть-Ях, в общем количестве граждан</a:t>
                      </a:r>
                      <a:endParaRPr lang="ru-RU"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ru-RU" sz="1400" dirty="0" smtClean="0"/>
                        <a:t>78,5</a:t>
                      </a:r>
                      <a:endParaRPr lang="ru-RU"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ru-RU" sz="1400" dirty="0" smtClean="0"/>
                        <a:t>90</a:t>
                      </a:r>
                      <a:endParaRPr lang="ru-RU"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3">
                  <a:txBody>
                    <a:bodyPr/>
                    <a:lstStyle/>
                    <a:p>
                      <a:pPr algn="ctr"/>
                      <a:r>
                        <a:rPr lang="ru-RU" sz="1400" smtClean="0"/>
                        <a:t>283,0</a:t>
                      </a:r>
                      <a:endParaRPr lang="ru-RU"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3">
                  <a:txBody>
                    <a:bodyPr/>
                    <a:lstStyle/>
                    <a:p>
                      <a:pPr algn="ctr"/>
                      <a:r>
                        <a:rPr lang="ru-RU" sz="1400" dirty="0" smtClean="0"/>
                        <a:t>282,7</a:t>
                      </a:r>
                      <a:endParaRPr lang="ru-RU"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a:txBody>
                    <a:bodyPr/>
                    <a:lstStyle/>
                    <a:p>
                      <a:pPr algn="ctr"/>
                      <a:r>
                        <a:rPr lang="ru-RU" sz="1000" dirty="0" smtClean="0"/>
                        <a:t>Численность участников мероприятий, направленных на этнокультурное развитие народов России, проживающих в муниципальном образовании городской округ город Пыть-Ях, тыс. человек</a:t>
                      </a:r>
                      <a:endParaRPr lang="ru-RU"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ru-RU" sz="1400" dirty="0" smtClean="0"/>
                        <a:t>62,6</a:t>
                      </a:r>
                      <a:endParaRPr lang="ru-RU"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ru-RU" sz="1400" dirty="0" smtClean="0"/>
                        <a:t>62,6</a:t>
                      </a:r>
                      <a:endParaRPr lang="ru-RU"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ru-RU" sz="1400" dirty="0"/>
                    </a:p>
                  </a:txBody>
                  <a:tcPr/>
                </a:tc>
                <a:tc vMerge="1">
                  <a:txBody>
                    <a:bodyPr/>
                    <a:lstStyle/>
                    <a:p>
                      <a:endParaRPr lang="ru-RU" sz="1400" dirty="0"/>
                    </a:p>
                  </a:txBody>
                  <a:tcPr/>
                </a:tc>
              </a:tr>
              <a:tr h="370840">
                <a:tc>
                  <a:txBody>
                    <a:bodyPr/>
                    <a:lstStyle/>
                    <a:p>
                      <a:pPr algn="ctr"/>
                      <a:r>
                        <a:rPr lang="ru-RU" sz="1000" dirty="0" smtClean="0"/>
                        <a:t>Количество участников мероприятий, направленных на укрепление общероссийского гражданского единства, тыс. человек</a:t>
                      </a:r>
                      <a:endParaRPr lang="ru-RU"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ru-RU" sz="1400" dirty="0" smtClean="0"/>
                        <a:t>42,3</a:t>
                      </a:r>
                      <a:endParaRPr lang="ru-RU"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ru-RU" sz="1400" dirty="0" smtClean="0"/>
                        <a:t>42,3</a:t>
                      </a:r>
                      <a:endParaRPr lang="ru-RU"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algn="ctr"/>
                      <a:endParaRPr lang="ru-RU"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algn="ctr"/>
                      <a:endParaRPr lang="ru-RU" sz="1400"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4" name="Нижний колонтитул 3"/>
          <p:cNvSpPr>
            <a:spLocks noGrp="1"/>
          </p:cNvSpPr>
          <p:nvPr>
            <p:ph type="ftr" sz="quarter" idx="13"/>
          </p:nvPr>
        </p:nvSpPr>
        <p:spPr/>
        <p:txBody>
          <a:bodyPr/>
          <a:lstStyle/>
          <a:p>
            <a:r>
              <a:rPr lang="ru-RU" smtClean="0">
                <a:solidFill>
                  <a:prstClr val="black">
                    <a:lumMod val="75000"/>
                    <a:lumOff val="25000"/>
                  </a:prstClr>
                </a:solidFill>
              </a:rPr>
              <a:t>Бюджет для граждан</a:t>
            </a:r>
            <a:endParaRPr lang="ru-RU" dirty="0">
              <a:solidFill>
                <a:prstClr val="black">
                  <a:lumMod val="75000"/>
                  <a:lumOff val="25000"/>
                </a:prstClr>
              </a:solidFill>
            </a:endParaRPr>
          </a:p>
        </p:txBody>
      </p:sp>
      <p:sp>
        <p:nvSpPr>
          <p:cNvPr id="8" name="TextBox 7"/>
          <p:cNvSpPr txBox="1"/>
          <p:nvPr/>
        </p:nvSpPr>
        <p:spPr>
          <a:xfrm>
            <a:off x="127083" y="4000317"/>
            <a:ext cx="5925252" cy="1631216"/>
          </a:xfrm>
          <a:prstGeom prst="rect">
            <a:avLst/>
          </a:prstGeom>
          <a:noFill/>
        </p:spPr>
        <p:txBody>
          <a:bodyPr wrap="square" rtlCol="0">
            <a:spAutoFit/>
          </a:bodyPr>
          <a:lstStyle/>
          <a:p>
            <a:r>
              <a:rPr lang="ru-RU" b="1" dirty="0">
                <a:solidFill>
                  <a:srgbClr val="00B0F0"/>
                </a:solidFill>
              </a:rPr>
              <a:t>Основные результаты реализации мероприятий муниципальной </a:t>
            </a:r>
            <a:r>
              <a:rPr lang="ru-RU" b="1" dirty="0" smtClean="0">
                <a:solidFill>
                  <a:srgbClr val="00B0F0"/>
                </a:solidFill>
              </a:rPr>
              <a:t>программы</a:t>
            </a:r>
            <a:r>
              <a:rPr lang="ru-RU" dirty="0" smtClean="0">
                <a:solidFill>
                  <a:srgbClr val="00B0F0"/>
                </a:solidFill>
              </a:rPr>
              <a:t>:</a:t>
            </a:r>
          </a:p>
          <a:p>
            <a:r>
              <a:rPr lang="ru-RU" sz="1600" dirty="0" smtClean="0">
                <a:solidFill>
                  <a:prstClr val="black"/>
                </a:solidFill>
              </a:rPr>
              <a:t>Укрепление </a:t>
            </a:r>
            <a:r>
              <a:rPr lang="ru-RU" sz="1600" dirty="0">
                <a:solidFill>
                  <a:prstClr val="black"/>
                </a:solidFill>
              </a:rPr>
              <a:t>межнационального и межконфессионального согласия, поддержка и развитие языков и культуры народов Российской Федерации, проживающих на </a:t>
            </a:r>
            <a:r>
              <a:rPr lang="ru-RU" sz="1600" dirty="0" smtClean="0">
                <a:solidFill>
                  <a:prstClr val="black"/>
                </a:solidFill>
              </a:rPr>
              <a:t>территории</a:t>
            </a:r>
            <a:r>
              <a:rPr lang="ru-RU" sz="1600" dirty="0">
                <a:solidFill>
                  <a:prstClr val="black"/>
                </a:solidFill>
              </a:rPr>
              <a:t> муниципального образования, обеспечение социальной </a:t>
            </a:r>
            <a:endParaRPr lang="ru-RU" sz="1600" dirty="0" smtClean="0">
              <a:solidFill>
                <a:srgbClr val="00B0F0"/>
              </a:solidFill>
            </a:endParaRPr>
          </a:p>
        </p:txBody>
      </p:sp>
      <p:sp>
        <p:nvSpPr>
          <p:cNvPr id="85" name="Нижний колонтитул 3"/>
          <p:cNvSpPr txBox="1">
            <a:spLocks/>
          </p:cNvSpPr>
          <p:nvPr/>
        </p:nvSpPr>
        <p:spPr>
          <a:xfrm>
            <a:off x="0" y="6437730"/>
            <a:ext cx="11760000" cy="432000"/>
          </a:xfrm>
          <a:prstGeom prst="rect">
            <a:avLst/>
          </a:prstGeom>
          <a:solidFill>
            <a:srgbClr val="404040"/>
          </a:solidFill>
          <a:ln cmpd="sng">
            <a:noFill/>
          </a:ln>
        </p:spPr>
        <p:txBody>
          <a:bodyPr vert="horz" lIns="0" tIns="0" rIns="0" bIns="0" rtlCol="0" anchor="ctr"/>
          <a:lstStyle>
            <a:defPPr rtl="0">
              <a:defRPr lang="ru-RU"/>
            </a:defPPr>
            <a:lvl1pPr marL="0" algn="l" defTabSz="914400" rtl="0" eaLnBrk="1" latinLnBrk="0" hangingPunct="1">
              <a:defRPr sz="1200"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1"/>
            <a:r>
              <a:rPr lang="ru-RU" b="1" smtClean="0">
                <a:gradFill>
                  <a:gsLst>
                    <a:gs pos="0">
                      <a:srgbClr val="25C6E3">
                        <a:lumMod val="5000"/>
                        <a:lumOff val="95000"/>
                      </a:srgbClr>
                    </a:gs>
                    <a:gs pos="74000">
                      <a:srgbClr val="1A0F49">
                        <a:lumMod val="25000"/>
                        <a:lumOff val="75000"/>
                      </a:srgbClr>
                    </a:gs>
                    <a:gs pos="83000">
                      <a:srgbClr val="1A0F49">
                        <a:lumMod val="25000"/>
                        <a:lumOff val="75000"/>
                      </a:srgbClr>
                    </a:gs>
                    <a:gs pos="100000">
                      <a:srgbClr val="1A0F49">
                        <a:lumMod val="50000"/>
                        <a:lumOff val="50000"/>
                      </a:srgbClr>
                    </a:gs>
                  </a:gsLst>
                  <a:lin ang="5400000" scaled="1"/>
                </a:gradFill>
              </a:rPr>
              <a:t>БЮДЖЕТ ДЛЯ ГРАЖДАН </a:t>
            </a:r>
            <a:endParaRPr lang="ru-RU" b="1" dirty="0">
              <a:gradFill>
                <a:gsLst>
                  <a:gs pos="0">
                    <a:srgbClr val="25C6E3">
                      <a:lumMod val="5000"/>
                      <a:lumOff val="95000"/>
                    </a:srgbClr>
                  </a:gs>
                  <a:gs pos="74000">
                    <a:srgbClr val="1A0F49">
                      <a:lumMod val="25000"/>
                      <a:lumOff val="75000"/>
                    </a:srgbClr>
                  </a:gs>
                  <a:gs pos="83000">
                    <a:srgbClr val="1A0F49">
                      <a:lumMod val="25000"/>
                      <a:lumOff val="75000"/>
                    </a:srgbClr>
                  </a:gs>
                  <a:gs pos="100000">
                    <a:srgbClr val="1A0F49">
                      <a:lumMod val="50000"/>
                      <a:lumOff val="50000"/>
                    </a:srgbClr>
                  </a:gs>
                </a:gsLst>
                <a:lin ang="5400000" scaled="1"/>
              </a:gradFill>
            </a:endParaRPr>
          </a:p>
        </p:txBody>
      </p:sp>
      <p:sp>
        <p:nvSpPr>
          <p:cNvPr id="86" name="Номер слайда 5">
            <a:extLst>
              <a:ext uri="{FF2B5EF4-FFF2-40B4-BE49-F238E27FC236}">
                <a16:creationId xmlns="" xmlns:a16="http://schemas.microsoft.com/office/drawing/2014/main" id="{1C554D9F-1895-486E-BFBA-905BB2D29E08}"/>
              </a:ext>
            </a:extLst>
          </p:cNvPr>
          <p:cNvSpPr txBox="1">
            <a:spLocks/>
          </p:cNvSpPr>
          <p:nvPr/>
        </p:nvSpPr>
        <p:spPr>
          <a:xfrm>
            <a:off x="11760000" y="6437730"/>
            <a:ext cx="432000" cy="432000"/>
          </a:xfrm>
          <a:prstGeom prst="rect">
            <a:avLst/>
          </a:prstGeom>
          <a:solidFill>
            <a:schemeClr val="tx1">
              <a:lumMod val="75000"/>
              <a:lumOff val="25000"/>
            </a:schemeClr>
          </a:solidFill>
        </p:spPr>
        <p:txBody>
          <a:bodyPr vert="horz" lIns="0" tIns="0" rIns="0" bIns="0" rtlCol="0" anchor="ctr"/>
          <a:lstStyle>
            <a:defPPr rtl="0">
              <a:defRPr lang="ru-RU"/>
            </a:defPPr>
            <a:lvl1pPr marL="0" algn="ctr" defTabSz="914400" rtl="0" eaLnBrk="1" latinLnBrk="0" hangingPunct="1">
              <a:defRPr sz="1200" kern="1200">
                <a:solidFill>
                  <a:schemeClr val="bg1"/>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sz="1600" b="1" dirty="0">
                <a:ln w="0"/>
                <a:gradFill>
                  <a:gsLst>
                    <a:gs pos="0">
                      <a:srgbClr val="25C6E3">
                        <a:lumMod val="5000"/>
                        <a:lumOff val="95000"/>
                      </a:srgbClr>
                    </a:gs>
                    <a:gs pos="74000">
                      <a:srgbClr val="1A0F49">
                        <a:lumMod val="25000"/>
                        <a:lumOff val="75000"/>
                      </a:srgbClr>
                    </a:gs>
                    <a:gs pos="83000">
                      <a:srgbClr val="1A0F49">
                        <a:lumMod val="25000"/>
                        <a:lumOff val="75000"/>
                      </a:srgbClr>
                    </a:gs>
                    <a:gs pos="100000">
                      <a:srgbClr val="1A0F49">
                        <a:lumMod val="50000"/>
                        <a:lumOff val="50000"/>
                      </a:srgbClr>
                    </a:gs>
                  </a:gsLst>
                  <a:lin ang="5400000" scaled="1"/>
                </a:gradFill>
                <a:effectLst>
                  <a:outerShdw blurRad="38100" dist="25400" dir="5400000" algn="ctr" rotWithShape="0">
                    <a:srgbClr val="6E747A">
                      <a:alpha val="43000"/>
                    </a:srgbClr>
                  </a:outerShdw>
                </a:effectLst>
              </a:rPr>
              <a:t>6</a:t>
            </a:r>
            <a:r>
              <a:rPr lang="ru-RU" sz="1600" b="1" dirty="0" smtClean="0">
                <a:ln w="0"/>
                <a:gradFill>
                  <a:gsLst>
                    <a:gs pos="0">
                      <a:srgbClr val="25C6E3">
                        <a:lumMod val="5000"/>
                        <a:lumOff val="95000"/>
                      </a:srgbClr>
                    </a:gs>
                    <a:gs pos="74000">
                      <a:srgbClr val="1A0F49">
                        <a:lumMod val="25000"/>
                        <a:lumOff val="75000"/>
                      </a:srgbClr>
                    </a:gs>
                    <a:gs pos="83000">
                      <a:srgbClr val="1A0F49">
                        <a:lumMod val="25000"/>
                        <a:lumOff val="75000"/>
                      </a:srgbClr>
                    </a:gs>
                    <a:gs pos="100000">
                      <a:srgbClr val="1A0F49">
                        <a:lumMod val="50000"/>
                        <a:lumOff val="50000"/>
                      </a:srgbClr>
                    </a:gs>
                  </a:gsLst>
                  <a:lin ang="5400000" scaled="1"/>
                </a:gradFill>
                <a:effectLst>
                  <a:outerShdw blurRad="38100" dist="25400" dir="5400000" algn="ctr" rotWithShape="0">
                    <a:srgbClr val="6E747A">
                      <a:alpha val="43000"/>
                    </a:srgbClr>
                  </a:outerShdw>
                </a:effectLst>
              </a:rPr>
              <a:t>1</a:t>
            </a:r>
            <a:endParaRPr lang="ru-RU" sz="1600" b="1" dirty="0">
              <a:ln w="0"/>
              <a:gradFill>
                <a:gsLst>
                  <a:gs pos="0">
                    <a:srgbClr val="25C6E3">
                      <a:lumMod val="5000"/>
                      <a:lumOff val="95000"/>
                    </a:srgbClr>
                  </a:gs>
                  <a:gs pos="74000">
                    <a:srgbClr val="1A0F49">
                      <a:lumMod val="25000"/>
                      <a:lumOff val="75000"/>
                    </a:srgbClr>
                  </a:gs>
                  <a:gs pos="83000">
                    <a:srgbClr val="1A0F49">
                      <a:lumMod val="25000"/>
                      <a:lumOff val="75000"/>
                    </a:srgbClr>
                  </a:gs>
                  <a:gs pos="100000">
                    <a:srgbClr val="1A0F49">
                      <a:lumMod val="50000"/>
                      <a:lumOff val="50000"/>
                    </a:srgbClr>
                  </a:gs>
                </a:gsLst>
                <a:lin ang="5400000" scaled="1"/>
              </a:gradFill>
              <a:effectLst>
                <a:outerShdw blurRad="38100" dist="25400" dir="5400000" algn="ctr" rotWithShape="0">
                  <a:srgbClr val="6E747A">
                    <a:alpha val="43000"/>
                  </a:srgbClr>
                </a:outerShdw>
              </a:effectLst>
            </a:endParaRPr>
          </a:p>
        </p:txBody>
      </p:sp>
      <p:graphicFrame>
        <p:nvGraphicFramePr>
          <p:cNvPr id="11" name="Таблица 10"/>
          <p:cNvGraphicFramePr>
            <a:graphicFrameLocks noGrp="1"/>
          </p:cNvGraphicFramePr>
          <p:nvPr>
            <p:extLst/>
          </p:nvPr>
        </p:nvGraphicFramePr>
        <p:xfrm>
          <a:off x="55246" y="189079"/>
          <a:ext cx="6040754" cy="944880"/>
        </p:xfrm>
        <a:graphic>
          <a:graphicData uri="http://schemas.openxmlformats.org/drawingml/2006/table">
            <a:tbl>
              <a:tblPr firstRow="1" bandRow="1" bandCol="1">
                <a:tableStyleId>{5A111915-BE36-4E01-A7E5-04B1672EAD32}</a:tableStyleId>
              </a:tblPr>
              <a:tblGrid>
                <a:gridCol w="1950017"/>
                <a:gridCol w="1588169"/>
                <a:gridCol w="1187115"/>
                <a:gridCol w="1315453"/>
              </a:tblGrid>
              <a:tr h="337513">
                <a:tc rowSpan="2">
                  <a:txBody>
                    <a:bodyPr/>
                    <a:lstStyle/>
                    <a:p>
                      <a:pPr algn="ctr"/>
                      <a:r>
                        <a:rPr lang="ru-RU" sz="1400" dirty="0" smtClean="0"/>
                        <a:t>Общий объем расходов по программе,</a:t>
                      </a:r>
                    </a:p>
                    <a:p>
                      <a:pPr algn="ctr"/>
                      <a:r>
                        <a:rPr lang="ru-RU" sz="1400" dirty="0" smtClean="0"/>
                        <a:t>тыс. рублей</a:t>
                      </a:r>
                      <a:endParaRPr lang="ru-RU" sz="1400" b="1" dirty="0">
                        <a:solidFill>
                          <a:schemeClr val="tx1">
                            <a:lumMod val="65000"/>
                            <a:lumOff val="35000"/>
                          </a:schemeClr>
                        </a:solidFill>
                        <a:latin typeface="+mn-lt"/>
                      </a:endParaRPr>
                    </a:p>
                  </a:txBody>
                  <a:tcPr anchor="ctr"/>
                </a:tc>
                <a:tc>
                  <a:txBody>
                    <a:bodyPr/>
                    <a:lstStyle/>
                    <a:p>
                      <a:pPr algn="ctr"/>
                      <a:r>
                        <a:rPr lang="ru-RU" sz="1400" dirty="0" smtClean="0"/>
                        <a:t>Уточненный план на 2021 год</a:t>
                      </a:r>
                      <a:endParaRPr lang="ru-RU" sz="1400" b="1" dirty="0">
                        <a:solidFill>
                          <a:schemeClr val="tx1">
                            <a:lumMod val="65000"/>
                            <a:lumOff val="35000"/>
                          </a:schemeClr>
                        </a:solidFill>
                        <a:latin typeface="+mn-lt"/>
                      </a:endParaRPr>
                    </a:p>
                  </a:txBody>
                  <a:tcPr anchor="ctr"/>
                </a:tc>
                <a:tc>
                  <a:txBody>
                    <a:bodyPr/>
                    <a:lstStyle/>
                    <a:p>
                      <a:pPr algn="ctr"/>
                      <a:r>
                        <a:rPr lang="ru-RU" sz="1400" dirty="0" smtClean="0"/>
                        <a:t>Исполнено за 2021 год</a:t>
                      </a:r>
                      <a:endParaRPr lang="ru-RU" sz="1400" b="1" dirty="0">
                        <a:solidFill>
                          <a:schemeClr val="tx1">
                            <a:lumMod val="65000"/>
                            <a:lumOff val="35000"/>
                          </a:schemeClr>
                        </a:solidFill>
                        <a:latin typeface="+mn-lt"/>
                      </a:endParaRPr>
                    </a:p>
                  </a:txBody>
                  <a:tcPr anchor="ctr"/>
                </a:tc>
                <a:tc>
                  <a:txBody>
                    <a:bodyPr/>
                    <a:lstStyle/>
                    <a:p>
                      <a:pPr algn="ctr"/>
                      <a:r>
                        <a:rPr lang="ru-RU" sz="1400" dirty="0" smtClean="0"/>
                        <a:t>% исполнения</a:t>
                      </a:r>
                      <a:endParaRPr lang="ru-RU" sz="1400" b="1" dirty="0">
                        <a:solidFill>
                          <a:schemeClr val="tx1">
                            <a:lumMod val="65000"/>
                            <a:lumOff val="35000"/>
                          </a:schemeClr>
                        </a:solidFill>
                        <a:latin typeface="+mn-lt"/>
                      </a:endParaRPr>
                    </a:p>
                  </a:txBody>
                  <a:tcPr anchor="ctr"/>
                </a:tc>
              </a:tr>
              <a:tr h="337513">
                <a:tc vMerge="1">
                  <a:txBody>
                    <a:bodyPr/>
                    <a:lstStyle/>
                    <a:p>
                      <a:endParaRPr lang="ru-RU" dirty="0"/>
                    </a:p>
                  </a:txBody>
                  <a:tcPr/>
                </a:tc>
                <a:tc>
                  <a:txBody>
                    <a:bodyPr/>
                    <a:lstStyle/>
                    <a:p>
                      <a:pPr algn="ctr"/>
                      <a:r>
                        <a:rPr lang="ru-RU" sz="1400" dirty="0" smtClean="0"/>
                        <a:t>283,0</a:t>
                      </a:r>
                      <a:endParaRPr lang="ru-RU" sz="1400" b="0" dirty="0">
                        <a:solidFill>
                          <a:schemeClr val="tx1">
                            <a:lumMod val="65000"/>
                            <a:lumOff val="35000"/>
                          </a:schemeClr>
                        </a:solidFill>
                        <a:latin typeface="+mn-lt"/>
                      </a:endParaRPr>
                    </a:p>
                  </a:txBody>
                  <a:tcPr anchor="ctr"/>
                </a:tc>
                <a:tc>
                  <a:txBody>
                    <a:bodyPr/>
                    <a:lstStyle/>
                    <a:p>
                      <a:pPr algn="ctr"/>
                      <a:r>
                        <a:rPr lang="ru-RU" sz="1400" dirty="0" smtClean="0"/>
                        <a:t>282,7</a:t>
                      </a:r>
                      <a:endParaRPr lang="ru-RU" sz="1400" b="0" dirty="0">
                        <a:solidFill>
                          <a:schemeClr val="tx1">
                            <a:lumMod val="65000"/>
                            <a:lumOff val="35000"/>
                          </a:schemeClr>
                        </a:solidFill>
                        <a:latin typeface="+mn-lt"/>
                      </a:endParaRPr>
                    </a:p>
                  </a:txBody>
                  <a:tcPr anchor="ctr"/>
                </a:tc>
                <a:tc>
                  <a:txBody>
                    <a:bodyPr/>
                    <a:lstStyle/>
                    <a:p>
                      <a:pPr algn="ctr"/>
                      <a:r>
                        <a:rPr lang="ru-RU" sz="1400" dirty="0" smtClean="0"/>
                        <a:t>99,9</a:t>
                      </a:r>
                      <a:endParaRPr lang="ru-RU" sz="1400" b="0" dirty="0">
                        <a:solidFill>
                          <a:schemeClr val="tx1">
                            <a:lumMod val="65000"/>
                            <a:lumOff val="35000"/>
                          </a:schemeClr>
                        </a:solidFill>
                        <a:latin typeface="+mn-lt"/>
                      </a:endParaRPr>
                    </a:p>
                  </a:txBody>
                  <a:tcPr anchor="ctr"/>
                </a:tc>
              </a:tr>
            </a:tbl>
          </a:graphicData>
        </a:graphic>
      </p:graphicFrame>
      <p:pic>
        <p:nvPicPr>
          <p:cNvPr id="22" name="Рисунок 21"/>
          <p:cNvPicPr>
            <a:picLocks noGrp="1" noChangeAspect="1"/>
          </p:cNvPicPr>
          <p:nvPr>
            <p:ph type="pic" sz="quarter" idx="14"/>
          </p:nvPr>
        </p:nvPicPr>
        <p:blipFill>
          <a:blip r:embed="rId2" cstate="email">
            <a:extLst>
              <a:ext uri="{28A0092B-C50C-407E-A947-70E740481C1C}">
                <a14:useLocalDpi xmlns:a14="http://schemas.microsoft.com/office/drawing/2010/main"/>
              </a:ext>
            </a:extLst>
          </a:blip>
          <a:srcRect/>
          <a:stretch>
            <a:fillRect/>
          </a:stretch>
        </p:blipFill>
        <p:spPr>
          <a:xfrm>
            <a:off x="6156567" y="242032"/>
            <a:ext cx="5874852" cy="1995002"/>
          </a:xfrm>
        </p:spPr>
      </p:pic>
      <p:sp>
        <p:nvSpPr>
          <p:cNvPr id="5" name="TextBox 4"/>
          <p:cNvSpPr txBox="1"/>
          <p:nvPr/>
        </p:nvSpPr>
        <p:spPr>
          <a:xfrm>
            <a:off x="143831" y="5555811"/>
            <a:ext cx="11904337" cy="830997"/>
          </a:xfrm>
          <a:prstGeom prst="rect">
            <a:avLst/>
          </a:prstGeom>
          <a:noFill/>
        </p:spPr>
        <p:txBody>
          <a:bodyPr wrap="square" rtlCol="0">
            <a:spAutoFit/>
          </a:bodyPr>
          <a:lstStyle/>
          <a:p>
            <a:r>
              <a:rPr lang="ru-RU" sz="1600" dirty="0" smtClean="0">
                <a:solidFill>
                  <a:prstClr val="black"/>
                </a:solidFill>
              </a:rPr>
              <a:t>и </a:t>
            </a:r>
            <a:r>
              <a:rPr lang="ru-RU" sz="1600" dirty="0">
                <a:solidFill>
                  <a:prstClr val="black"/>
                </a:solidFill>
              </a:rPr>
              <a:t>культурной адаптации мигрантов, профилактика межнациональных (межэтнических), межконфессиональных конфликтов. Создание условий для антитеррористической безопасности в муниципальном образовании</a:t>
            </a:r>
            <a:r>
              <a:rPr lang="ru-RU" sz="1600" dirty="0" smtClean="0">
                <a:solidFill>
                  <a:prstClr val="black"/>
                </a:solidFill>
              </a:rPr>
              <a:t>. </a:t>
            </a:r>
          </a:p>
          <a:p>
            <a:r>
              <a:rPr lang="ru-RU" sz="1600" dirty="0" smtClean="0">
                <a:solidFill>
                  <a:prstClr val="black"/>
                </a:solidFill>
              </a:rPr>
              <a:t>Профилактике </a:t>
            </a:r>
            <a:r>
              <a:rPr lang="ru-RU" sz="1600" dirty="0">
                <a:solidFill>
                  <a:prstClr val="black"/>
                </a:solidFill>
              </a:rPr>
              <a:t>экстремизма, а также </a:t>
            </a:r>
            <a:r>
              <a:rPr lang="ru-RU" sz="1600" dirty="0" smtClean="0">
                <a:solidFill>
                  <a:prstClr val="black"/>
                </a:solidFill>
              </a:rPr>
              <a:t>минимизация </a:t>
            </a:r>
            <a:r>
              <a:rPr lang="ru-RU" sz="1600" dirty="0">
                <a:solidFill>
                  <a:prstClr val="black"/>
                </a:solidFill>
              </a:rPr>
              <a:t>и (или) ликвидации последствий проявлений </a:t>
            </a:r>
            <a:r>
              <a:rPr lang="ru-RU" sz="1600" dirty="0" smtClean="0">
                <a:solidFill>
                  <a:prstClr val="black"/>
                </a:solidFill>
              </a:rPr>
              <a:t>экстремизма.</a:t>
            </a:r>
            <a:endParaRPr lang="ru-RU" dirty="0">
              <a:solidFill>
                <a:srgbClr val="00B0F0"/>
              </a:solidFill>
            </a:endParaRPr>
          </a:p>
        </p:txBody>
      </p:sp>
      <p:sp>
        <p:nvSpPr>
          <p:cNvPr id="7" name="TextBox 6"/>
          <p:cNvSpPr txBox="1"/>
          <p:nvPr/>
        </p:nvSpPr>
        <p:spPr>
          <a:xfrm>
            <a:off x="4011827" y="6452299"/>
            <a:ext cx="6864508" cy="369332"/>
          </a:xfrm>
          <a:prstGeom prst="rect">
            <a:avLst/>
          </a:prstGeom>
          <a:noFill/>
        </p:spPr>
        <p:txBody>
          <a:bodyPr wrap="none" rtlCol="0">
            <a:spAutoFit/>
          </a:bodyPr>
          <a:lstStyle/>
          <a:p>
            <a:r>
              <a:rPr lang="ru-RU" dirty="0">
                <a:solidFill>
                  <a:srgbClr val="FFFFFF"/>
                </a:solidFill>
              </a:rPr>
              <a:t>Укрепление межнационального и межконфессионального согласия</a:t>
            </a:r>
          </a:p>
        </p:txBody>
      </p:sp>
    </p:spTree>
    <p:extLst>
      <p:ext uri="{BB962C8B-B14F-4D97-AF65-F5344CB8AC3E}">
        <p14:creationId xmlns:p14="http://schemas.microsoft.com/office/powerpoint/2010/main" val="28107314"/>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Рисунок 12"/>
          <p:cNvPicPr>
            <a:picLocks noGrp="1" noChangeAspect="1"/>
          </p:cNvPicPr>
          <p:nvPr>
            <p:ph type="pic" sz="quarter" idx="14"/>
          </p:nvPr>
        </p:nvPicPr>
        <p:blipFill rotWithShape="1">
          <a:blip r:embed="rId2" cstate="email">
            <a:extLst>
              <a:ext uri="{28A0092B-C50C-407E-A947-70E740481C1C}">
                <a14:useLocalDpi xmlns:a14="http://schemas.microsoft.com/office/drawing/2010/main"/>
              </a:ext>
            </a:extLst>
          </a:blip>
          <a:srcRect/>
          <a:stretch/>
        </p:blipFill>
        <p:spPr>
          <a:xfrm>
            <a:off x="6621634" y="0"/>
            <a:ext cx="5558043" cy="2864511"/>
          </a:xfrm>
          <a:ln>
            <a:noFill/>
          </a:ln>
        </p:spPr>
      </p:pic>
      <p:sp>
        <p:nvSpPr>
          <p:cNvPr id="2" name="Заголовок 1"/>
          <p:cNvSpPr>
            <a:spLocks noGrp="1"/>
          </p:cNvSpPr>
          <p:nvPr>
            <p:ph type="title"/>
          </p:nvPr>
        </p:nvSpPr>
        <p:spPr>
          <a:xfrm>
            <a:off x="6577781" y="2811690"/>
            <a:ext cx="5645751" cy="1237073"/>
          </a:xfrm>
          <a:ln>
            <a:noFill/>
          </a:ln>
        </p:spPr>
        <p:style>
          <a:lnRef idx="2">
            <a:schemeClr val="dk1"/>
          </a:lnRef>
          <a:fillRef idx="1">
            <a:schemeClr val="lt1"/>
          </a:fillRef>
          <a:effectRef idx="0">
            <a:schemeClr val="dk1"/>
          </a:effectRef>
          <a:fontRef idx="minor">
            <a:schemeClr val="dk1"/>
          </a:fontRef>
        </p:style>
        <p:txBody>
          <a:bodyPr/>
          <a:lstStyle/>
          <a:p>
            <a:r>
              <a:rPr lang="ru-RU" sz="3200" dirty="0">
                <a:latin typeface="+mn-lt"/>
              </a:rPr>
              <a:t>Муниципальная программа </a:t>
            </a:r>
            <a:r>
              <a:rPr lang="ru-RU" sz="3200" dirty="0" smtClean="0"/>
              <a:t>«Безопасность жизнедеятельности в городе </a:t>
            </a:r>
            <a:r>
              <a:rPr lang="ru-RU" sz="3200" dirty="0" err="1" smtClean="0"/>
              <a:t>Пыть-Яхе</a:t>
            </a:r>
            <a:r>
              <a:rPr lang="ru-RU" sz="3200" dirty="0" smtClean="0"/>
              <a:t>"</a:t>
            </a:r>
            <a:endParaRPr lang="ru-RU" sz="3200" dirty="0">
              <a:latin typeface="+mn-lt"/>
            </a:endParaRPr>
          </a:p>
        </p:txBody>
      </p:sp>
      <p:sp>
        <p:nvSpPr>
          <p:cNvPr id="4" name="Нижний колонтитул 3"/>
          <p:cNvSpPr>
            <a:spLocks noGrp="1"/>
          </p:cNvSpPr>
          <p:nvPr>
            <p:ph type="ftr" sz="quarter" idx="13"/>
          </p:nvPr>
        </p:nvSpPr>
        <p:spPr/>
        <p:txBody>
          <a:bodyPr/>
          <a:lstStyle/>
          <a:p>
            <a:pPr rtl="0"/>
            <a:r>
              <a:rPr lang="ru-RU" noProof="0" smtClean="0"/>
              <a:t>Бюджет для граждан</a:t>
            </a:r>
            <a:endParaRPr lang="ru-RU" noProof="0" dirty="0"/>
          </a:p>
        </p:txBody>
      </p:sp>
      <p:sp>
        <p:nvSpPr>
          <p:cNvPr id="85" name="Нижний колонтитул 3"/>
          <p:cNvSpPr txBox="1">
            <a:spLocks/>
          </p:cNvSpPr>
          <p:nvPr/>
        </p:nvSpPr>
        <p:spPr>
          <a:xfrm>
            <a:off x="0" y="6437730"/>
            <a:ext cx="11760000" cy="432000"/>
          </a:xfrm>
          <a:prstGeom prst="rect">
            <a:avLst/>
          </a:prstGeom>
          <a:solidFill>
            <a:srgbClr val="404040"/>
          </a:solidFill>
          <a:ln cmpd="sng">
            <a:noFill/>
          </a:ln>
        </p:spPr>
        <p:txBody>
          <a:bodyPr vert="horz" lIns="0" tIns="0" rIns="0" bIns="0" rtlCol="0" anchor="ctr"/>
          <a:lstStyle>
            <a:defPPr rtl="0">
              <a:defRPr lang="ru-RU"/>
            </a:defPPr>
            <a:lvl1pPr marL="0" algn="l" defTabSz="914400" rtl="0" eaLnBrk="1" latinLnBrk="0" hangingPunct="1">
              <a:defRPr sz="1200"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1"/>
            <a:r>
              <a:rPr lang="ru-RU" b="1" smtClean="0">
                <a:gradFill>
                  <a:gsLst>
                    <a:gs pos="0">
                      <a:schemeClr val="accent1">
                        <a:lumMod val="5000"/>
                        <a:lumOff val="95000"/>
                      </a:schemeClr>
                    </a:gs>
                    <a:gs pos="74000">
                      <a:schemeClr val="accent5">
                        <a:lumMod val="25000"/>
                        <a:lumOff val="75000"/>
                      </a:schemeClr>
                    </a:gs>
                    <a:gs pos="83000">
                      <a:schemeClr val="accent5">
                        <a:lumMod val="25000"/>
                        <a:lumOff val="75000"/>
                      </a:schemeClr>
                    </a:gs>
                    <a:gs pos="100000">
                      <a:schemeClr val="accent5">
                        <a:lumMod val="50000"/>
                        <a:lumOff val="50000"/>
                      </a:schemeClr>
                    </a:gs>
                  </a:gsLst>
                  <a:lin ang="5400000" scaled="1"/>
                </a:gradFill>
              </a:rPr>
              <a:t>БЮДЖЕТ ДЛЯ ГРАЖДАН </a:t>
            </a:r>
            <a:endParaRPr lang="ru-RU" b="1" dirty="0">
              <a:gradFill>
                <a:gsLst>
                  <a:gs pos="0">
                    <a:schemeClr val="accent1">
                      <a:lumMod val="5000"/>
                      <a:lumOff val="95000"/>
                    </a:schemeClr>
                  </a:gs>
                  <a:gs pos="74000">
                    <a:schemeClr val="accent5">
                      <a:lumMod val="25000"/>
                      <a:lumOff val="75000"/>
                    </a:schemeClr>
                  </a:gs>
                  <a:gs pos="83000">
                    <a:schemeClr val="accent5">
                      <a:lumMod val="25000"/>
                      <a:lumOff val="75000"/>
                    </a:schemeClr>
                  </a:gs>
                  <a:gs pos="100000">
                    <a:schemeClr val="accent5">
                      <a:lumMod val="50000"/>
                      <a:lumOff val="50000"/>
                    </a:schemeClr>
                  </a:gs>
                </a:gsLst>
                <a:lin ang="5400000" scaled="1"/>
              </a:gradFill>
            </a:endParaRPr>
          </a:p>
        </p:txBody>
      </p:sp>
      <p:sp>
        <p:nvSpPr>
          <p:cNvPr id="86" name="Номер слайда 5">
            <a:extLst>
              <a:ext uri="{FF2B5EF4-FFF2-40B4-BE49-F238E27FC236}">
                <a16:creationId xmlns:a16="http://schemas.microsoft.com/office/drawing/2014/main" xmlns="" id="{1C554D9F-1895-486E-BFBA-905BB2D29E08}"/>
              </a:ext>
            </a:extLst>
          </p:cNvPr>
          <p:cNvSpPr txBox="1">
            <a:spLocks/>
          </p:cNvSpPr>
          <p:nvPr/>
        </p:nvSpPr>
        <p:spPr>
          <a:xfrm>
            <a:off x="11760000" y="6437730"/>
            <a:ext cx="432000" cy="432000"/>
          </a:xfrm>
          <a:prstGeom prst="rect">
            <a:avLst/>
          </a:prstGeom>
          <a:solidFill>
            <a:schemeClr val="tx1">
              <a:lumMod val="75000"/>
              <a:lumOff val="25000"/>
            </a:schemeClr>
          </a:solidFill>
        </p:spPr>
        <p:txBody>
          <a:bodyPr vert="horz" lIns="0" tIns="0" rIns="0" bIns="0" rtlCol="0" anchor="ctr"/>
          <a:lstStyle>
            <a:defPPr rtl="0">
              <a:defRPr lang="ru-RU"/>
            </a:defPPr>
            <a:lvl1pPr marL="0" algn="ctr" defTabSz="914400" rtl="0" eaLnBrk="1" latinLnBrk="0" hangingPunct="1">
              <a:defRPr sz="1200" kern="1200">
                <a:solidFill>
                  <a:schemeClr val="bg1"/>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sz="1600" b="1" dirty="0" smtClean="0">
                <a:ln w="0"/>
                <a:gradFill>
                  <a:gsLst>
                    <a:gs pos="0">
                      <a:schemeClr val="accent1">
                        <a:lumMod val="5000"/>
                        <a:lumOff val="95000"/>
                      </a:schemeClr>
                    </a:gs>
                    <a:gs pos="74000">
                      <a:schemeClr val="accent5">
                        <a:lumMod val="25000"/>
                        <a:lumOff val="75000"/>
                      </a:schemeClr>
                    </a:gs>
                    <a:gs pos="83000">
                      <a:schemeClr val="accent5">
                        <a:lumMod val="25000"/>
                        <a:lumOff val="75000"/>
                      </a:schemeClr>
                    </a:gs>
                    <a:gs pos="100000">
                      <a:schemeClr val="accent5">
                        <a:lumMod val="50000"/>
                        <a:lumOff val="50000"/>
                      </a:schemeClr>
                    </a:gs>
                  </a:gsLst>
                  <a:lin ang="5400000" scaled="1"/>
                </a:gradFill>
                <a:effectLst>
                  <a:outerShdw blurRad="38100" dist="25400" dir="5400000" algn="ctr" rotWithShape="0">
                    <a:srgbClr val="6E747A">
                      <a:alpha val="43000"/>
                    </a:srgbClr>
                  </a:outerShdw>
                </a:effectLst>
              </a:rPr>
              <a:t>62</a:t>
            </a:r>
            <a:endParaRPr lang="ru-RU" sz="1600" b="1" dirty="0">
              <a:ln w="0"/>
              <a:gradFill>
                <a:gsLst>
                  <a:gs pos="0">
                    <a:schemeClr val="accent1">
                      <a:lumMod val="5000"/>
                      <a:lumOff val="95000"/>
                    </a:schemeClr>
                  </a:gs>
                  <a:gs pos="74000">
                    <a:schemeClr val="accent5">
                      <a:lumMod val="25000"/>
                      <a:lumOff val="75000"/>
                    </a:schemeClr>
                  </a:gs>
                  <a:gs pos="83000">
                    <a:schemeClr val="accent5">
                      <a:lumMod val="25000"/>
                      <a:lumOff val="75000"/>
                    </a:schemeClr>
                  </a:gs>
                  <a:gs pos="100000">
                    <a:schemeClr val="accent5">
                      <a:lumMod val="50000"/>
                      <a:lumOff val="50000"/>
                    </a:schemeClr>
                  </a:gs>
                </a:gsLst>
                <a:lin ang="5400000" scaled="1"/>
              </a:gradFill>
              <a:effectLst>
                <a:outerShdw blurRad="38100" dist="25400" dir="5400000" algn="ctr" rotWithShape="0">
                  <a:srgbClr val="6E747A">
                    <a:alpha val="43000"/>
                  </a:srgbClr>
                </a:outerShdw>
              </a:effectLst>
            </a:endParaRPr>
          </a:p>
        </p:txBody>
      </p:sp>
      <p:graphicFrame>
        <p:nvGraphicFramePr>
          <p:cNvPr id="16" name="Таблица 15"/>
          <p:cNvGraphicFramePr>
            <a:graphicFrameLocks noGrp="1"/>
          </p:cNvGraphicFramePr>
          <p:nvPr>
            <p:extLst/>
          </p:nvPr>
        </p:nvGraphicFramePr>
        <p:xfrm>
          <a:off x="160276" y="137949"/>
          <a:ext cx="6417505" cy="855673"/>
        </p:xfrm>
        <a:graphic>
          <a:graphicData uri="http://schemas.openxmlformats.org/drawingml/2006/table">
            <a:tbl>
              <a:tblPr firstRow="1" bandRow="1" bandCol="1">
                <a:tableStyleId>{5A111915-BE36-4E01-A7E5-04B1672EAD32}</a:tableStyleId>
              </a:tblPr>
              <a:tblGrid>
                <a:gridCol w="2181952"/>
                <a:gridCol w="1625768"/>
                <a:gridCol w="1411851"/>
                <a:gridCol w="1197934"/>
              </a:tblGrid>
              <a:tr h="337513">
                <a:tc rowSpan="2">
                  <a:txBody>
                    <a:bodyPr/>
                    <a:lstStyle/>
                    <a:p>
                      <a:pPr algn="ctr"/>
                      <a:r>
                        <a:rPr lang="ru-RU" sz="1400" dirty="0" smtClean="0"/>
                        <a:t>Общий объем расходов по программе,</a:t>
                      </a:r>
                    </a:p>
                    <a:p>
                      <a:pPr algn="ctr"/>
                      <a:r>
                        <a:rPr lang="ru-RU" sz="1400" dirty="0" smtClean="0"/>
                        <a:t>тыс. рублей</a:t>
                      </a:r>
                      <a:endParaRPr lang="ru-RU" sz="1400" b="1" dirty="0">
                        <a:solidFill>
                          <a:schemeClr val="tx1">
                            <a:lumMod val="65000"/>
                            <a:lumOff val="35000"/>
                          </a:schemeClr>
                        </a:solidFill>
                        <a:latin typeface="+mn-lt"/>
                      </a:endParaRPr>
                    </a:p>
                  </a:txBody>
                  <a:tcPr anchor="ctr"/>
                </a:tc>
                <a:tc>
                  <a:txBody>
                    <a:bodyPr/>
                    <a:lstStyle/>
                    <a:p>
                      <a:pPr algn="ctr"/>
                      <a:r>
                        <a:rPr lang="ru-RU" sz="1400" dirty="0" smtClean="0"/>
                        <a:t>Уточненный план на 2021 год</a:t>
                      </a:r>
                      <a:endParaRPr lang="ru-RU" sz="1400" b="1" dirty="0">
                        <a:solidFill>
                          <a:schemeClr val="tx1">
                            <a:lumMod val="65000"/>
                            <a:lumOff val="35000"/>
                          </a:schemeClr>
                        </a:solidFill>
                        <a:latin typeface="+mn-lt"/>
                      </a:endParaRPr>
                    </a:p>
                  </a:txBody>
                  <a:tcPr anchor="ctr"/>
                </a:tc>
                <a:tc>
                  <a:txBody>
                    <a:bodyPr/>
                    <a:lstStyle/>
                    <a:p>
                      <a:pPr algn="ctr"/>
                      <a:r>
                        <a:rPr lang="ru-RU" sz="1400" dirty="0" smtClean="0"/>
                        <a:t>Исполнено за 2021 год</a:t>
                      </a:r>
                      <a:endParaRPr lang="ru-RU" sz="1400" b="1" dirty="0">
                        <a:solidFill>
                          <a:schemeClr val="tx1">
                            <a:lumMod val="65000"/>
                            <a:lumOff val="35000"/>
                          </a:schemeClr>
                        </a:solidFill>
                        <a:latin typeface="+mn-lt"/>
                      </a:endParaRPr>
                    </a:p>
                  </a:txBody>
                  <a:tcPr anchor="ctr"/>
                </a:tc>
                <a:tc>
                  <a:txBody>
                    <a:bodyPr/>
                    <a:lstStyle/>
                    <a:p>
                      <a:pPr algn="ctr"/>
                      <a:r>
                        <a:rPr lang="ru-RU" sz="1400" dirty="0" smtClean="0"/>
                        <a:t>% исполнения</a:t>
                      </a:r>
                      <a:endParaRPr lang="ru-RU" sz="1400" b="1" dirty="0">
                        <a:solidFill>
                          <a:schemeClr val="tx1">
                            <a:lumMod val="65000"/>
                            <a:lumOff val="35000"/>
                          </a:schemeClr>
                        </a:solidFill>
                        <a:latin typeface="+mn-lt"/>
                      </a:endParaRPr>
                    </a:p>
                  </a:txBody>
                  <a:tcPr anchor="ctr"/>
                </a:tc>
              </a:tr>
              <a:tr h="337513">
                <a:tc vMerge="1">
                  <a:txBody>
                    <a:bodyPr/>
                    <a:lstStyle/>
                    <a:p>
                      <a:endParaRPr lang="ru-RU" dirty="0"/>
                    </a:p>
                  </a:txBody>
                  <a:tcPr/>
                </a:tc>
                <a:tc>
                  <a:txBody>
                    <a:bodyPr/>
                    <a:lstStyle/>
                    <a:p>
                      <a:pPr algn="ctr"/>
                      <a:r>
                        <a:rPr lang="ru-RU" sz="1400" dirty="0" smtClean="0"/>
                        <a:t>22 574,2</a:t>
                      </a:r>
                      <a:endParaRPr lang="ru-RU" sz="1400" b="0" dirty="0">
                        <a:solidFill>
                          <a:schemeClr val="tx1">
                            <a:lumMod val="65000"/>
                            <a:lumOff val="35000"/>
                          </a:schemeClr>
                        </a:solidFill>
                        <a:latin typeface="+mn-lt"/>
                      </a:endParaRPr>
                    </a:p>
                  </a:txBody>
                  <a:tcPr anchor="ctr"/>
                </a:tc>
                <a:tc>
                  <a:txBody>
                    <a:bodyPr/>
                    <a:lstStyle/>
                    <a:p>
                      <a:pPr algn="ctr"/>
                      <a:r>
                        <a:rPr lang="ru-RU" sz="1400" dirty="0" smtClean="0"/>
                        <a:t>22 165,4</a:t>
                      </a:r>
                      <a:endParaRPr lang="ru-RU" sz="1400" b="0" dirty="0">
                        <a:solidFill>
                          <a:schemeClr val="tx1">
                            <a:lumMod val="65000"/>
                            <a:lumOff val="35000"/>
                          </a:schemeClr>
                        </a:solidFill>
                        <a:latin typeface="+mn-lt"/>
                      </a:endParaRPr>
                    </a:p>
                  </a:txBody>
                  <a:tcPr anchor="ctr"/>
                </a:tc>
                <a:tc>
                  <a:txBody>
                    <a:bodyPr/>
                    <a:lstStyle/>
                    <a:p>
                      <a:pPr algn="ctr"/>
                      <a:r>
                        <a:rPr lang="ru-RU" sz="1400" dirty="0" smtClean="0"/>
                        <a:t>98,2</a:t>
                      </a:r>
                      <a:endParaRPr lang="ru-RU" sz="1400" b="0" dirty="0">
                        <a:solidFill>
                          <a:schemeClr val="tx1">
                            <a:lumMod val="65000"/>
                            <a:lumOff val="35000"/>
                          </a:schemeClr>
                        </a:solidFill>
                        <a:latin typeface="+mn-lt"/>
                      </a:endParaRPr>
                    </a:p>
                  </a:txBody>
                  <a:tcPr anchor="ctr"/>
                </a:tc>
              </a:tr>
            </a:tbl>
          </a:graphicData>
        </a:graphic>
      </p:graphicFrame>
      <p:graphicFrame>
        <p:nvGraphicFramePr>
          <p:cNvPr id="14" name="Таблица 13"/>
          <p:cNvGraphicFramePr>
            <a:graphicFrameLocks noGrp="1"/>
          </p:cNvGraphicFramePr>
          <p:nvPr>
            <p:extLst/>
          </p:nvPr>
        </p:nvGraphicFramePr>
        <p:xfrm>
          <a:off x="160273" y="1118859"/>
          <a:ext cx="6417506" cy="4124388"/>
        </p:xfrm>
        <a:graphic>
          <a:graphicData uri="http://schemas.openxmlformats.org/drawingml/2006/table">
            <a:tbl>
              <a:tblPr firstRow="1" bandRow="1" bandCol="1">
                <a:tableStyleId>{5A111915-BE36-4E01-A7E5-04B1672EAD32}</a:tableStyleId>
              </a:tblPr>
              <a:tblGrid>
                <a:gridCol w="3793657"/>
                <a:gridCol w="541867"/>
                <a:gridCol w="482600"/>
                <a:gridCol w="829733"/>
                <a:gridCol w="769649"/>
              </a:tblGrid>
              <a:tr h="291254">
                <a:tc rowSpan="2">
                  <a:txBody>
                    <a:bodyPr/>
                    <a:lstStyle/>
                    <a:p>
                      <a:pPr algn="ctr" fontAlgn="ctr"/>
                      <a:r>
                        <a:rPr lang="ru-RU" sz="1000" u="none" strike="noStrike" dirty="0">
                          <a:effectLst/>
                        </a:rPr>
                        <a:t>Наименование целевых показателей </a:t>
                      </a:r>
                      <a:endParaRPr lang="ru-RU" sz="1000" b="0" i="0" u="none" strike="noStrike" dirty="0">
                        <a:solidFill>
                          <a:srgbClr val="000000"/>
                        </a:solidFill>
                        <a:effectLst/>
                        <a:latin typeface="Times New Roman" panose="02020603050405020304" pitchFamily="18" charset="0"/>
                      </a:endParaRPr>
                    </a:p>
                  </a:txBody>
                  <a:tcPr marL="2956" marR="2956" marT="2956" marB="0" anchor="ctr"/>
                </a:tc>
                <a:tc gridSpan="2">
                  <a:txBody>
                    <a:bodyPr/>
                    <a:lstStyle/>
                    <a:p>
                      <a:pPr algn="ctr" fontAlgn="ctr"/>
                      <a:r>
                        <a:rPr lang="ru-RU" sz="1000" u="none" strike="noStrike">
                          <a:effectLst/>
                        </a:rPr>
                        <a:t>Значение показателя</a:t>
                      </a:r>
                      <a:endParaRPr lang="ru-RU" sz="1000" b="0" i="0" u="none" strike="noStrike">
                        <a:solidFill>
                          <a:srgbClr val="000000"/>
                        </a:solidFill>
                        <a:effectLst/>
                        <a:latin typeface="Times New Roman" panose="02020603050405020304" pitchFamily="18" charset="0"/>
                      </a:endParaRPr>
                    </a:p>
                  </a:txBody>
                  <a:tcPr marL="2956" marR="2956" marT="2956" marB="0" anchor="ctr"/>
                </a:tc>
                <a:tc hMerge="1">
                  <a:txBody>
                    <a:bodyPr/>
                    <a:lstStyle/>
                    <a:p>
                      <a:endParaRPr lang="ru-RU"/>
                    </a:p>
                  </a:txBody>
                  <a:tcPr/>
                </a:tc>
                <a:tc gridSpan="2">
                  <a:txBody>
                    <a:bodyPr/>
                    <a:lstStyle/>
                    <a:p>
                      <a:pPr algn="ctr" fontAlgn="ctr"/>
                      <a:r>
                        <a:rPr lang="ru-RU" sz="1000" u="none" strike="noStrike">
                          <a:effectLst/>
                        </a:rPr>
                        <a:t>Объём финансирования (тыс. рублей)</a:t>
                      </a:r>
                      <a:endParaRPr lang="ru-RU" sz="1000" b="0" i="0" u="none" strike="noStrike">
                        <a:solidFill>
                          <a:srgbClr val="000000"/>
                        </a:solidFill>
                        <a:effectLst/>
                        <a:latin typeface="Times New Roman" panose="02020603050405020304" pitchFamily="18" charset="0"/>
                      </a:endParaRPr>
                    </a:p>
                  </a:txBody>
                  <a:tcPr marL="2956" marR="2956" marT="2956" marB="0" anchor="ctr"/>
                </a:tc>
                <a:tc hMerge="1">
                  <a:txBody>
                    <a:bodyPr/>
                    <a:lstStyle/>
                    <a:p>
                      <a:endParaRPr lang="ru-RU"/>
                    </a:p>
                  </a:txBody>
                  <a:tcPr/>
                </a:tc>
              </a:tr>
              <a:tr h="291254">
                <a:tc vMerge="1">
                  <a:txBody>
                    <a:bodyPr/>
                    <a:lstStyle/>
                    <a:p>
                      <a:endParaRPr lang="ru-RU"/>
                    </a:p>
                  </a:txBody>
                  <a:tcPr/>
                </a:tc>
                <a:tc>
                  <a:txBody>
                    <a:bodyPr/>
                    <a:lstStyle/>
                    <a:p>
                      <a:pPr algn="ctr" fontAlgn="ctr"/>
                      <a:r>
                        <a:rPr lang="ru-RU" sz="1000" u="none" strike="noStrike">
                          <a:effectLst/>
                        </a:rPr>
                        <a:t>план</a:t>
                      </a:r>
                      <a:endParaRPr lang="ru-RU" sz="1000" b="0" i="0" u="none" strike="noStrike">
                        <a:solidFill>
                          <a:srgbClr val="000000"/>
                        </a:solidFill>
                        <a:effectLst/>
                        <a:latin typeface="Times New Roman" panose="02020603050405020304" pitchFamily="18" charset="0"/>
                      </a:endParaRPr>
                    </a:p>
                  </a:txBody>
                  <a:tcPr marL="2956" marR="2956" marT="2956" marB="0" anchor="ctr"/>
                </a:tc>
                <a:tc>
                  <a:txBody>
                    <a:bodyPr/>
                    <a:lstStyle/>
                    <a:p>
                      <a:pPr algn="ctr" fontAlgn="ctr"/>
                      <a:r>
                        <a:rPr lang="ru-RU" sz="1000" u="none" strike="noStrike">
                          <a:effectLst/>
                        </a:rPr>
                        <a:t>факт</a:t>
                      </a:r>
                      <a:endParaRPr lang="ru-RU" sz="1000" b="0" i="0" u="none" strike="noStrike">
                        <a:solidFill>
                          <a:srgbClr val="000000"/>
                        </a:solidFill>
                        <a:effectLst/>
                        <a:latin typeface="Times New Roman" panose="02020603050405020304" pitchFamily="18" charset="0"/>
                      </a:endParaRPr>
                    </a:p>
                  </a:txBody>
                  <a:tcPr marL="2956" marR="2956" marT="2956" marB="0" anchor="ctr"/>
                </a:tc>
                <a:tc>
                  <a:txBody>
                    <a:bodyPr/>
                    <a:lstStyle/>
                    <a:p>
                      <a:pPr algn="ctr" fontAlgn="ctr"/>
                      <a:r>
                        <a:rPr lang="ru-RU" sz="1000" u="none" strike="noStrike">
                          <a:effectLst/>
                        </a:rPr>
                        <a:t>план по программе</a:t>
                      </a:r>
                      <a:endParaRPr lang="ru-RU" sz="1000" b="0" i="0" u="none" strike="noStrike">
                        <a:solidFill>
                          <a:srgbClr val="000000"/>
                        </a:solidFill>
                        <a:effectLst/>
                        <a:latin typeface="Times New Roman" panose="02020603050405020304" pitchFamily="18" charset="0"/>
                      </a:endParaRPr>
                    </a:p>
                  </a:txBody>
                  <a:tcPr marL="2956" marR="2956" marT="2956" marB="0" anchor="ctr"/>
                </a:tc>
                <a:tc>
                  <a:txBody>
                    <a:bodyPr/>
                    <a:lstStyle/>
                    <a:p>
                      <a:pPr algn="ctr" fontAlgn="ctr"/>
                      <a:r>
                        <a:rPr lang="ru-RU" sz="1000" u="none" strike="noStrike">
                          <a:effectLst/>
                        </a:rPr>
                        <a:t>кассовое исполнение</a:t>
                      </a:r>
                      <a:endParaRPr lang="ru-RU" sz="1000" b="0" i="0" u="none" strike="noStrike">
                        <a:solidFill>
                          <a:srgbClr val="000000"/>
                        </a:solidFill>
                        <a:effectLst/>
                        <a:latin typeface="Times New Roman" panose="02020603050405020304" pitchFamily="18" charset="0"/>
                      </a:endParaRPr>
                    </a:p>
                  </a:txBody>
                  <a:tcPr marL="2956" marR="2956" marT="2956" marB="0" anchor="ctr"/>
                </a:tc>
              </a:tr>
              <a:tr h="435483">
                <a:tc>
                  <a:txBody>
                    <a:bodyPr/>
                    <a:lstStyle/>
                    <a:p>
                      <a:pPr algn="l" fontAlgn="t"/>
                      <a:r>
                        <a:rPr lang="ru-RU" sz="1000" u="none" strike="noStrike" dirty="0" smtClean="0">
                          <a:effectLst/>
                        </a:rPr>
                        <a:t>Увеличение количества обученных специалистов, уполномоченных решать задачи в сфере ГО и ЧС, чел.</a:t>
                      </a:r>
                      <a:endParaRPr lang="ru-RU" sz="1000" u="none" strike="noStrike" dirty="0">
                        <a:effectLst/>
                      </a:endParaRPr>
                    </a:p>
                  </a:txBody>
                  <a:tcPr marL="2956" marR="2956" marT="2956" marB="0"/>
                </a:tc>
                <a:tc>
                  <a:txBody>
                    <a:bodyPr/>
                    <a:lstStyle/>
                    <a:p>
                      <a:pPr algn="ctr" fontAlgn="t"/>
                      <a:r>
                        <a:rPr lang="ru-RU" sz="1200" b="0" i="0" u="none" strike="noStrike" dirty="0" smtClean="0">
                          <a:solidFill>
                            <a:srgbClr val="000000"/>
                          </a:solidFill>
                          <a:effectLst/>
                          <a:latin typeface="+mn-lt"/>
                        </a:rPr>
                        <a:t>3</a:t>
                      </a:r>
                      <a:endParaRPr lang="ru-RU" sz="1200" b="0" i="0" u="none" strike="noStrike" dirty="0">
                        <a:solidFill>
                          <a:srgbClr val="000000"/>
                        </a:solidFill>
                        <a:effectLst/>
                        <a:latin typeface="+mn-lt"/>
                      </a:endParaRPr>
                    </a:p>
                  </a:txBody>
                  <a:tcPr marL="2956" marR="2956" marT="2956" marB="0" anchor="ctr"/>
                </a:tc>
                <a:tc>
                  <a:txBody>
                    <a:bodyPr/>
                    <a:lstStyle/>
                    <a:p>
                      <a:pPr algn="ctr" fontAlgn="t"/>
                      <a:r>
                        <a:rPr lang="ru-RU" sz="1200" b="0" i="0" u="none" strike="noStrike" dirty="0" smtClean="0">
                          <a:solidFill>
                            <a:srgbClr val="000000"/>
                          </a:solidFill>
                          <a:effectLst/>
                          <a:latin typeface="+mn-lt"/>
                        </a:rPr>
                        <a:t>3</a:t>
                      </a:r>
                      <a:endParaRPr lang="ru-RU" sz="1200" b="0" i="0" u="none" strike="noStrike" dirty="0">
                        <a:solidFill>
                          <a:srgbClr val="000000"/>
                        </a:solidFill>
                        <a:effectLst/>
                        <a:latin typeface="+mn-lt"/>
                      </a:endParaRPr>
                    </a:p>
                  </a:txBody>
                  <a:tcPr marL="2956" marR="2956" marT="2956" marB="0" anchor="ctr"/>
                </a:tc>
                <a:tc>
                  <a:txBody>
                    <a:bodyPr/>
                    <a:lstStyle/>
                    <a:p>
                      <a:pPr algn="ctr" fontAlgn="t"/>
                      <a:r>
                        <a:rPr lang="ru-RU" sz="1200" u="none" strike="noStrike" dirty="0" smtClean="0">
                          <a:effectLst/>
                          <a:latin typeface="+mn-lt"/>
                        </a:rPr>
                        <a:t>15,0</a:t>
                      </a:r>
                      <a:endParaRPr lang="ru-RU" sz="1200" b="0" i="0" u="none" strike="noStrike" dirty="0">
                        <a:solidFill>
                          <a:srgbClr val="000000"/>
                        </a:solidFill>
                        <a:effectLst/>
                        <a:latin typeface="+mn-lt"/>
                      </a:endParaRPr>
                    </a:p>
                  </a:txBody>
                  <a:tcPr marL="2956" marR="2956" marT="2956" marB="0" anchor="ctr">
                    <a:lnB w="12700" cap="flat" cmpd="sng" algn="ctr">
                      <a:solidFill>
                        <a:srgbClr val="5B5479"/>
                      </a:solidFill>
                      <a:prstDash val="solid"/>
                      <a:round/>
                      <a:headEnd type="none" w="med" len="med"/>
                      <a:tailEnd type="none" w="med" len="med"/>
                    </a:lnB>
                  </a:tcPr>
                </a:tc>
                <a:tc>
                  <a:txBody>
                    <a:bodyPr/>
                    <a:lstStyle/>
                    <a:p>
                      <a:pPr algn="ctr" fontAlgn="t"/>
                      <a:r>
                        <a:rPr lang="ru-RU" sz="1200" b="0" i="0" u="none" strike="noStrike" dirty="0" smtClean="0">
                          <a:solidFill>
                            <a:srgbClr val="000000"/>
                          </a:solidFill>
                          <a:effectLst/>
                          <a:latin typeface="+mn-lt"/>
                        </a:rPr>
                        <a:t>15,0</a:t>
                      </a:r>
                      <a:endParaRPr lang="ru-RU" sz="1200" b="0" i="0" u="none" strike="noStrike" dirty="0">
                        <a:solidFill>
                          <a:srgbClr val="000000"/>
                        </a:solidFill>
                        <a:effectLst/>
                        <a:latin typeface="+mn-lt"/>
                      </a:endParaRPr>
                    </a:p>
                  </a:txBody>
                  <a:tcPr marL="2956" marR="2956" marT="2956" marB="0" anchor="ctr">
                    <a:lnB w="12700" cap="flat" cmpd="sng" algn="ctr">
                      <a:solidFill>
                        <a:srgbClr val="5B5479"/>
                      </a:solidFill>
                      <a:prstDash val="solid"/>
                      <a:round/>
                      <a:headEnd type="none" w="med" len="med"/>
                      <a:tailEnd type="none" w="med" len="med"/>
                    </a:lnB>
                  </a:tcPr>
                </a:tc>
              </a:tr>
              <a:tr h="321299">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ru-RU" sz="1000" u="none" strike="noStrike" dirty="0" smtClean="0">
                          <a:effectLst/>
                        </a:rPr>
                        <a:t>Увеличение количества</a:t>
                      </a:r>
                    </a:p>
                    <a:p>
                      <a:pPr marL="0" marR="0" lvl="0" indent="0" algn="l" defTabSz="914400" rtl="0" eaLnBrk="1" fontAlgn="t" latinLnBrk="0" hangingPunct="1">
                        <a:lnSpc>
                          <a:spcPct val="100000"/>
                        </a:lnSpc>
                        <a:spcBef>
                          <a:spcPts val="0"/>
                        </a:spcBef>
                        <a:spcAft>
                          <a:spcPts val="0"/>
                        </a:spcAft>
                        <a:buClrTx/>
                        <a:buSzTx/>
                        <a:buFontTx/>
                        <a:buNone/>
                        <a:tabLst/>
                        <a:defRPr/>
                      </a:pPr>
                      <a:r>
                        <a:rPr lang="ru-RU" sz="1000" u="none" strike="noStrike" dirty="0" smtClean="0">
                          <a:effectLst/>
                        </a:rPr>
                        <a:t>изготовленных, приобретенных и распространенных     памяток, брошюр, плакатов, шт.</a:t>
                      </a:r>
                    </a:p>
                  </a:txBody>
                  <a:tcPr marL="2956" marR="2956" marT="2956" marB="0"/>
                </a:tc>
                <a:tc>
                  <a:txBody>
                    <a:bodyPr/>
                    <a:lstStyle/>
                    <a:p>
                      <a:pPr algn="ctr" fontAlgn="t"/>
                      <a:r>
                        <a:rPr lang="ru-RU" sz="1200" b="0" i="0" u="none" strike="noStrike" dirty="0" smtClean="0">
                          <a:solidFill>
                            <a:srgbClr val="000000"/>
                          </a:solidFill>
                          <a:effectLst/>
                          <a:latin typeface="+mn-lt"/>
                        </a:rPr>
                        <a:t>3500</a:t>
                      </a:r>
                      <a:endParaRPr lang="ru-RU" sz="1200" b="0" i="0" u="none" strike="noStrike" dirty="0">
                        <a:solidFill>
                          <a:srgbClr val="000000"/>
                        </a:solidFill>
                        <a:effectLst/>
                        <a:latin typeface="+mn-lt"/>
                      </a:endParaRPr>
                    </a:p>
                  </a:txBody>
                  <a:tcPr marL="2956" marR="2956" marT="2956" marB="0" anchor="ctr"/>
                </a:tc>
                <a:tc>
                  <a:txBody>
                    <a:bodyPr/>
                    <a:lstStyle/>
                    <a:p>
                      <a:pPr algn="ctr" fontAlgn="t"/>
                      <a:r>
                        <a:rPr lang="ru-RU" sz="1200" b="0" i="0" u="none" strike="noStrike" dirty="0" smtClean="0">
                          <a:solidFill>
                            <a:srgbClr val="000000"/>
                          </a:solidFill>
                          <a:effectLst/>
                          <a:latin typeface="+mn-lt"/>
                        </a:rPr>
                        <a:t>3500</a:t>
                      </a:r>
                    </a:p>
                  </a:txBody>
                  <a:tcPr marL="2956" marR="2956" marT="2956" marB="0" anchor="ctr"/>
                </a:tc>
                <a:tc>
                  <a:txBody>
                    <a:bodyPr/>
                    <a:lstStyle/>
                    <a:p>
                      <a:pPr algn="ctr" fontAlgn="t"/>
                      <a:r>
                        <a:rPr lang="ru-RU" sz="1200" b="0" i="0" u="none" strike="noStrike" dirty="0" smtClean="0">
                          <a:solidFill>
                            <a:srgbClr val="000000"/>
                          </a:solidFill>
                          <a:effectLst/>
                          <a:latin typeface="+mn-lt"/>
                        </a:rPr>
                        <a:t>44,1</a:t>
                      </a:r>
                      <a:endParaRPr lang="ru-RU" sz="1200" b="0" i="0" u="none" strike="noStrike" dirty="0">
                        <a:solidFill>
                          <a:srgbClr val="000000"/>
                        </a:solidFill>
                        <a:effectLst/>
                        <a:latin typeface="+mn-lt"/>
                      </a:endParaRPr>
                    </a:p>
                  </a:txBody>
                  <a:tcPr marL="2956" marR="2956" marT="2956" marB="0" anchor="ctr">
                    <a:lnT w="12700" cap="flat" cmpd="sng" algn="ctr">
                      <a:solidFill>
                        <a:srgbClr val="5B5479"/>
                      </a:solidFill>
                      <a:prstDash val="solid"/>
                      <a:round/>
                      <a:headEnd type="none" w="med" len="med"/>
                      <a:tailEnd type="none" w="med" len="med"/>
                    </a:lnT>
                    <a:lnB w="12700" cap="flat" cmpd="sng" algn="ctr">
                      <a:solidFill>
                        <a:srgbClr val="5B5479"/>
                      </a:solidFill>
                      <a:prstDash val="solid"/>
                      <a:round/>
                      <a:headEnd type="none" w="med" len="med"/>
                      <a:tailEnd type="none" w="med" len="med"/>
                    </a:lnB>
                  </a:tcPr>
                </a:tc>
                <a:tc>
                  <a:txBody>
                    <a:bodyPr/>
                    <a:lstStyle/>
                    <a:p>
                      <a:pPr algn="ctr" fontAlgn="t"/>
                      <a:r>
                        <a:rPr lang="ru-RU" sz="1200" b="0" i="0" u="none" strike="noStrike" dirty="0" smtClean="0">
                          <a:solidFill>
                            <a:srgbClr val="000000"/>
                          </a:solidFill>
                          <a:effectLst/>
                          <a:latin typeface="+mn-lt"/>
                        </a:rPr>
                        <a:t>44,1</a:t>
                      </a:r>
                      <a:endParaRPr lang="ru-RU" sz="1200" b="0" i="0" u="none" strike="noStrike" dirty="0">
                        <a:solidFill>
                          <a:srgbClr val="000000"/>
                        </a:solidFill>
                        <a:effectLst/>
                        <a:latin typeface="+mn-lt"/>
                      </a:endParaRPr>
                    </a:p>
                  </a:txBody>
                  <a:tcPr marL="2956" marR="2956" marT="2956" marB="0" anchor="ctr">
                    <a:lnT w="12700" cap="flat" cmpd="sng" algn="ctr">
                      <a:solidFill>
                        <a:srgbClr val="5B5479"/>
                      </a:solidFill>
                      <a:prstDash val="solid"/>
                      <a:round/>
                      <a:headEnd type="none" w="med" len="med"/>
                      <a:tailEnd type="none" w="med" len="med"/>
                    </a:lnT>
                    <a:lnB w="12700" cap="flat" cmpd="sng" algn="ctr">
                      <a:solidFill>
                        <a:srgbClr val="5B5479"/>
                      </a:solidFill>
                      <a:prstDash val="solid"/>
                      <a:round/>
                      <a:headEnd type="none" w="med" len="med"/>
                      <a:tailEnd type="none" w="med" len="med"/>
                    </a:lnB>
                  </a:tcPr>
                </a:tc>
              </a:tr>
              <a:tr h="455236">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ru-RU" sz="1000" u="none" strike="noStrike" dirty="0" smtClean="0">
                          <a:effectLst/>
                        </a:rPr>
                        <a:t>Увеличение количества размещенной в средствах массовой информации аудио, видео и печатной информации по обучению населения в сфере защиты населения и территории от угроз природного и техногенного характера, шт.</a:t>
                      </a:r>
                    </a:p>
                  </a:txBody>
                  <a:tcPr marL="2956" marR="2956" marT="2956" marB="0"/>
                </a:tc>
                <a:tc>
                  <a:txBody>
                    <a:bodyPr/>
                    <a:lstStyle/>
                    <a:p>
                      <a:pPr algn="ctr" fontAlgn="t"/>
                      <a:r>
                        <a:rPr lang="ru-RU" sz="1200" b="0" i="0" u="none" strike="noStrike" dirty="0" smtClean="0">
                          <a:solidFill>
                            <a:srgbClr val="000000"/>
                          </a:solidFill>
                          <a:effectLst/>
                          <a:latin typeface="+mn-lt"/>
                        </a:rPr>
                        <a:t>2</a:t>
                      </a:r>
                      <a:endParaRPr lang="ru-RU" sz="1200" b="0" i="0" u="none" strike="noStrike" dirty="0">
                        <a:solidFill>
                          <a:srgbClr val="000000"/>
                        </a:solidFill>
                        <a:effectLst/>
                        <a:latin typeface="+mn-lt"/>
                      </a:endParaRPr>
                    </a:p>
                  </a:txBody>
                  <a:tcPr marL="2956" marR="2956" marT="2956" marB="0" anchor="ctr"/>
                </a:tc>
                <a:tc>
                  <a:txBody>
                    <a:bodyPr/>
                    <a:lstStyle/>
                    <a:p>
                      <a:pPr algn="ctr" fontAlgn="t"/>
                      <a:r>
                        <a:rPr lang="ru-RU" sz="1200" b="0" i="0" u="none" strike="noStrike" dirty="0" smtClean="0">
                          <a:solidFill>
                            <a:srgbClr val="000000"/>
                          </a:solidFill>
                          <a:effectLst/>
                          <a:latin typeface="+mn-lt"/>
                        </a:rPr>
                        <a:t>2</a:t>
                      </a:r>
                    </a:p>
                  </a:txBody>
                  <a:tcPr marL="2956" marR="2956" marT="2956" marB="0" anchor="ctr"/>
                </a:tc>
                <a:tc>
                  <a:txBody>
                    <a:bodyPr/>
                    <a:lstStyle/>
                    <a:p>
                      <a:pPr algn="ctr" fontAlgn="t"/>
                      <a:r>
                        <a:rPr lang="ru-RU" sz="1200" b="0" i="0" u="none" strike="noStrike" dirty="0" smtClean="0">
                          <a:solidFill>
                            <a:srgbClr val="000000"/>
                          </a:solidFill>
                          <a:effectLst/>
                          <a:latin typeface="+mn-lt"/>
                        </a:rPr>
                        <a:t>69,9</a:t>
                      </a:r>
                      <a:endParaRPr lang="ru-RU" sz="1200" b="0" i="0" u="none" strike="noStrike" dirty="0">
                        <a:solidFill>
                          <a:srgbClr val="000000"/>
                        </a:solidFill>
                        <a:effectLst/>
                        <a:latin typeface="+mn-lt"/>
                      </a:endParaRPr>
                    </a:p>
                  </a:txBody>
                  <a:tcPr marL="2956" marR="2956" marT="2956" marB="0" anchor="ctr">
                    <a:lnT w="12700" cap="flat" cmpd="sng" algn="ctr">
                      <a:solidFill>
                        <a:srgbClr val="5B5479"/>
                      </a:solidFill>
                      <a:prstDash val="solid"/>
                      <a:round/>
                      <a:headEnd type="none" w="med" len="med"/>
                      <a:tailEnd type="none" w="med" len="med"/>
                    </a:lnT>
                    <a:lnB w="12700" cap="flat" cmpd="sng" algn="ctr">
                      <a:solidFill>
                        <a:srgbClr val="5B5479"/>
                      </a:solidFill>
                      <a:prstDash val="solid"/>
                      <a:round/>
                      <a:headEnd type="none" w="med" len="med"/>
                      <a:tailEnd type="none" w="med" len="med"/>
                    </a:lnB>
                  </a:tcPr>
                </a:tc>
                <a:tc>
                  <a:txBody>
                    <a:bodyPr/>
                    <a:lstStyle/>
                    <a:p>
                      <a:pPr algn="ctr" fontAlgn="t"/>
                      <a:r>
                        <a:rPr lang="ru-RU" sz="1200" b="0" i="0" u="none" strike="noStrike" dirty="0" smtClean="0">
                          <a:solidFill>
                            <a:srgbClr val="000000"/>
                          </a:solidFill>
                          <a:effectLst/>
                          <a:latin typeface="+mn-lt"/>
                        </a:rPr>
                        <a:t>69,9</a:t>
                      </a:r>
                      <a:endParaRPr lang="ru-RU" sz="1200" b="0" i="0" u="none" strike="noStrike" dirty="0">
                        <a:solidFill>
                          <a:srgbClr val="000000"/>
                        </a:solidFill>
                        <a:effectLst/>
                        <a:latin typeface="+mn-lt"/>
                      </a:endParaRPr>
                    </a:p>
                  </a:txBody>
                  <a:tcPr marL="2956" marR="2956" marT="2956" marB="0" anchor="ctr">
                    <a:lnT w="12700" cap="flat" cmpd="sng" algn="ctr">
                      <a:solidFill>
                        <a:srgbClr val="5B5479"/>
                      </a:solidFill>
                      <a:prstDash val="solid"/>
                      <a:round/>
                      <a:headEnd type="none" w="med" len="med"/>
                      <a:tailEnd type="none" w="med" len="med"/>
                    </a:lnT>
                    <a:lnB w="12700" cap="flat" cmpd="sng" algn="ctr">
                      <a:solidFill>
                        <a:srgbClr val="5B5479"/>
                      </a:solidFill>
                      <a:prstDash val="solid"/>
                      <a:round/>
                      <a:headEnd type="none" w="med" len="med"/>
                      <a:tailEnd type="none" w="med" len="med"/>
                    </a:lnB>
                  </a:tcPr>
                </a:tc>
              </a:tr>
              <a:tr h="455236">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ru-RU" sz="1000" u="none" strike="noStrike" dirty="0" smtClean="0">
                          <a:effectLst/>
                        </a:rPr>
                        <a:t>Доля наружных источников противопожарного водоснабжения находящихся в исправном состоянии на 100 %</a:t>
                      </a:r>
                    </a:p>
                  </a:txBody>
                  <a:tcPr marL="2956" marR="2956" marT="2956" marB="0"/>
                </a:tc>
                <a:tc>
                  <a:txBody>
                    <a:bodyPr/>
                    <a:lstStyle/>
                    <a:p>
                      <a:pPr algn="ctr" fontAlgn="t"/>
                      <a:r>
                        <a:rPr lang="ru-RU" sz="1200" b="0" i="0" u="none" strike="noStrike" dirty="0" smtClean="0">
                          <a:solidFill>
                            <a:srgbClr val="000000"/>
                          </a:solidFill>
                          <a:effectLst/>
                          <a:latin typeface="+mn-lt"/>
                        </a:rPr>
                        <a:t>100</a:t>
                      </a:r>
                      <a:endParaRPr lang="ru-RU" sz="1200" b="0" i="0" u="none" strike="noStrike" dirty="0">
                        <a:solidFill>
                          <a:srgbClr val="000000"/>
                        </a:solidFill>
                        <a:effectLst/>
                        <a:latin typeface="+mn-lt"/>
                      </a:endParaRPr>
                    </a:p>
                  </a:txBody>
                  <a:tcPr marL="2956" marR="2956" marT="2956" marB="0" anchor="ctr"/>
                </a:tc>
                <a:tc>
                  <a:txBody>
                    <a:bodyPr/>
                    <a:lstStyle/>
                    <a:p>
                      <a:pPr algn="ctr" fontAlgn="t"/>
                      <a:r>
                        <a:rPr lang="ru-RU" sz="1200" b="0" i="0" u="none" strike="noStrike" dirty="0" smtClean="0">
                          <a:solidFill>
                            <a:srgbClr val="000000"/>
                          </a:solidFill>
                          <a:effectLst/>
                          <a:latin typeface="+mn-lt"/>
                        </a:rPr>
                        <a:t>100</a:t>
                      </a:r>
                    </a:p>
                  </a:txBody>
                  <a:tcPr marL="2956" marR="2956" marT="2956" marB="0" anchor="ctr"/>
                </a:tc>
                <a:tc>
                  <a:txBody>
                    <a:bodyPr/>
                    <a:lstStyle/>
                    <a:p>
                      <a:pPr algn="ctr" fontAlgn="t"/>
                      <a:r>
                        <a:rPr lang="ru-RU" sz="1200" b="0" i="0" u="none" strike="noStrike" dirty="0" smtClean="0">
                          <a:solidFill>
                            <a:srgbClr val="000000"/>
                          </a:solidFill>
                          <a:effectLst/>
                          <a:latin typeface="+mn-lt"/>
                        </a:rPr>
                        <a:t>743,7</a:t>
                      </a:r>
                      <a:endParaRPr lang="ru-RU" sz="1200" b="0" i="0" u="none" strike="noStrike" dirty="0">
                        <a:solidFill>
                          <a:srgbClr val="000000"/>
                        </a:solidFill>
                        <a:effectLst/>
                        <a:latin typeface="+mn-lt"/>
                      </a:endParaRPr>
                    </a:p>
                  </a:txBody>
                  <a:tcPr marL="2956" marR="2956" marT="2956" marB="0" anchor="ctr">
                    <a:lnT w="12700" cap="flat" cmpd="sng" algn="ctr">
                      <a:solidFill>
                        <a:srgbClr val="5B5479"/>
                      </a:solidFill>
                      <a:prstDash val="solid"/>
                      <a:round/>
                      <a:headEnd type="none" w="med" len="med"/>
                      <a:tailEnd type="none" w="med" len="med"/>
                    </a:lnT>
                    <a:lnB w="12700" cap="flat" cmpd="sng" algn="ctr">
                      <a:solidFill>
                        <a:srgbClr val="5B5479"/>
                      </a:solidFill>
                      <a:prstDash val="solid"/>
                      <a:round/>
                      <a:headEnd type="none" w="med" len="med"/>
                      <a:tailEnd type="none" w="med" len="med"/>
                    </a:lnB>
                  </a:tcPr>
                </a:tc>
                <a:tc>
                  <a:txBody>
                    <a:bodyPr/>
                    <a:lstStyle/>
                    <a:p>
                      <a:pPr algn="ctr" fontAlgn="t"/>
                      <a:r>
                        <a:rPr lang="ru-RU" sz="1200" b="0" i="0" u="none" strike="noStrike" dirty="0" smtClean="0">
                          <a:solidFill>
                            <a:srgbClr val="000000"/>
                          </a:solidFill>
                          <a:effectLst/>
                          <a:latin typeface="+mn-lt"/>
                        </a:rPr>
                        <a:t>743,7</a:t>
                      </a:r>
                      <a:endParaRPr lang="ru-RU" sz="1200" b="0" i="0" u="none" strike="noStrike" dirty="0">
                        <a:solidFill>
                          <a:srgbClr val="000000"/>
                        </a:solidFill>
                        <a:effectLst/>
                        <a:latin typeface="+mn-lt"/>
                      </a:endParaRPr>
                    </a:p>
                  </a:txBody>
                  <a:tcPr marL="2956" marR="2956" marT="2956" marB="0" anchor="ctr">
                    <a:lnT w="12700" cap="flat" cmpd="sng" algn="ctr">
                      <a:solidFill>
                        <a:srgbClr val="5B5479"/>
                      </a:solidFill>
                      <a:prstDash val="solid"/>
                      <a:round/>
                      <a:headEnd type="none" w="med" len="med"/>
                      <a:tailEnd type="none" w="med" len="med"/>
                    </a:lnT>
                    <a:lnB w="12700" cap="flat" cmpd="sng" algn="ctr">
                      <a:solidFill>
                        <a:srgbClr val="5B5479"/>
                      </a:solidFill>
                      <a:prstDash val="solid"/>
                      <a:round/>
                      <a:headEnd type="none" w="med" len="med"/>
                      <a:tailEnd type="none" w="med" len="med"/>
                    </a:lnB>
                  </a:tcPr>
                </a:tc>
              </a:tr>
              <a:tr h="316222">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ru-RU" sz="1000" u="none" strike="noStrike" dirty="0" smtClean="0">
                          <a:effectLst/>
                        </a:rPr>
                        <a:t>Доля прочищенных и обновленных минерализованных полос и противопожарных разрывов на 100 %</a:t>
                      </a:r>
                    </a:p>
                  </a:txBody>
                  <a:tcPr marL="2956" marR="2956" marT="2956" marB="0"/>
                </a:tc>
                <a:tc>
                  <a:txBody>
                    <a:bodyPr/>
                    <a:lstStyle/>
                    <a:p>
                      <a:pPr algn="ctr" fontAlgn="t"/>
                      <a:r>
                        <a:rPr lang="ru-RU" sz="1200" b="0" i="0" u="none" strike="noStrike" dirty="0" smtClean="0">
                          <a:solidFill>
                            <a:srgbClr val="000000"/>
                          </a:solidFill>
                          <a:effectLst/>
                          <a:latin typeface="+mn-lt"/>
                        </a:rPr>
                        <a:t>100</a:t>
                      </a:r>
                      <a:endParaRPr lang="ru-RU" sz="1200" b="0" i="0" u="none" strike="noStrike" dirty="0">
                        <a:solidFill>
                          <a:srgbClr val="000000"/>
                        </a:solidFill>
                        <a:effectLst/>
                        <a:latin typeface="+mn-lt"/>
                      </a:endParaRPr>
                    </a:p>
                  </a:txBody>
                  <a:tcPr marL="2956" marR="2956" marT="2956" marB="0" anchor="ctr"/>
                </a:tc>
                <a:tc>
                  <a:txBody>
                    <a:bodyPr/>
                    <a:lstStyle/>
                    <a:p>
                      <a:pPr algn="ctr" fontAlgn="t"/>
                      <a:r>
                        <a:rPr lang="ru-RU" sz="1200" b="0" i="0" u="none" strike="noStrike" dirty="0" smtClean="0">
                          <a:solidFill>
                            <a:srgbClr val="000000"/>
                          </a:solidFill>
                          <a:effectLst/>
                          <a:latin typeface="+mn-lt"/>
                        </a:rPr>
                        <a:t>100</a:t>
                      </a:r>
                    </a:p>
                  </a:txBody>
                  <a:tcPr marL="2956" marR="2956" marT="2956" marB="0" anchor="ctr"/>
                </a:tc>
                <a:tc>
                  <a:txBody>
                    <a:bodyPr/>
                    <a:lstStyle/>
                    <a:p>
                      <a:pPr algn="ctr" fontAlgn="t"/>
                      <a:r>
                        <a:rPr lang="ru-RU" sz="1200" b="0" i="0" u="none" strike="noStrike" dirty="0" smtClean="0">
                          <a:solidFill>
                            <a:srgbClr val="000000"/>
                          </a:solidFill>
                          <a:effectLst/>
                          <a:latin typeface="+mn-lt"/>
                        </a:rPr>
                        <a:t>955,3</a:t>
                      </a:r>
                      <a:endParaRPr lang="ru-RU" sz="1200" b="0" i="0" u="none" strike="noStrike" dirty="0">
                        <a:solidFill>
                          <a:srgbClr val="000000"/>
                        </a:solidFill>
                        <a:effectLst/>
                        <a:latin typeface="+mn-lt"/>
                      </a:endParaRPr>
                    </a:p>
                  </a:txBody>
                  <a:tcPr marL="2956" marR="2956" marT="2956" marB="0" anchor="ctr">
                    <a:lnT w="12700" cap="flat" cmpd="sng" algn="ctr">
                      <a:solidFill>
                        <a:srgbClr val="5B5479"/>
                      </a:solidFill>
                      <a:prstDash val="solid"/>
                      <a:round/>
                      <a:headEnd type="none" w="med" len="med"/>
                      <a:tailEnd type="none" w="med" len="med"/>
                    </a:lnT>
                    <a:lnB w="12700" cap="flat" cmpd="sng" algn="ctr">
                      <a:solidFill>
                        <a:srgbClr val="5B5479"/>
                      </a:solidFill>
                      <a:prstDash val="solid"/>
                      <a:round/>
                      <a:headEnd type="none" w="med" len="med"/>
                      <a:tailEnd type="none" w="med" len="med"/>
                    </a:lnB>
                  </a:tcPr>
                </a:tc>
                <a:tc>
                  <a:txBody>
                    <a:bodyPr/>
                    <a:lstStyle/>
                    <a:p>
                      <a:pPr algn="ctr" fontAlgn="t"/>
                      <a:r>
                        <a:rPr lang="ru-RU" sz="1200" b="0" i="0" u="none" strike="noStrike" dirty="0" smtClean="0">
                          <a:solidFill>
                            <a:srgbClr val="000000"/>
                          </a:solidFill>
                          <a:effectLst/>
                          <a:latin typeface="+mn-lt"/>
                        </a:rPr>
                        <a:t>955,3</a:t>
                      </a:r>
                      <a:endParaRPr lang="ru-RU" sz="1200" b="0" i="0" u="none" strike="noStrike" dirty="0">
                        <a:solidFill>
                          <a:srgbClr val="000000"/>
                        </a:solidFill>
                        <a:effectLst/>
                        <a:latin typeface="+mn-lt"/>
                      </a:endParaRPr>
                    </a:p>
                  </a:txBody>
                  <a:tcPr marL="2956" marR="2956" marT="2956" marB="0" anchor="ctr">
                    <a:lnT w="12700" cap="flat" cmpd="sng" algn="ctr">
                      <a:solidFill>
                        <a:srgbClr val="5B5479"/>
                      </a:solidFill>
                      <a:prstDash val="solid"/>
                      <a:round/>
                      <a:headEnd type="none" w="med" len="med"/>
                      <a:tailEnd type="none" w="med" len="med"/>
                    </a:lnT>
                    <a:lnB w="12700" cap="flat" cmpd="sng" algn="ctr">
                      <a:solidFill>
                        <a:srgbClr val="5B5479"/>
                      </a:solidFill>
                      <a:prstDash val="solid"/>
                      <a:round/>
                      <a:headEnd type="none" w="med" len="med"/>
                      <a:tailEnd type="none" w="med" len="med"/>
                    </a:lnB>
                  </a:tcPr>
                </a:tc>
              </a:tr>
              <a:tr h="316222">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ru-RU" sz="1000" u="none" strike="noStrike" dirty="0" smtClean="0">
                          <a:effectLst/>
                        </a:rPr>
                        <a:t>Увеличение изготовления и установки информационных знаков по безопасности на водных объектах, шт.</a:t>
                      </a:r>
                    </a:p>
                  </a:txBody>
                  <a:tcPr marL="2956" marR="2956" marT="2956" marB="0"/>
                </a:tc>
                <a:tc>
                  <a:txBody>
                    <a:bodyPr/>
                    <a:lstStyle/>
                    <a:p>
                      <a:pPr algn="ctr" fontAlgn="t"/>
                      <a:r>
                        <a:rPr lang="ru-RU" sz="1200" b="0" i="0" u="none" strike="noStrike" dirty="0" smtClean="0">
                          <a:solidFill>
                            <a:srgbClr val="000000"/>
                          </a:solidFill>
                          <a:effectLst/>
                          <a:latin typeface="+mn-lt"/>
                        </a:rPr>
                        <a:t>5</a:t>
                      </a:r>
                      <a:endParaRPr lang="ru-RU" sz="1200" b="0" i="0" u="none" strike="noStrike" dirty="0">
                        <a:solidFill>
                          <a:srgbClr val="000000"/>
                        </a:solidFill>
                        <a:effectLst/>
                        <a:latin typeface="+mn-lt"/>
                      </a:endParaRPr>
                    </a:p>
                  </a:txBody>
                  <a:tcPr marL="2956" marR="2956" marT="2956" marB="0" anchor="ctr"/>
                </a:tc>
                <a:tc>
                  <a:txBody>
                    <a:bodyPr/>
                    <a:lstStyle/>
                    <a:p>
                      <a:pPr algn="ctr" fontAlgn="t"/>
                      <a:r>
                        <a:rPr lang="ru-RU" sz="1200" b="0" i="0" u="none" strike="noStrike" dirty="0" smtClean="0">
                          <a:solidFill>
                            <a:srgbClr val="000000"/>
                          </a:solidFill>
                          <a:effectLst/>
                          <a:latin typeface="+mn-lt"/>
                        </a:rPr>
                        <a:t>5</a:t>
                      </a:r>
                    </a:p>
                  </a:txBody>
                  <a:tcPr marL="2956" marR="2956" marT="2956" marB="0" anchor="ctr"/>
                </a:tc>
                <a:tc>
                  <a:txBody>
                    <a:bodyPr/>
                    <a:lstStyle/>
                    <a:p>
                      <a:pPr algn="ctr" fontAlgn="t"/>
                      <a:r>
                        <a:rPr lang="ru-RU" sz="1200" b="0" i="0" u="none" strike="noStrike" dirty="0" smtClean="0">
                          <a:solidFill>
                            <a:srgbClr val="000000"/>
                          </a:solidFill>
                          <a:effectLst/>
                          <a:latin typeface="+mn-lt"/>
                        </a:rPr>
                        <a:t>13,0</a:t>
                      </a:r>
                      <a:endParaRPr lang="ru-RU" sz="1200" b="0" i="0" u="none" strike="noStrike" dirty="0">
                        <a:solidFill>
                          <a:srgbClr val="000000"/>
                        </a:solidFill>
                        <a:effectLst/>
                        <a:latin typeface="+mn-lt"/>
                      </a:endParaRPr>
                    </a:p>
                  </a:txBody>
                  <a:tcPr marL="2956" marR="2956" marT="2956" marB="0" anchor="ctr">
                    <a:lnT w="12700" cap="flat" cmpd="sng" algn="ctr">
                      <a:solidFill>
                        <a:srgbClr val="5B5479"/>
                      </a:solidFill>
                      <a:prstDash val="solid"/>
                      <a:round/>
                      <a:headEnd type="none" w="med" len="med"/>
                      <a:tailEnd type="none" w="med" len="med"/>
                    </a:lnT>
                    <a:lnB w="12700" cap="flat" cmpd="sng" algn="ctr">
                      <a:solidFill>
                        <a:srgbClr val="5B5479"/>
                      </a:solidFill>
                      <a:prstDash val="solid"/>
                      <a:round/>
                      <a:headEnd type="none" w="med" len="med"/>
                      <a:tailEnd type="none" w="med" len="med"/>
                    </a:lnB>
                  </a:tcPr>
                </a:tc>
                <a:tc>
                  <a:txBody>
                    <a:bodyPr/>
                    <a:lstStyle/>
                    <a:p>
                      <a:pPr algn="ctr" fontAlgn="t"/>
                      <a:r>
                        <a:rPr lang="ru-RU" sz="1200" b="0" i="0" u="none" strike="noStrike" dirty="0" smtClean="0">
                          <a:solidFill>
                            <a:srgbClr val="000000"/>
                          </a:solidFill>
                          <a:effectLst/>
                          <a:latin typeface="+mn-lt"/>
                        </a:rPr>
                        <a:t>13,0</a:t>
                      </a:r>
                      <a:endParaRPr lang="ru-RU" sz="1200" b="0" i="0" u="none" strike="noStrike" dirty="0">
                        <a:solidFill>
                          <a:srgbClr val="000000"/>
                        </a:solidFill>
                        <a:effectLst/>
                        <a:latin typeface="+mn-lt"/>
                      </a:endParaRPr>
                    </a:p>
                  </a:txBody>
                  <a:tcPr marL="2956" marR="2956" marT="2956" marB="0" anchor="ctr">
                    <a:lnT w="12700" cap="flat" cmpd="sng" algn="ctr">
                      <a:solidFill>
                        <a:srgbClr val="5B5479"/>
                      </a:solidFill>
                      <a:prstDash val="solid"/>
                      <a:round/>
                      <a:headEnd type="none" w="med" len="med"/>
                      <a:tailEnd type="none" w="med" len="med"/>
                    </a:lnT>
                    <a:lnB w="12700" cap="flat" cmpd="sng" algn="ctr">
                      <a:solidFill>
                        <a:srgbClr val="5B5479"/>
                      </a:solidFill>
                      <a:prstDash val="solid"/>
                      <a:round/>
                      <a:headEnd type="none" w="med" len="med"/>
                      <a:tailEnd type="none" w="med" len="med"/>
                    </a:lnB>
                  </a:tcPr>
                </a:tc>
              </a:tr>
              <a:tr h="913001">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ru-RU" sz="1000" u="none" strike="noStrike" dirty="0" smtClean="0">
                          <a:effectLst/>
                        </a:rPr>
                        <a:t>Обеспеченность готовности к реагированию на угрозу или возникновение чрезвычайных ситуаций, эффективности взаимодействия привлекаемых служб и средств для предупреждения и ликвидации чрезвычайных ситуаций на территории городского округа на 100 %</a:t>
                      </a:r>
                    </a:p>
                  </a:txBody>
                  <a:tcPr marL="2956" marR="2956" marT="2956" marB="0"/>
                </a:tc>
                <a:tc>
                  <a:txBody>
                    <a:bodyPr/>
                    <a:lstStyle/>
                    <a:p>
                      <a:pPr algn="ctr" fontAlgn="t"/>
                      <a:r>
                        <a:rPr lang="ru-RU" sz="1200" b="0" i="0" u="none" strike="noStrike" dirty="0" smtClean="0">
                          <a:solidFill>
                            <a:srgbClr val="000000"/>
                          </a:solidFill>
                          <a:effectLst/>
                          <a:latin typeface="+mn-lt"/>
                        </a:rPr>
                        <a:t>100</a:t>
                      </a:r>
                      <a:endParaRPr lang="ru-RU" sz="1200" b="0" i="0" u="none" strike="noStrike" dirty="0">
                        <a:solidFill>
                          <a:srgbClr val="000000"/>
                        </a:solidFill>
                        <a:effectLst/>
                        <a:latin typeface="+mn-lt"/>
                      </a:endParaRPr>
                    </a:p>
                  </a:txBody>
                  <a:tcPr marL="2956" marR="2956" marT="2956" marB="0" anchor="ctr"/>
                </a:tc>
                <a:tc>
                  <a:txBody>
                    <a:bodyPr/>
                    <a:lstStyle/>
                    <a:p>
                      <a:pPr algn="ctr" fontAlgn="t"/>
                      <a:r>
                        <a:rPr lang="ru-RU" sz="1200" b="0" i="0" u="none" strike="noStrike" dirty="0" smtClean="0">
                          <a:solidFill>
                            <a:srgbClr val="000000"/>
                          </a:solidFill>
                          <a:effectLst/>
                          <a:latin typeface="+mn-lt"/>
                        </a:rPr>
                        <a:t>100</a:t>
                      </a:r>
                    </a:p>
                  </a:txBody>
                  <a:tcPr marL="2956" marR="2956" marT="2956" marB="0" anchor="ctr"/>
                </a:tc>
                <a:tc>
                  <a:txBody>
                    <a:bodyPr/>
                    <a:lstStyle/>
                    <a:p>
                      <a:pPr algn="ctr" fontAlgn="t"/>
                      <a:r>
                        <a:rPr lang="ru-RU" sz="1200" b="0" i="0" u="none" strike="noStrike" dirty="0" smtClean="0">
                          <a:solidFill>
                            <a:srgbClr val="000000"/>
                          </a:solidFill>
                          <a:effectLst/>
                          <a:latin typeface="+mn-lt"/>
                        </a:rPr>
                        <a:t>20</a:t>
                      </a:r>
                      <a:r>
                        <a:rPr lang="ru-RU" sz="1200" b="0" i="0" u="none" strike="noStrike" baseline="0" dirty="0" smtClean="0">
                          <a:solidFill>
                            <a:srgbClr val="000000"/>
                          </a:solidFill>
                          <a:effectLst/>
                          <a:latin typeface="+mn-lt"/>
                        </a:rPr>
                        <a:t> 733,2</a:t>
                      </a:r>
                      <a:endParaRPr lang="ru-RU" sz="1200" b="0" i="0" u="none" strike="noStrike" dirty="0">
                        <a:solidFill>
                          <a:srgbClr val="000000"/>
                        </a:solidFill>
                        <a:effectLst/>
                        <a:latin typeface="+mn-lt"/>
                      </a:endParaRPr>
                    </a:p>
                  </a:txBody>
                  <a:tcPr marL="2956" marR="2956" marT="2956" marB="0" anchor="ctr">
                    <a:lnT w="12700" cap="flat" cmpd="sng" algn="ctr">
                      <a:solidFill>
                        <a:srgbClr val="5B5479"/>
                      </a:solidFill>
                      <a:prstDash val="solid"/>
                      <a:round/>
                      <a:headEnd type="none" w="med" len="med"/>
                      <a:tailEnd type="none" w="med" len="med"/>
                    </a:lnT>
                    <a:lnB w="12700" cap="flat" cmpd="sng" algn="ctr">
                      <a:solidFill>
                        <a:srgbClr val="5B5479"/>
                      </a:solidFill>
                      <a:prstDash val="solid"/>
                      <a:round/>
                      <a:headEnd type="none" w="med" len="med"/>
                      <a:tailEnd type="none" w="med" len="med"/>
                    </a:lnB>
                  </a:tcPr>
                </a:tc>
                <a:tc>
                  <a:txBody>
                    <a:bodyPr/>
                    <a:lstStyle/>
                    <a:p>
                      <a:pPr algn="ctr" fontAlgn="t"/>
                      <a:r>
                        <a:rPr lang="ru-RU" sz="1200" b="0" i="0" u="none" strike="noStrike" dirty="0" smtClean="0">
                          <a:solidFill>
                            <a:srgbClr val="000000"/>
                          </a:solidFill>
                          <a:effectLst/>
                          <a:latin typeface="+mn-lt"/>
                        </a:rPr>
                        <a:t>20 324,4</a:t>
                      </a:r>
                      <a:endParaRPr lang="ru-RU" sz="1200" b="0" i="0" u="none" strike="noStrike" dirty="0">
                        <a:solidFill>
                          <a:srgbClr val="000000"/>
                        </a:solidFill>
                        <a:effectLst/>
                        <a:latin typeface="+mn-lt"/>
                      </a:endParaRPr>
                    </a:p>
                  </a:txBody>
                  <a:tcPr marL="2956" marR="2956" marT="2956" marB="0" anchor="ctr">
                    <a:lnT w="12700" cap="flat" cmpd="sng" algn="ctr">
                      <a:solidFill>
                        <a:srgbClr val="5B5479"/>
                      </a:solidFill>
                      <a:prstDash val="solid"/>
                      <a:round/>
                      <a:headEnd type="none" w="med" len="med"/>
                      <a:tailEnd type="none" w="med" len="med"/>
                    </a:lnT>
                    <a:lnB w="12700" cap="flat" cmpd="sng" algn="ctr">
                      <a:solidFill>
                        <a:srgbClr val="5B5479"/>
                      </a:solidFill>
                      <a:prstDash val="solid"/>
                      <a:round/>
                      <a:headEnd type="none" w="med" len="med"/>
                      <a:tailEnd type="none" w="med" len="med"/>
                    </a:lnB>
                  </a:tcPr>
                </a:tc>
              </a:tr>
            </a:tbl>
          </a:graphicData>
        </a:graphic>
      </p:graphicFrame>
      <p:sp>
        <p:nvSpPr>
          <p:cNvPr id="15" name="TextBox 14"/>
          <p:cNvSpPr txBox="1"/>
          <p:nvPr/>
        </p:nvSpPr>
        <p:spPr>
          <a:xfrm>
            <a:off x="3864077" y="6469064"/>
            <a:ext cx="4326193" cy="369332"/>
          </a:xfrm>
          <a:prstGeom prst="rect">
            <a:avLst/>
          </a:prstGeom>
          <a:noFill/>
        </p:spPr>
        <p:txBody>
          <a:bodyPr wrap="square" rtlCol="0">
            <a:spAutoFit/>
          </a:bodyPr>
          <a:lstStyle/>
          <a:p>
            <a:pPr algn="ctr"/>
            <a:r>
              <a:rPr lang="ru-RU" dirty="0" smtClean="0">
                <a:solidFill>
                  <a:schemeClr val="bg1"/>
                </a:solidFill>
              </a:rPr>
              <a:t>Безопасность жизнедеятельности</a:t>
            </a:r>
            <a:endParaRPr lang="ru-RU" dirty="0">
              <a:solidFill>
                <a:schemeClr val="bg1"/>
              </a:solidFill>
            </a:endParaRPr>
          </a:p>
        </p:txBody>
      </p:sp>
      <p:sp>
        <p:nvSpPr>
          <p:cNvPr id="10" name="Текст 9"/>
          <p:cNvSpPr>
            <a:spLocks noGrp="1"/>
          </p:cNvSpPr>
          <p:nvPr>
            <p:ph type="body" sz="quarter" idx="32"/>
          </p:nvPr>
        </p:nvSpPr>
        <p:spPr>
          <a:xfrm>
            <a:off x="6648810" y="4078007"/>
            <a:ext cx="5543188" cy="2092756"/>
          </a:xfrm>
          <a:ln>
            <a:noFill/>
          </a:ln>
        </p:spPr>
        <p:txBody>
          <a:bodyPr tIns="36000" bIns="36000"/>
          <a:lstStyle/>
          <a:p>
            <a:pPr algn="l"/>
            <a:r>
              <a:rPr lang="ru-RU" sz="2000" b="1" dirty="0" smtClean="0"/>
              <a:t>Цели: </a:t>
            </a:r>
          </a:p>
          <a:p>
            <a:pPr algn="l">
              <a:spcBef>
                <a:spcPts val="0"/>
              </a:spcBef>
            </a:pPr>
            <a:r>
              <a:rPr lang="ru-RU" sz="1400" dirty="0"/>
              <a:t>1. Обеспечение приемлемого уровня безопасности жизнедеятельности, необходимого уровня защищенности населения и территории муниципального образования городской округ город Пыть-Ях, материальных и культурных ценностей от опасностей, возникающих при военных конфликтах и чрезвычайных ситуациях.</a:t>
            </a:r>
          </a:p>
          <a:p>
            <a:pPr algn="l">
              <a:spcBef>
                <a:spcPts val="0"/>
              </a:spcBef>
            </a:pPr>
            <a:r>
              <a:rPr lang="ru-RU" sz="1400" dirty="0"/>
              <a:t>2. Обеспечение необходимого уровня защищенности населения, имущества от пожаров на территории муниципального образования городской округ город Пыть-Ях.</a:t>
            </a:r>
          </a:p>
        </p:txBody>
      </p:sp>
    </p:spTree>
    <p:extLst>
      <p:ext uri="{BB962C8B-B14F-4D97-AF65-F5344CB8AC3E}">
        <p14:creationId xmlns:p14="http://schemas.microsoft.com/office/powerpoint/2010/main" val="35488705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623FB4D5-DA14-4F29-9320-2DE0A6B571B9}"/>
              </a:ext>
            </a:extLst>
          </p:cNvPr>
          <p:cNvSpPr>
            <a:spLocks noGrp="1"/>
          </p:cNvSpPr>
          <p:nvPr>
            <p:ph type="title"/>
          </p:nvPr>
        </p:nvSpPr>
        <p:spPr/>
        <p:txBody>
          <a:bodyPr rtlCol="0"/>
          <a:lstStyle/>
          <a:p>
            <a:r>
              <a:rPr lang="ru-RU" sz="2400" dirty="0"/>
              <a:t>Информация о внесении изменений в параметры бюджета</a:t>
            </a:r>
            <a:br>
              <a:rPr lang="ru-RU" sz="2400" dirty="0"/>
            </a:br>
            <a:r>
              <a:rPr lang="ru-RU" sz="2400" dirty="0" smtClean="0"/>
              <a:t>города Пыть-Яха в 2021 </a:t>
            </a:r>
            <a:r>
              <a:rPr lang="ru-RU" sz="2400" dirty="0"/>
              <a:t>году по видам доходов бюджета, </a:t>
            </a:r>
            <a:r>
              <a:rPr lang="ru-RU" sz="2400" dirty="0" smtClean="0"/>
              <a:t>тыс. </a:t>
            </a:r>
            <a:r>
              <a:rPr lang="ru-RU" sz="2400" dirty="0"/>
              <a:t>рублей </a:t>
            </a:r>
          </a:p>
        </p:txBody>
      </p:sp>
      <p:sp>
        <p:nvSpPr>
          <p:cNvPr id="33" name="Нижний колонтитул 3"/>
          <p:cNvSpPr>
            <a:spLocks noGrp="1"/>
          </p:cNvSpPr>
          <p:nvPr>
            <p:ph type="ftr" sz="quarter" idx="4294967295"/>
          </p:nvPr>
        </p:nvSpPr>
        <p:spPr>
          <a:xfrm>
            <a:off x="0" y="6437730"/>
            <a:ext cx="11760000" cy="432000"/>
          </a:xfrm>
          <a:prstGeom prst="rect">
            <a:avLst/>
          </a:prstGeom>
          <a:solidFill>
            <a:srgbClr val="404040"/>
          </a:solidFill>
          <a:ln cmpd="sng">
            <a:noFill/>
          </a:ln>
        </p:spPr>
        <p:txBody>
          <a:bodyPr anchor="ctr"/>
          <a:lstStyle/>
          <a:p>
            <a:pPr lvl="1"/>
            <a:r>
              <a:rPr lang="ru-RU" b="1" dirty="0">
                <a:gradFill>
                  <a:gsLst>
                    <a:gs pos="0">
                      <a:schemeClr val="accent1">
                        <a:lumMod val="5000"/>
                        <a:lumOff val="95000"/>
                      </a:schemeClr>
                    </a:gs>
                    <a:gs pos="74000">
                      <a:schemeClr val="accent5">
                        <a:lumMod val="25000"/>
                        <a:lumOff val="75000"/>
                      </a:schemeClr>
                    </a:gs>
                    <a:gs pos="83000">
                      <a:schemeClr val="accent5">
                        <a:lumMod val="25000"/>
                        <a:lumOff val="75000"/>
                      </a:schemeClr>
                    </a:gs>
                    <a:gs pos="100000">
                      <a:schemeClr val="accent5">
                        <a:lumMod val="50000"/>
                        <a:lumOff val="50000"/>
                      </a:schemeClr>
                    </a:gs>
                  </a:gsLst>
                  <a:lin ang="5400000" scaled="1"/>
                </a:gradFill>
              </a:rPr>
              <a:t>БЮДЖЕТ ДЛЯ ГРАЖДАН </a:t>
            </a:r>
          </a:p>
        </p:txBody>
      </p:sp>
      <p:sp>
        <p:nvSpPr>
          <p:cNvPr id="34" name="Номер слайда 5">
            <a:extLst>
              <a:ext uri="{FF2B5EF4-FFF2-40B4-BE49-F238E27FC236}">
                <a16:creationId xmlns="" xmlns:a16="http://schemas.microsoft.com/office/drawing/2014/main" id="{1C554D9F-1895-486E-BFBA-905BB2D29E08}"/>
              </a:ext>
            </a:extLst>
          </p:cNvPr>
          <p:cNvSpPr>
            <a:spLocks noGrp="1"/>
          </p:cNvSpPr>
          <p:nvPr>
            <p:ph type="sldNum" sz="quarter" idx="33"/>
          </p:nvPr>
        </p:nvSpPr>
        <p:spPr>
          <a:xfrm>
            <a:off x="11760000" y="6437730"/>
            <a:ext cx="432000" cy="432000"/>
          </a:xfrm>
        </p:spPr>
        <p:txBody>
          <a:bodyPr rtlCol="0"/>
          <a:lstStyle/>
          <a:p>
            <a:pPr rtl="0"/>
            <a:fld id="{19B51A1E-902D-48AF-9020-955120F399B6}" type="slidenum">
              <a:rPr lang="ru-RU" sz="1600" b="1" smtClean="0">
                <a:ln w="0"/>
                <a:gradFill>
                  <a:gsLst>
                    <a:gs pos="0">
                      <a:schemeClr val="accent1">
                        <a:lumMod val="5000"/>
                        <a:lumOff val="95000"/>
                      </a:schemeClr>
                    </a:gs>
                    <a:gs pos="74000">
                      <a:schemeClr val="accent5">
                        <a:lumMod val="25000"/>
                        <a:lumOff val="75000"/>
                      </a:schemeClr>
                    </a:gs>
                    <a:gs pos="83000">
                      <a:schemeClr val="accent5">
                        <a:lumMod val="25000"/>
                        <a:lumOff val="75000"/>
                      </a:schemeClr>
                    </a:gs>
                    <a:gs pos="100000">
                      <a:schemeClr val="accent5">
                        <a:lumMod val="50000"/>
                        <a:lumOff val="50000"/>
                      </a:schemeClr>
                    </a:gs>
                  </a:gsLst>
                  <a:lin ang="5400000" scaled="1"/>
                </a:gradFill>
                <a:effectLst>
                  <a:outerShdw blurRad="38100" dist="25400" dir="5400000" algn="ctr" rotWithShape="0">
                    <a:srgbClr val="6E747A">
                      <a:alpha val="43000"/>
                    </a:srgbClr>
                  </a:outerShdw>
                </a:effectLst>
              </a:rPr>
              <a:pPr rtl="0"/>
              <a:t>8</a:t>
            </a:fld>
            <a:endParaRPr lang="ru-RU" sz="1600" b="1" dirty="0">
              <a:ln w="0"/>
              <a:gradFill>
                <a:gsLst>
                  <a:gs pos="0">
                    <a:schemeClr val="accent1">
                      <a:lumMod val="5000"/>
                      <a:lumOff val="95000"/>
                    </a:schemeClr>
                  </a:gs>
                  <a:gs pos="74000">
                    <a:schemeClr val="accent5">
                      <a:lumMod val="25000"/>
                      <a:lumOff val="75000"/>
                    </a:schemeClr>
                  </a:gs>
                  <a:gs pos="83000">
                    <a:schemeClr val="accent5">
                      <a:lumMod val="25000"/>
                      <a:lumOff val="75000"/>
                    </a:schemeClr>
                  </a:gs>
                  <a:gs pos="100000">
                    <a:schemeClr val="accent5">
                      <a:lumMod val="50000"/>
                      <a:lumOff val="50000"/>
                    </a:schemeClr>
                  </a:gs>
                </a:gsLst>
                <a:lin ang="5400000" scaled="1"/>
              </a:gradFill>
              <a:effectLst>
                <a:outerShdw blurRad="38100" dist="25400" dir="5400000" algn="ctr" rotWithShape="0">
                  <a:srgbClr val="6E747A">
                    <a:alpha val="43000"/>
                  </a:srgbClr>
                </a:outerShdw>
              </a:effectLst>
            </a:endParaRPr>
          </a:p>
        </p:txBody>
      </p:sp>
      <p:graphicFrame>
        <p:nvGraphicFramePr>
          <p:cNvPr id="3" name="Таблица 2"/>
          <p:cNvGraphicFramePr>
            <a:graphicFrameLocks noGrp="1"/>
          </p:cNvGraphicFramePr>
          <p:nvPr>
            <p:extLst>
              <p:ext uri="{D42A27DB-BD31-4B8C-83A1-F6EECF244321}">
                <p14:modId xmlns:p14="http://schemas.microsoft.com/office/powerpoint/2010/main" val="2037646825"/>
              </p:ext>
            </p:extLst>
          </p:nvPr>
        </p:nvGraphicFramePr>
        <p:xfrm>
          <a:off x="259200" y="1007996"/>
          <a:ext cx="11647671" cy="4994620"/>
        </p:xfrm>
        <a:graphic>
          <a:graphicData uri="http://schemas.openxmlformats.org/drawingml/2006/table">
            <a:tbl>
              <a:tblPr bandRow="1" bandCol="1">
                <a:tableStyleId>{5A111915-BE36-4E01-A7E5-04B1672EAD32}</a:tableStyleId>
              </a:tblPr>
              <a:tblGrid>
                <a:gridCol w="2562538"/>
                <a:gridCol w="1710933"/>
                <a:gridCol w="737420"/>
                <a:gridCol w="737420"/>
                <a:gridCol w="737420"/>
                <a:gridCol w="737420"/>
                <a:gridCol w="737420"/>
                <a:gridCol w="737420"/>
                <a:gridCol w="737420"/>
                <a:gridCol w="737420"/>
                <a:gridCol w="737420"/>
                <a:gridCol w="737420"/>
              </a:tblGrid>
              <a:tr h="97825">
                <a:tc>
                  <a:txBody>
                    <a:bodyPr/>
                    <a:lstStyle/>
                    <a:p>
                      <a:pPr algn="ctr" fontAlgn="ctr"/>
                      <a:r>
                        <a:rPr lang="ru-RU" sz="900" u="none" strike="noStrike" dirty="0">
                          <a:effectLst/>
                          <a:latin typeface="+mn-lt"/>
                        </a:rPr>
                        <a:t>1</a:t>
                      </a:r>
                      <a:endParaRPr lang="ru-RU" sz="900" b="0" i="0" u="none" strike="noStrike" dirty="0">
                        <a:solidFill>
                          <a:srgbClr val="000000"/>
                        </a:solidFill>
                        <a:effectLst/>
                        <a:latin typeface="+mn-lt"/>
                      </a:endParaRPr>
                    </a:p>
                  </a:txBody>
                  <a:tcPr marL="2638" marR="2638" marT="2638" marB="0" anchor="ctr"/>
                </a:tc>
                <a:tc>
                  <a:txBody>
                    <a:bodyPr/>
                    <a:lstStyle/>
                    <a:p>
                      <a:pPr algn="ctr" fontAlgn="ctr"/>
                      <a:r>
                        <a:rPr lang="ru-RU" sz="900" u="none" strike="noStrike">
                          <a:effectLst/>
                          <a:latin typeface="+mn-lt"/>
                        </a:rPr>
                        <a:t>2</a:t>
                      </a:r>
                      <a:endParaRPr lang="ru-RU" sz="900" b="0" i="0" u="none" strike="noStrike">
                        <a:solidFill>
                          <a:srgbClr val="000000"/>
                        </a:solidFill>
                        <a:effectLst/>
                        <a:latin typeface="+mn-lt"/>
                      </a:endParaRPr>
                    </a:p>
                  </a:txBody>
                  <a:tcPr marL="2638" marR="2638" marT="2638" marB="0" anchor="ctr"/>
                </a:tc>
                <a:tc>
                  <a:txBody>
                    <a:bodyPr/>
                    <a:lstStyle/>
                    <a:p>
                      <a:pPr algn="ctr" fontAlgn="ctr"/>
                      <a:r>
                        <a:rPr lang="ru-RU" sz="900" u="none" strike="noStrike">
                          <a:effectLst/>
                          <a:latin typeface="+mn-lt"/>
                        </a:rPr>
                        <a:t>3</a:t>
                      </a:r>
                      <a:endParaRPr lang="ru-RU" sz="900" b="0" i="0" u="none" strike="noStrike">
                        <a:solidFill>
                          <a:srgbClr val="000000"/>
                        </a:solidFill>
                        <a:effectLst/>
                        <a:latin typeface="+mn-lt"/>
                      </a:endParaRPr>
                    </a:p>
                  </a:txBody>
                  <a:tcPr marL="2638" marR="2638" marT="2638" marB="0" anchor="ctr"/>
                </a:tc>
                <a:tc>
                  <a:txBody>
                    <a:bodyPr/>
                    <a:lstStyle/>
                    <a:p>
                      <a:pPr algn="ctr" fontAlgn="ctr"/>
                      <a:r>
                        <a:rPr lang="ru-RU" sz="900" u="none" strike="noStrike">
                          <a:effectLst/>
                          <a:latin typeface="+mn-lt"/>
                        </a:rPr>
                        <a:t>4</a:t>
                      </a:r>
                      <a:endParaRPr lang="ru-RU" sz="900" b="0" i="0" u="none" strike="noStrike">
                        <a:solidFill>
                          <a:srgbClr val="000000"/>
                        </a:solidFill>
                        <a:effectLst/>
                        <a:latin typeface="+mn-lt"/>
                      </a:endParaRPr>
                    </a:p>
                  </a:txBody>
                  <a:tcPr marL="2638" marR="2638" marT="2638" marB="0" anchor="ctr"/>
                </a:tc>
                <a:tc>
                  <a:txBody>
                    <a:bodyPr/>
                    <a:lstStyle/>
                    <a:p>
                      <a:pPr algn="ctr" fontAlgn="ctr"/>
                      <a:r>
                        <a:rPr lang="ru-RU" sz="900" u="none" strike="noStrike">
                          <a:effectLst/>
                          <a:latin typeface="+mn-lt"/>
                        </a:rPr>
                        <a:t>5</a:t>
                      </a:r>
                      <a:endParaRPr lang="ru-RU" sz="900" b="0" i="0" u="none" strike="noStrike">
                        <a:solidFill>
                          <a:srgbClr val="000000"/>
                        </a:solidFill>
                        <a:effectLst/>
                        <a:latin typeface="+mn-lt"/>
                      </a:endParaRPr>
                    </a:p>
                  </a:txBody>
                  <a:tcPr marL="2638" marR="2638" marT="2638" marB="0" anchor="ctr"/>
                </a:tc>
                <a:tc>
                  <a:txBody>
                    <a:bodyPr/>
                    <a:lstStyle/>
                    <a:p>
                      <a:pPr algn="ctr" fontAlgn="ctr"/>
                      <a:r>
                        <a:rPr lang="ru-RU" sz="900" u="none" strike="noStrike" dirty="0">
                          <a:effectLst/>
                          <a:latin typeface="+mn-lt"/>
                        </a:rPr>
                        <a:t>6</a:t>
                      </a:r>
                      <a:endParaRPr lang="ru-RU" sz="900" b="0" i="0" u="none" strike="noStrike" dirty="0">
                        <a:solidFill>
                          <a:srgbClr val="000000"/>
                        </a:solidFill>
                        <a:effectLst/>
                        <a:latin typeface="+mn-lt"/>
                      </a:endParaRPr>
                    </a:p>
                  </a:txBody>
                  <a:tcPr marL="2638" marR="2638" marT="2638" marB="0" anchor="ctr"/>
                </a:tc>
                <a:tc>
                  <a:txBody>
                    <a:bodyPr/>
                    <a:lstStyle/>
                    <a:p>
                      <a:pPr algn="ctr" fontAlgn="ctr"/>
                      <a:r>
                        <a:rPr lang="ru-RU" sz="900" u="none" strike="noStrike" dirty="0">
                          <a:effectLst/>
                          <a:latin typeface="+mn-lt"/>
                        </a:rPr>
                        <a:t>7</a:t>
                      </a:r>
                      <a:endParaRPr lang="ru-RU" sz="900" b="0" i="0" u="none" strike="noStrike" dirty="0">
                        <a:solidFill>
                          <a:srgbClr val="000000"/>
                        </a:solidFill>
                        <a:effectLst/>
                        <a:latin typeface="+mn-lt"/>
                      </a:endParaRPr>
                    </a:p>
                  </a:txBody>
                  <a:tcPr marL="2638" marR="2638" marT="2638" marB="0" anchor="ctr"/>
                </a:tc>
                <a:tc>
                  <a:txBody>
                    <a:bodyPr/>
                    <a:lstStyle/>
                    <a:p>
                      <a:pPr algn="ctr" fontAlgn="ctr"/>
                      <a:r>
                        <a:rPr lang="ru-RU" sz="900" u="none" strike="noStrike">
                          <a:effectLst/>
                          <a:latin typeface="+mn-lt"/>
                        </a:rPr>
                        <a:t>8</a:t>
                      </a:r>
                      <a:endParaRPr lang="ru-RU" sz="900" b="0" i="0" u="none" strike="noStrike">
                        <a:solidFill>
                          <a:srgbClr val="000000"/>
                        </a:solidFill>
                        <a:effectLst/>
                        <a:latin typeface="+mn-lt"/>
                      </a:endParaRPr>
                    </a:p>
                  </a:txBody>
                  <a:tcPr marL="2638" marR="2638" marT="2638" marB="0" anchor="ctr"/>
                </a:tc>
                <a:tc>
                  <a:txBody>
                    <a:bodyPr/>
                    <a:lstStyle/>
                    <a:p>
                      <a:pPr algn="ctr" fontAlgn="ctr"/>
                      <a:r>
                        <a:rPr lang="ru-RU" sz="900" u="none" strike="noStrike">
                          <a:effectLst/>
                          <a:latin typeface="+mn-lt"/>
                        </a:rPr>
                        <a:t>9</a:t>
                      </a:r>
                      <a:endParaRPr lang="ru-RU" sz="900" b="0" i="0" u="none" strike="noStrike">
                        <a:solidFill>
                          <a:srgbClr val="000000"/>
                        </a:solidFill>
                        <a:effectLst/>
                        <a:latin typeface="+mn-lt"/>
                      </a:endParaRPr>
                    </a:p>
                  </a:txBody>
                  <a:tcPr marL="2638" marR="2638" marT="2638" marB="0" anchor="ctr"/>
                </a:tc>
                <a:tc>
                  <a:txBody>
                    <a:bodyPr/>
                    <a:lstStyle/>
                    <a:p>
                      <a:pPr algn="ctr" fontAlgn="ctr"/>
                      <a:r>
                        <a:rPr lang="ru-RU" sz="900" u="none" strike="noStrike">
                          <a:effectLst/>
                          <a:latin typeface="+mn-lt"/>
                        </a:rPr>
                        <a:t>10=(4+5+6+7+8+9)</a:t>
                      </a:r>
                      <a:endParaRPr lang="ru-RU" sz="900" b="0" i="0" u="none" strike="noStrike">
                        <a:solidFill>
                          <a:srgbClr val="000000"/>
                        </a:solidFill>
                        <a:effectLst/>
                        <a:latin typeface="+mn-lt"/>
                      </a:endParaRPr>
                    </a:p>
                  </a:txBody>
                  <a:tcPr marL="2638" marR="2638" marT="2638" marB="0" anchor="ctr"/>
                </a:tc>
                <a:tc>
                  <a:txBody>
                    <a:bodyPr/>
                    <a:lstStyle/>
                    <a:p>
                      <a:pPr algn="ctr" fontAlgn="ctr"/>
                      <a:r>
                        <a:rPr lang="ru-RU" sz="900" u="none" strike="noStrike" dirty="0">
                          <a:effectLst/>
                          <a:latin typeface="+mn-lt"/>
                        </a:rPr>
                        <a:t>11</a:t>
                      </a:r>
                      <a:endParaRPr lang="ru-RU" sz="900" b="0" i="0" u="none" strike="noStrike" dirty="0">
                        <a:solidFill>
                          <a:srgbClr val="000000"/>
                        </a:solidFill>
                        <a:effectLst/>
                        <a:latin typeface="+mn-lt"/>
                      </a:endParaRPr>
                    </a:p>
                  </a:txBody>
                  <a:tcPr marL="2638" marR="2638" marT="2638" marB="0" anchor="ctr"/>
                </a:tc>
                <a:tc>
                  <a:txBody>
                    <a:bodyPr/>
                    <a:lstStyle/>
                    <a:p>
                      <a:pPr algn="ctr" fontAlgn="ctr"/>
                      <a:r>
                        <a:rPr lang="ru-RU" sz="900" u="none" strike="noStrike" dirty="0">
                          <a:effectLst/>
                          <a:latin typeface="+mn-lt"/>
                        </a:rPr>
                        <a:t>12=(3+10+11)</a:t>
                      </a:r>
                      <a:endParaRPr lang="ru-RU" sz="900" b="0" i="0" u="none" strike="noStrike" dirty="0">
                        <a:solidFill>
                          <a:srgbClr val="000000"/>
                        </a:solidFill>
                        <a:effectLst/>
                        <a:latin typeface="+mn-lt"/>
                      </a:endParaRPr>
                    </a:p>
                  </a:txBody>
                  <a:tcPr marL="2638" marR="2638" marT="2638" marB="0" anchor="ctr"/>
                </a:tc>
              </a:tr>
              <a:tr h="54339">
                <a:tc>
                  <a:txBody>
                    <a:bodyPr/>
                    <a:lstStyle/>
                    <a:p>
                      <a:pPr algn="l" fontAlgn="b"/>
                      <a:r>
                        <a:rPr lang="ru-RU" sz="1100" u="none" strike="noStrike" dirty="0">
                          <a:effectLst/>
                          <a:latin typeface="+mn-lt"/>
                        </a:rPr>
                        <a:t>Доходы от компенсации затрат государства</a:t>
                      </a:r>
                      <a:endParaRPr lang="ru-RU" sz="1100" b="0" i="0" u="none" strike="noStrike" dirty="0">
                        <a:solidFill>
                          <a:srgbClr val="000000"/>
                        </a:solidFill>
                        <a:effectLst/>
                        <a:latin typeface="+mn-lt"/>
                      </a:endParaRPr>
                    </a:p>
                  </a:txBody>
                  <a:tcPr marL="2638" marR="2638" marT="2638" marB="0" anchor="b"/>
                </a:tc>
                <a:tc>
                  <a:txBody>
                    <a:bodyPr/>
                    <a:lstStyle/>
                    <a:p>
                      <a:pPr algn="ctr" fontAlgn="b"/>
                      <a:r>
                        <a:rPr lang="ru-RU" sz="1100" u="none" strike="noStrike" dirty="0">
                          <a:effectLst/>
                          <a:latin typeface="+mn-lt"/>
                        </a:rPr>
                        <a:t>000 113 02000 00 0000 000</a:t>
                      </a:r>
                      <a:endParaRPr lang="ru-RU" sz="1100" b="0" i="0" u="none" strike="noStrike" dirty="0">
                        <a:solidFill>
                          <a:srgbClr val="000000"/>
                        </a:solidFill>
                        <a:effectLst/>
                        <a:latin typeface="+mn-lt"/>
                      </a:endParaRPr>
                    </a:p>
                  </a:txBody>
                  <a:tcPr marL="2638" marR="2638" marT="2638" marB="0" anchor="ctr"/>
                </a:tc>
                <a:tc>
                  <a:txBody>
                    <a:bodyPr/>
                    <a:lstStyle/>
                    <a:p>
                      <a:pPr algn="ctr" fontAlgn="b"/>
                      <a:r>
                        <a:rPr lang="ru-RU" sz="1100" u="none" strike="noStrike">
                          <a:effectLst/>
                          <a:latin typeface="+mn-lt"/>
                        </a:rPr>
                        <a:t>508,7 </a:t>
                      </a:r>
                      <a:endParaRPr lang="ru-RU" sz="1100" b="0" i="0" u="none" strike="noStrike">
                        <a:solidFill>
                          <a:srgbClr val="000000"/>
                        </a:solidFill>
                        <a:effectLst/>
                        <a:latin typeface="+mn-lt"/>
                      </a:endParaRPr>
                    </a:p>
                  </a:txBody>
                  <a:tcPr marL="2638" marR="2638" marT="2638" marB="0" anchor="ctr"/>
                </a:tc>
                <a:tc>
                  <a:txBody>
                    <a:bodyPr/>
                    <a:lstStyle/>
                    <a:p>
                      <a:pPr algn="ctr" fontAlgn="b"/>
                      <a:r>
                        <a:rPr lang="ru-RU" sz="1100" u="none" strike="noStrike">
                          <a:effectLst/>
                          <a:latin typeface="+mn-lt"/>
                        </a:rPr>
                        <a:t> </a:t>
                      </a:r>
                      <a:endParaRPr lang="ru-RU" sz="1100" b="0" i="0" u="none" strike="noStrike">
                        <a:solidFill>
                          <a:srgbClr val="000000"/>
                        </a:solidFill>
                        <a:effectLst/>
                        <a:latin typeface="+mn-lt"/>
                      </a:endParaRPr>
                    </a:p>
                  </a:txBody>
                  <a:tcPr marL="2638" marR="2638" marT="2638" marB="0" anchor="ctr"/>
                </a:tc>
                <a:tc>
                  <a:txBody>
                    <a:bodyPr/>
                    <a:lstStyle/>
                    <a:p>
                      <a:pPr algn="ctr" fontAlgn="b"/>
                      <a:r>
                        <a:rPr lang="ru-RU" sz="1100" u="none" strike="noStrike">
                          <a:effectLst/>
                          <a:latin typeface="+mn-lt"/>
                        </a:rPr>
                        <a:t>18 225,3 </a:t>
                      </a:r>
                      <a:endParaRPr lang="ru-RU" sz="1100" b="0" i="0" u="none" strike="noStrike">
                        <a:solidFill>
                          <a:srgbClr val="000000"/>
                        </a:solidFill>
                        <a:effectLst/>
                        <a:latin typeface="+mn-lt"/>
                      </a:endParaRPr>
                    </a:p>
                  </a:txBody>
                  <a:tcPr marL="2638" marR="2638" marT="2638" marB="0" anchor="ctr"/>
                </a:tc>
                <a:tc>
                  <a:txBody>
                    <a:bodyPr/>
                    <a:lstStyle/>
                    <a:p>
                      <a:pPr algn="ctr" fontAlgn="b"/>
                      <a:r>
                        <a:rPr lang="ru-RU" sz="1100" u="none" strike="noStrike">
                          <a:effectLst/>
                          <a:latin typeface="+mn-lt"/>
                        </a:rPr>
                        <a:t>2 000,0 </a:t>
                      </a:r>
                      <a:endParaRPr lang="ru-RU" sz="1100" b="0" i="0" u="none" strike="noStrike">
                        <a:solidFill>
                          <a:srgbClr val="000000"/>
                        </a:solidFill>
                        <a:effectLst/>
                        <a:latin typeface="+mn-lt"/>
                      </a:endParaRPr>
                    </a:p>
                  </a:txBody>
                  <a:tcPr marL="2638" marR="2638" marT="2638" marB="0" anchor="ctr"/>
                </a:tc>
                <a:tc>
                  <a:txBody>
                    <a:bodyPr/>
                    <a:lstStyle/>
                    <a:p>
                      <a:pPr algn="ctr" fontAlgn="b"/>
                      <a:r>
                        <a:rPr lang="ru-RU" sz="1100" u="none" strike="noStrike">
                          <a:effectLst/>
                          <a:latin typeface="+mn-lt"/>
                        </a:rPr>
                        <a:t> </a:t>
                      </a:r>
                      <a:endParaRPr lang="ru-RU" sz="1100" b="0" i="0" u="none" strike="noStrike">
                        <a:solidFill>
                          <a:srgbClr val="000000"/>
                        </a:solidFill>
                        <a:effectLst/>
                        <a:latin typeface="+mn-lt"/>
                      </a:endParaRPr>
                    </a:p>
                  </a:txBody>
                  <a:tcPr marL="2638" marR="2638" marT="2638" marB="0" anchor="ctr"/>
                </a:tc>
                <a:tc>
                  <a:txBody>
                    <a:bodyPr/>
                    <a:lstStyle/>
                    <a:p>
                      <a:pPr algn="ctr" fontAlgn="b"/>
                      <a:r>
                        <a:rPr lang="ru-RU" sz="1100" u="none" strike="noStrike">
                          <a:effectLst/>
                          <a:latin typeface="+mn-lt"/>
                        </a:rPr>
                        <a:t>-10 498,0 </a:t>
                      </a:r>
                      <a:endParaRPr lang="ru-RU" sz="1100" b="0" i="0" u="none" strike="noStrike">
                        <a:solidFill>
                          <a:srgbClr val="000000"/>
                        </a:solidFill>
                        <a:effectLst/>
                        <a:latin typeface="+mn-lt"/>
                      </a:endParaRPr>
                    </a:p>
                  </a:txBody>
                  <a:tcPr marL="2638" marR="2638" marT="2638" marB="0" anchor="ctr"/>
                </a:tc>
                <a:tc>
                  <a:txBody>
                    <a:bodyPr/>
                    <a:lstStyle/>
                    <a:p>
                      <a:pPr algn="ctr" fontAlgn="b"/>
                      <a:r>
                        <a:rPr lang="ru-RU" sz="1100" u="none" strike="noStrike">
                          <a:effectLst/>
                          <a:latin typeface="+mn-lt"/>
                        </a:rPr>
                        <a:t>-1 126,0 </a:t>
                      </a:r>
                      <a:endParaRPr lang="ru-RU" sz="1100" b="0" i="0" u="none" strike="noStrike">
                        <a:solidFill>
                          <a:srgbClr val="000000"/>
                        </a:solidFill>
                        <a:effectLst/>
                        <a:latin typeface="+mn-lt"/>
                      </a:endParaRPr>
                    </a:p>
                  </a:txBody>
                  <a:tcPr marL="2638" marR="2638" marT="2638" marB="0" anchor="ctr"/>
                </a:tc>
                <a:tc>
                  <a:txBody>
                    <a:bodyPr/>
                    <a:lstStyle/>
                    <a:p>
                      <a:pPr algn="ctr" fontAlgn="b"/>
                      <a:r>
                        <a:rPr lang="ru-RU" sz="1100" u="none" strike="noStrike" dirty="0">
                          <a:effectLst/>
                          <a:latin typeface="+mn-lt"/>
                        </a:rPr>
                        <a:t>8 601,3 </a:t>
                      </a:r>
                      <a:endParaRPr lang="ru-RU" sz="1100" b="0" i="0" u="none" strike="noStrike" dirty="0">
                        <a:solidFill>
                          <a:srgbClr val="000000"/>
                        </a:solidFill>
                        <a:effectLst/>
                        <a:latin typeface="+mn-lt"/>
                      </a:endParaRPr>
                    </a:p>
                  </a:txBody>
                  <a:tcPr marL="2638" marR="2638" marT="2638" marB="0" anchor="ctr"/>
                </a:tc>
                <a:tc>
                  <a:txBody>
                    <a:bodyPr/>
                    <a:lstStyle/>
                    <a:p>
                      <a:pPr algn="ctr" fontAlgn="b"/>
                      <a:r>
                        <a:rPr lang="ru-RU" sz="1100" u="none" strike="noStrike" dirty="0">
                          <a:effectLst/>
                          <a:latin typeface="+mn-lt"/>
                        </a:rPr>
                        <a:t> </a:t>
                      </a:r>
                      <a:endParaRPr lang="ru-RU" sz="1100" b="0" i="0" u="none" strike="noStrike" dirty="0">
                        <a:solidFill>
                          <a:srgbClr val="000000"/>
                        </a:solidFill>
                        <a:effectLst/>
                        <a:latin typeface="+mn-lt"/>
                      </a:endParaRPr>
                    </a:p>
                  </a:txBody>
                  <a:tcPr marL="2638" marR="2638" marT="2638" marB="0" anchor="ctr"/>
                </a:tc>
                <a:tc>
                  <a:txBody>
                    <a:bodyPr/>
                    <a:lstStyle/>
                    <a:p>
                      <a:pPr algn="ctr" fontAlgn="b"/>
                      <a:r>
                        <a:rPr lang="ru-RU" sz="1100" u="none" strike="noStrike" dirty="0">
                          <a:effectLst/>
                          <a:latin typeface="+mn-lt"/>
                        </a:rPr>
                        <a:t>9 110,0 </a:t>
                      </a:r>
                      <a:endParaRPr lang="ru-RU" sz="1100" b="0" i="0" u="none" strike="noStrike" dirty="0">
                        <a:solidFill>
                          <a:srgbClr val="000000"/>
                        </a:solidFill>
                        <a:effectLst/>
                        <a:latin typeface="+mn-lt"/>
                      </a:endParaRPr>
                    </a:p>
                  </a:txBody>
                  <a:tcPr marL="2638" marR="2638" marT="2638" marB="0" anchor="ctr"/>
                </a:tc>
              </a:tr>
              <a:tr h="100789">
                <a:tc>
                  <a:txBody>
                    <a:bodyPr/>
                    <a:lstStyle/>
                    <a:p>
                      <a:pPr algn="l" fontAlgn="b"/>
                      <a:r>
                        <a:rPr lang="ru-RU" sz="1100" b="1" u="none" strike="noStrike" dirty="0">
                          <a:effectLst/>
                          <a:latin typeface="+mn-lt"/>
                        </a:rPr>
                        <a:t>ДОХОДЫ ОТ ПРОДАЖИ МАТЕРИАЛЬНЫХ И НЕМАТЕРИАЛЬНЫХ АКТИВОВ</a:t>
                      </a:r>
                      <a:endParaRPr lang="ru-RU" sz="1100" b="1" i="0" u="none" strike="noStrike" dirty="0">
                        <a:solidFill>
                          <a:srgbClr val="000000"/>
                        </a:solidFill>
                        <a:effectLst/>
                        <a:latin typeface="+mn-lt"/>
                      </a:endParaRPr>
                    </a:p>
                  </a:txBody>
                  <a:tcPr marL="2638" marR="2638" marT="2638" marB="0" anchor="b"/>
                </a:tc>
                <a:tc>
                  <a:txBody>
                    <a:bodyPr/>
                    <a:lstStyle/>
                    <a:p>
                      <a:pPr algn="ctr" fontAlgn="b"/>
                      <a:r>
                        <a:rPr lang="ru-RU" sz="1100" b="1" u="none" strike="noStrike" dirty="0">
                          <a:effectLst/>
                          <a:latin typeface="+mn-lt"/>
                        </a:rPr>
                        <a:t>000 1 14 00000 00 0000 000</a:t>
                      </a:r>
                      <a:endParaRPr lang="ru-RU" sz="1100" b="1" i="0" u="none" strike="noStrike" dirty="0">
                        <a:solidFill>
                          <a:srgbClr val="000000"/>
                        </a:solidFill>
                        <a:effectLst/>
                        <a:latin typeface="+mn-lt"/>
                      </a:endParaRPr>
                    </a:p>
                  </a:txBody>
                  <a:tcPr marL="2638" marR="2638" marT="2638" marB="0" anchor="ctr"/>
                </a:tc>
                <a:tc>
                  <a:txBody>
                    <a:bodyPr/>
                    <a:lstStyle/>
                    <a:p>
                      <a:pPr algn="ctr" fontAlgn="b"/>
                      <a:r>
                        <a:rPr lang="ru-RU" sz="1100" b="1" u="none" strike="noStrike" dirty="0">
                          <a:effectLst/>
                          <a:latin typeface="+mn-lt"/>
                        </a:rPr>
                        <a:t>36 903,4 </a:t>
                      </a:r>
                      <a:endParaRPr lang="ru-RU" sz="1100" b="1" i="0" u="none" strike="noStrike" dirty="0">
                        <a:solidFill>
                          <a:srgbClr val="000000"/>
                        </a:solidFill>
                        <a:effectLst/>
                        <a:latin typeface="+mn-lt"/>
                      </a:endParaRPr>
                    </a:p>
                  </a:txBody>
                  <a:tcPr marL="2638" marR="2638" marT="2638" marB="0" anchor="ctr"/>
                </a:tc>
                <a:tc>
                  <a:txBody>
                    <a:bodyPr/>
                    <a:lstStyle/>
                    <a:p>
                      <a:pPr algn="ctr" fontAlgn="b"/>
                      <a:r>
                        <a:rPr lang="ru-RU" sz="1100" b="1" u="none" strike="noStrike" dirty="0">
                          <a:effectLst/>
                          <a:latin typeface="+mn-lt"/>
                        </a:rPr>
                        <a:t> </a:t>
                      </a:r>
                      <a:endParaRPr lang="ru-RU" sz="1100" b="1" i="0" u="none" strike="noStrike" dirty="0">
                        <a:solidFill>
                          <a:srgbClr val="000000"/>
                        </a:solidFill>
                        <a:effectLst/>
                        <a:latin typeface="+mn-lt"/>
                      </a:endParaRPr>
                    </a:p>
                  </a:txBody>
                  <a:tcPr marL="2638" marR="2638" marT="2638" marB="0" anchor="ctr"/>
                </a:tc>
                <a:tc>
                  <a:txBody>
                    <a:bodyPr/>
                    <a:lstStyle/>
                    <a:p>
                      <a:pPr algn="ctr" fontAlgn="b"/>
                      <a:r>
                        <a:rPr lang="ru-RU" sz="1100" b="1" u="none" strike="noStrike" dirty="0">
                          <a:effectLst/>
                          <a:latin typeface="+mn-lt"/>
                        </a:rPr>
                        <a:t> </a:t>
                      </a:r>
                      <a:endParaRPr lang="ru-RU" sz="1100" b="1" i="0" u="none" strike="noStrike" dirty="0">
                        <a:solidFill>
                          <a:srgbClr val="000000"/>
                        </a:solidFill>
                        <a:effectLst/>
                        <a:latin typeface="+mn-lt"/>
                      </a:endParaRPr>
                    </a:p>
                  </a:txBody>
                  <a:tcPr marL="2638" marR="2638" marT="2638" marB="0" anchor="ctr"/>
                </a:tc>
                <a:tc>
                  <a:txBody>
                    <a:bodyPr/>
                    <a:lstStyle/>
                    <a:p>
                      <a:pPr algn="ctr" fontAlgn="b"/>
                      <a:r>
                        <a:rPr lang="ru-RU" sz="1100" b="1" u="none" strike="noStrike" dirty="0">
                          <a:effectLst/>
                          <a:latin typeface="+mn-lt"/>
                        </a:rPr>
                        <a:t>112,0 </a:t>
                      </a:r>
                      <a:endParaRPr lang="ru-RU" sz="1100" b="1" i="0" u="none" strike="noStrike" dirty="0">
                        <a:solidFill>
                          <a:srgbClr val="000000"/>
                        </a:solidFill>
                        <a:effectLst/>
                        <a:latin typeface="+mn-lt"/>
                      </a:endParaRPr>
                    </a:p>
                  </a:txBody>
                  <a:tcPr marL="2638" marR="2638" marT="2638" marB="0" anchor="ctr"/>
                </a:tc>
                <a:tc>
                  <a:txBody>
                    <a:bodyPr/>
                    <a:lstStyle/>
                    <a:p>
                      <a:pPr algn="ctr" fontAlgn="b"/>
                      <a:r>
                        <a:rPr lang="ru-RU" sz="1100" b="1" u="none" strike="noStrike" dirty="0">
                          <a:effectLst/>
                          <a:latin typeface="+mn-lt"/>
                        </a:rPr>
                        <a:t> </a:t>
                      </a:r>
                      <a:endParaRPr lang="ru-RU" sz="1100" b="1" i="0" u="none" strike="noStrike" dirty="0">
                        <a:solidFill>
                          <a:srgbClr val="000000"/>
                        </a:solidFill>
                        <a:effectLst/>
                        <a:latin typeface="+mn-lt"/>
                      </a:endParaRPr>
                    </a:p>
                  </a:txBody>
                  <a:tcPr marL="2638" marR="2638" marT="2638" marB="0" anchor="ctr"/>
                </a:tc>
                <a:tc>
                  <a:txBody>
                    <a:bodyPr/>
                    <a:lstStyle/>
                    <a:p>
                      <a:pPr algn="ctr" fontAlgn="b"/>
                      <a:r>
                        <a:rPr lang="ru-RU" sz="1100" b="1" u="none" strike="noStrike" dirty="0">
                          <a:effectLst/>
                          <a:latin typeface="+mn-lt"/>
                        </a:rPr>
                        <a:t>650,0 </a:t>
                      </a:r>
                      <a:endParaRPr lang="ru-RU" sz="1100" b="1" i="0" u="none" strike="noStrike" dirty="0">
                        <a:solidFill>
                          <a:srgbClr val="000000"/>
                        </a:solidFill>
                        <a:effectLst/>
                        <a:latin typeface="+mn-lt"/>
                      </a:endParaRPr>
                    </a:p>
                  </a:txBody>
                  <a:tcPr marL="2638" marR="2638" marT="2638" marB="0" anchor="ctr"/>
                </a:tc>
                <a:tc>
                  <a:txBody>
                    <a:bodyPr/>
                    <a:lstStyle/>
                    <a:p>
                      <a:pPr algn="ctr" fontAlgn="b"/>
                      <a:r>
                        <a:rPr lang="ru-RU" sz="1100" b="1" u="none" strike="noStrike" dirty="0">
                          <a:effectLst/>
                          <a:latin typeface="+mn-lt"/>
                        </a:rPr>
                        <a:t>90,0 </a:t>
                      </a:r>
                      <a:endParaRPr lang="ru-RU" sz="1100" b="1" i="0" u="none" strike="noStrike" dirty="0">
                        <a:solidFill>
                          <a:srgbClr val="000000"/>
                        </a:solidFill>
                        <a:effectLst/>
                        <a:latin typeface="+mn-lt"/>
                      </a:endParaRPr>
                    </a:p>
                  </a:txBody>
                  <a:tcPr marL="2638" marR="2638" marT="2638" marB="0" anchor="ctr"/>
                </a:tc>
                <a:tc>
                  <a:txBody>
                    <a:bodyPr/>
                    <a:lstStyle/>
                    <a:p>
                      <a:pPr algn="ctr" fontAlgn="b"/>
                      <a:r>
                        <a:rPr lang="ru-RU" sz="1100" b="1" u="none" strike="noStrike" dirty="0">
                          <a:effectLst/>
                          <a:latin typeface="+mn-lt"/>
                        </a:rPr>
                        <a:t>852,0 </a:t>
                      </a:r>
                      <a:endParaRPr lang="ru-RU" sz="1100" b="1" i="0" u="none" strike="noStrike" dirty="0">
                        <a:solidFill>
                          <a:srgbClr val="000000"/>
                        </a:solidFill>
                        <a:effectLst/>
                        <a:latin typeface="+mn-lt"/>
                      </a:endParaRPr>
                    </a:p>
                  </a:txBody>
                  <a:tcPr marL="2638" marR="2638" marT="2638" marB="0" anchor="ctr"/>
                </a:tc>
                <a:tc>
                  <a:txBody>
                    <a:bodyPr/>
                    <a:lstStyle/>
                    <a:p>
                      <a:pPr algn="ctr" fontAlgn="b"/>
                      <a:r>
                        <a:rPr lang="ru-RU" sz="1100" b="1" u="none" strike="noStrike" dirty="0">
                          <a:effectLst/>
                          <a:latin typeface="+mn-lt"/>
                        </a:rPr>
                        <a:t> </a:t>
                      </a:r>
                      <a:endParaRPr lang="ru-RU" sz="1100" b="1" i="0" u="none" strike="noStrike" dirty="0">
                        <a:solidFill>
                          <a:srgbClr val="000000"/>
                        </a:solidFill>
                        <a:effectLst/>
                        <a:latin typeface="+mn-lt"/>
                      </a:endParaRPr>
                    </a:p>
                  </a:txBody>
                  <a:tcPr marL="2638" marR="2638" marT="2638" marB="0" anchor="ctr"/>
                </a:tc>
                <a:tc>
                  <a:txBody>
                    <a:bodyPr/>
                    <a:lstStyle/>
                    <a:p>
                      <a:pPr algn="ctr" fontAlgn="b"/>
                      <a:r>
                        <a:rPr lang="ru-RU" sz="1100" b="1" u="none" strike="noStrike" dirty="0">
                          <a:effectLst/>
                          <a:latin typeface="+mn-lt"/>
                        </a:rPr>
                        <a:t>37 755,4 </a:t>
                      </a:r>
                      <a:endParaRPr lang="ru-RU" sz="1100" b="1" i="0" u="none" strike="noStrike" dirty="0">
                        <a:solidFill>
                          <a:srgbClr val="000000"/>
                        </a:solidFill>
                        <a:effectLst/>
                        <a:latin typeface="+mn-lt"/>
                      </a:endParaRPr>
                    </a:p>
                  </a:txBody>
                  <a:tcPr marL="2638" marR="2638" marT="2638" marB="0" anchor="ctr"/>
                </a:tc>
              </a:tr>
              <a:tr h="54339">
                <a:tc>
                  <a:txBody>
                    <a:bodyPr/>
                    <a:lstStyle/>
                    <a:p>
                      <a:pPr algn="l" fontAlgn="b"/>
                      <a:r>
                        <a:rPr lang="ru-RU" sz="1100" u="none" strike="noStrike">
                          <a:effectLst/>
                          <a:latin typeface="+mn-lt"/>
                        </a:rPr>
                        <a:t>Доходы от продажи квартир </a:t>
                      </a:r>
                      <a:endParaRPr lang="ru-RU" sz="1100" b="0" i="0" u="none" strike="noStrike">
                        <a:solidFill>
                          <a:srgbClr val="000000"/>
                        </a:solidFill>
                        <a:effectLst/>
                        <a:latin typeface="+mn-lt"/>
                      </a:endParaRPr>
                    </a:p>
                  </a:txBody>
                  <a:tcPr marL="2638" marR="2638" marT="2638" marB="0" anchor="b"/>
                </a:tc>
                <a:tc>
                  <a:txBody>
                    <a:bodyPr/>
                    <a:lstStyle/>
                    <a:p>
                      <a:pPr algn="ctr" fontAlgn="b"/>
                      <a:r>
                        <a:rPr lang="ru-RU" sz="1100" u="none" strike="noStrike" dirty="0">
                          <a:effectLst/>
                          <a:latin typeface="+mn-lt"/>
                        </a:rPr>
                        <a:t>000 1 14 01000 00 0000 000</a:t>
                      </a:r>
                      <a:endParaRPr lang="ru-RU" sz="1100" b="0" i="0" u="none" strike="noStrike" dirty="0">
                        <a:solidFill>
                          <a:srgbClr val="000000"/>
                        </a:solidFill>
                        <a:effectLst/>
                        <a:latin typeface="+mn-lt"/>
                      </a:endParaRPr>
                    </a:p>
                  </a:txBody>
                  <a:tcPr marL="2638" marR="2638" marT="2638" marB="0" anchor="ctr"/>
                </a:tc>
                <a:tc>
                  <a:txBody>
                    <a:bodyPr/>
                    <a:lstStyle/>
                    <a:p>
                      <a:pPr algn="ctr" fontAlgn="b"/>
                      <a:r>
                        <a:rPr lang="ru-RU" sz="1100" u="none" strike="noStrike">
                          <a:effectLst/>
                          <a:latin typeface="+mn-lt"/>
                        </a:rPr>
                        <a:t>32 103,4 </a:t>
                      </a:r>
                      <a:endParaRPr lang="ru-RU" sz="1100" b="0" i="0" u="none" strike="noStrike">
                        <a:solidFill>
                          <a:srgbClr val="000000"/>
                        </a:solidFill>
                        <a:effectLst/>
                        <a:latin typeface="+mn-lt"/>
                      </a:endParaRPr>
                    </a:p>
                  </a:txBody>
                  <a:tcPr marL="2638" marR="2638" marT="2638" marB="0" anchor="ctr"/>
                </a:tc>
                <a:tc>
                  <a:txBody>
                    <a:bodyPr/>
                    <a:lstStyle/>
                    <a:p>
                      <a:pPr algn="ctr" fontAlgn="b"/>
                      <a:r>
                        <a:rPr lang="ru-RU" sz="1100" u="none" strike="noStrike">
                          <a:effectLst/>
                          <a:latin typeface="+mn-lt"/>
                        </a:rPr>
                        <a:t> </a:t>
                      </a:r>
                      <a:endParaRPr lang="ru-RU" sz="1100" b="0" i="0" u="none" strike="noStrike">
                        <a:solidFill>
                          <a:srgbClr val="000000"/>
                        </a:solidFill>
                        <a:effectLst/>
                        <a:latin typeface="+mn-lt"/>
                      </a:endParaRPr>
                    </a:p>
                  </a:txBody>
                  <a:tcPr marL="2638" marR="2638" marT="2638" marB="0" anchor="ctr"/>
                </a:tc>
                <a:tc>
                  <a:txBody>
                    <a:bodyPr/>
                    <a:lstStyle/>
                    <a:p>
                      <a:pPr algn="ctr" fontAlgn="b"/>
                      <a:r>
                        <a:rPr lang="ru-RU" sz="1100" u="none" strike="noStrike">
                          <a:effectLst/>
                          <a:latin typeface="+mn-lt"/>
                        </a:rPr>
                        <a:t> </a:t>
                      </a:r>
                      <a:endParaRPr lang="ru-RU" sz="1100" b="0" i="0" u="none" strike="noStrike">
                        <a:solidFill>
                          <a:srgbClr val="000000"/>
                        </a:solidFill>
                        <a:effectLst/>
                        <a:latin typeface="+mn-lt"/>
                      </a:endParaRPr>
                    </a:p>
                  </a:txBody>
                  <a:tcPr marL="2638" marR="2638" marT="2638" marB="0" anchor="ctr"/>
                </a:tc>
                <a:tc>
                  <a:txBody>
                    <a:bodyPr/>
                    <a:lstStyle/>
                    <a:p>
                      <a:pPr algn="ctr" fontAlgn="b"/>
                      <a:r>
                        <a:rPr lang="ru-RU" sz="1100" u="none" strike="noStrike">
                          <a:effectLst/>
                          <a:latin typeface="+mn-lt"/>
                        </a:rPr>
                        <a:t> </a:t>
                      </a:r>
                      <a:endParaRPr lang="ru-RU" sz="1100" b="0" i="0" u="none" strike="noStrike">
                        <a:solidFill>
                          <a:srgbClr val="000000"/>
                        </a:solidFill>
                        <a:effectLst/>
                        <a:latin typeface="+mn-lt"/>
                      </a:endParaRPr>
                    </a:p>
                  </a:txBody>
                  <a:tcPr marL="2638" marR="2638" marT="2638" marB="0" anchor="ctr"/>
                </a:tc>
                <a:tc>
                  <a:txBody>
                    <a:bodyPr/>
                    <a:lstStyle/>
                    <a:p>
                      <a:pPr algn="ctr" fontAlgn="b"/>
                      <a:r>
                        <a:rPr lang="ru-RU" sz="1100" u="none" strike="noStrike">
                          <a:effectLst/>
                          <a:latin typeface="+mn-lt"/>
                        </a:rPr>
                        <a:t> </a:t>
                      </a:r>
                      <a:endParaRPr lang="ru-RU" sz="1100" b="0" i="0" u="none" strike="noStrike">
                        <a:solidFill>
                          <a:srgbClr val="000000"/>
                        </a:solidFill>
                        <a:effectLst/>
                        <a:latin typeface="+mn-lt"/>
                      </a:endParaRPr>
                    </a:p>
                  </a:txBody>
                  <a:tcPr marL="2638" marR="2638" marT="2638" marB="0" anchor="ctr"/>
                </a:tc>
                <a:tc>
                  <a:txBody>
                    <a:bodyPr/>
                    <a:lstStyle/>
                    <a:p>
                      <a:pPr algn="ctr" fontAlgn="b"/>
                      <a:r>
                        <a:rPr lang="ru-RU" sz="1100" u="none" strike="noStrike">
                          <a:effectLst/>
                          <a:latin typeface="+mn-lt"/>
                        </a:rPr>
                        <a:t> </a:t>
                      </a:r>
                      <a:endParaRPr lang="ru-RU" sz="1100" b="0" i="0" u="none" strike="noStrike">
                        <a:solidFill>
                          <a:srgbClr val="000000"/>
                        </a:solidFill>
                        <a:effectLst/>
                        <a:latin typeface="+mn-lt"/>
                      </a:endParaRPr>
                    </a:p>
                  </a:txBody>
                  <a:tcPr marL="2638" marR="2638" marT="2638" marB="0" anchor="ctr"/>
                </a:tc>
                <a:tc>
                  <a:txBody>
                    <a:bodyPr/>
                    <a:lstStyle/>
                    <a:p>
                      <a:pPr algn="ctr" fontAlgn="b"/>
                      <a:r>
                        <a:rPr lang="ru-RU" sz="1100" u="none" strike="noStrike">
                          <a:effectLst/>
                          <a:latin typeface="+mn-lt"/>
                        </a:rPr>
                        <a:t> </a:t>
                      </a:r>
                      <a:endParaRPr lang="ru-RU" sz="1100" b="0" i="0" u="none" strike="noStrike">
                        <a:solidFill>
                          <a:srgbClr val="000000"/>
                        </a:solidFill>
                        <a:effectLst/>
                        <a:latin typeface="+mn-lt"/>
                      </a:endParaRPr>
                    </a:p>
                  </a:txBody>
                  <a:tcPr marL="2638" marR="2638" marT="2638" marB="0" anchor="ctr"/>
                </a:tc>
                <a:tc>
                  <a:txBody>
                    <a:bodyPr/>
                    <a:lstStyle/>
                    <a:p>
                      <a:pPr algn="ctr" fontAlgn="b"/>
                      <a:r>
                        <a:rPr lang="ru-RU" sz="1100" u="none" strike="noStrike">
                          <a:effectLst/>
                          <a:latin typeface="+mn-lt"/>
                        </a:rPr>
                        <a:t> </a:t>
                      </a:r>
                      <a:endParaRPr lang="ru-RU" sz="1100" b="0" i="0" u="none" strike="noStrike">
                        <a:solidFill>
                          <a:srgbClr val="000000"/>
                        </a:solidFill>
                        <a:effectLst/>
                        <a:latin typeface="+mn-lt"/>
                      </a:endParaRPr>
                    </a:p>
                  </a:txBody>
                  <a:tcPr marL="2638" marR="2638" marT="2638" marB="0" anchor="ctr"/>
                </a:tc>
                <a:tc>
                  <a:txBody>
                    <a:bodyPr/>
                    <a:lstStyle/>
                    <a:p>
                      <a:pPr algn="ctr" fontAlgn="b"/>
                      <a:r>
                        <a:rPr lang="ru-RU" sz="1100" u="none" strike="noStrike">
                          <a:effectLst/>
                          <a:latin typeface="+mn-lt"/>
                        </a:rPr>
                        <a:t> </a:t>
                      </a:r>
                      <a:endParaRPr lang="ru-RU" sz="1100" b="0" i="0" u="none" strike="noStrike">
                        <a:solidFill>
                          <a:srgbClr val="000000"/>
                        </a:solidFill>
                        <a:effectLst/>
                        <a:latin typeface="+mn-lt"/>
                      </a:endParaRPr>
                    </a:p>
                  </a:txBody>
                  <a:tcPr marL="2638" marR="2638" marT="2638" marB="0" anchor="ctr"/>
                </a:tc>
                <a:tc>
                  <a:txBody>
                    <a:bodyPr/>
                    <a:lstStyle/>
                    <a:p>
                      <a:pPr algn="ctr" fontAlgn="b"/>
                      <a:r>
                        <a:rPr lang="ru-RU" sz="1100" u="none" strike="noStrike">
                          <a:effectLst/>
                          <a:latin typeface="+mn-lt"/>
                        </a:rPr>
                        <a:t>32 103,4 </a:t>
                      </a:r>
                      <a:endParaRPr lang="ru-RU" sz="1100" b="0" i="0" u="none" strike="noStrike">
                        <a:solidFill>
                          <a:srgbClr val="000000"/>
                        </a:solidFill>
                        <a:effectLst/>
                        <a:latin typeface="+mn-lt"/>
                      </a:endParaRPr>
                    </a:p>
                  </a:txBody>
                  <a:tcPr marL="2638" marR="2638" marT="2638" marB="0" anchor="ctr"/>
                </a:tc>
              </a:tr>
              <a:tr h="100789">
                <a:tc>
                  <a:txBody>
                    <a:bodyPr/>
                    <a:lstStyle/>
                    <a:p>
                      <a:pPr algn="l" fontAlgn="b"/>
                      <a:r>
                        <a:rPr lang="ru-RU" sz="1100" u="none" strike="noStrike">
                          <a:effectLst/>
                          <a:latin typeface="+mn-lt"/>
                        </a:rPr>
                        <a:t>Доходы от реализации имущества, находящегося в государственной и муниципальной собственности</a:t>
                      </a:r>
                      <a:endParaRPr lang="ru-RU" sz="1100" b="0" i="0" u="none" strike="noStrike">
                        <a:solidFill>
                          <a:srgbClr val="000000"/>
                        </a:solidFill>
                        <a:effectLst/>
                        <a:latin typeface="+mn-lt"/>
                      </a:endParaRPr>
                    </a:p>
                  </a:txBody>
                  <a:tcPr marL="2638" marR="2638" marT="2638" marB="0" anchor="b"/>
                </a:tc>
                <a:tc>
                  <a:txBody>
                    <a:bodyPr/>
                    <a:lstStyle/>
                    <a:p>
                      <a:pPr algn="ctr" fontAlgn="b"/>
                      <a:r>
                        <a:rPr lang="ru-RU" sz="1100" u="none" strike="noStrike" dirty="0">
                          <a:effectLst/>
                          <a:latin typeface="+mn-lt"/>
                        </a:rPr>
                        <a:t>000 1 14 02000 00 0000 000</a:t>
                      </a:r>
                      <a:endParaRPr lang="ru-RU" sz="1100" b="0" i="0" u="none" strike="noStrike" dirty="0">
                        <a:solidFill>
                          <a:srgbClr val="000000"/>
                        </a:solidFill>
                        <a:effectLst/>
                        <a:latin typeface="+mn-lt"/>
                      </a:endParaRPr>
                    </a:p>
                  </a:txBody>
                  <a:tcPr marL="2638" marR="2638" marT="2638" marB="0" anchor="ctr"/>
                </a:tc>
                <a:tc>
                  <a:txBody>
                    <a:bodyPr/>
                    <a:lstStyle/>
                    <a:p>
                      <a:pPr algn="ctr" fontAlgn="b"/>
                      <a:r>
                        <a:rPr lang="ru-RU" sz="1100" u="none" strike="noStrike">
                          <a:effectLst/>
                          <a:latin typeface="+mn-lt"/>
                        </a:rPr>
                        <a:t>3 800,0 </a:t>
                      </a:r>
                      <a:endParaRPr lang="ru-RU" sz="1100" b="0" i="0" u="none" strike="noStrike">
                        <a:solidFill>
                          <a:srgbClr val="000000"/>
                        </a:solidFill>
                        <a:effectLst/>
                        <a:latin typeface="+mn-lt"/>
                      </a:endParaRPr>
                    </a:p>
                  </a:txBody>
                  <a:tcPr marL="2638" marR="2638" marT="2638" marB="0" anchor="ctr"/>
                </a:tc>
                <a:tc>
                  <a:txBody>
                    <a:bodyPr/>
                    <a:lstStyle/>
                    <a:p>
                      <a:pPr algn="ctr" fontAlgn="b"/>
                      <a:r>
                        <a:rPr lang="ru-RU" sz="1100" u="none" strike="noStrike">
                          <a:effectLst/>
                          <a:latin typeface="+mn-lt"/>
                        </a:rPr>
                        <a:t> </a:t>
                      </a:r>
                      <a:endParaRPr lang="ru-RU" sz="1100" b="0" i="0" u="none" strike="noStrike">
                        <a:solidFill>
                          <a:srgbClr val="000000"/>
                        </a:solidFill>
                        <a:effectLst/>
                        <a:latin typeface="+mn-lt"/>
                      </a:endParaRPr>
                    </a:p>
                  </a:txBody>
                  <a:tcPr marL="2638" marR="2638" marT="2638" marB="0" anchor="ctr"/>
                </a:tc>
                <a:tc>
                  <a:txBody>
                    <a:bodyPr/>
                    <a:lstStyle/>
                    <a:p>
                      <a:pPr algn="ctr" fontAlgn="b"/>
                      <a:r>
                        <a:rPr lang="ru-RU" sz="1100" u="none" strike="noStrike">
                          <a:effectLst/>
                          <a:latin typeface="+mn-lt"/>
                        </a:rPr>
                        <a:t> </a:t>
                      </a:r>
                      <a:endParaRPr lang="ru-RU" sz="1100" b="0" i="0" u="none" strike="noStrike">
                        <a:solidFill>
                          <a:srgbClr val="000000"/>
                        </a:solidFill>
                        <a:effectLst/>
                        <a:latin typeface="+mn-lt"/>
                      </a:endParaRPr>
                    </a:p>
                  </a:txBody>
                  <a:tcPr marL="2638" marR="2638" marT="2638" marB="0" anchor="ctr"/>
                </a:tc>
                <a:tc>
                  <a:txBody>
                    <a:bodyPr/>
                    <a:lstStyle/>
                    <a:p>
                      <a:pPr algn="ctr" fontAlgn="b"/>
                      <a:r>
                        <a:rPr lang="ru-RU" sz="1100" u="none" strike="noStrike">
                          <a:effectLst/>
                          <a:latin typeface="+mn-lt"/>
                        </a:rPr>
                        <a:t> </a:t>
                      </a:r>
                      <a:endParaRPr lang="ru-RU" sz="1100" b="0" i="0" u="none" strike="noStrike">
                        <a:solidFill>
                          <a:srgbClr val="000000"/>
                        </a:solidFill>
                        <a:effectLst/>
                        <a:latin typeface="+mn-lt"/>
                      </a:endParaRPr>
                    </a:p>
                  </a:txBody>
                  <a:tcPr marL="2638" marR="2638" marT="2638" marB="0" anchor="ctr"/>
                </a:tc>
                <a:tc>
                  <a:txBody>
                    <a:bodyPr/>
                    <a:lstStyle/>
                    <a:p>
                      <a:pPr algn="ctr" fontAlgn="b"/>
                      <a:r>
                        <a:rPr lang="ru-RU" sz="1100" u="none" strike="noStrike">
                          <a:effectLst/>
                          <a:latin typeface="+mn-lt"/>
                        </a:rPr>
                        <a:t> </a:t>
                      </a:r>
                      <a:endParaRPr lang="ru-RU" sz="1100" b="0" i="0" u="none" strike="noStrike">
                        <a:solidFill>
                          <a:srgbClr val="000000"/>
                        </a:solidFill>
                        <a:effectLst/>
                        <a:latin typeface="+mn-lt"/>
                      </a:endParaRPr>
                    </a:p>
                  </a:txBody>
                  <a:tcPr marL="2638" marR="2638" marT="2638" marB="0" anchor="ctr"/>
                </a:tc>
                <a:tc>
                  <a:txBody>
                    <a:bodyPr/>
                    <a:lstStyle/>
                    <a:p>
                      <a:pPr algn="ctr" fontAlgn="b"/>
                      <a:r>
                        <a:rPr lang="ru-RU" sz="1100" u="none" strike="noStrike">
                          <a:effectLst/>
                          <a:latin typeface="+mn-lt"/>
                        </a:rPr>
                        <a:t> </a:t>
                      </a:r>
                      <a:endParaRPr lang="ru-RU" sz="1100" b="0" i="0" u="none" strike="noStrike">
                        <a:solidFill>
                          <a:srgbClr val="000000"/>
                        </a:solidFill>
                        <a:effectLst/>
                        <a:latin typeface="+mn-lt"/>
                      </a:endParaRPr>
                    </a:p>
                  </a:txBody>
                  <a:tcPr marL="2638" marR="2638" marT="2638" marB="0" anchor="ctr"/>
                </a:tc>
                <a:tc>
                  <a:txBody>
                    <a:bodyPr/>
                    <a:lstStyle/>
                    <a:p>
                      <a:pPr algn="ctr" fontAlgn="b"/>
                      <a:r>
                        <a:rPr lang="ru-RU" sz="1100" u="none" strike="noStrike">
                          <a:effectLst/>
                          <a:latin typeface="+mn-lt"/>
                        </a:rPr>
                        <a:t> </a:t>
                      </a:r>
                      <a:endParaRPr lang="ru-RU" sz="1100" b="0" i="0" u="none" strike="noStrike">
                        <a:solidFill>
                          <a:srgbClr val="000000"/>
                        </a:solidFill>
                        <a:effectLst/>
                        <a:latin typeface="+mn-lt"/>
                      </a:endParaRPr>
                    </a:p>
                  </a:txBody>
                  <a:tcPr marL="2638" marR="2638" marT="2638" marB="0" anchor="ctr"/>
                </a:tc>
                <a:tc>
                  <a:txBody>
                    <a:bodyPr/>
                    <a:lstStyle/>
                    <a:p>
                      <a:pPr algn="ctr" fontAlgn="b"/>
                      <a:r>
                        <a:rPr lang="ru-RU" sz="1100" u="none" strike="noStrike">
                          <a:effectLst/>
                          <a:latin typeface="+mn-lt"/>
                        </a:rPr>
                        <a:t> </a:t>
                      </a:r>
                      <a:endParaRPr lang="ru-RU" sz="1100" b="0" i="0" u="none" strike="noStrike">
                        <a:solidFill>
                          <a:srgbClr val="000000"/>
                        </a:solidFill>
                        <a:effectLst/>
                        <a:latin typeface="+mn-lt"/>
                      </a:endParaRPr>
                    </a:p>
                  </a:txBody>
                  <a:tcPr marL="2638" marR="2638" marT="2638" marB="0" anchor="ctr"/>
                </a:tc>
                <a:tc>
                  <a:txBody>
                    <a:bodyPr/>
                    <a:lstStyle/>
                    <a:p>
                      <a:pPr algn="ctr" fontAlgn="b"/>
                      <a:r>
                        <a:rPr lang="ru-RU" sz="1100" u="none" strike="noStrike" dirty="0">
                          <a:effectLst/>
                          <a:latin typeface="+mn-lt"/>
                        </a:rPr>
                        <a:t> </a:t>
                      </a:r>
                      <a:endParaRPr lang="ru-RU" sz="1100" b="0" i="0" u="none" strike="noStrike" dirty="0">
                        <a:solidFill>
                          <a:srgbClr val="000000"/>
                        </a:solidFill>
                        <a:effectLst/>
                        <a:latin typeface="+mn-lt"/>
                      </a:endParaRPr>
                    </a:p>
                  </a:txBody>
                  <a:tcPr marL="2638" marR="2638" marT="2638" marB="0" anchor="ctr"/>
                </a:tc>
                <a:tc>
                  <a:txBody>
                    <a:bodyPr/>
                    <a:lstStyle/>
                    <a:p>
                      <a:pPr algn="ctr" fontAlgn="b"/>
                      <a:r>
                        <a:rPr lang="ru-RU" sz="1100" u="none" strike="noStrike">
                          <a:effectLst/>
                          <a:latin typeface="+mn-lt"/>
                        </a:rPr>
                        <a:t>3 800,0 </a:t>
                      </a:r>
                      <a:endParaRPr lang="ru-RU" sz="1100" b="0" i="0" u="none" strike="noStrike">
                        <a:solidFill>
                          <a:srgbClr val="000000"/>
                        </a:solidFill>
                        <a:effectLst/>
                        <a:latin typeface="+mn-lt"/>
                      </a:endParaRPr>
                    </a:p>
                  </a:txBody>
                  <a:tcPr marL="2638" marR="2638" marT="2638" marB="0" anchor="ctr"/>
                </a:tc>
              </a:tr>
              <a:tr h="100789">
                <a:tc>
                  <a:txBody>
                    <a:bodyPr/>
                    <a:lstStyle/>
                    <a:p>
                      <a:pPr algn="l" fontAlgn="b"/>
                      <a:r>
                        <a:rPr lang="ru-RU" sz="1100" u="none" strike="noStrike">
                          <a:effectLst/>
                          <a:latin typeface="+mn-lt"/>
                        </a:rPr>
                        <a:t>Доходы от продажи земельных участков, находящихся в государственной и муниципальной собственности </a:t>
                      </a:r>
                      <a:endParaRPr lang="ru-RU" sz="1100" b="0" i="0" u="none" strike="noStrike">
                        <a:solidFill>
                          <a:srgbClr val="000000"/>
                        </a:solidFill>
                        <a:effectLst/>
                        <a:latin typeface="+mn-lt"/>
                      </a:endParaRPr>
                    </a:p>
                  </a:txBody>
                  <a:tcPr marL="2638" marR="2638" marT="2638" marB="0" anchor="b"/>
                </a:tc>
                <a:tc>
                  <a:txBody>
                    <a:bodyPr/>
                    <a:lstStyle/>
                    <a:p>
                      <a:pPr algn="ctr" fontAlgn="b"/>
                      <a:r>
                        <a:rPr lang="ru-RU" sz="1100" u="none" strike="noStrike" dirty="0">
                          <a:effectLst/>
                          <a:latin typeface="+mn-lt"/>
                        </a:rPr>
                        <a:t>000 1 14 06000 00 0000 000</a:t>
                      </a:r>
                      <a:endParaRPr lang="ru-RU" sz="1100" b="0" i="0" u="none" strike="noStrike" dirty="0">
                        <a:solidFill>
                          <a:srgbClr val="000000"/>
                        </a:solidFill>
                        <a:effectLst/>
                        <a:latin typeface="+mn-lt"/>
                      </a:endParaRPr>
                    </a:p>
                  </a:txBody>
                  <a:tcPr marL="2638" marR="2638" marT="2638" marB="0" anchor="ctr"/>
                </a:tc>
                <a:tc>
                  <a:txBody>
                    <a:bodyPr/>
                    <a:lstStyle/>
                    <a:p>
                      <a:pPr algn="ctr" fontAlgn="b"/>
                      <a:r>
                        <a:rPr lang="ru-RU" sz="1100" u="none" strike="noStrike">
                          <a:effectLst/>
                          <a:latin typeface="+mn-lt"/>
                        </a:rPr>
                        <a:t>1 000,0 </a:t>
                      </a:r>
                      <a:endParaRPr lang="ru-RU" sz="1100" b="0" i="0" u="none" strike="noStrike">
                        <a:solidFill>
                          <a:srgbClr val="000000"/>
                        </a:solidFill>
                        <a:effectLst/>
                        <a:latin typeface="+mn-lt"/>
                      </a:endParaRPr>
                    </a:p>
                  </a:txBody>
                  <a:tcPr marL="2638" marR="2638" marT="2638" marB="0" anchor="ctr"/>
                </a:tc>
                <a:tc>
                  <a:txBody>
                    <a:bodyPr/>
                    <a:lstStyle/>
                    <a:p>
                      <a:pPr algn="ctr" fontAlgn="b"/>
                      <a:r>
                        <a:rPr lang="ru-RU" sz="1100" u="none" strike="noStrike">
                          <a:effectLst/>
                          <a:latin typeface="+mn-lt"/>
                        </a:rPr>
                        <a:t> </a:t>
                      </a:r>
                      <a:endParaRPr lang="ru-RU" sz="1100" b="0" i="0" u="none" strike="noStrike">
                        <a:solidFill>
                          <a:srgbClr val="000000"/>
                        </a:solidFill>
                        <a:effectLst/>
                        <a:latin typeface="+mn-lt"/>
                      </a:endParaRPr>
                    </a:p>
                  </a:txBody>
                  <a:tcPr marL="2638" marR="2638" marT="2638" marB="0" anchor="ctr"/>
                </a:tc>
                <a:tc>
                  <a:txBody>
                    <a:bodyPr/>
                    <a:lstStyle/>
                    <a:p>
                      <a:pPr algn="ctr" fontAlgn="b"/>
                      <a:r>
                        <a:rPr lang="ru-RU" sz="1100" u="none" strike="noStrike">
                          <a:effectLst/>
                          <a:latin typeface="+mn-lt"/>
                        </a:rPr>
                        <a:t> </a:t>
                      </a:r>
                      <a:endParaRPr lang="ru-RU" sz="1100" b="0" i="0" u="none" strike="noStrike">
                        <a:solidFill>
                          <a:srgbClr val="000000"/>
                        </a:solidFill>
                        <a:effectLst/>
                        <a:latin typeface="+mn-lt"/>
                      </a:endParaRPr>
                    </a:p>
                  </a:txBody>
                  <a:tcPr marL="2638" marR="2638" marT="2638" marB="0" anchor="ctr"/>
                </a:tc>
                <a:tc>
                  <a:txBody>
                    <a:bodyPr/>
                    <a:lstStyle/>
                    <a:p>
                      <a:pPr algn="ctr" fontAlgn="b"/>
                      <a:r>
                        <a:rPr lang="ru-RU" sz="1100" u="none" strike="noStrike">
                          <a:effectLst/>
                          <a:latin typeface="+mn-lt"/>
                        </a:rPr>
                        <a:t>112,0 </a:t>
                      </a:r>
                      <a:endParaRPr lang="ru-RU" sz="1100" b="0" i="0" u="none" strike="noStrike">
                        <a:solidFill>
                          <a:srgbClr val="000000"/>
                        </a:solidFill>
                        <a:effectLst/>
                        <a:latin typeface="+mn-lt"/>
                      </a:endParaRPr>
                    </a:p>
                  </a:txBody>
                  <a:tcPr marL="2638" marR="2638" marT="2638" marB="0" anchor="ctr"/>
                </a:tc>
                <a:tc>
                  <a:txBody>
                    <a:bodyPr/>
                    <a:lstStyle/>
                    <a:p>
                      <a:pPr algn="ctr" fontAlgn="b"/>
                      <a:r>
                        <a:rPr lang="ru-RU" sz="1100" u="none" strike="noStrike">
                          <a:effectLst/>
                          <a:latin typeface="+mn-lt"/>
                        </a:rPr>
                        <a:t> </a:t>
                      </a:r>
                      <a:endParaRPr lang="ru-RU" sz="1100" b="0" i="0" u="none" strike="noStrike">
                        <a:solidFill>
                          <a:srgbClr val="000000"/>
                        </a:solidFill>
                        <a:effectLst/>
                        <a:latin typeface="+mn-lt"/>
                      </a:endParaRPr>
                    </a:p>
                  </a:txBody>
                  <a:tcPr marL="2638" marR="2638" marT="2638" marB="0" anchor="ctr"/>
                </a:tc>
                <a:tc>
                  <a:txBody>
                    <a:bodyPr/>
                    <a:lstStyle/>
                    <a:p>
                      <a:pPr algn="ctr" fontAlgn="b"/>
                      <a:r>
                        <a:rPr lang="ru-RU" sz="1100" u="none" strike="noStrike">
                          <a:effectLst/>
                          <a:latin typeface="+mn-lt"/>
                        </a:rPr>
                        <a:t>650,0 </a:t>
                      </a:r>
                      <a:endParaRPr lang="ru-RU" sz="1100" b="0" i="0" u="none" strike="noStrike">
                        <a:solidFill>
                          <a:srgbClr val="000000"/>
                        </a:solidFill>
                        <a:effectLst/>
                        <a:latin typeface="+mn-lt"/>
                      </a:endParaRPr>
                    </a:p>
                  </a:txBody>
                  <a:tcPr marL="2638" marR="2638" marT="2638" marB="0" anchor="ctr"/>
                </a:tc>
                <a:tc>
                  <a:txBody>
                    <a:bodyPr/>
                    <a:lstStyle/>
                    <a:p>
                      <a:pPr algn="ctr" fontAlgn="b"/>
                      <a:r>
                        <a:rPr lang="ru-RU" sz="1100" u="none" strike="noStrike">
                          <a:effectLst/>
                          <a:latin typeface="+mn-lt"/>
                        </a:rPr>
                        <a:t>90,0 </a:t>
                      </a:r>
                      <a:endParaRPr lang="ru-RU" sz="1100" b="0" i="0" u="none" strike="noStrike">
                        <a:solidFill>
                          <a:srgbClr val="000000"/>
                        </a:solidFill>
                        <a:effectLst/>
                        <a:latin typeface="+mn-lt"/>
                      </a:endParaRPr>
                    </a:p>
                  </a:txBody>
                  <a:tcPr marL="2638" marR="2638" marT="2638" marB="0" anchor="ctr"/>
                </a:tc>
                <a:tc>
                  <a:txBody>
                    <a:bodyPr/>
                    <a:lstStyle/>
                    <a:p>
                      <a:pPr algn="ctr" fontAlgn="b"/>
                      <a:r>
                        <a:rPr lang="ru-RU" sz="1100" u="none" strike="noStrike">
                          <a:effectLst/>
                          <a:latin typeface="+mn-lt"/>
                        </a:rPr>
                        <a:t>852,0 </a:t>
                      </a:r>
                      <a:endParaRPr lang="ru-RU" sz="1100" b="0" i="0" u="none" strike="noStrike">
                        <a:solidFill>
                          <a:srgbClr val="000000"/>
                        </a:solidFill>
                        <a:effectLst/>
                        <a:latin typeface="+mn-lt"/>
                      </a:endParaRPr>
                    </a:p>
                  </a:txBody>
                  <a:tcPr marL="2638" marR="2638" marT="2638" marB="0" anchor="ctr"/>
                </a:tc>
                <a:tc>
                  <a:txBody>
                    <a:bodyPr/>
                    <a:lstStyle/>
                    <a:p>
                      <a:pPr algn="ctr" fontAlgn="b"/>
                      <a:r>
                        <a:rPr lang="ru-RU" sz="1100" u="none" strike="noStrike" dirty="0">
                          <a:effectLst/>
                          <a:latin typeface="+mn-lt"/>
                        </a:rPr>
                        <a:t> </a:t>
                      </a:r>
                      <a:endParaRPr lang="ru-RU" sz="1100" b="0" i="0" u="none" strike="noStrike" dirty="0">
                        <a:solidFill>
                          <a:srgbClr val="000000"/>
                        </a:solidFill>
                        <a:effectLst/>
                        <a:latin typeface="+mn-lt"/>
                      </a:endParaRPr>
                    </a:p>
                  </a:txBody>
                  <a:tcPr marL="2638" marR="2638" marT="2638" marB="0" anchor="ctr"/>
                </a:tc>
                <a:tc>
                  <a:txBody>
                    <a:bodyPr/>
                    <a:lstStyle/>
                    <a:p>
                      <a:pPr algn="ctr" fontAlgn="b"/>
                      <a:r>
                        <a:rPr lang="ru-RU" sz="1100" u="none" strike="noStrike" dirty="0">
                          <a:effectLst/>
                          <a:latin typeface="+mn-lt"/>
                        </a:rPr>
                        <a:t>1 852,0 </a:t>
                      </a:r>
                      <a:endParaRPr lang="ru-RU" sz="1100" b="0" i="0" u="none" strike="noStrike" dirty="0">
                        <a:solidFill>
                          <a:srgbClr val="000000"/>
                        </a:solidFill>
                        <a:effectLst/>
                        <a:latin typeface="+mn-lt"/>
                      </a:endParaRPr>
                    </a:p>
                  </a:txBody>
                  <a:tcPr marL="2638" marR="2638" marT="2638" marB="0" anchor="ctr"/>
                </a:tc>
              </a:tr>
              <a:tr h="54339">
                <a:tc>
                  <a:txBody>
                    <a:bodyPr/>
                    <a:lstStyle/>
                    <a:p>
                      <a:pPr algn="l" fontAlgn="b"/>
                      <a:r>
                        <a:rPr lang="ru-RU" sz="1100" b="1" u="none" strike="noStrike" dirty="0">
                          <a:effectLst/>
                          <a:latin typeface="+mn-lt"/>
                        </a:rPr>
                        <a:t>ШТРАФЫ, САНКЦИИ, ВОЗМЕЩЕНИЕ УЩЕРБА</a:t>
                      </a:r>
                      <a:endParaRPr lang="ru-RU" sz="1100" b="1" i="0" u="none" strike="noStrike" dirty="0">
                        <a:solidFill>
                          <a:srgbClr val="000000"/>
                        </a:solidFill>
                        <a:effectLst/>
                        <a:latin typeface="+mn-lt"/>
                      </a:endParaRPr>
                    </a:p>
                  </a:txBody>
                  <a:tcPr marL="2638" marR="2638" marT="2638" marB="0" anchor="b"/>
                </a:tc>
                <a:tc>
                  <a:txBody>
                    <a:bodyPr/>
                    <a:lstStyle/>
                    <a:p>
                      <a:pPr algn="ctr" fontAlgn="b"/>
                      <a:r>
                        <a:rPr lang="ru-RU" sz="1100" b="1" u="none" strike="noStrike" dirty="0">
                          <a:effectLst/>
                          <a:latin typeface="+mn-lt"/>
                        </a:rPr>
                        <a:t>000 1 16 00000 00 0000 000</a:t>
                      </a:r>
                      <a:endParaRPr lang="ru-RU" sz="1100" b="1" i="0" u="none" strike="noStrike" dirty="0">
                        <a:solidFill>
                          <a:srgbClr val="000000"/>
                        </a:solidFill>
                        <a:effectLst/>
                        <a:latin typeface="+mn-lt"/>
                      </a:endParaRPr>
                    </a:p>
                  </a:txBody>
                  <a:tcPr marL="2638" marR="2638" marT="2638" marB="0" anchor="ctr"/>
                </a:tc>
                <a:tc>
                  <a:txBody>
                    <a:bodyPr/>
                    <a:lstStyle/>
                    <a:p>
                      <a:pPr algn="ctr" fontAlgn="b"/>
                      <a:r>
                        <a:rPr lang="ru-RU" sz="1100" b="1" u="none" strike="noStrike" dirty="0">
                          <a:effectLst/>
                          <a:latin typeface="+mn-lt"/>
                        </a:rPr>
                        <a:t>553,7 </a:t>
                      </a:r>
                      <a:endParaRPr lang="ru-RU" sz="1100" b="1" i="0" u="none" strike="noStrike" dirty="0">
                        <a:solidFill>
                          <a:srgbClr val="000000"/>
                        </a:solidFill>
                        <a:effectLst/>
                        <a:latin typeface="+mn-lt"/>
                      </a:endParaRPr>
                    </a:p>
                  </a:txBody>
                  <a:tcPr marL="2638" marR="2638" marT="2638" marB="0" anchor="ctr"/>
                </a:tc>
                <a:tc>
                  <a:txBody>
                    <a:bodyPr/>
                    <a:lstStyle/>
                    <a:p>
                      <a:pPr algn="ctr" fontAlgn="b"/>
                      <a:r>
                        <a:rPr lang="ru-RU" sz="1100" b="1" u="none" strike="noStrike">
                          <a:effectLst/>
                          <a:latin typeface="+mn-lt"/>
                        </a:rPr>
                        <a:t>3 400,0 </a:t>
                      </a:r>
                      <a:endParaRPr lang="ru-RU" sz="1100" b="1" i="0" u="none" strike="noStrike">
                        <a:solidFill>
                          <a:srgbClr val="000000"/>
                        </a:solidFill>
                        <a:effectLst/>
                        <a:latin typeface="+mn-lt"/>
                      </a:endParaRPr>
                    </a:p>
                  </a:txBody>
                  <a:tcPr marL="2638" marR="2638" marT="2638" marB="0" anchor="ctr"/>
                </a:tc>
                <a:tc>
                  <a:txBody>
                    <a:bodyPr/>
                    <a:lstStyle/>
                    <a:p>
                      <a:pPr algn="ctr" fontAlgn="b"/>
                      <a:r>
                        <a:rPr lang="ru-RU" sz="1100" b="1" u="none" strike="noStrike" dirty="0">
                          <a:effectLst/>
                          <a:latin typeface="+mn-lt"/>
                        </a:rPr>
                        <a:t>3 687,0 </a:t>
                      </a:r>
                      <a:endParaRPr lang="ru-RU" sz="1100" b="1" i="0" u="none" strike="noStrike" dirty="0">
                        <a:solidFill>
                          <a:srgbClr val="000000"/>
                        </a:solidFill>
                        <a:effectLst/>
                        <a:latin typeface="+mn-lt"/>
                      </a:endParaRPr>
                    </a:p>
                  </a:txBody>
                  <a:tcPr marL="2638" marR="2638" marT="2638" marB="0" anchor="ctr"/>
                </a:tc>
                <a:tc>
                  <a:txBody>
                    <a:bodyPr/>
                    <a:lstStyle/>
                    <a:p>
                      <a:pPr algn="ctr" fontAlgn="b"/>
                      <a:r>
                        <a:rPr lang="ru-RU" sz="1100" b="1" u="none" strike="noStrike" dirty="0">
                          <a:effectLst/>
                          <a:latin typeface="+mn-lt"/>
                        </a:rPr>
                        <a:t>8 517,0 </a:t>
                      </a:r>
                      <a:endParaRPr lang="ru-RU" sz="1100" b="1" i="0" u="none" strike="noStrike" dirty="0">
                        <a:solidFill>
                          <a:srgbClr val="000000"/>
                        </a:solidFill>
                        <a:effectLst/>
                        <a:latin typeface="+mn-lt"/>
                      </a:endParaRPr>
                    </a:p>
                  </a:txBody>
                  <a:tcPr marL="2638" marR="2638" marT="2638" marB="0" anchor="ctr"/>
                </a:tc>
                <a:tc>
                  <a:txBody>
                    <a:bodyPr/>
                    <a:lstStyle/>
                    <a:p>
                      <a:pPr algn="ctr" fontAlgn="b"/>
                      <a:r>
                        <a:rPr lang="ru-RU" sz="1100" b="1" u="none" strike="noStrike" dirty="0">
                          <a:effectLst/>
                          <a:latin typeface="+mn-lt"/>
                        </a:rPr>
                        <a:t> </a:t>
                      </a:r>
                      <a:endParaRPr lang="ru-RU" sz="1100" b="1" i="0" u="none" strike="noStrike" dirty="0">
                        <a:solidFill>
                          <a:srgbClr val="000000"/>
                        </a:solidFill>
                        <a:effectLst/>
                        <a:latin typeface="+mn-lt"/>
                      </a:endParaRPr>
                    </a:p>
                  </a:txBody>
                  <a:tcPr marL="2638" marR="2638" marT="2638" marB="0" anchor="ctr"/>
                </a:tc>
                <a:tc>
                  <a:txBody>
                    <a:bodyPr/>
                    <a:lstStyle/>
                    <a:p>
                      <a:pPr algn="ctr" fontAlgn="b"/>
                      <a:r>
                        <a:rPr lang="ru-RU" sz="1100" b="1" u="none" strike="noStrike" dirty="0">
                          <a:effectLst/>
                          <a:latin typeface="+mn-lt"/>
                        </a:rPr>
                        <a:t>3 265,0 </a:t>
                      </a:r>
                      <a:endParaRPr lang="ru-RU" sz="1100" b="1" i="0" u="none" strike="noStrike" dirty="0">
                        <a:solidFill>
                          <a:srgbClr val="000000"/>
                        </a:solidFill>
                        <a:effectLst/>
                        <a:latin typeface="+mn-lt"/>
                      </a:endParaRPr>
                    </a:p>
                  </a:txBody>
                  <a:tcPr marL="2638" marR="2638" marT="2638" marB="0" anchor="ctr"/>
                </a:tc>
                <a:tc>
                  <a:txBody>
                    <a:bodyPr/>
                    <a:lstStyle/>
                    <a:p>
                      <a:pPr algn="ctr" fontAlgn="b"/>
                      <a:r>
                        <a:rPr lang="ru-RU" sz="1100" b="1" u="none" strike="noStrike" dirty="0">
                          <a:effectLst/>
                          <a:latin typeface="+mn-lt"/>
                        </a:rPr>
                        <a:t>3 531,2 </a:t>
                      </a:r>
                      <a:endParaRPr lang="ru-RU" sz="1100" b="1" i="0" u="none" strike="noStrike" dirty="0">
                        <a:solidFill>
                          <a:srgbClr val="000000"/>
                        </a:solidFill>
                        <a:effectLst/>
                        <a:latin typeface="+mn-lt"/>
                      </a:endParaRPr>
                    </a:p>
                  </a:txBody>
                  <a:tcPr marL="2638" marR="2638" marT="2638" marB="0" anchor="ctr"/>
                </a:tc>
                <a:tc>
                  <a:txBody>
                    <a:bodyPr/>
                    <a:lstStyle/>
                    <a:p>
                      <a:pPr algn="ctr" fontAlgn="b"/>
                      <a:r>
                        <a:rPr lang="ru-RU" sz="1100" b="1" u="none" strike="noStrike" dirty="0">
                          <a:effectLst/>
                          <a:latin typeface="+mn-lt"/>
                        </a:rPr>
                        <a:t>22 400,2 </a:t>
                      </a:r>
                      <a:endParaRPr lang="ru-RU" sz="1100" b="1" i="0" u="none" strike="noStrike" dirty="0">
                        <a:solidFill>
                          <a:srgbClr val="000000"/>
                        </a:solidFill>
                        <a:effectLst/>
                        <a:latin typeface="+mn-lt"/>
                      </a:endParaRPr>
                    </a:p>
                  </a:txBody>
                  <a:tcPr marL="2638" marR="2638" marT="2638" marB="0" anchor="ctr"/>
                </a:tc>
                <a:tc>
                  <a:txBody>
                    <a:bodyPr/>
                    <a:lstStyle/>
                    <a:p>
                      <a:pPr algn="ctr" fontAlgn="b"/>
                      <a:r>
                        <a:rPr lang="ru-RU" sz="1100" b="1" u="none" strike="noStrike" dirty="0">
                          <a:effectLst/>
                          <a:latin typeface="+mn-lt"/>
                        </a:rPr>
                        <a:t> </a:t>
                      </a:r>
                      <a:endParaRPr lang="ru-RU" sz="1100" b="1" i="0" u="none" strike="noStrike" dirty="0">
                        <a:solidFill>
                          <a:srgbClr val="000000"/>
                        </a:solidFill>
                        <a:effectLst/>
                        <a:latin typeface="+mn-lt"/>
                      </a:endParaRPr>
                    </a:p>
                  </a:txBody>
                  <a:tcPr marL="2638" marR="2638" marT="2638" marB="0" anchor="ctr"/>
                </a:tc>
                <a:tc>
                  <a:txBody>
                    <a:bodyPr/>
                    <a:lstStyle/>
                    <a:p>
                      <a:pPr algn="ctr" fontAlgn="b"/>
                      <a:r>
                        <a:rPr lang="ru-RU" sz="1100" b="1" u="none" strike="noStrike" dirty="0">
                          <a:effectLst/>
                          <a:latin typeface="+mn-lt"/>
                        </a:rPr>
                        <a:t>22 953,9 </a:t>
                      </a:r>
                      <a:endParaRPr lang="ru-RU" sz="1100" b="1" i="0" u="none" strike="noStrike" dirty="0">
                        <a:solidFill>
                          <a:srgbClr val="000000"/>
                        </a:solidFill>
                        <a:effectLst/>
                        <a:latin typeface="+mn-lt"/>
                      </a:endParaRPr>
                    </a:p>
                  </a:txBody>
                  <a:tcPr marL="2638" marR="2638" marT="2638" marB="0" anchor="ctr"/>
                </a:tc>
              </a:tr>
              <a:tr h="151183">
                <a:tc>
                  <a:txBody>
                    <a:bodyPr/>
                    <a:lstStyle/>
                    <a:p>
                      <a:pPr algn="l" fontAlgn="b"/>
                      <a:r>
                        <a:rPr lang="ru-RU" sz="1100" u="none" strike="noStrike" dirty="0">
                          <a:effectLst/>
                          <a:latin typeface="+mn-lt"/>
                        </a:rPr>
                        <a:t>Административные штрафы, установленные Кодексом Российской Федерации об административных правонарушениях</a:t>
                      </a:r>
                      <a:endParaRPr lang="ru-RU" sz="1100" b="0" i="0" u="none" strike="noStrike" dirty="0">
                        <a:solidFill>
                          <a:srgbClr val="000000"/>
                        </a:solidFill>
                        <a:effectLst/>
                        <a:latin typeface="+mn-lt"/>
                      </a:endParaRPr>
                    </a:p>
                  </a:txBody>
                  <a:tcPr marL="2638" marR="2638" marT="2638" marB="0" anchor="b"/>
                </a:tc>
                <a:tc>
                  <a:txBody>
                    <a:bodyPr/>
                    <a:lstStyle/>
                    <a:p>
                      <a:pPr algn="ctr" fontAlgn="b"/>
                      <a:r>
                        <a:rPr lang="ru-RU" sz="1100" u="none" strike="noStrike" dirty="0">
                          <a:effectLst/>
                          <a:latin typeface="+mn-lt"/>
                        </a:rPr>
                        <a:t>000 1 16 01000 00 0000 000</a:t>
                      </a:r>
                      <a:endParaRPr lang="ru-RU" sz="1100" b="0" i="0" u="none" strike="noStrike" dirty="0">
                        <a:solidFill>
                          <a:srgbClr val="000000"/>
                        </a:solidFill>
                        <a:effectLst/>
                        <a:latin typeface="+mn-lt"/>
                      </a:endParaRPr>
                    </a:p>
                  </a:txBody>
                  <a:tcPr marL="2638" marR="2638" marT="2638" marB="0" anchor="ctr"/>
                </a:tc>
                <a:tc>
                  <a:txBody>
                    <a:bodyPr/>
                    <a:lstStyle/>
                    <a:p>
                      <a:pPr algn="ctr" fontAlgn="b"/>
                      <a:r>
                        <a:rPr lang="ru-RU" sz="1100" u="none" strike="noStrike">
                          <a:effectLst/>
                          <a:latin typeface="+mn-lt"/>
                        </a:rPr>
                        <a:t>462,4 </a:t>
                      </a:r>
                      <a:endParaRPr lang="ru-RU" sz="1100" b="0" i="0" u="none" strike="noStrike">
                        <a:solidFill>
                          <a:srgbClr val="000000"/>
                        </a:solidFill>
                        <a:effectLst/>
                        <a:latin typeface="+mn-lt"/>
                      </a:endParaRPr>
                    </a:p>
                  </a:txBody>
                  <a:tcPr marL="2638" marR="2638" marT="2638" marB="0" anchor="ctr"/>
                </a:tc>
                <a:tc>
                  <a:txBody>
                    <a:bodyPr/>
                    <a:lstStyle/>
                    <a:p>
                      <a:pPr algn="ctr" fontAlgn="b"/>
                      <a:r>
                        <a:rPr lang="ru-RU" sz="1100" u="none" strike="noStrike">
                          <a:effectLst/>
                          <a:latin typeface="+mn-lt"/>
                        </a:rPr>
                        <a:t> </a:t>
                      </a:r>
                      <a:endParaRPr lang="ru-RU" sz="1100" b="0" i="0" u="none" strike="noStrike">
                        <a:solidFill>
                          <a:srgbClr val="000000"/>
                        </a:solidFill>
                        <a:effectLst/>
                        <a:latin typeface="+mn-lt"/>
                      </a:endParaRPr>
                    </a:p>
                  </a:txBody>
                  <a:tcPr marL="2638" marR="2638" marT="2638" marB="0" anchor="ctr"/>
                </a:tc>
                <a:tc>
                  <a:txBody>
                    <a:bodyPr/>
                    <a:lstStyle/>
                    <a:p>
                      <a:pPr algn="ctr" fontAlgn="b"/>
                      <a:r>
                        <a:rPr lang="ru-RU" sz="1100" u="none" strike="noStrike">
                          <a:effectLst/>
                          <a:latin typeface="+mn-lt"/>
                        </a:rPr>
                        <a:t>179,5 </a:t>
                      </a:r>
                      <a:endParaRPr lang="ru-RU" sz="1100" b="0" i="0" u="none" strike="noStrike">
                        <a:solidFill>
                          <a:srgbClr val="000000"/>
                        </a:solidFill>
                        <a:effectLst/>
                        <a:latin typeface="+mn-lt"/>
                      </a:endParaRPr>
                    </a:p>
                  </a:txBody>
                  <a:tcPr marL="2638" marR="2638" marT="2638" marB="0" anchor="ctr"/>
                </a:tc>
                <a:tc>
                  <a:txBody>
                    <a:bodyPr/>
                    <a:lstStyle/>
                    <a:p>
                      <a:pPr algn="ctr" fontAlgn="b"/>
                      <a:r>
                        <a:rPr lang="ru-RU" sz="1100" u="none" strike="noStrike">
                          <a:effectLst/>
                          <a:latin typeface="+mn-lt"/>
                        </a:rPr>
                        <a:t>1 446,3 </a:t>
                      </a:r>
                      <a:endParaRPr lang="ru-RU" sz="1100" b="0" i="0" u="none" strike="noStrike">
                        <a:solidFill>
                          <a:srgbClr val="000000"/>
                        </a:solidFill>
                        <a:effectLst/>
                        <a:latin typeface="+mn-lt"/>
                      </a:endParaRPr>
                    </a:p>
                  </a:txBody>
                  <a:tcPr marL="2638" marR="2638" marT="2638" marB="0" anchor="ctr"/>
                </a:tc>
                <a:tc>
                  <a:txBody>
                    <a:bodyPr/>
                    <a:lstStyle/>
                    <a:p>
                      <a:pPr algn="ctr" fontAlgn="b"/>
                      <a:r>
                        <a:rPr lang="ru-RU" sz="1100" u="none" strike="noStrike">
                          <a:effectLst/>
                          <a:latin typeface="+mn-lt"/>
                        </a:rPr>
                        <a:t> </a:t>
                      </a:r>
                      <a:endParaRPr lang="ru-RU" sz="1100" b="0" i="0" u="none" strike="noStrike">
                        <a:solidFill>
                          <a:srgbClr val="000000"/>
                        </a:solidFill>
                        <a:effectLst/>
                        <a:latin typeface="+mn-lt"/>
                      </a:endParaRPr>
                    </a:p>
                  </a:txBody>
                  <a:tcPr marL="2638" marR="2638" marT="2638" marB="0" anchor="ctr"/>
                </a:tc>
                <a:tc>
                  <a:txBody>
                    <a:bodyPr/>
                    <a:lstStyle/>
                    <a:p>
                      <a:pPr algn="ctr" fontAlgn="b"/>
                      <a:r>
                        <a:rPr lang="ru-RU" sz="1100" u="none" strike="noStrike">
                          <a:effectLst/>
                          <a:latin typeface="+mn-lt"/>
                        </a:rPr>
                        <a:t>1 052,0 </a:t>
                      </a:r>
                      <a:endParaRPr lang="ru-RU" sz="1100" b="0" i="0" u="none" strike="noStrike">
                        <a:solidFill>
                          <a:srgbClr val="000000"/>
                        </a:solidFill>
                        <a:effectLst/>
                        <a:latin typeface="+mn-lt"/>
                      </a:endParaRPr>
                    </a:p>
                  </a:txBody>
                  <a:tcPr marL="2638" marR="2638" marT="2638" marB="0" anchor="ctr"/>
                </a:tc>
                <a:tc>
                  <a:txBody>
                    <a:bodyPr/>
                    <a:lstStyle/>
                    <a:p>
                      <a:pPr algn="ctr" fontAlgn="b"/>
                      <a:r>
                        <a:rPr lang="ru-RU" sz="1100" u="none" strike="noStrike">
                          <a:effectLst/>
                          <a:latin typeface="+mn-lt"/>
                        </a:rPr>
                        <a:t>877,3 </a:t>
                      </a:r>
                      <a:endParaRPr lang="ru-RU" sz="1100" b="0" i="0" u="none" strike="noStrike">
                        <a:solidFill>
                          <a:srgbClr val="000000"/>
                        </a:solidFill>
                        <a:effectLst/>
                        <a:latin typeface="+mn-lt"/>
                      </a:endParaRPr>
                    </a:p>
                  </a:txBody>
                  <a:tcPr marL="2638" marR="2638" marT="2638" marB="0" anchor="ctr"/>
                </a:tc>
                <a:tc>
                  <a:txBody>
                    <a:bodyPr/>
                    <a:lstStyle/>
                    <a:p>
                      <a:pPr algn="ctr" fontAlgn="b"/>
                      <a:r>
                        <a:rPr lang="ru-RU" sz="1100" u="none" strike="noStrike">
                          <a:effectLst/>
                          <a:latin typeface="+mn-lt"/>
                        </a:rPr>
                        <a:t>3 555,1 </a:t>
                      </a:r>
                      <a:endParaRPr lang="ru-RU" sz="1100" b="0" i="0" u="none" strike="noStrike">
                        <a:solidFill>
                          <a:srgbClr val="000000"/>
                        </a:solidFill>
                        <a:effectLst/>
                        <a:latin typeface="+mn-lt"/>
                      </a:endParaRPr>
                    </a:p>
                  </a:txBody>
                  <a:tcPr marL="2638" marR="2638" marT="2638" marB="0" anchor="ctr"/>
                </a:tc>
                <a:tc>
                  <a:txBody>
                    <a:bodyPr/>
                    <a:lstStyle/>
                    <a:p>
                      <a:pPr algn="ctr" fontAlgn="b"/>
                      <a:r>
                        <a:rPr lang="ru-RU" sz="1100" u="none" strike="noStrike" dirty="0">
                          <a:effectLst/>
                          <a:latin typeface="+mn-lt"/>
                        </a:rPr>
                        <a:t> </a:t>
                      </a:r>
                      <a:endParaRPr lang="ru-RU" sz="1100" b="0" i="0" u="none" strike="noStrike" dirty="0">
                        <a:solidFill>
                          <a:srgbClr val="000000"/>
                        </a:solidFill>
                        <a:effectLst/>
                        <a:latin typeface="+mn-lt"/>
                      </a:endParaRPr>
                    </a:p>
                  </a:txBody>
                  <a:tcPr marL="2638" marR="2638" marT="2638" marB="0" anchor="ctr"/>
                </a:tc>
                <a:tc>
                  <a:txBody>
                    <a:bodyPr/>
                    <a:lstStyle/>
                    <a:p>
                      <a:pPr algn="ctr" fontAlgn="b"/>
                      <a:r>
                        <a:rPr lang="ru-RU" sz="1100" u="none" strike="noStrike">
                          <a:effectLst/>
                          <a:latin typeface="+mn-lt"/>
                        </a:rPr>
                        <a:t>4 017,5 </a:t>
                      </a:r>
                      <a:endParaRPr lang="ru-RU" sz="1100" b="0" i="0" u="none" strike="noStrike">
                        <a:solidFill>
                          <a:srgbClr val="000000"/>
                        </a:solidFill>
                        <a:effectLst/>
                        <a:latin typeface="+mn-lt"/>
                      </a:endParaRPr>
                    </a:p>
                  </a:txBody>
                  <a:tcPr marL="2638" marR="2638" marT="2638" marB="0" anchor="ctr"/>
                </a:tc>
              </a:tr>
              <a:tr h="151183">
                <a:tc>
                  <a:txBody>
                    <a:bodyPr/>
                    <a:lstStyle/>
                    <a:p>
                      <a:pPr algn="l" fontAlgn="b"/>
                      <a:r>
                        <a:rPr lang="ru-RU" sz="1100" u="none" strike="noStrike">
                          <a:effectLst/>
                          <a:latin typeface="+mn-lt"/>
                        </a:rPr>
                        <a:t>Административные штрафы, установленные законами субъектов Российской Федерации об административных правонарушениях</a:t>
                      </a:r>
                      <a:endParaRPr lang="ru-RU" sz="1100" b="0" i="0" u="none" strike="noStrike">
                        <a:solidFill>
                          <a:srgbClr val="000000"/>
                        </a:solidFill>
                        <a:effectLst/>
                        <a:latin typeface="+mn-lt"/>
                      </a:endParaRPr>
                    </a:p>
                  </a:txBody>
                  <a:tcPr marL="2638" marR="2638" marT="2638" marB="0" anchor="b"/>
                </a:tc>
                <a:tc>
                  <a:txBody>
                    <a:bodyPr/>
                    <a:lstStyle/>
                    <a:p>
                      <a:pPr algn="ctr" fontAlgn="b"/>
                      <a:r>
                        <a:rPr lang="ru-RU" sz="1100" u="none" strike="noStrike">
                          <a:effectLst/>
                          <a:latin typeface="+mn-lt"/>
                        </a:rPr>
                        <a:t>000 1 16 02000 00 0000 000</a:t>
                      </a:r>
                      <a:endParaRPr lang="ru-RU" sz="1100" b="0" i="0" u="none" strike="noStrike">
                        <a:solidFill>
                          <a:srgbClr val="000000"/>
                        </a:solidFill>
                        <a:effectLst/>
                        <a:latin typeface="+mn-lt"/>
                      </a:endParaRPr>
                    </a:p>
                  </a:txBody>
                  <a:tcPr marL="2638" marR="2638" marT="2638" marB="0" anchor="ctr"/>
                </a:tc>
                <a:tc>
                  <a:txBody>
                    <a:bodyPr/>
                    <a:lstStyle/>
                    <a:p>
                      <a:pPr algn="ctr" fontAlgn="b"/>
                      <a:r>
                        <a:rPr lang="ru-RU" sz="1100" u="none" strike="noStrike">
                          <a:effectLst/>
                          <a:latin typeface="+mn-lt"/>
                        </a:rPr>
                        <a:t>91,3 </a:t>
                      </a:r>
                      <a:endParaRPr lang="ru-RU" sz="1100" b="0" i="0" u="none" strike="noStrike">
                        <a:solidFill>
                          <a:srgbClr val="000000"/>
                        </a:solidFill>
                        <a:effectLst/>
                        <a:latin typeface="+mn-lt"/>
                      </a:endParaRPr>
                    </a:p>
                  </a:txBody>
                  <a:tcPr marL="2638" marR="2638" marT="2638" marB="0" anchor="ctr"/>
                </a:tc>
                <a:tc>
                  <a:txBody>
                    <a:bodyPr/>
                    <a:lstStyle/>
                    <a:p>
                      <a:pPr algn="ctr" fontAlgn="b"/>
                      <a:r>
                        <a:rPr lang="ru-RU" sz="1100" u="none" strike="noStrike">
                          <a:effectLst/>
                          <a:latin typeface="+mn-lt"/>
                        </a:rPr>
                        <a:t> </a:t>
                      </a:r>
                      <a:endParaRPr lang="ru-RU" sz="1100" b="0" i="0" u="none" strike="noStrike">
                        <a:solidFill>
                          <a:srgbClr val="000000"/>
                        </a:solidFill>
                        <a:effectLst/>
                        <a:latin typeface="+mn-lt"/>
                      </a:endParaRPr>
                    </a:p>
                  </a:txBody>
                  <a:tcPr marL="2638" marR="2638" marT="2638" marB="0" anchor="ctr"/>
                </a:tc>
                <a:tc>
                  <a:txBody>
                    <a:bodyPr/>
                    <a:lstStyle/>
                    <a:p>
                      <a:pPr algn="ctr" fontAlgn="b"/>
                      <a:r>
                        <a:rPr lang="ru-RU" sz="1100" u="none" strike="noStrike">
                          <a:effectLst/>
                          <a:latin typeface="+mn-lt"/>
                        </a:rPr>
                        <a:t>-35,7 </a:t>
                      </a:r>
                      <a:endParaRPr lang="ru-RU" sz="1100" b="0" i="0" u="none" strike="noStrike">
                        <a:solidFill>
                          <a:srgbClr val="000000"/>
                        </a:solidFill>
                        <a:effectLst/>
                        <a:latin typeface="+mn-lt"/>
                      </a:endParaRPr>
                    </a:p>
                  </a:txBody>
                  <a:tcPr marL="2638" marR="2638" marT="2638" marB="0" anchor="ctr"/>
                </a:tc>
                <a:tc>
                  <a:txBody>
                    <a:bodyPr/>
                    <a:lstStyle/>
                    <a:p>
                      <a:pPr algn="ctr" fontAlgn="b"/>
                      <a:r>
                        <a:rPr lang="ru-RU" sz="1100" u="none" strike="noStrike">
                          <a:effectLst/>
                          <a:latin typeface="+mn-lt"/>
                        </a:rPr>
                        <a:t>50,0 </a:t>
                      </a:r>
                      <a:endParaRPr lang="ru-RU" sz="1100" b="0" i="0" u="none" strike="noStrike">
                        <a:solidFill>
                          <a:srgbClr val="000000"/>
                        </a:solidFill>
                        <a:effectLst/>
                        <a:latin typeface="+mn-lt"/>
                      </a:endParaRPr>
                    </a:p>
                  </a:txBody>
                  <a:tcPr marL="2638" marR="2638" marT="2638" marB="0" anchor="ctr"/>
                </a:tc>
                <a:tc>
                  <a:txBody>
                    <a:bodyPr/>
                    <a:lstStyle/>
                    <a:p>
                      <a:pPr algn="ctr" fontAlgn="b"/>
                      <a:r>
                        <a:rPr lang="ru-RU" sz="1100" u="none" strike="noStrike">
                          <a:effectLst/>
                          <a:latin typeface="+mn-lt"/>
                        </a:rPr>
                        <a:t> </a:t>
                      </a:r>
                      <a:endParaRPr lang="ru-RU" sz="1100" b="0" i="0" u="none" strike="noStrike">
                        <a:solidFill>
                          <a:srgbClr val="000000"/>
                        </a:solidFill>
                        <a:effectLst/>
                        <a:latin typeface="+mn-lt"/>
                      </a:endParaRPr>
                    </a:p>
                  </a:txBody>
                  <a:tcPr marL="2638" marR="2638" marT="2638" marB="0" anchor="ctr"/>
                </a:tc>
                <a:tc>
                  <a:txBody>
                    <a:bodyPr/>
                    <a:lstStyle/>
                    <a:p>
                      <a:pPr algn="ctr" fontAlgn="b"/>
                      <a:r>
                        <a:rPr lang="ru-RU" sz="1100" u="none" strike="noStrike">
                          <a:effectLst/>
                          <a:latin typeface="+mn-lt"/>
                        </a:rPr>
                        <a:t>13,0 </a:t>
                      </a:r>
                      <a:endParaRPr lang="ru-RU" sz="1100" b="0" i="0" u="none" strike="noStrike">
                        <a:solidFill>
                          <a:srgbClr val="000000"/>
                        </a:solidFill>
                        <a:effectLst/>
                        <a:latin typeface="+mn-lt"/>
                      </a:endParaRPr>
                    </a:p>
                  </a:txBody>
                  <a:tcPr marL="2638" marR="2638" marT="2638" marB="0" anchor="ctr"/>
                </a:tc>
                <a:tc>
                  <a:txBody>
                    <a:bodyPr/>
                    <a:lstStyle/>
                    <a:p>
                      <a:pPr algn="ctr" fontAlgn="b"/>
                      <a:r>
                        <a:rPr lang="ru-RU" sz="1100" u="none" strike="noStrike">
                          <a:effectLst/>
                          <a:latin typeface="+mn-lt"/>
                        </a:rPr>
                        <a:t>45,0 </a:t>
                      </a:r>
                      <a:endParaRPr lang="ru-RU" sz="1100" b="0" i="0" u="none" strike="noStrike">
                        <a:solidFill>
                          <a:srgbClr val="000000"/>
                        </a:solidFill>
                        <a:effectLst/>
                        <a:latin typeface="+mn-lt"/>
                      </a:endParaRPr>
                    </a:p>
                  </a:txBody>
                  <a:tcPr marL="2638" marR="2638" marT="2638" marB="0" anchor="ctr"/>
                </a:tc>
                <a:tc>
                  <a:txBody>
                    <a:bodyPr/>
                    <a:lstStyle/>
                    <a:p>
                      <a:pPr algn="ctr" fontAlgn="b"/>
                      <a:r>
                        <a:rPr lang="ru-RU" sz="1100" u="none" strike="noStrike">
                          <a:effectLst/>
                          <a:latin typeface="+mn-lt"/>
                        </a:rPr>
                        <a:t>72,3 </a:t>
                      </a:r>
                      <a:endParaRPr lang="ru-RU" sz="1100" b="0" i="0" u="none" strike="noStrike">
                        <a:solidFill>
                          <a:srgbClr val="000000"/>
                        </a:solidFill>
                        <a:effectLst/>
                        <a:latin typeface="+mn-lt"/>
                      </a:endParaRPr>
                    </a:p>
                  </a:txBody>
                  <a:tcPr marL="2638" marR="2638" marT="2638" marB="0" anchor="ctr"/>
                </a:tc>
                <a:tc>
                  <a:txBody>
                    <a:bodyPr/>
                    <a:lstStyle/>
                    <a:p>
                      <a:pPr algn="ctr" fontAlgn="b"/>
                      <a:r>
                        <a:rPr lang="ru-RU" sz="1100" u="none" strike="noStrike">
                          <a:effectLst/>
                          <a:latin typeface="+mn-lt"/>
                        </a:rPr>
                        <a:t> </a:t>
                      </a:r>
                      <a:endParaRPr lang="ru-RU" sz="1100" b="0" i="0" u="none" strike="noStrike">
                        <a:solidFill>
                          <a:srgbClr val="000000"/>
                        </a:solidFill>
                        <a:effectLst/>
                        <a:latin typeface="+mn-lt"/>
                      </a:endParaRPr>
                    </a:p>
                  </a:txBody>
                  <a:tcPr marL="2638" marR="2638" marT="2638" marB="0" anchor="ctr"/>
                </a:tc>
                <a:tc>
                  <a:txBody>
                    <a:bodyPr/>
                    <a:lstStyle/>
                    <a:p>
                      <a:pPr algn="ctr" fontAlgn="b"/>
                      <a:r>
                        <a:rPr lang="ru-RU" sz="1100" u="none" strike="noStrike">
                          <a:effectLst/>
                          <a:latin typeface="+mn-lt"/>
                        </a:rPr>
                        <a:t>163,6 </a:t>
                      </a:r>
                      <a:endParaRPr lang="ru-RU" sz="1100" b="0" i="0" u="none" strike="noStrike">
                        <a:solidFill>
                          <a:srgbClr val="000000"/>
                        </a:solidFill>
                        <a:effectLst/>
                        <a:latin typeface="+mn-lt"/>
                      </a:endParaRPr>
                    </a:p>
                  </a:txBody>
                  <a:tcPr marL="2638" marR="2638" marT="2638" marB="0" anchor="ctr"/>
                </a:tc>
              </a:tr>
              <a:tr h="287544">
                <a:tc>
                  <a:txBody>
                    <a:bodyPr/>
                    <a:lstStyle/>
                    <a:p>
                      <a:pPr algn="l" fontAlgn="b"/>
                      <a:r>
                        <a:rPr lang="ru-RU" sz="1100" u="none" strike="noStrike" dirty="0">
                          <a:effectLst/>
                          <a:latin typeface="+mn-lt"/>
                        </a:rPr>
                        <a:t>Иные штрафы, неустойки, пени, уплаченные в соответствии с законом или договором в случае неисполнения или ненадлежащего исполнения обязательств перед муниципальным органом, (муниципальным казенным учреждением) городского округа</a:t>
                      </a:r>
                      <a:endParaRPr lang="ru-RU" sz="1100" b="0" i="0" u="none" strike="noStrike" dirty="0">
                        <a:solidFill>
                          <a:srgbClr val="000000"/>
                        </a:solidFill>
                        <a:effectLst/>
                        <a:latin typeface="+mn-lt"/>
                      </a:endParaRPr>
                    </a:p>
                  </a:txBody>
                  <a:tcPr marL="2638" marR="2638" marT="2638" marB="0" anchor="b"/>
                </a:tc>
                <a:tc>
                  <a:txBody>
                    <a:bodyPr/>
                    <a:lstStyle/>
                    <a:p>
                      <a:pPr algn="ctr" fontAlgn="b"/>
                      <a:r>
                        <a:rPr lang="ru-RU" sz="1100" u="none" strike="noStrike">
                          <a:effectLst/>
                          <a:latin typeface="+mn-lt"/>
                        </a:rPr>
                        <a:t>000 1 16 07000 00 0000 000</a:t>
                      </a:r>
                      <a:endParaRPr lang="ru-RU" sz="1100" b="0" i="0" u="none" strike="noStrike">
                        <a:solidFill>
                          <a:srgbClr val="000000"/>
                        </a:solidFill>
                        <a:effectLst/>
                        <a:latin typeface="+mn-lt"/>
                      </a:endParaRPr>
                    </a:p>
                  </a:txBody>
                  <a:tcPr marL="2638" marR="2638" marT="2638" marB="0" anchor="ctr"/>
                </a:tc>
                <a:tc>
                  <a:txBody>
                    <a:bodyPr/>
                    <a:lstStyle/>
                    <a:p>
                      <a:pPr algn="ctr" fontAlgn="b"/>
                      <a:r>
                        <a:rPr lang="ru-RU" sz="1100" u="none" strike="noStrike">
                          <a:effectLst/>
                          <a:latin typeface="+mn-lt"/>
                        </a:rPr>
                        <a:t>0,0 </a:t>
                      </a:r>
                      <a:endParaRPr lang="ru-RU" sz="1100" b="0" i="0" u="none" strike="noStrike">
                        <a:solidFill>
                          <a:srgbClr val="000000"/>
                        </a:solidFill>
                        <a:effectLst/>
                        <a:latin typeface="+mn-lt"/>
                      </a:endParaRPr>
                    </a:p>
                  </a:txBody>
                  <a:tcPr marL="2638" marR="2638" marT="2638" marB="0" anchor="ctr"/>
                </a:tc>
                <a:tc>
                  <a:txBody>
                    <a:bodyPr/>
                    <a:lstStyle/>
                    <a:p>
                      <a:pPr algn="ctr" fontAlgn="b"/>
                      <a:r>
                        <a:rPr lang="ru-RU" sz="1100" u="none" strike="noStrike">
                          <a:effectLst/>
                          <a:latin typeface="+mn-lt"/>
                        </a:rPr>
                        <a:t> </a:t>
                      </a:r>
                      <a:endParaRPr lang="ru-RU" sz="1100" b="0" i="0" u="none" strike="noStrike">
                        <a:solidFill>
                          <a:srgbClr val="000000"/>
                        </a:solidFill>
                        <a:effectLst/>
                        <a:latin typeface="+mn-lt"/>
                      </a:endParaRPr>
                    </a:p>
                  </a:txBody>
                  <a:tcPr marL="2638" marR="2638" marT="2638" marB="0" anchor="ctr"/>
                </a:tc>
                <a:tc>
                  <a:txBody>
                    <a:bodyPr/>
                    <a:lstStyle/>
                    <a:p>
                      <a:pPr algn="ctr" fontAlgn="b"/>
                      <a:r>
                        <a:rPr lang="ru-RU" sz="1100" u="none" strike="noStrike">
                          <a:effectLst/>
                          <a:latin typeface="+mn-lt"/>
                        </a:rPr>
                        <a:t>512,8 </a:t>
                      </a:r>
                      <a:endParaRPr lang="ru-RU" sz="1100" b="0" i="0" u="none" strike="noStrike">
                        <a:solidFill>
                          <a:srgbClr val="000000"/>
                        </a:solidFill>
                        <a:effectLst/>
                        <a:latin typeface="+mn-lt"/>
                      </a:endParaRPr>
                    </a:p>
                  </a:txBody>
                  <a:tcPr marL="2638" marR="2638" marT="2638" marB="0" anchor="ctr"/>
                </a:tc>
                <a:tc>
                  <a:txBody>
                    <a:bodyPr/>
                    <a:lstStyle/>
                    <a:p>
                      <a:pPr algn="ctr" fontAlgn="b"/>
                      <a:r>
                        <a:rPr lang="ru-RU" sz="1100" u="none" strike="noStrike">
                          <a:effectLst/>
                          <a:latin typeface="+mn-lt"/>
                        </a:rPr>
                        <a:t>1 708,7 </a:t>
                      </a:r>
                      <a:endParaRPr lang="ru-RU" sz="1100" b="0" i="0" u="none" strike="noStrike">
                        <a:solidFill>
                          <a:srgbClr val="000000"/>
                        </a:solidFill>
                        <a:effectLst/>
                        <a:latin typeface="+mn-lt"/>
                      </a:endParaRPr>
                    </a:p>
                  </a:txBody>
                  <a:tcPr marL="2638" marR="2638" marT="2638" marB="0" anchor="ctr"/>
                </a:tc>
                <a:tc>
                  <a:txBody>
                    <a:bodyPr/>
                    <a:lstStyle/>
                    <a:p>
                      <a:pPr algn="ctr" fontAlgn="b"/>
                      <a:r>
                        <a:rPr lang="ru-RU" sz="1100" u="none" strike="noStrike">
                          <a:effectLst/>
                          <a:latin typeface="+mn-lt"/>
                        </a:rPr>
                        <a:t> </a:t>
                      </a:r>
                      <a:endParaRPr lang="ru-RU" sz="1100" b="0" i="0" u="none" strike="noStrike">
                        <a:solidFill>
                          <a:srgbClr val="000000"/>
                        </a:solidFill>
                        <a:effectLst/>
                        <a:latin typeface="+mn-lt"/>
                      </a:endParaRPr>
                    </a:p>
                  </a:txBody>
                  <a:tcPr marL="2638" marR="2638" marT="2638" marB="0" anchor="ctr"/>
                </a:tc>
                <a:tc>
                  <a:txBody>
                    <a:bodyPr/>
                    <a:lstStyle/>
                    <a:p>
                      <a:pPr algn="ctr" fontAlgn="b"/>
                      <a:r>
                        <a:rPr lang="ru-RU" sz="1100" u="none" strike="noStrike">
                          <a:effectLst/>
                          <a:latin typeface="+mn-lt"/>
                        </a:rPr>
                        <a:t>193,0 </a:t>
                      </a:r>
                      <a:endParaRPr lang="ru-RU" sz="1100" b="0" i="0" u="none" strike="noStrike">
                        <a:solidFill>
                          <a:srgbClr val="000000"/>
                        </a:solidFill>
                        <a:effectLst/>
                        <a:latin typeface="+mn-lt"/>
                      </a:endParaRPr>
                    </a:p>
                  </a:txBody>
                  <a:tcPr marL="2638" marR="2638" marT="2638" marB="0" anchor="ctr"/>
                </a:tc>
                <a:tc>
                  <a:txBody>
                    <a:bodyPr/>
                    <a:lstStyle/>
                    <a:p>
                      <a:pPr algn="ctr" fontAlgn="b"/>
                      <a:r>
                        <a:rPr lang="ru-RU" sz="1100" u="none" strike="noStrike">
                          <a:effectLst/>
                          <a:latin typeface="+mn-lt"/>
                        </a:rPr>
                        <a:t>985,0 </a:t>
                      </a:r>
                      <a:endParaRPr lang="ru-RU" sz="1100" b="0" i="0" u="none" strike="noStrike">
                        <a:solidFill>
                          <a:srgbClr val="000000"/>
                        </a:solidFill>
                        <a:effectLst/>
                        <a:latin typeface="+mn-lt"/>
                      </a:endParaRPr>
                    </a:p>
                  </a:txBody>
                  <a:tcPr marL="2638" marR="2638" marT="2638" marB="0" anchor="ctr"/>
                </a:tc>
                <a:tc>
                  <a:txBody>
                    <a:bodyPr/>
                    <a:lstStyle/>
                    <a:p>
                      <a:pPr algn="ctr" fontAlgn="b"/>
                      <a:r>
                        <a:rPr lang="ru-RU" sz="1100" u="none" strike="noStrike">
                          <a:effectLst/>
                          <a:latin typeface="+mn-lt"/>
                        </a:rPr>
                        <a:t>3 399,5 </a:t>
                      </a:r>
                      <a:endParaRPr lang="ru-RU" sz="1100" b="0" i="0" u="none" strike="noStrike">
                        <a:solidFill>
                          <a:srgbClr val="000000"/>
                        </a:solidFill>
                        <a:effectLst/>
                        <a:latin typeface="+mn-lt"/>
                      </a:endParaRPr>
                    </a:p>
                  </a:txBody>
                  <a:tcPr marL="2638" marR="2638" marT="2638" marB="0" anchor="ctr"/>
                </a:tc>
                <a:tc>
                  <a:txBody>
                    <a:bodyPr/>
                    <a:lstStyle/>
                    <a:p>
                      <a:pPr algn="ctr" fontAlgn="b"/>
                      <a:r>
                        <a:rPr lang="ru-RU" sz="1100" u="none" strike="noStrike">
                          <a:effectLst/>
                          <a:latin typeface="+mn-lt"/>
                        </a:rPr>
                        <a:t> </a:t>
                      </a:r>
                      <a:endParaRPr lang="ru-RU" sz="1100" b="0" i="0" u="none" strike="noStrike">
                        <a:solidFill>
                          <a:srgbClr val="000000"/>
                        </a:solidFill>
                        <a:effectLst/>
                        <a:latin typeface="+mn-lt"/>
                      </a:endParaRPr>
                    </a:p>
                  </a:txBody>
                  <a:tcPr marL="2638" marR="2638" marT="2638" marB="0" anchor="ctr"/>
                </a:tc>
                <a:tc>
                  <a:txBody>
                    <a:bodyPr/>
                    <a:lstStyle/>
                    <a:p>
                      <a:pPr algn="ctr" fontAlgn="b"/>
                      <a:r>
                        <a:rPr lang="ru-RU" sz="1100" u="none" strike="noStrike" dirty="0">
                          <a:effectLst/>
                          <a:latin typeface="+mn-lt"/>
                        </a:rPr>
                        <a:t>3 399,5 </a:t>
                      </a:r>
                      <a:endParaRPr lang="ru-RU" sz="1100" b="0" i="0" u="none" strike="noStrike" dirty="0">
                        <a:solidFill>
                          <a:srgbClr val="000000"/>
                        </a:solidFill>
                        <a:effectLst/>
                        <a:latin typeface="+mn-lt"/>
                      </a:endParaRPr>
                    </a:p>
                  </a:txBody>
                  <a:tcPr marL="2638" marR="2638" marT="2638" marB="0" anchor="ctr"/>
                </a:tc>
              </a:tr>
            </a:tbl>
          </a:graphicData>
        </a:graphic>
      </p:graphicFrame>
      <p:sp>
        <p:nvSpPr>
          <p:cNvPr id="6" name="TextBox 5"/>
          <p:cNvSpPr txBox="1"/>
          <p:nvPr/>
        </p:nvSpPr>
        <p:spPr>
          <a:xfrm>
            <a:off x="10871200" y="689267"/>
            <a:ext cx="1036482" cy="369332"/>
          </a:xfrm>
          <a:prstGeom prst="rect">
            <a:avLst/>
          </a:prstGeom>
          <a:noFill/>
        </p:spPr>
        <p:txBody>
          <a:bodyPr wrap="square" rtlCol="0">
            <a:spAutoFit/>
          </a:bodyPr>
          <a:lstStyle/>
          <a:p>
            <a:pPr algn="r"/>
            <a:r>
              <a:rPr lang="ru-RU" dirty="0" smtClean="0"/>
              <a:t>(3 из 5)</a:t>
            </a:r>
            <a:endParaRPr lang="ru-RU" dirty="0"/>
          </a:p>
        </p:txBody>
      </p:sp>
    </p:spTree>
    <p:extLst>
      <p:ext uri="{BB962C8B-B14F-4D97-AF65-F5344CB8AC3E}">
        <p14:creationId xmlns:p14="http://schemas.microsoft.com/office/powerpoint/2010/main" val="476275127"/>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260926" y="3458191"/>
            <a:ext cx="3918857" cy="2939143"/>
          </a:xfrm>
          <a:prstGeom prst="rect">
            <a:avLst/>
          </a:prstGeom>
          <a:ln>
            <a:noFill/>
          </a:ln>
          <a:effectLst>
            <a:softEdge rad="112500"/>
          </a:effectLst>
        </p:spPr>
      </p:pic>
      <p:sp>
        <p:nvSpPr>
          <p:cNvPr id="33" name="Нижний колонтитул 3"/>
          <p:cNvSpPr>
            <a:spLocks noGrp="1"/>
          </p:cNvSpPr>
          <p:nvPr>
            <p:ph type="ftr" sz="quarter" idx="4294967295"/>
          </p:nvPr>
        </p:nvSpPr>
        <p:spPr>
          <a:xfrm>
            <a:off x="0" y="6437730"/>
            <a:ext cx="11760000" cy="432000"/>
          </a:xfrm>
          <a:prstGeom prst="rect">
            <a:avLst/>
          </a:prstGeom>
          <a:solidFill>
            <a:srgbClr val="404040"/>
          </a:solidFill>
          <a:ln cmpd="sng">
            <a:noFill/>
          </a:ln>
        </p:spPr>
        <p:txBody>
          <a:bodyPr anchor="ctr"/>
          <a:lstStyle/>
          <a:p>
            <a:pPr lvl="1"/>
            <a:r>
              <a:rPr lang="ru-RU" b="1" dirty="0">
                <a:gradFill>
                  <a:gsLst>
                    <a:gs pos="0">
                      <a:schemeClr val="accent1">
                        <a:lumMod val="5000"/>
                        <a:lumOff val="95000"/>
                      </a:schemeClr>
                    </a:gs>
                    <a:gs pos="74000">
                      <a:schemeClr val="accent5">
                        <a:lumMod val="25000"/>
                        <a:lumOff val="75000"/>
                      </a:schemeClr>
                    </a:gs>
                    <a:gs pos="83000">
                      <a:schemeClr val="accent5">
                        <a:lumMod val="25000"/>
                        <a:lumOff val="75000"/>
                      </a:schemeClr>
                    </a:gs>
                    <a:gs pos="100000">
                      <a:schemeClr val="accent5">
                        <a:lumMod val="50000"/>
                        <a:lumOff val="50000"/>
                      </a:schemeClr>
                    </a:gs>
                  </a:gsLst>
                  <a:lin ang="5400000" scaled="1"/>
                </a:gradFill>
              </a:rPr>
              <a:t>БЮДЖЕТ ДЛЯ ГРАЖДАН </a:t>
            </a:r>
          </a:p>
        </p:txBody>
      </p:sp>
      <p:sp>
        <p:nvSpPr>
          <p:cNvPr id="34" name="Номер слайда 5">
            <a:extLst>
              <a:ext uri="{FF2B5EF4-FFF2-40B4-BE49-F238E27FC236}">
                <a16:creationId xmlns:a16="http://schemas.microsoft.com/office/drawing/2014/main" xmlns="" id="{1C554D9F-1895-486E-BFBA-905BB2D29E08}"/>
              </a:ext>
            </a:extLst>
          </p:cNvPr>
          <p:cNvSpPr>
            <a:spLocks noGrp="1"/>
          </p:cNvSpPr>
          <p:nvPr>
            <p:ph type="sldNum" sz="quarter" idx="33"/>
          </p:nvPr>
        </p:nvSpPr>
        <p:spPr>
          <a:xfrm>
            <a:off x="11760000" y="6437730"/>
            <a:ext cx="432000" cy="432000"/>
          </a:xfrm>
        </p:spPr>
        <p:txBody>
          <a:bodyPr rtlCol="0"/>
          <a:lstStyle/>
          <a:p>
            <a:pPr rtl="0"/>
            <a:fld id="{19B51A1E-902D-48AF-9020-955120F399B6}" type="slidenum">
              <a:rPr lang="ru-RU" sz="1600" b="1" smtClean="0">
                <a:ln w="0"/>
                <a:gradFill>
                  <a:gsLst>
                    <a:gs pos="0">
                      <a:schemeClr val="accent1">
                        <a:lumMod val="5000"/>
                        <a:lumOff val="95000"/>
                      </a:schemeClr>
                    </a:gs>
                    <a:gs pos="74000">
                      <a:schemeClr val="accent5">
                        <a:lumMod val="25000"/>
                        <a:lumOff val="75000"/>
                      </a:schemeClr>
                    </a:gs>
                    <a:gs pos="83000">
                      <a:schemeClr val="accent5">
                        <a:lumMod val="25000"/>
                        <a:lumOff val="75000"/>
                      </a:schemeClr>
                    </a:gs>
                    <a:gs pos="100000">
                      <a:schemeClr val="accent5">
                        <a:lumMod val="50000"/>
                        <a:lumOff val="50000"/>
                      </a:schemeClr>
                    </a:gs>
                  </a:gsLst>
                  <a:lin ang="5400000" scaled="1"/>
                </a:gradFill>
                <a:effectLst>
                  <a:outerShdw blurRad="38100" dist="25400" dir="5400000" algn="ctr" rotWithShape="0">
                    <a:srgbClr val="6E747A">
                      <a:alpha val="43000"/>
                    </a:srgbClr>
                  </a:outerShdw>
                </a:effectLst>
              </a:rPr>
              <a:pPr rtl="0"/>
              <a:t>80</a:t>
            </a:fld>
            <a:endParaRPr lang="ru-RU" sz="1600" b="1" dirty="0">
              <a:ln w="0"/>
              <a:gradFill>
                <a:gsLst>
                  <a:gs pos="0">
                    <a:schemeClr val="accent1">
                      <a:lumMod val="5000"/>
                      <a:lumOff val="95000"/>
                    </a:schemeClr>
                  </a:gs>
                  <a:gs pos="74000">
                    <a:schemeClr val="accent5">
                      <a:lumMod val="25000"/>
                      <a:lumOff val="75000"/>
                    </a:schemeClr>
                  </a:gs>
                  <a:gs pos="83000">
                    <a:schemeClr val="accent5">
                      <a:lumMod val="25000"/>
                      <a:lumOff val="75000"/>
                    </a:schemeClr>
                  </a:gs>
                  <a:gs pos="100000">
                    <a:schemeClr val="accent5">
                      <a:lumMod val="50000"/>
                      <a:lumOff val="50000"/>
                    </a:schemeClr>
                  </a:gs>
                </a:gsLst>
                <a:lin ang="5400000" scaled="1"/>
              </a:gradFill>
              <a:effectLst>
                <a:outerShdw blurRad="38100" dist="25400" dir="5400000" algn="ctr" rotWithShape="0">
                  <a:srgbClr val="6E747A">
                    <a:alpha val="43000"/>
                  </a:srgbClr>
                </a:outerShdw>
              </a:effectLst>
            </a:endParaRPr>
          </a:p>
        </p:txBody>
      </p:sp>
      <p:sp>
        <p:nvSpPr>
          <p:cNvPr id="3" name="Заголовок 2"/>
          <p:cNvSpPr>
            <a:spLocks noGrp="1"/>
          </p:cNvSpPr>
          <p:nvPr>
            <p:ph type="title"/>
          </p:nvPr>
        </p:nvSpPr>
        <p:spPr/>
        <p:txBody>
          <a:bodyPr/>
          <a:lstStyle/>
          <a:p>
            <a:r>
              <a:rPr lang="ru-RU" sz="2800" dirty="0"/>
              <a:t>Основные результаты реализации мероприятий </a:t>
            </a:r>
            <a:r>
              <a:rPr lang="ru-RU" sz="2800" dirty="0" smtClean="0"/>
              <a:t>муниципальной программы:</a:t>
            </a:r>
            <a:endParaRPr lang="ru-RU" sz="2800" dirty="0"/>
          </a:p>
        </p:txBody>
      </p:sp>
      <p:sp>
        <p:nvSpPr>
          <p:cNvPr id="7" name="TextBox 6"/>
          <p:cNvSpPr txBox="1"/>
          <p:nvPr/>
        </p:nvSpPr>
        <p:spPr>
          <a:xfrm>
            <a:off x="3864077" y="6469064"/>
            <a:ext cx="4326193" cy="369332"/>
          </a:xfrm>
          <a:prstGeom prst="rect">
            <a:avLst/>
          </a:prstGeom>
          <a:noFill/>
        </p:spPr>
        <p:txBody>
          <a:bodyPr wrap="square" rtlCol="0">
            <a:spAutoFit/>
          </a:bodyPr>
          <a:lstStyle/>
          <a:p>
            <a:pPr algn="ctr"/>
            <a:r>
              <a:rPr lang="ru-RU" dirty="0" smtClean="0">
                <a:solidFill>
                  <a:schemeClr val="bg1"/>
                </a:solidFill>
              </a:rPr>
              <a:t>Безопасность жизнедеятельности</a:t>
            </a:r>
            <a:endParaRPr lang="ru-RU" dirty="0">
              <a:solidFill>
                <a:schemeClr val="bg1"/>
              </a:solidFill>
            </a:endParaRPr>
          </a:p>
        </p:txBody>
      </p:sp>
      <p:sp>
        <p:nvSpPr>
          <p:cNvPr id="8" name="TextBox 7"/>
          <p:cNvSpPr txBox="1"/>
          <p:nvPr/>
        </p:nvSpPr>
        <p:spPr>
          <a:xfrm>
            <a:off x="431999" y="1006923"/>
            <a:ext cx="5909534" cy="830997"/>
          </a:xfrm>
          <a:prstGeom prst="rect">
            <a:avLst/>
          </a:prstGeom>
          <a:noFill/>
        </p:spPr>
        <p:txBody>
          <a:bodyPr wrap="square" rtlCol="0">
            <a:spAutoFit/>
          </a:bodyPr>
          <a:lstStyle/>
          <a:p>
            <a:r>
              <a:rPr lang="ru-RU" sz="1600" b="1" dirty="0">
                <a:solidFill>
                  <a:schemeClr val="accent1"/>
                </a:solidFill>
              </a:rPr>
              <a:t>Организация и обеспечение мероприятий в сфере гражданской обороны, защиты населения и территорий </a:t>
            </a:r>
            <a:r>
              <a:rPr lang="ru-RU" sz="1600" b="1" dirty="0" smtClean="0">
                <a:solidFill>
                  <a:schemeClr val="accent1"/>
                </a:solidFill>
              </a:rPr>
              <a:t>города </a:t>
            </a:r>
            <a:r>
              <a:rPr lang="ru-RU" sz="1600" b="1" dirty="0">
                <a:solidFill>
                  <a:schemeClr val="accent1"/>
                </a:solidFill>
              </a:rPr>
              <a:t>Пыть-Ях от чрезвычайных ситуаций:</a:t>
            </a:r>
          </a:p>
        </p:txBody>
      </p:sp>
      <p:sp>
        <p:nvSpPr>
          <p:cNvPr id="9" name="Прямоугольник 8"/>
          <p:cNvSpPr/>
          <p:nvPr/>
        </p:nvSpPr>
        <p:spPr>
          <a:xfrm>
            <a:off x="505411" y="1980843"/>
            <a:ext cx="5590589" cy="1643527"/>
          </a:xfrm>
          <a:prstGeom prst="rect">
            <a:avLst/>
          </a:prstGeom>
        </p:spPr>
        <p:txBody>
          <a:bodyPr wrap="square">
            <a:spAutoFit/>
          </a:bodyPr>
          <a:lstStyle/>
          <a:p>
            <a:pPr marL="171450" indent="-171450">
              <a:lnSpc>
                <a:spcPct val="120000"/>
              </a:lnSpc>
              <a:buFont typeface="Wingdings" panose="05000000000000000000" pitchFamily="2" charset="2"/>
              <a:buChar char="ü"/>
            </a:pPr>
            <a:r>
              <a:rPr lang="ru-RU" sz="1400" dirty="0"/>
              <a:t>Знаки "Купание запрещено" в количестве 5 </a:t>
            </a:r>
            <a:r>
              <a:rPr lang="ru-RU" sz="1400" dirty="0" err="1" smtClean="0"/>
              <a:t>шт</a:t>
            </a:r>
            <a:r>
              <a:rPr lang="ru-RU" sz="1400" dirty="0" smtClean="0"/>
              <a:t> установлены на водных объектах</a:t>
            </a:r>
          </a:p>
          <a:p>
            <a:pPr marL="171450" indent="-171450">
              <a:lnSpc>
                <a:spcPct val="120000"/>
              </a:lnSpc>
              <a:buFont typeface="Wingdings" panose="05000000000000000000" pitchFamily="2" charset="2"/>
              <a:buChar char="ü"/>
            </a:pPr>
            <a:r>
              <a:rPr lang="ru-RU" sz="1400" dirty="0" smtClean="0"/>
              <a:t>Изготовлено и распространено 3500 памяток</a:t>
            </a:r>
          </a:p>
          <a:p>
            <a:pPr marL="171450" indent="-171450">
              <a:lnSpc>
                <a:spcPct val="120000"/>
              </a:lnSpc>
              <a:buFont typeface="Wingdings" panose="05000000000000000000" pitchFamily="2" charset="2"/>
              <a:buChar char="ü"/>
            </a:pPr>
            <a:r>
              <a:rPr lang="ru-RU" sz="1400" dirty="0"/>
              <a:t>Изготовлены ТВ-ролики по обучению населения в сфере защиты населения и территории от угроз природного и техногенного характера</a:t>
            </a:r>
            <a:endParaRPr lang="ru-RU" sz="1400" dirty="0" smtClean="0"/>
          </a:p>
        </p:txBody>
      </p:sp>
      <p:sp>
        <p:nvSpPr>
          <p:cNvPr id="10" name="TextBox 9"/>
          <p:cNvSpPr txBox="1"/>
          <p:nvPr/>
        </p:nvSpPr>
        <p:spPr>
          <a:xfrm>
            <a:off x="431999" y="3798571"/>
            <a:ext cx="5595174" cy="338554"/>
          </a:xfrm>
          <a:prstGeom prst="rect">
            <a:avLst/>
          </a:prstGeom>
          <a:noFill/>
        </p:spPr>
        <p:txBody>
          <a:bodyPr wrap="square" rtlCol="0">
            <a:spAutoFit/>
          </a:bodyPr>
          <a:lstStyle/>
          <a:p>
            <a:r>
              <a:rPr lang="ru-RU" sz="1600" b="1" dirty="0">
                <a:solidFill>
                  <a:srgbClr val="0070C0"/>
                </a:solidFill>
              </a:rPr>
              <a:t>Укрепление пожарной безопасности:</a:t>
            </a:r>
          </a:p>
        </p:txBody>
      </p:sp>
      <p:sp>
        <p:nvSpPr>
          <p:cNvPr id="11" name="Прямоугольник 10"/>
          <p:cNvSpPr/>
          <p:nvPr/>
        </p:nvSpPr>
        <p:spPr>
          <a:xfrm>
            <a:off x="505411" y="4322069"/>
            <a:ext cx="6017309" cy="1186159"/>
          </a:xfrm>
          <a:prstGeom prst="rect">
            <a:avLst/>
          </a:prstGeom>
        </p:spPr>
        <p:txBody>
          <a:bodyPr wrap="square">
            <a:spAutoFit/>
          </a:bodyPr>
          <a:lstStyle/>
          <a:p>
            <a:pPr marL="171450" indent="-171450">
              <a:lnSpc>
                <a:spcPct val="120000"/>
              </a:lnSpc>
              <a:spcBef>
                <a:spcPts val="600"/>
              </a:spcBef>
              <a:buFont typeface="Wingdings" panose="05000000000000000000" pitchFamily="2" charset="2"/>
              <a:buChar char="ü"/>
            </a:pPr>
            <a:r>
              <a:rPr lang="ru-RU" sz="1400" dirty="0" smtClean="0"/>
              <a:t>Содержание</a:t>
            </a:r>
            <a:r>
              <a:rPr lang="ru-RU" sz="1400" dirty="0"/>
              <a:t>, обслуживание и ремонт наружных источников противопожарного </a:t>
            </a:r>
            <a:r>
              <a:rPr lang="ru-RU" sz="1400" dirty="0" smtClean="0"/>
              <a:t>водоснабжения</a:t>
            </a:r>
          </a:p>
          <a:p>
            <a:pPr marL="171450" indent="-171450">
              <a:lnSpc>
                <a:spcPct val="120000"/>
              </a:lnSpc>
              <a:spcBef>
                <a:spcPts val="600"/>
              </a:spcBef>
              <a:buFont typeface="Wingdings" panose="05000000000000000000" pitchFamily="2" charset="2"/>
              <a:buChar char="ü"/>
            </a:pPr>
            <a:r>
              <a:rPr lang="ru-RU" sz="1400" dirty="0" smtClean="0"/>
              <a:t>Содержание и обустройство </a:t>
            </a:r>
            <a:r>
              <a:rPr lang="ru-RU" sz="1400" dirty="0"/>
              <a:t>минерализованных полос и противопожарных разрывов</a:t>
            </a:r>
            <a:endParaRPr lang="ru-RU" sz="1400" dirty="0" smtClean="0"/>
          </a:p>
        </p:txBody>
      </p:sp>
      <p:pic>
        <p:nvPicPr>
          <p:cNvPr id="2" name="Рисунок 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341533" y="1074917"/>
            <a:ext cx="3838787" cy="2879090"/>
          </a:xfrm>
          <a:prstGeom prst="rect">
            <a:avLst/>
          </a:prstGeom>
          <a:ln>
            <a:noFill/>
          </a:ln>
          <a:effectLst>
            <a:softEdge rad="112500"/>
          </a:effectLst>
        </p:spPr>
      </p:pic>
    </p:spTree>
    <p:extLst>
      <p:ext uri="{BB962C8B-B14F-4D97-AF65-F5344CB8AC3E}">
        <p14:creationId xmlns:p14="http://schemas.microsoft.com/office/powerpoint/2010/main" val="3038185349"/>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Рисунок 12"/>
          <p:cNvPicPr>
            <a:picLocks noGrp="1" noChangeAspect="1"/>
          </p:cNvPicPr>
          <p:nvPr>
            <p:ph type="pic" sz="quarter" idx="14"/>
          </p:nvPr>
        </p:nvPicPr>
        <p:blipFill rotWithShape="1">
          <a:blip r:embed="rId2" cstate="email">
            <a:extLst>
              <a:ext uri="{28A0092B-C50C-407E-A947-70E740481C1C}">
                <a14:useLocalDpi xmlns:a14="http://schemas.microsoft.com/office/drawing/2010/main"/>
              </a:ext>
            </a:extLst>
          </a:blip>
          <a:srcRect/>
          <a:stretch/>
        </p:blipFill>
        <p:spPr>
          <a:xfrm>
            <a:off x="6703917" y="0"/>
            <a:ext cx="5488084" cy="2803122"/>
          </a:xfrm>
          <a:ln>
            <a:noFill/>
          </a:ln>
        </p:spPr>
      </p:pic>
      <p:sp>
        <p:nvSpPr>
          <p:cNvPr id="2" name="Заголовок 1"/>
          <p:cNvSpPr>
            <a:spLocks noGrp="1"/>
          </p:cNvSpPr>
          <p:nvPr>
            <p:ph type="title"/>
          </p:nvPr>
        </p:nvSpPr>
        <p:spPr>
          <a:xfrm>
            <a:off x="6703917" y="2100868"/>
            <a:ext cx="5493795" cy="1197008"/>
          </a:xfrm>
          <a:ln>
            <a:noFill/>
          </a:ln>
        </p:spPr>
        <p:style>
          <a:lnRef idx="2">
            <a:schemeClr val="dk1"/>
          </a:lnRef>
          <a:fillRef idx="1">
            <a:schemeClr val="lt1"/>
          </a:fillRef>
          <a:effectRef idx="0">
            <a:schemeClr val="dk1"/>
          </a:effectRef>
          <a:fontRef idx="minor">
            <a:schemeClr val="dk1"/>
          </a:fontRef>
        </p:style>
        <p:txBody>
          <a:bodyPr/>
          <a:lstStyle/>
          <a:p>
            <a:r>
              <a:rPr lang="ru-RU" sz="3200" dirty="0">
                <a:latin typeface="+mn-lt"/>
              </a:rPr>
              <a:t>Муниципальная программа </a:t>
            </a:r>
            <a:r>
              <a:rPr lang="ru-RU" sz="3200" dirty="0" smtClean="0"/>
              <a:t>"Экологическая </a:t>
            </a:r>
            <a:r>
              <a:rPr lang="ru-RU" sz="3200" dirty="0" smtClean="0">
                <a:latin typeface="+mn-lt"/>
              </a:rPr>
              <a:t>безопасность </a:t>
            </a:r>
            <a:r>
              <a:rPr lang="ru-RU" sz="3200" dirty="0"/>
              <a:t>города </a:t>
            </a:r>
            <a:r>
              <a:rPr lang="ru-RU" sz="3200" dirty="0" err="1" smtClean="0"/>
              <a:t>Пыть-Яха</a:t>
            </a:r>
            <a:r>
              <a:rPr lang="ru-RU" sz="3200" dirty="0" smtClean="0"/>
              <a:t>"</a:t>
            </a:r>
            <a:endParaRPr lang="ru-RU" sz="3200" dirty="0">
              <a:latin typeface="+mn-lt"/>
            </a:endParaRPr>
          </a:p>
        </p:txBody>
      </p:sp>
      <p:sp>
        <p:nvSpPr>
          <p:cNvPr id="4" name="Нижний колонтитул 3"/>
          <p:cNvSpPr>
            <a:spLocks noGrp="1"/>
          </p:cNvSpPr>
          <p:nvPr>
            <p:ph type="ftr" sz="quarter" idx="13"/>
          </p:nvPr>
        </p:nvSpPr>
        <p:spPr/>
        <p:txBody>
          <a:bodyPr/>
          <a:lstStyle/>
          <a:p>
            <a:r>
              <a:rPr lang="ru-RU" smtClean="0">
                <a:solidFill>
                  <a:prstClr val="black">
                    <a:lumMod val="75000"/>
                    <a:lumOff val="25000"/>
                  </a:prstClr>
                </a:solidFill>
              </a:rPr>
              <a:t>Бюджет для граждан</a:t>
            </a:r>
            <a:endParaRPr lang="ru-RU" dirty="0">
              <a:solidFill>
                <a:prstClr val="black">
                  <a:lumMod val="75000"/>
                  <a:lumOff val="25000"/>
                </a:prstClr>
              </a:solidFill>
            </a:endParaRPr>
          </a:p>
        </p:txBody>
      </p:sp>
      <p:sp>
        <p:nvSpPr>
          <p:cNvPr id="85" name="Нижний колонтитул 3"/>
          <p:cNvSpPr txBox="1">
            <a:spLocks/>
          </p:cNvSpPr>
          <p:nvPr/>
        </p:nvSpPr>
        <p:spPr>
          <a:xfrm>
            <a:off x="0" y="6437730"/>
            <a:ext cx="11760000" cy="432000"/>
          </a:xfrm>
          <a:prstGeom prst="rect">
            <a:avLst/>
          </a:prstGeom>
          <a:solidFill>
            <a:srgbClr val="404040"/>
          </a:solidFill>
          <a:ln cmpd="sng">
            <a:noFill/>
          </a:ln>
        </p:spPr>
        <p:txBody>
          <a:bodyPr vert="horz" lIns="0" tIns="0" rIns="0" bIns="0" rtlCol="0" anchor="ctr"/>
          <a:lstStyle>
            <a:defPPr rtl="0">
              <a:defRPr lang="ru-RU"/>
            </a:defPPr>
            <a:lvl1pPr marL="0" algn="l" defTabSz="914400" rtl="0" eaLnBrk="1" latinLnBrk="0" hangingPunct="1">
              <a:defRPr sz="1200"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1"/>
            <a:r>
              <a:rPr lang="ru-RU" b="1" smtClean="0">
                <a:gradFill>
                  <a:gsLst>
                    <a:gs pos="0">
                      <a:srgbClr val="25C6E3">
                        <a:lumMod val="5000"/>
                        <a:lumOff val="95000"/>
                      </a:srgbClr>
                    </a:gs>
                    <a:gs pos="74000">
                      <a:srgbClr val="1A0F49">
                        <a:lumMod val="25000"/>
                        <a:lumOff val="75000"/>
                      </a:srgbClr>
                    </a:gs>
                    <a:gs pos="83000">
                      <a:srgbClr val="1A0F49">
                        <a:lumMod val="25000"/>
                        <a:lumOff val="75000"/>
                      </a:srgbClr>
                    </a:gs>
                    <a:gs pos="100000">
                      <a:srgbClr val="1A0F49">
                        <a:lumMod val="50000"/>
                        <a:lumOff val="50000"/>
                      </a:srgbClr>
                    </a:gs>
                  </a:gsLst>
                  <a:lin ang="5400000" scaled="1"/>
                </a:gradFill>
              </a:rPr>
              <a:t>БЮДЖЕТ ДЛЯ ГРАЖДАН </a:t>
            </a:r>
            <a:endParaRPr lang="ru-RU" b="1" dirty="0">
              <a:gradFill>
                <a:gsLst>
                  <a:gs pos="0">
                    <a:srgbClr val="25C6E3">
                      <a:lumMod val="5000"/>
                      <a:lumOff val="95000"/>
                    </a:srgbClr>
                  </a:gs>
                  <a:gs pos="74000">
                    <a:srgbClr val="1A0F49">
                      <a:lumMod val="25000"/>
                      <a:lumOff val="75000"/>
                    </a:srgbClr>
                  </a:gs>
                  <a:gs pos="83000">
                    <a:srgbClr val="1A0F49">
                      <a:lumMod val="25000"/>
                      <a:lumOff val="75000"/>
                    </a:srgbClr>
                  </a:gs>
                  <a:gs pos="100000">
                    <a:srgbClr val="1A0F49">
                      <a:lumMod val="50000"/>
                      <a:lumOff val="50000"/>
                    </a:srgbClr>
                  </a:gs>
                </a:gsLst>
                <a:lin ang="5400000" scaled="1"/>
              </a:gradFill>
            </a:endParaRPr>
          </a:p>
        </p:txBody>
      </p:sp>
      <p:sp>
        <p:nvSpPr>
          <p:cNvPr id="86" name="Номер слайда 5">
            <a:extLst>
              <a:ext uri="{FF2B5EF4-FFF2-40B4-BE49-F238E27FC236}">
                <a16:creationId xmlns:a16="http://schemas.microsoft.com/office/drawing/2014/main" xmlns="" id="{1C554D9F-1895-486E-BFBA-905BB2D29E08}"/>
              </a:ext>
            </a:extLst>
          </p:cNvPr>
          <p:cNvSpPr txBox="1">
            <a:spLocks/>
          </p:cNvSpPr>
          <p:nvPr/>
        </p:nvSpPr>
        <p:spPr>
          <a:xfrm>
            <a:off x="11760000" y="6437730"/>
            <a:ext cx="432000" cy="432000"/>
          </a:xfrm>
          <a:prstGeom prst="rect">
            <a:avLst/>
          </a:prstGeom>
          <a:solidFill>
            <a:schemeClr val="tx1">
              <a:lumMod val="75000"/>
              <a:lumOff val="25000"/>
            </a:schemeClr>
          </a:solidFill>
        </p:spPr>
        <p:txBody>
          <a:bodyPr vert="horz" lIns="0" tIns="0" rIns="0" bIns="0" rtlCol="0" anchor="ctr"/>
          <a:lstStyle>
            <a:defPPr rtl="0">
              <a:defRPr lang="ru-RU"/>
            </a:defPPr>
            <a:lvl1pPr marL="0" algn="ctr" defTabSz="914400" rtl="0" eaLnBrk="1" latinLnBrk="0" hangingPunct="1">
              <a:defRPr sz="1200" kern="1200">
                <a:solidFill>
                  <a:schemeClr val="bg1"/>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sz="1600" b="1" dirty="0" smtClean="0">
                <a:ln w="0"/>
                <a:gradFill>
                  <a:gsLst>
                    <a:gs pos="0">
                      <a:srgbClr val="25C6E3">
                        <a:lumMod val="5000"/>
                        <a:lumOff val="95000"/>
                      </a:srgbClr>
                    </a:gs>
                    <a:gs pos="74000">
                      <a:srgbClr val="1A0F49">
                        <a:lumMod val="25000"/>
                        <a:lumOff val="75000"/>
                      </a:srgbClr>
                    </a:gs>
                    <a:gs pos="83000">
                      <a:srgbClr val="1A0F49">
                        <a:lumMod val="25000"/>
                        <a:lumOff val="75000"/>
                      </a:srgbClr>
                    </a:gs>
                    <a:gs pos="100000">
                      <a:srgbClr val="1A0F49">
                        <a:lumMod val="50000"/>
                        <a:lumOff val="50000"/>
                      </a:srgbClr>
                    </a:gs>
                  </a:gsLst>
                  <a:lin ang="5400000" scaled="1"/>
                </a:gradFill>
                <a:effectLst>
                  <a:outerShdw blurRad="38100" dist="25400" dir="5400000" algn="ctr" rotWithShape="0">
                    <a:srgbClr val="6E747A">
                      <a:alpha val="43000"/>
                    </a:srgbClr>
                  </a:outerShdw>
                </a:effectLst>
              </a:rPr>
              <a:t>64</a:t>
            </a:r>
            <a:endParaRPr lang="ru-RU" sz="1600" b="1" dirty="0">
              <a:ln w="0"/>
              <a:gradFill>
                <a:gsLst>
                  <a:gs pos="0">
                    <a:srgbClr val="25C6E3">
                      <a:lumMod val="5000"/>
                      <a:lumOff val="95000"/>
                    </a:srgbClr>
                  </a:gs>
                  <a:gs pos="74000">
                    <a:srgbClr val="1A0F49">
                      <a:lumMod val="25000"/>
                      <a:lumOff val="75000"/>
                    </a:srgbClr>
                  </a:gs>
                  <a:gs pos="83000">
                    <a:srgbClr val="1A0F49">
                      <a:lumMod val="25000"/>
                      <a:lumOff val="75000"/>
                    </a:srgbClr>
                  </a:gs>
                  <a:gs pos="100000">
                    <a:srgbClr val="1A0F49">
                      <a:lumMod val="50000"/>
                      <a:lumOff val="50000"/>
                    </a:srgbClr>
                  </a:gs>
                </a:gsLst>
                <a:lin ang="5400000" scaled="1"/>
              </a:gradFill>
              <a:effectLst>
                <a:outerShdw blurRad="38100" dist="25400" dir="5400000" algn="ctr" rotWithShape="0">
                  <a:srgbClr val="6E747A">
                    <a:alpha val="43000"/>
                  </a:srgbClr>
                </a:outerShdw>
              </a:effectLst>
            </a:endParaRPr>
          </a:p>
        </p:txBody>
      </p:sp>
      <p:graphicFrame>
        <p:nvGraphicFramePr>
          <p:cNvPr id="16" name="Таблица 15"/>
          <p:cNvGraphicFramePr>
            <a:graphicFrameLocks noGrp="1"/>
          </p:cNvGraphicFramePr>
          <p:nvPr>
            <p:extLst/>
          </p:nvPr>
        </p:nvGraphicFramePr>
        <p:xfrm>
          <a:off x="160276" y="137949"/>
          <a:ext cx="6417505" cy="855673"/>
        </p:xfrm>
        <a:graphic>
          <a:graphicData uri="http://schemas.openxmlformats.org/drawingml/2006/table">
            <a:tbl>
              <a:tblPr firstRow="1" bandRow="1" bandCol="1">
                <a:tableStyleId>{5A111915-BE36-4E01-A7E5-04B1672EAD32}</a:tableStyleId>
              </a:tblPr>
              <a:tblGrid>
                <a:gridCol w="2181952"/>
                <a:gridCol w="1625768"/>
                <a:gridCol w="1411851"/>
                <a:gridCol w="1197934"/>
              </a:tblGrid>
              <a:tr h="337513">
                <a:tc rowSpan="2">
                  <a:txBody>
                    <a:bodyPr/>
                    <a:lstStyle/>
                    <a:p>
                      <a:pPr algn="ctr"/>
                      <a:r>
                        <a:rPr lang="ru-RU" sz="1400" dirty="0" smtClean="0"/>
                        <a:t>Общий объем расходов по программе,</a:t>
                      </a:r>
                    </a:p>
                    <a:p>
                      <a:pPr algn="ctr"/>
                      <a:r>
                        <a:rPr lang="ru-RU" sz="1400" dirty="0" smtClean="0"/>
                        <a:t>тыс. рублей</a:t>
                      </a:r>
                      <a:endParaRPr lang="ru-RU" sz="1400" b="1" dirty="0">
                        <a:solidFill>
                          <a:schemeClr val="tx1">
                            <a:lumMod val="65000"/>
                            <a:lumOff val="35000"/>
                          </a:schemeClr>
                        </a:solidFill>
                        <a:latin typeface="+mn-lt"/>
                      </a:endParaRPr>
                    </a:p>
                  </a:txBody>
                  <a:tcPr anchor="ctr"/>
                </a:tc>
                <a:tc>
                  <a:txBody>
                    <a:bodyPr/>
                    <a:lstStyle/>
                    <a:p>
                      <a:pPr algn="ctr"/>
                      <a:r>
                        <a:rPr lang="ru-RU" sz="1400" dirty="0" smtClean="0"/>
                        <a:t>Уточненный план на 2021 год</a:t>
                      </a:r>
                      <a:endParaRPr lang="ru-RU" sz="1400" b="1" dirty="0">
                        <a:solidFill>
                          <a:schemeClr val="tx1">
                            <a:lumMod val="65000"/>
                            <a:lumOff val="35000"/>
                          </a:schemeClr>
                        </a:solidFill>
                        <a:latin typeface="+mn-lt"/>
                      </a:endParaRPr>
                    </a:p>
                  </a:txBody>
                  <a:tcPr anchor="ctr"/>
                </a:tc>
                <a:tc>
                  <a:txBody>
                    <a:bodyPr/>
                    <a:lstStyle/>
                    <a:p>
                      <a:pPr algn="ctr"/>
                      <a:r>
                        <a:rPr lang="ru-RU" sz="1400" dirty="0" smtClean="0"/>
                        <a:t>Исполнено за 2021 год</a:t>
                      </a:r>
                      <a:endParaRPr lang="ru-RU" sz="1400" b="1" dirty="0">
                        <a:solidFill>
                          <a:schemeClr val="tx1">
                            <a:lumMod val="65000"/>
                            <a:lumOff val="35000"/>
                          </a:schemeClr>
                        </a:solidFill>
                        <a:latin typeface="+mn-lt"/>
                      </a:endParaRPr>
                    </a:p>
                  </a:txBody>
                  <a:tcPr anchor="ctr"/>
                </a:tc>
                <a:tc>
                  <a:txBody>
                    <a:bodyPr/>
                    <a:lstStyle/>
                    <a:p>
                      <a:pPr algn="ctr"/>
                      <a:r>
                        <a:rPr lang="ru-RU" sz="1400" dirty="0" smtClean="0"/>
                        <a:t>% исполнения</a:t>
                      </a:r>
                      <a:endParaRPr lang="ru-RU" sz="1400" b="1" dirty="0">
                        <a:solidFill>
                          <a:schemeClr val="tx1">
                            <a:lumMod val="65000"/>
                            <a:lumOff val="35000"/>
                          </a:schemeClr>
                        </a:solidFill>
                        <a:latin typeface="+mn-lt"/>
                      </a:endParaRPr>
                    </a:p>
                  </a:txBody>
                  <a:tcPr anchor="ctr"/>
                </a:tc>
              </a:tr>
              <a:tr h="337513">
                <a:tc vMerge="1">
                  <a:txBody>
                    <a:bodyPr/>
                    <a:lstStyle/>
                    <a:p>
                      <a:endParaRPr lang="ru-RU" dirty="0"/>
                    </a:p>
                  </a:txBody>
                  <a:tcPr/>
                </a:tc>
                <a:tc>
                  <a:txBody>
                    <a:bodyPr/>
                    <a:lstStyle/>
                    <a:p>
                      <a:pPr algn="ctr"/>
                      <a:r>
                        <a:rPr lang="ru-RU" sz="1400" dirty="0" smtClean="0"/>
                        <a:t>9 260,2</a:t>
                      </a:r>
                      <a:endParaRPr lang="ru-RU" sz="1400" b="0" dirty="0">
                        <a:solidFill>
                          <a:schemeClr val="tx1">
                            <a:lumMod val="65000"/>
                            <a:lumOff val="35000"/>
                          </a:schemeClr>
                        </a:solidFill>
                        <a:latin typeface="+mn-lt"/>
                      </a:endParaRPr>
                    </a:p>
                  </a:txBody>
                  <a:tcPr anchor="ctr"/>
                </a:tc>
                <a:tc>
                  <a:txBody>
                    <a:bodyPr/>
                    <a:lstStyle/>
                    <a:p>
                      <a:pPr algn="ctr"/>
                      <a:r>
                        <a:rPr lang="ru-RU" sz="1400" dirty="0" smtClean="0"/>
                        <a:t>8 813,6</a:t>
                      </a:r>
                      <a:endParaRPr lang="ru-RU" sz="1400" b="0" dirty="0">
                        <a:solidFill>
                          <a:schemeClr val="tx1">
                            <a:lumMod val="65000"/>
                            <a:lumOff val="35000"/>
                          </a:schemeClr>
                        </a:solidFill>
                        <a:latin typeface="+mn-lt"/>
                      </a:endParaRPr>
                    </a:p>
                  </a:txBody>
                  <a:tcPr anchor="ctr"/>
                </a:tc>
                <a:tc>
                  <a:txBody>
                    <a:bodyPr/>
                    <a:lstStyle/>
                    <a:p>
                      <a:pPr algn="ctr"/>
                      <a:r>
                        <a:rPr lang="ru-RU" sz="1400" dirty="0" smtClean="0"/>
                        <a:t>95,2</a:t>
                      </a:r>
                      <a:endParaRPr lang="ru-RU" sz="1400" b="0" dirty="0">
                        <a:solidFill>
                          <a:schemeClr val="tx1">
                            <a:lumMod val="65000"/>
                            <a:lumOff val="35000"/>
                          </a:schemeClr>
                        </a:solidFill>
                        <a:latin typeface="+mn-lt"/>
                      </a:endParaRPr>
                    </a:p>
                  </a:txBody>
                  <a:tcPr anchor="ctr"/>
                </a:tc>
              </a:tr>
            </a:tbl>
          </a:graphicData>
        </a:graphic>
      </p:graphicFrame>
      <p:graphicFrame>
        <p:nvGraphicFramePr>
          <p:cNvPr id="14" name="Таблица 13"/>
          <p:cNvGraphicFramePr>
            <a:graphicFrameLocks noGrp="1"/>
          </p:cNvGraphicFramePr>
          <p:nvPr>
            <p:extLst/>
          </p:nvPr>
        </p:nvGraphicFramePr>
        <p:xfrm>
          <a:off x="160276" y="1075300"/>
          <a:ext cx="6417506" cy="2586248"/>
        </p:xfrm>
        <a:graphic>
          <a:graphicData uri="http://schemas.openxmlformats.org/drawingml/2006/table">
            <a:tbl>
              <a:tblPr firstRow="1" bandRow="1" bandCol="1">
                <a:tableStyleId>{5A111915-BE36-4E01-A7E5-04B1672EAD32}</a:tableStyleId>
              </a:tblPr>
              <a:tblGrid>
                <a:gridCol w="3554474"/>
                <a:gridCol w="514350"/>
                <a:gridCol w="595964"/>
                <a:gridCol w="876359"/>
                <a:gridCol w="876359"/>
              </a:tblGrid>
              <a:tr h="291254">
                <a:tc rowSpan="2">
                  <a:txBody>
                    <a:bodyPr/>
                    <a:lstStyle/>
                    <a:p>
                      <a:pPr algn="ctr" fontAlgn="ctr"/>
                      <a:r>
                        <a:rPr lang="ru-RU" sz="1000" u="none" strike="noStrike" dirty="0">
                          <a:effectLst/>
                        </a:rPr>
                        <a:t>Наименование целевых показателей </a:t>
                      </a:r>
                      <a:endParaRPr lang="ru-RU" sz="1000" b="0" i="0" u="none" strike="noStrike" dirty="0">
                        <a:solidFill>
                          <a:srgbClr val="000000"/>
                        </a:solidFill>
                        <a:effectLst/>
                        <a:latin typeface="Times New Roman" panose="02020603050405020304" pitchFamily="18" charset="0"/>
                      </a:endParaRPr>
                    </a:p>
                  </a:txBody>
                  <a:tcPr marL="2956" marR="2956" marT="2956" marB="0" anchor="ctr"/>
                </a:tc>
                <a:tc gridSpan="2">
                  <a:txBody>
                    <a:bodyPr/>
                    <a:lstStyle/>
                    <a:p>
                      <a:pPr algn="ctr" fontAlgn="ctr"/>
                      <a:r>
                        <a:rPr lang="ru-RU" sz="1000" u="none" strike="noStrike">
                          <a:effectLst/>
                        </a:rPr>
                        <a:t>Значение показателя</a:t>
                      </a:r>
                      <a:endParaRPr lang="ru-RU" sz="1000" b="0" i="0" u="none" strike="noStrike">
                        <a:solidFill>
                          <a:srgbClr val="000000"/>
                        </a:solidFill>
                        <a:effectLst/>
                        <a:latin typeface="Times New Roman" panose="02020603050405020304" pitchFamily="18" charset="0"/>
                      </a:endParaRPr>
                    </a:p>
                  </a:txBody>
                  <a:tcPr marL="2956" marR="2956" marT="2956" marB="0" anchor="ctr"/>
                </a:tc>
                <a:tc hMerge="1">
                  <a:txBody>
                    <a:bodyPr/>
                    <a:lstStyle/>
                    <a:p>
                      <a:endParaRPr lang="ru-RU"/>
                    </a:p>
                  </a:txBody>
                  <a:tcPr/>
                </a:tc>
                <a:tc gridSpan="2">
                  <a:txBody>
                    <a:bodyPr/>
                    <a:lstStyle/>
                    <a:p>
                      <a:pPr algn="ctr" fontAlgn="ctr"/>
                      <a:r>
                        <a:rPr lang="ru-RU" sz="1000" u="none" strike="noStrike">
                          <a:effectLst/>
                        </a:rPr>
                        <a:t>Объём финансирования (тыс. рублей)</a:t>
                      </a:r>
                      <a:endParaRPr lang="ru-RU" sz="1000" b="0" i="0" u="none" strike="noStrike">
                        <a:solidFill>
                          <a:srgbClr val="000000"/>
                        </a:solidFill>
                        <a:effectLst/>
                        <a:latin typeface="Times New Roman" panose="02020603050405020304" pitchFamily="18" charset="0"/>
                      </a:endParaRPr>
                    </a:p>
                  </a:txBody>
                  <a:tcPr marL="2956" marR="2956" marT="2956" marB="0" anchor="ctr"/>
                </a:tc>
                <a:tc hMerge="1">
                  <a:txBody>
                    <a:bodyPr/>
                    <a:lstStyle/>
                    <a:p>
                      <a:endParaRPr lang="ru-RU"/>
                    </a:p>
                  </a:txBody>
                  <a:tcPr/>
                </a:tc>
              </a:tr>
              <a:tr h="291254">
                <a:tc vMerge="1">
                  <a:txBody>
                    <a:bodyPr/>
                    <a:lstStyle/>
                    <a:p>
                      <a:endParaRPr lang="ru-RU"/>
                    </a:p>
                  </a:txBody>
                  <a:tcPr/>
                </a:tc>
                <a:tc>
                  <a:txBody>
                    <a:bodyPr/>
                    <a:lstStyle/>
                    <a:p>
                      <a:pPr algn="ctr" fontAlgn="ctr"/>
                      <a:r>
                        <a:rPr lang="ru-RU" sz="1000" u="none" strike="noStrike">
                          <a:effectLst/>
                        </a:rPr>
                        <a:t>план</a:t>
                      </a:r>
                      <a:endParaRPr lang="ru-RU" sz="1000" b="0" i="0" u="none" strike="noStrike">
                        <a:solidFill>
                          <a:srgbClr val="000000"/>
                        </a:solidFill>
                        <a:effectLst/>
                        <a:latin typeface="Times New Roman" panose="02020603050405020304" pitchFamily="18" charset="0"/>
                      </a:endParaRPr>
                    </a:p>
                  </a:txBody>
                  <a:tcPr marL="2956" marR="2956" marT="2956" marB="0" anchor="ctr"/>
                </a:tc>
                <a:tc>
                  <a:txBody>
                    <a:bodyPr/>
                    <a:lstStyle/>
                    <a:p>
                      <a:pPr algn="ctr" fontAlgn="ctr"/>
                      <a:r>
                        <a:rPr lang="ru-RU" sz="1000" u="none" strike="noStrike">
                          <a:effectLst/>
                        </a:rPr>
                        <a:t>факт</a:t>
                      </a:r>
                      <a:endParaRPr lang="ru-RU" sz="1000" b="0" i="0" u="none" strike="noStrike">
                        <a:solidFill>
                          <a:srgbClr val="000000"/>
                        </a:solidFill>
                        <a:effectLst/>
                        <a:latin typeface="Times New Roman" panose="02020603050405020304" pitchFamily="18" charset="0"/>
                      </a:endParaRPr>
                    </a:p>
                  </a:txBody>
                  <a:tcPr marL="2956" marR="2956" marT="2956" marB="0" anchor="ctr"/>
                </a:tc>
                <a:tc>
                  <a:txBody>
                    <a:bodyPr/>
                    <a:lstStyle/>
                    <a:p>
                      <a:pPr algn="ctr" fontAlgn="ctr"/>
                      <a:r>
                        <a:rPr lang="ru-RU" sz="1000" u="none" strike="noStrike">
                          <a:effectLst/>
                        </a:rPr>
                        <a:t>план по программе</a:t>
                      </a:r>
                      <a:endParaRPr lang="ru-RU" sz="1000" b="0" i="0" u="none" strike="noStrike">
                        <a:solidFill>
                          <a:srgbClr val="000000"/>
                        </a:solidFill>
                        <a:effectLst/>
                        <a:latin typeface="Times New Roman" panose="02020603050405020304" pitchFamily="18" charset="0"/>
                      </a:endParaRPr>
                    </a:p>
                  </a:txBody>
                  <a:tcPr marL="2956" marR="2956" marT="2956" marB="0" anchor="ctr"/>
                </a:tc>
                <a:tc>
                  <a:txBody>
                    <a:bodyPr/>
                    <a:lstStyle/>
                    <a:p>
                      <a:pPr algn="ctr" fontAlgn="ctr"/>
                      <a:r>
                        <a:rPr lang="ru-RU" sz="1000" u="none" strike="noStrike">
                          <a:effectLst/>
                        </a:rPr>
                        <a:t>кассовое исполнение</a:t>
                      </a:r>
                      <a:endParaRPr lang="ru-RU" sz="1000" b="0" i="0" u="none" strike="noStrike">
                        <a:solidFill>
                          <a:srgbClr val="000000"/>
                        </a:solidFill>
                        <a:effectLst/>
                        <a:latin typeface="Times New Roman" panose="02020603050405020304" pitchFamily="18" charset="0"/>
                      </a:endParaRPr>
                    </a:p>
                  </a:txBody>
                  <a:tcPr marL="2956" marR="2956" marT="2956" marB="0" anchor="ctr"/>
                </a:tc>
              </a:tr>
              <a:tr h="435483">
                <a:tc>
                  <a:txBody>
                    <a:bodyPr/>
                    <a:lstStyle/>
                    <a:p>
                      <a:pPr algn="l" fontAlgn="t"/>
                      <a:r>
                        <a:rPr lang="ru-RU" sz="1000" u="none" strike="noStrike" dirty="0" smtClean="0">
                          <a:effectLst/>
                        </a:rPr>
                        <a:t>Увеличение доли населения, вовлеченного в эколого-просветительские мероприятия, от общего количества населения города, %</a:t>
                      </a:r>
                      <a:endParaRPr lang="ru-RU" sz="1000" u="none" strike="noStrike" dirty="0">
                        <a:effectLst/>
                      </a:endParaRPr>
                    </a:p>
                  </a:txBody>
                  <a:tcPr marL="2956" marR="2956" marT="2956" marB="0"/>
                </a:tc>
                <a:tc>
                  <a:txBody>
                    <a:bodyPr/>
                    <a:lstStyle/>
                    <a:p>
                      <a:pPr algn="ctr" fontAlgn="t"/>
                      <a:r>
                        <a:rPr lang="ru-RU" sz="1200" b="0" i="0" u="none" strike="noStrike" dirty="0" smtClean="0">
                          <a:solidFill>
                            <a:srgbClr val="000000"/>
                          </a:solidFill>
                          <a:effectLst/>
                          <a:latin typeface="+mn-lt"/>
                        </a:rPr>
                        <a:t>51,55</a:t>
                      </a:r>
                      <a:endParaRPr lang="ru-RU" sz="1200" b="0" i="0" u="none" strike="noStrike" dirty="0">
                        <a:solidFill>
                          <a:srgbClr val="000000"/>
                        </a:solidFill>
                        <a:effectLst/>
                        <a:latin typeface="+mn-lt"/>
                      </a:endParaRPr>
                    </a:p>
                  </a:txBody>
                  <a:tcPr marL="2956" marR="2956" marT="2956" marB="0" anchor="ctr"/>
                </a:tc>
                <a:tc>
                  <a:txBody>
                    <a:bodyPr/>
                    <a:lstStyle/>
                    <a:p>
                      <a:pPr algn="ctr" fontAlgn="t"/>
                      <a:r>
                        <a:rPr lang="ru-RU" sz="1200" b="0" i="0" u="none" strike="noStrike" dirty="0" smtClean="0">
                          <a:solidFill>
                            <a:srgbClr val="000000"/>
                          </a:solidFill>
                          <a:effectLst/>
                          <a:latin typeface="+mn-lt"/>
                        </a:rPr>
                        <a:t>51,55</a:t>
                      </a:r>
                      <a:endParaRPr lang="ru-RU" sz="1200" b="0" i="0" u="none" strike="noStrike" dirty="0">
                        <a:solidFill>
                          <a:srgbClr val="000000"/>
                        </a:solidFill>
                        <a:effectLst/>
                        <a:latin typeface="+mn-lt"/>
                      </a:endParaRPr>
                    </a:p>
                  </a:txBody>
                  <a:tcPr marL="2956" marR="2956" marT="2956" marB="0" anchor="ctr"/>
                </a:tc>
                <a:tc>
                  <a:txBody>
                    <a:bodyPr/>
                    <a:lstStyle/>
                    <a:p>
                      <a:pPr algn="ctr" fontAlgn="t"/>
                      <a:r>
                        <a:rPr lang="ru-RU" sz="1200" u="none" strike="noStrike" dirty="0" smtClean="0">
                          <a:effectLst/>
                          <a:latin typeface="+mn-lt"/>
                        </a:rPr>
                        <a:t>613,0</a:t>
                      </a:r>
                      <a:endParaRPr lang="ru-RU" sz="1200" b="0" i="0" u="none" strike="noStrike" dirty="0">
                        <a:solidFill>
                          <a:srgbClr val="000000"/>
                        </a:solidFill>
                        <a:effectLst/>
                        <a:latin typeface="+mn-lt"/>
                      </a:endParaRPr>
                    </a:p>
                  </a:txBody>
                  <a:tcPr marL="2956" marR="2956" marT="2956" marB="0" anchor="ctr">
                    <a:lnB w="12700" cap="flat" cmpd="sng" algn="ctr">
                      <a:solidFill>
                        <a:srgbClr val="5B5479"/>
                      </a:solidFill>
                      <a:prstDash val="solid"/>
                      <a:round/>
                      <a:headEnd type="none" w="med" len="med"/>
                      <a:tailEnd type="none" w="med" len="med"/>
                    </a:lnB>
                  </a:tcPr>
                </a:tc>
                <a:tc>
                  <a:txBody>
                    <a:bodyPr/>
                    <a:lstStyle/>
                    <a:p>
                      <a:pPr algn="ctr" fontAlgn="t"/>
                      <a:r>
                        <a:rPr lang="ru-RU" sz="1200" b="0" i="0" u="none" strike="noStrike" dirty="0" smtClean="0">
                          <a:solidFill>
                            <a:srgbClr val="000000"/>
                          </a:solidFill>
                          <a:effectLst/>
                          <a:latin typeface="+mn-lt"/>
                        </a:rPr>
                        <a:t>426,5</a:t>
                      </a:r>
                      <a:endParaRPr lang="ru-RU" sz="1200" b="0" i="0" u="none" strike="noStrike" dirty="0">
                        <a:solidFill>
                          <a:srgbClr val="000000"/>
                        </a:solidFill>
                        <a:effectLst/>
                        <a:latin typeface="+mn-lt"/>
                      </a:endParaRPr>
                    </a:p>
                  </a:txBody>
                  <a:tcPr marL="2956" marR="2956" marT="2956" marB="0" anchor="ctr">
                    <a:lnB w="12700" cap="flat" cmpd="sng" algn="ctr">
                      <a:solidFill>
                        <a:srgbClr val="5B5479"/>
                      </a:solidFill>
                      <a:prstDash val="solid"/>
                      <a:round/>
                      <a:headEnd type="none" w="med" len="med"/>
                      <a:tailEnd type="none" w="med" len="med"/>
                    </a:lnB>
                  </a:tcPr>
                </a:tc>
              </a:tr>
              <a:tr h="220757">
                <a:tc>
                  <a:txBody>
                    <a:bodyPr/>
                    <a:lstStyle/>
                    <a:p>
                      <a:pPr algn="l" fontAlgn="t"/>
                      <a:r>
                        <a:rPr lang="ru-RU" sz="1000" u="none" strike="noStrike" dirty="0" smtClean="0">
                          <a:effectLst/>
                        </a:rPr>
                        <a:t>Площадь территорий очищенных от свалок,  га</a:t>
                      </a:r>
                      <a:endParaRPr lang="ru-RU" sz="1000" u="none" strike="noStrike" dirty="0">
                        <a:effectLst/>
                      </a:endParaRPr>
                    </a:p>
                  </a:txBody>
                  <a:tcPr marL="2956" marR="2956" marT="2956" marB="0"/>
                </a:tc>
                <a:tc>
                  <a:txBody>
                    <a:bodyPr/>
                    <a:lstStyle/>
                    <a:p>
                      <a:pPr algn="ctr" fontAlgn="t"/>
                      <a:r>
                        <a:rPr lang="ru-RU" sz="1200" u="none" strike="noStrike" dirty="0" smtClean="0">
                          <a:effectLst/>
                          <a:latin typeface="+mn-lt"/>
                        </a:rPr>
                        <a:t>6,0</a:t>
                      </a:r>
                      <a:endParaRPr lang="ru-RU" sz="1200" b="0" i="0" u="none" strike="noStrike" dirty="0">
                        <a:solidFill>
                          <a:srgbClr val="000000"/>
                        </a:solidFill>
                        <a:effectLst/>
                        <a:latin typeface="+mn-lt"/>
                      </a:endParaRPr>
                    </a:p>
                  </a:txBody>
                  <a:tcPr marL="2956" marR="2956" marT="2956" marB="0" anchor="ctr"/>
                </a:tc>
                <a:tc>
                  <a:txBody>
                    <a:bodyPr/>
                    <a:lstStyle/>
                    <a:p>
                      <a:pPr algn="ctr" fontAlgn="t"/>
                      <a:r>
                        <a:rPr lang="ru-RU" sz="1200" u="none" strike="noStrike" dirty="0" smtClean="0">
                          <a:effectLst/>
                          <a:latin typeface="+mn-lt"/>
                        </a:rPr>
                        <a:t>4,0</a:t>
                      </a:r>
                      <a:endParaRPr lang="ru-RU" sz="1200" b="0" i="0" u="none" strike="noStrike" dirty="0">
                        <a:solidFill>
                          <a:srgbClr val="000000"/>
                        </a:solidFill>
                        <a:effectLst/>
                        <a:latin typeface="+mn-lt"/>
                      </a:endParaRPr>
                    </a:p>
                  </a:txBody>
                  <a:tcPr marL="2956" marR="2956" marT="2956" marB="0" anchor="ctr"/>
                </a:tc>
                <a:tc rowSpan="2">
                  <a:txBody>
                    <a:bodyPr/>
                    <a:lstStyle/>
                    <a:p>
                      <a:pPr algn="ctr" fontAlgn="t"/>
                      <a:r>
                        <a:rPr lang="ru-RU" sz="1200" b="0" i="0" u="none" strike="noStrike" dirty="0" smtClean="0">
                          <a:solidFill>
                            <a:srgbClr val="000000"/>
                          </a:solidFill>
                          <a:effectLst/>
                          <a:latin typeface="+mn-lt"/>
                        </a:rPr>
                        <a:t>916,0</a:t>
                      </a:r>
                      <a:endParaRPr lang="ru-RU" sz="1200" b="0" i="0" u="none" strike="noStrike" dirty="0">
                        <a:solidFill>
                          <a:srgbClr val="000000"/>
                        </a:solidFill>
                        <a:effectLst/>
                        <a:latin typeface="+mn-lt"/>
                      </a:endParaRPr>
                    </a:p>
                  </a:txBody>
                  <a:tcPr marL="2956" marR="2956" marT="2956" marB="0" anchor="ctr">
                    <a:lnT w="12700" cap="flat" cmpd="sng" algn="ctr">
                      <a:solidFill>
                        <a:srgbClr val="5B5479"/>
                      </a:solidFill>
                      <a:prstDash val="solid"/>
                      <a:round/>
                      <a:headEnd type="none" w="med" len="med"/>
                      <a:tailEnd type="none" w="med" len="med"/>
                    </a:lnT>
                    <a:lnB w="12700" cap="flat" cmpd="sng" algn="ctr">
                      <a:solidFill>
                        <a:srgbClr val="5B5479"/>
                      </a:solidFill>
                      <a:prstDash val="solid"/>
                      <a:round/>
                      <a:headEnd type="none" w="med" len="med"/>
                      <a:tailEnd type="none" w="med" len="med"/>
                    </a:lnB>
                  </a:tcPr>
                </a:tc>
                <a:tc rowSpan="2">
                  <a:txBody>
                    <a:bodyPr/>
                    <a:lstStyle/>
                    <a:p>
                      <a:pPr algn="ctr" fontAlgn="t"/>
                      <a:r>
                        <a:rPr lang="ru-RU" sz="1200" b="0" i="0" u="none" strike="noStrike" dirty="0" smtClean="0">
                          <a:solidFill>
                            <a:srgbClr val="000000"/>
                          </a:solidFill>
                          <a:effectLst/>
                          <a:latin typeface="+mn-lt"/>
                        </a:rPr>
                        <a:t>911,4</a:t>
                      </a:r>
                      <a:endParaRPr lang="ru-RU" sz="1200" b="0" i="0" u="none" strike="noStrike" dirty="0">
                        <a:solidFill>
                          <a:srgbClr val="000000"/>
                        </a:solidFill>
                        <a:effectLst/>
                        <a:latin typeface="+mn-lt"/>
                      </a:endParaRPr>
                    </a:p>
                  </a:txBody>
                  <a:tcPr marL="2956" marR="2956" marT="2956" marB="0" anchor="ctr">
                    <a:lnT w="12700" cap="flat" cmpd="sng" algn="ctr">
                      <a:solidFill>
                        <a:srgbClr val="5B5479"/>
                      </a:solidFill>
                      <a:prstDash val="solid"/>
                      <a:round/>
                      <a:headEnd type="none" w="med" len="med"/>
                      <a:tailEnd type="none" w="med" len="med"/>
                    </a:lnT>
                    <a:lnB w="12700" cap="flat" cmpd="sng" algn="ctr">
                      <a:solidFill>
                        <a:srgbClr val="5B5479"/>
                      </a:solidFill>
                      <a:prstDash val="solid"/>
                      <a:round/>
                      <a:headEnd type="none" w="med" len="med"/>
                      <a:tailEnd type="none" w="med" len="med"/>
                    </a:lnB>
                  </a:tcPr>
                </a:tc>
              </a:tr>
              <a:tr h="219075">
                <a:tc>
                  <a:txBody>
                    <a:bodyPr/>
                    <a:lstStyle/>
                    <a:p>
                      <a:pPr algn="l" fontAlgn="t"/>
                      <a:r>
                        <a:rPr lang="ru-RU" sz="1000" u="none" strike="noStrike" dirty="0" smtClean="0">
                          <a:effectLst/>
                        </a:rPr>
                        <a:t>Объем  вывезенного мусора, м3</a:t>
                      </a:r>
                    </a:p>
                  </a:txBody>
                  <a:tcPr marL="2956" marR="2956" marT="2956" marB="0"/>
                </a:tc>
                <a:tc>
                  <a:txBody>
                    <a:bodyPr/>
                    <a:lstStyle/>
                    <a:p>
                      <a:pPr algn="ctr" fontAlgn="t"/>
                      <a:r>
                        <a:rPr lang="ru-RU" sz="1200" u="none" strike="noStrike" dirty="0" smtClean="0">
                          <a:effectLst/>
                          <a:latin typeface="+mn-lt"/>
                        </a:rPr>
                        <a:t>800</a:t>
                      </a:r>
                      <a:endParaRPr lang="ru-RU" sz="1200" b="0" i="0" u="none" strike="noStrike" dirty="0">
                        <a:solidFill>
                          <a:srgbClr val="000000"/>
                        </a:solidFill>
                        <a:effectLst/>
                        <a:latin typeface="+mn-lt"/>
                      </a:endParaRPr>
                    </a:p>
                  </a:txBody>
                  <a:tcPr marL="2956" marR="2956" marT="2956" marB="0" anchor="ctr"/>
                </a:tc>
                <a:tc>
                  <a:txBody>
                    <a:bodyPr/>
                    <a:lstStyle/>
                    <a:p>
                      <a:pPr algn="ctr" fontAlgn="t"/>
                      <a:r>
                        <a:rPr lang="ru-RU" sz="1200" b="0" i="0" u="none" strike="noStrike" dirty="0" smtClean="0">
                          <a:solidFill>
                            <a:srgbClr val="000000"/>
                          </a:solidFill>
                          <a:effectLst/>
                          <a:latin typeface="+mn-lt"/>
                        </a:rPr>
                        <a:t>800</a:t>
                      </a:r>
                      <a:endParaRPr lang="ru-RU" sz="1200" b="0" i="0" u="none" strike="noStrike" dirty="0">
                        <a:solidFill>
                          <a:srgbClr val="000000"/>
                        </a:solidFill>
                        <a:effectLst/>
                        <a:latin typeface="+mn-lt"/>
                      </a:endParaRPr>
                    </a:p>
                  </a:txBody>
                  <a:tcPr marL="2956" marR="2956" marT="2956" marB="0" anchor="ctr"/>
                </a:tc>
                <a:tc vMerge="1">
                  <a:txBody>
                    <a:bodyPr/>
                    <a:lstStyle/>
                    <a:p>
                      <a:pPr algn="ctr" fontAlgn="t"/>
                      <a:endParaRPr lang="ru-RU" sz="1200" b="0" i="0" u="none" strike="noStrike" dirty="0">
                        <a:solidFill>
                          <a:srgbClr val="000000"/>
                        </a:solidFill>
                        <a:effectLst/>
                        <a:latin typeface="+mn-lt"/>
                      </a:endParaRPr>
                    </a:p>
                  </a:txBody>
                  <a:tcPr marL="2956" marR="2956" marT="2956" marB="0" anchor="ctr">
                    <a:lnT w="12700" cap="flat" cmpd="sng" algn="ctr">
                      <a:solidFill>
                        <a:srgbClr val="5B5479"/>
                      </a:solidFill>
                      <a:prstDash val="solid"/>
                      <a:round/>
                      <a:headEnd type="none" w="med" len="med"/>
                      <a:tailEnd type="none" w="med" len="med"/>
                    </a:lnT>
                    <a:lnB w="12700" cap="flat" cmpd="sng" algn="ctr">
                      <a:solidFill>
                        <a:srgbClr val="5B5479"/>
                      </a:solidFill>
                      <a:prstDash val="solid"/>
                      <a:round/>
                      <a:headEnd type="none" w="med" len="med"/>
                      <a:tailEnd type="none" w="med" len="med"/>
                    </a:lnB>
                  </a:tcPr>
                </a:tc>
                <a:tc vMerge="1">
                  <a:txBody>
                    <a:bodyPr/>
                    <a:lstStyle/>
                    <a:p>
                      <a:pPr algn="ctr" fontAlgn="t"/>
                      <a:endParaRPr lang="ru-RU" sz="1200" b="0" i="0" u="none" strike="noStrike" dirty="0">
                        <a:solidFill>
                          <a:srgbClr val="000000"/>
                        </a:solidFill>
                        <a:effectLst/>
                        <a:latin typeface="+mn-lt"/>
                      </a:endParaRPr>
                    </a:p>
                  </a:txBody>
                  <a:tcPr marL="2956" marR="2956" marT="2956" marB="0" anchor="ctr">
                    <a:lnT w="12700" cap="flat" cmpd="sng" algn="ctr">
                      <a:solidFill>
                        <a:srgbClr val="5B5479"/>
                      </a:solidFill>
                      <a:prstDash val="solid"/>
                      <a:round/>
                      <a:headEnd type="none" w="med" len="med"/>
                      <a:tailEnd type="none" w="med" len="med"/>
                    </a:lnT>
                    <a:lnB w="12700" cap="flat" cmpd="sng" algn="ctr">
                      <a:solidFill>
                        <a:srgbClr val="5B5479"/>
                      </a:solidFill>
                      <a:prstDash val="solid"/>
                      <a:round/>
                      <a:headEnd type="none" w="med" len="med"/>
                      <a:tailEnd type="none" w="med" len="med"/>
                    </a:lnB>
                  </a:tcPr>
                </a:tc>
              </a:tr>
              <a:tr h="455236">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ru-RU" sz="1000" u="none" strike="noStrike" dirty="0" smtClean="0">
                          <a:effectLst/>
                        </a:rPr>
                        <a:t>Информирование населения о реформе обращения с твердыми коммунальными отходами, шт. (статьи на сайте)</a:t>
                      </a:r>
                    </a:p>
                  </a:txBody>
                  <a:tcPr marL="2956" marR="2956" marT="2956" marB="0"/>
                </a:tc>
                <a:tc>
                  <a:txBody>
                    <a:bodyPr/>
                    <a:lstStyle/>
                    <a:p>
                      <a:pPr algn="ctr" fontAlgn="t"/>
                      <a:r>
                        <a:rPr lang="ru-RU" sz="1200" b="0" i="0" u="none" strike="noStrike" dirty="0" smtClean="0">
                          <a:solidFill>
                            <a:srgbClr val="000000"/>
                          </a:solidFill>
                          <a:effectLst/>
                          <a:latin typeface="+mn-lt"/>
                        </a:rPr>
                        <a:t>4</a:t>
                      </a:r>
                      <a:endParaRPr lang="ru-RU" sz="1200" b="0" i="0" u="none" strike="noStrike" dirty="0">
                        <a:solidFill>
                          <a:srgbClr val="000000"/>
                        </a:solidFill>
                        <a:effectLst/>
                        <a:latin typeface="+mn-lt"/>
                      </a:endParaRPr>
                    </a:p>
                  </a:txBody>
                  <a:tcPr marL="2956" marR="2956" marT="2956" marB="0" anchor="ctr"/>
                </a:tc>
                <a:tc>
                  <a:txBody>
                    <a:bodyPr/>
                    <a:lstStyle/>
                    <a:p>
                      <a:pPr algn="ctr" fontAlgn="t"/>
                      <a:r>
                        <a:rPr lang="ru-RU" sz="1200" b="0" i="0" u="none" strike="noStrike" dirty="0" smtClean="0">
                          <a:solidFill>
                            <a:srgbClr val="000000"/>
                          </a:solidFill>
                          <a:effectLst/>
                          <a:latin typeface="+mn-lt"/>
                        </a:rPr>
                        <a:t>6</a:t>
                      </a:r>
                    </a:p>
                  </a:txBody>
                  <a:tcPr marL="2956" marR="2956" marT="2956" marB="0" anchor="ctr"/>
                </a:tc>
                <a:tc>
                  <a:txBody>
                    <a:bodyPr/>
                    <a:lstStyle/>
                    <a:p>
                      <a:pPr algn="ctr" fontAlgn="t"/>
                      <a:r>
                        <a:rPr lang="ru-RU" sz="1200" b="0" i="0" u="none" strike="noStrike" dirty="0" smtClean="0">
                          <a:solidFill>
                            <a:srgbClr val="000000"/>
                          </a:solidFill>
                          <a:effectLst/>
                          <a:latin typeface="+mn-lt"/>
                        </a:rPr>
                        <a:t>120,9</a:t>
                      </a:r>
                      <a:endParaRPr lang="ru-RU" sz="1200" b="0" i="0" u="none" strike="noStrike" dirty="0">
                        <a:solidFill>
                          <a:srgbClr val="000000"/>
                        </a:solidFill>
                        <a:effectLst/>
                        <a:latin typeface="+mn-lt"/>
                      </a:endParaRPr>
                    </a:p>
                  </a:txBody>
                  <a:tcPr marL="2956" marR="2956" marT="2956" marB="0" anchor="ctr">
                    <a:lnT w="12700" cap="flat" cmpd="sng" algn="ctr">
                      <a:solidFill>
                        <a:srgbClr val="5B5479"/>
                      </a:solidFill>
                      <a:prstDash val="solid"/>
                      <a:round/>
                      <a:headEnd type="none" w="med" len="med"/>
                      <a:tailEnd type="none" w="med" len="med"/>
                    </a:lnT>
                    <a:lnB w="12700" cap="flat" cmpd="sng" algn="ctr">
                      <a:solidFill>
                        <a:srgbClr val="5B5479"/>
                      </a:solidFill>
                      <a:prstDash val="solid"/>
                      <a:round/>
                      <a:headEnd type="none" w="med" len="med"/>
                      <a:tailEnd type="none" w="med" len="med"/>
                    </a:lnB>
                  </a:tcPr>
                </a:tc>
                <a:tc>
                  <a:txBody>
                    <a:bodyPr/>
                    <a:lstStyle/>
                    <a:p>
                      <a:pPr algn="ctr" fontAlgn="t"/>
                      <a:r>
                        <a:rPr lang="ru-RU" sz="1200" b="0" i="0" u="none" strike="noStrike" dirty="0" smtClean="0">
                          <a:solidFill>
                            <a:srgbClr val="000000"/>
                          </a:solidFill>
                          <a:effectLst/>
                          <a:latin typeface="+mn-lt"/>
                        </a:rPr>
                        <a:t>120,9</a:t>
                      </a:r>
                      <a:endParaRPr lang="ru-RU" sz="1200" b="0" i="0" u="none" strike="noStrike" dirty="0">
                        <a:solidFill>
                          <a:srgbClr val="000000"/>
                        </a:solidFill>
                        <a:effectLst/>
                        <a:latin typeface="+mn-lt"/>
                      </a:endParaRPr>
                    </a:p>
                  </a:txBody>
                  <a:tcPr marL="2956" marR="2956" marT="2956" marB="0" anchor="ctr">
                    <a:lnT w="12700" cap="flat" cmpd="sng" algn="ctr">
                      <a:solidFill>
                        <a:srgbClr val="5B5479"/>
                      </a:solidFill>
                      <a:prstDash val="solid"/>
                      <a:round/>
                      <a:headEnd type="none" w="med" len="med"/>
                      <a:tailEnd type="none" w="med" len="med"/>
                    </a:lnT>
                    <a:lnB w="12700" cap="flat" cmpd="sng" algn="ctr">
                      <a:solidFill>
                        <a:srgbClr val="5B5479"/>
                      </a:solidFill>
                      <a:prstDash val="solid"/>
                      <a:round/>
                      <a:headEnd type="none" w="med" len="med"/>
                      <a:tailEnd type="none" w="med" len="med"/>
                    </a:lnB>
                  </a:tcPr>
                </a:tc>
              </a:tr>
              <a:tr h="226293">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ru-RU" sz="1000" u="none" strike="noStrike" dirty="0" smtClean="0">
                          <a:effectLst/>
                        </a:rPr>
                        <a:t>Уменьшение количества контейнерных площадок, находящихся в муниципальной собственности (бесхозные)</a:t>
                      </a:r>
                    </a:p>
                  </a:txBody>
                  <a:tcPr marL="2956" marR="2956" marT="2956" marB="0"/>
                </a:tc>
                <a:tc>
                  <a:txBody>
                    <a:bodyPr/>
                    <a:lstStyle/>
                    <a:p>
                      <a:pPr algn="ctr" fontAlgn="t"/>
                      <a:r>
                        <a:rPr lang="ru-RU" sz="1200" b="0" i="0" u="none" strike="noStrike" dirty="0" smtClean="0">
                          <a:solidFill>
                            <a:srgbClr val="000000"/>
                          </a:solidFill>
                          <a:effectLst/>
                          <a:latin typeface="+mn-lt"/>
                        </a:rPr>
                        <a:t>58</a:t>
                      </a:r>
                      <a:endParaRPr lang="ru-RU" sz="1200" b="0" i="0" u="none" strike="noStrike" dirty="0">
                        <a:solidFill>
                          <a:srgbClr val="000000"/>
                        </a:solidFill>
                        <a:effectLst/>
                        <a:latin typeface="+mn-lt"/>
                      </a:endParaRPr>
                    </a:p>
                  </a:txBody>
                  <a:tcPr marL="2956" marR="2956" marT="2956" marB="0" anchor="ctr"/>
                </a:tc>
                <a:tc>
                  <a:txBody>
                    <a:bodyPr/>
                    <a:lstStyle/>
                    <a:p>
                      <a:pPr algn="ctr" fontAlgn="t"/>
                      <a:r>
                        <a:rPr lang="ru-RU" sz="1200" b="0" i="0" u="none" strike="noStrike" dirty="0" smtClean="0">
                          <a:solidFill>
                            <a:srgbClr val="000000"/>
                          </a:solidFill>
                          <a:effectLst/>
                          <a:latin typeface="+mn-lt"/>
                        </a:rPr>
                        <a:t>58</a:t>
                      </a:r>
                    </a:p>
                  </a:txBody>
                  <a:tcPr marL="2956" marR="2956" marT="2956" marB="0" anchor="ctr"/>
                </a:tc>
                <a:tc>
                  <a:txBody>
                    <a:bodyPr/>
                    <a:lstStyle/>
                    <a:p>
                      <a:pPr algn="ctr" fontAlgn="t"/>
                      <a:r>
                        <a:rPr lang="ru-RU" sz="1200" b="0" i="0" u="none" strike="noStrike" dirty="0" smtClean="0">
                          <a:solidFill>
                            <a:srgbClr val="000000"/>
                          </a:solidFill>
                          <a:effectLst/>
                          <a:latin typeface="+mn-lt"/>
                        </a:rPr>
                        <a:t>5 590,0</a:t>
                      </a:r>
                      <a:endParaRPr lang="ru-RU" sz="1200" b="0" i="0" u="none" strike="noStrike" dirty="0">
                        <a:solidFill>
                          <a:srgbClr val="000000"/>
                        </a:solidFill>
                        <a:effectLst/>
                        <a:latin typeface="+mn-lt"/>
                      </a:endParaRPr>
                    </a:p>
                  </a:txBody>
                  <a:tcPr marL="2956" marR="2956" marT="2956" marB="0" anchor="ctr">
                    <a:lnT w="12700" cap="flat" cmpd="sng" algn="ctr">
                      <a:solidFill>
                        <a:srgbClr val="5B5479"/>
                      </a:solidFill>
                      <a:prstDash val="solid"/>
                      <a:round/>
                      <a:headEnd type="none" w="med" len="med"/>
                      <a:tailEnd type="none" w="med" len="med"/>
                    </a:lnT>
                    <a:lnB w="12700" cap="flat" cmpd="sng" algn="ctr">
                      <a:solidFill>
                        <a:srgbClr val="5B5479"/>
                      </a:solidFill>
                      <a:prstDash val="solid"/>
                      <a:round/>
                      <a:headEnd type="none" w="med" len="med"/>
                      <a:tailEnd type="none" w="med" len="med"/>
                    </a:lnB>
                  </a:tcPr>
                </a:tc>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lang="ru-RU" sz="1200" b="0" i="0" u="none" strike="noStrike" dirty="0" smtClean="0">
                          <a:solidFill>
                            <a:srgbClr val="000000"/>
                          </a:solidFill>
                          <a:effectLst/>
                          <a:latin typeface="+mn-lt"/>
                        </a:rPr>
                        <a:t>5 334,5</a:t>
                      </a:r>
                    </a:p>
                  </a:txBody>
                  <a:tcPr marL="2956" marR="2956" marT="2956" marB="0" anchor="ctr">
                    <a:lnT w="12700" cap="flat" cmpd="sng" algn="ctr">
                      <a:solidFill>
                        <a:srgbClr val="5B5479"/>
                      </a:solidFill>
                      <a:prstDash val="solid"/>
                      <a:round/>
                      <a:headEnd type="none" w="med" len="med"/>
                      <a:tailEnd type="none" w="med" len="med"/>
                    </a:lnT>
                    <a:lnB w="12700" cap="flat" cmpd="sng" algn="ctr">
                      <a:solidFill>
                        <a:srgbClr val="5B5479"/>
                      </a:solidFill>
                      <a:prstDash val="solid"/>
                      <a:round/>
                      <a:headEnd type="none" w="med" len="med"/>
                      <a:tailEnd type="none" w="med" len="med"/>
                    </a:lnB>
                  </a:tcPr>
                </a:tc>
              </a:tr>
              <a:tr h="226293">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ru-RU" sz="1000" u="none" strike="noStrike" dirty="0" smtClean="0">
                          <a:effectLst/>
                        </a:rPr>
                        <a:t>Обработка территорий, наиболее посещаемых населением, специальными средствами от клещей, грызунов и насекомых, га</a:t>
                      </a:r>
                    </a:p>
                  </a:txBody>
                  <a:tcPr marL="2956" marR="2956" marT="2956" marB="0"/>
                </a:tc>
                <a:tc>
                  <a:txBody>
                    <a:bodyPr/>
                    <a:lstStyle/>
                    <a:p>
                      <a:pPr algn="ctr" fontAlgn="t"/>
                      <a:r>
                        <a:rPr lang="ru-RU" sz="1200" b="0" i="0" u="none" strike="noStrike" dirty="0" smtClean="0">
                          <a:solidFill>
                            <a:srgbClr val="000000"/>
                          </a:solidFill>
                          <a:effectLst/>
                          <a:latin typeface="+mn-lt"/>
                        </a:rPr>
                        <a:t>2 132,4</a:t>
                      </a:r>
                      <a:endParaRPr lang="ru-RU" sz="1200" b="0" i="0" u="none" strike="noStrike" dirty="0">
                        <a:solidFill>
                          <a:srgbClr val="000000"/>
                        </a:solidFill>
                        <a:effectLst/>
                        <a:latin typeface="+mn-lt"/>
                      </a:endParaRPr>
                    </a:p>
                  </a:txBody>
                  <a:tcPr marL="2956" marR="2956" marT="2956" marB="0" anchor="ctr"/>
                </a:tc>
                <a:tc>
                  <a:txBody>
                    <a:bodyPr/>
                    <a:lstStyle/>
                    <a:p>
                      <a:pPr algn="ctr" fontAlgn="t"/>
                      <a:r>
                        <a:rPr lang="ru-RU" sz="1200" b="0" i="0" u="none" strike="noStrike" dirty="0" smtClean="0">
                          <a:solidFill>
                            <a:srgbClr val="000000"/>
                          </a:solidFill>
                          <a:effectLst/>
                          <a:latin typeface="+mn-lt"/>
                        </a:rPr>
                        <a:t>2 132,4</a:t>
                      </a:r>
                      <a:endParaRPr lang="ru-RU" sz="1200" b="0" i="0" u="none" strike="noStrike" dirty="0">
                        <a:solidFill>
                          <a:srgbClr val="000000"/>
                        </a:solidFill>
                        <a:effectLst/>
                        <a:latin typeface="+mn-lt"/>
                      </a:endParaRPr>
                    </a:p>
                  </a:txBody>
                  <a:tcPr marL="2956" marR="2956" marT="2956" marB="0" anchor="ctr"/>
                </a:tc>
                <a:tc>
                  <a:txBody>
                    <a:bodyPr/>
                    <a:lstStyle/>
                    <a:p>
                      <a:pPr algn="ctr" fontAlgn="t"/>
                      <a:r>
                        <a:rPr lang="ru-RU" sz="1200" b="0" i="0" u="none" strike="noStrike" dirty="0" smtClean="0">
                          <a:solidFill>
                            <a:srgbClr val="000000"/>
                          </a:solidFill>
                          <a:effectLst/>
                          <a:latin typeface="+mn-lt"/>
                        </a:rPr>
                        <a:t>2 020,3</a:t>
                      </a:r>
                      <a:endParaRPr lang="ru-RU" sz="1200" b="0" i="0" u="none" strike="noStrike" dirty="0">
                        <a:solidFill>
                          <a:srgbClr val="000000"/>
                        </a:solidFill>
                        <a:effectLst/>
                        <a:latin typeface="+mn-lt"/>
                      </a:endParaRPr>
                    </a:p>
                  </a:txBody>
                  <a:tcPr marL="2956" marR="2956" marT="2956" marB="0" anchor="ctr">
                    <a:lnT w="12700" cap="flat" cmpd="sng" algn="ctr">
                      <a:solidFill>
                        <a:srgbClr val="5B5479"/>
                      </a:solidFill>
                      <a:prstDash val="solid"/>
                      <a:round/>
                      <a:headEnd type="none" w="med" len="med"/>
                      <a:tailEnd type="none" w="med" len="med"/>
                    </a:lnT>
                    <a:lnB w="12700" cap="flat" cmpd="sng" algn="ctr">
                      <a:solidFill>
                        <a:srgbClr val="5B5479"/>
                      </a:solidFill>
                      <a:prstDash val="solid"/>
                      <a:round/>
                      <a:headEnd type="none" w="med" len="med"/>
                      <a:tailEnd type="none" w="med" len="med"/>
                    </a:lnB>
                  </a:tcPr>
                </a:tc>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lang="ru-RU" sz="1200" b="0" i="0" u="none" strike="noStrike" dirty="0" smtClean="0">
                          <a:solidFill>
                            <a:srgbClr val="000000"/>
                          </a:solidFill>
                          <a:effectLst/>
                          <a:latin typeface="+mn-lt"/>
                        </a:rPr>
                        <a:t>2 020,3</a:t>
                      </a:r>
                    </a:p>
                  </a:txBody>
                  <a:tcPr marL="2956" marR="2956" marT="2956" marB="0" anchor="ctr">
                    <a:lnT w="12700" cap="flat" cmpd="sng" algn="ctr">
                      <a:solidFill>
                        <a:srgbClr val="5B5479"/>
                      </a:solidFill>
                      <a:prstDash val="solid"/>
                      <a:round/>
                      <a:headEnd type="none" w="med" len="med"/>
                      <a:tailEnd type="none" w="med" len="med"/>
                    </a:lnT>
                    <a:lnB w="12700" cap="flat" cmpd="sng" algn="ctr">
                      <a:solidFill>
                        <a:srgbClr val="5B5479"/>
                      </a:solidFill>
                      <a:prstDash val="solid"/>
                      <a:round/>
                      <a:headEnd type="none" w="med" len="med"/>
                      <a:tailEnd type="none" w="med" len="med"/>
                    </a:lnB>
                  </a:tcPr>
                </a:tc>
              </a:tr>
            </a:tbl>
          </a:graphicData>
        </a:graphic>
      </p:graphicFrame>
      <p:sp>
        <p:nvSpPr>
          <p:cNvPr id="15" name="TextBox 14"/>
          <p:cNvSpPr txBox="1"/>
          <p:nvPr/>
        </p:nvSpPr>
        <p:spPr>
          <a:xfrm>
            <a:off x="3864077" y="6469064"/>
            <a:ext cx="4326193" cy="369332"/>
          </a:xfrm>
          <a:prstGeom prst="rect">
            <a:avLst/>
          </a:prstGeom>
          <a:noFill/>
        </p:spPr>
        <p:txBody>
          <a:bodyPr wrap="square" rtlCol="0">
            <a:spAutoFit/>
          </a:bodyPr>
          <a:lstStyle/>
          <a:p>
            <a:pPr algn="ctr"/>
            <a:r>
              <a:rPr lang="ru-RU" dirty="0" smtClean="0">
                <a:solidFill>
                  <a:srgbClr val="FFFFFF"/>
                </a:solidFill>
              </a:rPr>
              <a:t>Экологическая безопасность</a:t>
            </a:r>
            <a:endParaRPr lang="ru-RU" dirty="0">
              <a:solidFill>
                <a:srgbClr val="FFFFFF"/>
              </a:solidFill>
            </a:endParaRPr>
          </a:p>
        </p:txBody>
      </p:sp>
      <p:sp>
        <p:nvSpPr>
          <p:cNvPr id="11" name="Заголовок 2"/>
          <p:cNvSpPr txBox="1">
            <a:spLocks/>
          </p:cNvSpPr>
          <p:nvPr/>
        </p:nvSpPr>
        <p:spPr>
          <a:xfrm>
            <a:off x="-18151" y="3863632"/>
            <a:ext cx="6362700" cy="432000"/>
          </a:xfrm>
          <a:prstGeom prst="rect">
            <a:avLst/>
          </a:prstGeom>
          <a:solidFill>
            <a:schemeClr val="bg1"/>
          </a:solidFill>
        </p:spPr>
        <p:txBody>
          <a:bodyPr vert="horz" lIns="180000" tIns="180000" rIns="180000" bIns="180000" rtlCol="0" anchor="ctr">
            <a:noAutofit/>
          </a:bodyPr>
          <a:lstStyle>
            <a:lvl1pPr algn="r" defTabSz="914400" rtl="0" eaLnBrk="1" latinLnBrk="0" hangingPunct="1">
              <a:lnSpc>
                <a:spcPct val="70000"/>
              </a:lnSpc>
              <a:spcBef>
                <a:spcPct val="0"/>
              </a:spcBef>
              <a:buNone/>
              <a:defRPr sz="4200" b="1" kern="1200" spc="-300">
                <a:solidFill>
                  <a:schemeClr val="tx1">
                    <a:lumMod val="75000"/>
                    <a:lumOff val="25000"/>
                  </a:schemeClr>
                </a:solidFill>
                <a:latin typeface="+mj-lt"/>
                <a:ea typeface="+mj-ea"/>
                <a:cs typeface="+mj-cs"/>
              </a:defRPr>
            </a:lvl1pPr>
          </a:lstStyle>
          <a:p>
            <a:pPr algn="l"/>
            <a:r>
              <a:rPr lang="ru-RU" sz="2800" dirty="0" smtClean="0">
                <a:solidFill>
                  <a:prstClr val="black">
                    <a:lumMod val="75000"/>
                    <a:lumOff val="25000"/>
                  </a:prstClr>
                </a:solidFill>
              </a:rPr>
              <a:t>Основные результаты реализации мероприятий муниципальной программы:</a:t>
            </a:r>
            <a:endParaRPr lang="ru-RU" sz="2800" dirty="0">
              <a:solidFill>
                <a:prstClr val="black">
                  <a:lumMod val="75000"/>
                  <a:lumOff val="25000"/>
                </a:prstClr>
              </a:solidFill>
            </a:endParaRPr>
          </a:p>
        </p:txBody>
      </p:sp>
      <p:sp>
        <p:nvSpPr>
          <p:cNvPr id="12" name="TextBox 11"/>
          <p:cNvSpPr txBox="1"/>
          <p:nvPr/>
        </p:nvSpPr>
        <p:spPr>
          <a:xfrm>
            <a:off x="139557" y="4340067"/>
            <a:ext cx="5701788" cy="338554"/>
          </a:xfrm>
          <a:prstGeom prst="rect">
            <a:avLst/>
          </a:prstGeom>
          <a:noFill/>
        </p:spPr>
        <p:txBody>
          <a:bodyPr wrap="square" rtlCol="0">
            <a:spAutoFit/>
          </a:bodyPr>
          <a:lstStyle/>
          <a:p>
            <a:r>
              <a:rPr lang="ru-RU" sz="1600" b="1" dirty="0">
                <a:solidFill>
                  <a:srgbClr val="25C6E3"/>
                </a:solidFill>
              </a:rPr>
              <a:t>Регулирование качества окружающей </a:t>
            </a:r>
            <a:r>
              <a:rPr lang="ru-RU" sz="1600" b="1" dirty="0" smtClean="0">
                <a:solidFill>
                  <a:srgbClr val="25C6E3"/>
                </a:solidFill>
              </a:rPr>
              <a:t>среды:</a:t>
            </a:r>
            <a:endParaRPr lang="ru-RU" sz="1600" b="1" dirty="0">
              <a:solidFill>
                <a:srgbClr val="25C6E3"/>
              </a:solidFill>
            </a:endParaRPr>
          </a:p>
        </p:txBody>
      </p:sp>
      <p:sp>
        <p:nvSpPr>
          <p:cNvPr id="17" name="Прямоугольник 16"/>
          <p:cNvSpPr/>
          <p:nvPr/>
        </p:nvSpPr>
        <p:spPr>
          <a:xfrm>
            <a:off x="127211" y="4613090"/>
            <a:ext cx="5968790" cy="738664"/>
          </a:xfrm>
          <a:prstGeom prst="rect">
            <a:avLst/>
          </a:prstGeom>
        </p:spPr>
        <p:txBody>
          <a:bodyPr wrap="square">
            <a:spAutoFit/>
          </a:bodyPr>
          <a:lstStyle/>
          <a:p>
            <a:pPr marL="171450" indent="-171450">
              <a:buFont typeface="Wingdings" panose="05000000000000000000" pitchFamily="2" charset="2"/>
              <a:buChar char="ü"/>
            </a:pPr>
            <a:r>
              <a:rPr lang="ru-RU" sz="1400" dirty="0">
                <a:solidFill>
                  <a:prstClr val="black"/>
                </a:solidFill>
              </a:rPr>
              <a:t>Организация и проведении мероприятий в рамках международной экологической акции «Спасти и сохранить» </a:t>
            </a:r>
            <a:r>
              <a:rPr lang="ru-RU" sz="1400" dirty="0" smtClean="0">
                <a:solidFill>
                  <a:prstClr val="black"/>
                </a:solidFill>
              </a:rPr>
              <a:t> (в </a:t>
            </a:r>
            <a:r>
              <a:rPr lang="ru-RU" sz="1400" dirty="0" err="1" smtClean="0">
                <a:solidFill>
                  <a:prstClr val="black"/>
                </a:solidFill>
              </a:rPr>
              <a:t>т.ч</a:t>
            </a:r>
            <a:r>
              <a:rPr lang="ru-RU" sz="1400" dirty="0" smtClean="0">
                <a:solidFill>
                  <a:prstClr val="black"/>
                </a:solidFill>
              </a:rPr>
              <a:t>. городской конкурс «Мой цветущий город!»</a:t>
            </a:r>
          </a:p>
        </p:txBody>
      </p:sp>
      <p:sp>
        <p:nvSpPr>
          <p:cNvPr id="18" name="Текст 9"/>
          <p:cNvSpPr txBox="1">
            <a:spLocks/>
          </p:cNvSpPr>
          <p:nvPr/>
        </p:nvSpPr>
        <p:spPr>
          <a:xfrm>
            <a:off x="6917625" y="3586512"/>
            <a:ext cx="5274375" cy="282637"/>
          </a:xfrm>
          <a:prstGeom prst="rect">
            <a:avLst/>
          </a:prstGeom>
          <a:solidFill>
            <a:schemeClr val="bg1"/>
          </a:solidFill>
          <a:ln>
            <a:noFill/>
          </a:ln>
        </p:spPr>
        <p:txBody>
          <a:bodyPr vert="horz" lIns="180000" tIns="36000" rIns="180000" bIns="36000" rtlCol="0">
            <a:noAutofit/>
          </a:bodyPr>
          <a:lstStyle>
            <a:lvl1pPr marL="0" indent="0" algn="r" defTabSz="914400" rtl="0" eaLnBrk="1" latinLnBrk="0" hangingPunct="1">
              <a:lnSpc>
                <a:spcPct val="90000"/>
              </a:lnSpc>
              <a:spcBef>
                <a:spcPts val="1000"/>
              </a:spcBef>
              <a:buFont typeface="Arial" panose="020B0604020202020204" pitchFamily="34" charset="0"/>
              <a:buNone/>
              <a:defRPr sz="1800" kern="1200">
                <a:solidFill>
                  <a:schemeClr val="bg1"/>
                </a:solidFill>
                <a:latin typeface="+mn-lt"/>
                <a:ea typeface="+mn-ea"/>
                <a:cs typeface="+mn-cs"/>
              </a:defRPr>
            </a:lvl1pPr>
            <a:lvl2pPr marL="266700" indent="0" algn="l"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2pPr>
            <a:lvl3pPr marL="542925"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mn-lt"/>
                <a:ea typeface="+mn-ea"/>
                <a:cs typeface="+mn-cs"/>
              </a:defRPr>
            </a:lvl3pPr>
            <a:lvl4pPr marL="809625"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mn-lt"/>
                <a:ea typeface="+mn-ea"/>
                <a:cs typeface="+mn-cs"/>
              </a:defRPr>
            </a:lvl4pPr>
            <a:lvl5pPr marL="1076325"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endParaRPr lang="ru-RU" dirty="0">
              <a:solidFill>
                <a:srgbClr val="FFFFFF"/>
              </a:solidFill>
            </a:endParaRPr>
          </a:p>
        </p:txBody>
      </p:sp>
      <p:sp>
        <p:nvSpPr>
          <p:cNvPr id="10" name="Текст 9"/>
          <p:cNvSpPr>
            <a:spLocks noGrp="1"/>
          </p:cNvSpPr>
          <p:nvPr>
            <p:ph type="body" sz="quarter" idx="32"/>
          </p:nvPr>
        </p:nvSpPr>
        <p:spPr>
          <a:xfrm>
            <a:off x="6703917" y="3196359"/>
            <a:ext cx="5488083" cy="1853068"/>
          </a:xfrm>
          <a:ln>
            <a:noFill/>
          </a:ln>
        </p:spPr>
        <p:txBody>
          <a:bodyPr tIns="36000" bIns="36000"/>
          <a:lstStyle/>
          <a:p>
            <a:pPr algn="l"/>
            <a:r>
              <a:rPr lang="ru-RU" sz="2400" b="1" dirty="0" smtClean="0"/>
              <a:t>Цели:</a:t>
            </a:r>
          </a:p>
          <a:p>
            <a:pPr algn="l"/>
            <a:r>
              <a:rPr lang="ru-RU" dirty="0"/>
              <a:t>- сохранение благоприятной окружающей среды и биологического разнообразия в интересах настоящего и будущего поколений;</a:t>
            </a:r>
          </a:p>
          <a:p>
            <a:pPr algn="l"/>
            <a:r>
              <a:rPr lang="ru-RU" dirty="0"/>
              <a:t>- профилактика инфекционных и паразитарных заболеваний</a:t>
            </a:r>
          </a:p>
          <a:p>
            <a:pPr algn="l"/>
            <a:endParaRPr lang="ru-RU" dirty="0"/>
          </a:p>
        </p:txBody>
      </p:sp>
      <p:sp>
        <p:nvSpPr>
          <p:cNvPr id="22" name="TextBox 21"/>
          <p:cNvSpPr txBox="1"/>
          <p:nvPr/>
        </p:nvSpPr>
        <p:spPr>
          <a:xfrm>
            <a:off x="127211" y="5235395"/>
            <a:ext cx="5701788" cy="584775"/>
          </a:xfrm>
          <a:prstGeom prst="rect">
            <a:avLst/>
          </a:prstGeom>
          <a:noFill/>
        </p:spPr>
        <p:txBody>
          <a:bodyPr wrap="square" rtlCol="0">
            <a:spAutoFit/>
          </a:bodyPr>
          <a:lstStyle/>
          <a:p>
            <a:r>
              <a:rPr lang="ru-RU" sz="1600" b="1" dirty="0">
                <a:solidFill>
                  <a:srgbClr val="0070C0"/>
                </a:solidFill>
              </a:rPr>
              <a:t>Развитие системы обращения с отходами производства и </a:t>
            </a:r>
            <a:r>
              <a:rPr lang="ru-RU" sz="1600" b="1" dirty="0" smtClean="0">
                <a:solidFill>
                  <a:srgbClr val="0070C0"/>
                </a:solidFill>
              </a:rPr>
              <a:t>потребления:</a:t>
            </a:r>
            <a:endParaRPr lang="ru-RU" sz="1600" b="1" dirty="0">
              <a:solidFill>
                <a:srgbClr val="0070C0"/>
              </a:solidFill>
            </a:endParaRPr>
          </a:p>
        </p:txBody>
      </p:sp>
      <p:sp>
        <p:nvSpPr>
          <p:cNvPr id="23" name="Прямоугольник 22"/>
          <p:cNvSpPr/>
          <p:nvPr/>
        </p:nvSpPr>
        <p:spPr>
          <a:xfrm>
            <a:off x="139557" y="5739050"/>
            <a:ext cx="6202424" cy="738664"/>
          </a:xfrm>
          <a:prstGeom prst="rect">
            <a:avLst/>
          </a:prstGeom>
        </p:spPr>
        <p:txBody>
          <a:bodyPr wrap="square">
            <a:spAutoFit/>
          </a:bodyPr>
          <a:lstStyle/>
          <a:p>
            <a:pPr marL="171450" indent="-171450">
              <a:buFont typeface="Wingdings" panose="05000000000000000000" pitchFamily="2" charset="2"/>
              <a:buChar char="ü"/>
            </a:pPr>
            <a:r>
              <a:rPr lang="ru-RU" sz="1400" dirty="0">
                <a:solidFill>
                  <a:prstClr val="black"/>
                </a:solidFill>
              </a:rPr>
              <a:t>Содержание контейнерных площадок, находящихся в муниципальной собственности (бесхозные</a:t>
            </a:r>
            <a:r>
              <a:rPr lang="ru-RU" sz="1400" dirty="0" smtClean="0">
                <a:solidFill>
                  <a:prstClr val="black"/>
                </a:solidFill>
              </a:rPr>
              <a:t>)</a:t>
            </a:r>
          </a:p>
          <a:p>
            <a:pPr marL="171450" indent="-171450">
              <a:buFont typeface="Wingdings" panose="05000000000000000000" pitchFamily="2" charset="2"/>
              <a:buChar char="ü"/>
            </a:pPr>
            <a:r>
              <a:rPr lang="ru-RU" sz="1400" dirty="0" smtClean="0">
                <a:solidFill>
                  <a:prstClr val="black"/>
                </a:solidFill>
              </a:rPr>
              <a:t>Реализация </a:t>
            </a:r>
            <a:r>
              <a:rPr lang="ru-RU" sz="1400" dirty="0">
                <a:solidFill>
                  <a:prstClr val="black"/>
                </a:solidFill>
              </a:rPr>
              <a:t>мероприятий по ликвидации несанкционированных свалок </a:t>
            </a:r>
            <a:endParaRPr lang="ru-RU" sz="1400" dirty="0" smtClean="0">
              <a:solidFill>
                <a:prstClr val="black"/>
              </a:solidFill>
            </a:endParaRPr>
          </a:p>
        </p:txBody>
      </p:sp>
      <p:sp>
        <p:nvSpPr>
          <p:cNvPr id="24" name="TextBox 23"/>
          <p:cNvSpPr txBox="1"/>
          <p:nvPr/>
        </p:nvSpPr>
        <p:spPr>
          <a:xfrm>
            <a:off x="6652452" y="5049427"/>
            <a:ext cx="5804719" cy="338554"/>
          </a:xfrm>
          <a:prstGeom prst="rect">
            <a:avLst/>
          </a:prstGeom>
          <a:noFill/>
        </p:spPr>
        <p:txBody>
          <a:bodyPr wrap="square" rtlCol="0">
            <a:spAutoFit/>
          </a:bodyPr>
          <a:lstStyle/>
          <a:p>
            <a:r>
              <a:rPr lang="ru-RU" sz="1600" b="1" dirty="0">
                <a:solidFill>
                  <a:srgbClr val="0070C0"/>
                </a:solidFill>
              </a:rPr>
              <a:t>Организация противоэпидемиологических мероприятий:</a:t>
            </a:r>
          </a:p>
        </p:txBody>
      </p:sp>
      <p:sp>
        <p:nvSpPr>
          <p:cNvPr id="25" name="Прямоугольник 24"/>
          <p:cNvSpPr/>
          <p:nvPr/>
        </p:nvSpPr>
        <p:spPr>
          <a:xfrm>
            <a:off x="6640848" y="5368422"/>
            <a:ext cx="5614219" cy="738664"/>
          </a:xfrm>
          <a:prstGeom prst="rect">
            <a:avLst/>
          </a:prstGeom>
        </p:spPr>
        <p:txBody>
          <a:bodyPr wrap="square">
            <a:spAutoFit/>
          </a:bodyPr>
          <a:lstStyle/>
          <a:p>
            <a:pPr marL="171450" indent="-171450">
              <a:buFont typeface="Wingdings" panose="05000000000000000000" pitchFamily="2" charset="2"/>
              <a:buChar char="ü"/>
            </a:pPr>
            <a:r>
              <a:rPr lang="ru-RU" sz="1400" dirty="0">
                <a:solidFill>
                  <a:prstClr val="black"/>
                </a:solidFill>
              </a:rPr>
              <a:t>Профилактика инфекционных и паразитарных заболеваний, включая иммунопрофилактику (дезинсекция и дератизация территорий в муниципальном образовании) </a:t>
            </a:r>
            <a:endParaRPr lang="ru-RU" sz="1400" dirty="0" smtClean="0">
              <a:solidFill>
                <a:prstClr val="black"/>
              </a:solidFill>
            </a:endParaRPr>
          </a:p>
        </p:txBody>
      </p:sp>
    </p:spTree>
    <p:extLst>
      <p:ext uri="{BB962C8B-B14F-4D97-AF65-F5344CB8AC3E}">
        <p14:creationId xmlns:p14="http://schemas.microsoft.com/office/powerpoint/2010/main" val="1222976941"/>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Рисунок 12"/>
          <p:cNvPicPr>
            <a:picLocks noGrp="1" noChangeAspect="1"/>
          </p:cNvPicPr>
          <p:nvPr>
            <p:ph type="pic" sz="quarter" idx="14"/>
          </p:nvPr>
        </p:nvPicPr>
        <p:blipFill rotWithShape="1">
          <a:blip r:embed="rId2" cstate="email">
            <a:extLst>
              <a:ext uri="{28A0092B-C50C-407E-A947-70E740481C1C}">
                <a14:useLocalDpi xmlns:a14="http://schemas.microsoft.com/office/drawing/2010/main"/>
              </a:ext>
            </a:extLst>
          </a:blip>
          <a:srcRect/>
          <a:stretch/>
        </p:blipFill>
        <p:spPr>
          <a:xfrm>
            <a:off x="6699007" y="0"/>
            <a:ext cx="5492994" cy="2286000"/>
          </a:xfrm>
          <a:ln>
            <a:noFill/>
          </a:ln>
        </p:spPr>
      </p:pic>
      <p:sp>
        <p:nvSpPr>
          <p:cNvPr id="2" name="Заголовок 1"/>
          <p:cNvSpPr>
            <a:spLocks noGrp="1"/>
          </p:cNvSpPr>
          <p:nvPr>
            <p:ph type="title"/>
          </p:nvPr>
        </p:nvSpPr>
        <p:spPr>
          <a:xfrm>
            <a:off x="6257924" y="2082374"/>
            <a:ext cx="5934075" cy="1197008"/>
          </a:xfrm>
          <a:ln>
            <a:noFill/>
          </a:ln>
        </p:spPr>
        <p:style>
          <a:lnRef idx="2">
            <a:schemeClr val="dk1"/>
          </a:lnRef>
          <a:fillRef idx="1">
            <a:schemeClr val="lt1"/>
          </a:fillRef>
          <a:effectRef idx="0">
            <a:schemeClr val="dk1"/>
          </a:effectRef>
          <a:fontRef idx="minor">
            <a:schemeClr val="dk1"/>
          </a:fontRef>
        </p:style>
        <p:txBody>
          <a:bodyPr/>
          <a:lstStyle/>
          <a:p>
            <a:r>
              <a:rPr lang="ru-RU" sz="3200" dirty="0">
                <a:latin typeface="+mn-lt"/>
              </a:rPr>
              <a:t>Муниципальная программа </a:t>
            </a:r>
            <a:r>
              <a:rPr lang="ru-RU" sz="3200" dirty="0" smtClean="0"/>
              <a:t>"Развитие </a:t>
            </a:r>
            <a:r>
              <a:rPr lang="ru-RU" sz="3200" dirty="0" smtClean="0">
                <a:latin typeface="+mn-lt"/>
              </a:rPr>
              <a:t>экономического потенциала </a:t>
            </a:r>
            <a:r>
              <a:rPr lang="ru-RU" sz="3200" dirty="0"/>
              <a:t>города </a:t>
            </a:r>
            <a:r>
              <a:rPr lang="ru-RU" sz="3200" dirty="0" smtClean="0"/>
              <a:t>Пыть-Яха"</a:t>
            </a:r>
            <a:endParaRPr lang="ru-RU" sz="3200" dirty="0">
              <a:latin typeface="+mn-lt"/>
            </a:endParaRPr>
          </a:p>
        </p:txBody>
      </p:sp>
      <p:sp>
        <p:nvSpPr>
          <p:cNvPr id="4" name="Нижний колонтитул 3"/>
          <p:cNvSpPr>
            <a:spLocks noGrp="1"/>
          </p:cNvSpPr>
          <p:nvPr>
            <p:ph type="ftr" sz="quarter" idx="13"/>
          </p:nvPr>
        </p:nvSpPr>
        <p:spPr/>
        <p:txBody>
          <a:bodyPr/>
          <a:lstStyle/>
          <a:p>
            <a:r>
              <a:rPr lang="ru-RU" smtClean="0">
                <a:solidFill>
                  <a:prstClr val="black">
                    <a:lumMod val="75000"/>
                    <a:lumOff val="25000"/>
                  </a:prstClr>
                </a:solidFill>
              </a:rPr>
              <a:t>Бюджет для граждан</a:t>
            </a:r>
            <a:endParaRPr lang="ru-RU" dirty="0">
              <a:solidFill>
                <a:prstClr val="black">
                  <a:lumMod val="75000"/>
                  <a:lumOff val="25000"/>
                </a:prstClr>
              </a:solidFill>
            </a:endParaRPr>
          </a:p>
        </p:txBody>
      </p:sp>
      <p:sp>
        <p:nvSpPr>
          <p:cNvPr id="85" name="Нижний колонтитул 3"/>
          <p:cNvSpPr txBox="1">
            <a:spLocks/>
          </p:cNvSpPr>
          <p:nvPr/>
        </p:nvSpPr>
        <p:spPr>
          <a:xfrm>
            <a:off x="0" y="6437730"/>
            <a:ext cx="11760000" cy="432000"/>
          </a:xfrm>
          <a:prstGeom prst="rect">
            <a:avLst/>
          </a:prstGeom>
          <a:solidFill>
            <a:srgbClr val="404040"/>
          </a:solidFill>
          <a:ln cmpd="sng">
            <a:noFill/>
          </a:ln>
        </p:spPr>
        <p:txBody>
          <a:bodyPr vert="horz" lIns="0" tIns="0" rIns="0" bIns="0" rtlCol="0" anchor="ctr"/>
          <a:lstStyle>
            <a:defPPr rtl="0">
              <a:defRPr lang="ru-RU"/>
            </a:defPPr>
            <a:lvl1pPr marL="0" algn="l" defTabSz="914400" rtl="0" eaLnBrk="1" latinLnBrk="0" hangingPunct="1">
              <a:defRPr sz="1200"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1"/>
            <a:r>
              <a:rPr lang="ru-RU" b="1" dirty="0" smtClean="0">
                <a:gradFill>
                  <a:gsLst>
                    <a:gs pos="0">
                      <a:srgbClr val="25C6E3">
                        <a:lumMod val="5000"/>
                        <a:lumOff val="95000"/>
                      </a:srgbClr>
                    </a:gs>
                    <a:gs pos="74000">
                      <a:srgbClr val="1A0F49">
                        <a:lumMod val="25000"/>
                        <a:lumOff val="75000"/>
                      </a:srgbClr>
                    </a:gs>
                    <a:gs pos="83000">
                      <a:srgbClr val="1A0F49">
                        <a:lumMod val="25000"/>
                        <a:lumOff val="75000"/>
                      </a:srgbClr>
                    </a:gs>
                    <a:gs pos="100000">
                      <a:srgbClr val="1A0F49">
                        <a:lumMod val="50000"/>
                        <a:lumOff val="50000"/>
                      </a:srgbClr>
                    </a:gs>
                  </a:gsLst>
                  <a:lin ang="5400000" scaled="1"/>
                </a:gradFill>
              </a:rPr>
              <a:t>БЮДЖЕТ ДЛЯ ГРАЖДАН </a:t>
            </a:r>
            <a:endParaRPr lang="ru-RU" b="1" dirty="0">
              <a:gradFill>
                <a:gsLst>
                  <a:gs pos="0">
                    <a:srgbClr val="25C6E3">
                      <a:lumMod val="5000"/>
                      <a:lumOff val="95000"/>
                    </a:srgbClr>
                  </a:gs>
                  <a:gs pos="74000">
                    <a:srgbClr val="1A0F49">
                      <a:lumMod val="25000"/>
                      <a:lumOff val="75000"/>
                    </a:srgbClr>
                  </a:gs>
                  <a:gs pos="83000">
                    <a:srgbClr val="1A0F49">
                      <a:lumMod val="25000"/>
                      <a:lumOff val="75000"/>
                    </a:srgbClr>
                  </a:gs>
                  <a:gs pos="100000">
                    <a:srgbClr val="1A0F49">
                      <a:lumMod val="50000"/>
                      <a:lumOff val="50000"/>
                    </a:srgbClr>
                  </a:gs>
                </a:gsLst>
                <a:lin ang="5400000" scaled="1"/>
              </a:gradFill>
            </a:endParaRPr>
          </a:p>
        </p:txBody>
      </p:sp>
      <p:sp>
        <p:nvSpPr>
          <p:cNvPr id="86" name="Номер слайда 5">
            <a:extLst>
              <a:ext uri="{FF2B5EF4-FFF2-40B4-BE49-F238E27FC236}">
                <a16:creationId xmlns:a16="http://schemas.microsoft.com/office/drawing/2014/main" xmlns="" id="{1C554D9F-1895-486E-BFBA-905BB2D29E08}"/>
              </a:ext>
            </a:extLst>
          </p:cNvPr>
          <p:cNvSpPr txBox="1">
            <a:spLocks/>
          </p:cNvSpPr>
          <p:nvPr/>
        </p:nvSpPr>
        <p:spPr>
          <a:xfrm>
            <a:off x="11760000" y="6437730"/>
            <a:ext cx="432000" cy="432000"/>
          </a:xfrm>
          <a:prstGeom prst="rect">
            <a:avLst/>
          </a:prstGeom>
          <a:solidFill>
            <a:schemeClr val="tx1">
              <a:lumMod val="75000"/>
              <a:lumOff val="25000"/>
            </a:schemeClr>
          </a:solidFill>
        </p:spPr>
        <p:txBody>
          <a:bodyPr vert="horz" lIns="0" tIns="0" rIns="0" bIns="0" rtlCol="0" anchor="ctr"/>
          <a:lstStyle>
            <a:defPPr rtl="0">
              <a:defRPr lang="ru-RU"/>
            </a:defPPr>
            <a:lvl1pPr marL="0" algn="ctr" defTabSz="914400" rtl="0" eaLnBrk="1" latinLnBrk="0" hangingPunct="1">
              <a:defRPr sz="1200" kern="1200">
                <a:solidFill>
                  <a:schemeClr val="bg1"/>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sz="1600" b="1" dirty="0" smtClean="0">
                <a:ln w="0"/>
                <a:gradFill>
                  <a:gsLst>
                    <a:gs pos="0">
                      <a:srgbClr val="25C6E3">
                        <a:lumMod val="5000"/>
                        <a:lumOff val="95000"/>
                      </a:srgbClr>
                    </a:gs>
                    <a:gs pos="74000">
                      <a:srgbClr val="1A0F49">
                        <a:lumMod val="25000"/>
                        <a:lumOff val="75000"/>
                      </a:srgbClr>
                    </a:gs>
                    <a:gs pos="83000">
                      <a:srgbClr val="1A0F49">
                        <a:lumMod val="25000"/>
                        <a:lumOff val="75000"/>
                      </a:srgbClr>
                    </a:gs>
                    <a:gs pos="100000">
                      <a:srgbClr val="1A0F49">
                        <a:lumMod val="50000"/>
                        <a:lumOff val="50000"/>
                      </a:srgbClr>
                    </a:gs>
                  </a:gsLst>
                  <a:lin ang="5400000" scaled="1"/>
                </a:gradFill>
                <a:effectLst>
                  <a:outerShdw blurRad="38100" dist="25400" dir="5400000" algn="ctr" rotWithShape="0">
                    <a:srgbClr val="6E747A">
                      <a:alpha val="43000"/>
                    </a:srgbClr>
                  </a:outerShdw>
                </a:effectLst>
              </a:rPr>
              <a:t>65</a:t>
            </a:r>
            <a:endParaRPr lang="ru-RU" sz="1600" b="1" dirty="0">
              <a:ln w="0"/>
              <a:gradFill>
                <a:gsLst>
                  <a:gs pos="0">
                    <a:srgbClr val="25C6E3">
                      <a:lumMod val="5000"/>
                      <a:lumOff val="95000"/>
                    </a:srgbClr>
                  </a:gs>
                  <a:gs pos="74000">
                    <a:srgbClr val="1A0F49">
                      <a:lumMod val="25000"/>
                      <a:lumOff val="75000"/>
                    </a:srgbClr>
                  </a:gs>
                  <a:gs pos="83000">
                    <a:srgbClr val="1A0F49">
                      <a:lumMod val="25000"/>
                      <a:lumOff val="75000"/>
                    </a:srgbClr>
                  </a:gs>
                  <a:gs pos="100000">
                    <a:srgbClr val="1A0F49">
                      <a:lumMod val="50000"/>
                      <a:lumOff val="50000"/>
                    </a:srgbClr>
                  </a:gs>
                </a:gsLst>
                <a:lin ang="5400000" scaled="1"/>
              </a:gradFill>
              <a:effectLst>
                <a:outerShdw blurRad="38100" dist="25400" dir="5400000" algn="ctr" rotWithShape="0">
                  <a:srgbClr val="6E747A">
                    <a:alpha val="43000"/>
                  </a:srgbClr>
                </a:outerShdw>
              </a:effectLst>
            </a:endParaRPr>
          </a:p>
        </p:txBody>
      </p:sp>
      <p:graphicFrame>
        <p:nvGraphicFramePr>
          <p:cNvPr id="16" name="Таблица 15"/>
          <p:cNvGraphicFramePr>
            <a:graphicFrameLocks noGrp="1"/>
          </p:cNvGraphicFramePr>
          <p:nvPr>
            <p:extLst/>
          </p:nvPr>
        </p:nvGraphicFramePr>
        <p:xfrm>
          <a:off x="160276" y="137949"/>
          <a:ext cx="6417505" cy="855673"/>
        </p:xfrm>
        <a:graphic>
          <a:graphicData uri="http://schemas.openxmlformats.org/drawingml/2006/table">
            <a:tbl>
              <a:tblPr firstRow="1" bandRow="1" bandCol="1">
                <a:tableStyleId>{5A111915-BE36-4E01-A7E5-04B1672EAD32}</a:tableStyleId>
              </a:tblPr>
              <a:tblGrid>
                <a:gridCol w="2181952"/>
                <a:gridCol w="1625768"/>
                <a:gridCol w="1411851"/>
                <a:gridCol w="1197934"/>
              </a:tblGrid>
              <a:tr h="337513">
                <a:tc rowSpan="2">
                  <a:txBody>
                    <a:bodyPr/>
                    <a:lstStyle/>
                    <a:p>
                      <a:pPr algn="ctr"/>
                      <a:r>
                        <a:rPr lang="ru-RU" sz="1400" dirty="0" smtClean="0"/>
                        <a:t>Общий объем расходов по программе,</a:t>
                      </a:r>
                    </a:p>
                    <a:p>
                      <a:pPr algn="ctr"/>
                      <a:r>
                        <a:rPr lang="ru-RU" sz="1400" dirty="0" smtClean="0"/>
                        <a:t>тыс. рублей</a:t>
                      </a:r>
                      <a:endParaRPr lang="ru-RU" sz="1400" b="1" dirty="0">
                        <a:solidFill>
                          <a:schemeClr val="tx1">
                            <a:lumMod val="65000"/>
                            <a:lumOff val="35000"/>
                          </a:schemeClr>
                        </a:solidFill>
                        <a:latin typeface="+mn-lt"/>
                      </a:endParaRPr>
                    </a:p>
                  </a:txBody>
                  <a:tcPr anchor="ctr"/>
                </a:tc>
                <a:tc>
                  <a:txBody>
                    <a:bodyPr/>
                    <a:lstStyle/>
                    <a:p>
                      <a:pPr algn="ctr"/>
                      <a:r>
                        <a:rPr lang="ru-RU" sz="1400" dirty="0" smtClean="0"/>
                        <a:t>Уточненный план на 2021 год</a:t>
                      </a:r>
                      <a:endParaRPr lang="ru-RU" sz="1400" b="1" dirty="0">
                        <a:solidFill>
                          <a:schemeClr val="tx1">
                            <a:lumMod val="65000"/>
                            <a:lumOff val="35000"/>
                          </a:schemeClr>
                        </a:solidFill>
                        <a:latin typeface="+mn-lt"/>
                      </a:endParaRPr>
                    </a:p>
                  </a:txBody>
                  <a:tcPr anchor="ctr"/>
                </a:tc>
                <a:tc>
                  <a:txBody>
                    <a:bodyPr/>
                    <a:lstStyle/>
                    <a:p>
                      <a:pPr algn="ctr"/>
                      <a:r>
                        <a:rPr lang="ru-RU" sz="1400" dirty="0" smtClean="0"/>
                        <a:t>Исполнено за 2021 год</a:t>
                      </a:r>
                      <a:endParaRPr lang="ru-RU" sz="1400" b="1" dirty="0">
                        <a:solidFill>
                          <a:schemeClr val="tx1">
                            <a:lumMod val="65000"/>
                            <a:lumOff val="35000"/>
                          </a:schemeClr>
                        </a:solidFill>
                        <a:latin typeface="+mn-lt"/>
                      </a:endParaRPr>
                    </a:p>
                  </a:txBody>
                  <a:tcPr anchor="ctr"/>
                </a:tc>
                <a:tc>
                  <a:txBody>
                    <a:bodyPr/>
                    <a:lstStyle/>
                    <a:p>
                      <a:pPr algn="ctr"/>
                      <a:r>
                        <a:rPr lang="ru-RU" sz="1400" dirty="0" smtClean="0"/>
                        <a:t>% исполнения</a:t>
                      </a:r>
                      <a:endParaRPr lang="ru-RU" sz="1400" b="1" dirty="0">
                        <a:solidFill>
                          <a:schemeClr val="tx1">
                            <a:lumMod val="65000"/>
                            <a:lumOff val="35000"/>
                          </a:schemeClr>
                        </a:solidFill>
                        <a:latin typeface="+mn-lt"/>
                      </a:endParaRPr>
                    </a:p>
                  </a:txBody>
                  <a:tcPr anchor="ctr"/>
                </a:tc>
              </a:tr>
              <a:tr h="337513">
                <a:tc vMerge="1">
                  <a:txBody>
                    <a:bodyPr/>
                    <a:lstStyle/>
                    <a:p>
                      <a:endParaRPr lang="ru-RU" dirty="0"/>
                    </a:p>
                  </a:txBody>
                  <a:tcPr/>
                </a:tc>
                <a:tc>
                  <a:txBody>
                    <a:bodyPr/>
                    <a:lstStyle/>
                    <a:p>
                      <a:pPr algn="ctr"/>
                      <a:r>
                        <a:rPr lang="ru-RU" sz="1400" dirty="0" smtClean="0"/>
                        <a:t>3 694,2</a:t>
                      </a:r>
                      <a:endParaRPr lang="ru-RU" sz="1400" b="0" dirty="0">
                        <a:solidFill>
                          <a:schemeClr val="tx1">
                            <a:lumMod val="65000"/>
                            <a:lumOff val="35000"/>
                          </a:schemeClr>
                        </a:solidFill>
                        <a:latin typeface="+mn-lt"/>
                      </a:endParaRPr>
                    </a:p>
                  </a:txBody>
                  <a:tcPr anchor="ctr"/>
                </a:tc>
                <a:tc>
                  <a:txBody>
                    <a:bodyPr/>
                    <a:lstStyle/>
                    <a:p>
                      <a:pPr algn="ctr"/>
                      <a:r>
                        <a:rPr lang="ru-RU" sz="1400" dirty="0" smtClean="0"/>
                        <a:t>3 531,7</a:t>
                      </a:r>
                      <a:endParaRPr lang="ru-RU" sz="1400" b="0" dirty="0">
                        <a:solidFill>
                          <a:schemeClr val="tx1">
                            <a:lumMod val="65000"/>
                            <a:lumOff val="35000"/>
                          </a:schemeClr>
                        </a:solidFill>
                        <a:latin typeface="+mn-lt"/>
                      </a:endParaRPr>
                    </a:p>
                  </a:txBody>
                  <a:tcPr anchor="ctr"/>
                </a:tc>
                <a:tc>
                  <a:txBody>
                    <a:bodyPr/>
                    <a:lstStyle/>
                    <a:p>
                      <a:pPr algn="ctr"/>
                      <a:r>
                        <a:rPr lang="ru-RU" sz="1400" dirty="0" smtClean="0"/>
                        <a:t>95,6</a:t>
                      </a:r>
                      <a:endParaRPr lang="ru-RU" sz="1400" b="0" dirty="0">
                        <a:solidFill>
                          <a:schemeClr val="tx1">
                            <a:lumMod val="65000"/>
                            <a:lumOff val="35000"/>
                          </a:schemeClr>
                        </a:solidFill>
                        <a:latin typeface="+mn-lt"/>
                      </a:endParaRPr>
                    </a:p>
                  </a:txBody>
                  <a:tcPr anchor="ctr"/>
                </a:tc>
              </a:tr>
            </a:tbl>
          </a:graphicData>
        </a:graphic>
      </p:graphicFrame>
      <p:graphicFrame>
        <p:nvGraphicFramePr>
          <p:cNvPr id="14" name="Таблица 13"/>
          <p:cNvGraphicFramePr>
            <a:graphicFrameLocks noGrp="1"/>
          </p:cNvGraphicFramePr>
          <p:nvPr>
            <p:extLst/>
          </p:nvPr>
        </p:nvGraphicFramePr>
        <p:xfrm>
          <a:off x="160276" y="1075300"/>
          <a:ext cx="6417506" cy="1995980"/>
        </p:xfrm>
        <a:graphic>
          <a:graphicData uri="http://schemas.openxmlformats.org/drawingml/2006/table">
            <a:tbl>
              <a:tblPr firstRow="1" bandRow="1" bandCol="1">
                <a:tableStyleId>{5A111915-BE36-4E01-A7E5-04B1672EAD32}</a:tableStyleId>
              </a:tblPr>
              <a:tblGrid>
                <a:gridCol w="3484624"/>
                <a:gridCol w="584200"/>
                <a:gridCol w="595964"/>
                <a:gridCol w="876359"/>
                <a:gridCol w="876359"/>
              </a:tblGrid>
              <a:tr h="291254">
                <a:tc rowSpan="2">
                  <a:txBody>
                    <a:bodyPr/>
                    <a:lstStyle/>
                    <a:p>
                      <a:pPr algn="ctr" fontAlgn="ctr"/>
                      <a:r>
                        <a:rPr lang="ru-RU" sz="1000" u="none" strike="noStrike" dirty="0">
                          <a:effectLst/>
                        </a:rPr>
                        <a:t>Наименование целевых показателей </a:t>
                      </a:r>
                      <a:endParaRPr lang="ru-RU" sz="1000" b="0" i="0" u="none" strike="noStrike" dirty="0">
                        <a:solidFill>
                          <a:srgbClr val="000000"/>
                        </a:solidFill>
                        <a:effectLst/>
                        <a:latin typeface="Times New Roman" panose="02020603050405020304" pitchFamily="18" charset="0"/>
                      </a:endParaRPr>
                    </a:p>
                  </a:txBody>
                  <a:tcPr marL="2956" marR="2956" marT="2956" marB="0" anchor="ctr"/>
                </a:tc>
                <a:tc gridSpan="2">
                  <a:txBody>
                    <a:bodyPr/>
                    <a:lstStyle/>
                    <a:p>
                      <a:pPr algn="ctr" fontAlgn="ctr"/>
                      <a:r>
                        <a:rPr lang="ru-RU" sz="1000" u="none" strike="noStrike">
                          <a:effectLst/>
                        </a:rPr>
                        <a:t>Значение показателя</a:t>
                      </a:r>
                      <a:endParaRPr lang="ru-RU" sz="1000" b="0" i="0" u="none" strike="noStrike">
                        <a:solidFill>
                          <a:srgbClr val="000000"/>
                        </a:solidFill>
                        <a:effectLst/>
                        <a:latin typeface="Times New Roman" panose="02020603050405020304" pitchFamily="18" charset="0"/>
                      </a:endParaRPr>
                    </a:p>
                  </a:txBody>
                  <a:tcPr marL="2956" marR="2956" marT="2956" marB="0" anchor="ctr"/>
                </a:tc>
                <a:tc hMerge="1">
                  <a:txBody>
                    <a:bodyPr/>
                    <a:lstStyle/>
                    <a:p>
                      <a:endParaRPr lang="ru-RU"/>
                    </a:p>
                  </a:txBody>
                  <a:tcPr/>
                </a:tc>
                <a:tc gridSpan="2">
                  <a:txBody>
                    <a:bodyPr/>
                    <a:lstStyle/>
                    <a:p>
                      <a:pPr algn="ctr" fontAlgn="ctr"/>
                      <a:r>
                        <a:rPr lang="ru-RU" sz="1000" u="none" strike="noStrike">
                          <a:effectLst/>
                        </a:rPr>
                        <a:t>Объём финансирования (тыс. рублей)</a:t>
                      </a:r>
                      <a:endParaRPr lang="ru-RU" sz="1000" b="0" i="0" u="none" strike="noStrike">
                        <a:solidFill>
                          <a:srgbClr val="000000"/>
                        </a:solidFill>
                        <a:effectLst/>
                        <a:latin typeface="Times New Roman" panose="02020603050405020304" pitchFamily="18" charset="0"/>
                      </a:endParaRPr>
                    </a:p>
                  </a:txBody>
                  <a:tcPr marL="2956" marR="2956" marT="2956" marB="0" anchor="ctr"/>
                </a:tc>
                <a:tc hMerge="1">
                  <a:txBody>
                    <a:bodyPr/>
                    <a:lstStyle/>
                    <a:p>
                      <a:endParaRPr lang="ru-RU"/>
                    </a:p>
                  </a:txBody>
                  <a:tcPr/>
                </a:tc>
              </a:tr>
              <a:tr h="291254">
                <a:tc vMerge="1">
                  <a:txBody>
                    <a:bodyPr/>
                    <a:lstStyle/>
                    <a:p>
                      <a:endParaRPr lang="ru-RU"/>
                    </a:p>
                  </a:txBody>
                  <a:tcPr/>
                </a:tc>
                <a:tc>
                  <a:txBody>
                    <a:bodyPr/>
                    <a:lstStyle/>
                    <a:p>
                      <a:pPr algn="ctr" fontAlgn="ctr"/>
                      <a:r>
                        <a:rPr lang="ru-RU" sz="1000" u="none" strike="noStrike">
                          <a:effectLst/>
                        </a:rPr>
                        <a:t>план</a:t>
                      </a:r>
                      <a:endParaRPr lang="ru-RU" sz="1000" b="0" i="0" u="none" strike="noStrike">
                        <a:solidFill>
                          <a:srgbClr val="000000"/>
                        </a:solidFill>
                        <a:effectLst/>
                        <a:latin typeface="Times New Roman" panose="02020603050405020304" pitchFamily="18" charset="0"/>
                      </a:endParaRPr>
                    </a:p>
                  </a:txBody>
                  <a:tcPr marL="2956" marR="2956" marT="2956" marB="0" anchor="ctr"/>
                </a:tc>
                <a:tc>
                  <a:txBody>
                    <a:bodyPr/>
                    <a:lstStyle/>
                    <a:p>
                      <a:pPr algn="ctr" fontAlgn="ctr"/>
                      <a:r>
                        <a:rPr lang="ru-RU" sz="1000" u="none" strike="noStrike">
                          <a:effectLst/>
                        </a:rPr>
                        <a:t>факт</a:t>
                      </a:r>
                      <a:endParaRPr lang="ru-RU" sz="1000" b="0" i="0" u="none" strike="noStrike">
                        <a:solidFill>
                          <a:srgbClr val="000000"/>
                        </a:solidFill>
                        <a:effectLst/>
                        <a:latin typeface="Times New Roman" panose="02020603050405020304" pitchFamily="18" charset="0"/>
                      </a:endParaRPr>
                    </a:p>
                  </a:txBody>
                  <a:tcPr marL="2956" marR="2956" marT="2956" marB="0" anchor="ctr"/>
                </a:tc>
                <a:tc>
                  <a:txBody>
                    <a:bodyPr/>
                    <a:lstStyle/>
                    <a:p>
                      <a:pPr algn="ctr" fontAlgn="ctr"/>
                      <a:r>
                        <a:rPr lang="ru-RU" sz="1000" u="none" strike="noStrike">
                          <a:effectLst/>
                        </a:rPr>
                        <a:t>план по программе</a:t>
                      </a:r>
                      <a:endParaRPr lang="ru-RU" sz="1000" b="0" i="0" u="none" strike="noStrike">
                        <a:solidFill>
                          <a:srgbClr val="000000"/>
                        </a:solidFill>
                        <a:effectLst/>
                        <a:latin typeface="Times New Roman" panose="02020603050405020304" pitchFamily="18" charset="0"/>
                      </a:endParaRPr>
                    </a:p>
                  </a:txBody>
                  <a:tcPr marL="2956" marR="2956" marT="2956" marB="0" anchor="ctr"/>
                </a:tc>
                <a:tc>
                  <a:txBody>
                    <a:bodyPr/>
                    <a:lstStyle/>
                    <a:p>
                      <a:pPr algn="ctr" fontAlgn="ctr"/>
                      <a:r>
                        <a:rPr lang="ru-RU" sz="1000" u="none" strike="noStrike">
                          <a:effectLst/>
                        </a:rPr>
                        <a:t>кассовое исполнение</a:t>
                      </a:r>
                      <a:endParaRPr lang="ru-RU" sz="1000" b="0" i="0" u="none" strike="noStrike">
                        <a:solidFill>
                          <a:srgbClr val="000000"/>
                        </a:solidFill>
                        <a:effectLst/>
                        <a:latin typeface="Times New Roman" panose="02020603050405020304" pitchFamily="18" charset="0"/>
                      </a:endParaRPr>
                    </a:p>
                  </a:txBody>
                  <a:tcPr marL="2956" marR="2956" marT="2956" marB="0" anchor="ctr"/>
                </a:tc>
              </a:tr>
              <a:tr h="435483">
                <a:tc>
                  <a:txBody>
                    <a:bodyPr/>
                    <a:lstStyle/>
                    <a:p>
                      <a:pPr algn="l" fontAlgn="t"/>
                      <a:r>
                        <a:rPr lang="ru-RU" sz="1000" u="none" strike="noStrike" dirty="0" smtClean="0">
                          <a:effectLst/>
                        </a:rPr>
                        <a:t>Численность занятых в сфере малого и среднего предпринимательства, включая индивидуальных предпринимателей и </a:t>
                      </a:r>
                      <a:r>
                        <a:rPr lang="ru-RU" sz="1000" u="none" strike="noStrike" dirty="0" err="1" smtClean="0">
                          <a:effectLst/>
                        </a:rPr>
                        <a:t>самозанятых</a:t>
                      </a:r>
                      <a:r>
                        <a:rPr lang="ru-RU" sz="1000" u="none" strike="noStrike" dirty="0" smtClean="0">
                          <a:effectLst/>
                        </a:rPr>
                        <a:t>, тыс. человек</a:t>
                      </a:r>
                      <a:endParaRPr lang="ru-RU" sz="1000" u="none" strike="noStrike" dirty="0">
                        <a:effectLst/>
                      </a:endParaRPr>
                    </a:p>
                  </a:txBody>
                  <a:tcPr marL="2956" marR="2956" marT="2956" marB="0"/>
                </a:tc>
                <a:tc>
                  <a:txBody>
                    <a:bodyPr/>
                    <a:lstStyle/>
                    <a:p>
                      <a:pPr algn="ctr" fontAlgn="t"/>
                      <a:r>
                        <a:rPr lang="ru-RU" sz="1200" b="0" i="0" u="none" strike="noStrike" dirty="0" smtClean="0">
                          <a:solidFill>
                            <a:srgbClr val="000000"/>
                          </a:solidFill>
                          <a:effectLst/>
                          <a:latin typeface="+mn-lt"/>
                        </a:rPr>
                        <a:t>5,2</a:t>
                      </a:r>
                      <a:endParaRPr lang="ru-RU" sz="1200" b="0" i="0" u="none" strike="noStrike" dirty="0">
                        <a:solidFill>
                          <a:srgbClr val="000000"/>
                        </a:solidFill>
                        <a:effectLst/>
                        <a:latin typeface="+mn-lt"/>
                      </a:endParaRPr>
                    </a:p>
                  </a:txBody>
                  <a:tcPr marL="2956" marR="2956" marT="2956" marB="0" anchor="ctr"/>
                </a:tc>
                <a:tc>
                  <a:txBody>
                    <a:bodyPr/>
                    <a:lstStyle/>
                    <a:p>
                      <a:pPr algn="ctr" fontAlgn="t"/>
                      <a:r>
                        <a:rPr lang="ru-RU" sz="1200" b="0" i="0" u="none" strike="noStrike" dirty="0" smtClean="0">
                          <a:solidFill>
                            <a:srgbClr val="000000"/>
                          </a:solidFill>
                          <a:effectLst/>
                          <a:latin typeface="+mn-lt"/>
                        </a:rPr>
                        <a:t>5,3</a:t>
                      </a:r>
                      <a:endParaRPr lang="ru-RU" sz="1200" b="0" i="0" u="none" strike="noStrike" dirty="0">
                        <a:solidFill>
                          <a:srgbClr val="000000"/>
                        </a:solidFill>
                        <a:effectLst/>
                        <a:latin typeface="+mn-lt"/>
                      </a:endParaRPr>
                    </a:p>
                  </a:txBody>
                  <a:tcPr marL="2956" marR="2956" marT="2956" marB="0" anchor="ctr">
                    <a:lnB w="12700" cap="flat" cmpd="sng" algn="ctr">
                      <a:solidFill>
                        <a:srgbClr val="5B5479"/>
                      </a:solidFill>
                      <a:prstDash val="solid"/>
                      <a:round/>
                      <a:headEnd type="none" w="med" len="med"/>
                      <a:tailEnd type="none" w="med" len="med"/>
                    </a:lnB>
                  </a:tcPr>
                </a:tc>
                <a:tc>
                  <a:txBody>
                    <a:bodyPr/>
                    <a:lstStyle/>
                    <a:p>
                      <a:pPr algn="ctr" fontAlgn="t"/>
                      <a:r>
                        <a:rPr lang="ru-RU" sz="1200" u="none" strike="noStrike" dirty="0" smtClean="0">
                          <a:effectLst/>
                          <a:latin typeface="+mn-lt"/>
                        </a:rPr>
                        <a:t>3 649,2</a:t>
                      </a:r>
                      <a:endParaRPr lang="ru-RU" sz="1200" b="0" i="0" u="none" strike="noStrike" dirty="0">
                        <a:solidFill>
                          <a:srgbClr val="000000"/>
                        </a:solidFill>
                        <a:effectLst/>
                        <a:latin typeface="+mn-lt"/>
                      </a:endParaRPr>
                    </a:p>
                  </a:txBody>
                  <a:tcPr marL="2956" marR="2956" marT="2956" marB="0" anchor="ctr">
                    <a:lnB w="12700" cap="flat" cmpd="sng" algn="ctr">
                      <a:solidFill>
                        <a:srgbClr val="5B5479"/>
                      </a:solidFill>
                      <a:prstDash val="solid"/>
                      <a:round/>
                      <a:headEnd type="none" w="med" len="med"/>
                      <a:tailEnd type="none" w="med" len="med"/>
                    </a:lnB>
                  </a:tcPr>
                </a:tc>
                <a:tc>
                  <a:txBody>
                    <a:bodyPr/>
                    <a:lstStyle/>
                    <a:p>
                      <a:pPr algn="ctr" fontAlgn="t"/>
                      <a:r>
                        <a:rPr lang="ru-RU" sz="1200" u="none" strike="noStrike" dirty="0" smtClean="0">
                          <a:effectLst/>
                          <a:latin typeface="+mn-lt"/>
                        </a:rPr>
                        <a:t>3 486,7</a:t>
                      </a:r>
                      <a:endParaRPr lang="ru-RU" sz="1200" b="0" i="0" u="none" strike="noStrike" dirty="0">
                        <a:solidFill>
                          <a:srgbClr val="000000"/>
                        </a:solidFill>
                        <a:effectLst/>
                        <a:latin typeface="+mn-lt"/>
                      </a:endParaRPr>
                    </a:p>
                  </a:txBody>
                  <a:tcPr marL="2956" marR="2956" marT="2956" marB="0" anchor="ctr">
                    <a:lnB w="12700" cap="flat" cmpd="sng" algn="ctr">
                      <a:solidFill>
                        <a:srgbClr val="5B5479"/>
                      </a:solidFill>
                      <a:prstDash val="solid"/>
                      <a:round/>
                      <a:headEnd type="none" w="med" len="med"/>
                      <a:tailEnd type="none" w="med" len="med"/>
                    </a:lnB>
                  </a:tcPr>
                </a:tc>
              </a:tr>
              <a:tr h="220757">
                <a:tc>
                  <a:txBody>
                    <a:bodyPr/>
                    <a:lstStyle/>
                    <a:p>
                      <a:pPr algn="l" fontAlgn="t"/>
                      <a:r>
                        <a:rPr lang="ru-RU" sz="1000" u="none" strike="noStrike" dirty="0" smtClean="0">
                          <a:effectLst/>
                        </a:rPr>
                        <a:t>Доля потребительских споров, разрешенных в досудебном и внесудебном порядке, в общем количестве споров с участием потребителей, %</a:t>
                      </a:r>
                      <a:endParaRPr lang="ru-RU" sz="1000" u="none" strike="noStrike" dirty="0">
                        <a:effectLst/>
                      </a:endParaRPr>
                    </a:p>
                  </a:txBody>
                  <a:tcPr marL="2956" marR="2956" marT="2956" marB="0"/>
                </a:tc>
                <a:tc>
                  <a:txBody>
                    <a:bodyPr/>
                    <a:lstStyle/>
                    <a:p>
                      <a:pPr algn="ctr" fontAlgn="t"/>
                      <a:r>
                        <a:rPr lang="ru-RU" sz="1200" u="none" strike="noStrike" dirty="0" smtClean="0">
                          <a:effectLst/>
                          <a:latin typeface="+mn-lt"/>
                        </a:rPr>
                        <a:t>91,5</a:t>
                      </a:r>
                      <a:endParaRPr lang="ru-RU" sz="1200" b="0" i="0" u="none" strike="noStrike" dirty="0">
                        <a:solidFill>
                          <a:srgbClr val="000000"/>
                        </a:solidFill>
                        <a:effectLst/>
                        <a:latin typeface="+mn-lt"/>
                      </a:endParaRPr>
                    </a:p>
                  </a:txBody>
                  <a:tcPr marL="2956" marR="2956" marT="2956" marB="0" anchor="ctr"/>
                </a:tc>
                <a:tc>
                  <a:txBody>
                    <a:bodyPr/>
                    <a:lstStyle/>
                    <a:p>
                      <a:pPr algn="ctr" fontAlgn="t"/>
                      <a:r>
                        <a:rPr lang="ru-RU" sz="1200" u="none" strike="noStrike" dirty="0" smtClean="0">
                          <a:effectLst/>
                          <a:latin typeface="+mn-lt"/>
                        </a:rPr>
                        <a:t>97</a:t>
                      </a:r>
                      <a:endParaRPr lang="ru-RU" sz="1200" b="0" i="0" u="none" strike="noStrike" dirty="0">
                        <a:solidFill>
                          <a:srgbClr val="000000"/>
                        </a:solidFill>
                        <a:effectLst/>
                        <a:latin typeface="+mn-lt"/>
                      </a:endParaRPr>
                    </a:p>
                  </a:txBody>
                  <a:tcPr marL="2956" marR="2956" marT="2956" marB="0" anchor="ctr">
                    <a:lnT w="12700" cap="flat" cmpd="sng" algn="ctr">
                      <a:solidFill>
                        <a:srgbClr val="5B5479"/>
                      </a:solidFill>
                      <a:prstDash val="solid"/>
                      <a:round/>
                      <a:headEnd type="none" w="med" len="med"/>
                      <a:tailEnd type="none" w="med" len="med"/>
                    </a:lnT>
                  </a:tcPr>
                </a:tc>
                <a:tc rowSpan="2">
                  <a:txBody>
                    <a:bodyPr/>
                    <a:lstStyle/>
                    <a:p>
                      <a:pPr algn="ctr" fontAlgn="t"/>
                      <a:r>
                        <a:rPr lang="ru-RU" sz="1200" b="0" i="0" u="none" strike="noStrike" dirty="0" smtClean="0">
                          <a:solidFill>
                            <a:srgbClr val="000000"/>
                          </a:solidFill>
                          <a:effectLst/>
                          <a:latin typeface="+mn-lt"/>
                        </a:rPr>
                        <a:t>45,0</a:t>
                      </a:r>
                      <a:endParaRPr lang="ru-RU" sz="1200" b="0" i="0" u="none" strike="noStrike" dirty="0">
                        <a:solidFill>
                          <a:srgbClr val="000000"/>
                        </a:solidFill>
                        <a:effectLst/>
                        <a:latin typeface="+mn-lt"/>
                      </a:endParaRPr>
                    </a:p>
                  </a:txBody>
                  <a:tcPr marL="2956" marR="2956" marT="2956" marB="0" anchor="ctr">
                    <a:lnT w="12700" cap="flat" cmpd="sng" algn="ctr">
                      <a:solidFill>
                        <a:srgbClr val="5B5479"/>
                      </a:solidFill>
                      <a:prstDash val="solid"/>
                      <a:round/>
                      <a:headEnd type="none" w="med" len="med"/>
                      <a:tailEnd type="none" w="med" len="med"/>
                    </a:lnT>
                    <a:lnB w="12700" cap="flat" cmpd="sng" algn="ctr">
                      <a:solidFill>
                        <a:srgbClr val="5B5479"/>
                      </a:solidFill>
                      <a:prstDash val="solid"/>
                      <a:round/>
                      <a:headEnd type="none" w="med" len="med"/>
                      <a:tailEnd type="none" w="med" len="med"/>
                    </a:lnB>
                  </a:tcPr>
                </a:tc>
                <a:tc rowSpan="2">
                  <a:txBody>
                    <a:bodyPr/>
                    <a:lstStyle/>
                    <a:p>
                      <a:pPr algn="ctr" fontAlgn="t"/>
                      <a:r>
                        <a:rPr lang="ru-RU" sz="1200" b="0" i="0" u="none" strike="noStrike" dirty="0" smtClean="0">
                          <a:solidFill>
                            <a:srgbClr val="000000"/>
                          </a:solidFill>
                          <a:effectLst/>
                          <a:latin typeface="+mn-lt"/>
                        </a:rPr>
                        <a:t>45,0</a:t>
                      </a:r>
                      <a:endParaRPr lang="ru-RU" sz="1200" b="0" i="0" u="none" strike="noStrike" dirty="0">
                        <a:solidFill>
                          <a:srgbClr val="000000"/>
                        </a:solidFill>
                        <a:effectLst/>
                        <a:latin typeface="+mn-lt"/>
                      </a:endParaRPr>
                    </a:p>
                  </a:txBody>
                  <a:tcPr marL="2956" marR="2956" marT="2956" marB="0" anchor="ctr">
                    <a:lnT w="12700" cap="flat" cmpd="sng" algn="ctr">
                      <a:solidFill>
                        <a:srgbClr val="5B5479"/>
                      </a:solidFill>
                      <a:prstDash val="solid"/>
                      <a:round/>
                      <a:headEnd type="none" w="med" len="med"/>
                      <a:tailEnd type="none" w="med" len="med"/>
                    </a:lnT>
                    <a:lnB w="12700" cap="flat" cmpd="sng" algn="ctr">
                      <a:solidFill>
                        <a:srgbClr val="5B5479"/>
                      </a:solidFill>
                      <a:prstDash val="solid"/>
                      <a:round/>
                      <a:headEnd type="none" w="med" len="med"/>
                      <a:tailEnd type="none" w="med" len="med"/>
                    </a:lnB>
                  </a:tcPr>
                </a:tc>
              </a:tr>
              <a:tr h="219075">
                <a:tc>
                  <a:txBody>
                    <a:bodyPr/>
                    <a:lstStyle/>
                    <a:p>
                      <a:pPr algn="l" fontAlgn="t"/>
                      <a:r>
                        <a:rPr lang="ru-RU" sz="1000" u="none" strike="noStrike" dirty="0" smtClean="0">
                          <a:effectLst/>
                        </a:rPr>
                        <a:t>Количество проведенных мероприятий по правовому просвещению и информированию в сфере защиты прав потребителей</a:t>
                      </a:r>
                    </a:p>
                  </a:txBody>
                  <a:tcPr marL="2956" marR="2956" marT="2956" marB="0"/>
                </a:tc>
                <a:tc>
                  <a:txBody>
                    <a:bodyPr/>
                    <a:lstStyle/>
                    <a:p>
                      <a:pPr algn="ctr" fontAlgn="t"/>
                      <a:r>
                        <a:rPr lang="ru-RU" sz="1200" u="none" strike="noStrike" dirty="0" smtClean="0">
                          <a:effectLst/>
                          <a:latin typeface="+mn-lt"/>
                        </a:rPr>
                        <a:t>1</a:t>
                      </a:r>
                      <a:endParaRPr lang="ru-RU" sz="1200" b="0" i="0" u="none" strike="noStrike" dirty="0">
                        <a:solidFill>
                          <a:srgbClr val="000000"/>
                        </a:solidFill>
                        <a:effectLst/>
                        <a:latin typeface="+mn-lt"/>
                      </a:endParaRPr>
                    </a:p>
                  </a:txBody>
                  <a:tcPr marL="2956" marR="2956" marT="2956" marB="0" anchor="ctr"/>
                </a:tc>
                <a:tc>
                  <a:txBody>
                    <a:bodyPr/>
                    <a:lstStyle/>
                    <a:p>
                      <a:pPr algn="ctr" fontAlgn="t"/>
                      <a:r>
                        <a:rPr lang="ru-RU" sz="1200" b="0" i="0" u="none" strike="noStrike" dirty="0" smtClean="0">
                          <a:solidFill>
                            <a:srgbClr val="000000"/>
                          </a:solidFill>
                          <a:effectLst/>
                          <a:latin typeface="+mn-lt"/>
                        </a:rPr>
                        <a:t>1</a:t>
                      </a:r>
                      <a:endParaRPr lang="ru-RU" sz="1200" b="0" i="0" u="none" strike="noStrike" dirty="0">
                        <a:solidFill>
                          <a:srgbClr val="000000"/>
                        </a:solidFill>
                        <a:effectLst/>
                        <a:latin typeface="+mn-lt"/>
                      </a:endParaRPr>
                    </a:p>
                  </a:txBody>
                  <a:tcPr marL="2956" marR="2956" marT="2956" marB="0" anchor="ctr"/>
                </a:tc>
                <a:tc vMerge="1">
                  <a:txBody>
                    <a:bodyPr/>
                    <a:lstStyle/>
                    <a:p>
                      <a:pPr algn="ctr" fontAlgn="t"/>
                      <a:endParaRPr lang="ru-RU" sz="1200" b="0" i="0" u="none" strike="noStrike" dirty="0">
                        <a:solidFill>
                          <a:srgbClr val="000000"/>
                        </a:solidFill>
                        <a:effectLst/>
                        <a:latin typeface="+mn-lt"/>
                      </a:endParaRPr>
                    </a:p>
                  </a:txBody>
                  <a:tcPr marL="2956" marR="2956" marT="2956" marB="0" anchor="ctr">
                    <a:lnT w="12700" cap="flat" cmpd="sng" algn="ctr">
                      <a:solidFill>
                        <a:srgbClr val="5B5479"/>
                      </a:solidFill>
                      <a:prstDash val="solid"/>
                      <a:round/>
                      <a:headEnd type="none" w="med" len="med"/>
                      <a:tailEnd type="none" w="med" len="med"/>
                    </a:lnT>
                    <a:lnB w="12700" cap="flat" cmpd="sng" algn="ctr">
                      <a:solidFill>
                        <a:srgbClr val="5B5479"/>
                      </a:solidFill>
                      <a:prstDash val="solid"/>
                      <a:round/>
                      <a:headEnd type="none" w="med" len="med"/>
                      <a:tailEnd type="none" w="med" len="med"/>
                    </a:lnB>
                  </a:tcPr>
                </a:tc>
                <a:tc vMerge="1">
                  <a:txBody>
                    <a:bodyPr/>
                    <a:lstStyle/>
                    <a:p>
                      <a:pPr algn="ctr" fontAlgn="t"/>
                      <a:endParaRPr lang="ru-RU" sz="1200" b="0" i="0" u="none" strike="noStrike" dirty="0">
                        <a:solidFill>
                          <a:srgbClr val="000000"/>
                        </a:solidFill>
                        <a:effectLst/>
                        <a:latin typeface="+mn-lt"/>
                      </a:endParaRPr>
                    </a:p>
                  </a:txBody>
                  <a:tcPr marL="2956" marR="2956" marT="2956" marB="0" anchor="ctr">
                    <a:lnT w="12700" cap="flat" cmpd="sng" algn="ctr">
                      <a:solidFill>
                        <a:srgbClr val="5B5479"/>
                      </a:solidFill>
                      <a:prstDash val="solid"/>
                      <a:round/>
                      <a:headEnd type="none" w="med" len="med"/>
                      <a:tailEnd type="none" w="med" len="med"/>
                    </a:lnT>
                    <a:lnB w="12700" cap="flat" cmpd="sng" algn="ctr">
                      <a:solidFill>
                        <a:srgbClr val="5B5479"/>
                      </a:solidFill>
                      <a:prstDash val="solid"/>
                      <a:round/>
                      <a:headEnd type="none" w="med" len="med"/>
                      <a:tailEnd type="none" w="med" len="med"/>
                    </a:lnB>
                  </a:tcPr>
                </a:tc>
              </a:tr>
            </a:tbl>
          </a:graphicData>
        </a:graphic>
      </p:graphicFrame>
      <p:sp>
        <p:nvSpPr>
          <p:cNvPr id="15" name="TextBox 14"/>
          <p:cNvSpPr txBox="1"/>
          <p:nvPr/>
        </p:nvSpPr>
        <p:spPr>
          <a:xfrm>
            <a:off x="3864077" y="6469064"/>
            <a:ext cx="4326193" cy="369332"/>
          </a:xfrm>
          <a:prstGeom prst="rect">
            <a:avLst/>
          </a:prstGeom>
          <a:noFill/>
        </p:spPr>
        <p:txBody>
          <a:bodyPr wrap="square" rtlCol="0">
            <a:spAutoFit/>
          </a:bodyPr>
          <a:lstStyle/>
          <a:p>
            <a:pPr algn="ctr"/>
            <a:r>
              <a:rPr lang="ru-RU" dirty="0" smtClean="0">
                <a:solidFill>
                  <a:srgbClr val="FFFFFF"/>
                </a:solidFill>
              </a:rPr>
              <a:t>Развитие экономического потенциала</a:t>
            </a:r>
            <a:endParaRPr lang="ru-RU" dirty="0">
              <a:solidFill>
                <a:srgbClr val="FFFFFF"/>
              </a:solidFill>
            </a:endParaRPr>
          </a:p>
        </p:txBody>
      </p:sp>
      <p:sp>
        <p:nvSpPr>
          <p:cNvPr id="11" name="Заголовок 2"/>
          <p:cNvSpPr txBox="1">
            <a:spLocks/>
          </p:cNvSpPr>
          <p:nvPr/>
        </p:nvSpPr>
        <p:spPr>
          <a:xfrm>
            <a:off x="-25127" y="3196358"/>
            <a:ext cx="6578253" cy="432000"/>
          </a:xfrm>
          <a:prstGeom prst="rect">
            <a:avLst/>
          </a:prstGeom>
          <a:solidFill>
            <a:schemeClr val="bg1"/>
          </a:solidFill>
        </p:spPr>
        <p:txBody>
          <a:bodyPr vert="horz" lIns="180000" tIns="180000" rIns="180000" bIns="180000" rtlCol="0" anchor="ctr">
            <a:noAutofit/>
          </a:bodyPr>
          <a:lstStyle>
            <a:lvl1pPr algn="r" defTabSz="914400" rtl="0" eaLnBrk="1" latinLnBrk="0" hangingPunct="1">
              <a:lnSpc>
                <a:spcPct val="70000"/>
              </a:lnSpc>
              <a:spcBef>
                <a:spcPct val="0"/>
              </a:spcBef>
              <a:buNone/>
              <a:defRPr sz="4200" b="1" kern="1200" spc="-300">
                <a:solidFill>
                  <a:schemeClr val="tx1">
                    <a:lumMod val="75000"/>
                    <a:lumOff val="25000"/>
                  </a:schemeClr>
                </a:solidFill>
                <a:latin typeface="+mj-lt"/>
                <a:ea typeface="+mj-ea"/>
                <a:cs typeface="+mj-cs"/>
              </a:defRPr>
            </a:lvl1pPr>
          </a:lstStyle>
          <a:p>
            <a:pPr algn="l"/>
            <a:r>
              <a:rPr lang="ru-RU" sz="2800" dirty="0" smtClean="0">
                <a:solidFill>
                  <a:prstClr val="black">
                    <a:lumMod val="75000"/>
                    <a:lumOff val="25000"/>
                  </a:prstClr>
                </a:solidFill>
              </a:rPr>
              <a:t>Основные результаты реализации мероприятий муниципальной программы:</a:t>
            </a:r>
            <a:endParaRPr lang="ru-RU" sz="2800" dirty="0">
              <a:solidFill>
                <a:prstClr val="black">
                  <a:lumMod val="75000"/>
                  <a:lumOff val="25000"/>
                </a:prstClr>
              </a:solidFill>
            </a:endParaRPr>
          </a:p>
        </p:txBody>
      </p:sp>
      <p:sp>
        <p:nvSpPr>
          <p:cNvPr id="12" name="TextBox 11"/>
          <p:cNvSpPr txBox="1"/>
          <p:nvPr/>
        </p:nvSpPr>
        <p:spPr>
          <a:xfrm>
            <a:off x="127320" y="3609147"/>
            <a:ext cx="5701788" cy="338554"/>
          </a:xfrm>
          <a:prstGeom prst="rect">
            <a:avLst/>
          </a:prstGeom>
          <a:noFill/>
        </p:spPr>
        <p:txBody>
          <a:bodyPr wrap="square" rtlCol="0">
            <a:spAutoFit/>
          </a:bodyPr>
          <a:lstStyle/>
          <a:p>
            <a:r>
              <a:rPr lang="ru-RU" sz="1600" b="1" dirty="0">
                <a:solidFill>
                  <a:srgbClr val="25C6E3"/>
                </a:solidFill>
              </a:rPr>
              <a:t>Развитие малого и среднего </a:t>
            </a:r>
            <a:r>
              <a:rPr lang="ru-RU" sz="1600" b="1" dirty="0" smtClean="0">
                <a:solidFill>
                  <a:srgbClr val="25C6E3"/>
                </a:solidFill>
              </a:rPr>
              <a:t>предпринимательства:</a:t>
            </a:r>
            <a:endParaRPr lang="ru-RU" sz="1600" b="1" dirty="0">
              <a:solidFill>
                <a:srgbClr val="25C6E3"/>
              </a:solidFill>
            </a:endParaRPr>
          </a:p>
        </p:txBody>
      </p:sp>
      <p:sp>
        <p:nvSpPr>
          <p:cNvPr id="17" name="Прямоугольник 16"/>
          <p:cNvSpPr/>
          <p:nvPr/>
        </p:nvSpPr>
        <p:spPr>
          <a:xfrm>
            <a:off x="139556" y="3827553"/>
            <a:ext cx="6778068" cy="1692771"/>
          </a:xfrm>
          <a:prstGeom prst="rect">
            <a:avLst/>
          </a:prstGeom>
        </p:spPr>
        <p:txBody>
          <a:bodyPr wrap="square">
            <a:spAutoFit/>
          </a:bodyPr>
          <a:lstStyle/>
          <a:p>
            <a:pPr marL="171450" indent="-171450">
              <a:buFont typeface="Wingdings" panose="05000000000000000000" pitchFamily="2" charset="2"/>
              <a:buChar char="ü"/>
            </a:pPr>
            <a:r>
              <a:rPr lang="ru-RU" sz="1300" dirty="0">
                <a:solidFill>
                  <a:prstClr val="black"/>
                </a:solidFill>
              </a:rPr>
              <a:t>оказана информационно-консультационная поддержка по 56 обращениям </a:t>
            </a:r>
            <a:r>
              <a:rPr lang="ru-RU" sz="1300" dirty="0" smtClean="0">
                <a:solidFill>
                  <a:prstClr val="black"/>
                </a:solidFill>
              </a:rPr>
              <a:t>от СМП</a:t>
            </a:r>
          </a:p>
          <a:p>
            <a:pPr marL="171450" indent="-171450">
              <a:buFont typeface="Wingdings" panose="05000000000000000000" pitchFamily="2" charset="2"/>
              <a:buChar char="ü"/>
            </a:pPr>
            <a:r>
              <a:rPr lang="ru-RU" sz="1300" dirty="0" smtClean="0">
                <a:solidFill>
                  <a:prstClr val="black"/>
                </a:solidFill>
              </a:rPr>
              <a:t>3 ИП получили статус «социальное предприятие»</a:t>
            </a:r>
          </a:p>
          <a:p>
            <a:pPr marL="171450" indent="-171450">
              <a:buFont typeface="Wingdings" panose="05000000000000000000" pitchFamily="2" charset="2"/>
              <a:buChar char="ü"/>
            </a:pPr>
            <a:r>
              <a:rPr lang="ru-RU" sz="1300" dirty="0" smtClean="0">
                <a:solidFill>
                  <a:prstClr val="black"/>
                </a:solidFill>
              </a:rPr>
              <a:t>Проведено 4 мероприятия (в </a:t>
            </a:r>
            <a:r>
              <a:rPr lang="ru-RU" sz="1300" dirty="0" err="1" smtClean="0">
                <a:solidFill>
                  <a:prstClr val="black"/>
                </a:solidFill>
              </a:rPr>
              <a:t>т.ч</a:t>
            </a:r>
            <a:r>
              <a:rPr lang="ru-RU" sz="1300" dirty="0" smtClean="0">
                <a:solidFill>
                  <a:prstClr val="black"/>
                </a:solidFill>
              </a:rPr>
              <a:t>. семинары) для СМП, 3 заседания координационного совета </a:t>
            </a:r>
            <a:r>
              <a:rPr lang="ru-RU" sz="1300" dirty="0">
                <a:solidFill>
                  <a:prstClr val="black"/>
                </a:solidFill>
              </a:rPr>
              <a:t>по вопросам развития малого и среднего </a:t>
            </a:r>
            <a:r>
              <a:rPr lang="ru-RU" sz="1300" dirty="0" smtClean="0">
                <a:solidFill>
                  <a:prstClr val="black"/>
                </a:solidFill>
              </a:rPr>
              <a:t>предпринимательства</a:t>
            </a:r>
          </a:p>
          <a:p>
            <a:pPr marL="171450" indent="-171450">
              <a:buFont typeface="Wingdings" panose="05000000000000000000" pitchFamily="2" charset="2"/>
              <a:buChar char="ü"/>
            </a:pPr>
            <a:r>
              <a:rPr lang="ru-RU" sz="1300" dirty="0">
                <a:solidFill>
                  <a:prstClr val="black"/>
                </a:solidFill>
              </a:rPr>
              <a:t>предоставлены субсидии на возмещение части затрат 39 субъектам малого предпринимательства </a:t>
            </a:r>
            <a:r>
              <a:rPr lang="ru-RU" sz="1300" dirty="0" err="1">
                <a:solidFill>
                  <a:prstClr val="black"/>
                </a:solidFill>
              </a:rPr>
              <a:t>г.Пыть-Яха</a:t>
            </a:r>
            <a:r>
              <a:rPr lang="ru-RU" sz="1300" dirty="0">
                <a:solidFill>
                  <a:prstClr val="black"/>
                </a:solidFill>
              </a:rPr>
              <a:t>, в рамках реализации региональных проектов «Акселерация субъектов малого и среднего предпринимательства» и «Создание условий для легкого старта и комфортного ведения бизнеса»</a:t>
            </a:r>
            <a:endParaRPr lang="ru-RU" sz="1300" dirty="0" smtClean="0">
              <a:solidFill>
                <a:prstClr val="black"/>
              </a:solidFill>
            </a:endParaRPr>
          </a:p>
        </p:txBody>
      </p:sp>
      <p:sp>
        <p:nvSpPr>
          <p:cNvPr id="18" name="Текст 9"/>
          <p:cNvSpPr txBox="1">
            <a:spLocks/>
          </p:cNvSpPr>
          <p:nvPr/>
        </p:nvSpPr>
        <p:spPr>
          <a:xfrm>
            <a:off x="6917625" y="3586512"/>
            <a:ext cx="5274375" cy="282637"/>
          </a:xfrm>
          <a:prstGeom prst="rect">
            <a:avLst/>
          </a:prstGeom>
          <a:solidFill>
            <a:schemeClr val="bg1"/>
          </a:solidFill>
          <a:ln>
            <a:noFill/>
          </a:ln>
        </p:spPr>
        <p:txBody>
          <a:bodyPr vert="horz" lIns="180000" tIns="36000" rIns="180000" bIns="36000" rtlCol="0">
            <a:noAutofit/>
          </a:bodyPr>
          <a:lstStyle>
            <a:lvl1pPr marL="0" indent="0" algn="r" defTabSz="914400" rtl="0" eaLnBrk="1" latinLnBrk="0" hangingPunct="1">
              <a:lnSpc>
                <a:spcPct val="90000"/>
              </a:lnSpc>
              <a:spcBef>
                <a:spcPts val="1000"/>
              </a:spcBef>
              <a:buFont typeface="Arial" panose="020B0604020202020204" pitchFamily="34" charset="0"/>
              <a:buNone/>
              <a:defRPr sz="1800" kern="1200">
                <a:solidFill>
                  <a:schemeClr val="bg1"/>
                </a:solidFill>
                <a:latin typeface="+mn-lt"/>
                <a:ea typeface="+mn-ea"/>
                <a:cs typeface="+mn-cs"/>
              </a:defRPr>
            </a:lvl1pPr>
            <a:lvl2pPr marL="266700" indent="0" algn="l"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2pPr>
            <a:lvl3pPr marL="542925"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mn-lt"/>
                <a:ea typeface="+mn-ea"/>
                <a:cs typeface="+mn-cs"/>
              </a:defRPr>
            </a:lvl3pPr>
            <a:lvl4pPr marL="809625"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mn-lt"/>
                <a:ea typeface="+mn-ea"/>
                <a:cs typeface="+mn-cs"/>
              </a:defRPr>
            </a:lvl4pPr>
            <a:lvl5pPr marL="1076325"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endParaRPr lang="ru-RU" dirty="0">
              <a:solidFill>
                <a:srgbClr val="FFFFFF"/>
              </a:solidFill>
            </a:endParaRPr>
          </a:p>
        </p:txBody>
      </p:sp>
      <p:sp>
        <p:nvSpPr>
          <p:cNvPr id="10" name="Текст 9"/>
          <p:cNvSpPr>
            <a:spLocks noGrp="1"/>
          </p:cNvSpPr>
          <p:nvPr>
            <p:ph type="body" sz="quarter" idx="32"/>
          </p:nvPr>
        </p:nvSpPr>
        <p:spPr>
          <a:xfrm>
            <a:off x="6699007" y="3196358"/>
            <a:ext cx="5492993" cy="3210037"/>
          </a:xfrm>
          <a:ln>
            <a:noFill/>
          </a:ln>
        </p:spPr>
        <p:txBody>
          <a:bodyPr tIns="36000" bIns="36000"/>
          <a:lstStyle/>
          <a:p>
            <a:pPr algn="l"/>
            <a:r>
              <a:rPr lang="ru-RU" sz="2400" b="1" dirty="0" smtClean="0"/>
              <a:t>Цели: </a:t>
            </a:r>
          </a:p>
          <a:p>
            <a:pPr algn="l"/>
            <a:r>
              <a:rPr lang="ru-RU" dirty="0" smtClean="0"/>
              <a:t>1.Развитие </a:t>
            </a:r>
            <a:r>
              <a:rPr lang="ru-RU" dirty="0"/>
              <a:t>конкуренции, повышение качества стратегического планирования и управления</a:t>
            </a:r>
          </a:p>
          <a:p>
            <a:pPr algn="l"/>
            <a:r>
              <a:rPr lang="ru-RU" dirty="0" smtClean="0"/>
              <a:t>2.Обеспечение </a:t>
            </a:r>
            <a:r>
              <a:rPr lang="ru-RU" dirty="0"/>
              <a:t>благоприятного инвестиционного климата</a:t>
            </a:r>
          </a:p>
          <a:p>
            <a:pPr algn="l"/>
            <a:r>
              <a:rPr lang="ru-RU" dirty="0" smtClean="0"/>
              <a:t>3.Повышение </a:t>
            </a:r>
            <a:r>
              <a:rPr lang="ru-RU" dirty="0"/>
              <a:t>роли малого и среднего предпринимательства в экономике города.</a:t>
            </a:r>
          </a:p>
          <a:p>
            <a:pPr algn="l"/>
            <a:r>
              <a:rPr lang="ru-RU" dirty="0" smtClean="0"/>
              <a:t>4.Обеспечение </a:t>
            </a:r>
            <a:r>
              <a:rPr lang="ru-RU" dirty="0"/>
              <a:t>прав граждан в отдельных сферах жизнедеятельности</a:t>
            </a:r>
          </a:p>
        </p:txBody>
      </p:sp>
      <p:sp>
        <p:nvSpPr>
          <p:cNvPr id="20" name="Прямоугольник 19"/>
          <p:cNvSpPr/>
          <p:nvPr/>
        </p:nvSpPr>
        <p:spPr>
          <a:xfrm>
            <a:off x="5686006" y="5535992"/>
            <a:ext cx="5552175" cy="307777"/>
          </a:xfrm>
          <a:prstGeom prst="rect">
            <a:avLst/>
          </a:prstGeom>
        </p:spPr>
        <p:txBody>
          <a:bodyPr wrap="square">
            <a:spAutoFit/>
          </a:bodyPr>
          <a:lstStyle/>
          <a:p>
            <a:pPr marL="171450" indent="-171450">
              <a:buFont typeface="Wingdings" panose="05000000000000000000" pitchFamily="2" charset="2"/>
              <a:buChar char="ü"/>
            </a:pPr>
            <a:endParaRPr lang="ru-RU" sz="1400" dirty="0" smtClean="0">
              <a:solidFill>
                <a:prstClr val="black"/>
              </a:solidFill>
            </a:endParaRPr>
          </a:p>
        </p:txBody>
      </p:sp>
      <p:sp>
        <p:nvSpPr>
          <p:cNvPr id="22" name="TextBox 21"/>
          <p:cNvSpPr txBox="1"/>
          <p:nvPr/>
        </p:nvSpPr>
        <p:spPr>
          <a:xfrm>
            <a:off x="127320" y="5411092"/>
            <a:ext cx="5701788" cy="338554"/>
          </a:xfrm>
          <a:prstGeom prst="rect">
            <a:avLst/>
          </a:prstGeom>
          <a:noFill/>
        </p:spPr>
        <p:txBody>
          <a:bodyPr wrap="square" rtlCol="0">
            <a:spAutoFit/>
          </a:bodyPr>
          <a:lstStyle/>
          <a:p>
            <a:r>
              <a:rPr lang="ru-RU" sz="1600" b="1" dirty="0">
                <a:solidFill>
                  <a:srgbClr val="0070C0"/>
                </a:solidFill>
              </a:rPr>
              <a:t>Обеспечение защиты прав потребителей:</a:t>
            </a:r>
          </a:p>
        </p:txBody>
      </p:sp>
      <p:sp>
        <p:nvSpPr>
          <p:cNvPr id="23" name="Прямоугольник 22"/>
          <p:cNvSpPr/>
          <p:nvPr/>
        </p:nvSpPr>
        <p:spPr>
          <a:xfrm>
            <a:off x="127320" y="5626912"/>
            <a:ext cx="6956310" cy="892552"/>
          </a:xfrm>
          <a:prstGeom prst="rect">
            <a:avLst/>
          </a:prstGeom>
        </p:spPr>
        <p:txBody>
          <a:bodyPr wrap="square">
            <a:spAutoFit/>
          </a:bodyPr>
          <a:lstStyle/>
          <a:p>
            <a:pPr marL="171450" indent="-171450">
              <a:buFont typeface="Wingdings" panose="05000000000000000000" pitchFamily="2" charset="2"/>
              <a:buChar char="ü"/>
            </a:pPr>
            <a:r>
              <a:rPr lang="ru-RU" sz="1300" dirty="0">
                <a:solidFill>
                  <a:prstClr val="black"/>
                </a:solidFill>
              </a:rPr>
              <a:t>опубликован 101 информационный материал по вопросам защиты прав потребителей </a:t>
            </a:r>
            <a:endParaRPr lang="ru-RU" sz="1300" dirty="0" smtClean="0">
              <a:solidFill>
                <a:prstClr val="black"/>
              </a:solidFill>
            </a:endParaRPr>
          </a:p>
          <a:p>
            <a:pPr marL="171450" indent="-171450">
              <a:buFont typeface="Wingdings" panose="05000000000000000000" pitchFamily="2" charset="2"/>
              <a:buChar char="ü"/>
            </a:pPr>
            <a:r>
              <a:rPr lang="ru-RU" sz="1300" dirty="0">
                <a:solidFill>
                  <a:prstClr val="black"/>
                </a:solidFill>
              </a:rPr>
              <a:t>предоставлено 60 консультаций </a:t>
            </a:r>
            <a:r>
              <a:rPr lang="ru-RU" sz="1300" dirty="0" smtClean="0">
                <a:solidFill>
                  <a:prstClr val="black"/>
                </a:solidFill>
              </a:rPr>
              <a:t>гражданам </a:t>
            </a:r>
            <a:r>
              <a:rPr lang="ru-RU" sz="1300" dirty="0">
                <a:solidFill>
                  <a:prstClr val="black"/>
                </a:solidFill>
              </a:rPr>
              <a:t>по вопросам защиты прав потребителей </a:t>
            </a:r>
            <a:endParaRPr lang="ru-RU" sz="1300" dirty="0" smtClean="0">
              <a:solidFill>
                <a:prstClr val="black"/>
              </a:solidFill>
            </a:endParaRPr>
          </a:p>
          <a:p>
            <a:pPr marL="171450" indent="-171450">
              <a:buFont typeface="Wingdings" panose="05000000000000000000" pitchFamily="2" charset="2"/>
              <a:buChar char="ü"/>
            </a:pPr>
            <a:r>
              <a:rPr lang="ru-RU" sz="1300" dirty="0">
                <a:solidFill>
                  <a:prstClr val="black"/>
                </a:solidFill>
              </a:rPr>
              <a:t>оказана помощь потребителям в составлении письменной претензии (требования), заявления </a:t>
            </a:r>
            <a:r>
              <a:rPr lang="ru-RU" sz="1300" dirty="0" smtClean="0">
                <a:solidFill>
                  <a:prstClr val="black"/>
                </a:solidFill>
              </a:rPr>
              <a:t>- 42</a:t>
            </a:r>
          </a:p>
        </p:txBody>
      </p:sp>
    </p:spTree>
    <p:extLst>
      <p:ext uri="{BB962C8B-B14F-4D97-AF65-F5344CB8AC3E}">
        <p14:creationId xmlns:p14="http://schemas.microsoft.com/office/powerpoint/2010/main" val="1831948948"/>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Рисунок 12"/>
          <p:cNvPicPr>
            <a:picLocks noGrp="1" noChangeAspect="1"/>
          </p:cNvPicPr>
          <p:nvPr>
            <p:ph type="pic" sz="quarter" idx="14"/>
          </p:nvPr>
        </p:nvPicPr>
        <p:blipFill rotWithShape="1">
          <a:blip r:embed="rId2" cstate="email">
            <a:extLst>
              <a:ext uri="{28A0092B-C50C-407E-A947-70E740481C1C}">
                <a14:useLocalDpi xmlns:a14="http://schemas.microsoft.com/office/drawing/2010/main"/>
              </a:ext>
            </a:extLst>
          </a:blip>
          <a:srcRect/>
          <a:stretch/>
        </p:blipFill>
        <p:spPr>
          <a:xfrm>
            <a:off x="7344722" y="0"/>
            <a:ext cx="4847278" cy="2152650"/>
          </a:xfrm>
          <a:ln>
            <a:noFill/>
          </a:ln>
        </p:spPr>
      </p:pic>
      <p:sp>
        <p:nvSpPr>
          <p:cNvPr id="2" name="Заголовок 1"/>
          <p:cNvSpPr>
            <a:spLocks noGrp="1"/>
          </p:cNvSpPr>
          <p:nvPr>
            <p:ph type="title"/>
          </p:nvPr>
        </p:nvSpPr>
        <p:spPr>
          <a:xfrm>
            <a:off x="6362700" y="2120541"/>
            <a:ext cx="5977887" cy="1197008"/>
          </a:xfrm>
          <a:ln>
            <a:noFill/>
          </a:ln>
        </p:spPr>
        <p:style>
          <a:lnRef idx="2">
            <a:schemeClr val="dk1"/>
          </a:lnRef>
          <a:fillRef idx="1">
            <a:schemeClr val="lt1"/>
          </a:fillRef>
          <a:effectRef idx="0">
            <a:schemeClr val="dk1"/>
          </a:effectRef>
          <a:fontRef idx="minor">
            <a:schemeClr val="dk1"/>
          </a:fontRef>
        </p:style>
        <p:txBody>
          <a:bodyPr/>
          <a:lstStyle/>
          <a:p>
            <a:r>
              <a:rPr lang="ru-RU" sz="3200" dirty="0">
                <a:latin typeface="+mn-lt"/>
              </a:rPr>
              <a:t>Муниципальная программа </a:t>
            </a:r>
            <a:r>
              <a:rPr lang="ru-RU" sz="3200" dirty="0" smtClean="0"/>
              <a:t>"Цифровое </a:t>
            </a:r>
            <a:r>
              <a:rPr lang="ru-RU" sz="3200" dirty="0" smtClean="0">
                <a:latin typeface="+mn-lt"/>
              </a:rPr>
              <a:t>развитие </a:t>
            </a:r>
            <a:r>
              <a:rPr lang="ru-RU" sz="3200" dirty="0"/>
              <a:t>города </a:t>
            </a:r>
            <a:r>
              <a:rPr lang="ru-RU" sz="3200" dirty="0" err="1" smtClean="0"/>
              <a:t>Пыть-Яха</a:t>
            </a:r>
            <a:r>
              <a:rPr lang="ru-RU" sz="3200" dirty="0" smtClean="0"/>
              <a:t>"</a:t>
            </a:r>
            <a:endParaRPr lang="ru-RU" sz="3200" dirty="0">
              <a:latin typeface="+mn-lt"/>
            </a:endParaRPr>
          </a:p>
        </p:txBody>
      </p:sp>
      <p:sp>
        <p:nvSpPr>
          <p:cNvPr id="4" name="Нижний колонтитул 3"/>
          <p:cNvSpPr>
            <a:spLocks noGrp="1"/>
          </p:cNvSpPr>
          <p:nvPr>
            <p:ph type="ftr" sz="quarter" idx="13"/>
          </p:nvPr>
        </p:nvSpPr>
        <p:spPr/>
        <p:txBody>
          <a:bodyPr/>
          <a:lstStyle/>
          <a:p>
            <a:r>
              <a:rPr lang="ru-RU" smtClean="0">
                <a:solidFill>
                  <a:prstClr val="black">
                    <a:lumMod val="75000"/>
                    <a:lumOff val="25000"/>
                  </a:prstClr>
                </a:solidFill>
              </a:rPr>
              <a:t>Бюджет для граждан</a:t>
            </a:r>
            <a:endParaRPr lang="ru-RU" dirty="0">
              <a:solidFill>
                <a:prstClr val="black">
                  <a:lumMod val="75000"/>
                  <a:lumOff val="25000"/>
                </a:prstClr>
              </a:solidFill>
            </a:endParaRPr>
          </a:p>
        </p:txBody>
      </p:sp>
      <p:sp>
        <p:nvSpPr>
          <p:cNvPr id="85" name="Нижний колонтитул 3"/>
          <p:cNvSpPr txBox="1">
            <a:spLocks/>
          </p:cNvSpPr>
          <p:nvPr/>
        </p:nvSpPr>
        <p:spPr>
          <a:xfrm>
            <a:off x="0" y="6437730"/>
            <a:ext cx="11760000" cy="432000"/>
          </a:xfrm>
          <a:prstGeom prst="rect">
            <a:avLst/>
          </a:prstGeom>
          <a:solidFill>
            <a:srgbClr val="404040"/>
          </a:solidFill>
          <a:ln cmpd="sng">
            <a:noFill/>
          </a:ln>
        </p:spPr>
        <p:txBody>
          <a:bodyPr vert="horz" lIns="0" tIns="0" rIns="0" bIns="0" rtlCol="0" anchor="ctr"/>
          <a:lstStyle>
            <a:defPPr rtl="0">
              <a:defRPr lang="ru-RU"/>
            </a:defPPr>
            <a:lvl1pPr marL="0" algn="l" defTabSz="914400" rtl="0" eaLnBrk="1" latinLnBrk="0" hangingPunct="1">
              <a:defRPr sz="1200"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1"/>
            <a:r>
              <a:rPr lang="ru-RU" b="1" smtClean="0">
                <a:gradFill>
                  <a:gsLst>
                    <a:gs pos="0">
                      <a:srgbClr val="25C6E3">
                        <a:lumMod val="5000"/>
                        <a:lumOff val="95000"/>
                      </a:srgbClr>
                    </a:gs>
                    <a:gs pos="74000">
                      <a:srgbClr val="1A0F49">
                        <a:lumMod val="25000"/>
                        <a:lumOff val="75000"/>
                      </a:srgbClr>
                    </a:gs>
                    <a:gs pos="83000">
                      <a:srgbClr val="1A0F49">
                        <a:lumMod val="25000"/>
                        <a:lumOff val="75000"/>
                      </a:srgbClr>
                    </a:gs>
                    <a:gs pos="100000">
                      <a:srgbClr val="1A0F49">
                        <a:lumMod val="50000"/>
                        <a:lumOff val="50000"/>
                      </a:srgbClr>
                    </a:gs>
                  </a:gsLst>
                  <a:lin ang="5400000" scaled="1"/>
                </a:gradFill>
              </a:rPr>
              <a:t>БЮДЖЕТ ДЛЯ ГРАЖДАН </a:t>
            </a:r>
            <a:endParaRPr lang="ru-RU" b="1" dirty="0">
              <a:gradFill>
                <a:gsLst>
                  <a:gs pos="0">
                    <a:srgbClr val="25C6E3">
                      <a:lumMod val="5000"/>
                      <a:lumOff val="95000"/>
                    </a:srgbClr>
                  </a:gs>
                  <a:gs pos="74000">
                    <a:srgbClr val="1A0F49">
                      <a:lumMod val="25000"/>
                      <a:lumOff val="75000"/>
                    </a:srgbClr>
                  </a:gs>
                  <a:gs pos="83000">
                    <a:srgbClr val="1A0F49">
                      <a:lumMod val="25000"/>
                      <a:lumOff val="75000"/>
                    </a:srgbClr>
                  </a:gs>
                  <a:gs pos="100000">
                    <a:srgbClr val="1A0F49">
                      <a:lumMod val="50000"/>
                      <a:lumOff val="50000"/>
                    </a:srgbClr>
                  </a:gs>
                </a:gsLst>
                <a:lin ang="5400000" scaled="1"/>
              </a:gradFill>
            </a:endParaRPr>
          </a:p>
        </p:txBody>
      </p:sp>
      <p:sp>
        <p:nvSpPr>
          <p:cNvPr id="86" name="Номер слайда 5">
            <a:extLst>
              <a:ext uri="{FF2B5EF4-FFF2-40B4-BE49-F238E27FC236}">
                <a16:creationId xmlns:a16="http://schemas.microsoft.com/office/drawing/2014/main" xmlns="" id="{1C554D9F-1895-486E-BFBA-905BB2D29E08}"/>
              </a:ext>
            </a:extLst>
          </p:cNvPr>
          <p:cNvSpPr txBox="1">
            <a:spLocks/>
          </p:cNvSpPr>
          <p:nvPr/>
        </p:nvSpPr>
        <p:spPr>
          <a:xfrm>
            <a:off x="11760000" y="6437730"/>
            <a:ext cx="432000" cy="432000"/>
          </a:xfrm>
          <a:prstGeom prst="rect">
            <a:avLst/>
          </a:prstGeom>
          <a:solidFill>
            <a:schemeClr val="tx1">
              <a:lumMod val="75000"/>
              <a:lumOff val="25000"/>
            </a:schemeClr>
          </a:solidFill>
        </p:spPr>
        <p:txBody>
          <a:bodyPr vert="horz" lIns="0" tIns="0" rIns="0" bIns="0" rtlCol="0" anchor="ctr"/>
          <a:lstStyle>
            <a:defPPr rtl="0">
              <a:defRPr lang="ru-RU"/>
            </a:defPPr>
            <a:lvl1pPr marL="0" algn="ctr" defTabSz="914400" rtl="0" eaLnBrk="1" latinLnBrk="0" hangingPunct="1">
              <a:defRPr sz="1200" kern="1200">
                <a:solidFill>
                  <a:schemeClr val="bg1"/>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sz="1600" b="1" dirty="0" smtClean="0">
                <a:ln w="0"/>
                <a:gradFill>
                  <a:gsLst>
                    <a:gs pos="0">
                      <a:srgbClr val="25C6E3">
                        <a:lumMod val="5000"/>
                        <a:lumOff val="95000"/>
                      </a:srgbClr>
                    </a:gs>
                    <a:gs pos="74000">
                      <a:srgbClr val="1A0F49">
                        <a:lumMod val="25000"/>
                        <a:lumOff val="75000"/>
                      </a:srgbClr>
                    </a:gs>
                    <a:gs pos="83000">
                      <a:srgbClr val="1A0F49">
                        <a:lumMod val="25000"/>
                        <a:lumOff val="75000"/>
                      </a:srgbClr>
                    </a:gs>
                    <a:gs pos="100000">
                      <a:srgbClr val="1A0F49">
                        <a:lumMod val="50000"/>
                        <a:lumOff val="50000"/>
                      </a:srgbClr>
                    </a:gs>
                  </a:gsLst>
                  <a:lin ang="5400000" scaled="1"/>
                </a:gradFill>
                <a:effectLst>
                  <a:outerShdw blurRad="38100" dist="25400" dir="5400000" algn="ctr" rotWithShape="0">
                    <a:srgbClr val="6E747A">
                      <a:alpha val="43000"/>
                    </a:srgbClr>
                  </a:outerShdw>
                </a:effectLst>
              </a:rPr>
              <a:t>66</a:t>
            </a:r>
            <a:endParaRPr lang="ru-RU" sz="1600" b="1" dirty="0">
              <a:ln w="0"/>
              <a:gradFill>
                <a:gsLst>
                  <a:gs pos="0">
                    <a:srgbClr val="25C6E3">
                      <a:lumMod val="5000"/>
                      <a:lumOff val="95000"/>
                    </a:srgbClr>
                  </a:gs>
                  <a:gs pos="74000">
                    <a:srgbClr val="1A0F49">
                      <a:lumMod val="25000"/>
                      <a:lumOff val="75000"/>
                    </a:srgbClr>
                  </a:gs>
                  <a:gs pos="83000">
                    <a:srgbClr val="1A0F49">
                      <a:lumMod val="25000"/>
                      <a:lumOff val="75000"/>
                    </a:srgbClr>
                  </a:gs>
                  <a:gs pos="100000">
                    <a:srgbClr val="1A0F49">
                      <a:lumMod val="50000"/>
                      <a:lumOff val="50000"/>
                    </a:srgbClr>
                  </a:gs>
                </a:gsLst>
                <a:lin ang="5400000" scaled="1"/>
              </a:gradFill>
              <a:effectLst>
                <a:outerShdw blurRad="38100" dist="25400" dir="5400000" algn="ctr" rotWithShape="0">
                  <a:srgbClr val="6E747A">
                    <a:alpha val="43000"/>
                  </a:srgbClr>
                </a:outerShdw>
              </a:effectLst>
            </a:endParaRPr>
          </a:p>
        </p:txBody>
      </p:sp>
      <p:graphicFrame>
        <p:nvGraphicFramePr>
          <p:cNvPr id="16" name="Таблица 15"/>
          <p:cNvGraphicFramePr>
            <a:graphicFrameLocks noGrp="1"/>
          </p:cNvGraphicFramePr>
          <p:nvPr>
            <p:extLst/>
          </p:nvPr>
        </p:nvGraphicFramePr>
        <p:xfrm>
          <a:off x="160276" y="137949"/>
          <a:ext cx="6417505" cy="855673"/>
        </p:xfrm>
        <a:graphic>
          <a:graphicData uri="http://schemas.openxmlformats.org/drawingml/2006/table">
            <a:tbl>
              <a:tblPr firstRow="1" bandRow="1" bandCol="1">
                <a:tableStyleId>{5A111915-BE36-4E01-A7E5-04B1672EAD32}</a:tableStyleId>
              </a:tblPr>
              <a:tblGrid>
                <a:gridCol w="2181952"/>
                <a:gridCol w="1625768"/>
                <a:gridCol w="1411851"/>
                <a:gridCol w="1197934"/>
              </a:tblGrid>
              <a:tr h="337513">
                <a:tc rowSpan="2">
                  <a:txBody>
                    <a:bodyPr/>
                    <a:lstStyle/>
                    <a:p>
                      <a:pPr algn="ctr"/>
                      <a:r>
                        <a:rPr lang="ru-RU" sz="1400" dirty="0" smtClean="0"/>
                        <a:t>Общий объем расходов по программе,</a:t>
                      </a:r>
                    </a:p>
                    <a:p>
                      <a:pPr algn="ctr"/>
                      <a:r>
                        <a:rPr lang="ru-RU" sz="1400" dirty="0" smtClean="0"/>
                        <a:t>тыс. рублей</a:t>
                      </a:r>
                      <a:endParaRPr lang="ru-RU" sz="1400" b="1" dirty="0">
                        <a:solidFill>
                          <a:schemeClr val="tx1">
                            <a:lumMod val="65000"/>
                            <a:lumOff val="35000"/>
                          </a:schemeClr>
                        </a:solidFill>
                        <a:latin typeface="+mn-lt"/>
                      </a:endParaRPr>
                    </a:p>
                  </a:txBody>
                  <a:tcPr anchor="ctr"/>
                </a:tc>
                <a:tc>
                  <a:txBody>
                    <a:bodyPr/>
                    <a:lstStyle/>
                    <a:p>
                      <a:pPr algn="ctr"/>
                      <a:r>
                        <a:rPr lang="ru-RU" sz="1400" dirty="0" smtClean="0"/>
                        <a:t>Уточненный план на 2021 год</a:t>
                      </a:r>
                      <a:endParaRPr lang="ru-RU" sz="1400" b="1" dirty="0">
                        <a:solidFill>
                          <a:schemeClr val="tx1">
                            <a:lumMod val="65000"/>
                            <a:lumOff val="35000"/>
                          </a:schemeClr>
                        </a:solidFill>
                        <a:latin typeface="+mn-lt"/>
                      </a:endParaRPr>
                    </a:p>
                  </a:txBody>
                  <a:tcPr anchor="ctr"/>
                </a:tc>
                <a:tc>
                  <a:txBody>
                    <a:bodyPr/>
                    <a:lstStyle/>
                    <a:p>
                      <a:pPr algn="ctr"/>
                      <a:r>
                        <a:rPr lang="ru-RU" sz="1400" dirty="0" smtClean="0"/>
                        <a:t>Исполнено за 2021 год</a:t>
                      </a:r>
                      <a:endParaRPr lang="ru-RU" sz="1400" b="1" dirty="0">
                        <a:solidFill>
                          <a:schemeClr val="tx1">
                            <a:lumMod val="65000"/>
                            <a:lumOff val="35000"/>
                          </a:schemeClr>
                        </a:solidFill>
                        <a:latin typeface="+mn-lt"/>
                      </a:endParaRPr>
                    </a:p>
                  </a:txBody>
                  <a:tcPr anchor="ctr"/>
                </a:tc>
                <a:tc>
                  <a:txBody>
                    <a:bodyPr/>
                    <a:lstStyle/>
                    <a:p>
                      <a:pPr algn="ctr"/>
                      <a:r>
                        <a:rPr lang="ru-RU" sz="1400" dirty="0" smtClean="0"/>
                        <a:t>% исполнения</a:t>
                      </a:r>
                      <a:endParaRPr lang="ru-RU" sz="1400" b="1" dirty="0">
                        <a:solidFill>
                          <a:schemeClr val="tx1">
                            <a:lumMod val="65000"/>
                            <a:lumOff val="35000"/>
                          </a:schemeClr>
                        </a:solidFill>
                        <a:latin typeface="+mn-lt"/>
                      </a:endParaRPr>
                    </a:p>
                  </a:txBody>
                  <a:tcPr anchor="ctr"/>
                </a:tc>
              </a:tr>
              <a:tr h="337513">
                <a:tc vMerge="1">
                  <a:txBody>
                    <a:bodyPr/>
                    <a:lstStyle/>
                    <a:p>
                      <a:endParaRPr lang="ru-RU" dirty="0"/>
                    </a:p>
                  </a:txBody>
                  <a:tcPr/>
                </a:tc>
                <a:tc>
                  <a:txBody>
                    <a:bodyPr/>
                    <a:lstStyle/>
                    <a:p>
                      <a:pPr algn="ctr"/>
                      <a:r>
                        <a:rPr lang="ru-RU" sz="1400" dirty="0" smtClean="0"/>
                        <a:t>7 460,9</a:t>
                      </a:r>
                      <a:endParaRPr lang="ru-RU" sz="1400" b="0" dirty="0">
                        <a:solidFill>
                          <a:schemeClr val="tx1">
                            <a:lumMod val="65000"/>
                            <a:lumOff val="35000"/>
                          </a:schemeClr>
                        </a:solidFill>
                        <a:latin typeface="+mn-lt"/>
                      </a:endParaRPr>
                    </a:p>
                  </a:txBody>
                  <a:tcPr anchor="ctr"/>
                </a:tc>
                <a:tc>
                  <a:txBody>
                    <a:bodyPr/>
                    <a:lstStyle/>
                    <a:p>
                      <a:pPr algn="ctr"/>
                      <a:r>
                        <a:rPr lang="ru-RU" sz="1400" dirty="0" smtClean="0"/>
                        <a:t>7 444,1</a:t>
                      </a:r>
                      <a:endParaRPr lang="ru-RU" sz="1400" b="0" dirty="0">
                        <a:solidFill>
                          <a:schemeClr val="tx1">
                            <a:lumMod val="65000"/>
                            <a:lumOff val="35000"/>
                          </a:schemeClr>
                        </a:solidFill>
                        <a:latin typeface="+mn-lt"/>
                      </a:endParaRPr>
                    </a:p>
                  </a:txBody>
                  <a:tcPr anchor="ctr"/>
                </a:tc>
                <a:tc>
                  <a:txBody>
                    <a:bodyPr/>
                    <a:lstStyle/>
                    <a:p>
                      <a:pPr algn="ctr"/>
                      <a:r>
                        <a:rPr lang="ru-RU" sz="1400" dirty="0" smtClean="0"/>
                        <a:t>99,8</a:t>
                      </a:r>
                      <a:endParaRPr lang="ru-RU" sz="1400" b="0" dirty="0">
                        <a:solidFill>
                          <a:schemeClr val="tx1">
                            <a:lumMod val="65000"/>
                            <a:lumOff val="35000"/>
                          </a:schemeClr>
                        </a:solidFill>
                        <a:latin typeface="+mn-lt"/>
                      </a:endParaRPr>
                    </a:p>
                  </a:txBody>
                  <a:tcPr anchor="ctr"/>
                </a:tc>
              </a:tr>
            </a:tbl>
          </a:graphicData>
        </a:graphic>
      </p:graphicFrame>
      <p:graphicFrame>
        <p:nvGraphicFramePr>
          <p:cNvPr id="14" name="Таблица 13"/>
          <p:cNvGraphicFramePr>
            <a:graphicFrameLocks noGrp="1"/>
          </p:cNvGraphicFramePr>
          <p:nvPr>
            <p:extLst/>
          </p:nvPr>
        </p:nvGraphicFramePr>
        <p:xfrm>
          <a:off x="160276" y="1075300"/>
          <a:ext cx="6417506" cy="2525150"/>
        </p:xfrm>
        <a:graphic>
          <a:graphicData uri="http://schemas.openxmlformats.org/drawingml/2006/table">
            <a:tbl>
              <a:tblPr firstRow="1" bandRow="1" bandCol="1">
                <a:tableStyleId>{5A111915-BE36-4E01-A7E5-04B1672EAD32}</a:tableStyleId>
              </a:tblPr>
              <a:tblGrid>
                <a:gridCol w="3484624"/>
                <a:gridCol w="584200"/>
                <a:gridCol w="595964"/>
                <a:gridCol w="876359"/>
                <a:gridCol w="876359"/>
              </a:tblGrid>
              <a:tr h="291254">
                <a:tc rowSpan="2">
                  <a:txBody>
                    <a:bodyPr/>
                    <a:lstStyle/>
                    <a:p>
                      <a:pPr algn="ctr" fontAlgn="ctr"/>
                      <a:r>
                        <a:rPr lang="ru-RU" sz="1000" u="none" strike="noStrike" dirty="0">
                          <a:effectLst/>
                        </a:rPr>
                        <a:t>Наименование целевых показателей </a:t>
                      </a:r>
                      <a:endParaRPr lang="ru-RU" sz="1000" b="0" i="0" u="none" strike="noStrike" dirty="0">
                        <a:solidFill>
                          <a:srgbClr val="000000"/>
                        </a:solidFill>
                        <a:effectLst/>
                        <a:latin typeface="Times New Roman" panose="02020603050405020304" pitchFamily="18" charset="0"/>
                      </a:endParaRPr>
                    </a:p>
                  </a:txBody>
                  <a:tcPr marL="2956" marR="2956" marT="2956" marB="0" anchor="ctr"/>
                </a:tc>
                <a:tc gridSpan="2">
                  <a:txBody>
                    <a:bodyPr/>
                    <a:lstStyle/>
                    <a:p>
                      <a:pPr algn="ctr" fontAlgn="ctr"/>
                      <a:r>
                        <a:rPr lang="ru-RU" sz="1000" u="none" strike="noStrike">
                          <a:effectLst/>
                        </a:rPr>
                        <a:t>Значение показателя</a:t>
                      </a:r>
                      <a:endParaRPr lang="ru-RU" sz="1000" b="0" i="0" u="none" strike="noStrike">
                        <a:solidFill>
                          <a:srgbClr val="000000"/>
                        </a:solidFill>
                        <a:effectLst/>
                        <a:latin typeface="Times New Roman" panose="02020603050405020304" pitchFamily="18" charset="0"/>
                      </a:endParaRPr>
                    </a:p>
                  </a:txBody>
                  <a:tcPr marL="2956" marR="2956" marT="2956" marB="0" anchor="ctr"/>
                </a:tc>
                <a:tc hMerge="1">
                  <a:txBody>
                    <a:bodyPr/>
                    <a:lstStyle/>
                    <a:p>
                      <a:endParaRPr lang="ru-RU"/>
                    </a:p>
                  </a:txBody>
                  <a:tcPr/>
                </a:tc>
                <a:tc gridSpan="2">
                  <a:txBody>
                    <a:bodyPr/>
                    <a:lstStyle/>
                    <a:p>
                      <a:pPr algn="ctr" fontAlgn="ctr"/>
                      <a:r>
                        <a:rPr lang="ru-RU" sz="1000" u="none" strike="noStrike">
                          <a:effectLst/>
                        </a:rPr>
                        <a:t>Объём финансирования (тыс. рублей)</a:t>
                      </a:r>
                      <a:endParaRPr lang="ru-RU" sz="1000" b="0" i="0" u="none" strike="noStrike">
                        <a:solidFill>
                          <a:srgbClr val="000000"/>
                        </a:solidFill>
                        <a:effectLst/>
                        <a:latin typeface="Times New Roman" panose="02020603050405020304" pitchFamily="18" charset="0"/>
                      </a:endParaRPr>
                    </a:p>
                  </a:txBody>
                  <a:tcPr marL="2956" marR="2956" marT="2956" marB="0" anchor="ctr"/>
                </a:tc>
                <a:tc hMerge="1">
                  <a:txBody>
                    <a:bodyPr/>
                    <a:lstStyle/>
                    <a:p>
                      <a:endParaRPr lang="ru-RU"/>
                    </a:p>
                  </a:txBody>
                  <a:tcPr/>
                </a:tc>
              </a:tr>
              <a:tr h="291254">
                <a:tc vMerge="1">
                  <a:txBody>
                    <a:bodyPr/>
                    <a:lstStyle/>
                    <a:p>
                      <a:endParaRPr lang="ru-RU"/>
                    </a:p>
                  </a:txBody>
                  <a:tcPr/>
                </a:tc>
                <a:tc>
                  <a:txBody>
                    <a:bodyPr/>
                    <a:lstStyle/>
                    <a:p>
                      <a:pPr algn="ctr" fontAlgn="ctr"/>
                      <a:r>
                        <a:rPr lang="ru-RU" sz="1000" u="none" strike="noStrike">
                          <a:effectLst/>
                        </a:rPr>
                        <a:t>план</a:t>
                      </a:r>
                      <a:endParaRPr lang="ru-RU" sz="1000" b="0" i="0" u="none" strike="noStrike">
                        <a:solidFill>
                          <a:srgbClr val="000000"/>
                        </a:solidFill>
                        <a:effectLst/>
                        <a:latin typeface="Times New Roman" panose="02020603050405020304" pitchFamily="18" charset="0"/>
                      </a:endParaRPr>
                    </a:p>
                  </a:txBody>
                  <a:tcPr marL="2956" marR="2956" marT="2956" marB="0" anchor="ctr"/>
                </a:tc>
                <a:tc>
                  <a:txBody>
                    <a:bodyPr/>
                    <a:lstStyle/>
                    <a:p>
                      <a:pPr algn="ctr" fontAlgn="ctr"/>
                      <a:r>
                        <a:rPr lang="ru-RU" sz="1000" u="none" strike="noStrike">
                          <a:effectLst/>
                        </a:rPr>
                        <a:t>факт</a:t>
                      </a:r>
                      <a:endParaRPr lang="ru-RU" sz="1000" b="0" i="0" u="none" strike="noStrike">
                        <a:solidFill>
                          <a:srgbClr val="000000"/>
                        </a:solidFill>
                        <a:effectLst/>
                        <a:latin typeface="Times New Roman" panose="02020603050405020304" pitchFamily="18" charset="0"/>
                      </a:endParaRPr>
                    </a:p>
                  </a:txBody>
                  <a:tcPr marL="2956" marR="2956" marT="2956" marB="0" anchor="ctr"/>
                </a:tc>
                <a:tc>
                  <a:txBody>
                    <a:bodyPr/>
                    <a:lstStyle/>
                    <a:p>
                      <a:pPr algn="ctr" fontAlgn="ctr"/>
                      <a:r>
                        <a:rPr lang="ru-RU" sz="1000" u="none" strike="noStrike">
                          <a:effectLst/>
                        </a:rPr>
                        <a:t>план по программе</a:t>
                      </a:r>
                      <a:endParaRPr lang="ru-RU" sz="1000" b="0" i="0" u="none" strike="noStrike">
                        <a:solidFill>
                          <a:srgbClr val="000000"/>
                        </a:solidFill>
                        <a:effectLst/>
                        <a:latin typeface="Times New Roman" panose="02020603050405020304" pitchFamily="18" charset="0"/>
                      </a:endParaRPr>
                    </a:p>
                  </a:txBody>
                  <a:tcPr marL="2956" marR="2956" marT="2956" marB="0" anchor="ctr"/>
                </a:tc>
                <a:tc>
                  <a:txBody>
                    <a:bodyPr/>
                    <a:lstStyle/>
                    <a:p>
                      <a:pPr algn="ctr" fontAlgn="ctr"/>
                      <a:r>
                        <a:rPr lang="ru-RU" sz="1000" u="none" strike="noStrike">
                          <a:effectLst/>
                        </a:rPr>
                        <a:t>кассовое исполнение</a:t>
                      </a:r>
                      <a:endParaRPr lang="ru-RU" sz="1000" b="0" i="0" u="none" strike="noStrike">
                        <a:solidFill>
                          <a:srgbClr val="000000"/>
                        </a:solidFill>
                        <a:effectLst/>
                        <a:latin typeface="Times New Roman" panose="02020603050405020304" pitchFamily="18" charset="0"/>
                      </a:endParaRPr>
                    </a:p>
                  </a:txBody>
                  <a:tcPr marL="2956" marR="2956" marT="2956" marB="0" anchor="ctr"/>
                </a:tc>
              </a:tr>
              <a:tr h="435483">
                <a:tc>
                  <a:txBody>
                    <a:bodyPr/>
                    <a:lstStyle/>
                    <a:p>
                      <a:pPr algn="l" fontAlgn="t"/>
                      <a:r>
                        <a:rPr lang="ru-RU" sz="1000" u="none" strike="noStrike" dirty="0" smtClean="0">
                          <a:effectLst/>
                        </a:rPr>
                        <a:t>Разработка и информационно-техническая поддержка официальных  сайтов Администрации города </a:t>
                      </a:r>
                      <a:r>
                        <a:rPr lang="ru-RU" sz="1000" u="none" strike="noStrike" dirty="0" err="1" smtClean="0">
                          <a:effectLst/>
                        </a:rPr>
                        <a:t>Пыть-Яха</a:t>
                      </a:r>
                      <a:r>
                        <a:rPr lang="ru-RU" sz="1000" u="none" strike="noStrike" dirty="0" smtClean="0">
                          <a:effectLst/>
                        </a:rPr>
                        <a:t> и Думы города </a:t>
                      </a:r>
                      <a:r>
                        <a:rPr lang="ru-RU" sz="1000" u="none" strike="noStrike" dirty="0" err="1" smtClean="0">
                          <a:effectLst/>
                        </a:rPr>
                        <a:t>Пыть-Яха</a:t>
                      </a:r>
                      <a:endParaRPr lang="ru-RU" sz="1000" u="none" strike="noStrike" dirty="0">
                        <a:effectLst/>
                      </a:endParaRPr>
                    </a:p>
                  </a:txBody>
                  <a:tcPr marL="2956" marR="2956" marT="2956" marB="0"/>
                </a:tc>
                <a:tc>
                  <a:txBody>
                    <a:bodyPr/>
                    <a:lstStyle/>
                    <a:p>
                      <a:pPr algn="ctr" fontAlgn="t"/>
                      <a:r>
                        <a:rPr lang="ru-RU" sz="1200" u="none" strike="noStrike" dirty="0" smtClean="0">
                          <a:effectLst/>
                          <a:latin typeface="+mn-lt"/>
                        </a:rPr>
                        <a:t>3</a:t>
                      </a:r>
                      <a:endParaRPr lang="ru-RU" sz="1200" b="0" i="0" u="none" strike="noStrike" dirty="0">
                        <a:solidFill>
                          <a:srgbClr val="000000"/>
                        </a:solidFill>
                        <a:effectLst/>
                        <a:latin typeface="+mn-lt"/>
                      </a:endParaRPr>
                    </a:p>
                  </a:txBody>
                  <a:tcPr marL="2956" marR="2956" marT="2956" marB="0" anchor="ctr"/>
                </a:tc>
                <a:tc>
                  <a:txBody>
                    <a:bodyPr/>
                    <a:lstStyle/>
                    <a:p>
                      <a:pPr algn="ctr" fontAlgn="t"/>
                      <a:r>
                        <a:rPr lang="ru-RU" sz="1200" u="none" strike="noStrike" dirty="0" smtClean="0">
                          <a:effectLst/>
                          <a:latin typeface="+mn-lt"/>
                        </a:rPr>
                        <a:t>3</a:t>
                      </a:r>
                      <a:endParaRPr lang="ru-RU" sz="1200" b="0" i="0" u="none" strike="noStrike" dirty="0">
                        <a:solidFill>
                          <a:srgbClr val="000000"/>
                        </a:solidFill>
                        <a:effectLst/>
                        <a:latin typeface="+mn-lt"/>
                      </a:endParaRPr>
                    </a:p>
                  </a:txBody>
                  <a:tcPr marL="2956" marR="2956" marT="2956" marB="0" anchor="ctr"/>
                </a:tc>
                <a:tc>
                  <a:txBody>
                    <a:bodyPr/>
                    <a:lstStyle/>
                    <a:p>
                      <a:pPr algn="ctr" fontAlgn="t"/>
                      <a:r>
                        <a:rPr lang="ru-RU" sz="1200" u="none" strike="noStrike" dirty="0" smtClean="0">
                          <a:effectLst/>
                          <a:latin typeface="+mn-lt"/>
                        </a:rPr>
                        <a:t>118,0</a:t>
                      </a:r>
                      <a:endParaRPr lang="ru-RU" sz="1200" b="0" i="0" u="none" strike="noStrike" dirty="0">
                        <a:solidFill>
                          <a:srgbClr val="000000"/>
                        </a:solidFill>
                        <a:effectLst/>
                        <a:latin typeface="+mn-lt"/>
                      </a:endParaRPr>
                    </a:p>
                  </a:txBody>
                  <a:tcPr marL="2956" marR="2956" marT="2956" marB="0" anchor="ctr">
                    <a:lnB w="12700" cap="flat" cmpd="sng" algn="ctr">
                      <a:solidFill>
                        <a:srgbClr val="5B5479"/>
                      </a:solidFill>
                      <a:prstDash val="solid"/>
                      <a:round/>
                      <a:headEnd type="none" w="med" len="med"/>
                      <a:tailEnd type="none" w="med" len="med"/>
                    </a:lnB>
                  </a:tcPr>
                </a:tc>
                <a:tc>
                  <a:txBody>
                    <a:bodyPr/>
                    <a:lstStyle/>
                    <a:p>
                      <a:pPr algn="ctr" fontAlgn="t"/>
                      <a:r>
                        <a:rPr lang="ru-RU" sz="1200" u="none" strike="noStrike" dirty="0" smtClean="0">
                          <a:effectLst/>
                          <a:latin typeface="+mn-lt"/>
                        </a:rPr>
                        <a:t>118,0</a:t>
                      </a:r>
                      <a:endParaRPr lang="ru-RU" sz="1200" b="0" i="0" u="none" strike="noStrike" dirty="0">
                        <a:solidFill>
                          <a:srgbClr val="000000"/>
                        </a:solidFill>
                        <a:effectLst/>
                        <a:latin typeface="+mn-lt"/>
                      </a:endParaRPr>
                    </a:p>
                  </a:txBody>
                  <a:tcPr marL="2956" marR="2956" marT="2956" marB="0" anchor="ctr">
                    <a:lnB w="12700" cap="flat" cmpd="sng" algn="ctr">
                      <a:solidFill>
                        <a:srgbClr val="5B5479"/>
                      </a:solidFill>
                      <a:prstDash val="solid"/>
                      <a:round/>
                      <a:headEnd type="none" w="med" len="med"/>
                      <a:tailEnd type="none" w="med" len="med"/>
                    </a:lnB>
                  </a:tcPr>
                </a:tc>
              </a:tr>
              <a:tr h="295284">
                <a:tc>
                  <a:txBody>
                    <a:bodyPr/>
                    <a:lstStyle/>
                    <a:p>
                      <a:pPr algn="l" fontAlgn="t"/>
                      <a:r>
                        <a:rPr lang="ru-RU" sz="1000" u="none" strike="noStrike" dirty="0" smtClean="0">
                          <a:effectLst/>
                        </a:rPr>
                        <a:t>Приобретение и (или) сопровождение  программного обеспечения в соответствующем году</a:t>
                      </a:r>
                      <a:endParaRPr lang="ru-RU" sz="1000" u="none" strike="noStrike" dirty="0">
                        <a:effectLst/>
                      </a:endParaRPr>
                    </a:p>
                  </a:txBody>
                  <a:tcPr marL="2956" marR="2956" marT="2956" marB="0"/>
                </a:tc>
                <a:tc>
                  <a:txBody>
                    <a:bodyPr/>
                    <a:lstStyle/>
                    <a:p>
                      <a:pPr algn="ctr" fontAlgn="t"/>
                      <a:r>
                        <a:rPr lang="ru-RU" sz="1200" u="none" strike="noStrike" dirty="0" smtClean="0">
                          <a:effectLst/>
                          <a:latin typeface="+mn-lt"/>
                        </a:rPr>
                        <a:t>10</a:t>
                      </a:r>
                      <a:endParaRPr lang="ru-RU" sz="1200" b="0" i="0" u="none" strike="noStrike" dirty="0">
                        <a:solidFill>
                          <a:srgbClr val="000000"/>
                        </a:solidFill>
                        <a:effectLst/>
                        <a:latin typeface="+mn-lt"/>
                      </a:endParaRPr>
                    </a:p>
                  </a:txBody>
                  <a:tcPr marL="2956" marR="2956" marT="2956" marB="0" anchor="ctr"/>
                </a:tc>
                <a:tc>
                  <a:txBody>
                    <a:bodyPr/>
                    <a:lstStyle/>
                    <a:p>
                      <a:pPr algn="ctr" fontAlgn="t"/>
                      <a:r>
                        <a:rPr lang="ru-RU" sz="1200" u="none" strike="noStrike" dirty="0" smtClean="0">
                          <a:effectLst/>
                          <a:latin typeface="+mn-lt"/>
                        </a:rPr>
                        <a:t>10</a:t>
                      </a:r>
                      <a:endParaRPr lang="ru-RU" sz="1200" b="0" i="0" u="none" strike="noStrike" dirty="0">
                        <a:solidFill>
                          <a:srgbClr val="000000"/>
                        </a:solidFill>
                        <a:effectLst/>
                        <a:latin typeface="+mn-lt"/>
                      </a:endParaRPr>
                    </a:p>
                  </a:txBody>
                  <a:tcPr marL="2956" marR="2956" marT="2956" marB="0" anchor="ctr"/>
                </a:tc>
                <a:tc>
                  <a:txBody>
                    <a:bodyPr/>
                    <a:lstStyle/>
                    <a:p>
                      <a:pPr algn="ctr" fontAlgn="t"/>
                      <a:r>
                        <a:rPr lang="ru-RU" sz="1200" b="0" i="0" u="none" strike="noStrike" dirty="0" smtClean="0">
                          <a:solidFill>
                            <a:srgbClr val="000000"/>
                          </a:solidFill>
                          <a:effectLst/>
                          <a:latin typeface="+mn-lt"/>
                        </a:rPr>
                        <a:t>4 018,7</a:t>
                      </a:r>
                      <a:endParaRPr lang="ru-RU" sz="1200" b="0" i="0" u="none" strike="noStrike" dirty="0">
                        <a:solidFill>
                          <a:srgbClr val="000000"/>
                        </a:solidFill>
                        <a:effectLst/>
                        <a:latin typeface="+mn-lt"/>
                      </a:endParaRPr>
                    </a:p>
                  </a:txBody>
                  <a:tcPr marL="2956" marR="2956" marT="2956" marB="0" anchor="ctr">
                    <a:lnT w="12700" cap="flat" cmpd="sng" algn="ctr">
                      <a:solidFill>
                        <a:srgbClr val="5B5479"/>
                      </a:solidFill>
                      <a:prstDash val="solid"/>
                      <a:round/>
                      <a:headEnd type="none" w="med" len="med"/>
                      <a:tailEnd type="none" w="med" len="med"/>
                    </a:lnT>
                    <a:lnB w="12700" cap="flat" cmpd="sng" algn="ctr">
                      <a:solidFill>
                        <a:srgbClr val="5B5479"/>
                      </a:solidFill>
                      <a:prstDash val="solid"/>
                      <a:round/>
                      <a:headEnd type="none" w="med" len="med"/>
                      <a:tailEnd type="none" w="med" len="med"/>
                    </a:lnB>
                  </a:tcPr>
                </a:tc>
                <a:tc>
                  <a:txBody>
                    <a:bodyPr/>
                    <a:lstStyle/>
                    <a:p>
                      <a:pPr algn="ctr" fontAlgn="t"/>
                      <a:r>
                        <a:rPr lang="ru-RU" sz="1200" b="0" i="0" u="none" strike="noStrike" dirty="0" smtClean="0">
                          <a:solidFill>
                            <a:srgbClr val="000000"/>
                          </a:solidFill>
                          <a:effectLst/>
                          <a:latin typeface="+mn-lt"/>
                        </a:rPr>
                        <a:t>4 004,2</a:t>
                      </a:r>
                      <a:endParaRPr lang="ru-RU" sz="1200" b="0" i="0" u="none" strike="noStrike" dirty="0">
                        <a:solidFill>
                          <a:srgbClr val="000000"/>
                        </a:solidFill>
                        <a:effectLst/>
                        <a:latin typeface="+mn-lt"/>
                      </a:endParaRPr>
                    </a:p>
                  </a:txBody>
                  <a:tcPr marL="2956" marR="2956" marT="2956" marB="0" anchor="ctr">
                    <a:lnT w="12700" cap="flat" cmpd="sng" algn="ctr">
                      <a:solidFill>
                        <a:srgbClr val="5B5479"/>
                      </a:solidFill>
                      <a:prstDash val="solid"/>
                      <a:round/>
                      <a:headEnd type="none" w="med" len="med"/>
                      <a:tailEnd type="none" w="med" len="med"/>
                    </a:lnT>
                    <a:lnB w="12700" cap="flat" cmpd="sng" algn="ctr">
                      <a:solidFill>
                        <a:srgbClr val="5B5479"/>
                      </a:solidFill>
                      <a:prstDash val="solid"/>
                      <a:round/>
                      <a:headEnd type="none" w="med" len="med"/>
                      <a:tailEnd type="none" w="med" len="med"/>
                    </a:lnB>
                  </a:tcPr>
                </a:tc>
              </a:tr>
              <a:tr h="455277">
                <a:tc>
                  <a:txBody>
                    <a:bodyPr/>
                    <a:lstStyle/>
                    <a:p>
                      <a:pPr algn="l" fontAlgn="t"/>
                      <a:r>
                        <a:rPr lang="ru-RU" sz="1000" u="none" strike="noStrike" dirty="0" smtClean="0">
                          <a:effectLst/>
                        </a:rPr>
                        <a:t>Средний срок простоя государственных и муниципальных систем в результате компьютерных атак (час)</a:t>
                      </a:r>
                    </a:p>
                  </a:txBody>
                  <a:tcPr marL="2956" marR="2956" marT="2956" marB="0"/>
                </a:tc>
                <a:tc>
                  <a:txBody>
                    <a:bodyPr/>
                    <a:lstStyle/>
                    <a:p>
                      <a:pPr algn="ctr" fontAlgn="t"/>
                      <a:r>
                        <a:rPr lang="ru-RU" sz="1200" u="none" strike="noStrike" dirty="0" smtClean="0">
                          <a:effectLst/>
                          <a:latin typeface="+mn-lt"/>
                        </a:rPr>
                        <a:t>18</a:t>
                      </a:r>
                      <a:endParaRPr lang="ru-RU" sz="1200" b="0" i="0" u="none" strike="noStrike" dirty="0">
                        <a:solidFill>
                          <a:srgbClr val="000000"/>
                        </a:solidFill>
                        <a:effectLst/>
                        <a:latin typeface="+mn-lt"/>
                      </a:endParaRPr>
                    </a:p>
                  </a:txBody>
                  <a:tcPr marL="2956" marR="2956" marT="2956" marB="0" anchor="ctr"/>
                </a:tc>
                <a:tc>
                  <a:txBody>
                    <a:bodyPr/>
                    <a:lstStyle/>
                    <a:p>
                      <a:pPr algn="ctr" fontAlgn="t"/>
                      <a:r>
                        <a:rPr lang="ru-RU" sz="1200" b="0" i="0" u="none" strike="noStrike" dirty="0" smtClean="0">
                          <a:solidFill>
                            <a:srgbClr val="000000"/>
                          </a:solidFill>
                          <a:effectLst/>
                          <a:latin typeface="+mn-lt"/>
                        </a:rPr>
                        <a:t>18</a:t>
                      </a:r>
                      <a:endParaRPr lang="ru-RU" sz="1200" b="0" i="0" u="none" strike="noStrike" dirty="0">
                        <a:solidFill>
                          <a:srgbClr val="000000"/>
                        </a:solidFill>
                        <a:effectLst/>
                        <a:latin typeface="+mn-lt"/>
                      </a:endParaRPr>
                    </a:p>
                  </a:txBody>
                  <a:tcPr marL="2956" marR="2956" marT="2956" marB="0" anchor="ctr"/>
                </a:tc>
                <a:tc rowSpan="2">
                  <a:txBody>
                    <a:bodyPr/>
                    <a:lstStyle/>
                    <a:p>
                      <a:pPr algn="ctr" fontAlgn="t"/>
                      <a:r>
                        <a:rPr lang="ru-RU" sz="1200" u="none" strike="noStrike" dirty="0" smtClean="0">
                          <a:effectLst/>
                          <a:latin typeface="+mn-lt"/>
                        </a:rPr>
                        <a:t>529,0</a:t>
                      </a:r>
                      <a:endParaRPr lang="ru-RU" sz="1200" b="0" i="0" u="none" strike="noStrike" dirty="0">
                        <a:solidFill>
                          <a:srgbClr val="000000"/>
                        </a:solidFill>
                        <a:effectLst/>
                        <a:latin typeface="+mn-lt"/>
                      </a:endParaRPr>
                    </a:p>
                  </a:txBody>
                  <a:tcPr marL="2956" marR="2956" marT="2956" marB="0" anchor="ctr">
                    <a:lnT w="12700" cap="flat" cmpd="sng" algn="ctr">
                      <a:solidFill>
                        <a:srgbClr val="5B5479"/>
                      </a:solidFill>
                      <a:prstDash val="solid"/>
                      <a:round/>
                      <a:headEnd type="none" w="med" len="med"/>
                      <a:tailEnd type="none" w="med" len="med"/>
                    </a:lnT>
                    <a:lnB w="12700" cap="flat" cmpd="sng" algn="ctr">
                      <a:solidFill>
                        <a:srgbClr val="5B5479"/>
                      </a:solidFill>
                      <a:prstDash val="solid"/>
                      <a:round/>
                      <a:headEnd type="none" w="med" len="med"/>
                      <a:tailEnd type="none" w="med" len="med"/>
                    </a:lnB>
                  </a:tcPr>
                </a:tc>
                <a:tc rowSpan="2">
                  <a:txBody>
                    <a:bodyPr/>
                    <a:lstStyle/>
                    <a:p>
                      <a:pPr algn="ctr" fontAlgn="t"/>
                      <a:r>
                        <a:rPr lang="ru-RU" sz="1200" b="0" i="0" u="none" strike="noStrike" dirty="0" smtClean="0">
                          <a:solidFill>
                            <a:srgbClr val="000000"/>
                          </a:solidFill>
                          <a:effectLst/>
                          <a:latin typeface="+mn-lt"/>
                        </a:rPr>
                        <a:t>526,7</a:t>
                      </a:r>
                      <a:endParaRPr lang="ru-RU" sz="1200" b="0" i="0" u="none" strike="noStrike" dirty="0">
                        <a:solidFill>
                          <a:srgbClr val="000000"/>
                        </a:solidFill>
                        <a:effectLst/>
                        <a:latin typeface="+mn-lt"/>
                      </a:endParaRPr>
                    </a:p>
                  </a:txBody>
                  <a:tcPr marL="2956" marR="2956" marT="2956" marB="0" anchor="ctr">
                    <a:lnT w="12700" cap="flat" cmpd="sng" algn="ctr">
                      <a:solidFill>
                        <a:srgbClr val="5B5479"/>
                      </a:solidFill>
                      <a:prstDash val="solid"/>
                      <a:round/>
                      <a:headEnd type="none" w="med" len="med"/>
                      <a:tailEnd type="none" w="med" len="med"/>
                    </a:lnT>
                    <a:lnB w="12700" cap="flat" cmpd="sng" algn="ctr">
                      <a:solidFill>
                        <a:srgbClr val="5B5479"/>
                      </a:solidFill>
                      <a:prstDash val="solid"/>
                      <a:round/>
                      <a:headEnd type="none" w="med" len="med"/>
                      <a:tailEnd type="none" w="med" len="med"/>
                    </a:lnB>
                  </a:tcPr>
                </a:tc>
              </a:tr>
              <a:tr h="455236">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ru-RU" sz="1000" u="none" strike="noStrike" dirty="0" smtClean="0">
                          <a:effectLst/>
                        </a:rPr>
                        <a:t>Стоимостная доля закупаемого и (или) арендуемого исполнительными органами муниципального образования, отечественного программного обеспечения (%)</a:t>
                      </a:r>
                    </a:p>
                  </a:txBody>
                  <a:tcPr marL="2956" marR="2956" marT="2956" marB="0"/>
                </a:tc>
                <a:tc>
                  <a:txBody>
                    <a:bodyPr/>
                    <a:lstStyle/>
                    <a:p>
                      <a:pPr algn="ctr" fontAlgn="t"/>
                      <a:r>
                        <a:rPr lang="en-US" sz="1200" b="0" i="0" u="none" strike="noStrike" dirty="0" smtClean="0">
                          <a:solidFill>
                            <a:srgbClr val="000000"/>
                          </a:solidFill>
                          <a:effectLst/>
                          <a:latin typeface="+mn-lt"/>
                        </a:rPr>
                        <a:t>&gt;75</a:t>
                      </a:r>
                      <a:endParaRPr lang="ru-RU" sz="1200" b="0" i="0" u="none" strike="noStrike" dirty="0">
                        <a:solidFill>
                          <a:srgbClr val="000000"/>
                        </a:solidFill>
                        <a:effectLst/>
                        <a:latin typeface="+mn-lt"/>
                      </a:endParaRPr>
                    </a:p>
                  </a:txBody>
                  <a:tcPr marL="2956" marR="2956" marT="2956" marB="0" anchor="ctr"/>
                </a:tc>
                <a:tc>
                  <a:txBody>
                    <a:bodyPr/>
                    <a:lstStyle/>
                    <a:p>
                      <a:pPr algn="ctr" fontAlgn="t"/>
                      <a:r>
                        <a:rPr lang="en-US" sz="1200" b="0" i="0" u="none" strike="noStrike" dirty="0" smtClean="0">
                          <a:solidFill>
                            <a:srgbClr val="000000"/>
                          </a:solidFill>
                          <a:effectLst/>
                          <a:latin typeface="+mn-lt"/>
                        </a:rPr>
                        <a:t>&gt;75</a:t>
                      </a:r>
                      <a:endParaRPr lang="ru-RU" sz="1200" b="0" i="0" u="none" strike="noStrike" dirty="0">
                        <a:solidFill>
                          <a:srgbClr val="000000"/>
                        </a:solidFill>
                        <a:effectLst/>
                        <a:latin typeface="+mn-lt"/>
                      </a:endParaRPr>
                    </a:p>
                  </a:txBody>
                  <a:tcPr marL="2956" marR="2956" marT="2956" marB="0" anchor="ctr"/>
                </a:tc>
                <a:tc vMerge="1">
                  <a:txBody>
                    <a:bodyPr/>
                    <a:lstStyle/>
                    <a:p>
                      <a:pPr algn="ctr" fontAlgn="t"/>
                      <a:endParaRPr lang="ru-RU" sz="1200" b="0" i="0" u="none" strike="noStrike" dirty="0">
                        <a:solidFill>
                          <a:srgbClr val="000000"/>
                        </a:solidFill>
                        <a:effectLst/>
                        <a:latin typeface="+mn-lt"/>
                      </a:endParaRPr>
                    </a:p>
                  </a:txBody>
                  <a:tcPr marL="2956" marR="2956" marT="2956" marB="0" anchor="ctr"/>
                </a:tc>
                <a:tc vMerge="1">
                  <a:txBody>
                    <a:bodyPr/>
                    <a:lstStyle/>
                    <a:p>
                      <a:pPr algn="ctr" fontAlgn="t"/>
                      <a:endParaRPr lang="ru-RU" sz="1200" u="none" strike="noStrike" dirty="0" smtClean="0">
                        <a:effectLst/>
                        <a:latin typeface="+mn-lt"/>
                      </a:endParaRPr>
                    </a:p>
                  </a:txBody>
                  <a:tcPr marL="2956" marR="2956" marT="2956" marB="0" anchor="ctr"/>
                </a:tc>
              </a:tr>
              <a:tr h="226293">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ru-RU" sz="1000" u="none" strike="noStrike" dirty="0" smtClean="0">
                          <a:effectLst/>
                        </a:rPr>
                        <a:t>Доля модернизации и обеспечения оборудованием (%)</a:t>
                      </a:r>
                    </a:p>
                  </a:txBody>
                  <a:tcPr marL="2956" marR="2956" marT="2956" marB="0"/>
                </a:tc>
                <a:tc>
                  <a:txBody>
                    <a:bodyPr/>
                    <a:lstStyle/>
                    <a:p>
                      <a:pPr algn="ctr" fontAlgn="t"/>
                      <a:r>
                        <a:rPr lang="ru-RU" sz="1200" b="0" i="0" u="none" strike="noStrike" dirty="0" smtClean="0">
                          <a:solidFill>
                            <a:srgbClr val="000000"/>
                          </a:solidFill>
                          <a:effectLst/>
                          <a:latin typeface="+mn-lt"/>
                        </a:rPr>
                        <a:t>38</a:t>
                      </a:r>
                      <a:endParaRPr lang="ru-RU" sz="1200" b="0" i="0" u="none" strike="noStrike" dirty="0">
                        <a:solidFill>
                          <a:srgbClr val="000000"/>
                        </a:solidFill>
                        <a:effectLst/>
                        <a:latin typeface="+mn-lt"/>
                      </a:endParaRPr>
                    </a:p>
                  </a:txBody>
                  <a:tcPr marL="2956" marR="2956" marT="2956" marB="0" anchor="ctr"/>
                </a:tc>
                <a:tc>
                  <a:txBody>
                    <a:bodyPr/>
                    <a:lstStyle/>
                    <a:p>
                      <a:pPr algn="ctr" fontAlgn="t"/>
                      <a:r>
                        <a:rPr lang="ru-RU" sz="1200" b="0" i="0" u="none" strike="noStrike" dirty="0" smtClean="0">
                          <a:solidFill>
                            <a:srgbClr val="000000"/>
                          </a:solidFill>
                          <a:effectLst/>
                          <a:latin typeface="+mn-lt"/>
                        </a:rPr>
                        <a:t>38</a:t>
                      </a:r>
                    </a:p>
                  </a:txBody>
                  <a:tcPr marL="2956" marR="2956" marT="2956" marB="0" anchor="ctr"/>
                </a:tc>
                <a:tc>
                  <a:txBody>
                    <a:bodyPr/>
                    <a:lstStyle/>
                    <a:p>
                      <a:pPr algn="ctr" fontAlgn="t"/>
                      <a:r>
                        <a:rPr lang="ru-RU" sz="1200" b="0" i="0" u="none" strike="noStrike" dirty="0" smtClean="0">
                          <a:solidFill>
                            <a:srgbClr val="000000"/>
                          </a:solidFill>
                          <a:effectLst/>
                          <a:latin typeface="+mn-lt"/>
                        </a:rPr>
                        <a:t>2 795,2</a:t>
                      </a:r>
                      <a:endParaRPr lang="ru-RU" sz="1200" b="0" i="0" u="none" strike="noStrike" dirty="0">
                        <a:solidFill>
                          <a:srgbClr val="000000"/>
                        </a:solidFill>
                        <a:effectLst/>
                        <a:latin typeface="+mn-lt"/>
                      </a:endParaRPr>
                    </a:p>
                  </a:txBody>
                  <a:tcPr marL="2956" marR="2956" marT="2956" marB="0" anchor="ctr">
                    <a:lnT w="12700" cap="flat" cmpd="sng" algn="ctr">
                      <a:solidFill>
                        <a:srgbClr val="5B5479"/>
                      </a:solidFill>
                      <a:prstDash val="solid"/>
                      <a:round/>
                      <a:headEnd type="none" w="med" len="med"/>
                      <a:tailEnd type="none" w="med" len="med"/>
                    </a:lnT>
                  </a:tcPr>
                </a:tc>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lang="ru-RU" sz="1200" b="0" i="0" u="none" strike="noStrike" dirty="0" smtClean="0">
                          <a:solidFill>
                            <a:srgbClr val="000000"/>
                          </a:solidFill>
                          <a:effectLst/>
                          <a:latin typeface="+mn-lt"/>
                        </a:rPr>
                        <a:t>2 795,2</a:t>
                      </a:r>
                    </a:p>
                  </a:txBody>
                  <a:tcPr marL="2956" marR="2956" marT="2956" marB="0" anchor="ctr">
                    <a:lnT w="12700" cap="flat" cmpd="sng" algn="ctr">
                      <a:solidFill>
                        <a:srgbClr val="5B5479"/>
                      </a:solidFill>
                      <a:prstDash val="solid"/>
                      <a:round/>
                      <a:headEnd type="none" w="med" len="med"/>
                      <a:tailEnd type="none" w="med" len="med"/>
                    </a:lnT>
                  </a:tcPr>
                </a:tc>
              </a:tr>
            </a:tbl>
          </a:graphicData>
        </a:graphic>
      </p:graphicFrame>
      <p:sp>
        <p:nvSpPr>
          <p:cNvPr id="15" name="TextBox 14"/>
          <p:cNvSpPr txBox="1"/>
          <p:nvPr/>
        </p:nvSpPr>
        <p:spPr>
          <a:xfrm>
            <a:off x="3864077" y="6469064"/>
            <a:ext cx="4326193" cy="369332"/>
          </a:xfrm>
          <a:prstGeom prst="rect">
            <a:avLst/>
          </a:prstGeom>
          <a:noFill/>
        </p:spPr>
        <p:txBody>
          <a:bodyPr wrap="square" rtlCol="0">
            <a:spAutoFit/>
          </a:bodyPr>
          <a:lstStyle/>
          <a:p>
            <a:pPr algn="ctr"/>
            <a:r>
              <a:rPr lang="ru-RU" dirty="0" smtClean="0">
                <a:solidFill>
                  <a:srgbClr val="FFFFFF"/>
                </a:solidFill>
              </a:rPr>
              <a:t>Цифровое развитие</a:t>
            </a:r>
            <a:endParaRPr lang="ru-RU" dirty="0">
              <a:solidFill>
                <a:srgbClr val="FFFFFF"/>
              </a:solidFill>
            </a:endParaRPr>
          </a:p>
        </p:txBody>
      </p:sp>
      <p:sp>
        <p:nvSpPr>
          <p:cNvPr id="11" name="Заголовок 2"/>
          <p:cNvSpPr txBox="1">
            <a:spLocks/>
          </p:cNvSpPr>
          <p:nvPr/>
        </p:nvSpPr>
        <p:spPr>
          <a:xfrm>
            <a:off x="0" y="3813998"/>
            <a:ext cx="6362700" cy="432000"/>
          </a:xfrm>
          <a:prstGeom prst="rect">
            <a:avLst/>
          </a:prstGeom>
          <a:solidFill>
            <a:schemeClr val="bg1"/>
          </a:solidFill>
        </p:spPr>
        <p:txBody>
          <a:bodyPr vert="horz" lIns="180000" tIns="180000" rIns="180000" bIns="180000" rtlCol="0" anchor="ctr">
            <a:noAutofit/>
          </a:bodyPr>
          <a:lstStyle>
            <a:lvl1pPr algn="r" defTabSz="914400" rtl="0" eaLnBrk="1" latinLnBrk="0" hangingPunct="1">
              <a:lnSpc>
                <a:spcPct val="70000"/>
              </a:lnSpc>
              <a:spcBef>
                <a:spcPct val="0"/>
              </a:spcBef>
              <a:buNone/>
              <a:defRPr sz="4200" b="1" kern="1200" spc="-300">
                <a:solidFill>
                  <a:schemeClr val="tx1">
                    <a:lumMod val="75000"/>
                    <a:lumOff val="25000"/>
                  </a:schemeClr>
                </a:solidFill>
                <a:latin typeface="+mj-lt"/>
                <a:ea typeface="+mj-ea"/>
                <a:cs typeface="+mj-cs"/>
              </a:defRPr>
            </a:lvl1pPr>
          </a:lstStyle>
          <a:p>
            <a:pPr algn="l"/>
            <a:r>
              <a:rPr lang="ru-RU" sz="2800" dirty="0" smtClean="0">
                <a:solidFill>
                  <a:prstClr val="black">
                    <a:lumMod val="75000"/>
                    <a:lumOff val="25000"/>
                  </a:prstClr>
                </a:solidFill>
              </a:rPr>
              <a:t>Основные результаты реализации мероприятий муниципальной программы:</a:t>
            </a:r>
            <a:endParaRPr lang="ru-RU" sz="2800" dirty="0">
              <a:solidFill>
                <a:prstClr val="black">
                  <a:lumMod val="75000"/>
                  <a:lumOff val="25000"/>
                </a:prstClr>
              </a:solidFill>
            </a:endParaRPr>
          </a:p>
        </p:txBody>
      </p:sp>
      <p:sp>
        <p:nvSpPr>
          <p:cNvPr id="12" name="TextBox 11"/>
          <p:cNvSpPr txBox="1"/>
          <p:nvPr/>
        </p:nvSpPr>
        <p:spPr>
          <a:xfrm>
            <a:off x="160276" y="4331462"/>
            <a:ext cx="5701788" cy="338554"/>
          </a:xfrm>
          <a:prstGeom prst="rect">
            <a:avLst/>
          </a:prstGeom>
          <a:noFill/>
        </p:spPr>
        <p:txBody>
          <a:bodyPr wrap="square" rtlCol="0">
            <a:spAutoFit/>
          </a:bodyPr>
          <a:lstStyle/>
          <a:p>
            <a:r>
              <a:rPr lang="ru-RU" sz="1600" b="1" dirty="0" smtClean="0">
                <a:solidFill>
                  <a:srgbClr val="25C6E3"/>
                </a:solidFill>
              </a:rPr>
              <a:t>Цифровой город:</a:t>
            </a:r>
            <a:endParaRPr lang="ru-RU" sz="1600" b="1" dirty="0">
              <a:solidFill>
                <a:srgbClr val="25C6E3"/>
              </a:solidFill>
            </a:endParaRPr>
          </a:p>
        </p:txBody>
      </p:sp>
      <p:sp>
        <p:nvSpPr>
          <p:cNvPr id="17" name="Прямоугольник 16"/>
          <p:cNvSpPr/>
          <p:nvPr/>
        </p:nvSpPr>
        <p:spPr>
          <a:xfrm>
            <a:off x="197923" y="4687224"/>
            <a:ext cx="5552175" cy="1600438"/>
          </a:xfrm>
          <a:prstGeom prst="rect">
            <a:avLst/>
          </a:prstGeom>
        </p:spPr>
        <p:txBody>
          <a:bodyPr wrap="square">
            <a:spAutoFit/>
          </a:bodyPr>
          <a:lstStyle/>
          <a:p>
            <a:pPr marL="171450" indent="-171450">
              <a:buFont typeface="Wingdings" panose="05000000000000000000" pitchFamily="2" charset="2"/>
              <a:buChar char="ü"/>
            </a:pPr>
            <a:r>
              <a:rPr lang="ru-RU" sz="1400" dirty="0" smtClean="0">
                <a:solidFill>
                  <a:prstClr val="black"/>
                </a:solidFill>
              </a:rPr>
              <a:t>Осуществляется информационно-техническая поддержка 3 официальных сайтов администрации и Думы города </a:t>
            </a:r>
            <a:r>
              <a:rPr lang="ru-RU" sz="1400" dirty="0" err="1" smtClean="0">
                <a:solidFill>
                  <a:prstClr val="black"/>
                </a:solidFill>
              </a:rPr>
              <a:t>Пыть-Яха</a:t>
            </a:r>
            <a:r>
              <a:rPr lang="ru-RU" sz="1400" dirty="0" smtClean="0">
                <a:solidFill>
                  <a:prstClr val="black"/>
                </a:solidFill>
              </a:rPr>
              <a:t>. Создан новый раздел на сайте администрации города «Проекты нашего города»</a:t>
            </a:r>
          </a:p>
          <a:p>
            <a:pPr marL="171450" indent="-171450">
              <a:buFont typeface="Wingdings" panose="05000000000000000000" pitchFamily="2" charset="2"/>
              <a:buChar char="ü"/>
            </a:pPr>
            <a:r>
              <a:rPr lang="ru-RU" sz="1400" dirty="0" smtClean="0">
                <a:solidFill>
                  <a:prstClr val="black"/>
                </a:solidFill>
              </a:rPr>
              <a:t>Приобретено специализированное ПО «Полигон Про: Изменение кадастра», «Полигон Про:  Заявление о ГКУ и ГРП»</a:t>
            </a:r>
            <a:endParaRPr lang="ru-RU" sz="1400" dirty="0">
              <a:solidFill>
                <a:prstClr val="black"/>
              </a:solidFill>
            </a:endParaRPr>
          </a:p>
          <a:p>
            <a:pPr marL="171450" indent="-171450">
              <a:buFont typeface="Wingdings" panose="05000000000000000000" pitchFamily="2" charset="2"/>
              <a:buChar char="ü"/>
            </a:pPr>
            <a:endParaRPr lang="ru-RU" sz="1400" dirty="0" smtClean="0">
              <a:solidFill>
                <a:prstClr val="black"/>
              </a:solidFill>
            </a:endParaRPr>
          </a:p>
        </p:txBody>
      </p:sp>
      <p:sp>
        <p:nvSpPr>
          <p:cNvPr id="18" name="Текст 9"/>
          <p:cNvSpPr txBox="1">
            <a:spLocks/>
          </p:cNvSpPr>
          <p:nvPr/>
        </p:nvSpPr>
        <p:spPr>
          <a:xfrm>
            <a:off x="6917625" y="3586512"/>
            <a:ext cx="5274375" cy="282637"/>
          </a:xfrm>
          <a:prstGeom prst="rect">
            <a:avLst/>
          </a:prstGeom>
          <a:solidFill>
            <a:schemeClr val="bg1"/>
          </a:solidFill>
          <a:ln>
            <a:noFill/>
          </a:ln>
        </p:spPr>
        <p:txBody>
          <a:bodyPr vert="horz" lIns="180000" tIns="36000" rIns="180000" bIns="36000" rtlCol="0">
            <a:noAutofit/>
          </a:bodyPr>
          <a:lstStyle>
            <a:lvl1pPr marL="0" indent="0" algn="r" defTabSz="914400" rtl="0" eaLnBrk="1" latinLnBrk="0" hangingPunct="1">
              <a:lnSpc>
                <a:spcPct val="90000"/>
              </a:lnSpc>
              <a:spcBef>
                <a:spcPts val="1000"/>
              </a:spcBef>
              <a:buFont typeface="Arial" panose="020B0604020202020204" pitchFamily="34" charset="0"/>
              <a:buNone/>
              <a:defRPr sz="1800" kern="1200">
                <a:solidFill>
                  <a:schemeClr val="bg1"/>
                </a:solidFill>
                <a:latin typeface="+mn-lt"/>
                <a:ea typeface="+mn-ea"/>
                <a:cs typeface="+mn-cs"/>
              </a:defRPr>
            </a:lvl1pPr>
            <a:lvl2pPr marL="266700" indent="0" algn="l"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2pPr>
            <a:lvl3pPr marL="542925"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mn-lt"/>
                <a:ea typeface="+mn-ea"/>
                <a:cs typeface="+mn-cs"/>
              </a:defRPr>
            </a:lvl3pPr>
            <a:lvl4pPr marL="809625"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mn-lt"/>
                <a:ea typeface="+mn-ea"/>
                <a:cs typeface="+mn-cs"/>
              </a:defRPr>
            </a:lvl4pPr>
            <a:lvl5pPr marL="1076325"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endParaRPr lang="ru-RU" dirty="0">
              <a:solidFill>
                <a:srgbClr val="FFFFFF"/>
              </a:solidFill>
            </a:endParaRPr>
          </a:p>
        </p:txBody>
      </p:sp>
      <p:sp>
        <p:nvSpPr>
          <p:cNvPr id="10" name="Текст 9"/>
          <p:cNvSpPr>
            <a:spLocks noGrp="1"/>
          </p:cNvSpPr>
          <p:nvPr>
            <p:ph type="body" sz="quarter" idx="32"/>
          </p:nvPr>
        </p:nvSpPr>
        <p:spPr>
          <a:xfrm>
            <a:off x="6703917" y="3196358"/>
            <a:ext cx="5488083" cy="2096145"/>
          </a:xfrm>
          <a:ln>
            <a:noFill/>
          </a:ln>
        </p:spPr>
        <p:txBody>
          <a:bodyPr tIns="36000" bIns="36000"/>
          <a:lstStyle/>
          <a:p>
            <a:pPr algn="l"/>
            <a:r>
              <a:rPr lang="ru-RU" sz="2400" b="1" dirty="0"/>
              <a:t>Цель: </a:t>
            </a:r>
            <a:r>
              <a:rPr lang="ru-RU" dirty="0"/>
              <a:t>Получение гражданами и организациями преимуществ от применения информационно-коммуникационных технологий за счет обеспечения равного доступа к информационным ресурсам, повышения эффективности муниципального управления в городе </a:t>
            </a:r>
            <a:r>
              <a:rPr lang="ru-RU" dirty="0" err="1"/>
              <a:t>Пыть-Яхе</a:t>
            </a:r>
            <a:r>
              <a:rPr lang="ru-RU" dirty="0"/>
              <a:t>. Формирование системы межведомственного электронного взаимодействия</a:t>
            </a:r>
          </a:p>
        </p:txBody>
      </p:sp>
      <p:sp>
        <p:nvSpPr>
          <p:cNvPr id="19" name="TextBox 18"/>
          <p:cNvSpPr txBox="1"/>
          <p:nvPr/>
        </p:nvSpPr>
        <p:spPr>
          <a:xfrm>
            <a:off x="6577781" y="5314586"/>
            <a:ext cx="5804719" cy="584775"/>
          </a:xfrm>
          <a:prstGeom prst="rect">
            <a:avLst/>
          </a:prstGeom>
          <a:noFill/>
        </p:spPr>
        <p:txBody>
          <a:bodyPr wrap="square" rtlCol="0">
            <a:spAutoFit/>
          </a:bodyPr>
          <a:lstStyle/>
          <a:p>
            <a:r>
              <a:rPr lang="ru-RU" sz="1600" b="1" dirty="0">
                <a:solidFill>
                  <a:srgbClr val="0070C0"/>
                </a:solidFill>
              </a:rPr>
              <a:t>Создание устойчивой информационно-телекоммуникационной инфраструктуры:</a:t>
            </a:r>
          </a:p>
        </p:txBody>
      </p:sp>
      <p:sp>
        <p:nvSpPr>
          <p:cNvPr id="20" name="Прямоугольник 19"/>
          <p:cNvSpPr/>
          <p:nvPr/>
        </p:nvSpPr>
        <p:spPr>
          <a:xfrm>
            <a:off x="5686006" y="5535992"/>
            <a:ext cx="5552175" cy="307777"/>
          </a:xfrm>
          <a:prstGeom prst="rect">
            <a:avLst/>
          </a:prstGeom>
        </p:spPr>
        <p:txBody>
          <a:bodyPr wrap="square">
            <a:spAutoFit/>
          </a:bodyPr>
          <a:lstStyle/>
          <a:p>
            <a:pPr marL="171450" indent="-171450">
              <a:buFont typeface="Wingdings" panose="05000000000000000000" pitchFamily="2" charset="2"/>
              <a:buChar char="ü"/>
            </a:pPr>
            <a:endParaRPr lang="ru-RU" sz="1400" dirty="0" smtClean="0">
              <a:solidFill>
                <a:prstClr val="black"/>
              </a:solidFill>
            </a:endParaRPr>
          </a:p>
        </p:txBody>
      </p:sp>
      <p:sp>
        <p:nvSpPr>
          <p:cNvPr id="21" name="Прямоугольник 20"/>
          <p:cNvSpPr/>
          <p:nvPr/>
        </p:nvSpPr>
        <p:spPr>
          <a:xfrm>
            <a:off x="6577781" y="5888564"/>
            <a:ext cx="5552175" cy="307777"/>
          </a:xfrm>
          <a:prstGeom prst="rect">
            <a:avLst/>
          </a:prstGeom>
        </p:spPr>
        <p:txBody>
          <a:bodyPr wrap="square">
            <a:spAutoFit/>
          </a:bodyPr>
          <a:lstStyle/>
          <a:p>
            <a:pPr marL="171450" indent="-171450">
              <a:buFont typeface="Wingdings" panose="05000000000000000000" pitchFamily="2" charset="2"/>
              <a:buChar char="ü"/>
            </a:pPr>
            <a:r>
              <a:rPr lang="ru-RU" sz="1400" dirty="0" smtClean="0">
                <a:solidFill>
                  <a:prstClr val="black"/>
                </a:solidFill>
              </a:rPr>
              <a:t>Более </a:t>
            </a:r>
            <a:r>
              <a:rPr lang="ru-RU" sz="1400" dirty="0">
                <a:solidFill>
                  <a:prstClr val="black"/>
                </a:solidFill>
              </a:rPr>
              <a:t>75% закуплено отечественного программного </a:t>
            </a:r>
            <a:r>
              <a:rPr lang="ru-RU" sz="1400" dirty="0" smtClean="0">
                <a:solidFill>
                  <a:prstClr val="black"/>
                </a:solidFill>
              </a:rPr>
              <a:t>обеспечения</a:t>
            </a:r>
          </a:p>
        </p:txBody>
      </p:sp>
    </p:spTree>
    <p:extLst>
      <p:ext uri="{BB962C8B-B14F-4D97-AF65-F5344CB8AC3E}">
        <p14:creationId xmlns:p14="http://schemas.microsoft.com/office/powerpoint/2010/main" val="1156951150"/>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Рисунок 12"/>
          <p:cNvPicPr>
            <a:picLocks noGrp="1" noChangeAspect="1"/>
          </p:cNvPicPr>
          <p:nvPr>
            <p:ph type="pic" sz="quarter" idx="14"/>
          </p:nvPr>
        </p:nvPicPr>
        <p:blipFill>
          <a:blip r:embed="rId2" cstate="email">
            <a:extLst>
              <a:ext uri="{28A0092B-C50C-407E-A947-70E740481C1C}">
                <a14:useLocalDpi xmlns:a14="http://schemas.microsoft.com/office/drawing/2010/main"/>
              </a:ext>
            </a:extLst>
          </a:blip>
          <a:stretch>
            <a:fillRect/>
          </a:stretch>
        </p:blipFill>
        <p:spPr>
          <a:xfrm>
            <a:off x="6648810" y="0"/>
            <a:ext cx="5550607" cy="3273488"/>
          </a:xfrm>
          <a:ln>
            <a:noFill/>
          </a:ln>
        </p:spPr>
      </p:pic>
      <p:sp>
        <p:nvSpPr>
          <p:cNvPr id="2" name="Заголовок 1"/>
          <p:cNvSpPr>
            <a:spLocks noGrp="1"/>
          </p:cNvSpPr>
          <p:nvPr>
            <p:ph type="title"/>
          </p:nvPr>
        </p:nvSpPr>
        <p:spPr>
          <a:xfrm>
            <a:off x="6577781" y="2811690"/>
            <a:ext cx="5645751" cy="1237073"/>
          </a:xfrm>
          <a:ln>
            <a:noFill/>
          </a:ln>
        </p:spPr>
        <p:style>
          <a:lnRef idx="2">
            <a:schemeClr val="dk1"/>
          </a:lnRef>
          <a:fillRef idx="1">
            <a:schemeClr val="lt1"/>
          </a:fillRef>
          <a:effectRef idx="0">
            <a:schemeClr val="dk1"/>
          </a:effectRef>
          <a:fontRef idx="minor">
            <a:schemeClr val="dk1"/>
          </a:fontRef>
        </p:style>
        <p:txBody>
          <a:bodyPr/>
          <a:lstStyle/>
          <a:p>
            <a:r>
              <a:rPr lang="ru-RU" sz="3200" dirty="0">
                <a:latin typeface="+mn-lt"/>
              </a:rPr>
              <a:t>Муниципальная программа </a:t>
            </a:r>
            <a:r>
              <a:rPr lang="ru-RU" sz="3200" dirty="0" smtClean="0"/>
              <a:t>«Современная транспортная система города </a:t>
            </a:r>
            <a:r>
              <a:rPr lang="ru-RU" sz="3200" dirty="0" err="1" smtClean="0"/>
              <a:t>Пыть-Яха</a:t>
            </a:r>
            <a:r>
              <a:rPr lang="ru-RU" sz="3200" dirty="0" smtClean="0"/>
              <a:t>"</a:t>
            </a:r>
            <a:endParaRPr lang="ru-RU" sz="3200" dirty="0">
              <a:latin typeface="+mn-lt"/>
            </a:endParaRPr>
          </a:p>
        </p:txBody>
      </p:sp>
      <p:sp>
        <p:nvSpPr>
          <p:cNvPr id="4" name="Нижний колонтитул 3"/>
          <p:cNvSpPr>
            <a:spLocks noGrp="1"/>
          </p:cNvSpPr>
          <p:nvPr>
            <p:ph type="ftr" sz="quarter" idx="13"/>
          </p:nvPr>
        </p:nvSpPr>
        <p:spPr/>
        <p:txBody>
          <a:bodyPr/>
          <a:lstStyle/>
          <a:p>
            <a:pPr rtl="0"/>
            <a:r>
              <a:rPr lang="ru-RU" noProof="0" smtClean="0"/>
              <a:t>Бюджет для граждан</a:t>
            </a:r>
            <a:endParaRPr lang="ru-RU" noProof="0" dirty="0"/>
          </a:p>
        </p:txBody>
      </p:sp>
      <p:sp>
        <p:nvSpPr>
          <p:cNvPr id="85" name="Нижний колонтитул 3"/>
          <p:cNvSpPr txBox="1">
            <a:spLocks/>
          </p:cNvSpPr>
          <p:nvPr/>
        </p:nvSpPr>
        <p:spPr>
          <a:xfrm>
            <a:off x="0" y="6437730"/>
            <a:ext cx="11760000" cy="432000"/>
          </a:xfrm>
          <a:prstGeom prst="rect">
            <a:avLst/>
          </a:prstGeom>
          <a:solidFill>
            <a:srgbClr val="404040"/>
          </a:solidFill>
          <a:ln cmpd="sng">
            <a:noFill/>
          </a:ln>
        </p:spPr>
        <p:txBody>
          <a:bodyPr vert="horz" lIns="0" tIns="0" rIns="0" bIns="0" rtlCol="0" anchor="ctr"/>
          <a:lstStyle>
            <a:defPPr rtl="0">
              <a:defRPr lang="ru-RU"/>
            </a:defPPr>
            <a:lvl1pPr marL="0" algn="l" defTabSz="914400" rtl="0" eaLnBrk="1" latinLnBrk="0" hangingPunct="1">
              <a:defRPr sz="1200"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1"/>
            <a:r>
              <a:rPr lang="ru-RU" b="1" smtClean="0">
                <a:gradFill>
                  <a:gsLst>
                    <a:gs pos="0">
                      <a:schemeClr val="accent1">
                        <a:lumMod val="5000"/>
                        <a:lumOff val="95000"/>
                      </a:schemeClr>
                    </a:gs>
                    <a:gs pos="74000">
                      <a:schemeClr val="accent5">
                        <a:lumMod val="25000"/>
                        <a:lumOff val="75000"/>
                      </a:schemeClr>
                    </a:gs>
                    <a:gs pos="83000">
                      <a:schemeClr val="accent5">
                        <a:lumMod val="25000"/>
                        <a:lumOff val="75000"/>
                      </a:schemeClr>
                    </a:gs>
                    <a:gs pos="100000">
                      <a:schemeClr val="accent5">
                        <a:lumMod val="50000"/>
                        <a:lumOff val="50000"/>
                      </a:schemeClr>
                    </a:gs>
                  </a:gsLst>
                  <a:lin ang="5400000" scaled="1"/>
                </a:gradFill>
              </a:rPr>
              <a:t>БЮДЖЕТ ДЛЯ ГРАЖДАН </a:t>
            </a:r>
            <a:endParaRPr lang="ru-RU" b="1" dirty="0">
              <a:gradFill>
                <a:gsLst>
                  <a:gs pos="0">
                    <a:schemeClr val="accent1">
                      <a:lumMod val="5000"/>
                      <a:lumOff val="95000"/>
                    </a:schemeClr>
                  </a:gs>
                  <a:gs pos="74000">
                    <a:schemeClr val="accent5">
                      <a:lumMod val="25000"/>
                      <a:lumOff val="75000"/>
                    </a:schemeClr>
                  </a:gs>
                  <a:gs pos="83000">
                    <a:schemeClr val="accent5">
                      <a:lumMod val="25000"/>
                      <a:lumOff val="75000"/>
                    </a:schemeClr>
                  </a:gs>
                  <a:gs pos="100000">
                    <a:schemeClr val="accent5">
                      <a:lumMod val="50000"/>
                      <a:lumOff val="50000"/>
                    </a:schemeClr>
                  </a:gs>
                </a:gsLst>
                <a:lin ang="5400000" scaled="1"/>
              </a:gradFill>
            </a:endParaRPr>
          </a:p>
        </p:txBody>
      </p:sp>
      <p:sp>
        <p:nvSpPr>
          <p:cNvPr id="86" name="Номер слайда 5">
            <a:extLst>
              <a:ext uri="{FF2B5EF4-FFF2-40B4-BE49-F238E27FC236}">
                <a16:creationId xmlns="" xmlns:a16="http://schemas.microsoft.com/office/drawing/2014/main" id="{1C554D9F-1895-486E-BFBA-905BB2D29E08}"/>
              </a:ext>
            </a:extLst>
          </p:cNvPr>
          <p:cNvSpPr txBox="1">
            <a:spLocks/>
          </p:cNvSpPr>
          <p:nvPr/>
        </p:nvSpPr>
        <p:spPr>
          <a:xfrm>
            <a:off x="11760000" y="6437730"/>
            <a:ext cx="432000" cy="432000"/>
          </a:xfrm>
          <a:prstGeom prst="rect">
            <a:avLst/>
          </a:prstGeom>
          <a:solidFill>
            <a:schemeClr val="tx1">
              <a:lumMod val="75000"/>
              <a:lumOff val="25000"/>
            </a:schemeClr>
          </a:solidFill>
        </p:spPr>
        <p:txBody>
          <a:bodyPr vert="horz" lIns="0" tIns="0" rIns="0" bIns="0" rtlCol="0" anchor="ctr"/>
          <a:lstStyle>
            <a:defPPr rtl="0">
              <a:defRPr lang="ru-RU"/>
            </a:defPPr>
            <a:lvl1pPr marL="0" algn="ctr" defTabSz="914400" rtl="0" eaLnBrk="1" latinLnBrk="0" hangingPunct="1">
              <a:defRPr sz="1200" kern="1200">
                <a:solidFill>
                  <a:schemeClr val="bg1"/>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sz="1600" b="1" dirty="0" smtClean="0">
                <a:ln w="0"/>
                <a:gradFill>
                  <a:gsLst>
                    <a:gs pos="0">
                      <a:schemeClr val="accent1">
                        <a:lumMod val="5000"/>
                        <a:lumOff val="95000"/>
                      </a:schemeClr>
                    </a:gs>
                    <a:gs pos="74000">
                      <a:schemeClr val="accent5">
                        <a:lumMod val="25000"/>
                        <a:lumOff val="75000"/>
                      </a:schemeClr>
                    </a:gs>
                    <a:gs pos="83000">
                      <a:schemeClr val="accent5">
                        <a:lumMod val="25000"/>
                        <a:lumOff val="75000"/>
                      </a:schemeClr>
                    </a:gs>
                    <a:gs pos="100000">
                      <a:schemeClr val="accent5">
                        <a:lumMod val="50000"/>
                        <a:lumOff val="50000"/>
                      </a:schemeClr>
                    </a:gs>
                  </a:gsLst>
                  <a:lin ang="5400000" scaled="1"/>
                </a:gradFill>
                <a:effectLst>
                  <a:outerShdw blurRad="38100" dist="25400" dir="5400000" algn="ctr" rotWithShape="0">
                    <a:srgbClr val="6E747A">
                      <a:alpha val="43000"/>
                    </a:srgbClr>
                  </a:outerShdw>
                </a:effectLst>
              </a:rPr>
              <a:t>67</a:t>
            </a:r>
            <a:endParaRPr lang="ru-RU" sz="1600" b="1" dirty="0">
              <a:ln w="0"/>
              <a:gradFill>
                <a:gsLst>
                  <a:gs pos="0">
                    <a:schemeClr val="accent1">
                      <a:lumMod val="5000"/>
                      <a:lumOff val="95000"/>
                    </a:schemeClr>
                  </a:gs>
                  <a:gs pos="74000">
                    <a:schemeClr val="accent5">
                      <a:lumMod val="25000"/>
                      <a:lumOff val="75000"/>
                    </a:schemeClr>
                  </a:gs>
                  <a:gs pos="83000">
                    <a:schemeClr val="accent5">
                      <a:lumMod val="25000"/>
                      <a:lumOff val="75000"/>
                    </a:schemeClr>
                  </a:gs>
                  <a:gs pos="100000">
                    <a:schemeClr val="accent5">
                      <a:lumMod val="50000"/>
                      <a:lumOff val="50000"/>
                    </a:schemeClr>
                  </a:gs>
                </a:gsLst>
                <a:lin ang="5400000" scaled="1"/>
              </a:gradFill>
              <a:effectLst>
                <a:outerShdw blurRad="38100" dist="25400" dir="5400000" algn="ctr" rotWithShape="0">
                  <a:srgbClr val="6E747A">
                    <a:alpha val="43000"/>
                  </a:srgbClr>
                </a:outerShdw>
              </a:effectLst>
            </a:endParaRPr>
          </a:p>
        </p:txBody>
      </p:sp>
      <p:graphicFrame>
        <p:nvGraphicFramePr>
          <p:cNvPr id="16" name="Таблица 15"/>
          <p:cNvGraphicFramePr>
            <a:graphicFrameLocks noGrp="1"/>
          </p:cNvGraphicFramePr>
          <p:nvPr>
            <p:extLst/>
          </p:nvPr>
        </p:nvGraphicFramePr>
        <p:xfrm>
          <a:off x="160276" y="137949"/>
          <a:ext cx="6417505" cy="855673"/>
        </p:xfrm>
        <a:graphic>
          <a:graphicData uri="http://schemas.openxmlformats.org/drawingml/2006/table">
            <a:tbl>
              <a:tblPr firstRow="1" bandRow="1" bandCol="1">
                <a:tableStyleId>{5A111915-BE36-4E01-A7E5-04B1672EAD32}</a:tableStyleId>
              </a:tblPr>
              <a:tblGrid>
                <a:gridCol w="2181952"/>
                <a:gridCol w="1625768"/>
                <a:gridCol w="1411851"/>
                <a:gridCol w="1197934"/>
              </a:tblGrid>
              <a:tr h="337513">
                <a:tc rowSpan="2">
                  <a:txBody>
                    <a:bodyPr/>
                    <a:lstStyle/>
                    <a:p>
                      <a:pPr algn="ctr"/>
                      <a:r>
                        <a:rPr lang="ru-RU" sz="1400" dirty="0" smtClean="0"/>
                        <a:t>Общий объем расходов по программе,</a:t>
                      </a:r>
                    </a:p>
                    <a:p>
                      <a:pPr algn="ctr"/>
                      <a:r>
                        <a:rPr lang="ru-RU" sz="1400" dirty="0" smtClean="0"/>
                        <a:t>тыс. рублей</a:t>
                      </a:r>
                      <a:endParaRPr lang="ru-RU" sz="1400" b="1" dirty="0">
                        <a:solidFill>
                          <a:schemeClr val="tx1">
                            <a:lumMod val="65000"/>
                            <a:lumOff val="35000"/>
                          </a:schemeClr>
                        </a:solidFill>
                        <a:latin typeface="+mn-lt"/>
                      </a:endParaRPr>
                    </a:p>
                  </a:txBody>
                  <a:tcPr anchor="ctr"/>
                </a:tc>
                <a:tc>
                  <a:txBody>
                    <a:bodyPr/>
                    <a:lstStyle/>
                    <a:p>
                      <a:pPr algn="ctr"/>
                      <a:r>
                        <a:rPr lang="ru-RU" sz="1400" dirty="0" smtClean="0"/>
                        <a:t>Уточненный план на 2021 год</a:t>
                      </a:r>
                      <a:endParaRPr lang="ru-RU" sz="1400" b="1" dirty="0">
                        <a:solidFill>
                          <a:schemeClr val="tx1">
                            <a:lumMod val="65000"/>
                            <a:lumOff val="35000"/>
                          </a:schemeClr>
                        </a:solidFill>
                        <a:latin typeface="+mn-lt"/>
                      </a:endParaRPr>
                    </a:p>
                  </a:txBody>
                  <a:tcPr anchor="ctr"/>
                </a:tc>
                <a:tc>
                  <a:txBody>
                    <a:bodyPr/>
                    <a:lstStyle/>
                    <a:p>
                      <a:pPr algn="ctr"/>
                      <a:r>
                        <a:rPr lang="ru-RU" sz="1400" dirty="0" smtClean="0"/>
                        <a:t>Исполнено за 2021 год</a:t>
                      </a:r>
                      <a:endParaRPr lang="ru-RU" sz="1400" b="1" dirty="0">
                        <a:solidFill>
                          <a:schemeClr val="tx1">
                            <a:lumMod val="65000"/>
                            <a:lumOff val="35000"/>
                          </a:schemeClr>
                        </a:solidFill>
                        <a:latin typeface="+mn-lt"/>
                      </a:endParaRPr>
                    </a:p>
                  </a:txBody>
                  <a:tcPr anchor="ctr"/>
                </a:tc>
                <a:tc>
                  <a:txBody>
                    <a:bodyPr/>
                    <a:lstStyle/>
                    <a:p>
                      <a:pPr algn="ctr"/>
                      <a:r>
                        <a:rPr lang="ru-RU" sz="1400" dirty="0" smtClean="0"/>
                        <a:t>% исполнения</a:t>
                      </a:r>
                      <a:endParaRPr lang="ru-RU" sz="1400" b="1" dirty="0">
                        <a:solidFill>
                          <a:schemeClr val="tx1">
                            <a:lumMod val="65000"/>
                            <a:lumOff val="35000"/>
                          </a:schemeClr>
                        </a:solidFill>
                        <a:latin typeface="+mn-lt"/>
                      </a:endParaRPr>
                    </a:p>
                  </a:txBody>
                  <a:tcPr anchor="ctr"/>
                </a:tc>
              </a:tr>
              <a:tr h="337513">
                <a:tc vMerge="1">
                  <a:txBody>
                    <a:bodyPr/>
                    <a:lstStyle/>
                    <a:p>
                      <a:endParaRPr lang="ru-RU" dirty="0"/>
                    </a:p>
                  </a:txBody>
                  <a:tcPr/>
                </a:tc>
                <a:tc>
                  <a:txBody>
                    <a:bodyPr/>
                    <a:lstStyle/>
                    <a:p>
                      <a:pPr algn="ctr"/>
                      <a:r>
                        <a:rPr lang="ru-RU" sz="1400" dirty="0" smtClean="0"/>
                        <a:t>281 022,5</a:t>
                      </a:r>
                      <a:endParaRPr lang="ru-RU" sz="1400" b="0" dirty="0">
                        <a:solidFill>
                          <a:schemeClr val="tx1">
                            <a:lumMod val="65000"/>
                            <a:lumOff val="35000"/>
                          </a:schemeClr>
                        </a:solidFill>
                        <a:latin typeface="+mn-lt"/>
                      </a:endParaRPr>
                    </a:p>
                  </a:txBody>
                  <a:tcPr anchor="ctr"/>
                </a:tc>
                <a:tc>
                  <a:txBody>
                    <a:bodyPr/>
                    <a:lstStyle/>
                    <a:p>
                      <a:pPr algn="ctr"/>
                      <a:r>
                        <a:rPr lang="ru-RU" sz="1400" dirty="0" smtClean="0"/>
                        <a:t>244 865,6</a:t>
                      </a:r>
                      <a:endParaRPr lang="ru-RU" sz="1400" b="0" dirty="0">
                        <a:solidFill>
                          <a:schemeClr val="tx1">
                            <a:lumMod val="65000"/>
                            <a:lumOff val="35000"/>
                          </a:schemeClr>
                        </a:solidFill>
                        <a:latin typeface="+mn-lt"/>
                      </a:endParaRPr>
                    </a:p>
                  </a:txBody>
                  <a:tcPr anchor="ctr"/>
                </a:tc>
                <a:tc>
                  <a:txBody>
                    <a:bodyPr/>
                    <a:lstStyle/>
                    <a:p>
                      <a:pPr algn="ctr"/>
                      <a:r>
                        <a:rPr lang="ru-RU" sz="1400" b="0" dirty="0" smtClean="0">
                          <a:solidFill>
                            <a:schemeClr val="tx1"/>
                          </a:solidFill>
                          <a:latin typeface="+mn-lt"/>
                        </a:rPr>
                        <a:t>87,1</a:t>
                      </a:r>
                      <a:endParaRPr lang="ru-RU" sz="1400" b="0" dirty="0">
                        <a:solidFill>
                          <a:schemeClr val="tx1">
                            <a:lumMod val="65000"/>
                            <a:lumOff val="35000"/>
                          </a:schemeClr>
                        </a:solidFill>
                        <a:latin typeface="+mn-lt"/>
                      </a:endParaRPr>
                    </a:p>
                  </a:txBody>
                  <a:tcPr anchor="ctr"/>
                </a:tc>
              </a:tr>
            </a:tbl>
          </a:graphicData>
        </a:graphic>
      </p:graphicFrame>
      <p:graphicFrame>
        <p:nvGraphicFramePr>
          <p:cNvPr id="14" name="Таблица 13"/>
          <p:cNvGraphicFramePr>
            <a:graphicFrameLocks noGrp="1"/>
          </p:cNvGraphicFramePr>
          <p:nvPr>
            <p:extLst/>
          </p:nvPr>
        </p:nvGraphicFramePr>
        <p:xfrm>
          <a:off x="160273" y="1118859"/>
          <a:ext cx="6417506" cy="3548935"/>
        </p:xfrm>
        <a:graphic>
          <a:graphicData uri="http://schemas.openxmlformats.org/drawingml/2006/table">
            <a:tbl>
              <a:tblPr firstRow="1" bandRow="1" bandCol="1">
                <a:tableStyleId>{5A111915-BE36-4E01-A7E5-04B1672EAD32}</a:tableStyleId>
              </a:tblPr>
              <a:tblGrid>
                <a:gridCol w="3793657"/>
                <a:gridCol w="541867"/>
                <a:gridCol w="482600"/>
                <a:gridCol w="829733"/>
                <a:gridCol w="769649"/>
              </a:tblGrid>
              <a:tr h="291254">
                <a:tc rowSpan="2">
                  <a:txBody>
                    <a:bodyPr/>
                    <a:lstStyle/>
                    <a:p>
                      <a:pPr algn="ctr" fontAlgn="ctr"/>
                      <a:r>
                        <a:rPr lang="ru-RU" sz="1000" u="none" strike="noStrike" dirty="0" smtClean="0">
                          <a:effectLst/>
                        </a:rPr>
                        <a:t>Наименование целевых показателей </a:t>
                      </a:r>
                      <a:endParaRPr lang="ru-RU" sz="1000" b="0" i="0" u="none" strike="noStrike" dirty="0">
                        <a:solidFill>
                          <a:srgbClr val="000000"/>
                        </a:solidFill>
                        <a:effectLst/>
                        <a:latin typeface="Times New Roman" panose="02020603050405020304" pitchFamily="18" charset="0"/>
                      </a:endParaRPr>
                    </a:p>
                  </a:txBody>
                  <a:tcPr marL="2956" marR="2956" marT="2956" marB="0" anchor="ctr"/>
                </a:tc>
                <a:tc gridSpan="2">
                  <a:txBody>
                    <a:bodyPr/>
                    <a:lstStyle/>
                    <a:p>
                      <a:pPr algn="ctr" fontAlgn="ctr"/>
                      <a:r>
                        <a:rPr lang="ru-RU" sz="1000" u="none" strike="noStrike">
                          <a:effectLst/>
                        </a:rPr>
                        <a:t>Значение показателя</a:t>
                      </a:r>
                      <a:endParaRPr lang="ru-RU" sz="1000" b="0" i="0" u="none" strike="noStrike">
                        <a:solidFill>
                          <a:srgbClr val="000000"/>
                        </a:solidFill>
                        <a:effectLst/>
                        <a:latin typeface="Times New Roman" panose="02020603050405020304" pitchFamily="18" charset="0"/>
                      </a:endParaRPr>
                    </a:p>
                  </a:txBody>
                  <a:tcPr marL="2956" marR="2956" marT="2956" marB="0" anchor="ctr"/>
                </a:tc>
                <a:tc hMerge="1">
                  <a:txBody>
                    <a:bodyPr/>
                    <a:lstStyle/>
                    <a:p>
                      <a:endParaRPr lang="ru-RU"/>
                    </a:p>
                  </a:txBody>
                  <a:tcPr/>
                </a:tc>
                <a:tc gridSpan="2">
                  <a:txBody>
                    <a:bodyPr/>
                    <a:lstStyle/>
                    <a:p>
                      <a:pPr algn="ctr" fontAlgn="ctr"/>
                      <a:r>
                        <a:rPr lang="ru-RU" sz="1000" u="none" strike="noStrike">
                          <a:effectLst/>
                        </a:rPr>
                        <a:t>Объём финансирования (тыс. рублей)</a:t>
                      </a:r>
                      <a:endParaRPr lang="ru-RU" sz="1000" b="0" i="0" u="none" strike="noStrike">
                        <a:solidFill>
                          <a:srgbClr val="000000"/>
                        </a:solidFill>
                        <a:effectLst/>
                        <a:latin typeface="Times New Roman" panose="02020603050405020304" pitchFamily="18" charset="0"/>
                      </a:endParaRPr>
                    </a:p>
                  </a:txBody>
                  <a:tcPr marL="2956" marR="2956" marT="2956" marB="0" anchor="ctr"/>
                </a:tc>
                <a:tc hMerge="1">
                  <a:txBody>
                    <a:bodyPr/>
                    <a:lstStyle/>
                    <a:p>
                      <a:endParaRPr lang="ru-RU"/>
                    </a:p>
                  </a:txBody>
                  <a:tcPr/>
                </a:tc>
              </a:tr>
              <a:tr h="291254">
                <a:tc vMerge="1">
                  <a:txBody>
                    <a:bodyPr/>
                    <a:lstStyle/>
                    <a:p>
                      <a:endParaRPr lang="ru-RU"/>
                    </a:p>
                  </a:txBody>
                  <a:tcPr/>
                </a:tc>
                <a:tc>
                  <a:txBody>
                    <a:bodyPr/>
                    <a:lstStyle/>
                    <a:p>
                      <a:pPr algn="ctr" fontAlgn="ctr"/>
                      <a:r>
                        <a:rPr lang="ru-RU" sz="1000" u="none" strike="noStrike">
                          <a:effectLst/>
                        </a:rPr>
                        <a:t>план</a:t>
                      </a:r>
                      <a:endParaRPr lang="ru-RU" sz="1000" b="0" i="0" u="none" strike="noStrike">
                        <a:solidFill>
                          <a:srgbClr val="000000"/>
                        </a:solidFill>
                        <a:effectLst/>
                        <a:latin typeface="Times New Roman" panose="02020603050405020304" pitchFamily="18" charset="0"/>
                      </a:endParaRPr>
                    </a:p>
                  </a:txBody>
                  <a:tcPr marL="2956" marR="2956" marT="2956" marB="0" anchor="ctr"/>
                </a:tc>
                <a:tc>
                  <a:txBody>
                    <a:bodyPr/>
                    <a:lstStyle/>
                    <a:p>
                      <a:pPr algn="ctr" fontAlgn="ctr"/>
                      <a:r>
                        <a:rPr lang="ru-RU" sz="1000" u="none" strike="noStrike">
                          <a:effectLst/>
                        </a:rPr>
                        <a:t>факт</a:t>
                      </a:r>
                      <a:endParaRPr lang="ru-RU" sz="1000" b="0" i="0" u="none" strike="noStrike">
                        <a:solidFill>
                          <a:srgbClr val="000000"/>
                        </a:solidFill>
                        <a:effectLst/>
                        <a:latin typeface="Times New Roman" panose="02020603050405020304" pitchFamily="18" charset="0"/>
                      </a:endParaRPr>
                    </a:p>
                  </a:txBody>
                  <a:tcPr marL="2956" marR="2956" marT="2956" marB="0" anchor="ctr"/>
                </a:tc>
                <a:tc>
                  <a:txBody>
                    <a:bodyPr/>
                    <a:lstStyle/>
                    <a:p>
                      <a:pPr algn="ctr" fontAlgn="ctr"/>
                      <a:r>
                        <a:rPr lang="ru-RU" sz="1000" u="none" strike="noStrike">
                          <a:effectLst/>
                        </a:rPr>
                        <a:t>план по программе</a:t>
                      </a:r>
                      <a:endParaRPr lang="ru-RU" sz="1000" b="0" i="0" u="none" strike="noStrike">
                        <a:solidFill>
                          <a:srgbClr val="000000"/>
                        </a:solidFill>
                        <a:effectLst/>
                        <a:latin typeface="Times New Roman" panose="02020603050405020304" pitchFamily="18" charset="0"/>
                      </a:endParaRPr>
                    </a:p>
                  </a:txBody>
                  <a:tcPr marL="2956" marR="2956" marT="2956" marB="0" anchor="ctr"/>
                </a:tc>
                <a:tc>
                  <a:txBody>
                    <a:bodyPr/>
                    <a:lstStyle/>
                    <a:p>
                      <a:pPr algn="ctr" fontAlgn="ctr"/>
                      <a:r>
                        <a:rPr lang="ru-RU" sz="1000" u="none" strike="noStrike">
                          <a:effectLst/>
                        </a:rPr>
                        <a:t>кассовое исполнение</a:t>
                      </a:r>
                      <a:endParaRPr lang="ru-RU" sz="1000" b="0" i="0" u="none" strike="noStrike">
                        <a:solidFill>
                          <a:srgbClr val="000000"/>
                        </a:solidFill>
                        <a:effectLst/>
                        <a:latin typeface="Times New Roman" panose="02020603050405020304" pitchFamily="18" charset="0"/>
                      </a:endParaRPr>
                    </a:p>
                  </a:txBody>
                  <a:tcPr marL="2956" marR="2956" marT="2956" marB="0" anchor="ctr"/>
                </a:tc>
              </a:tr>
              <a:tr h="435483">
                <a:tc>
                  <a:txBody>
                    <a:bodyPr/>
                    <a:lstStyle/>
                    <a:p>
                      <a:pPr algn="l" fontAlgn="t"/>
                      <a:r>
                        <a:rPr lang="ru-RU" sz="1000" u="none" strike="noStrike" dirty="0" smtClean="0">
                          <a:effectLst/>
                        </a:rPr>
                        <a:t>Объем пассажирских перевозок автомобильным транспортом во внутригородском сообщении, </a:t>
                      </a:r>
                      <a:r>
                        <a:rPr lang="ru-RU" sz="1000" u="none" strike="noStrike" dirty="0" err="1" smtClean="0">
                          <a:effectLst/>
                        </a:rPr>
                        <a:t>тыс.чел</a:t>
                      </a:r>
                      <a:r>
                        <a:rPr lang="ru-RU" sz="1000" u="none" strike="noStrike" dirty="0" smtClean="0">
                          <a:effectLst/>
                        </a:rPr>
                        <a:t>.</a:t>
                      </a:r>
                      <a:endParaRPr lang="ru-RU" sz="1000" u="none" strike="noStrike" dirty="0">
                        <a:effectLst/>
                      </a:endParaRPr>
                    </a:p>
                  </a:txBody>
                  <a:tcPr marL="2956" marR="2956" marT="2956" marB="0"/>
                </a:tc>
                <a:tc>
                  <a:txBody>
                    <a:bodyPr/>
                    <a:lstStyle/>
                    <a:p>
                      <a:pPr algn="ctr" fontAlgn="t"/>
                      <a:r>
                        <a:rPr lang="ru-RU" sz="1200" b="0" i="0" u="none" strike="noStrike" dirty="0" smtClean="0">
                          <a:solidFill>
                            <a:srgbClr val="000000"/>
                          </a:solidFill>
                          <a:effectLst/>
                          <a:latin typeface="+mn-lt"/>
                        </a:rPr>
                        <a:t>1 512,0</a:t>
                      </a:r>
                      <a:endParaRPr lang="ru-RU" sz="1200" b="0" i="0" u="none" strike="noStrike" dirty="0">
                        <a:solidFill>
                          <a:srgbClr val="000000"/>
                        </a:solidFill>
                        <a:effectLst/>
                        <a:latin typeface="+mn-lt"/>
                      </a:endParaRPr>
                    </a:p>
                  </a:txBody>
                  <a:tcPr marL="2956" marR="2956" marT="2956" marB="0" anchor="ctr"/>
                </a:tc>
                <a:tc>
                  <a:txBody>
                    <a:bodyPr/>
                    <a:lstStyle/>
                    <a:p>
                      <a:pPr algn="ctr" fontAlgn="t"/>
                      <a:r>
                        <a:rPr lang="ru-RU" sz="1200" b="0" i="0" u="none" strike="noStrike" dirty="0" smtClean="0">
                          <a:solidFill>
                            <a:srgbClr val="000000"/>
                          </a:solidFill>
                          <a:effectLst/>
                          <a:latin typeface="+mn-lt"/>
                        </a:rPr>
                        <a:t>1 512,0</a:t>
                      </a:r>
                      <a:endParaRPr lang="ru-RU" sz="1200" b="0" i="0" u="none" strike="noStrike" dirty="0">
                        <a:solidFill>
                          <a:srgbClr val="000000"/>
                        </a:solidFill>
                        <a:effectLst/>
                        <a:latin typeface="+mn-lt"/>
                      </a:endParaRPr>
                    </a:p>
                  </a:txBody>
                  <a:tcPr marL="2956" marR="2956" marT="2956" marB="0" anchor="ctr"/>
                </a:tc>
                <a:tc>
                  <a:txBody>
                    <a:bodyPr/>
                    <a:lstStyle/>
                    <a:p>
                      <a:pPr algn="ctr" fontAlgn="t"/>
                      <a:r>
                        <a:rPr lang="ru-RU" sz="1200" u="none" strike="noStrike" dirty="0" smtClean="0">
                          <a:effectLst/>
                          <a:latin typeface="+mn-lt"/>
                        </a:rPr>
                        <a:t>66 042,1</a:t>
                      </a:r>
                      <a:endParaRPr lang="ru-RU" sz="1200" b="0" i="0" u="none" strike="noStrike" dirty="0">
                        <a:solidFill>
                          <a:srgbClr val="000000"/>
                        </a:solidFill>
                        <a:effectLst/>
                        <a:latin typeface="+mn-lt"/>
                      </a:endParaRPr>
                    </a:p>
                  </a:txBody>
                  <a:tcPr marL="2956" marR="2956" marT="2956" marB="0" anchor="ctr">
                    <a:lnB w="12700" cap="flat" cmpd="sng" algn="ctr">
                      <a:solidFill>
                        <a:srgbClr val="5B5479"/>
                      </a:solidFill>
                      <a:prstDash val="solid"/>
                      <a:round/>
                      <a:headEnd type="none" w="med" len="med"/>
                      <a:tailEnd type="none" w="med" len="med"/>
                    </a:lnB>
                  </a:tcPr>
                </a:tc>
                <a:tc>
                  <a:txBody>
                    <a:bodyPr/>
                    <a:lstStyle/>
                    <a:p>
                      <a:pPr algn="ctr" fontAlgn="t"/>
                      <a:r>
                        <a:rPr lang="ru-RU" sz="1200" b="0" i="0" u="none" strike="noStrike" dirty="0" smtClean="0">
                          <a:solidFill>
                            <a:srgbClr val="000000"/>
                          </a:solidFill>
                          <a:effectLst/>
                          <a:latin typeface="+mn-lt"/>
                        </a:rPr>
                        <a:t>59 020,3</a:t>
                      </a:r>
                      <a:endParaRPr lang="ru-RU" sz="1200" b="0" i="0" u="none" strike="noStrike" dirty="0">
                        <a:solidFill>
                          <a:srgbClr val="000000"/>
                        </a:solidFill>
                        <a:effectLst/>
                        <a:latin typeface="+mn-lt"/>
                      </a:endParaRPr>
                    </a:p>
                  </a:txBody>
                  <a:tcPr marL="2956" marR="2956" marT="2956" marB="0" anchor="ctr">
                    <a:lnB w="12700" cap="flat" cmpd="sng" algn="ctr">
                      <a:solidFill>
                        <a:srgbClr val="5B5479"/>
                      </a:solidFill>
                      <a:prstDash val="solid"/>
                      <a:round/>
                      <a:headEnd type="none" w="med" len="med"/>
                      <a:tailEnd type="none" w="med" len="med"/>
                    </a:lnB>
                  </a:tcPr>
                </a:tc>
              </a:tr>
              <a:tr h="321299">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ru-RU" sz="1000" u="none" strike="noStrike" dirty="0" smtClean="0">
                          <a:effectLst/>
                        </a:rPr>
                        <a:t>Протяженность сети автомобильных дорог общего пользования местного значения, км</a:t>
                      </a:r>
                    </a:p>
                  </a:txBody>
                  <a:tcPr marL="2956" marR="2956" marT="2956" marB="0"/>
                </a:tc>
                <a:tc>
                  <a:txBody>
                    <a:bodyPr/>
                    <a:lstStyle/>
                    <a:p>
                      <a:pPr algn="ctr" fontAlgn="t"/>
                      <a:r>
                        <a:rPr lang="ru-RU" sz="1200" b="0" i="0" u="none" strike="noStrike" dirty="0" smtClean="0">
                          <a:solidFill>
                            <a:srgbClr val="000000"/>
                          </a:solidFill>
                          <a:effectLst/>
                          <a:latin typeface="+mn-lt"/>
                        </a:rPr>
                        <a:t>77,8</a:t>
                      </a:r>
                      <a:endParaRPr lang="ru-RU" sz="1200" b="0" i="0" u="none" strike="noStrike" dirty="0">
                        <a:solidFill>
                          <a:srgbClr val="000000"/>
                        </a:solidFill>
                        <a:effectLst/>
                        <a:latin typeface="+mn-lt"/>
                      </a:endParaRPr>
                    </a:p>
                  </a:txBody>
                  <a:tcPr marL="2956" marR="2956" marT="2956" marB="0" anchor="ctr"/>
                </a:tc>
                <a:tc>
                  <a:txBody>
                    <a:bodyPr/>
                    <a:lstStyle/>
                    <a:p>
                      <a:pPr algn="ctr" fontAlgn="t"/>
                      <a:r>
                        <a:rPr lang="ru-RU" sz="1200" b="0" i="0" u="none" strike="noStrike" dirty="0" smtClean="0">
                          <a:solidFill>
                            <a:srgbClr val="000000"/>
                          </a:solidFill>
                          <a:effectLst/>
                          <a:latin typeface="+mn-lt"/>
                        </a:rPr>
                        <a:t>77,8</a:t>
                      </a:r>
                    </a:p>
                  </a:txBody>
                  <a:tcPr marL="2956" marR="2956" marT="2956" marB="0" anchor="ctr"/>
                </a:tc>
                <a:tc>
                  <a:txBody>
                    <a:bodyPr/>
                    <a:lstStyle/>
                    <a:p>
                      <a:pPr algn="ctr" fontAlgn="t"/>
                      <a:r>
                        <a:rPr lang="ru-RU" sz="1200" b="0" i="0" u="none" strike="noStrike" dirty="0" smtClean="0">
                          <a:solidFill>
                            <a:srgbClr val="000000"/>
                          </a:solidFill>
                          <a:effectLst/>
                          <a:latin typeface="+mn-lt"/>
                        </a:rPr>
                        <a:t>65 793,4</a:t>
                      </a:r>
                      <a:endParaRPr lang="ru-RU" sz="1200" b="0" i="0" u="none" strike="noStrike" dirty="0">
                        <a:solidFill>
                          <a:srgbClr val="000000"/>
                        </a:solidFill>
                        <a:effectLst/>
                        <a:latin typeface="+mn-lt"/>
                      </a:endParaRPr>
                    </a:p>
                  </a:txBody>
                  <a:tcPr marL="2956" marR="2956" marT="2956" marB="0" anchor="ctr">
                    <a:lnT w="12700" cap="flat" cmpd="sng" algn="ctr">
                      <a:solidFill>
                        <a:srgbClr val="5B5479"/>
                      </a:solidFill>
                      <a:prstDash val="solid"/>
                      <a:round/>
                      <a:headEnd type="none" w="med" len="med"/>
                      <a:tailEnd type="none" w="med" len="med"/>
                    </a:lnT>
                    <a:lnB w="12700" cap="flat" cmpd="sng" algn="ctr">
                      <a:solidFill>
                        <a:srgbClr val="5B5479"/>
                      </a:solidFill>
                      <a:prstDash val="solid"/>
                      <a:round/>
                      <a:headEnd type="none" w="med" len="med"/>
                      <a:tailEnd type="none" w="med" len="med"/>
                    </a:lnB>
                  </a:tcPr>
                </a:tc>
                <a:tc>
                  <a:txBody>
                    <a:bodyPr/>
                    <a:lstStyle/>
                    <a:p>
                      <a:pPr algn="ctr" fontAlgn="t"/>
                      <a:r>
                        <a:rPr lang="ru-RU" sz="1200" b="0" i="0" u="none" strike="noStrike" dirty="0" smtClean="0">
                          <a:solidFill>
                            <a:srgbClr val="000000"/>
                          </a:solidFill>
                          <a:effectLst/>
                          <a:latin typeface="+mn-lt"/>
                        </a:rPr>
                        <a:t>65 792,6</a:t>
                      </a:r>
                      <a:endParaRPr lang="ru-RU" sz="1200" b="0" i="0" u="none" strike="noStrike" dirty="0">
                        <a:solidFill>
                          <a:srgbClr val="000000"/>
                        </a:solidFill>
                        <a:effectLst/>
                        <a:latin typeface="+mn-lt"/>
                      </a:endParaRPr>
                    </a:p>
                  </a:txBody>
                  <a:tcPr marL="2956" marR="2956" marT="2956" marB="0" anchor="ctr">
                    <a:lnT w="12700" cap="flat" cmpd="sng" algn="ctr">
                      <a:solidFill>
                        <a:srgbClr val="5B5479"/>
                      </a:solidFill>
                      <a:prstDash val="solid"/>
                      <a:round/>
                      <a:headEnd type="none" w="med" len="med"/>
                      <a:tailEnd type="none" w="med" len="med"/>
                    </a:lnT>
                    <a:lnB w="12700" cap="flat" cmpd="sng" algn="ctr">
                      <a:solidFill>
                        <a:srgbClr val="5B5479"/>
                      </a:solidFill>
                      <a:prstDash val="solid"/>
                      <a:round/>
                      <a:headEnd type="none" w="med" len="med"/>
                      <a:tailEnd type="none" w="med" len="med"/>
                    </a:lnB>
                  </a:tcPr>
                </a:tc>
              </a:tr>
              <a:tr h="455236">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ru-RU" sz="1000" u="none" strike="noStrike" dirty="0" smtClean="0">
                          <a:effectLst/>
                        </a:rPr>
                        <a:t>Прирост протяженности автомобильных дорог общего пользования местного значения, соответствующих нормативным требованиям к транспортно-эксплуатационным показателям, в результате капитального ремонта и ремонта автомобильных дорог, км</a:t>
                      </a:r>
                    </a:p>
                  </a:txBody>
                  <a:tcPr marL="2956" marR="2956" marT="2956" marB="0"/>
                </a:tc>
                <a:tc>
                  <a:txBody>
                    <a:bodyPr/>
                    <a:lstStyle/>
                    <a:p>
                      <a:pPr algn="ctr" fontAlgn="t"/>
                      <a:r>
                        <a:rPr lang="ru-RU" sz="1200" b="0" i="0" u="none" strike="noStrike" dirty="0" smtClean="0">
                          <a:solidFill>
                            <a:srgbClr val="000000"/>
                          </a:solidFill>
                          <a:effectLst/>
                          <a:latin typeface="+mn-lt"/>
                        </a:rPr>
                        <a:t>7,1</a:t>
                      </a:r>
                      <a:endParaRPr lang="ru-RU" sz="1200" b="0" i="0" u="none" strike="noStrike" dirty="0">
                        <a:solidFill>
                          <a:srgbClr val="000000"/>
                        </a:solidFill>
                        <a:effectLst/>
                        <a:latin typeface="+mn-lt"/>
                      </a:endParaRPr>
                    </a:p>
                  </a:txBody>
                  <a:tcPr marL="2956" marR="2956" marT="2956" marB="0" anchor="ctr"/>
                </a:tc>
                <a:tc>
                  <a:txBody>
                    <a:bodyPr/>
                    <a:lstStyle/>
                    <a:p>
                      <a:pPr algn="ctr" fontAlgn="t"/>
                      <a:r>
                        <a:rPr lang="ru-RU" sz="1200" b="0" i="0" u="none" strike="noStrike" dirty="0" smtClean="0">
                          <a:solidFill>
                            <a:srgbClr val="000000"/>
                          </a:solidFill>
                          <a:effectLst/>
                          <a:latin typeface="+mn-lt"/>
                        </a:rPr>
                        <a:t>8,58</a:t>
                      </a:r>
                    </a:p>
                  </a:txBody>
                  <a:tcPr marL="2956" marR="2956" marT="2956" marB="0" anchor="ctr"/>
                </a:tc>
                <a:tc rowSpan="3">
                  <a:txBody>
                    <a:bodyPr/>
                    <a:lstStyle/>
                    <a:p>
                      <a:pPr algn="ctr" fontAlgn="t"/>
                      <a:r>
                        <a:rPr lang="ru-RU" sz="1200" b="0" i="0" u="none" strike="noStrike" dirty="0" smtClean="0">
                          <a:solidFill>
                            <a:srgbClr val="000000"/>
                          </a:solidFill>
                          <a:effectLst/>
                          <a:latin typeface="+mn-lt"/>
                        </a:rPr>
                        <a:t>127 698,8</a:t>
                      </a:r>
                      <a:endParaRPr lang="ru-RU" sz="1200" b="0" i="0" u="none" strike="noStrike" dirty="0">
                        <a:solidFill>
                          <a:srgbClr val="000000"/>
                        </a:solidFill>
                        <a:effectLst/>
                        <a:latin typeface="+mn-lt"/>
                      </a:endParaRPr>
                    </a:p>
                  </a:txBody>
                  <a:tcPr marL="2956" marR="2956" marT="2956" marB="0" anchor="ctr">
                    <a:lnT w="12700" cap="flat" cmpd="sng" algn="ctr">
                      <a:solidFill>
                        <a:srgbClr val="5B5479"/>
                      </a:solidFill>
                      <a:prstDash val="solid"/>
                      <a:round/>
                      <a:headEnd type="none" w="med" len="med"/>
                      <a:tailEnd type="none" w="med" len="med"/>
                    </a:lnT>
                    <a:lnB w="12700" cap="flat" cmpd="sng" algn="ctr">
                      <a:solidFill>
                        <a:srgbClr val="5B5479"/>
                      </a:solidFill>
                      <a:prstDash val="solid"/>
                      <a:round/>
                      <a:headEnd type="none" w="med" len="med"/>
                      <a:tailEnd type="none" w="med" len="med"/>
                    </a:lnB>
                  </a:tcPr>
                </a:tc>
                <a:tc rowSpan="3">
                  <a:txBody>
                    <a:bodyPr/>
                    <a:lstStyle/>
                    <a:p>
                      <a:pPr algn="ctr" fontAlgn="t"/>
                      <a:r>
                        <a:rPr lang="ru-RU" sz="1200" b="0" i="0" u="none" strike="noStrike" dirty="0" smtClean="0">
                          <a:solidFill>
                            <a:srgbClr val="000000"/>
                          </a:solidFill>
                          <a:effectLst/>
                          <a:latin typeface="+mn-lt"/>
                        </a:rPr>
                        <a:t>118 679,8</a:t>
                      </a:r>
                      <a:endParaRPr lang="ru-RU" sz="1200" b="0" i="0" u="none" strike="noStrike" dirty="0">
                        <a:solidFill>
                          <a:srgbClr val="000000"/>
                        </a:solidFill>
                        <a:effectLst/>
                        <a:latin typeface="+mn-lt"/>
                      </a:endParaRPr>
                    </a:p>
                  </a:txBody>
                  <a:tcPr marL="2956" marR="2956" marT="2956" marB="0" anchor="ctr">
                    <a:lnT w="12700" cap="flat" cmpd="sng" algn="ctr">
                      <a:solidFill>
                        <a:srgbClr val="5B5479"/>
                      </a:solidFill>
                      <a:prstDash val="solid"/>
                      <a:round/>
                      <a:headEnd type="none" w="med" len="med"/>
                      <a:tailEnd type="none" w="med" len="med"/>
                    </a:lnT>
                    <a:lnB w="12700" cap="flat" cmpd="sng" algn="ctr">
                      <a:solidFill>
                        <a:srgbClr val="5B5479"/>
                      </a:solidFill>
                      <a:prstDash val="solid"/>
                      <a:round/>
                      <a:headEnd type="none" w="med" len="med"/>
                      <a:tailEnd type="none" w="med" len="med"/>
                    </a:lnB>
                  </a:tcPr>
                </a:tc>
              </a:tr>
              <a:tr h="455236">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ru-RU" sz="1000" u="none" strike="noStrike" dirty="0" smtClean="0">
                          <a:effectLst/>
                        </a:rPr>
                        <a:t>Общая протяженность автомобильных дорог общего пользования местного значения, не соответствующих нормативным требованиям к транспортно-эксплуатационным показателям на 31 декабря отчетного года, км</a:t>
                      </a:r>
                    </a:p>
                  </a:txBody>
                  <a:tcPr marL="2956" marR="2956" marT="2956" marB="0"/>
                </a:tc>
                <a:tc>
                  <a:txBody>
                    <a:bodyPr/>
                    <a:lstStyle/>
                    <a:p>
                      <a:pPr algn="ctr" fontAlgn="t"/>
                      <a:r>
                        <a:rPr lang="ru-RU" sz="1200" b="0" i="0" u="none" strike="noStrike" dirty="0" smtClean="0">
                          <a:solidFill>
                            <a:srgbClr val="000000"/>
                          </a:solidFill>
                          <a:effectLst/>
                          <a:latin typeface="+mn-lt"/>
                        </a:rPr>
                        <a:t>25,6</a:t>
                      </a:r>
                      <a:endParaRPr lang="ru-RU" sz="1200" b="0" i="0" u="none" strike="noStrike" dirty="0">
                        <a:solidFill>
                          <a:srgbClr val="000000"/>
                        </a:solidFill>
                        <a:effectLst/>
                        <a:latin typeface="+mn-lt"/>
                      </a:endParaRPr>
                    </a:p>
                  </a:txBody>
                  <a:tcPr marL="2956" marR="2956" marT="2956" marB="0" anchor="ctr"/>
                </a:tc>
                <a:tc>
                  <a:txBody>
                    <a:bodyPr/>
                    <a:lstStyle/>
                    <a:p>
                      <a:pPr algn="ctr" fontAlgn="t"/>
                      <a:r>
                        <a:rPr lang="ru-RU" sz="1200" b="0" i="0" u="none" strike="noStrike" dirty="0" smtClean="0">
                          <a:solidFill>
                            <a:srgbClr val="000000"/>
                          </a:solidFill>
                          <a:effectLst/>
                          <a:latin typeface="+mn-lt"/>
                        </a:rPr>
                        <a:t>24,1</a:t>
                      </a:r>
                    </a:p>
                  </a:txBody>
                  <a:tcPr marL="2956" marR="2956" marT="2956" marB="0" anchor="ctr"/>
                </a:tc>
                <a:tc vMerge="1">
                  <a:txBody>
                    <a:bodyPr/>
                    <a:lstStyle/>
                    <a:p>
                      <a:pPr algn="ctr" fontAlgn="t"/>
                      <a:endParaRPr lang="ru-RU" sz="1200" b="0" i="0" u="none" strike="noStrike" dirty="0">
                        <a:solidFill>
                          <a:srgbClr val="000000"/>
                        </a:solidFill>
                        <a:effectLst/>
                        <a:latin typeface="+mn-lt"/>
                      </a:endParaRPr>
                    </a:p>
                  </a:txBody>
                  <a:tcPr marL="2956" marR="2956" marT="2956" marB="0" anchor="ctr">
                    <a:lnT w="12700" cap="flat" cmpd="sng" algn="ctr">
                      <a:solidFill>
                        <a:srgbClr val="5B5479"/>
                      </a:solidFill>
                      <a:prstDash val="solid"/>
                      <a:round/>
                      <a:headEnd type="none" w="med" len="med"/>
                      <a:tailEnd type="none" w="med" len="med"/>
                    </a:lnT>
                    <a:lnB w="12700" cap="flat" cmpd="sng" algn="ctr">
                      <a:solidFill>
                        <a:srgbClr val="5B5479"/>
                      </a:solidFill>
                      <a:prstDash val="solid"/>
                      <a:round/>
                      <a:headEnd type="none" w="med" len="med"/>
                      <a:tailEnd type="none" w="med" len="med"/>
                    </a:lnB>
                  </a:tcPr>
                </a:tc>
                <a:tc vMerge="1">
                  <a:txBody>
                    <a:bodyPr/>
                    <a:lstStyle/>
                    <a:p>
                      <a:pPr algn="ctr" fontAlgn="t"/>
                      <a:endParaRPr lang="ru-RU" sz="1200" b="0" i="0" u="none" strike="noStrike" dirty="0">
                        <a:solidFill>
                          <a:srgbClr val="000000"/>
                        </a:solidFill>
                        <a:effectLst/>
                        <a:latin typeface="+mn-lt"/>
                      </a:endParaRPr>
                    </a:p>
                  </a:txBody>
                  <a:tcPr marL="2956" marR="2956" marT="2956" marB="0" anchor="ctr">
                    <a:lnT w="12700" cap="flat" cmpd="sng" algn="ctr">
                      <a:solidFill>
                        <a:srgbClr val="5B5479"/>
                      </a:solidFill>
                      <a:prstDash val="solid"/>
                      <a:round/>
                      <a:headEnd type="none" w="med" len="med"/>
                      <a:tailEnd type="none" w="med" len="med"/>
                    </a:lnT>
                    <a:lnB w="12700" cap="flat" cmpd="sng" algn="ctr">
                      <a:solidFill>
                        <a:srgbClr val="5B5479"/>
                      </a:solidFill>
                      <a:prstDash val="solid"/>
                      <a:round/>
                      <a:headEnd type="none" w="med" len="med"/>
                      <a:tailEnd type="none" w="med" len="med"/>
                    </a:lnB>
                  </a:tcPr>
                </a:tc>
              </a:tr>
              <a:tr h="316222">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ru-RU" sz="1000" u="none" strike="noStrike" dirty="0" smtClean="0">
                          <a:effectLst/>
                        </a:rPr>
                        <a:t>Доля автомобильных дорог общего пользования местного значения, соответствующих нормативным требованиям к транспортно-эксплуатационным показателям, в общей протяженности автомобильных дорог общего пользования местного значения, %</a:t>
                      </a:r>
                    </a:p>
                  </a:txBody>
                  <a:tcPr marL="2956" marR="2956" marT="2956" marB="0"/>
                </a:tc>
                <a:tc>
                  <a:txBody>
                    <a:bodyPr/>
                    <a:lstStyle/>
                    <a:p>
                      <a:pPr algn="ctr" fontAlgn="t"/>
                      <a:r>
                        <a:rPr lang="ru-RU" sz="1200" b="0" i="0" u="none" strike="noStrike" dirty="0" smtClean="0">
                          <a:solidFill>
                            <a:srgbClr val="000000"/>
                          </a:solidFill>
                          <a:effectLst/>
                          <a:latin typeface="+mn-lt"/>
                        </a:rPr>
                        <a:t>67,1</a:t>
                      </a:r>
                      <a:endParaRPr lang="ru-RU" sz="1200" b="0" i="0" u="none" strike="noStrike" dirty="0">
                        <a:solidFill>
                          <a:srgbClr val="000000"/>
                        </a:solidFill>
                        <a:effectLst/>
                        <a:latin typeface="+mn-lt"/>
                      </a:endParaRPr>
                    </a:p>
                  </a:txBody>
                  <a:tcPr marL="2956" marR="2956" marT="2956" marB="0" anchor="ctr"/>
                </a:tc>
                <a:tc>
                  <a:txBody>
                    <a:bodyPr/>
                    <a:lstStyle/>
                    <a:p>
                      <a:pPr algn="ctr" fontAlgn="t"/>
                      <a:r>
                        <a:rPr lang="ru-RU" sz="1200" b="0" i="0" u="none" strike="noStrike" dirty="0" smtClean="0">
                          <a:solidFill>
                            <a:srgbClr val="000000"/>
                          </a:solidFill>
                          <a:effectLst/>
                          <a:latin typeface="+mn-lt"/>
                        </a:rPr>
                        <a:t>69,1</a:t>
                      </a:r>
                    </a:p>
                  </a:txBody>
                  <a:tcPr marL="2956" marR="2956" marT="2956" marB="0" anchor="ctr"/>
                </a:tc>
                <a:tc vMerge="1">
                  <a:txBody>
                    <a:bodyPr/>
                    <a:lstStyle/>
                    <a:p>
                      <a:pPr algn="ctr" fontAlgn="t"/>
                      <a:endParaRPr lang="ru-RU" sz="1200" b="0" i="0" u="none" strike="noStrike" dirty="0">
                        <a:solidFill>
                          <a:srgbClr val="000000"/>
                        </a:solidFill>
                        <a:effectLst/>
                        <a:latin typeface="+mn-lt"/>
                      </a:endParaRPr>
                    </a:p>
                  </a:txBody>
                  <a:tcPr marL="2956" marR="2956" marT="2956" marB="0" anchor="ctr">
                    <a:lnT w="12700" cap="flat" cmpd="sng" algn="ctr">
                      <a:solidFill>
                        <a:srgbClr val="5B5479"/>
                      </a:solidFill>
                      <a:prstDash val="solid"/>
                      <a:round/>
                      <a:headEnd type="none" w="med" len="med"/>
                      <a:tailEnd type="none" w="med" len="med"/>
                    </a:lnT>
                    <a:lnB w="12700" cap="flat" cmpd="sng" algn="ctr">
                      <a:solidFill>
                        <a:srgbClr val="5B5479"/>
                      </a:solidFill>
                      <a:prstDash val="solid"/>
                      <a:round/>
                      <a:headEnd type="none" w="med" len="med"/>
                      <a:tailEnd type="none" w="med" len="med"/>
                    </a:lnB>
                  </a:tcPr>
                </a:tc>
                <a:tc vMerge="1">
                  <a:txBody>
                    <a:bodyPr/>
                    <a:lstStyle/>
                    <a:p>
                      <a:pPr algn="ctr" fontAlgn="t"/>
                      <a:endParaRPr lang="ru-RU" sz="1200" b="0" i="0" u="none" strike="noStrike" dirty="0">
                        <a:solidFill>
                          <a:srgbClr val="000000"/>
                        </a:solidFill>
                        <a:effectLst/>
                        <a:latin typeface="+mn-lt"/>
                      </a:endParaRPr>
                    </a:p>
                  </a:txBody>
                  <a:tcPr marL="2956" marR="2956" marT="2956" marB="0" anchor="ctr">
                    <a:lnT w="12700" cap="flat" cmpd="sng" algn="ctr">
                      <a:solidFill>
                        <a:srgbClr val="5B5479"/>
                      </a:solidFill>
                      <a:prstDash val="solid"/>
                      <a:round/>
                      <a:headEnd type="none" w="med" len="med"/>
                      <a:tailEnd type="none" w="med" len="med"/>
                    </a:lnT>
                    <a:lnB w="12700" cap="flat" cmpd="sng" algn="ctr">
                      <a:solidFill>
                        <a:srgbClr val="5B5479"/>
                      </a:solidFill>
                      <a:prstDash val="solid"/>
                      <a:round/>
                      <a:headEnd type="none" w="med" len="med"/>
                      <a:tailEnd type="none" w="med" len="med"/>
                    </a:lnB>
                  </a:tcPr>
                </a:tc>
              </a:tr>
              <a:tr h="338973">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ru-RU" sz="1000" u="none" strike="noStrike" dirty="0" smtClean="0">
                          <a:effectLst/>
                        </a:rPr>
                        <a:t>Снижение количества погибших в дорожно-транспортных происшествиях (чел./100тыс. чел) </a:t>
                      </a:r>
                    </a:p>
                  </a:txBody>
                  <a:tcPr marL="2956" marR="2956" marT="2956" marB="0"/>
                </a:tc>
                <a:tc>
                  <a:txBody>
                    <a:bodyPr/>
                    <a:lstStyle/>
                    <a:p>
                      <a:pPr algn="ctr" fontAlgn="t"/>
                      <a:r>
                        <a:rPr lang="ru-RU" sz="1200" b="0" i="0" u="none" strike="noStrike" dirty="0" smtClean="0">
                          <a:solidFill>
                            <a:srgbClr val="000000"/>
                          </a:solidFill>
                          <a:effectLst/>
                          <a:latin typeface="+mn-lt"/>
                        </a:rPr>
                        <a:t>0</a:t>
                      </a:r>
                      <a:endParaRPr lang="ru-RU" sz="1200" b="0" i="0" u="none" strike="noStrike" dirty="0">
                        <a:solidFill>
                          <a:srgbClr val="000000"/>
                        </a:solidFill>
                        <a:effectLst/>
                        <a:latin typeface="+mn-lt"/>
                      </a:endParaRPr>
                    </a:p>
                  </a:txBody>
                  <a:tcPr marL="2956" marR="2956" marT="2956" marB="0" anchor="ctr"/>
                </a:tc>
                <a:tc>
                  <a:txBody>
                    <a:bodyPr/>
                    <a:lstStyle/>
                    <a:p>
                      <a:pPr algn="ctr" fontAlgn="t"/>
                      <a:r>
                        <a:rPr lang="ru-RU" sz="1200" b="0" i="0" u="none" strike="noStrike" dirty="0" smtClean="0">
                          <a:solidFill>
                            <a:srgbClr val="000000"/>
                          </a:solidFill>
                          <a:effectLst/>
                          <a:latin typeface="+mn-lt"/>
                        </a:rPr>
                        <a:t>0</a:t>
                      </a:r>
                    </a:p>
                  </a:txBody>
                  <a:tcPr marL="2956" marR="2956" marT="2956" marB="0" anchor="ctr"/>
                </a:tc>
                <a:tc>
                  <a:txBody>
                    <a:bodyPr/>
                    <a:lstStyle/>
                    <a:p>
                      <a:pPr algn="ctr" fontAlgn="t"/>
                      <a:r>
                        <a:rPr lang="ru-RU" sz="1200" b="0" i="0" u="none" strike="noStrike" dirty="0" smtClean="0">
                          <a:solidFill>
                            <a:srgbClr val="000000"/>
                          </a:solidFill>
                          <a:effectLst/>
                          <a:latin typeface="+mn-lt"/>
                        </a:rPr>
                        <a:t>21 488,2</a:t>
                      </a:r>
                      <a:endParaRPr lang="ru-RU" sz="1200" b="0" i="0" u="none" strike="noStrike" dirty="0">
                        <a:solidFill>
                          <a:srgbClr val="000000"/>
                        </a:solidFill>
                        <a:effectLst/>
                        <a:latin typeface="+mn-lt"/>
                      </a:endParaRPr>
                    </a:p>
                  </a:txBody>
                  <a:tcPr marL="2956" marR="2956" marT="2956" marB="0" anchor="ctr">
                    <a:lnT w="12700" cap="flat" cmpd="sng" algn="ctr">
                      <a:solidFill>
                        <a:srgbClr val="5B5479"/>
                      </a:solidFill>
                      <a:prstDash val="solid"/>
                      <a:round/>
                      <a:headEnd type="none" w="med" len="med"/>
                      <a:tailEnd type="none" w="med" len="med"/>
                    </a:lnT>
                    <a:lnB w="12700" cap="flat" cmpd="sng" algn="ctr">
                      <a:solidFill>
                        <a:srgbClr val="5B5479"/>
                      </a:solidFill>
                      <a:prstDash val="solid"/>
                      <a:round/>
                      <a:headEnd type="none" w="med" len="med"/>
                      <a:tailEnd type="none" w="med" len="med"/>
                    </a:lnB>
                  </a:tcPr>
                </a:tc>
                <a:tc>
                  <a:txBody>
                    <a:bodyPr/>
                    <a:lstStyle/>
                    <a:p>
                      <a:pPr algn="ctr" fontAlgn="t"/>
                      <a:r>
                        <a:rPr lang="ru-RU" sz="1200" b="0" i="0" u="none" strike="noStrike" dirty="0" smtClean="0">
                          <a:solidFill>
                            <a:srgbClr val="000000"/>
                          </a:solidFill>
                          <a:effectLst/>
                          <a:latin typeface="+mn-lt"/>
                        </a:rPr>
                        <a:t>1 372,9</a:t>
                      </a:r>
                      <a:endParaRPr lang="ru-RU" sz="1200" b="0" i="0" u="none" strike="noStrike" dirty="0">
                        <a:solidFill>
                          <a:srgbClr val="000000"/>
                        </a:solidFill>
                        <a:effectLst/>
                        <a:latin typeface="+mn-lt"/>
                      </a:endParaRPr>
                    </a:p>
                  </a:txBody>
                  <a:tcPr marL="2956" marR="2956" marT="2956" marB="0" anchor="ctr">
                    <a:lnT w="12700" cap="flat" cmpd="sng" algn="ctr">
                      <a:solidFill>
                        <a:srgbClr val="5B5479"/>
                      </a:solidFill>
                      <a:prstDash val="solid"/>
                      <a:round/>
                      <a:headEnd type="none" w="med" len="med"/>
                      <a:tailEnd type="none" w="med" len="med"/>
                    </a:lnT>
                    <a:lnB w="12700" cap="flat" cmpd="sng" algn="ctr">
                      <a:solidFill>
                        <a:srgbClr val="5B5479"/>
                      </a:solidFill>
                      <a:prstDash val="solid"/>
                      <a:round/>
                      <a:headEnd type="none" w="med" len="med"/>
                      <a:tailEnd type="none" w="med" len="med"/>
                    </a:lnB>
                  </a:tcPr>
                </a:tc>
              </a:tr>
            </a:tbl>
          </a:graphicData>
        </a:graphic>
      </p:graphicFrame>
      <p:sp>
        <p:nvSpPr>
          <p:cNvPr id="15" name="TextBox 14"/>
          <p:cNvSpPr txBox="1"/>
          <p:nvPr/>
        </p:nvSpPr>
        <p:spPr>
          <a:xfrm>
            <a:off x="3864077" y="6469064"/>
            <a:ext cx="4326193" cy="369332"/>
          </a:xfrm>
          <a:prstGeom prst="rect">
            <a:avLst/>
          </a:prstGeom>
          <a:noFill/>
        </p:spPr>
        <p:txBody>
          <a:bodyPr wrap="square" rtlCol="0">
            <a:spAutoFit/>
          </a:bodyPr>
          <a:lstStyle/>
          <a:p>
            <a:pPr algn="ctr"/>
            <a:r>
              <a:rPr lang="ru-RU" dirty="0" smtClean="0">
                <a:solidFill>
                  <a:schemeClr val="bg1"/>
                </a:solidFill>
              </a:rPr>
              <a:t>Современная транспортная система</a:t>
            </a:r>
            <a:endParaRPr lang="ru-RU" dirty="0">
              <a:solidFill>
                <a:schemeClr val="bg1"/>
              </a:solidFill>
            </a:endParaRPr>
          </a:p>
        </p:txBody>
      </p:sp>
      <p:sp>
        <p:nvSpPr>
          <p:cNvPr id="10" name="Текст 9"/>
          <p:cNvSpPr>
            <a:spLocks noGrp="1"/>
          </p:cNvSpPr>
          <p:nvPr>
            <p:ph type="body" sz="quarter" idx="32"/>
          </p:nvPr>
        </p:nvSpPr>
        <p:spPr>
          <a:xfrm>
            <a:off x="6656229" y="4164514"/>
            <a:ext cx="5543188" cy="1788824"/>
          </a:xfrm>
          <a:ln>
            <a:noFill/>
          </a:ln>
        </p:spPr>
        <p:txBody>
          <a:bodyPr tIns="36000" bIns="36000"/>
          <a:lstStyle/>
          <a:p>
            <a:pPr algn="l"/>
            <a:r>
              <a:rPr lang="ru-RU" sz="2000" b="1" dirty="0" smtClean="0"/>
              <a:t>Цели: </a:t>
            </a:r>
          </a:p>
          <a:p>
            <a:pPr algn="l">
              <a:spcBef>
                <a:spcPts val="0"/>
              </a:spcBef>
            </a:pPr>
            <a:r>
              <a:rPr lang="ru-RU" sz="1400" dirty="0" smtClean="0"/>
              <a:t>1. Развитие </a:t>
            </a:r>
            <a:r>
              <a:rPr lang="ru-RU" sz="1400" dirty="0"/>
              <a:t>современной транспортной инфраструктуры, обеспечивающей повышение доступности и безопасности услуг транспортного комплекса для населения города </a:t>
            </a:r>
            <a:r>
              <a:rPr lang="ru-RU" sz="1400" dirty="0" err="1"/>
              <a:t>Пыть-Яха</a:t>
            </a:r>
            <a:r>
              <a:rPr lang="ru-RU" sz="1400" dirty="0" smtClean="0"/>
              <a:t>.</a:t>
            </a:r>
          </a:p>
          <a:p>
            <a:pPr algn="l">
              <a:spcBef>
                <a:spcPts val="0"/>
              </a:spcBef>
            </a:pPr>
            <a:endParaRPr lang="ru-RU" sz="1400" dirty="0"/>
          </a:p>
          <a:p>
            <a:pPr algn="l">
              <a:spcBef>
                <a:spcPts val="0"/>
              </a:spcBef>
            </a:pPr>
            <a:r>
              <a:rPr lang="ru-RU" sz="1400" dirty="0"/>
              <a:t>2. Повышение уровня безопасности и качества автомобильных дорог общего пользования местного значения</a:t>
            </a:r>
          </a:p>
        </p:txBody>
      </p:sp>
    </p:spTree>
    <p:extLst>
      <p:ext uri="{BB962C8B-B14F-4D97-AF65-F5344CB8AC3E}">
        <p14:creationId xmlns:p14="http://schemas.microsoft.com/office/powerpoint/2010/main" val="4261452062"/>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Нижний колонтитул 3"/>
          <p:cNvSpPr>
            <a:spLocks noGrp="1"/>
          </p:cNvSpPr>
          <p:nvPr>
            <p:ph type="ftr" sz="quarter" idx="4294967295"/>
          </p:nvPr>
        </p:nvSpPr>
        <p:spPr>
          <a:xfrm>
            <a:off x="0" y="6437730"/>
            <a:ext cx="11760000" cy="432000"/>
          </a:xfrm>
          <a:prstGeom prst="rect">
            <a:avLst/>
          </a:prstGeom>
          <a:solidFill>
            <a:srgbClr val="404040"/>
          </a:solidFill>
          <a:ln cmpd="sng">
            <a:noFill/>
          </a:ln>
        </p:spPr>
        <p:txBody>
          <a:bodyPr anchor="ctr"/>
          <a:lstStyle/>
          <a:p>
            <a:pPr lvl="1"/>
            <a:r>
              <a:rPr lang="ru-RU" b="1" dirty="0">
                <a:gradFill>
                  <a:gsLst>
                    <a:gs pos="0">
                      <a:schemeClr val="accent1">
                        <a:lumMod val="5000"/>
                        <a:lumOff val="95000"/>
                      </a:schemeClr>
                    </a:gs>
                    <a:gs pos="74000">
                      <a:schemeClr val="accent5">
                        <a:lumMod val="25000"/>
                        <a:lumOff val="75000"/>
                      </a:schemeClr>
                    </a:gs>
                    <a:gs pos="83000">
                      <a:schemeClr val="accent5">
                        <a:lumMod val="25000"/>
                        <a:lumOff val="75000"/>
                      </a:schemeClr>
                    </a:gs>
                    <a:gs pos="100000">
                      <a:schemeClr val="accent5">
                        <a:lumMod val="50000"/>
                        <a:lumOff val="50000"/>
                      </a:schemeClr>
                    </a:gs>
                  </a:gsLst>
                  <a:lin ang="5400000" scaled="1"/>
                </a:gradFill>
              </a:rPr>
              <a:t>БЮДЖЕТ ДЛЯ ГРАЖДАН </a:t>
            </a:r>
          </a:p>
        </p:txBody>
      </p:sp>
      <p:sp>
        <p:nvSpPr>
          <p:cNvPr id="34" name="Номер слайда 5">
            <a:extLst>
              <a:ext uri="{FF2B5EF4-FFF2-40B4-BE49-F238E27FC236}">
                <a16:creationId xmlns="" xmlns:a16="http://schemas.microsoft.com/office/drawing/2014/main" id="{1C554D9F-1895-486E-BFBA-905BB2D29E08}"/>
              </a:ext>
            </a:extLst>
          </p:cNvPr>
          <p:cNvSpPr>
            <a:spLocks noGrp="1"/>
          </p:cNvSpPr>
          <p:nvPr>
            <p:ph type="sldNum" sz="quarter" idx="33"/>
          </p:nvPr>
        </p:nvSpPr>
        <p:spPr>
          <a:xfrm>
            <a:off x="11760000" y="6437730"/>
            <a:ext cx="432000" cy="432000"/>
          </a:xfrm>
        </p:spPr>
        <p:txBody>
          <a:bodyPr rtlCol="0"/>
          <a:lstStyle/>
          <a:p>
            <a:pPr rtl="0"/>
            <a:fld id="{19B51A1E-902D-48AF-9020-955120F399B6}" type="slidenum">
              <a:rPr lang="ru-RU" sz="1600" b="1" smtClean="0">
                <a:ln w="0"/>
                <a:gradFill>
                  <a:gsLst>
                    <a:gs pos="0">
                      <a:schemeClr val="accent1">
                        <a:lumMod val="5000"/>
                        <a:lumOff val="95000"/>
                      </a:schemeClr>
                    </a:gs>
                    <a:gs pos="74000">
                      <a:schemeClr val="accent5">
                        <a:lumMod val="25000"/>
                        <a:lumOff val="75000"/>
                      </a:schemeClr>
                    </a:gs>
                    <a:gs pos="83000">
                      <a:schemeClr val="accent5">
                        <a:lumMod val="25000"/>
                        <a:lumOff val="75000"/>
                      </a:schemeClr>
                    </a:gs>
                    <a:gs pos="100000">
                      <a:schemeClr val="accent5">
                        <a:lumMod val="50000"/>
                        <a:lumOff val="50000"/>
                      </a:schemeClr>
                    </a:gs>
                  </a:gsLst>
                  <a:lin ang="5400000" scaled="1"/>
                </a:gradFill>
                <a:effectLst>
                  <a:outerShdw blurRad="38100" dist="25400" dir="5400000" algn="ctr" rotWithShape="0">
                    <a:srgbClr val="6E747A">
                      <a:alpha val="43000"/>
                    </a:srgbClr>
                  </a:outerShdw>
                </a:effectLst>
              </a:rPr>
              <a:pPr rtl="0"/>
              <a:t>85</a:t>
            </a:fld>
            <a:endParaRPr lang="ru-RU" sz="1600" b="1" dirty="0">
              <a:ln w="0"/>
              <a:gradFill>
                <a:gsLst>
                  <a:gs pos="0">
                    <a:schemeClr val="accent1">
                      <a:lumMod val="5000"/>
                      <a:lumOff val="95000"/>
                    </a:schemeClr>
                  </a:gs>
                  <a:gs pos="74000">
                    <a:schemeClr val="accent5">
                      <a:lumMod val="25000"/>
                      <a:lumOff val="75000"/>
                    </a:schemeClr>
                  </a:gs>
                  <a:gs pos="83000">
                    <a:schemeClr val="accent5">
                      <a:lumMod val="25000"/>
                      <a:lumOff val="75000"/>
                    </a:schemeClr>
                  </a:gs>
                  <a:gs pos="100000">
                    <a:schemeClr val="accent5">
                      <a:lumMod val="50000"/>
                      <a:lumOff val="50000"/>
                    </a:schemeClr>
                  </a:gs>
                </a:gsLst>
                <a:lin ang="5400000" scaled="1"/>
              </a:gradFill>
              <a:effectLst>
                <a:outerShdw blurRad="38100" dist="25400" dir="5400000" algn="ctr" rotWithShape="0">
                  <a:srgbClr val="6E747A">
                    <a:alpha val="43000"/>
                  </a:srgbClr>
                </a:outerShdw>
              </a:effectLst>
            </a:endParaRPr>
          </a:p>
        </p:txBody>
      </p:sp>
      <p:sp>
        <p:nvSpPr>
          <p:cNvPr id="3" name="Заголовок 2"/>
          <p:cNvSpPr>
            <a:spLocks noGrp="1"/>
          </p:cNvSpPr>
          <p:nvPr>
            <p:ph type="title"/>
          </p:nvPr>
        </p:nvSpPr>
        <p:spPr/>
        <p:txBody>
          <a:bodyPr/>
          <a:lstStyle/>
          <a:p>
            <a:r>
              <a:rPr lang="ru-RU" sz="2800" dirty="0"/>
              <a:t>Основные результаты реализации мероприятий </a:t>
            </a:r>
            <a:r>
              <a:rPr lang="ru-RU" sz="2800" dirty="0" smtClean="0"/>
              <a:t>муниципальной программы:</a:t>
            </a:r>
            <a:endParaRPr lang="ru-RU" sz="2800" dirty="0"/>
          </a:p>
        </p:txBody>
      </p:sp>
      <p:sp>
        <p:nvSpPr>
          <p:cNvPr id="7" name="TextBox 6"/>
          <p:cNvSpPr txBox="1"/>
          <p:nvPr/>
        </p:nvSpPr>
        <p:spPr>
          <a:xfrm>
            <a:off x="3864077" y="6469064"/>
            <a:ext cx="4326193" cy="369332"/>
          </a:xfrm>
          <a:prstGeom prst="rect">
            <a:avLst/>
          </a:prstGeom>
          <a:noFill/>
        </p:spPr>
        <p:txBody>
          <a:bodyPr wrap="square" rtlCol="0">
            <a:spAutoFit/>
          </a:bodyPr>
          <a:lstStyle/>
          <a:p>
            <a:pPr algn="ctr"/>
            <a:r>
              <a:rPr lang="ru-RU" dirty="0" smtClean="0">
                <a:solidFill>
                  <a:schemeClr val="bg1"/>
                </a:solidFill>
              </a:rPr>
              <a:t>Современная транспортная система</a:t>
            </a:r>
            <a:endParaRPr lang="ru-RU" dirty="0">
              <a:solidFill>
                <a:schemeClr val="bg1"/>
              </a:solidFill>
            </a:endParaRPr>
          </a:p>
        </p:txBody>
      </p:sp>
      <p:sp>
        <p:nvSpPr>
          <p:cNvPr id="8" name="TextBox 7"/>
          <p:cNvSpPr txBox="1"/>
          <p:nvPr/>
        </p:nvSpPr>
        <p:spPr>
          <a:xfrm>
            <a:off x="431999" y="895334"/>
            <a:ext cx="5909534" cy="338554"/>
          </a:xfrm>
          <a:prstGeom prst="rect">
            <a:avLst/>
          </a:prstGeom>
          <a:noFill/>
        </p:spPr>
        <p:txBody>
          <a:bodyPr wrap="square" rtlCol="0">
            <a:spAutoFit/>
          </a:bodyPr>
          <a:lstStyle/>
          <a:p>
            <a:r>
              <a:rPr lang="ru-RU" sz="1600" b="1" dirty="0" smtClean="0">
                <a:solidFill>
                  <a:schemeClr val="accent1"/>
                </a:solidFill>
              </a:rPr>
              <a:t>Автомобильный транспорт:</a:t>
            </a:r>
            <a:endParaRPr lang="ru-RU" sz="1600" b="1" dirty="0">
              <a:solidFill>
                <a:schemeClr val="accent1"/>
              </a:solidFill>
            </a:endParaRPr>
          </a:p>
        </p:txBody>
      </p:sp>
      <p:sp>
        <p:nvSpPr>
          <p:cNvPr id="9" name="Прямоугольник 8"/>
          <p:cNvSpPr/>
          <p:nvPr/>
        </p:nvSpPr>
        <p:spPr>
          <a:xfrm>
            <a:off x="505411" y="1143421"/>
            <a:ext cx="5590589" cy="850682"/>
          </a:xfrm>
          <a:prstGeom prst="rect">
            <a:avLst/>
          </a:prstGeom>
        </p:spPr>
        <p:txBody>
          <a:bodyPr wrap="square">
            <a:spAutoFit/>
          </a:bodyPr>
          <a:lstStyle/>
          <a:p>
            <a:pPr marL="171450" indent="-171450">
              <a:lnSpc>
                <a:spcPct val="120000"/>
              </a:lnSpc>
              <a:buFont typeface="Wingdings" panose="05000000000000000000" pitchFamily="2" charset="2"/>
              <a:buChar char="ü"/>
            </a:pPr>
            <a:r>
              <a:rPr lang="ru-RU" sz="1400" dirty="0" smtClean="0"/>
              <a:t>Осуществление </a:t>
            </a:r>
            <a:r>
              <a:rPr lang="ru-RU" sz="1400" dirty="0"/>
              <a:t>регулярных перевозок пассажиров и багажа по регулируемым тарифам по муниципальным маршрутам г. </a:t>
            </a:r>
            <a:r>
              <a:rPr lang="ru-RU" sz="1400" dirty="0" err="1"/>
              <a:t>Пыть-Яха</a:t>
            </a:r>
            <a:r>
              <a:rPr lang="ru-RU" sz="1400" dirty="0"/>
              <a:t> автомобильным </a:t>
            </a:r>
            <a:r>
              <a:rPr lang="ru-RU" sz="1400" dirty="0" smtClean="0"/>
              <a:t>транспортом</a:t>
            </a:r>
          </a:p>
        </p:txBody>
      </p:sp>
      <p:sp>
        <p:nvSpPr>
          <p:cNvPr id="10" name="TextBox 9"/>
          <p:cNvSpPr txBox="1"/>
          <p:nvPr/>
        </p:nvSpPr>
        <p:spPr>
          <a:xfrm>
            <a:off x="431999" y="1939363"/>
            <a:ext cx="5595174" cy="338554"/>
          </a:xfrm>
          <a:prstGeom prst="rect">
            <a:avLst/>
          </a:prstGeom>
          <a:noFill/>
        </p:spPr>
        <p:txBody>
          <a:bodyPr wrap="square" rtlCol="0">
            <a:spAutoFit/>
          </a:bodyPr>
          <a:lstStyle/>
          <a:p>
            <a:r>
              <a:rPr lang="ru-RU" sz="1600" b="1" dirty="0" smtClean="0">
                <a:solidFill>
                  <a:srgbClr val="0070C0"/>
                </a:solidFill>
              </a:rPr>
              <a:t>Дорожное хозяйство:</a:t>
            </a:r>
            <a:endParaRPr lang="ru-RU" sz="1600" b="1" dirty="0">
              <a:solidFill>
                <a:srgbClr val="0070C0"/>
              </a:solidFill>
            </a:endParaRPr>
          </a:p>
        </p:txBody>
      </p:sp>
      <p:sp>
        <p:nvSpPr>
          <p:cNvPr id="11" name="Прямоугольник 10"/>
          <p:cNvSpPr/>
          <p:nvPr/>
        </p:nvSpPr>
        <p:spPr>
          <a:xfrm>
            <a:off x="470263" y="2153794"/>
            <a:ext cx="5923627" cy="4401205"/>
          </a:xfrm>
          <a:prstGeom prst="rect">
            <a:avLst/>
          </a:prstGeom>
        </p:spPr>
        <p:txBody>
          <a:bodyPr wrap="square">
            <a:spAutoFit/>
          </a:bodyPr>
          <a:lstStyle/>
          <a:p>
            <a:pPr marL="171450" indent="-171450">
              <a:buFont typeface="Wingdings" panose="05000000000000000000" pitchFamily="2" charset="2"/>
              <a:buChar char="ü"/>
            </a:pPr>
            <a:r>
              <a:rPr lang="ru-RU" sz="1400" dirty="0" smtClean="0"/>
              <a:t>Содержание улично-дорожной сети</a:t>
            </a:r>
          </a:p>
          <a:p>
            <a:pPr marL="171450" indent="-171450">
              <a:buFont typeface="Wingdings" panose="05000000000000000000" pitchFamily="2" charset="2"/>
              <a:buChar char="ü"/>
            </a:pPr>
            <a:r>
              <a:rPr lang="ru-RU" sz="1400" dirty="0" smtClean="0"/>
              <a:t>Оценка </a:t>
            </a:r>
            <a:r>
              <a:rPr lang="ru-RU" sz="1400" dirty="0"/>
              <a:t>технического состояния автомобильных дорог в г. </a:t>
            </a:r>
            <a:r>
              <a:rPr lang="ru-RU" sz="1400" dirty="0" smtClean="0"/>
              <a:t>Пыть-Ях</a:t>
            </a:r>
          </a:p>
          <a:p>
            <a:pPr marL="171450" indent="-171450">
              <a:buFont typeface="Wingdings" panose="05000000000000000000" pitchFamily="2" charset="2"/>
              <a:buChar char="ü"/>
            </a:pPr>
            <a:r>
              <a:rPr lang="ru-RU" sz="1400" dirty="0" smtClean="0"/>
              <a:t>Разработка проектной документации на строительство проезда в 1 </a:t>
            </a:r>
            <a:r>
              <a:rPr lang="ru-RU" sz="1400" dirty="0" err="1" smtClean="0"/>
              <a:t>мкр</a:t>
            </a:r>
            <a:r>
              <a:rPr lang="ru-RU" sz="1400" dirty="0" smtClean="0"/>
              <a:t>. до </a:t>
            </a:r>
            <a:r>
              <a:rPr lang="ru-RU" sz="1400" dirty="0"/>
              <a:t>"Комплекс "Школа-детский сад на 550 мест (330 </a:t>
            </a:r>
            <a:r>
              <a:rPr lang="ru-RU" sz="1400" dirty="0" smtClean="0"/>
              <a:t>учащиеся/220 мест)</a:t>
            </a:r>
          </a:p>
          <a:p>
            <a:pPr marL="171450" indent="-171450">
              <a:buFont typeface="Wingdings" panose="05000000000000000000" pitchFamily="2" charset="2"/>
              <a:buChar char="ü"/>
            </a:pPr>
            <a:r>
              <a:rPr lang="ru-RU" sz="1400" dirty="0" smtClean="0"/>
              <a:t>Обустройство </a:t>
            </a:r>
            <a:r>
              <a:rPr lang="ru-RU" sz="1400" dirty="0"/>
              <a:t>тротуара с освещением во 2 микрорайоне "Нефтяников" по </a:t>
            </a:r>
            <a:r>
              <a:rPr lang="ru-RU" sz="1400" dirty="0" err="1"/>
              <a:t>ул.Нефтяников</a:t>
            </a:r>
            <a:r>
              <a:rPr lang="ru-RU" sz="1400" dirty="0"/>
              <a:t> и </a:t>
            </a:r>
            <a:r>
              <a:rPr lang="ru-RU" sz="1400" dirty="0" err="1" smtClean="0"/>
              <a:t>Н.Самардакова</a:t>
            </a:r>
            <a:endParaRPr lang="ru-RU" sz="1400" dirty="0" smtClean="0"/>
          </a:p>
          <a:p>
            <a:pPr marL="171450" indent="-171450">
              <a:buFont typeface="Wingdings" panose="05000000000000000000" pitchFamily="2" charset="2"/>
              <a:buChar char="ü"/>
            </a:pPr>
            <a:r>
              <a:rPr lang="ru-RU" sz="1400" dirty="0" smtClean="0"/>
              <a:t>Проведение </a:t>
            </a:r>
            <a:r>
              <a:rPr lang="ru-RU" sz="1400" dirty="0"/>
              <a:t>ремонта автомобильных дорог: </a:t>
            </a:r>
            <a:endParaRPr lang="ru-RU" sz="1400" dirty="0" smtClean="0"/>
          </a:p>
          <a:p>
            <a:pPr marL="628650" lvl="1" indent="-171450">
              <a:buFont typeface="Wingdings" panose="05000000000000000000" pitchFamily="2" charset="2"/>
              <a:buChar char="ü"/>
            </a:pPr>
            <a:r>
              <a:rPr lang="ru-RU" sz="1400" dirty="0"/>
              <a:t>у</a:t>
            </a:r>
            <a:r>
              <a:rPr lang="ru-RU" sz="1400" dirty="0" smtClean="0"/>
              <a:t>л</a:t>
            </a:r>
            <a:r>
              <a:rPr lang="ru-RU" sz="1400" dirty="0"/>
              <a:t>. Семена Урусова, 3 микрорайон "Кедровый", </a:t>
            </a:r>
            <a:endParaRPr lang="ru-RU" sz="1400" dirty="0" smtClean="0"/>
          </a:p>
          <a:p>
            <a:pPr marL="628650" lvl="1" indent="-171450">
              <a:buFont typeface="Wingdings" panose="05000000000000000000" pitchFamily="2" charset="2"/>
              <a:buChar char="ü"/>
            </a:pPr>
            <a:r>
              <a:rPr lang="ru-RU" sz="1400" dirty="0" smtClean="0"/>
              <a:t>ул</a:t>
            </a:r>
            <a:r>
              <a:rPr lang="ru-RU" sz="1400" dirty="0"/>
              <a:t>. Белых ночей </a:t>
            </a:r>
            <a:r>
              <a:rPr lang="ru-RU" sz="1400" dirty="0" err="1"/>
              <a:t>промзона</a:t>
            </a:r>
            <a:r>
              <a:rPr lang="ru-RU" sz="1400" dirty="0"/>
              <a:t> "Западная", </a:t>
            </a:r>
            <a:endParaRPr lang="ru-RU" sz="1400" dirty="0" smtClean="0"/>
          </a:p>
          <a:p>
            <a:pPr marL="628650" lvl="1" indent="-171450">
              <a:buFont typeface="Wingdings" panose="05000000000000000000" pitchFamily="2" charset="2"/>
              <a:buChar char="ü"/>
            </a:pPr>
            <a:r>
              <a:rPr lang="ru-RU" sz="1400" dirty="0" smtClean="0"/>
              <a:t>ул</a:t>
            </a:r>
            <a:r>
              <a:rPr lang="ru-RU" sz="1400" dirty="0"/>
              <a:t>. Транспортная </a:t>
            </a:r>
            <a:r>
              <a:rPr lang="ru-RU" sz="1400" dirty="0" err="1"/>
              <a:t>промзона</a:t>
            </a:r>
            <a:r>
              <a:rPr lang="ru-RU" sz="1400" dirty="0"/>
              <a:t> "Западная", </a:t>
            </a:r>
            <a:endParaRPr lang="ru-RU" sz="1400" dirty="0" smtClean="0"/>
          </a:p>
          <a:p>
            <a:pPr marL="628650" lvl="1" indent="-171450">
              <a:buFont typeface="Wingdings" panose="05000000000000000000" pitchFamily="2" charset="2"/>
              <a:buChar char="ü"/>
            </a:pPr>
            <a:r>
              <a:rPr lang="ru-RU" sz="1400" dirty="0" smtClean="0"/>
              <a:t>ул</a:t>
            </a:r>
            <a:r>
              <a:rPr lang="ru-RU" sz="1400" dirty="0"/>
              <a:t>. В. </a:t>
            </a:r>
            <a:r>
              <a:rPr lang="ru-RU" sz="1400" dirty="0" smtClean="0"/>
              <a:t>Высоцкого </a:t>
            </a:r>
            <a:r>
              <a:rPr lang="ru-RU" sz="1400" dirty="0"/>
              <a:t>от ул. Магистральная протяженностью 530 м, </a:t>
            </a:r>
            <a:endParaRPr lang="ru-RU" sz="1400" dirty="0" smtClean="0"/>
          </a:p>
          <a:p>
            <a:pPr marL="628650" lvl="1" indent="-171450">
              <a:buFont typeface="Wingdings" panose="05000000000000000000" pitchFamily="2" charset="2"/>
              <a:buChar char="ü"/>
            </a:pPr>
            <a:r>
              <a:rPr lang="ru-RU" sz="1400" dirty="0" smtClean="0"/>
              <a:t>ул</a:t>
            </a:r>
            <a:r>
              <a:rPr lang="ru-RU" sz="1400" dirty="0"/>
              <a:t>. Центральная  от Н. </a:t>
            </a:r>
            <a:r>
              <a:rPr lang="ru-RU" sz="1400" dirty="0" err="1"/>
              <a:t>Самардакова</a:t>
            </a:r>
            <a:r>
              <a:rPr lang="ru-RU" sz="1400" dirty="0"/>
              <a:t> до а/д "Тюмень-Нефтеюганск</a:t>
            </a:r>
            <a:r>
              <a:rPr lang="ru-RU" sz="1400" dirty="0" smtClean="0"/>
              <a:t>";</a:t>
            </a:r>
          </a:p>
          <a:p>
            <a:pPr marL="628650" lvl="1" indent="-171450">
              <a:buFont typeface="Wingdings" panose="05000000000000000000" pitchFamily="2" charset="2"/>
              <a:buChar char="ü"/>
            </a:pPr>
            <a:r>
              <a:rPr lang="ru-RU" sz="1400" dirty="0" smtClean="0"/>
              <a:t> </a:t>
            </a:r>
            <a:r>
              <a:rPr lang="ru-RU" sz="1400" dirty="0"/>
              <a:t>ул. Кедровая во 2 "А" микрорайоне; </a:t>
            </a:r>
            <a:endParaRPr lang="ru-RU" sz="1400" dirty="0" smtClean="0"/>
          </a:p>
          <a:p>
            <a:pPr marL="628650" lvl="1" indent="-171450">
              <a:buFont typeface="Wingdings" panose="05000000000000000000" pitchFamily="2" charset="2"/>
              <a:buChar char="ü"/>
            </a:pPr>
            <a:r>
              <a:rPr lang="ru-RU" sz="1400" dirty="0" smtClean="0"/>
              <a:t>ул</a:t>
            </a:r>
            <a:r>
              <a:rPr lang="ru-RU" sz="1400" dirty="0"/>
              <a:t>. Евгения </a:t>
            </a:r>
            <a:r>
              <a:rPr lang="ru-RU" sz="1400" dirty="0" err="1"/>
              <a:t>Котина</a:t>
            </a:r>
            <a:r>
              <a:rPr lang="ru-RU" sz="1400" dirty="0"/>
              <a:t> от ул. Магистральная до д/с "Золотой ключик</a:t>
            </a:r>
            <a:r>
              <a:rPr lang="ru-RU" sz="1400" dirty="0" smtClean="0"/>
              <a:t>";</a:t>
            </a:r>
          </a:p>
          <a:p>
            <a:pPr marL="628650" lvl="1" indent="-171450">
              <a:buFont typeface="Wingdings" panose="05000000000000000000" pitchFamily="2" charset="2"/>
              <a:buChar char="ü"/>
            </a:pPr>
            <a:r>
              <a:rPr lang="ru-RU" sz="1400" dirty="0" smtClean="0"/>
              <a:t> </a:t>
            </a:r>
            <a:r>
              <a:rPr lang="ru-RU" sz="1400" dirty="0"/>
              <a:t>сквер "</a:t>
            </a:r>
            <a:r>
              <a:rPr lang="ru-RU" sz="1400" dirty="0" err="1"/>
              <a:t>Алмазова</a:t>
            </a:r>
            <a:r>
              <a:rPr lang="ru-RU" sz="1400" dirty="0"/>
              <a:t>";   </a:t>
            </a:r>
            <a:endParaRPr lang="ru-RU" sz="1400" dirty="0" smtClean="0"/>
          </a:p>
          <a:p>
            <a:pPr marL="628650" lvl="1" indent="-171450">
              <a:buFont typeface="Wingdings" panose="05000000000000000000" pitchFamily="2" charset="2"/>
              <a:buChar char="ü"/>
            </a:pPr>
            <a:r>
              <a:rPr lang="ru-RU" sz="1400" dirty="0" smtClean="0"/>
              <a:t>Тюмень-Нефтеюганск </a:t>
            </a:r>
            <a:r>
              <a:rPr lang="ru-RU" sz="1400" dirty="0"/>
              <a:t>протяженностью 2 800 м (включая примыкания съездам и заездам, остановочные карманы) </a:t>
            </a:r>
            <a:endParaRPr lang="ru-RU" sz="1400" dirty="0" smtClean="0"/>
          </a:p>
          <a:p>
            <a:pPr marL="628650" lvl="1" indent="-171450">
              <a:buFont typeface="Wingdings" panose="05000000000000000000" pitchFamily="2" charset="2"/>
              <a:buChar char="ü"/>
            </a:pPr>
            <a:r>
              <a:rPr lang="ru-RU" sz="1400" dirty="0" smtClean="0"/>
              <a:t>Обустройство </a:t>
            </a:r>
            <a:r>
              <a:rPr lang="ru-RU" sz="1400" dirty="0"/>
              <a:t>дорожного полотна по ул. Цветочная, микрорайон "Черемушки", </a:t>
            </a:r>
            <a:endParaRPr lang="ru-RU" sz="1400" dirty="0" smtClean="0"/>
          </a:p>
          <a:p>
            <a:pPr marL="628650" lvl="1" indent="-171450">
              <a:buFont typeface="Wingdings" panose="05000000000000000000" pitchFamily="2" charset="2"/>
              <a:buChar char="ü"/>
            </a:pPr>
            <a:r>
              <a:rPr lang="ru-RU" sz="1400" dirty="0" smtClean="0"/>
              <a:t>ремонт </a:t>
            </a:r>
            <a:r>
              <a:rPr lang="ru-RU" sz="1400" dirty="0"/>
              <a:t>водоотводной камеры по ул. </a:t>
            </a:r>
            <a:r>
              <a:rPr lang="ru-RU" sz="1400" dirty="0" smtClean="0"/>
              <a:t>Центральная</a:t>
            </a:r>
          </a:p>
        </p:txBody>
      </p:sp>
      <p:sp>
        <p:nvSpPr>
          <p:cNvPr id="4" name="Прямоугольник 3"/>
          <p:cNvSpPr/>
          <p:nvPr/>
        </p:nvSpPr>
        <p:spPr>
          <a:xfrm>
            <a:off x="6169412" y="1265222"/>
            <a:ext cx="5466628" cy="307777"/>
          </a:xfrm>
          <a:prstGeom prst="rect">
            <a:avLst/>
          </a:prstGeom>
        </p:spPr>
        <p:txBody>
          <a:bodyPr wrap="square">
            <a:spAutoFit/>
          </a:bodyPr>
          <a:lstStyle/>
          <a:p>
            <a:pPr marL="171450" indent="-171450">
              <a:buFont typeface="Wingdings" panose="05000000000000000000" pitchFamily="2" charset="2"/>
              <a:buChar char="ü"/>
            </a:pPr>
            <a:r>
              <a:rPr lang="ru-RU" sz="1400" dirty="0" smtClean="0"/>
              <a:t>Техническое обслуживание системы </a:t>
            </a:r>
            <a:r>
              <a:rPr lang="ru-RU" sz="1400" dirty="0" err="1" smtClean="0"/>
              <a:t>видеофиксации</a:t>
            </a:r>
            <a:endParaRPr lang="ru-RU" sz="1400" dirty="0"/>
          </a:p>
        </p:txBody>
      </p:sp>
      <p:sp>
        <p:nvSpPr>
          <p:cNvPr id="12" name="TextBox 11"/>
          <p:cNvSpPr txBox="1"/>
          <p:nvPr/>
        </p:nvSpPr>
        <p:spPr>
          <a:xfrm>
            <a:off x="6169412" y="863544"/>
            <a:ext cx="5701788" cy="338554"/>
          </a:xfrm>
          <a:prstGeom prst="rect">
            <a:avLst/>
          </a:prstGeom>
          <a:noFill/>
        </p:spPr>
        <p:txBody>
          <a:bodyPr wrap="square" rtlCol="0">
            <a:spAutoFit/>
          </a:bodyPr>
          <a:lstStyle/>
          <a:p>
            <a:r>
              <a:rPr lang="ru-RU" sz="1600" b="1" dirty="0">
                <a:solidFill>
                  <a:srgbClr val="0070C0"/>
                </a:solidFill>
              </a:rPr>
              <a:t>Безопасность дорожного </a:t>
            </a:r>
            <a:r>
              <a:rPr lang="ru-RU" sz="1600" b="1" dirty="0" smtClean="0">
                <a:solidFill>
                  <a:srgbClr val="0070C0"/>
                </a:solidFill>
              </a:rPr>
              <a:t>движения:</a:t>
            </a:r>
            <a:endParaRPr lang="ru-RU" sz="1600" b="1" dirty="0">
              <a:solidFill>
                <a:srgbClr val="0070C0"/>
              </a:solidFill>
            </a:endParaRPr>
          </a:p>
        </p:txBody>
      </p:sp>
      <p:pic>
        <p:nvPicPr>
          <p:cNvPr id="2" name="Рисунок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393890" y="1782893"/>
            <a:ext cx="5638464" cy="3759710"/>
          </a:xfrm>
          <a:prstGeom prst="rect">
            <a:avLst/>
          </a:prstGeom>
          <a:ln>
            <a:noFill/>
          </a:ln>
          <a:effectLst>
            <a:softEdge rad="112500"/>
          </a:effectLst>
        </p:spPr>
      </p:pic>
    </p:spTree>
    <p:extLst>
      <p:ext uri="{BB962C8B-B14F-4D97-AF65-F5344CB8AC3E}">
        <p14:creationId xmlns:p14="http://schemas.microsoft.com/office/powerpoint/2010/main" val="1721256728"/>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35340" y="2685244"/>
            <a:ext cx="5874177" cy="1285484"/>
          </a:xfrm>
          <a:solidFill>
            <a:schemeClr val="bg1"/>
          </a:solidFill>
        </p:spPr>
        <p:txBody>
          <a:bodyPr/>
          <a:lstStyle/>
          <a:p>
            <a:r>
              <a:rPr lang="ru-RU" sz="3000" dirty="0"/>
              <a:t>Муниципальная программа </a:t>
            </a:r>
            <a:r>
              <a:rPr lang="ru-RU" sz="3000" dirty="0" smtClean="0"/>
              <a:t>«Управление муниципальными финансами в городе </a:t>
            </a:r>
            <a:r>
              <a:rPr lang="ru-RU" sz="3000" dirty="0" err="1" smtClean="0"/>
              <a:t>Пыть-Яхе</a:t>
            </a:r>
            <a:r>
              <a:rPr lang="ru-RU" sz="3000" dirty="0" smtClean="0"/>
              <a:t>"</a:t>
            </a:r>
            <a:endParaRPr lang="ru-RU" sz="3000" dirty="0"/>
          </a:p>
        </p:txBody>
      </p:sp>
      <p:sp>
        <p:nvSpPr>
          <p:cNvPr id="10" name="Текст 9"/>
          <p:cNvSpPr>
            <a:spLocks noGrp="1"/>
          </p:cNvSpPr>
          <p:nvPr>
            <p:ph type="body" sz="quarter" idx="32"/>
          </p:nvPr>
        </p:nvSpPr>
        <p:spPr>
          <a:xfrm>
            <a:off x="6134665" y="3886820"/>
            <a:ext cx="5874852" cy="960930"/>
          </a:xfrm>
        </p:spPr>
        <p:txBody>
          <a:bodyPr/>
          <a:lstStyle/>
          <a:p>
            <a:r>
              <a:rPr lang="ru-RU" sz="2400" dirty="0" err="1" smtClean="0"/>
              <a:t>Цель:</a:t>
            </a:r>
            <a:r>
              <a:rPr lang="ru-RU" dirty="0" err="1"/>
              <a:t>Повышение</a:t>
            </a:r>
            <a:r>
              <a:rPr lang="ru-RU" dirty="0"/>
              <a:t> качества управления муниципальными финансами города </a:t>
            </a:r>
            <a:r>
              <a:rPr lang="ru-RU" dirty="0" err="1"/>
              <a:t>Пыть-Яха</a:t>
            </a:r>
            <a:r>
              <a:rPr lang="ru-RU" dirty="0" smtClean="0"/>
              <a:t>.</a:t>
            </a:r>
            <a:endParaRPr lang="ru-RU" dirty="0"/>
          </a:p>
        </p:txBody>
      </p:sp>
      <p:graphicFrame>
        <p:nvGraphicFramePr>
          <p:cNvPr id="3" name="Объект 2"/>
          <p:cNvGraphicFramePr>
            <a:graphicFrameLocks noGrp="1"/>
          </p:cNvGraphicFramePr>
          <p:nvPr>
            <p:ph sz="half" idx="1"/>
            <p:extLst/>
          </p:nvPr>
        </p:nvGraphicFramePr>
        <p:xfrm>
          <a:off x="55246" y="1189606"/>
          <a:ext cx="6011327" cy="3241040"/>
        </p:xfrm>
        <a:graphic>
          <a:graphicData uri="http://schemas.openxmlformats.org/drawingml/2006/table">
            <a:tbl>
              <a:tblPr firstRow="1" bandRow="1">
                <a:tableStyleId>{073A0DAA-6AF3-43AB-8588-CEC1D06C72B9}</a:tableStyleId>
              </a:tblPr>
              <a:tblGrid>
                <a:gridCol w="4385576"/>
                <a:gridCol w="801740"/>
                <a:gridCol w="824011"/>
              </a:tblGrid>
              <a:tr h="370840">
                <a:tc rowSpan="2">
                  <a:txBody>
                    <a:bodyPr/>
                    <a:lstStyle/>
                    <a:p>
                      <a:pPr algn="ctr" fontAlgn="ctr"/>
                      <a:r>
                        <a:rPr lang="ru-RU" sz="1000" u="none" strike="noStrike" dirty="0">
                          <a:effectLst/>
                        </a:rPr>
                        <a:t>Наименование целевых показателей </a:t>
                      </a:r>
                      <a:endParaRPr lang="ru-RU" sz="1000" b="0" i="0" u="none" strike="noStrike" dirty="0">
                        <a:solidFill>
                          <a:srgbClr val="000000"/>
                        </a:solidFill>
                        <a:effectLst/>
                        <a:latin typeface="Times New Roman" panose="02020603050405020304" pitchFamily="18" charset="0"/>
                      </a:endParaRPr>
                    </a:p>
                  </a:txBody>
                  <a:tcPr marL="2956" marR="2956" marT="2956" marB="0" anchor="ctr">
                    <a:lnB w="12700" cap="flat" cmpd="sng" algn="ctr">
                      <a:solidFill>
                        <a:schemeClr val="tx1"/>
                      </a:solidFill>
                      <a:prstDash val="solid"/>
                      <a:round/>
                      <a:headEnd type="none" w="med" len="med"/>
                      <a:tailEnd type="none" w="med" len="med"/>
                    </a:lnB>
                    <a:solidFill>
                      <a:schemeClr val="accent5"/>
                    </a:solidFill>
                  </a:tcPr>
                </a:tc>
                <a:tc gridSpan="2">
                  <a:txBody>
                    <a:bodyPr/>
                    <a:lstStyle/>
                    <a:p>
                      <a:pPr algn="ctr" fontAlgn="ctr"/>
                      <a:r>
                        <a:rPr lang="ru-RU" sz="1000" u="none" strike="noStrike" dirty="0">
                          <a:effectLst/>
                        </a:rPr>
                        <a:t>Значение показателя</a:t>
                      </a:r>
                      <a:endParaRPr lang="ru-RU" sz="1000" b="0" i="0" u="none" strike="noStrike" dirty="0">
                        <a:solidFill>
                          <a:srgbClr val="000000"/>
                        </a:solidFill>
                        <a:effectLst/>
                        <a:latin typeface="Times New Roman" panose="02020603050405020304" pitchFamily="18" charset="0"/>
                      </a:endParaRPr>
                    </a:p>
                  </a:txBody>
                  <a:tcPr marL="2956" marR="2956" marT="2956" marB="0" anchor="ctr">
                    <a:lnB w="12700" cap="flat" cmpd="sng" algn="ctr">
                      <a:solidFill>
                        <a:schemeClr val="tx1"/>
                      </a:solidFill>
                      <a:prstDash val="solid"/>
                      <a:round/>
                      <a:headEnd type="none" w="med" len="med"/>
                      <a:tailEnd type="none" w="med" len="med"/>
                    </a:lnB>
                    <a:solidFill>
                      <a:schemeClr val="accent5"/>
                    </a:solidFill>
                  </a:tcPr>
                </a:tc>
                <a:tc hMerge="1">
                  <a:txBody>
                    <a:bodyPr/>
                    <a:lstStyle/>
                    <a:p>
                      <a:endParaRPr lang="ru-RU"/>
                    </a:p>
                  </a:txBody>
                  <a:tcPr/>
                </a:tc>
              </a:tr>
              <a:tr h="370840">
                <a:tc vMerge="1">
                  <a:txBody>
                    <a:bodyPr/>
                    <a:lstStyle/>
                    <a:p>
                      <a:endParaRPr lang="ru-RU"/>
                    </a:p>
                  </a:txBody>
                  <a:tcPr/>
                </a:tc>
                <a:tc>
                  <a:txBody>
                    <a:bodyPr/>
                    <a:lstStyle/>
                    <a:p>
                      <a:pPr algn="ctr" fontAlgn="ctr"/>
                      <a:r>
                        <a:rPr lang="ru-RU" sz="1000" u="none" strike="noStrike" dirty="0">
                          <a:effectLst/>
                        </a:rPr>
                        <a:t>план</a:t>
                      </a:r>
                      <a:endParaRPr lang="ru-RU" sz="1000" b="0" i="0" u="none" strike="noStrike" dirty="0">
                        <a:solidFill>
                          <a:srgbClr val="000000"/>
                        </a:solidFill>
                        <a:effectLst/>
                        <a:latin typeface="Times New Roman" panose="02020603050405020304" pitchFamily="18" charset="0"/>
                      </a:endParaRPr>
                    </a:p>
                  </a:txBody>
                  <a:tcPr marL="2956" marR="2956" marT="295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ru-RU" sz="1000" u="none" strike="noStrike" dirty="0">
                          <a:effectLst/>
                        </a:rPr>
                        <a:t>факт</a:t>
                      </a:r>
                      <a:endParaRPr lang="ru-RU" sz="1000" b="0" i="0" u="none" strike="noStrike" dirty="0">
                        <a:solidFill>
                          <a:srgbClr val="000000"/>
                        </a:solidFill>
                        <a:effectLst/>
                        <a:latin typeface="Times New Roman" panose="02020603050405020304" pitchFamily="18" charset="0"/>
                      </a:endParaRPr>
                    </a:p>
                  </a:txBody>
                  <a:tcPr marL="2956" marR="2956" marT="295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000" dirty="0" smtClean="0"/>
                        <a:t>Увеличение доли главных распорядителей бюджетных средств городского округа, имеющих итоговую оценку качества финансового менеджмента более 70 баллов  до 100%</a:t>
                      </a:r>
                      <a:endParaRPr lang="ru-RU"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ru-RU" sz="1400" dirty="0" smtClean="0"/>
                        <a:t>100</a:t>
                      </a:r>
                      <a:endParaRPr lang="ru-RU"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ru-RU" sz="1400" dirty="0" smtClean="0"/>
                        <a:t>100</a:t>
                      </a:r>
                      <a:endParaRPr lang="ru-RU"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a:txBody>
                    <a:bodyPr/>
                    <a:lstStyle/>
                    <a:p>
                      <a:pPr algn="ctr"/>
                      <a:r>
                        <a:rPr lang="ru-RU" sz="1000" dirty="0" smtClean="0"/>
                        <a:t>Достижение отношения муниципального долга городского округа к доходам бюджета городского округа, без учёта безвозмездных поступлений до 0,0 , %</a:t>
                      </a:r>
                      <a:endParaRPr lang="ru-RU"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ru-RU" sz="1400" dirty="0" smtClean="0"/>
                        <a:t>5</a:t>
                      </a:r>
                      <a:endParaRPr lang="ru-RU"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ru-RU" sz="1400" dirty="0" smtClean="0"/>
                        <a:t>10</a:t>
                      </a:r>
                      <a:endParaRPr lang="ru-RU"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a:txBody>
                    <a:bodyPr/>
                    <a:lstStyle/>
                    <a:p>
                      <a:pPr algn="ctr"/>
                      <a:r>
                        <a:rPr lang="ru-RU" sz="1000" dirty="0" smtClean="0"/>
                        <a:t>Соблюдение условий, установленных решением Думы города о бюджете города для внесения изменений в сводную бюджетную роспись в части иным образом зарезервированных бюджетных ассигнований, в целях распределения их между главными распорядителями бюджетных средств, да/нет</a:t>
                      </a:r>
                      <a:endParaRPr lang="ru-RU"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ru-RU" sz="1400" dirty="0" smtClean="0"/>
                        <a:t>да</a:t>
                      </a:r>
                      <a:endParaRPr lang="ru-RU"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ru-RU" sz="1400" dirty="0" smtClean="0"/>
                        <a:t>Да</a:t>
                      </a:r>
                      <a:endParaRPr lang="ru-RU"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a:txBody>
                    <a:bodyPr/>
                    <a:lstStyle/>
                    <a:p>
                      <a:pPr algn="ctr"/>
                      <a:r>
                        <a:rPr lang="ru-RU" sz="1000" dirty="0" smtClean="0"/>
                        <a:t>Соблюдение ограничений по предельному размеру резервного фонда Администрации города, установленного Бюджетным Кодексом Российской Федерации, да/нет</a:t>
                      </a:r>
                      <a:endParaRPr lang="ru-RU"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ru-RU" sz="1400" dirty="0" smtClean="0"/>
                        <a:t>да</a:t>
                      </a:r>
                      <a:endParaRPr lang="ru-RU"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ru-RU" sz="1400" dirty="0" smtClean="0"/>
                        <a:t>да</a:t>
                      </a:r>
                      <a:endParaRPr lang="ru-RU"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4" name="Нижний колонтитул 3"/>
          <p:cNvSpPr>
            <a:spLocks noGrp="1"/>
          </p:cNvSpPr>
          <p:nvPr>
            <p:ph type="ftr" sz="quarter" idx="13"/>
          </p:nvPr>
        </p:nvSpPr>
        <p:spPr/>
        <p:txBody>
          <a:bodyPr/>
          <a:lstStyle/>
          <a:p>
            <a:r>
              <a:rPr lang="ru-RU" smtClean="0">
                <a:solidFill>
                  <a:prstClr val="black">
                    <a:lumMod val="75000"/>
                    <a:lumOff val="25000"/>
                  </a:prstClr>
                </a:solidFill>
              </a:rPr>
              <a:t>Бюджет для граждан</a:t>
            </a:r>
            <a:endParaRPr lang="ru-RU" dirty="0">
              <a:solidFill>
                <a:prstClr val="black">
                  <a:lumMod val="75000"/>
                  <a:lumOff val="25000"/>
                </a:prstClr>
              </a:solidFill>
            </a:endParaRPr>
          </a:p>
        </p:txBody>
      </p:sp>
      <p:sp>
        <p:nvSpPr>
          <p:cNvPr id="8" name="TextBox 7"/>
          <p:cNvSpPr txBox="1"/>
          <p:nvPr/>
        </p:nvSpPr>
        <p:spPr>
          <a:xfrm>
            <a:off x="208848" y="4453208"/>
            <a:ext cx="5925252" cy="646331"/>
          </a:xfrm>
          <a:prstGeom prst="rect">
            <a:avLst/>
          </a:prstGeom>
          <a:noFill/>
        </p:spPr>
        <p:txBody>
          <a:bodyPr wrap="square" rtlCol="0">
            <a:spAutoFit/>
          </a:bodyPr>
          <a:lstStyle/>
          <a:p>
            <a:r>
              <a:rPr lang="ru-RU" b="1" dirty="0">
                <a:solidFill>
                  <a:srgbClr val="00B0F0"/>
                </a:solidFill>
              </a:rPr>
              <a:t>Основные результаты реализации мероприятий муниципальной программы</a:t>
            </a:r>
            <a:r>
              <a:rPr lang="ru-RU" dirty="0">
                <a:solidFill>
                  <a:srgbClr val="00B0F0"/>
                </a:solidFill>
              </a:rPr>
              <a:t>:</a:t>
            </a:r>
          </a:p>
        </p:txBody>
      </p:sp>
      <p:sp>
        <p:nvSpPr>
          <p:cNvPr id="85" name="Нижний колонтитул 3"/>
          <p:cNvSpPr txBox="1">
            <a:spLocks/>
          </p:cNvSpPr>
          <p:nvPr/>
        </p:nvSpPr>
        <p:spPr>
          <a:xfrm>
            <a:off x="0" y="6437730"/>
            <a:ext cx="11760000" cy="432000"/>
          </a:xfrm>
          <a:prstGeom prst="rect">
            <a:avLst/>
          </a:prstGeom>
          <a:solidFill>
            <a:srgbClr val="404040"/>
          </a:solidFill>
          <a:ln cmpd="sng">
            <a:noFill/>
          </a:ln>
        </p:spPr>
        <p:txBody>
          <a:bodyPr vert="horz" lIns="0" tIns="0" rIns="0" bIns="0" rtlCol="0" anchor="ctr"/>
          <a:lstStyle>
            <a:defPPr rtl="0">
              <a:defRPr lang="ru-RU"/>
            </a:defPPr>
            <a:lvl1pPr marL="0" algn="l" defTabSz="914400" rtl="0" eaLnBrk="1" latinLnBrk="0" hangingPunct="1">
              <a:defRPr sz="1200"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1"/>
            <a:r>
              <a:rPr lang="ru-RU" b="1" smtClean="0">
                <a:gradFill>
                  <a:gsLst>
                    <a:gs pos="0">
                      <a:srgbClr val="25C6E3">
                        <a:lumMod val="5000"/>
                        <a:lumOff val="95000"/>
                      </a:srgbClr>
                    </a:gs>
                    <a:gs pos="74000">
                      <a:srgbClr val="1A0F49">
                        <a:lumMod val="25000"/>
                        <a:lumOff val="75000"/>
                      </a:srgbClr>
                    </a:gs>
                    <a:gs pos="83000">
                      <a:srgbClr val="1A0F49">
                        <a:lumMod val="25000"/>
                        <a:lumOff val="75000"/>
                      </a:srgbClr>
                    </a:gs>
                    <a:gs pos="100000">
                      <a:srgbClr val="1A0F49">
                        <a:lumMod val="50000"/>
                        <a:lumOff val="50000"/>
                      </a:srgbClr>
                    </a:gs>
                  </a:gsLst>
                  <a:lin ang="5400000" scaled="1"/>
                </a:gradFill>
              </a:rPr>
              <a:t>БЮДЖЕТ ДЛЯ ГРАЖДАН </a:t>
            </a:r>
            <a:endParaRPr lang="ru-RU" b="1" dirty="0">
              <a:gradFill>
                <a:gsLst>
                  <a:gs pos="0">
                    <a:srgbClr val="25C6E3">
                      <a:lumMod val="5000"/>
                      <a:lumOff val="95000"/>
                    </a:srgbClr>
                  </a:gs>
                  <a:gs pos="74000">
                    <a:srgbClr val="1A0F49">
                      <a:lumMod val="25000"/>
                      <a:lumOff val="75000"/>
                    </a:srgbClr>
                  </a:gs>
                  <a:gs pos="83000">
                    <a:srgbClr val="1A0F49">
                      <a:lumMod val="25000"/>
                      <a:lumOff val="75000"/>
                    </a:srgbClr>
                  </a:gs>
                  <a:gs pos="100000">
                    <a:srgbClr val="1A0F49">
                      <a:lumMod val="50000"/>
                      <a:lumOff val="50000"/>
                    </a:srgbClr>
                  </a:gs>
                </a:gsLst>
                <a:lin ang="5400000" scaled="1"/>
              </a:gradFill>
            </a:endParaRPr>
          </a:p>
        </p:txBody>
      </p:sp>
      <p:sp>
        <p:nvSpPr>
          <p:cNvPr id="86" name="Номер слайда 5">
            <a:extLst>
              <a:ext uri="{FF2B5EF4-FFF2-40B4-BE49-F238E27FC236}">
                <a16:creationId xmlns="" xmlns:a16="http://schemas.microsoft.com/office/drawing/2014/main" id="{1C554D9F-1895-486E-BFBA-905BB2D29E08}"/>
              </a:ext>
            </a:extLst>
          </p:cNvPr>
          <p:cNvSpPr txBox="1">
            <a:spLocks/>
          </p:cNvSpPr>
          <p:nvPr/>
        </p:nvSpPr>
        <p:spPr>
          <a:xfrm>
            <a:off x="11760000" y="6437730"/>
            <a:ext cx="432000" cy="432000"/>
          </a:xfrm>
          <a:prstGeom prst="rect">
            <a:avLst/>
          </a:prstGeom>
          <a:solidFill>
            <a:schemeClr val="tx1">
              <a:lumMod val="75000"/>
              <a:lumOff val="25000"/>
            </a:schemeClr>
          </a:solidFill>
        </p:spPr>
        <p:txBody>
          <a:bodyPr vert="horz" lIns="0" tIns="0" rIns="0" bIns="0" rtlCol="0" anchor="ctr"/>
          <a:lstStyle>
            <a:defPPr rtl="0">
              <a:defRPr lang="ru-RU"/>
            </a:defPPr>
            <a:lvl1pPr marL="0" algn="ctr" defTabSz="914400" rtl="0" eaLnBrk="1" latinLnBrk="0" hangingPunct="1">
              <a:defRPr sz="1200" kern="1200">
                <a:solidFill>
                  <a:schemeClr val="bg1"/>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sz="1600" b="1" dirty="0" smtClean="0">
                <a:ln w="0"/>
                <a:gradFill>
                  <a:gsLst>
                    <a:gs pos="0">
                      <a:srgbClr val="25C6E3">
                        <a:lumMod val="5000"/>
                        <a:lumOff val="95000"/>
                      </a:srgbClr>
                    </a:gs>
                    <a:gs pos="74000">
                      <a:srgbClr val="1A0F49">
                        <a:lumMod val="25000"/>
                        <a:lumOff val="75000"/>
                      </a:srgbClr>
                    </a:gs>
                    <a:gs pos="83000">
                      <a:srgbClr val="1A0F49">
                        <a:lumMod val="25000"/>
                        <a:lumOff val="75000"/>
                      </a:srgbClr>
                    </a:gs>
                    <a:gs pos="100000">
                      <a:srgbClr val="1A0F49">
                        <a:lumMod val="50000"/>
                        <a:lumOff val="50000"/>
                      </a:srgbClr>
                    </a:gs>
                  </a:gsLst>
                  <a:lin ang="5400000" scaled="1"/>
                </a:gradFill>
                <a:effectLst>
                  <a:outerShdw blurRad="38100" dist="25400" dir="5400000" algn="ctr" rotWithShape="0">
                    <a:srgbClr val="6E747A">
                      <a:alpha val="43000"/>
                    </a:srgbClr>
                  </a:outerShdw>
                </a:effectLst>
              </a:rPr>
              <a:t>69</a:t>
            </a:r>
            <a:endParaRPr lang="ru-RU" sz="1600" b="1" dirty="0">
              <a:ln w="0"/>
              <a:gradFill>
                <a:gsLst>
                  <a:gs pos="0">
                    <a:srgbClr val="25C6E3">
                      <a:lumMod val="5000"/>
                      <a:lumOff val="95000"/>
                    </a:srgbClr>
                  </a:gs>
                  <a:gs pos="74000">
                    <a:srgbClr val="1A0F49">
                      <a:lumMod val="25000"/>
                      <a:lumOff val="75000"/>
                    </a:srgbClr>
                  </a:gs>
                  <a:gs pos="83000">
                    <a:srgbClr val="1A0F49">
                      <a:lumMod val="25000"/>
                      <a:lumOff val="75000"/>
                    </a:srgbClr>
                  </a:gs>
                  <a:gs pos="100000">
                    <a:srgbClr val="1A0F49">
                      <a:lumMod val="50000"/>
                      <a:lumOff val="50000"/>
                    </a:srgbClr>
                  </a:gs>
                </a:gsLst>
                <a:lin ang="5400000" scaled="1"/>
              </a:gradFill>
              <a:effectLst>
                <a:outerShdw blurRad="38100" dist="25400" dir="5400000" algn="ctr" rotWithShape="0">
                  <a:srgbClr val="6E747A">
                    <a:alpha val="43000"/>
                  </a:srgbClr>
                </a:outerShdw>
              </a:effectLst>
            </a:endParaRPr>
          </a:p>
        </p:txBody>
      </p:sp>
      <p:graphicFrame>
        <p:nvGraphicFramePr>
          <p:cNvPr id="11" name="Таблица 10"/>
          <p:cNvGraphicFramePr>
            <a:graphicFrameLocks noGrp="1"/>
          </p:cNvGraphicFramePr>
          <p:nvPr>
            <p:extLst/>
          </p:nvPr>
        </p:nvGraphicFramePr>
        <p:xfrm>
          <a:off x="55246" y="189079"/>
          <a:ext cx="6040754" cy="944880"/>
        </p:xfrm>
        <a:graphic>
          <a:graphicData uri="http://schemas.openxmlformats.org/drawingml/2006/table">
            <a:tbl>
              <a:tblPr firstRow="1" bandRow="1" bandCol="1">
                <a:tableStyleId>{5A111915-BE36-4E01-A7E5-04B1672EAD32}</a:tableStyleId>
              </a:tblPr>
              <a:tblGrid>
                <a:gridCol w="1950017"/>
                <a:gridCol w="1588169"/>
                <a:gridCol w="1187115"/>
                <a:gridCol w="1315453"/>
              </a:tblGrid>
              <a:tr h="337513">
                <a:tc rowSpan="2">
                  <a:txBody>
                    <a:bodyPr/>
                    <a:lstStyle/>
                    <a:p>
                      <a:pPr algn="ctr"/>
                      <a:r>
                        <a:rPr lang="ru-RU" sz="1400" dirty="0" smtClean="0"/>
                        <a:t>Общий объем расходов по программе,</a:t>
                      </a:r>
                    </a:p>
                    <a:p>
                      <a:pPr algn="ctr"/>
                      <a:r>
                        <a:rPr lang="ru-RU" sz="1400" dirty="0" smtClean="0"/>
                        <a:t>тыс. рублей</a:t>
                      </a:r>
                      <a:endParaRPr lang="ru-RU" sz="1400" b="1" dirty="0">
                        <a:solidFill>
                          <a:schemeClr val="tx1">
                            <a:lumMod val="65000"/>
                            <a:lumOff val="35000"/>
                          </a:schemeClr>
                        </a:solidFill>
                        <a:latin typeface="+mn-lt"/>
                      </a:endParaRPr>
                    </a:p>
                  </a:txBody>
                  <a:tcPr anchor="ctr"/>
                </a:tc>
                <a:tc>
                  <a:txBody>
                    <a:bodyPr/>
                    <a:lstStyle/>
                    <a:p>
                      <a:pPr algn="ctr"/>
                      <a:r>
                        <a:rPr lang="ru-RU" sz="1400" dirty="0" smtClean="0"/>
                        <a:t>Уточненный план на 2021 год</a:t>
                      </a:r>
                      <a:endParaRPr lang="ru-RU" sz="1400" b="1" dirty="0">
                        <a:solidFill>
                          <a:schemeClr val="tx1">
                            <a:lumMod val="65000"/>
                            <a:lumOff val="35000"/>
                          </a:schemeClr>
                        </a:solidFill>
                        <a:latin typeface="+mn-lt"/>
                      </a:endParaRPr>
                    </a:p>
                  </a:txBody>
                  <a:tcPr anchor="ctr"/>
                </a:tc>
                <a:tc>
                  <a:txBody>
                    <a:bodyPr/>
                    <a:lstStyle/>
                    <a:p>
                      <a:pPr algn="ctr"/>
                      <a:r>
                        <a:rPr lang="ru-RU" sz="1400" dirty="0" smtClean="0"/>
                        <a:t>Исполнено за 2021 год</a:t>
                      </a:r>
                      <a:endParaRPr lang="ru-RU" sz="1400" b="1" dirty="0">
                        <a:solidFill>
                          <a:schemeClr val="tx1">
                            <a:lumMod val="65000"/>
                            <a:lumOff val="35000"/>
                          </a:schemeClr>
                        </a:solidFill>
                        <a:latin typeface="+mn-lt"/>
                      </a:endParaRPr>
                    </a:p>
                  </a:txBody>
                  <a:tcPr anchor="ctr"/>
                </a:tc>
                <a:tc>
                  <a:txBody>
                    <a:bodyPr/>
                    <a:lstStyle/>
                    <a:p>
                      <a:pPr algn="ctr"/>
                      <a:r>
                        <a:rPr lang="ru-RU" sz="1400" dirty="0" smtClean="0"/>
                        <a:t>% исполнения</a:t>
                      </a:r>
                      <a:endParaRPr lang="ru-RU" sz="1400" b="1" dirty="0">
                        <a:solidFill>
                          <a:schemeClr val="tx1">
                            <a:lumMod val="65000"/>
                            <a:lumOff val="35000"/>
                          </a:schemeClr>
                        </a:solidFill>
                        <a:latin typeface="+mn-lt"/>
                      </a:endParaRPr>
                    </a:p>
                  </a:txBody>
                  <a:tcPr anchor="ctr"/>
                </a:tc>
              </a:tr>
              <a:tr h="337513">
                <a:tc vMerge="1">
                  <a:txBody>
                    <a:bodyPr/>
                    <a:lstStyle/>
                    <a:p>
                      <a:endParaRPr lang="ru-RU" dirty="0"/>
                    </a:p>
                  </a:txBody>
                  <a:tcPr/>
                </a:tc>
                <a:tc>
                  <a:txBody>
                    <a:bodyPr/>
                    <a:lstStyle/>
                    <a:p>
                      <a:pPr algn="ctr"/>
                      <a:r>
                        <a:rPr lang="ru-RU" sz="1400" dirty="0" smtClean="0"/>
                        <a:t>750,4</a:t>
                      </a:r>
                      <a:endParaRPr lang="ru-RU" sz="1400" b="0" dirty="0">
                        <a:solidFill>
                          <a:schemeClr val="tx1">
                            <a:lumMod val="65000"/>
                            <a:lumOff val="35000"/>
                          </a:schemeClr>
                        </a:solidFill>
                        <a:latin typeface="+mn-lt"/>
                      </a:endParaRPr>
                    </a:p>
                  </a:txBody>
                  <a:tcPr anchor="ctr"/>
                </a:tc>
                <a:tc>
                  <a:txBody>
                    <a:bodyPr/>
                    <a:lstStyle/>
                    <a:p>
                      <a:pPr algn="ctr"/>
                      <a:r>
                        <a:rPr lang="ru-RU" sz="1400" dirty="0" smtClean="0"/>
                        <a:t>709,7</a:t>
                      </a:r>
                    </a:p>
                  </a:txBody>
                  <a:tcPr anchor="ctr"/>
                </a:tc>
                <a:tc>
                  <a:txBody>
                    <a:bodyPr/>
                    <a:lstStyle/>
                    <a:p>
                      <a:pPr algn="ctr"/>
                      <a:r>
                        <a:rPr lang="ru-RU" sz="1400" dirty="0" smtClean="0"/>
                        <a:t>94,6</a:t>
                      </a:r>
                      <a:endParaRPr lang="ru-RU" sz="1400" b="0" dirty="0">
                        <a:solidFill>
                          <a:schemeClr val="tx1">
                            <a:lumMod val="65000"/>
                            <a:lumOff val="35000"/>
                          </a:schemeClr>
                        </a:solidFill>
                        <a:latin typeface="+mn-lt"/>
                      </a:endParaRPr>
                    </a:p>
                  </a:txBody>
                  <a:tcPr anchor="ctr"/>
                </a:tc>
              </a:tr>
            </a:tbl>
          </a:graphicData>
        </a:graphic>
      </p:graphicFrame>
      <p:sp>
        <p:nvSpPr>
          <p:cNvPr id="23" name="TextBox 22"/>
          <p:cNvSpPr txBox="1"/>
          <p:nvPr/>
        </p:nvSpPr>
        <p:spPr>
          <a:xfrm>
            <a:off x="55246" y="5099539"/>
            <a:ext cx="12192000" cy="1077218"/>
          </a:xfrm>
          <a:prstGeom prst="rect">
            <a:avLst/>
          </a:prstGeom>
          <a:noFill/>
        </p:spPr>
        <p:txBody>
          <a:bodyPr wrap="square" rtlCol="0">
            <a:spAutoFit/>
          </a:bodyPr>
          <a:lstStyle/>
          <a:p>
            <a:pPr marL="285750" indent="-285750">
              <a:buFont typeface="Wingdings" panose="05000000000000000000" pitchFamily="2" charset="2"/>
              <a:buChar char="ü"/>
            </a:pPr>
            <a:r>
              <a:rPr lang="ru-RU" sz="1600" dirty="0" smtClean="0">
                <a:solidFill>
                  <a:srgbClr val="25C6E3">
                    <a:lumMod val="75000"/>
                  </a:srgbClr>
                </a:solidFill>
              </a:rPr>
              <a:t>В ходе реализации муниципальной программы обеспечена сбалансированность </a:t>
            </a:r>
            <a:r>
              <a:rPr lang="ru-RU" sz="1600" dirty="0">
                <a:solidFill>
                  <a:srgbClr val="25C6E3">
                    <a:lumMod val="75000"/>
                  </a:srgbClr>
                </a:solidFill>
              </a:rPr>
              <a:t>бюджета города </a:t>
            </a:r>
            <a:r>
              <a:rPr lang="ru-RU" sz="1600" dirty="0" err="1">
                <a:solidFill>
                  <a:srgbClr val="25C6E3">
                    <a:lumMod val="75000"/>
                  </a:srgbClr>
                </a:solidFill>
              </a:rPr>
              <a:t>Пыть-Яха</a:t>
            </a:r>
            <a:r>
              <a:rPr lang="ru-RU" sz="1600" dirty="0" smtClean="0">
                <a:solidFill>
                  <a:srgbClr val="25C6E3">
                    <a:lumMod val="75000"/>
                  </a:srgbClr>
                </a:solidFill>
              </a:rPr>
              <a:t>. </a:t>
            </a:r>
          </a:p>
          <a:p>
            <a:pPr marL="285750" indent="-285750">
              <a:buFont typeface="Wingdings" panose="05000000000000000000" pitchFamily="2" charset="2"/>
              <a:buChar char="ü"/>
            </a:pPr>
            <a:r>
              <a:rPr lang="ru-RU" sz="1600" dirty="0" smtClean="0">
                <a:solidFill>
                  <a:srgbClr val="25C6E3">
                    <a:lumMod val="75000"/>
                  </a:srgbClr>
                </a:solidFill>
              </a:rPr>
              <a:t>Эффективное </a:t>
            </a:r>
            <a:r>
              <a:rPr lang="ru-RU" sz="1600" dirty="0">
                <a:solidFill>
                  <a:srgbClr val="25C6E3">
                    <a:lumMod val="75000"/>
                  </a:srgbClr>
                </a:solidFill>
              </a:rPr>
              <a:t>управление муниципальным долгом </a:t>
            </a:r>
            <a:r>
              <a:rPr lang="ru-RU" sz="1600" dirty="0" smtClean="0">
                <a:solidFill>
                  <a:srgbClr val="25C6E3">
                    <a:lumMod val="75000"/>
                  </a:srgbClr>
                </a:solidFill>
              </a:rPr>
              <a:t>города, сокращение долговой нагрузки муниципального образования. </a:t>
            </a:r>
          </a:p>
          <a:p>
            <a:pPr marL="285750" indent="-285750">
              <a:buFont typeface="Wingdings" panose="05000000000000000000" pitchFamily="2" charset="2"/>
              <a:buChar char="ü"/>
            </a:pPr>
            <a:r>
              <a:rPr lang="ru-RU" sz="1600" dirty="0" smtClean="0">
                <a:solidFill>
                  <a:srgbClr val="25C6E3">
                    <a:lumMod val="75000"/>
                  </a:srgbClr>
                </a:solidFill>
              </a:rPr>
              <a:t>Производится управление </a:t>
            </a:r>
            <a:r>
              <a:rPr lang="ru-RU" sz="1600" dirty="0">
                <a:solidFill>
                  <a:srgbClr val="25C6E3">
                    <a:lumMod val="75000"/>
                  </a:srgbClr>
                </a:solidFill>
              </a:rPr>
              <a:t>резервным фондом администрации города и иным образом зарезервированными в бюджете города в соответствии с действующим законодательством бюджетными </a:t>
            </a:r>
            <a:r>
              <a:rPr lang="ru-RU" sz="1600" dirty="0" smtClean="0">
                <a:solidFill>
                  <a:srgbClr val="25C6E3">
                    <a:lumMod val="75000"/>
                  </a:srgbClr>
                </a:solidFill>
              </a:rPr>
              <a:t>ассигнованиями.</a:t>
            </a:r>
            <a:endParaRPr lang="ru-RU" sz="1600" dirty="0">
              <a:solidFill>
                <a:srgbClr val="25C6E3">
                  <a:lumMod val="75000"/>
                </a:srgbClr>
              </a:solidFill>
            </a:endParaRPr>
          </a:p>
        </p:txBody>
      </p:sp>
      <p:pic>
        <p:nvPicPr>
          <p:cNvPr id="9" name="Рисунок 8"/>
          <p:cNvPicPr>
            <a:picLocks noGrp="1" noChangeAspect="1"/>
          </p:cNvPicPr>
          <p:nvPr>
            <p:ph type="pic" sz="quarter" idx="14"/>
          </p:nvPr>
        </p:nvPicPr>
        <p:blipFill>
          <a:blip r:embed="rId2" cstate="email">
            <a:extLst>
              <a:ext uri="{28A0092B-C50C-407E-A947-70E740481C1C}">
                <a14:useLocalDpi xmlns:a14="http://schemas.microsoft.com/office/drawing/2010/main"/>
              </a:ext>
            </a:extLst>
          </a:blip>
          <a:srcRect/>
          <a:stretch>
            <a:fillRect/>
          </a:stretch>
        </p:blipFill>
        <p:spPr>
          <a:xfrm>
            <a:off x="6134100" y="180975"/>
            <a:ext cx="5913438" cy="2503488"/>
          </a:xfrm>
        </p:spPr>
      </p:pic>
      <p:sp>
        <p:nvSpPr>
          <p:cNvPr id="5" name="TextBox 4"/>
          <p:cNvSpPr txBox="1"/>
          <p:nvPr/>
        </p:nvSpPr>
        <p:spPr>
          <a:xfrm>
            <a:off x="4723015" y="6456788"/>
            <a:ext cx="4349076" cy="369332"/>
          </a:xfrm>
          <a:prstGeom prst="rect">
            <a:avLst/>
          </a:prstGeom>
          <a:noFill/>
        </p:spPr>
        <p:txBody>
          <a:bodyPr wrap="none" rtlCol="0">
            <a:spAutoFit/>
          </a:bodyPr>
          <a:lstStyle/>
          <a:p>
            <a:r>
              <a:rPr lang="ru-RU" dirty="0">
                <a:solidFill>
                  <a:srgbClr val="FFFFFF"/>
                </a:solidFill>
              </a:rPr>
              <a:t>Управление муниципальными финансами</a:t>
            </a:r>
          </a:p>
        </p:txBody>
      </p:sp>
    </p:spTree>
    <p:extLst>
      <p:ext uri="{BB962C8B-B14F-4D97-AF65-F5344CB8AC3E}">
        <p14:creationId xmlns:p14="http://schemas.microsoft.com/office/powerpoint/2010/main" val="1388544191"/>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Рисунок 12"/>
          <p:cNvPicPr>
            <a:picLocks noGrp="1" noChangeAspect="1"/>
          </p:cNvPicPr>
          <p:nvPr>
            <p:ph type="pic" sz="quarter" idx="14"/>
          </p:nvPr>
        </p:nvPicPr>
        <p:blipFill>
          <a:blip r:embed="rId2" cstate="email">
            <a:extLst>
              <a:ext uri="{28A0092B-C50C-407E-A947-70E740481C1C}">
                <a14:useLocalDpi xmlns:a14="http://schemas.microsoft.com/office/drawing/2010/main"/>
              </a:ext>
            </a:extLst>
          </a:blip>
          <a:stretch>
            <a:fillRect/>
          </a:stretch>
        </p:blipFill>
        <p:spPr>
          <a:xfrm>
            <a:off x="7343775" y="8500"/>
            <a:ext cx="4848225" cy="3232150"/>
          </a:xfrm>
          <a:ln>
            <a:noFill/>
          </a:ln>
        </p:spPr>
      </p:pic>
      <p:sp>
        <p:nvSpPr>
          <p:cNvPr id="2" name="Заголовок 1"/>
          <p:cNvSpPr>
            <a:spLocks noGrp="1"/>
          </p:cNvSpPr>
          <p:nvPr>
            <p:ph type="title"/>
          </p:nvPr>
        </p:nvSpPr>
        <p:spPr>
          <a:xfrm>
            <a:off x="6689712" y="2100868"/>
            <a:ext cx="5508000" cy="1197008"/>
          </a:xfrm>
          <a:ln>
            <a:noFill/>
          </a:ln>
        </p:spPr>
        <p:style>
          <a:lnRef idx="2">
            <a:schemeClr val="dk1"/>
          </a:lnRef>
          <a:fillRef idx="1">
            <a:schemeClr val="lt1"/>
          </a:fillRef>
          <a:effectRef idx="0">
            <a:schemeClr val="dk1"/>
          </a:effectRef>
          <a:fontRef idx="minor">
            <a:schemeClr val="dk1"/>
          </a:fontRef>
        </p:style>
        <p:txBody>
          <a:bodyPr/>
          <a:lstStyle/>
          <a:p>
            <a:r>
              <a:rPr lang="ru-RU" sz="3200" dirty="0">
                <a:latin typeface="+mn-lt"/>
              </a:rPr>
              <a:t>Муниципальная программа </a:t>
            </a:r>
            <a:r>
              <a:rPr lang="ru-RU" sz="3200" dirty="0" smtClean="0"/>
              <a:t>"Развитие </a:t>
            </a:r>
            <a:r>
              <a:rPr lang="ru-RU" sz="3200" dirty="0" smtClean="0">
                <a:latin typeface="+mn-lt"/>
              </a:rPr>
              <a:t>гражданского общества </a:t>
            </a:r>
            <a:r>
              <a:rPr lang="ru-RU" sz="3200" dirty="0">
                <a:latin typeface="+mn-lt"/>
              </a:rPr>
              <a:t>в городе </a:t>
            </a:r>
            <a:r>
              <a:rPr lang="ru-RU" sz="3200" dirty="0" err="1"/>
              <a:t>Пыть-Яхе</a:t>
            </a:r>
            <a:r>
              <a:rPr lang="ru-RU" sz="3200" dirty="0"/>
              <a:t> "</a:t>
            </a:r>
            <a:endParaRPr lang="ru-RU" sz="3200" dirty="0">
              <a:latin typeface="+mn-lt"/>
            </a:endParaRPr>
          </a:p>
        </p:txBody>
      </p:sp>
      <p:sp>
        <p:nvSpPr>
          <p:cNvPr id="4" name="Нижний колонтитул 3"/>
          <p:cNvSpPr>
            <a:spLocks noGrp="1"/>
          </p:cNvSpPr>
          <p:nvPr>
            <p:ph type="ftr" sz="quarter" idx="13"/>
          </p:nvPr>
        </p:nvSpPr>
        <p:spPr/>
        <p:txBody>
          <a:bodyPr/>
          <a:lstStyle/>
          <a:p>
            <a:r>
              <a:rPr lang="ru-RU" smtClean="0">
                <a:solidFill>
                  <a:prstClr val="black">
                    <a:lumMod val="75000"/>
                    <a:lumOff val="25000"/>
                  </a:prstClr>
                </a:solidFill>
              </a:rPr>
              <a:t>Бюджет для граждан</a:t>
            </a:r>
            <a:endParaRPr lang="ru-RU" dirty="0">
              <a:solidFill>
                <a:prstClr val="black">
                  <a:lumMod val="75000"/>
                  <a:lumOff val="25000"/>
                </a:prstClr>
              </a:solidFill>
            </a:endParaRPr>
          </a:p>
        </p:txBody>
      </p:sp>
      <p:sp>
        <p:nvSpPr>
          <p:cNvPr id="85" name="Нижний колонтитул 3"/>
          <p:cNvSpPr txBox="1">
            <a:spLocks/>
          </p:cNvSpPr>
          <p:nvPr/>
        </p:nvSpPr>
        <p:spPr>
          <a:xfrm>
            <a:off x="0" y="6437730"/>
            <a:ext cx="11760000" cy="432000"/>
          </a:xfrm>
          <a:prstGeom prst="rect">
            <a:avLst/>
          </a:prstGeom>
          <a:solidFill>
            <a:srgbClr val="404040"/>
          </a:solidFill>
          <a:ln cmpd="sng">
            <a:noFill/>
          </a:ln>
        </p:spPr>
        <p:txBody>
          <a:bodyPr vert="horz" lIns="0" tIns="0" rIns="0" bIns="0" rtlCol="0" anchor="ctr"/>
          <a:lstStyle>
            <a:defPPr rtl="0">
              <a:defRPr lang="ru-RU"/>
            </a:defPPr>
            <a:lvl1pPr marL="0" algn="l" defTabSz="914400" rtl="0" eaLnBrk="1" latinLnBrk="0" hangingPunct="1">
              <a:defRPr sz="1200"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1"/>
            <a:r>
              <a:rPr lang="ru-RU" b="1" smtClean="0">
                <a:gradFill>
                  <a:gsLst>
                    <a:gs pos="0">
                      <a:srgbClr val="25C6E3">
                        <a:lumMod val="5000"/>
                        <a:lumOff val="95000"/>
                      </a:srgbClr>
                    </a:gs>
                    <a:gs pos="74000">
                      <a:srgbClr val="1A0F49">
                        <a:lumMod val="25000"/>
                        <a:lumOff val="75000"/>
                      </a:srgbClr>
                    </a:gs>
                    <a:gs pos="83000">
                      <a:srgbClr val="1A0F49">
                        <a:lumMod val="25000"/>
                        <a:lumOff val="75000"/>
                      </a:srgbClr>
                    </a:gs>
                    <a:gs pos="100000">
                      <a:srgbClr val="1A0F49">
                        <a:lumMod val="50000"/>
                        <a:lumOff val="50000"/>
                      </a:srgbClr>
                    </a:gs>
                  </a:gsLst>
                  <a:lin ang="5400000" scaled="1"/>
                </a:gradFill>
              </a:rPr>
              <a:t>БЮДЖЕТ ДЛЯ ГРАЖДАН </a:t>
            </a:r>
            <a:endParaRPr lang="ru-RU" b="1" dirty="0">
              <a:gradFill>
                <a:gsLst>
                  <a:gs pos="0">
                    <a:srgbClr val="25C6E3">
                      <a:lumMod val="5000"/>
                      <a:lumOff val="95000"/>
                    </a:srgbClr>
                  </a:gs>
                  <a:gs pos="74000">
                    <a:srgbClr val="1A0F49">
                      <a:lumMod val="25000"/>
                      <a:lumOff val="75000"/>
                    </a:srgbClr>
                  </a:gs>
                  <a:gs pos="83000">
                    <a:srgbClr val="1A0F49">
                      <a:lumMod val="25000"/>
                      <a:lumOff val="75000"/>
                    </a:srgbClr>
                  </a:gs>
                  <a:gs pos="100000">
                    <a:srgbClr val="1A0F49">
                      <a:lumMod val="50000"/>
                      <a:lumOff val="50000"/>
                    </a:srgbClr>
                  </a:gs>
                </a:gsLst>
                <a:lin ang="5400000" scaled="1"/>
              </a:gradFill>
            </a:endParaRPr>
          </a:p>
        </p:txBody>
      </p:sp>
      <p:sp>
        <p:nvSpPr>
          <p:cNvPr id="86" name="Номер слайда 5">
            <a:extLst>
              <a:ext uri="{FF2B5EF4-FFF2-40B4-BE49-F238E27FC236}">
                <a16:creationId xmlns:a16="http://schemas.microsoft.com/office/drawing/2014/main" xmlns="" id="{1C554D9F-1895-486E-BFBA-905BB2D29E08}"/>
              </a:ext>
            </a:extLst>
          </p:cNvPr>
          <p:cNvSpPr txBox="1">
            <a:spLocks/>
          </p:cNvSpPr>
          <p:nvPr/>
        </p:nvSpPr>
        <p:spPr>
          <a:xfrm>
            <a:off x="11760000" y="6437730"/>
            <a:ext cx="432000" cy="432000"/>
          </a:xfrm>
          <a:prstGeom prst="rect">
            <a:avLst/>
          </a:prstGeom>
          <a:solidFill>
            <a:schemeClr val="tx1">
              <a:lumMod val="75000"/>
              <a:lumOff val="25000"/>
            </a:schemeClr>
          </a:solidFill>
        </p:spPr>
        <p:txBody>
          <a:bodyPr vert="horz" lIns="0" tIns="0" rIns="0" bIns="0" rtlCol="0" anchor="ctr"/>
          <a:lstStyle>
            <a:defPPr rtl="0">
              <a:defRPr lang="ru-RU"/>
            </a:defPPr>
            <a:lvl1pPr marL="0" algn="ctr" defTabSz="914400" rtl="0" eaLnBrk="1" latinLnBrk="0" hangingPunct="1">
              <a:defRPr sz="1200" kern="1200">
                <a:solidFill>
                  <a:schemeClr val="bg1"/>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sz="1600" b="1" dirty="0" smtClean="0">
                <a:ln w="0"/>
                <a:gradFill>
                  <a:gsLst>
                    <a:gs pos="0">
                      <a:srgbClr val="25C6E3">
                        <a:lumMod val="5000"/>
                        <a:lumOff val="95000"/>
                      </a:srgbClr>
                    </a:gs>
                    <a:gs pos="74000">
                      <a:srgbClr val="1A0F49">
                        <a:lumMod val="25000"/>
                        <a:lumOff val="75000"/>
                      </a:srgbClr>
                    </a:gs>
                    <a:gs pos="83000">
                      <a:srgbClr val="1A0F49">
                        <a:lumMod val="25000"/>
                        <a:lumOff val="75000"/>
                      </a:srgbClr>
                    </a:gs>
                    <a:gs pos="100000">
                      <a:srgbClr val="1A0F49">
                        <a:lumMod val="50000"/>
                        <a:lumOff val="50000"/>
                      </a:srgbClr>
                    </a:gs>
                  </a:gsLst>
                  <a:lin ang="5400000" scaled="1"/>
                </a:gradFill>
                <a:effectLst>
                  <a:outerShdw blurRad="38100" dist="25400" dir="5400000" algn="ctr" rotWithShape="0">
                    <a:srgbClr val="6E747A">
                      <a:alpha val="43000"/>
                    </a:srgbClr>
                  </a:outerShdw>
                </a:effectLst>
              </a:rPr>
              <a:t>70</a:t>
            </a:r>
            <a:endParaRPr lang="ru-RU" sz="1600" b="1" dirty="0">
              <a:ln w="0"/>
              <a:gradFill>
                <a:gsLst>
                  <a:gs pos="0">
                    <a:srgbClr val="25C6E3">
                      <a:lumMod val="5000"/>
                      <a:lumOff val="95000"/>
                    </a:srgbClr>
                  </a:gs>
                  <a:gs pos="74000">
                    <a:srgbClr val="1A0F49">
                      <a:lumMod val="25000"/>
                      <a:lumOff val="75000"/>
                    </a:srgbClr>
                  </a:gs>
                  <a:gs pos="83000">
                    <a:srgbClr val="1A0F49">
                      <a:lumMod val="25000"/>
                      <a:lumOff val="75000"/>
                    </a:srgbClr>
                  </a:gs>
                  <a:gs pos="100000">
                    <a:srgbClr val="1A0F49">
                      <a:lumMod val="50000"/>
                      <a:lumOff val="50000"/>
                    </a:srgbClr>
                  </a:gs>
                </a:gsLst>
                <a:lin ang="5400000" scaled="1"/>
              </a:gradFill>
              <a:effectLst>
                <a:outerShdw blurRad="38100" dist="25400" dir="5400000" algn="ctr" rotWithShape="0">
                  <a:srgbClr val="6E747A">
                    <a:alpha val="43000"/>
                  </a:srgbClr>
                </a:outerShdw>
              </a:effectLst>
            </a:endParaRPr>
          </a:p>
        </p:txBody>
      </p:sp>
      <p:graphicFrame>
        <p:nvGraphicFramePr>
          <p:cNvPr id="16" name="Таблица 15"/>
          <p:cNvGraphicFramePr>
            <a:graphicFrameLocks noGrp="1"/>
          </p:cNvGraphicFramePr>
          <p:nvPr>
            <p:extLst/>
          </p:nvPr>
        </p:nvGraphicFramePr>
        <p:xfrm>
          <a:off x="160276" y="137949"/>
          <a:ext cx="6417505" cy="855673"/>
        </p:xfrm>
        <a:graphic>
          <a:graphicData uri="http://schemas.openxmlformats.org/drawingml/2006/table">
            <a:tbl>
              <a:tblPr firstRow="1" bandRow="1" bandCol="1">
                <a:tableStyleId>{5A111915-BE36-4E01-A7E5-04B1672EAD32}</a:tableStyleId>
              </a:tblPr>
              <a:tblGrid>
                <a:gridCol w="2181952"/>
                <a:gridCol w="1625768"/>
                <a:gridCol w="1411851"/>
                <a:gridCol w="1197934"/>
              </a:tblGrid>
              <a:tr h="337513">
                <a:tc rowSpan="2">
                  <a:txBody>
                    <a:bodyPr/>
                    <a:lstStyle/>
                    <a:p>
                      <a:pPr algn="ctr"/>
                      <a:r>
                        <a:rPr lang="ru-RU" sz="1400" dirty="0" smtClean="0"/>
                        <a:t>Общий объем расходов по программе,</a:t>
                      </a:r>
                    </a:p>
                    <a:p>
                      <a:pPr algn="ctr"/>
                      <a:r>
                        <a:rPr lang="ru-RU" sz="1400" dirty="0" smtClean="0"/>
                        <a:t>тыс. рублей</a:t>
                      </a:r>
                      <a:endParaRPr lang="ru-RU" sz="1400" b="1" dirty="0">
                        <a:solidFill>
                          <a:schemeClr val="tx1">
                            <a:lumMod val="65000"/>
                            <a:lumOff val="35000"/>
                          </a:schemeClr>
                        </a:solidFill>
                        <a:latin typeface="+mn-lt"/>
                      </a:endParaRPr>
                    </a:p>
                  </a:txBody>
                  <a:tcPr anchor="ctr"/>
                </a:tc>
                <a:tc>
                  <a:txBody>
                    <a:bodyPr/>
                    <a:lstStyle/>
                    <a:p>
                      <a:pPr algn="ctr"/>
                      <a:r>
                        <a:rPr lang="ru-RU" sz="1400" dirty="0" smtClean="0"/>
                        <a:t>Уточненный план на 2021 год</a:t>
                      </a:r>
                      <a:endParaRPr lang="ru-RU" sz="1400" b="1" dirty="0">
                        <a:solidFill>
                          <a:schemeClr val="tx1">
                            <a:lumMod val="65000"/>
                            <a:lumOff val="35000"/>
                          </a:schemeClr>
                        </a:solidFill>
                        <a:latin typeface="+mn-lt"/>
                      </a:endParaRPr>
                    </a:p>
                  </a:txBody>
                  <a:tcPr anchor="ctr"/>
                </a:tc>
                <a:tc>
                  <a:txBody>
                    <a:bodyPr/>
                    <a:lstStyle/>
                    <a:p>
                      <a:pPr algn="ctr"/>
                      <a:r>
                        <a:rPr lang="ru-RU" sz="1400" dirty="0" smtClean="0"/>
                        <a:t>Исполнено за 2021 год</a:t>
                      </a:r>
                      <a:endParaRPr lang="ru-RU" sz="1400" b="1" dirty="0">
                        <a:solidFill>
                          <a:schemeClr val="tx1">
                            <a:lumMod val="65000"/>
                            <a:lumOff val="35000"/>
                          </a:schemeClr>
                        </a:solidFill>
                        <a:latin typeface="+mn-lt"/>
                      </a:endParaRPr>
                    </a:p>
                  </a:txBody>
                  <a:tcPr anchor="ctr"/>
                </a:tc>
                <a:tc>
                  <a:txBody>
                    <a:bodyPr/>
                    <a:lstStyle/>
                    <a:p>
                      <a:pPr algn="ctr"/>
                      <a:r>
                        <a:rPr lang="ru-RU" sz="1400" dirty="0" smtClean="0"/>
                        <a:t>% исполнения</a:t>
                      </a:r>
                      <a:endParaRPr lang="ru-RU" sz="1400" b="1" dirty="0">
                        <a:solidFill>
                          <a:schemeClr val="tx1">
                            <a:lumMod val="65000"/>
                            <a:lumOff val="35000"/>
                          </a:schemeClr>
                        </a:solidFill>
                        <a:latin typeface="+mn-lt"/>
                      </a:endParaRPr>
                    </a:p>
                  </a:txBody>
                  <a:tcPr anchor="ctr"/>
                </a:tc>
              </a:tr>
              <a:tr h="337513">
                <a:tc vMerge="1">
                  <a:txBody>
                    <a:bodyPr/>
                    <a:lstStyle/>
                    <a:p>
                      <a:endParaRPr lang="ru-RU" dirty="0"/>
                    </a:p>
                  </a:txBody>
                  <a:tcPr/>
                </a:tc>
                <a:tc>
                  <a:txBody>
                    <a:bodyPr/>
                    <a:lstStyle/>
                    <a:p>
                      <a:pPr algn="ctr"/>
                      <a:r>
                        <a:rPr lang="ru-RU" sz="1400" dirty="0" smtClean="0"/>
                        <a:t>33 995,0</a:t>
                      </a:r>
                      <a:endParaRPr lang="ru-RU" sz="1400" b="0" dirty="0">
                        <a:solidFill>
                          <a:schemeClr val="tx1">
                            <a:lumMod val="65000"/>
                            <a:lumOff val="35000"/>
                          </a:schemeClr>
                        </a:solidFill>
                        <a:latin typeface="+mn-lt"/>
                      </a:endParaRPr>
                    </a:p>
                  </a:txBody>
                  <a:tcPr anchor="ctr"/>
                </a:tc>
                <a:tc>
                  <a:txBody>
                    <a:bodyPr/>
                    <a:lstStyle/>
                    <a:p>
                      <a:pPr algn="ctr"/>
                      <a:r>
                        <a:rPr lang="ru-RU" sz="1400" dirty="0" smtClean="0"/>
                        <a:t>32 446,5</a:t>
                      </a:r>
                      <a:endParaRPr lang="ru-RU" sz="1400" b="0" dirty="0">
                        <a:solidFill>
                          <a:schemeClr val="tx1">
                            <a:lumMod val="65000"/>
                            <a:lumOff val="35000"/>
                          </a:schemeClr>
                        </a:solidFill>
                        <a:latin typeface="+mn-lt"/>
                      </a:endParaRPr>
                    </a:p>
                  </a:txBody>
                  <a:tcPr anchor="ctr"/>
                </a:tc>
                <a:tc>
                  <a:txBody>
                    <a:bodyPr/>
                    <a:lstStyle/>
                    <a:p>
                      <a:pPr algn="ctr"/>
                      <a:r>
                        <a:rPr lang="ru-RU" sz="1400" dirty="0" smtClean="0"/>
                        <a:t>95,5</a:t>
                      </a:r>
                      <a:endParaRPr lang="ru-RU" sz="1400" b="0" dirty="0">
                        <a:solidFill>
                          <a:schemeClr val="tx1">
                            <a:lumMod val="65000"/>
                            <a:lumOff val="35000"/>
                          </a:schemeClr>
                        </a:solidFill>
                        <a:latin typeface="+mn-lt"/>
                      </a:endParaRPr>
                    </a:p>
                  </a:txBody>
                  <a:tcPr anchor="ctr"/>
                </a:tc>
              </a:tr>
            </a:tbl>
          </a:graphicData>
        </a:graphic>
      </p:graphicFrame>
      <p:graphicFrame>
        <p:nvGraphicFramePr>
          <p:cNvPr id="14" name="Таблица 13"/>
          <p:cNvGraphicFramePr>
            <a:graphicFrameLocks noGrp="1"/>
          </p:cNvGraphicFramePr>
          <p:nvPr>
            <p:extLst/>
          </p:nvPr>
        </p:nvGraphicFramePr>
        <p:xfrm>
          <a:off x="160276" y="1075300"/>
          <a:ext cx="6417506" cy="2765193"/>
        </p:xfrm>
        <a:graphic>
          <a:graphicData uri="http://schemas.openxmlformats.org/drawingml/2006/table">
            <a:tbl>
              <a:tblPr firstRow="1" bandRow="1" bandCol="1">
                <a:tableStyleId>{5A111915-BE36-4E01-A7E5-04B1672EAD32}</a:tableStyleId>
              </a:tblPr>
              <a:tblGrid>
                <a:gridCol w="3484624"/>
                <a:gridCol w="584200"/>
                <a:gridCol w="595964"/>
                <a:gridCol w="876359"/>
                <a:gridCol w="876359"/>
              </a:tblGrid>
              <a:tr h="161391">
                <a:tc rowSpan="2">
                  <a:txBody>
                    <a:bodyPr/>
                    <a:lstStyle/>
                    <a:p>
                      <a:pPr algn="ctr" fontAlgn="ctr"/>
                      <a:r>
                        <a:rPr lang="ru-RU" sz="1000" u="none" strike="noStrike" dirty="0">
                          <a:effectLst/>
                        </a:rPr>
                        <a:t>Наименование целевых показателей </a:t>
                      </a:r>
                      <a:endParaRPr lang="ru-RU" sz="1000" b="0" i="0" u="none" strike="noStrike" dirty="0">
                        <a:solidFill>
                          <a:srgbClr val="000000"/>
                        </a:solidFill>
                        <a:effectLst/>
                        <a:latin typeface="Times New Roman" panose="02020603050405020304" pitchFamily="18" charset="0"/>
                      </a:endParaRPr>
                    </a:p>
                  </a:txBody>
                  <a:tcPr marL="2956" marR="2956" marT="2956" marB="0" anchor="ctr"/>
                </a:tc>
                <a:tc gridSpan="2">
                  <a:txBody>
                    <a:bodyPr/>
                    <a:lstStyle/>
                    <a:p>
                      <a:pPr algn="ctr" fontAlgn="ctr"/>
                      <a:r>
                        <a:rPr lang="ru-RU" sz="1000" u="none" strike="noStrike">
                          <a:effectLst/>
                        </a:rPr>
                        <a:t>Значение показателя</a:t>
                      </a:r>
                      <a:endParaRPr lang="ru-RU" sz="1000" b="0" i="0" u="none" strike="noStrike">
                        <a:solidFill>
                          <a:srgbClr val="000000"/>
                        </a:solidFill>
                        <a:effectLst/>
                        <a:latin typeface="Times New Roman" panose="02020603050405020304" pitchFamily="18" charset="0"/>
                      </a:endParaRPr>
                    </a:p>
                  </a:txBody>
                  <a:tcPr marL="2956" marR="2956" marT="2956" marB="0" anchor="ctr"/>
                </a:tc>
                <a:tc hMerge="1">
                  <a:txBody>
                    <a:bodyPr/>
                    <a:lstStyle/>
                    <a:p>
                      <a:endParaRPr lang="ru-RU"/>
                    </a:p>
                  </a:txBody>
                  <a:tcPr/>
                </a:tc>
                <a:tc gridSpan="2">
                  <a:txBody>
                    <a:bodyPr/>
                    <a:lstStyle/>
                    <a:p>
                      <a:pPr algn="ctr" fontAlgn="ctr"/>
                      <a:r>
                        <a:rPr lang="ru-RU" sz="1000" u="none" strike="noStrike">
                          <a:effectLst/>
                        </a:rPr>
                        <a:t>Объём финансирования (тыс. рублей)</a:t>
                      </a:r>
                      <a:endParaRPr lang="ru-RU" sz="1000" b="0" i="0" u="none" strike="noStrike">
                        <a:solidFill>
                          <a:srgbClr val="000000"/>
                        </a:solidFill>
                        <a:effectLst/>
                        <a:latin typeface="Times New Roman" panose="02020603050405020304" pitchFamily="18" charset="0"/>
                      </a:endParaRPr>
                    </a:p>
                  </a:txBody>
                  <a:tcPr marL="2956" marR="2956" marT="2956" marB="0" anchor="ctr"/>
                </a:tc>
                <a:tc hMerge="1">
                  <a:txBody>
                    <a:bodyPr/>
                    <a:lstStyle/>
                    <a:p>
                      <a:endParaRPr lang="ru-RU"/>
                    </a:p>
                  </a:txBody>
                  <a:tcPr/>
                </a:tc>
              </a:tr>
              <a:tr h="161391">
                <a:tc vMerge="1">
                  <a:txBody>
                    <a:bodyPr/>
                    <a:lstStyle/>
                    <a:p>
                      <a:endParaRPr lang="ru-RU"/>
                    </a:p>
                  </a:txBody>
                  <a:tcPr/>
                </a:tc>
                <a:tc>
                  <a:txBody>
                    <a:bodyPr/>
                    <a:lstStyle/>
                    <a:p>
                      <a:pPr algn="ctr" fontAlgn="ctr"/>
                      <a:r>
                        <a:rPr lang="ru-RU" sz="1000" u="none" strike="noStrike">
                          <a:effectLst/>
                        </a:rPr>
                        <a:t>план</a:t>
                      </a:r>
                      <a:endParaRPr lang="ru-RU" sz="1000" b="0" i="0" u="none" strike="noStrike">
                        <a:solidFill>
                          <a:srgbClr val="000000"/>
                        </a:solidFill>
                        <a:effectLst/>
                        <a:latin typeface="Times New Roman" panose="02020603050405020304" pitchFamily="18" charset="0"/>
                      </a:endParaRPr>
                    </a:p>
                  </a:txBody>
                  <a:tcPr marL="2956" marR="2956" marT="2956" marB="0" anchor="ctr"/>
                </a:tc>
                <a:tc>
                  <a:txBody>
                    <a:bodyPr/>
                    <a:lstStyle/>
                    <a:p>
                      <a:pPr algn="ctr" fontAlgn="ctr"/>
                      <a:r>
                        <a:rPr lang="ru-RU" sz="1000" u="none" strike="noStrike">
                          <a:effectLst/>
                        </a:rPr>
                        <a:t>факт</a:t>
                      </a:r>
                      <a:endParaRPr lang="ru-RU" sz="1000" b="0" i="0" u="none" strike="noStrike">
                        <a:solidFill>
                          <a:srgbClr val="000000"/>
                        </a:solidFill>
                        <a:effectLst/>
                        <a:latin typeface="Times New Roman" panose="02020603050405020304" pitchFamily="18" charset="0"/>
                      </a:endParaRPr>
                    </a:p>
                  </a:txBody>
                  <a:tcPr marL="2956" marR="2956" marT="2956" marB="0" anchor="ctr"/>
                </a:tc>
                <a:tc>
                  <a:txBody>
                    <a:bodyPr/>
                    <a:lstStyle/>
                    <a:p>
                      <a:pPr algn="ctr" fontAlgn="ctr"/>
                      <a:r>
                        <a:rPr lang="ru-RU" sz="1000" u="none" strike="noStrike">
                          <a:effectLst/>
                        </a:rPr>
                        <a:t>план по программе</a:t>
                      </a:r>
                      <a:endParaRPr lang="ru-RU" sz="1000" b="0" i="0" u="none" strike="noStrike">
                        <a:solidFill>
                          <a:srgbClr val="000000"/>
                        </a:solidFill>
                        <a:effectLst/>
                        <a:latin typeface="Times New Roman" panose="02020603050405020304" pitchFamily="18" charset="0"/>
                      </a:endParaRPr>
                    </a:p>
                  </a:txBody>
                  <a:tcPr marL="2956" marR="2956" marT="2956" marB="0" anchor="ctr"/>
                </a:tc>
                <a:tc>
                  <a:txBody>
                    <a:bodyPr/>
                    <a:lstStyle/>
                    <a:p>
                      <a:pPr algn="ctr" fontAlgn="ctr"/>
                      <a:r>
                        <a:rPr lang="ru-RU" sz="1000" u="none" strike="noStrike">
                          <a:effectLst/>
                        </a:rPr>
                        <a:t>кассовое исполнение</a:t>
                      </a:r>
                      <a:endParaRPr lang="ru-RU" sz="1000" b="0" i="0" u="none" strike="noStrike">
                        <a:solidFill>
                          <a:srgbClr val="000000"/>
                        </a:solidFill>
                        <a:effectLst/>
                        <a:latin typeface="Times New Roman" panose="02020603050405020304" pitchFamily="18" charset="0"/>
                      </a:endParaRPr>
                    </a:p>
                  </a:txBody>
                  <a:tcPr marL="2956" marR="2956" marT="2956" marB="0" anchor="ctr"/>
                </a:tc>
              </a:tr>
              <a:tr h="161391">
                <a:tc>
                  <a:txBody>
                    <a:bodyPr/>
                    <a:lstStyle/>
                    <a:p>
                      <a:pPr algn="l" fontAlgn="t"/>
                      <a:r>
                        <a:rPr lang="ru-RU" sz="1000" u="none" strike="noStrike" dirty="0" smtClean="0">
                          <a:effectLst/>
                        </a:rPr>
                        <a:t>Количество социально значимых проектов социально ориентированных некоммерческих организаций (ед.)</a:t>
                      </a:r>
                    </a:p>
                    <a:p>
                      <a:pPr algn="l" fontAlgn="t"/>
                      <a:r>
                        <a:rPr lang="ru-RU" sz="1000" u="none" strike="noStrike" dirty="0" smtClean="0">
                          <a:effectLst/>
                        </a:rPr>
                        <a:t>Доля граждан, занимающихся добровольческой (волонтерской) деятельностью (%)</a:t>
                      </a:r>
                      <a:endParaRPr lang="ru-RU" sz="1000" u="none" strike="noStrike" dirty="0">
                        <a:effectLst/>
                      </a:endParaRPr>
                    </a:p>
                  </a:txBody>
                  <a:tcPr marL="2956" marR="2956" marT="2956" marB="0"/>
                </a:tc>
                <a:tc>
                  <a:txBody>
                    <a:bodyPr/>
                    <a:lstStyle/>
                    <a:p>
                      <a:pPr algn="ctr" fontAlgn="t"/>
                      <a:r>
                        <a:rPr lang="ru-RU" sz="1200" u="none" strike="noStrike" dirty="0" smtClean="0">
                          <a:effectLst/>
                        </a:rPr>
                        <a:t>3</a:t>
                      </a:r>
                      <a:endParaRPr lang="ru-RU" sz="1200" b="0" i="0" u="none" strike="noStrike" dirty="0">
                        <a:solidFill>
                          <a:srgbClr val="000000"/>
                        </a:solidFill>
                        <a:effectLst/>
                        <a:latin typeface="Times New Roman" panose="02020603050405020304" pitchFamily="18" charset="0"/>
                      </a:endParaRPr>
                    </a:p>
                  </a:txBody>
                  <a:tcPr marL="2956" marR="2956" marT="2956" marB="0" anchor="ctr"/>
                </a:tc>
                <a:tc>
                  <a:txBody>
                    <a:bodyPr/>
                    <a:lstStyle/>
                    <a:p>
                      <a:pPr algn="ctr" fontAlgn="t"/>
                      <a:r>
                        <a:rPr lang="ru-RU" sz="1200" u="none" strike="noStrike" dirty="0" smtClean="0">
                          <a:effectLst/>
                        </a:rPr>
                        <a:t>3</a:t>
                      </a:r>
                      <a:endParaRPr lang="ru-RU" sz="1200" b="0" i="0" u="none" strike="noStrike" dirty="0">
                        <a:solidFill>
                          <a:srgbClr val="000000"/>
                        </a:solidFill>
                        <a:effectLst/>
                        <a:latin typeface="Times New Roman" panose="02020603050405020304" pitchFamily="18" charset="0"/>
                      </a:endParaRPr>
                    </a:p>
                  </a:txBody>
                  <a:tcPr marL="2956" marR="2956" marT="2956" marB="0" anchor="ctr"/>
                </a:tc>
                <a:tc rowSpan="2">
                  <a:txBody>
                    <a:bodyPr/>
                    <a:lstStyle/>
                    <a:p>
                      <a:pPr algn="ctr" fontAlgn="t"/>
                      <a:r>
                        <a:rPr lang="ru-RU" sz="1200" u="none" strike="noStrike" dirty="0" smtClean="0">
                          <a:effectLst/>
                        </a:rPr>
                        <a:t>3 311,8</a:t>
                      </a:r>
                      <a:endParaRPr lang="ru-RU" sz="1200" b="0" i="0" u="none" strike="noStrike" dirty="0">
                        <a:solidFill>
                          <a:srgbClr val="000000"/>
                        </a:solidFill>
                        <a:effectLst/>
                        <a:latin typeface="Times New Roman" panose="02020603050405020304" pitchFamily="18" charset="0"/>
                      </a:endParaRPr>
                    </a:p>
                  </a:txBody>
                  <a:tcPr marL="2956" marR="2956" marT="2956" marB="0" anchor="ctr">
                    <a:lnB w="12700" cap="flat" cmpd="sng" algn="ctr">
                      <a:solidFill>
                        <a:srgbClr val="5B5479"/>
                      </a:solidFill>
                      <a:prstDash val="solid"/>
                      <a:round/>
                      <a:headEnd type="none" w="med" len="med"/>
                      <a:tailEnd type="none" w="med" len="med"/>
                    </a:lnB>
                  </a:tcPr>
                </a:tc>
                <a:tc rowSpan="2">
                  <a:txBody>
                    <a:bodyPr/>
                    <a:lstStyle/>
                    <a:p>
                      <a:pPr algn="ctr" fontAlgn="t"/>
                      <a:r>
                        <a:rPr lang="ru-RU" sz="1200" u="none" strike="noStrike" dirty="0" smtClean="0">
                          <a:effectLst/>
                        </a:rPr>
                        <a:t>1 961,8</a:t>
                      </a:r>
                      <a:endParaRPr lang="ru-RU" sz="1200" b="0" i="0" u="none" strike="noStrike" dirty="0">
                        <a:solidFill>
                          <a:srgbClr val="000000"/>
                        </a:solidFill>
                        <a:effectLst/>
                        <a:latin typeface="Times New Roman" panose="02020603050405020304" pitchFamily="18" charset="0"/>
                      </a:endParaRPr>
                    </a:p>
                  </a:txBody>
                  <a:tcPr marL="2956" marR="2956" marT="2956" marB="0" anchor="ctr">
                    <a:lnB w="12700" cap="flat" cmpd="sng" algn="ctr">
                      <a:solidFill>
                        <a:srgbClr val="5B5479"/>
                      </a:solidFill>
                      <a:prstDash val="solid"/>
                      <a:round/>
                      <a:headEnd type="none" w="med" len="med"/>
                      <a:tailEnd type="none" w="med" len="med"/>
                    </a:lnB>
                  </a:tcPr>
                </a:tc>
              </a:tr>
              <a:tr h="312013">
                <a:tc>
                  <a:txBody>
                    <a:bodyPr/>
                    <a:lstStyle/>
                    <a:p>
                      <a:pPr algn="l" fontAlgn="t"/>
                      <a:r>
                        <a:rPr lang="ru-RU" sz="1000" u="none" strike="noStrike" dirty="0" smtClean="0">
                          <a:effectLst/>
                        </a:rPr>
                        <a:t>Доля граждан, занимающихся добровольческой (волонтерской) деятельностью (%)</a:t>
                      </a:r>
                      <a:endParaRPr lang="ru-RU" sz="1000" u="none" strike="noStrike" dirty="0">
                        <a:effectLst/>
                      </a:endParaRPr>
                    </a:p>
                  </a:txBody>
                  <a:tcPr marL="2956" marR="2956" marT="2956" marB="0"/>
                </a:tc>
                <a:tc>
                  <a:txBody>
                    <a:bodyPr/>
                    <a:lstStyle/>
                    <a:p>
                      <a:pPr algn="ctr" fontAlgn="t"/>
                      <a:r>
                        <a:rPr lang="ru-RU" sz="1200" u="none" strike="noStrike" dirty="0" smtClean="0">
                          <a:effectLst/>
                        </a:rPr>
                        <a:t>14,3</a:t>
                      </a:r>
                      <a:endParaRPr lang="ru-RU" sz="1200" b="0" i="0" u="none" strike="noStrike" dirty="0">
                        <a:solidFill>
                          <a:srgbClr val="000000"/>
                        </a:solidFill>
                        <a:effectLst/>
                        <a:latin typeface="Times New Roman" panose="02020603050405020304" pitchFamily="18" charset="0"/>
                      </a:endParaRPr>
                    </a:p>
                  </a:txBody>
                  <a:tcPr marL="2956" marR="2956" marT="2956" marB="0" anchor="ctr"/>
                </a:tc>
                <a:tc>
                  <a:txBody>
                    <a:bodyPr/>
                    <a:lstStyle/>
                    <a:p>
                      <a:pPr algn="ctr" fontAlgn="t"/>
                      <a:r>
                        <a:rPr lang="ru-RU" sz="1200" u="none" strike="noStrike" dirty="0" smtClean="0">
                          <a:effectLst/>
                        </a:rPr>
                        <a:t>14,3</a:t>
                      </a:r>
                      <a:endParaRPr lang="ru-RU" sz="1200" b="0" i="0" u="none" strike="noStrike" dirty="0">
                        <a:solidFill>
                          <a:srgbClr val="000000"/>
                        </a:solidFill>
                        <a:effectLst/>
                        <a:latin typeface="Times New Roman" panose="02020603050405020304" pitchFamily="18" charset="0"/>
                      </a:endParaRPr>
                    </a:p>
                  </a:txBody>
                  <a:tcPr marL="2956" marR="2956" marT="2956" marB="0" anchor="ctr"/>
                </a:tc>
                <a:tc vMerge="1">
                  <a:txBody>
                    <a:bodyPr/>
                    <a:lstStyle/>
                    <a:p>
                      <a:pPr algn="ctr" fontAlgn="t"/>
                      <a:endParaRPr lang="ru-RU" sz="1200" b="0" i="0" u="none" strike="noStrike" dirty="0">
                        <a:solidFill>
                          <a:srgbClr val="000000"/>
                        </a:solidFill>
                        <a:effectLst/>
                        <a:latin typeface="Times New Roman" panose="02020603050405020304" pitchFamily="18" charset="0"/>
                      </a:endParaRPr>
                    </a:p>
                  </a:txBody>
                  <a:tcPr marL="2956" marR="2956" marT="2956" marB="0" anchor="ctr"/>
                </a:tc>
                <a:tc vMerge="1">
                  <a:txBody>
                    <a:bodyPr/>
                    <a:lstStyle/>
                    <a:p>
                      <a:pPr algn="ctr" fontAlgn="t"/>
                      <a:endParaRPr lang="ru-RU" sz="1200" b="0" i="0" u="none" strike="noStrike" dirty="0">
                        <a:solidFill>
                          <a:srgbClr val="000000"/>
                        </a:solidFill>
                        <a:effectLst/>
                        <a:latin typeface="Times New Roman" panose="02020603050405020304" pitchFamily="18" charset="0"/>
                      </a:endParaRPr>
                    </a:p>
                  </a:txBody>
                  <a:tcPr marL="2956" marR="2956" marT="2956" marB="0" anchor="ctr"/>
                </a:tc>
              </a:tr>
              <a:tr h="481072">
                <a:tc>
                  <a:txBody>
                    <a:bodyPr/>
                    <a:lstStyle/>
                    <a:p>
                      <a:pPr algn="l" fontAlgn="t"/>
                      <a:r>
                        <a:rPr lang="ru-RU" sz="1000" u="none" strike="noStrike" dirty="0" smtClean="0">
                          <a:effectLst/>
                        </a:rPr>
                        <a:t>Объём информационной поддержки проектов, популяризирующих деятельность социально ориентированных некоммерческих организаций, добровольчество, работу институтов гражданского общества (ед.)</a:t>
                      </a:r>
                    </a:p>
                  </a:txBody>
                  <a:tcPr marL="2956" marR="2956" marT="2956" marB="0"/>
                </a:tc>
                <a:tc>
                  <a:txBody>
                    <a:bodyPr/>
                    <a:lstStyle/>
                    <a:p>
                      <a:pPr algn="ctr" fontAlgn="t"/>
                      <a:r>
                        <a:rPr lang="ru-RU" sz="1200" u="none" strike="noStrike" dirty="0" smtClean="0">
                          <a:effectLst/>
                        </a:rPr>
                        <a:t>45</a:t>
                      </a:r>
                      <a:endParaRPr lang="ru-RU" sz="1200" b="0" i="0" u="none" strike="noStrike" dirty="0">
                        <a:solidFill>
                          <a:srgbClr val="000000"/>
                        </a:solidFill>
                        <a:effectLst/>
                        <a:latin typeface="Times New Roman" panose="02020603050405020304" pitchFamily="18" charset="0"/>
                      </a:endParaRPr>
                    </a:p>
                  </a:txBody>
                  <a:tcPr marL="2956" marR="2956" marT="2956" marB="0" anchor="ctr"/>
                </a:tc>
                <a:tc>
                  <a:txBody>
                    <a:bodyPr/>
                    <a:lstStyle/>
                    <a:p>
                      <a:pPr algn="ctr" fontAlgn="t"/>
                      <a:r>
                        <a:rPr lang="ru-RU" sz="1200" b="0" i="0" u="none" strike="noStrike" dirty="0" smtClean="0">
                          <a:solidFill>
                            <a:schemeClr val="tx1"/>
                          </a:solidFill>
                          <a:effectLst/>
                          <a:latin typeface="+mn-lt"/>
                        </a:rPr>
                        <a:t>45</a:t>
                      </a:r>
                      <a:endParaRPr lang="ru-RU" sz="1200" b="0" i="0" u="none" strike="noStrike" dirty="0">
                        <a:solidFill>
                          <a:srgbClr val="000000"/>
                        </a:solidFill>
                        <a:effectLst/>
                        <a:latin typeface="Times New Roman" panose="02020603050405020304" pitchFamily="18" charset="0"/>
                      </a:endParaRPr>
                    </a:p>
                  </a:txBody>
                  <a:tcPr marL="2956" marR="2956" marT="2956" marB="0" anchor="ctr"/>
                </a:tc>
                <a:tc>
                  <a:txBody>
                    <a:bodyPr/>
                    <a:lstStyle/>
                    <a:p>
                      <a:pPr algn="ctr" fontAlgn="t"/>
                      <a:r>
                        <a:rPr lang="ru-RU" sz="1200" u="none" strike="noStrike" dirty="0" smtClean="0">
                          <a:effectLst/>
                        </a:rPr>
                        <a:t>129,4</a:t>
                      </a:r>
                      <a:endParaRPr lang="ru-RU" sz="1200" b="0" i="0" u="none" strike="noStrike" dirty="0">
                        <a:solidFill>
                          <a:srgbClr val="000000"/>
                        </a:solidFill>
                        <a:effectLst/>
                        <a:latin typeface="Times New Roman" panose="02020603050405020304" pitchFamily="18" charset="0"/>
                      </a:endParaRPr>
                    </a:p>
                  </a:txBody>
                  <a:tcPr marL="2956" marR="2956" marT="2956" marB="0" anchor="ctr">
                    <a:lnT w="12700" cap="flat" cmpd="sng" algn="ctr">
                      <a:solidFill>
                        <a:srgbClr val="5B5479"/>
                      </a:solidFill>
                      <a:prstDash val="solid"/>
                      <a:round/>
                      <a:headEnd type="none" w="med" len="med"/>
                      <a:tailEnd type="none" w="med" len="med"/>
                    </a:lnT>
                  </a:tcPr>
                </a:tc>
                <a:tc>
                  <a:txBody>
                    <a:bodyPr/>
                    <a:lstStyle/>
                    <a:p>
                      <a:pPr algn="ctr" fontAlgn="t"/>
                      <a:r>
                        <a:rPr lang="ru-RU" sz="1200" u="none" strike="noStrike" dirty="0" smtClean="0">
                          <a:effectLst/>
                        </a:rPr>
                        <a:t>129,4</a:t>
                      </a:r>
                      <a:endParaRPr lang="ru-RU" sz="1200" b="0" i="0" u="none" strike="noStrike" dirty="0">
                        <a:solidFill>
                          <a:srgbClr val="000000"/>
                        </a:solidFill>
                        <a:effectLst/>
                        <a:latin typeface="Times New Roman" panose="02020603050405020304" pitchFamily="18" charset="0"/>
                      </a:endParaRPr>
                    </a:p>
                  </a:txBody>
                  <a:tcPr marL="2956" marR="2956" marT="2956" marB="0" anchor="ctr">
                    <a:lnT w="12700" cap="flat" cmpd="sng" algn="ctr">
                      <a:solidFill>
                        <a:srgbClr val="5B5479"/>
                      </a:solidFill>
                      <a:prstDash val="solid"/>
                      <a:round/>
                      <a:headEnd type="none" w="med" len="med"/>
                      <a:tailEnd type="none" w="med" len="med"/>
                    </a:lnT>
                  </a:tcPr>
                </a:tc>
              </a:tr>
              <a:tr h="481028">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ru-RU" sz="1000" u="none" strike="noStrike" dirty="0" smtClean="0">
                          <a:effectLst/>
                        </a:rPr>
                        <a:t>Доля информационных сообщений в средствах массовой информации МАУ «ТРК </a:t>
                      </a:r>
                      <a:r>
                        <a:rPr lang="ru-RU" sz="1000" u="none" strike="noStrike" dirty="0" err="1" smtClean="0">
                          <a:effectLst/>
                        </a:rPr>
                        <a:t>Пыть-Яхинформ</a:t>
                      </a:r>
                      <a:r>
                        <a:rPr lang="ru-RU" sz="1000" u="none" strike="noStrike" dirty="0" smtClean="0">
                          <a:effectLst/>
                        </a:rPr>
                        <a:t>», отражающих деятельность органов местного самоуправления города </a:t>
                      </a:r>
                      <a:r>
                        <a:rPr lang="ru-RU" sz="1000" u="none" strike="noStrike" dirty="0" err="1" smtClean="0">
                          <a:effectLst/>
                        </a:rPr>
                        <a:t>Пыть-Яха</a:t>
                      </a:r>
                      <a:r>
                        <a:rPr lang="ru-RU" sz="1000" u="none" strike="noStrike" dirty="0" smtClean="0">
                          <a:effectLst/>
                        </a:rPr>
                        <a:t> (%)</a:t>
                      </a:r>
                    </a:p>
                  </a:txBody>
                  <a:tcPr marL="2956" marR="2956" marT="2956" marB="0"/>
                </a:tc>
                <a:tc>
                  <a:txBody>
                    <a:bodyPr/>
                    <a:lstStyle/>
                    <a:p>
                      <a:pPr algn="ctr" fontAlgn="t"/>
                      <a:r>
                        <a:rPr lang="ru-RU" sz="1200" u="none" strike="noStrike" dirty="0" smtClean="0">
                          <a:effectLst/>
                        </a:rPr>
                        <a:t>44</a:t>
                      </a:r>
                      <a:endParaRPr lang="ru-RU" sz="1200" b="0" i="0" u="none" strike="noStrike" dirty="0">
                        <a:solidFill>
                          <a:srgbClr val="000000"/>
                        </a:solidFill>
                        <a:effectLst/>
                        <a:latin typeface="Times New Roman" panose="02020603050405020304" pitchFamily="18" charset="0"/>
                      </a:endParaRPr>
                    </a:p>
                  </a:txBody>
                  <a:tcPr marL="2956" marR="2956" marT="2956" marB="0" anchor="ctr"/>
                </a:tc>
                <a:tc>
                  <a:txBody>
                    <a:bodyPr/>
                    <a:lstStyle/>
                    <a:p>
                      <a:pPr algn="ctr" fontAlgn="t"/>
                      <a:r>
                        <a:rPr lang="ru-RU" sz="1200" b="0" i="0" u="none" strike="noStrike" dirty="0" smtClean="0">
                          <a:solidFill>
                            <a:schemeClr val="tx1"/>
                          </a:solidFill>
                          <a:effectLst/>
                          <a:latin typeface="+mn-lt"/>
                        </a:rPr>
                        <a:t>44</a:t>
                      </a:r>
                      <a:endParaRPr lang="ru-RU" sz="1200" b="0" i="0" u="none" strike="noStrike" dirty="0">
                        <a:solidFill>
                          <a:srgbClr val="000000"/>
                        </a:solidFill>
                        <a:effectLst/>
                        <a:latin typeface="Times New Roman" panose="02020603050405020304" pitchFamily="18" charset="0"/>
                      </a:endParaRPr>
                    </a:p>
                  </a:txBody>
                  <a:tcPr marL="2956" marR="2956" marT="2956" marB="0" anchor="ctr"/>
                </a:tc>
                <a:tc>
                  <a:txBody>
                    <a:bodyPr/>
                    <a:lstStyle/>
                    <a:p>
                      <a:pPr algn="ctr" fontAlgn="t"/>
                      <a:r>
                        <a:rPr lang="ru-RU" sz="1200" u="none" strike="noStrike" dirty="0" smtClean="0">
                          <a:effectLst/>
                        </a:rPr>
                        <a:t>30 553,7</a:t>
                      </a:r>
                      <a:endParaRPr lang="ru-RU" sz="1200" b="0" i="0" u="none" strike="noStrike" dirty="0">
                        <a:solidFill>
                          <a:srgbClr val="000000"/>
                        </a:solidFill>
                        <a:effectLst/>
                        <a:latin typeface="Times New Roman" panose="02020603050405020304" pitchFamily="18" charset="0"/>
                      </a:endParaRPr>
                    </a:p>
                  </a:txBody>
                  <a:tcPr marL="2956" marR="2956" marT="2956" marB="0" anchor="ctr"/>
                </a:tc>
                <a:tc>
                  <a:txBody>
                    <a:bodyPr/>
                    <a:lstStyle/>
                    <a:p>
                      <a:pPr algn="ctr" fontAlgn="t"/>
                      <a:r>
                        <a:rPr lang="ru-RU" sz="1200" u="none" strike="noStrike" dirty="0" smtClean="0">
                          <a:effectLst/>
                        </a:rPr>
                        <a:t>30 355,3</a:t>
                      </a:r>
                      <a:endParaRPr lang="ru-RU" sz="1200" b="0" i="0" u="none" strike="noStrike" dirty="0">
                        <a:solidFill>
                          <a:srgbClr val="000000"/>
                        </a:solidFill>
                        <a:effectLst/>
                        <a:latin typeface="Times New Roman" panose="02020603050405020304" pitchFamily="18" charset="0"/>
                      </a:endParaRPr>
                    </a:p>
                  </a:txBody>
                  <a:tcPr marL="2956" marR="2956" marT="2956" marB="0" anchor="ctr"/>
                </a:tc>
              </a:tr>
            </a:tbl>
          </a:graphicData>
        </a:graphic>
      </p:graphicFrame>
      <p:sp>
        <p:nvSpPr>
          <p:cNvPr id="15" name="TextBox 14"/>
          <p:cNvSpPr txBox="1"/>
          <p:nvPr/>
        </p:nvSpPr>
        <p:spPr>
          <a:xfrm>
            <a:off x="3864077" y="6469064"/>
            <a:ext cx="4326193" cy="369332"/>
          </a:xfrm>
          <a:prstGeom prst="rect">
            <a:avLst/>
          </a:prstGeom>
          <a:noFill/>
        </p:spPr>
        <p:txBody>
          <a:bodyPr wrap="square" rtlCol="0">
            <a:spAutoFit/>
          </a:bodyPr>
          <a:lstStyle/>
          <a:p>
            <a:pPr algn="ctr"/>
            <a:r>
              <a:rPr lang="ru-RU" dirty="0" smtClean="0">
                <a:solidFill>
                  <a:srgbClr val="FFFFFF"/>
                </a:solidFill>
              </a:rPr>
              <a:t>Развитие гражданского общества</a:t>
            </a:r>
            <a:endParaRPr lang="ru-RU" dirty="0">
              <a:solidFill>
                <a:srgbClr val="FFFFFF"/>
              </a:solidFill>
            </a:endParaRPr>
          </a:p>
        </p:txBody>
      </p:sp>
      <p:sp>
        <p:nvSpPr>
          <p:cNvPr id="11" name="Заголовок 2"/>
          <p:cNvSpPr txBox="1">
            <a:spLocks/>
          </p:cNvSpPr>
          <p:nvPr/>
        </p:nvSpPr>
        <p:spPr>
          <a:xfrm>
            <a:off x="0" y="4108875"/>
            <a:ext cx="6362700" cy="432000"/>
          </a:xfrm>
          <a:prstGeom prst="rect">
            <a:avLst/>
          </a:prstGeom>
          <a:solidFill>
            <a:schemeClr val="bg1"/>
          </a:solidFill>
        </p:spPr>
        <p:txBody>
          <a:bodyPr vert="horz" lIns="180000" tIns="180000" rIns="180000" bIns="180000" rtlCol="0" anchor="ctr">
            <a:noAutofit/>
          </a:bodyPr>
          <a:lstStyle>
            <a:lvl1pPr algn="r" defTabSz="914400" rtl="0" eaLnBrk="1" latinLnBrk="0" hangingPunct="1">
              <a:lnSpc>
                <a:spcPct val="70000"/>
              </a:lnSpc>
              <a:spcBef>
                <a:spcPct val="0"/>
              </a:spcBef>
              <a:buNone/>
              <a:defRPr sz="4200" b="1" kern="1200" spc="-300">
                <a:solidFill>
                  <a:schemeClr val="tx1">
                    <a:lumMod val="75000"/>
                    <a:lumOff val="25000"/>
                  </a:schemeClr>
                </a:solidFill>
                <a:latin typeface="+mj-lt"/>
                <a:ea typeface="+mj-ea"/>
                <a:cs typeface="+mj-cs"/>
              </a:defRPr>
            </a:lvl1pPr>
          </a:lstStyle>
          <a:p>
            <a:pPr algn="l"/>
            <a:r>
              <a:rPr lang="ru-RU" sz="2800" dirty="0" smtClean="0">
                <a:solidFill>
                  <a:prstClr val="black">
                    <a:lumMod val="75000"/>
                    <a:lumOff val="25000"/>
                  </a:prstClr>
                </a:solidFill>
              </a:rPr>
              <a:t>Основные результаты реализации мероприятий муниципальной программы:</a:t>
            </a:r>
            <a:endParaRPr lang="ru-RU" sz="2800" dirty="0">
              <a:solidFill>
                <a:prstClr val="black">
                  <a:lumMod val="75000"/>
                  <a:lumOff val="25000"/>
                </a:prstClr>
              </a:solidFill>
            </a:endParaRPr>
          </a:p>
        </p:txBody>
      </p:sp>
      <p:sp>
        <p:nvSpPr>
          <p:cNvPr id="12" name="TextBox 11"/>
          <p:cNvSpPr txBox="1"/>
          <p:nvPr/>
        </p:nvSpPr>
        <p:spPr>
          <a:xfrm>
            <a:off x="160276" y="4660130"/>
            <a:ext cx="5701788" cy="338554"/>
          </a:xfrm>
          <a:prstGeom prst="rect">
            <a:avLst/>
          </a:prstGeom>
          <a:noFill/>
        </p:spPr>
        <p:txBody>
          <a:bodyPr wrap="square" rtlCol="0">
            <a:spAutoFit/>
          </a:bodyPr>
          <a:lstStyle/>
          <a:p>
            <a:r>
              <a:rPr lang="ru-RU" sz="1600" b="1" dirty="0">
                <a:solidFill>
                  <a:srgbClr val="25C6E3"/>
                </a:solidFill>
              </a:rPr>
              <a:t>Создание условий для развития гражданских </a:t>
            </a:r>
            <a:r>
              <a:rPr lang="ru-RU" sz="1600" b="1" dirty="0" smtClean="0">
                <a:solidFill>
                  <a:srgbClr val="25C6E3"/>
                </a:solidFill>
              </a:rPr>
              <a:t>инициатив:</a:t>
            </a:r>
            <a:endParaRPr lang="ru-RU" sz="1600" b="1" dirty="0">
              <a:solidFill>
                <a:srgbClr val="25C6E3"/>
              </a:solidFill>
            </a:endParaRPr>
          </a:p>
        </p:txBody>
      </p:sp>
      <p:sp>
        <p:nvSpPr>
          <p:cNvPr id="17" name="Прямоугольник 16"/>
          <p:cNvSpPr/>
          <p:nvPr/>
        </p:nvSpPr>
        <p:spPr>
          <a:xfrm>
            <a:off x="160276" y="4979543"/>
            <a:ext cx="5552175" cy="1169551"/>
          </a:xfrm>
          <a:prstGeom prst="rect">
            <a:avLst/>
          </a:prstGeom>
        </p:spPr>
        <p:txBody>
          <a:bodyPr wrap="square">
            <a:spAutoFit/>
          </a:bodyPr>
          <a:lstStyle/>
          <a:p>
            <a:pPr marL="171450" indent="-171450">
              <a:buFont typeface="Wingdings" panose="05000000000000000000" pitchFamily="2" charset="2"/>
              <a:buChar char="ü"/>
            </a:pPr>
            <a:r>
              <a:rPr lang="ru-RU" sz="1400" dirty="0" smtClean="0">
                <a:solidFill>
                  <a:prstClr val="black"/>
                </a:solidFill>
              </a:rPr>
              <a:t>3 социально значимых проекта социально ориентированных некоммерческих  организаций, получивших муниципальную поддержку</a:t>
            </a:r>
          </a:p>
          <a:p>
            <a:pPr marL="171450" indent="-171450">
              <a:buFont typeface="Wingdings" panose="05000000000000000000" pitchFamily="2" charset="2"/>
              <a:buChar char="ü"/>
            </a:pPr>
            <a:r>
              <a:rPr lang="ru-RU" sz="1400" dirty="0" smtClean="0">
                <a:solidFill>
                  <a:prstClr val="black"/>
                </a:solidFill>
              </a:rPr>
              <a:t>5 099 добровольцев (волонтеров) в г. </a:t>
            </a:r>
            <a:r>
              <a:rPr lang="ru-RU" sz="1400" dirty="0" err="1" smtClean="0">
                <a:solidFill>
                  <a:prstClr val="black"/>
                </a:solidFill>
              </a:rPr>
              <a:t>Пыть-Яхе</a:t>
            </a:r>
            <a:r>
              <a:rPr lang="ru-RU" sz="1400" dirty="0" smtClean="0">
                <a:solidFill>
                  <a:prstClr val="black"/>
                </a:solidFill>
              </a:rPr>
              <a:t> вовлечены центрами поддержки добровольчества (</a:t>
            </a:r>
            <a:r>
              <a:rPr lang="ru-RU" sz="1400" dirty="0" err="1" smtClean="0">
                <a:solidFill>
                  <a:prstClr val="black"/>
                </a:solidFill>
              </a:rPr>
              <a:t>волонтерства</a:t>
            </a:r>
            <a:r>
              <a:rPr lang="ru-RU" sz="1400" dirty="0" smtClean="0">
                <a:solidFill>
                  <a:prstClr val="black"/>
                </a:solidFill>
              </a:rPr>
              <a:t>)</a:t>
            </a:r>
          </a:p>
        </p:txBody>
      </p:sp>
      <p:sp>
        <p:nvSpPr>
          <p:cNvPr id="18" name="Текст 9"/>
          <p:cNvSpPr txBox="1">
            <a:spLocks/>
          </p:cNvSpPr>
          <p:nvPr/>
        </p:nvSpPr>
        <p:spPr>
          <a:xfrm>
            <a:off x="6917625" y="3586512"/>
            <a:ext cx="5274375" cy="282637"/>
          </a:xfrm>
          <a:prstGeom prst="rect">
            <a:avLst/>
          </a:prstGeom>
          <a:solidFill>
            <a:schemeClr val="bg1"/>
          </a:solidFill>
          <a:ln>
            <a:noFill/>
          </a:ln>
        </p:spPr>
        <p:txBody>
          <a:bodyPr vert="horz" lIns="180000" tIns="36000" rIns="180000" bIns="36000" rtlCol="0">
            <a:noAutofit/>
          </a:bodyPr>
          <a:lstStyle>
            <a:lvl1pPr marL="0" indent="0" algn="r" defTabSz="914400" rtl="0" eaLnBrk="1" latinLnBrk="0" hangingPunct="1">
              <a:lnSpc>
                <a:spcPct val="90000"/>
              </a:lnSpc>
              <a:spcBef>
                <a:spcPts val="1000"/>
              </a:spcBef>
              <a:buFont typeface="Arial" panose="020B0604020202020204" pitchFamily="34" charset="0"/>
              <a:buNone/>
              <a:defRPr sz="1800" kern="1200">
                <a:solidFill>
                  <a:schemeClr val="bg1"/>
                </a:solidFill>
                <a:latin typeface="+mn-lt"/>
                <a:ea typeface="+mn-ea"/>
                <a:cs typeface="+mn-cs"/>
              </a:defRPr>
            </a:lvl1pPr>
            <a:lvl2pPr marL="266700" indent="0" algn="l"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2pPr>
            <a:lvl3pPr marL="542925"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mn-lt"/>
                <a:ea typeface="+mn-ea"/>
                <a:cs typeface="+mn-cs"/>
              </a:defRPr>
            </a:lvl3pPr>
            <a:lvl4pPr marL="809625"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mn-lt"/>
                <a:ea typeface="+mn-ea"/>
                <a:cs typeface="+mn-cs"/>
              </a:defRPr>
            </a:lvl4pPr>
            <a:lvl5pPr marL="1076325"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endParaRPr lang="ru-RU" dirty="0">
              <a:solidFill>
                <a:srgbClr val="FFFFFF"/>
              </a:solidFill>
            </a:endParaRPr>
          </a:p>
        </p:txBody>
      </p:sp>
      <p:sp>
        <p:nvSpPr>
          <p:cNvPr id="10" name="Текст 9"/>
          <p:cNvSpPr>
            <a:spLocks noGrp="1"/>
          </p:cNvSpPr>
          <p:nvPr>
            <p:ph type="body" sz="quarter" idx="32"/>
          </p:nvPr>
        </p:nvSpPr>
        <p:spPr>
          <a:xfrm>
            <a:off x="6703917" y="3196359"/>
            <a:ext cx="5488083" cy="1114296"/>
          </a:xfrm>
          <a:ln>
            <a:noFill/>
          </a:ln>
        </p:spPr>
        <p:txBody>
          <a:bodyPr tIns="36000" bIns="36000"/>
          <a:lstStyle/>
          <a:p>
            <a:pPr algn="l"/>
            <a:r>
              <a:rPr lang="ru-RU" sz="2400" b="1" dirty="0"/>
              <a:t>Цель: </a:t>
            </a:r>
            <a:r>
              <a:rPr lang="ru-RU" dirty="0"/>
              <a:t>Создание условий для развития гражданского общества и реализации гражданских инициатив, формирование культуры открытости органов местного самоуправления</a:t>
            </a:r>
          </a:p>
        </p:txBody>
      </p:sp>
      <p:sp>
        <p:nvSpPr>
          <p:cNvPr id="19" name="TextBox 18"/>
          <p:cNvSpPr txBox="1"/>
          <p:nvPr/>
        </p:nvSpPr>
        <p:spPr>
          <a:xfrm>
            <a:off x="6703917" y="4415202"/>
            <a:ext cx="5701788" cy="584775"/>
          </a:xfrm>
          <a:prstGeom prst="rect">
            <a:avLst/>
          </a:prstGeom>
          <a:noFill/>
        </p:spPr>
        <p:txBody>
          <a:bodyPr wrap="square" rtlCol="0">
            <a:spAutoFit/>
          </a:bodyPr>
          <a:lstStyle/>
          <a:p>
            <a:r>
              <a:rPr lang="ru-RU" sz="1600" b="1" dirty="0">
                <a:solidFill>
                  <a:srgbClr val="0070C0"/>
                </a:solidFill>
              </a:rPr>
              <a:t>Обеспечение доступа граждан к информации о социально значимых </a:t>
            </a:r>
            <a:r>
              <a:rPr lang="ru-RU" sz="1600" b="1" dirty="0" smtClean="0">
                <a:solidFill>
                  <a:srgbClr val="0070C0"/>
                </a:solidFill>
              </a:rPr>
              <a:t>мероприятиях:</a:t>
            </a:r>
            <a:endParaRPr lang="ru-RU" sz="1600" b="1" dirty="0">
              <a:solidFill>
                <a:srgbClr val="0070C0"/>
              </a:solidFill>
            </a:endParaRPr>
          </a:p>
        </p:txBody>
      </p:sp>
      <p:sp>
        <p:nvSpPr>
          <p:cNvPr id="20" name="Прямоугольник 19"/>
          <p:cNvSpPr/>
          <p:nvPr/>
        </p:nvSpPr>
        <p:spPr>
          <a:xfrm>
            <a:off x="6703917" y="4907421"/>
            <a:ext cx="5552175" cy="1600438"/>
          </a:xfrm>
          <a:prstGeom prst="rect">
            <a:avLst/>
          </a:prstGeom>
        </p:spPr>
        <p:txBody>
          <a:bodyPr wrap="square">
            <a:spAutoFit/>
          </a:bodyPr>
          <a:lstStyle/>
          <a:p>
            <a:pPr marL="171450" indent="-171450">
              <a:buFont typeface="Wingdings" panose="05000000000000000000" pitchFamily="2" charset="2"/>
              <a:buChar char="ü"/>
            </a:pPr>
            <a:r>
              <a:rPr lang="ru-RU" sz="1400" dirty="0" smtClean="0">
                <a:solidFill>
                  <a:prstClr val="black"/>
                </a:solidFill>
              </a:rPr>
              <a:t>Опубликовано 45 материалов, популяризирующих деятельность СОНКО, добровольчество, работу институтов гражданского общества</a:t>
            </a:r>
          </a:p>
          <a:p>
            <a:pPr marL="171450" indent="-171450">
              <a:buFont typeface="Wingdings" panose="05000000000000000000" pitchFamily="2" charset="2"/>
              <a:buChar char="ü"/>
            </a:pPr>
            <a:r>
              <a:rPr lang="ru-RU" sz="1400" dirty="0" smtClean="0">
                <a:solidFill>
                  <a:prstClr val="black"/>
                </a:solidFill>
              </a:rPr>
              <a:t>Подготовлено и выдано в эфир информационных материалов  в количестве 73,3 часа, радиопрограмм – 1 238 минут, издан 51 номер общественно-политического еженедельника «Новая Северная газета» </a:t>
            </a:r>
          </a:p>
        </p:txBody>
      </p:sp>
    </p:spTree>
    <p:extLst>
      <p:ext uri="{BB962C8B-B14F-4D97-AF65-F5344CB8AC3E}">
        <p14:creationId xmlns:p14="http://schemas.microsoft.com/office/powerpoint/2010/main" val="2928503843"/>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672000" y="2546309"/>
            <a:ext cx="5508000" cy="1570566"/>
          </a:xfrm>
          <a:ln>
            <a:noFill/>
          </a:ln>
        </p:spPr>
        <p:style>
          <a:lnRef idx="2">
            <a:schemeClr val="dk1"/>
          </a:lnRef>
          <a:fillRef idx="1">
            <a:schemeClr val="lt1"/>
          </a:fillRef>
          <a:effectRef idx="0">
            <a:schemeClr val="dk1"/>
          </a:effectRef>
          <a:fontRef idx="minor">
            <a:schemeClr val="dk1"/>
          </a:fontRef>
        </p:style>
        <p:txBody>
          <a:bodyPr/>
          <a:lstStyle/>
          <a:p>
            <a:r>
              <a:rPr lang="ru-RU" sz="3200" dirty="0">
                <a:latin typeface="+mn-lt"/>
              </a:rPr>
              <a:t>Муниципальная программа </a:t>
            </a:r>
            <a:r>
              <a:rPr lang="ru-RU" sz="3200" dirty="0" smtClean="0">
                <a:latin typeface="+mn-lt"/>
              </a:rPr>
              <a:t>«Управление муниципальным имуществом города </a:t>
            </a:r>
            <a:r>
              <a:rPr lang="ru-RU" sz="3200" dirty="0" err="1" smtClean="0">
                <a:latin typeface="+mn-lt"/>
              </a:rPr>
              <a:t>Пыть-Яха</a:t>
            </a:r>
            <a:r>
              <a:rPr lang="ru-RU" sz="3200" dirty="0" smtClean="0">
                <a:latin typeface="+mn-lt"/>
              </a:rPr>
              <a:t>"</a:t>
            </a:r>
            <a:endParaRPr lang="ru-RU" sz="3200" dirty="0">
              <a:latin typeface="+mn-lt"/>
            </a:endParaRPr>
          </a:p>
        </p:txBody>
      </p:sp>
      <p:sp>
        <p:nvSpPr>
          <p:cNvPr id="10" name="Текст 9"/>
          <p:cNvSpPr>
            <a:spLocks noGrp="1"/>
          </p:cNvSpPr>
          <p:nvPr>
            <p:ph type="body" sz="quarter" idx="32"/>
          </p:nvPr>
        </p:nvSpPr>
        <p:spPr>
          <a:xfrm>
            <a:off x="6672000" y="4121913"/>
            <a:ext cx="5508000" cy="2315817"/>
          </a:xfrm>
          <a:ln>
            <a:noFill/>
          </a:ln>
        </p:spPr>
        <p:txBody>
          <a:bodyPr/>
          <a:lstStyle/>
          <a:p>
            <a:r>
              <a:rPr lang="ru-RU" sz="2400" dirty="0"/>
              <a:t>Цель: </a:t>
            </a:r>
            <a:r>
              <a:rPr lang="ru-RU" dirty="0"/>
              <a:t>Формирование эффективной системы управления муниципальным имуществом города </a:t>
            </a:r>
            <a:r>
              <a:rPr lang="ru-RU" dirty="0" err="1"/>
              <a:t>Пыть-Яха</a:t>
            </a:r>
            <a:r>
              <a:rPr lang="ru-RU" dirty="0"/>
              <a:t>, позволяющей обеспечить оптимальный состав имущества для исполнения полномочий органами местного самоуправления, достоверный учет и контроль использования муниципального имущества</a:t>
            </a:r>
          </a:p>
        </p:txBody>
      </p:sp>
      <p:sp>
        <p:nvSpPr>
          <p:cNvPr id="4" name="Нижний колонтитул 3"/>
          <p:cNvSpPr>
            <a:spLocks noGrp="1"/>
          </p:cNvSpPr>
          <p:nvPr>
            <p:ph type="ftr" sz="quarter" idx="13"/>
          </p:nvPr>
        </p:nvSpPr>
        <p:spPr/>
        <p:txBody>
          <a:bodyPr/>
          <a:lstStyle/>
          <a:p>
            <a:r>
              <a:rPr lang="ru-RU" smtClean="0">
                <a:solidFill>
                  <a:prstClr val="black">
                    <a:lumMod val="75000"/>
                    <a:lumOff val="25000"/>
                  </a:prstClr>
                </a:solidFill>
              </a:rPr>
              <a:t>Бюджет для граждан</a:t>
            </a:r>
            <a:endParaRPr lang="ru-RU" dirty="0">
              <a:solidFill>
                <a:prstClr val="black">
                  <a:lumMod val="75000"/>
                  <a:lumOff val="25000"/>
                </a:prstClr>
              </a:solidFill>
            </a:endParaRPr>
          </a:p>
        </p:txBody>
      </p:sp>
      <p:sp>
        <p:nvSpPr>
          <p:cNvPr id="85" name="Нижний колонтитул 3"/>
          <p:cNvSpPr txBox="1">
            <a:spLocks/>
          </p:cNvSpPr>
          <p:nvPr/>
        </p:nvSpPr>
        <p:spPr>
          <a:xfrm>
            <a:off x="0" y="6437730"/>
            <a:ext cx="11760000" cy="432000"/>
          </a:xfrm>
          <a:prstGeom prst="rect">
            <a:avLst/>
          </a:prstGeom>
          <a:solidFill>
            <a:srgbClr val="404040"/>
          </a:solidFill>
          <a:ln cmpd="sng">
            <a:noFill/>
          </a:ln>
        </p:spPr>
        <p:txBody>
          <a:bodyPr vert="horz" lIns="0" tIns="0" rIns="0" bIns="0" rtlCol="0" anchor="ctr"/>
          <a:lstStyle>
            <a:defPPr rtl="0">
              <a:defRPr lang="ru-RU"/>
            </a:defPPr>
            <a:lvl1pPr marL="0" algn="l" defTabSz="914400" rtl="0" eaLnBrk="1" latinLnBrk="0" hangingPunct="1">
              <a:defRPr sz="1200"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1"/>
            <a:r>
              <a:rPr lang="ru-RU" b="1" smtClean="0">
                <a:gradFill>
                  <a:gsLst>
                    <a:gs pos="0">
                      <a:srgbClr val="25C6E3">
                        <a:lumMod val="5000"/>
                        <a:lumOff val="95000"/>
                      </a:srgbClr>
                    </a:gs>
                    <a:gs pos="74000">
                      <a:srgbClr val="1A0F49">
                        <a:lumMod val="25000"/>
                        <a:lumOff val="75000"/>
                      </a:srgbClr>
                    </a:gs>
                    <a:gs pos="83000">
                      <a:srgbClr val="1A0F49">
                        <a:lumMod val="25000"/>
                        <a:lumOff val="75000"/>
                      </a:srgbClr>
                    </a:gs>
                    <a:gs pos="100000">
                      <a:srgbClr val="1A0F49">
                        <a:lumMod val="50000"/>
                        <a:lumOff val="50000"/>
                      </a:srgbClr>
                    </a:gs>
                  </a:gsLst>
                  <a:lin ang="5400000" scaled="1"/>
                </a:gradFill>
              </a:rPr>
              <a:t>БЮДЖЕТ ДЛЯ ГРАЖДАН </a:t>
            </a:r>
            <a:endParaRPr lang="ru-RU" b="1" dirty="0">
              <a:gradFill>
                <a:gsLst>
                  <a:gs pos="0">
                    <a:srgbClr val="25C6E3">
                      <a:lumMod val="5000"/>
                      <a:lumOff val="95000"/>
                    </a:srgbClr>
                  </a:gs>
                  <a:gs pos="74000">
                    <a:srgbClr val="1A0F49">
                      <a:lumMod val="25000"/>
                      <a:lumOff val="75000"/>
                    </a:srgbClr>
                  </a:gs>
                  <a:gs pos="83000">
                    <a:srgbClr val="1A0F49">
                      <a:lumMod val="25000"/>
                      <a:lumOff val="75000"/>
                    </a:srgbClr>
                  </a:gs>
                  <a:gs pos="100000">
                    <a:srgbClr val="1A0F49">
                      <a:lumMod val="50000"/>
                      <a:lumOff val="50000"/>
                    </a:srgbClr>
                  </a:gs>
                </a:gsLst>
                <a:lin ang="5400000" scaled="1"/>
              </a:gradFill>
            </a:endParaRPr>
          </a:p>
        </p:txBody>
      </p:sp>
      <p:sp>
        <p:nvSpPr>
          <p:cNvPr id="86" name="Номер слайда 5">
            <a:extLst>
              <a:ext uri="{FF2B5EF4-FFF2-40B4-BE49-F238E27FC236}">
                <a16:creationId xmlns="" xmlns:a16="http://schemas.microsoft.com/office/drawing/2014/main" id="{1C554D9F-1895-486E-BFBA-905BB2D29E08}"/>
              </a:ext>
            </a:extLst>
          </p:cNvPr>
          <p:cNvSpPr txBox="1">
            <a:spLocks/>
          </p:cNvSpPr>
          <p:nvPr/>
        </p:nvSpPr>
        <p:spPr>
          <a:xfrm>
            <a:off x="11760000" y="6437730"/>
            <a:ext cx="432000" cy="432000"/>
          </a:xfrm>
          <a:prstGeom prst="rect">
            <a:avLst/>
          </a:prstGeom>
          <a:solidFill>
            <a:schemeClr val="tx1">
              <a:lumMod val="75000"/>
              <a:lumOff val="25000"/>
            </a:schemeClr>
          </a:solidFill>
        </p:spPr>
        <p:txBody>
          <a:bodyPr vert="horz" lIns="0" tIns="0" rIns="0" bIns="0" rtlCol="0" anchor="ctr"/>
          <a:lstStyle>
            <a:defPPr rtl="0">
              <a:defRPr lang="ru-RU"/>
            </a:defPPr>
            <a:lvl1pPr marL="0" algn="ctr" defTabSz="914400" rtl="0" eaLnBrk="1" latinLnBrk="0" hangingPunct="1">
              <a:defRPr sz="1200" kern="1200">
                <a:solidFill>
                  <a:schemeClr val="bg1"/>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sz="1600" b="1" dirty="0">
                <a:ln w="0"/>
                <a:gradFill>
                  <a:gsLst>
                    <a:gs pos="0">
                      <a:srgbClr val="25C6E3">
                        <a:lumMod val="5000"/>
                        <a:lumOff val="95000"/>
                      </a:srgbClr>
                    </a:gs>
                    <a:gs pos="74000">
                      <a:srgbClr val="1A0F49">
                        <a:lumMod val="25000"/>
                        <a:lumOff val="75000"/>
                      </a:srgbClr>
                    </a:gs>
                    <a:gs pos="83000">
                      <a:srgbClr val="1A0F49">
                        <a:lumMod val="25000"/>
                        <a:lumOff val="75000"/>
                      </a:srgbClr>
                    </a:gs>
                    <a:gs pos="100000">
                      <a:srgbClr val="1A0F49">
                        <a:lumMod val="50000"/>
                        <a:lumOff val="50000"/>
                      </a:srgbClr>
                    </a:gs>
                  </a:gsLst>
                  <a:lin ang="5400000" scaled="1"/>
                </a:gradFill>
                <a:effectLst>
                  <a:outerShdw blurRad="38100" dist="25400" dir="5400000" algn="ctr" rotWithShape="0">
                    <a:srgbClr val="6E747A">
                      <a:alpha val="43000"/>
                    </a:srgbClr>
                  </a:outerShdw>
                </a:effectLst>
              </a:rPr>
              <a:t>7</a:t>
            </a:r>
            <a:r>
              <a:rPr lang="ru-RU" sz="1600" b="1" dirty="0" smtClean="0">
                <a:ln w="0"/>
                <a:gradFill>
                  <a:gsLst>
                    <a:gs pos="0">
                      <a:srgbClr val="25C6E3">
                        <a:lumMod val="5000"/>
                        <a:lumOff val="95000"/>
                      </a:srgbClr>
                    </a:gs>
                    <a:gs pos="74000">
                      <a:srgbClr val="1A0F49">
                        <a:lumMod val="25000"/>
                        <a:lumOff val="75000"/>
                      </a:srgbClr>
                    </a:gs>
                    <a:gs pos="83000">
                      <a:srgbClr val="1A0F49">
                        <a:lumMod val="25000"/>
                        <a:lumOff val="75000"/>
                      </a:srgbClr>
                    </a:gs>
                    <a:gs pos="100000">
                      <a:srgbClr val="1A0F49">
                        <a:lumMod val="50000"/>
                        <a:lumOff val="50000"/>
                      </a:srgbClr>
                    </a:gs>
                  </a:gsLst>
                  <a:lin ang="5400000" scaled="1"/>
                </a:gradFill>
                <a:effectLst>
                  <a:outerShdw blurRad="38100" dist="25400" dir="5400000" algn="ctr" rotWithShape="0">
                    <a:srgbClr val="6E747A">
                      <a:alpha val="43000"/>
                    </a:srgbClr>
                  </a:outerShdw>
                </a:effectLst>
              </a:rPr>
              <a:t>1</a:t>
            </a:r>
            <a:endParaRPr lang="ru-RU" sz="1600" b="1" dirty="0">
              <a:ln w="0"/>
              <a:gradFill>
                <a:gsLst>
                  <a:gs pos="0">
                    <a:srgbClr val="25C6E3">
                      <a:lumMod val="5000"/>
                      <a:lumOff val="95000"/>
                    </a:srgbClr>
                  </a:gs>
                  <a:gs pos="74000">
                    <a:srgbClr val="1A0F49">
                      <a:lumMod val="25000"/>
                      <a:lumOff val="75000"/>
                    </a:srgbClr>
                  </a:gs>
                  <a:gs pos="83000">
                    <a:srgbClr val="1A0F49">
                      <a:lumMod val="25000"/>
                      <a:lumOff val="75000"/>
                    </a:srgbClr>
                  </a:gs>
                  <a:gs pos="100000">
                    <a:srgbClr val="1A0F49">
                      <a:lumMod val="50000"/>
                      <a:lumOff val="50000"/>
                    </a:srgbClr>
                  </a:gs>
                </a:gsLst>
                <a:lin ang="5400000" scaled="1"/>
              </a:gradFill>
              <a:effectLst>
                <a:outerShdw blurRad="38100" dist="25400" dir="5400000" algn="ctr" rotWithShape="0">
                  <a:srgbClr val="6E747A">
                    <a:alpha val="43000"/>
                  </a:srgbClr>
                </a:outerShdw>
              </a:effectLst>
            </a:endParaRPr>
          </a:p>
        </p:txBody>
      </p:sp>
      <p:graphicFrame>
        <p:nvGraphicFramePr>
          <p:cNvPr id="16" name="Таблица 15"/>
          <p:cNvGraphicFramePr>
            <a:graphicFrameLocks noGrp="1"/>
          </p:cNvGraphicFramePr>
          <p:nvPr>
            <p:extLst/>
          </p:nvPr>
        </p:nvGraphicFramePr>
        <p:xfrm>
          <a:off x="160276" y="137949"/>
          <a:ext cx="6417505" cy="855673"/>
        </p:xfrm>
        <a:graphic>
          <a:graphicData uri="http://schemas.openxmlformats.org/drawingml/2006/table">
            <a:tbl>
              <a:tblPr firstRow="1" bandRow="1" bandCol="1">
                <a:tableStyleId>{5A111915-BE36-4E01-A7E5-04B1672EAD32}</a:tableStyleId>
              </a:tblPr>
              <a:tblGrid>
                <a:gridCol w="2181952"/>
                <a:gridCol w="1625768"/>
                <a:gridCol w="1411851"/>
                <a:gridCol w="1197934"/>
              </a:tblGrid>
              <a:tr h="337513">
                <a:tc rowSpan="2">
                  <a:txBody>
                    <a:bodyPr/>
                    <a:lstStyle/>
                    <a:p>
                      <a:pPr algn="ctr"/>
                      <a:r>
                        <a:rPr lang="ru-RU" sz="1400" dirty="0" smtClean="0"/>
                        <a:t>Общий объем расходов по программе,</a:t>
                      </a:r>
                    </a:p>
                    <a:p>
                      <a:pPr algn="ctr"/>
                      <a:r>
                        <a:rPr lang="ru-RU" sz="1400" dirty="0" smtClean="0"/>
                        <a:t>тыс. рублей</a:t>
                      </a:r>
                      <a:endParaRPr lang="ru-RU" sz="1400" b="1" dirty="0">
                        <a:solidFill>
                          <a:schemeClr val="tx1">
                            <a:lumMod val="65000"/>
                            <a:lumOff val="35000"/>
                          </a:schemeClr>
                        </a:solidFill>
                        <a:latin typeface="+mn-lt"/>
                      </a:endParaRPr>
                    </a:p>
                  </a:txBody>
                  <a:tcPr anchor="ctr"/>
                </a:tc>
                <a:tc>
                  <a:txBody>
                    <a:bodyPr/>
                    <a:lstStyle/>
                    <a:p>
                      <a:pPr algn="ctr"/>
                      <a:r>
                        <a:rPr lang="ru-RU" sz="1400" dirty="0" smtClean="0"/>
                        <a:t>Уточненный план на 2021 год</a:t>
                      </a:r>
                      <a:endParaRPr lang="ru-RU" sz="1400" b="1" dirty="0">
                        <a:solidFill>
                          <a:schemeClr val="tx1">
                            <a:lumMod val="65000"/>
                            <a:lumOff val="35000"/>
                          </a:schemeClr>
                        </a:solidFill>
                        <a:latin typeface="+mn-lt"/>
                      </a:endParaRPr>
                    </a:p>
                  </a:txBody>
                  <a:tcPr anchor="ctr"/>
                </a:tc>
                <a:tc>
                  <a:txBody>
                    <a:bodyPr/>
                    <a:lstStyle/>
                    <a:p>
                      <a:pPr algn="ctr"/>
                      <a:r>
                        <a:rPr lang="ru-RU" sz="1400" dirty="0" smtClean="0"/>
                        <a:t>Исполнено за 2021 год</a:t>
                      </a:r>
                      <a:endParaRPr lang="ru-RU" sz="1400" b="1" dirty="0">
                        <a:solidFill>
                          <a:schemeClr val="tx1">
                            <a:lumMod val="65000"/>
                            <a:lumOff val="35000"/>
                          </a:schemeClr>
                        </a:solidFill>
                        <a:latin typeface="+mn-lt"/>
                      </a:endParaRPr>
                    </a:p>
                  </a:txBody>
                  <a:tcPr anchor="ctr"/>
                </a:tc>
                <a:tc>
                  <a:txBody>
                    <a:bodyPr/>
                    <a:lstStyle/>
                    <a:p>
                      <a:pPr algn="ctr"/>
                      <a:r>
                        <a:rPr lang="ru-RU" sz="1400" dirty="0" smtClean="0"/>
                        <a:t>% исполнения</a:t>
                      </a:r>
                      <a:endParaRPr lang="ru-RU" sz="1400" b="1" dirty="0">
                        <a:solidFill>
                          <a:schemeClr val="tx1">
                            <a:lumMod val="65000"/>
                            <a:lumOff val="35000"/>
                          </a:schemeClr>
                        </a:solidFill>
                        <a:latin typeface="+mn-lt"/>
                      </a:endParaRPr>
                    </a:p>
                  </a:txBody>
                  <a:tcPr anchor="ctr"/>
                </a:tc>
              </a:tr>
              <a:tr h="337513">
                <a:tc vMerge="1">
                  <a:txBody>
                    <a:bodyPr/>
                    <a:lstStyle/>
                    <a:p>
                      <a:endParaRPr lang="ru-RU" dirty="0"/>
                    </a:p>
                  </a:txBody>
                  <a:tcPr/>
                </a:tc>
                <a:tc>
                  <a:txBody>
                    <a:bodyPr/>
                    <a:lstStyle/>
                    <a:p>
                      <a:pPr algn="ctr"/>
                      <a:r>
                        <a:rPr lang="ru-RU" sz="1400" dirty="0" smtClean="0"/>
                        <a:t>23 541,9</a:t>
                      </a:r>
                      <a:endParaRPr lang="ru-RU" sz="1400" b="0" dirty="0">
                        <a:solidFill>
                          <a:schemeClr val="tx1">
                            <a:lumMod val="65000"/>
                            <a:lumOff val="35000"/>
                          </a:schemeClr>
                        </a:solidFill>
                        <a:latin typeface="+mn-lt"/>
                      </a:endParaRPr>
                    </a:p>
                  </a:txBody>
                  <a:tcPr anchor="ctr"/>
                </a:tc>
                <a:tc>
                  <a:txBody>
                    <a:bodyPr/>
                    <a:lstStyle/>
                    <a:p>
                      <a:pPr algn="ctr"/>
                      <a:r>
                        <a:rPr lang="ru-RU" sz="1400" dirty="0" smtClean="0"/>
                        <a:t>20 519,2</a:t>
                      </a:r>
                      <a:endParaRPr lang="ru-RU" sz="1400" b="0" dirty="0">
                        <a:solidFill>
                          <a:schemeClr val="tx1">
                            <a:lumMod val="65000"/>
                            <a:lumOff val="35000"/>
                          </a:schemeClr>
                        </a:solidFill>
                        <a:latin typeface="+mn-lt"/>
                      </a:endParaRPr>
                    </a:p>
                  </a:txBody>
                  <a:tcPr anchor="ctr"/>
                </a:tc>
                <a:tc>
                  <a:txBody>
                    <a:bodyPr/>
                    <a:lstStyle/>
                    <a:p>
                      <a:pPr algn="ctr"/>
                      <a:r>
                        <a:rPr lang="ru-RU" sz="1400" b="0" dirty="0" smtClean="0">
                          <a:solidFill>
                            <a:schemeClr val="tx1">
                              <a:lumMod val="65000"/>
                              <a:lumOff val="35000"/>
                            </a:schemeClr>
                          </a:solidFill>
                          <a:latin typeface="+mn-lt"/>
                        </a:rPr>
                        <a:t>87,2</a:t>
                      </a:r>
                      <a:endParaRPr lang="ru-RU" sz="1400" b="0" dirty="0">
                        <a:solidFill>
                          <a:schemeClr val="tx1">
                            <a:lumMod val="65000"/>
                            <a:lumOff val="35000"/>
                          </a:schemeClr>
                        </a:solidFill>
                        <a:latin typeface="+mn-lt"/>
                      </a:endParaRPr>
                    </a:p>
                  </a:txBody>
                  <a:tcPr anchor="ctr"/>
                </a:tc>
              </a:tr>
            </a:tbl>
          </a:graphicData>
        </a:graphic>
      </p:graphicFrame>
      <p:graphicFrame>
        <p:nvGraphicFramePr>
          <p:cNvPr id="14" name="Таблица 13"/>
          <p:cNvGraphicFramePr>
            <a:graphicFrameLocks noGrp="1"/>
          </p:cNvGraphicFramePr>
          <p:nvPr>
            <p:extLst>
              <p:ext uri="{D42A27DB-BD31-4B8C-83A1-F6EECF244321}">
                <p14:modId xmlns:p14="http://schemas.microsoft.com/office/powerpoint/2010/main" val="293440250"/>
              </p:ext>
            </p:extLst>
          </p:nvPr>
        </p:nvGraphicFramePr>
        <p:xfrm>
          <a:off x="160276" y="1075300"/>
          <a:ext cx="6417506" cy="2633709"/>
        </p:xfrm>
        <a:graphic>
          <a:graphicData uri="http://schemas.openxmlformats.org/drawingml/2006/table">
            <a:tbl>
              <a:tblPr firstRow="1" bandRow="1" bandCol="1">
                <a:tableStyleId>{5A111915-BE36-4E01-A7E5-04B1672EAD32}</a:tableStyleId>
              </a:tblPr>
              <a:tblGrid>
                <a:gridCol w="3042913"/>
                <a:gridCol w="757686"/>
                <a:gridCol w="864189"/>
                <a:gridCol w="876359"/>
                <a:gridCol w="876359"/>
              </a:tblGrid>
              <a:tr h="161391">
                <a:tc rowSpan="2">
                  <a:txBody>
                    <a:bodyPr/>
                    <a:lstStyle/>
                    <a:p>
                      <a:pPr algn="ctr" fontAlgn="ctr"/>
                      <a:r>
                        <a:rPr lang="ru-RU" sz="1000" u="none" strike="noStrike" dirty="0">
                          <a:effectLst/>
                        </a:rPr>
                        <a:t>Наименование целевых показателей </a:t>
                      </a:r>
                      <a:endParaRPr lang="ru-RU" sz="1000" b="0" i="0" u="none" strike="noStrike" dirty="0">
                        <a:solidFill>
                          <a:srgbClr val="000000"/>
                        </a:solidFill>
                        <a:effectLst/>
                        <a:latin typeface="Times New Roman" panose="02020603050405020304" pitchFamily="18" charset="0"/>
                      </a:endParaRPr>
                    </a:p>
                  </a:txBody>
                  <a:tcPr marL="2956" marR="2956" marT="2956" marB="0" anchor="ctr"/>
                </a:tc>
                <a:tc gridSpan="2">
                  <a:txBody>
                    <a:bodyPr/>
                    <a:lstStyle/>
                    <a:p>
                      <a:pPr algn="ctr" fontAlgn="ctr"/>
                      <a:r>
                        <a:rPr lang="ru-RU" sz="1000" u="none" strike="noStrike">
                          <a:effectLst/>
                        </a:rPr>
                        <a:t>Значение показателя</a:t>
                      </a:r>
                      <a:endParaRPr lang="ru-RU" sz="1000" b="0" i="0" u="none" strike="noStrike">
                        <a:solidFill>
                          <a:srgbClr val="000000"/>
                        </a:solidFill>
                        <a:effectLst/>
                        <a:latin typeface="Times New Roman" panose="02020603050405020304" pitchFamily="18" charset="0"/>
                      </a:endParaRPr>
                    </a:p>
                  </a:txBody>
                  <a:tcPr marL="2956" marR="2956" marT="2956" marB="0" anchor="ctr"/>
                </a:tc>
                <a:tc hMerge="1">
                  <a:txBody>
                    <a:bodyPr/>
                    <a:lstStyle/>
                    <a:p>
                      <a:endParaRPr lang="ru-RU"/>
                    </a:p>
                  </a:txBody>
                  <a:tcPr/>
                </a:tc>
                <a:tc gridSpan="2">
                  <a:txBody>
                    <a:bodyPr/>
                    <a:lstStyle/>
                    <a:p>
                      <a:pPr algn="ctr" fontAlgn="ctr"/>
                      <a:r>
                        <a:rPr lang="ru-RU" sz="1000" u="none" strike="noStrike" dirty="0">
                          <a:effectLst/>
                        </a:rPr>
                        <a:t>Объём финансирования (тыс. рублей)</a:t>
                      </a:r>
                      <a:endParaRPr lang="ru-RU" sz="1000" b="0" i="0" u="none" strike="noStrike" dirty="0">
                        <a:solidFill>
                          <a:srgbClr val="000000"/>
                        </a:solidFill>
                        <a:effectLst/>
                        <a:latin typeface="Times New Roman" panose="02020603050405020304" pitchFamily="18" charset="0"/>
                      </a:endParaRPr>
                    </a:p>
                  </a:txBody>
                  <a:tcPr marL="2956" marR="2956" marT="2956" marB="0" anchor="ctr"/>
                </a:tc>
                <a:tc hMerge="1">
                  <a:txBody>
                    <a:bodyPr/>
                    <a:lstStyle/>
                    <a:p>
                      <a:endParaRPr lang="ru-RU"/>
                    </a:p>
                  </a:txBody>
                  <a:tcPr/>
                </a:tc>
              </a:tr>
              <a:tr h="161391">
                <a:tc vMerge="1">
                  <a:txBody>
                    <a:bodyPr/>
                    <a:lstStyle/>
                    <a:p>
                      <a:endParaRPr lang="ru-RU"/>
                    </a:p>
                  </a:txBody>
                  <a:tcPr/>
                </a:tc>
                <a:tc>
                  <a:txBody>
                    <a:bodyPr/>
                    <a:lstStyle/>
                    <a:p>
                      <a:pPr algn="ctr" fontAlgn="ctr"/>
                      <a:r>
                        <a:rPr lang="ru-RU" sz="1000" u="none" strike="noStrike" dirty="0">
                          <a:effectLst/>
                        </a:rPr>
                        <a:t>план</a:t>
                      </a:r>
                      <a:endParaRPr lang="ru-RU" sz="1000" b="0" i="0" u="none" strike="noStrike" dirty="0">
                        <a:solidFill>
                          <a:srgbClr val="000000"/>
                        </a:solidFill>
                        <a:effectLst/>
                        <a:latin typeface="Times New Roman" panose="02020603050405020304" pitchFamily="18" charset="0"/>
                      </a:endParaRPr>
                    </a:p>
                  </a:txBody>
                  <a:tcPr marL="2956" marR="2956" marT="2956" marB="0" anchor="ctr"/>
                </a:tc>
                <a:tc>
                  <a:txBody>
                    <a:bodyPr/>
                    <a:lstStyle/>
                    <a:p>
                      <a:pPr algn="ctr" fontAlgn="ctr"/>
                      <a:r>
                        <a:rPr lang="ru-RU" sz="1000" u="none" strike="noStrike" dirty="0">
                          <a:effectLst/>
                        </a:rPr>
                        <a:t>факт</a:t>
                      </a:r>
                      <a:endParaRPr lang="ru-RU" sz="1000" b="0" i="0" u="none" strike="noStrike" dirty="0">
                        <a:solidFill>
                          <a:srgbClr val="000000"/>
                        </a:solidFill>
                        <a:effectLst/>
                        <a:latin typeface="Times New Roman" panose="02020603050405020304" pitchFamily="18" charset="0"/>
                      </a:endParaRPr>
                    </a:p>
                  </a:txBody>
                  <a:tcPr marL="2956" marR="2956" marT="2956" marB="0" anchor="ctr"/>
                </a:tc>
                <a:tc>
                  <a:txBody>
                    <a:bodyPr/>
                    <a:lstStyle/>
                    <a:p>
                      <a:pPr algn="ctr" fontAlgn="ctr"/>
                      <a:r>
                        <a:rPr lang="ru-RU" sz="1000" u="none" strike="noStrike" dirty="0">
                          <a:effectLst/>
                        </a:rPr>
                        <a:t>план по программе</a:t>
                      </a:r>
                      <a:endParaRPr lang="ru-RU" sz="1000" b="0" i="0" u="none" strike="noStrike" dirty="0">
                        <a:solidFill>
                          <a:srgbClr val="000000"/>
                        </a:solidFill>
                        <a:effectLst/>
                        <a:latin typeface="Times New Roman" panose="02020603050405020304" pitchFamily="18" charset="0"/>
                      </a:endParaRPr>
                    </a:p>
                  </a:txBody>
                  <a:tcPr marL="2956" marR="2956" marT="2956" marB="0" anchor="ctr"/>
                </a:tc>
                <a:tc>
                  <a:txBody>
                    <a:bodyPr/>
                    <a:lstStyle/>
                    <a:p>
                      <a:pPr algn="ctr" fontAlgn="ctr"/>
                      <a:r>
                        <a:rPr lang="ru-RU" sz="1000" u="none" strike="noStrike" dirty="0">
                          <a:effectLst/>
                        </a:rPr>
                        <a:t>кассовое исполнение</a:t>
                      </a:r>
                      <a:endParaRPr lang="ru-RU" sz="1000" b="0" i="0" u="none" strike="noStrike" dirty="0">
                        <a:solidFill>
                          <a:srgbClr val="000000"/>
                        </a:solidFill>
                        <a:effectLst/>
                        <a:latin typeface="Times New Roman" panose="02020603050405020304" pitchFamily="18" charset="0"/>
                      </a:endParaRPr>
                    </a:p>
                  </a:txBody>
                  <a:tcPr marL="2956" marR="2956" marT="2956" marB="0" anchor="ctr"/>
                </a:tc>
              </a:tr>
              <a:tr h="161391">
                <a:tc>
                  <a:txBody>
                    <a:bodyPr/>
                    <a:lstStyle/>
                    <a:p>
                      <a:pPr algn="l" fontAlgn="t"/>
                      <a:r>
                        <a:rPr lang="ru-RU" sz="1000" b="0" i="0" u="none" strike="noStrike" dirty="0" smtClean="0">
                          <a:solidFill>
                            <a:srgbClr val="000000"/>
                          </a:solidFill>
                          <a:effectLst/>
                          <a:latin typeface="+mn-lt"/>
                        </a:rPr>
                        <a:t>Снижение удельного веса неиспользуемого недвижимого имущества  в общем количестве   недвижимого имущества муниципального образования, в %</a:t>
                      </a:r>
                      <a:endParaRPr lang="ru-RU" sz="1000" b="0" i="0" u="none" strike="noStrike" dirty="0">
                        <a:solidFill>
                          <a:srgbClr val="000000"/>
                        </a:solidFill>
                        <a:effectLst/>
                        <a:latin typeface="+mn-lt"/>
                      </a:endParaRPr>
                    </a:p>
                  </a:txBody>
                  <a:tcPr marL="2956" marR="2956" marT="2956" marB="0"/>
                </a:tc>
                <a:tc>
                  <a:txBody>
                    <a:bodyPr/>
                    <a:lstStyle/>
                    <a:p>
                      <a:pPr algn="ctr" fontAlgn="t"/>
                      <a:r>
                        <a:rPr lang="ru-RU" sz="1200" b="0" i="0" u="none" strike="noStrike" dirty="0" smtClean="0">
                          <a:solidFill>
                            <a:srgbClr val="000000"/>
                          </a:solidFill>
                          <a:effectLst/>
                          <a:latin typeface="+mn-lt"/>
                        </a:rPr>
                        <a:t>0,5</a:t>
                      </a:r>
                      <a:endParaRPr lang="ru-RU" sz="1200" b="0" i="0" u="none" strike="noStrike" dirty="0">
                        <a:solidFill>
                          <a:srgbClr val="000000"/>
                        </a:solidFill>
                        <a:effectLst/>
                        <a:latin typeface="+mn-lt"/>
                      </a:endParaRPr>
                    </a:p>
                  </a:txBody>
                  <a:tcPr marL="2956" marR="2956" marT="2956" marB="0" anchor="ctr"/>
                </a:tc>
                <a:tc>
                  <a:txBody>
                    <a:bodyPr/>
                    <a:lstStyle/>
                    <a:p>
                      <a:pPr algn="ctr" fontAlgn="t"/>
                      <a:r>
                        <a:rPr lang="ru-RU" sz="1200" b="0" i="0" u="none" strike="noStrike" dirty="0" smtClean="0">
                          <a:solidFill>
                            <a:srgbClr val="000000"/>
                          </a:solidFill>
                          <a:effectLst/>
                          <a:latin typeface="+mn-lt"/>
                        </a:rPr>
                        <a:t>0,9</a:t>
                      </a:r>
                      <a:endParaRPr lang="ru-RU" sz="1200" b="0" i="0" u="none" strike="noStrike" dirty="0">
                        <a:solidFill>
                          <a:srgbClr val="000000"/>
                        </a:solidFill>
                        <a:effectLst/>
                        <a:latin typeface="+mn-lt"/>
                      </a:endParaRPr>
                    </a:p>
                  </a:txBody>
                  <a:tcPr marL="2956" marR="2956" marT="2956" marB="0" anchor="ctr"/>
                </a:tc>
                <a:tc>
                  <a:txBody>
                    <a:bodyPr/>
                    <a:lstStyle/>
                    <a:p>
                      <a:pPr algn="ctr" fontAlgn="t"/>
                      <a:r>
                        <a:rPr lang="ru-RU" sz="1200" b="0" i="0" u="none" strike="noStrike" dirty="0" smtClean="0">
                          <a:solidFill>
                            <a:srgbClr val="000000"/>
                          </a:solidFill>
                          <a:effectLst/>
                          <a:latin typeface="+mn-lt"/>
                        </a:rPr>
                        <a:t>3 399,1</a:t>
                      </a:r>
                      <a:endParaRPr lang="ru-RU" sz="1200" b="0" i="0" u="none" strike="noStrike" dirty="0">
                        <a:solidFill>
                          <a:srgbClr val="000000"/>
                        </a:solidFill>
                        <a:effectLst/>
                        <a:latin typeface="+mn-lt"/>
                      </a:endParaRPr>
                    </a:p>
                  </a:txBody>
                  <a:tcPr marL="2956" marR="2956" marT="2956" marB="0" anchor="ctr"/>
                </a:tc>
                <a:tc>
                  <a:txBody>
                    <a:bodyPr/>
                    <a:lstStyle/>
                    <a:p>
                      <a:pPr algn="ctr" fontAlgn="t"/>
                      <a:r>
                        <a:rPr lang="ru-RU" sz="1200" b="0" i="0" u="none" strike="noStrike" dirty="0" smtClean="0">
                          <a:solidFill>
                            <a:srgbClr val="000000"/>
                          </a:solidFill>
                          <a:effectLst/>
                          <a:latin typeface="+mn-lt"/>
                        </a:rPr>
                        <a:t>3 360,1</a:t>
                      </a:r>
                      <a:endParaRPr lang="ru-RU" sz="1200" b="0" i="0" u="none" strike="noStrike" dirty="0">
                        <a:solidFill>
                          <a:srgbClr val="000000"/>
                        </a:solidFill>
                        <a:effectLst/>
                        <a:latin typeface="+mn-lt"/>
                      </a:endParaRPr>
                    </a:p>
                  </a:txBody>
                  <a:tcPr marL="2956" marR="2956" marT="2956" marB="0" anchor="ctr"/>
                </a:tc>
              </a:tr>
              <a:tr h="312013">
                <a:tc>
                  <a:txBody>
                    <a:bodyPr/>
                    <a:lstStyle/>
                    <a:p>
                      <a:pPr algn="l" fontAlgn="t"/>
                      <a:r>
                        <a:rPr lang="ru-RU" sz="1000" b="0" i="0" u="none" strike="noStrike" dirty="0" smtClean="0">
                          <a:solidFill>
                            <a:srgbClr val="000000"/>
                          </a:solidFill>
                          <a:effectLst/>
                          <a:latin typeface="+mn-lt"/>
                        </a:rPr>
                        <a:t>Обеспечение содержания и эксплуатации муниципального имущества (%)</a:t>
                      </a:r>
                      <a:endParaRPr lang="ru-RU" sz="1000" b="0" i="0" u="none" strike="noStrike" dirty="0">
                        <a:solidFill>
                          <a:srgbClr val="000000"/>
                        </a:solidFill>
                        <a:effectLst/>
                        <a:latin typeface="+mn-lt"/>
                      </a:endParaRPr>
                    </a:p>
                  </a:txBody>
                  <a:tcPr marL="2956" marR="2956" marT="2956" marB="0"/>
                </a:tc>
                <a:tc>
                  <a:txBody>
                    <a:bodyPr/>
                    <a:lstStyle/>
                    <a:p>
                      <a:pPr algn="ctr" fontAlgn="t"/>
                      <a:r>
                        <a:rPr lang="ru-RU" sz="1200" b="0" i="0" u="none" strike="noStrike" dirty="0" smtClean="0">
                          <a:solidFill>
                            <a:srgbClr val="000000"/>
                          </a:solidFill>
                          <a:effectLst/>
                          <a:latin typeface="+mn-lt"/>
                        </a:rPr>
                        <a:t>100,0</a:t>
                      </a:r>
                      <a:endParaRPr lang="ru-RU" sz="1200" b="0" i="0" u="none" strike="noStrike" dirty="0">
                        <a:solidFill>
                          <a:srgbClr val="000000"/>
                        </a:solidFill>
                        <a:effectLst/>
                        <a:latin typeface="+mn-lt"/>
                      </a:endParaRPr>
                    </a:p>
                  </a:txBody>
                  <a:tcPr marL="2956" marR="2956" marT="2956" marB="0" anchor="ctr"/>
                </a:tc>
                <a:tc>
                  <a:txBody>
                    <a:bodyPr/>
                    <a:lstStyle/>
                    <a:p>
                      <a:pPr algn="ctr" fontAlgn="t"/>
                      <a:r>
                        <a:rPr lang="ru-RU" sz="1200" b="0" i="0" u="none" strike="noStrike" dirty="0" smtClean="0">
                          <a:solidFill>
                            <a:srgbClr val="000000"/>
                          </a:solidFill>
                          <a:effectLst/>
                          <a:latin typeface="+mn-lt"/>
                        </a:rPr>
                        <a:t>78,6</a:t>
                      </a:r>
                      <a:endParaRPr lang="ru-RU" sz="1200" b="0" i="0" u="none" strike="noStrike" dirty="0">
                        <a:solidFill>
                          <a:srgbClr val="000000"/>
                        </a:solidFill>
                        <a:effectLst/>
                        <a:latin typeface="+mn-lt"/>
                      </a:endParaRPr>
                    </a:p>
                  </a:txBody>
                  <a:tcPr marL="2956" marR="2956" marT="2956" marB="0" anchor="ctr"/>
                </a:tc>
                <a:tc>
                  <a:txBody>
                    <a:bodyPr/>
                    <a:lstStyle/>
                    <a:p>
                      <a:pPr algn="ctr" fontAlgn="t"/>
                      <a:r>
                        <a:rPr lang="ru-RU" sz="1200" b="0" i="0" u="none" strike="noStrike" dirty="0" smtClean="0">
                          <a:solidFill>
                            <a:srgbClr val="000000"/>
                          </a:solidFill>
                          <a:effectLst/>
                          <a:latin typeface="+mn-lt"/>
                        </a:rPr>
                        <a:t>11 475,9</a:t>
                      </a:r>
                      <a:endParaRPr lang="ru-RU" sz="1200" b="0" i="0" u="none" strike="noStrike" dirty="0">
                        <a:solidFill>
                          <a:srgbClr val="000000"/>
                        </a:solidFill>
                        <a:effectLst/>
                        <a:latin typeface="+mn-lt"/>
                      </a:endParaRPr>
                    </a:p>
                  </a:txBody>
                  <a:tcPr marL="2956" marR="2956" marT="2956" marB="0" anchor="ctr"/>
                </a:tc>
                <a:tc>
                  <a:txBody>
                    <a:bodyPr/>
                    <a:lstStyle/>
                    <a:p>
                      <a:pPr algn="ctr" fontAlgn="t"/>
                      <a:r>
                        <a:rPr lang="ru-RU" sz="1200" b="0" i="0" u="none" strike="noStrike" dirty="0" smtClean="0">
                          <a:solidFill>
                            <a:srgbClr val="000000"/>
                          </a:solidFill>
                          <a:effectLst/>
                          <a:latin typeface="+mn-lt"/>
                        </a:rPr>
                        <a:t>9 024,3</a:t>
                      </a:r>
                      <a:endParaRPr lang="ru-RU" sz="1200" b="0" i="0" u="none" strike="noStrike" dirty="0">
                        <a:solidFill>
                          <a:srgbClr val="000000"/>
                        </a:solidFill>
                        <a:effectLst/>
                        <a:latin typeface="+mn-lt"/>
                      </a:endParaRPr>
                    </a:p>
                  </a:txBody>
                  <a:tcPr marL="2956" marR="2956" marT="2956" marB="0" anchor="ctr"/>
                </a:tc>
              </a:tr>
              <a:tr h="401152">
                <a:tc>
                  <a:txBody>
                    <a:bodyPr/>
                    <a:lstStyle/>
                    <a:p>
                      <a:pPr algn="l" fontAlgn="t"/>
                      <a:r>
                        <a:rPr lang="ru-RU" sz="1000" b="0" i="0" u="none" strike="noStrike" dirty="0" smtClean="0">
                          <a:solidFill>
                            <a:srgbClr val="000000"/>
                          </a:solidFill>
                          <a:effectLst/>
                          <a:latin typeface="+mn-lt"/>
                        </a:rPr>
                        <a:t>Увеличение доли фактически отремонтированных объектов недвижимости, к объектам, подлежащим капитальному ремонту или реконструкции, в том числе бесхозяйных сетей ТВС (%)</a:t>
                      </a:r>
                      <a:endParaRPr lang="ru-RU" sz="1000" b="0" i="0" u="none" strike="noStrike" dirty="0">
                        <a:solidFill>
                          <a:srgbClr val="000000"/>
                        </a:solidFill>
                        <a:effectLst/>
                        <a:latin typeface="+mn-lt"/>
                      </a:endParaRPr>
                    </a:p>
                  </a:txBody>
                  <a:tcPr marL="2956" marR="2956" marT="2956" marB="0"/>
                </a:tc>
                <a:tc>
                  <a:txBody>
                    <a:bodyPr/>
                    <a:lstStyle/>
                    <a:p>
                      <a:pPr algn="ctr" fontAlgn="t"/>
                      <a:r>
                        <a:rPr lang="ru-RU" sz="1200" b="0" i="0" u="none" strike="noStrike" dirty="0" smtClean="0">
                          <a:solidFill>
                            <a:srgbClr val="000000"/>
                          </a:solidFill>
                          <a:effectLst/>
                          <a:latin typeface="+mn-lt"/>
                        </a:rPr>
                        <a:t>100,0</a:t>
                      </a:r>
                      <a:endParaRPr lang="ru-RU" sz="1200" b="0" i="0" u="none" strike="noStrike" dirty="0">
                        <a:solidFill>
                          <a:srgbClr val="000000"/>
                        </a:solidFill>
                        <a:effectLst/>
                        <a:latin typeface="+mn-lt"/>
                      </a:endParaRPr>
                    </a:p>
                  </a:txBody>
                  <a:tcPr marL="2956" marR="2956" marT="2956" marB="0" anchor="ctr"/>
                </a:tc>
                <a:tc>
                  <a:txBody>
                    <a:bodyPr/>
                    <a:lstStyle/>
                    <a:p>
                      <a:pPr algn="ctr" fontAlgn="t"/>
                      <a:r>
                        <a:rPr lang="ru-RU" sz="1200" b="0" i="0" u="none" strike="noStrike" dirty="0" smtClean="0">
                          <a:solidFill>
                            <a:srgbClr val="000000"/>
                          </a:solidFill>
                          <a:effectLst/>
                          <a:latin typeface="+mn-lt"/>
                        </a:rPr>
                        <a:t>100,0</a:t>
                      </a:r>
                      <a:endParaRPr lang="ru-RU" sz="1200" b="0" i="0" u="none" strike="noStrike" dirty="0">
                        <a:solidFill>
                          <a:srgbClr val="000000"/>
                        </a:solidFill>
                        <a:effectLst/>
                        <a:latin typeface="+mn-lt"/>
                      </a:endParaRPr>
                    </a:p>
                  </a:txBody>
                  <a:tcPr marL="2956" marR="2956" marT="2956" marB="0" anchor="ctr"/>
                </a:tc>
                <a:tc>
                  <a:txBody>
                    <a:bodyPr/>
                    <a:lstStyle/>
                    <a:p>
                      <a:pPr algn="ctr" fontAlgn="t"/>
                      <a:r>
                        <a:rPr lang="ru-RU" sz="1200" b="0" i="0" u="none" strike="noStrike" dirty="0" smtClean="0">
                          <a:solidFill>
                            <a:srgbClr val="000000"/>
                          </a:solidFill>
                          <a:effectLst/>
                          <a:latin typeface="+mn-lt"/>
                        </a:rPr>
                        <a:t>7 741,9</a:t>
                      </a:r>
                      <a:endParaRPr lang="ru-RU" sz="1200" b="0" i="0" u="none" strike="noStrike" dirty="0">
                        <a:solidFill>
                          <a:srgbClr val="000000"/>
                        </a:solidFill>
                        <a:effectLst/>
                        <a:latin typeface="+mn-lt"/>
                      </a:endParaRPr>
                    </a:p>
                  </a:txBody>
                  <a:tcPr marL="2956" marR="2956" marT="2956" marB="0" anchor="ctr"/>
                </a:tc>
                <a:tc>
                  <a:txBody>
                    <a:bodyPr/>
                    <a:lstStyle/>
                    <a:p>
                      <a:pPr algn="ctr" fontAlgn="t"/>
                      <a:r>
                        <a:rPr lang="ru-RU" sz="1200" b="0" i="0" u="none" strike="noStrike" dirty="0" smtClean="0">
                          <a:solidFill>
                            <a:srgbClr val="000000"/>
                          </a:solidFill>
                          <a:effectLst/>
                          <a:latin typeface="+mn-lt"/>
                        </a:rPr>
                        <a:t>7 239,4</a:t>
                      </a:r>
                      <a:endParaRPr lang="ru-RU" sz="1200" b="0" i="0" u="none" strike="noStrike" dirty="0">
                        <a:solidFill>
                          <a:srgbClr val="000000"/>
                        </a:solidFill>
                        <a:effectLst/>
                        <a:latin typeface="+mn-lt"/>
                      </a:endParaRPr>
                    </a:p>
                  </a:txBody>
                  <a:tcPr marL="2956" marR="2956" marT="2956" marB="0" anchor="ctr"/>
                </a:tc>
              </a:tr>
              <a:tr h="481072">
                <a:tc>
                  <a:txBody>
                    <a:bodyPr/>
                    <a:lstStyle/>
                    <a:p>
                      <a:pPr algn="l" fontAlgn="t"/>
                      <a:r>
                        <a:rPr lang="ru-RU" sz="1000" b="0" i="0" u="none" strike="noStrike" dirty="0" smtClean="0">
                          <a:solidFill>
                            <a:srgbClr val="000000"/>
                          </a:solidFill>
                          <a:effectLst/>
                          <a:latin typeface="+mn-lt"/>
                        </a:rPr>
                        <a:t>Увеличение количества сформированных  земельных участков ( </a:t>
                      </a:r>
                      <a:r>
                        <a:rPr lang="ru-RU" sz="1000" b="0" i="0" u="none" strike="noStrike" dirty="0" err="1" smtClean="0">
                          <a:solidFill>
                            <a:srgbClr val="000000"/>
                          </a:solidFill>
                          <a:effectLst/>
                          <a:latin typeface="+mn-lt"/>
                        </a:rPr>
                        <a:t>ед</a:t>
                      </a:r>
                      <a:r>
                        <a:rPr lang="ru-RU" sz="1000" b="0" i="0" u="none" strike="noStrike" dirty="0" smtClean="0">
                          <a:solidFill>
                            <a:srgbClr val="000000"/>
                          </a:solidFill>
                          <a:effectLst/>
                          <a:latin typeface="+mn-lt"/>
                        </a:rPr>
                        <a:t>)</a:t>
                      </a:r>
                      <a:endParaRPr lang="ru-RU" sz="1000" b="0" i="0" u="none" strike="noStrike" dirty="0">
                        <a:solidFill>
                          <a:srgbClr val="000000"/>
                        </a:solidFill>
                        <a:effectLst/>
                        <a:latin typeface="+mn-lt"/>
                      </a:endParaRPr>
                    </a:p>
                  </a:txBody>
                  <a:tcPr marL="2956" marR="2956" marT="2956" marB="0"/>
                </a:tc>
                <a:tc>
                  <a:txBody>
                    <a:bodyPr/>
                    <a:lstStyle/>
                    <a:p>
                      <a:pPr algn="ctr" fontAlgn="t"/>
                      <a:r>
                        <a:rPr lang="ru-RU" sz="1200" b="0" i="0" u="none" strike="noStrike" dirty="0" smtClean="0">
                          <a:solidFill>
                            <a:srgbClr val="000000"/>
                          </a:solidFill>
                          <a:effectLst/>
                          <a:latin typeface="+mn-lt"/>
                        </a:rPr>
                        <a:t>34,0</a:t>
                      </a:r>
                      <a:endParaRPr lang="ru-RU" sz="1200" b="0" i="0" u="none" strike="noStrike" dirty="0">
                        <a:solidFill>
                          <a:srgbClr val="000000"/>
                        </a:solidFill>
                        <a:effectLst/>
                        <a:latin typeface="+mn-lt"/>
                      </a:endParaRPr>
                    </a:p>
                  </a:txBody>
                  <a:tcPr marL="2956" marR="2956" marT="2956" marB="0" anchor="ctr"/>
                </a:tc>
                <a:tc>
                  <a:txBody>
                    <a:bodyPr/>
                    <a:lstStyle/>
                    <a:p>
                      <a:pPr algn="ctr" fontAlgn="t"/>
                      <a:r>
                        <a:rPr lang="ru-RU" sz="1200" b="0" i="0" u="none" strike="noStrike" dirty="0" smtClean="0">
                          <a:solidFill>
                            <a:srgbClr val="000000"/>
                          </a:solidFill>
                          <a:effectLst/>
                          <a:latin typeface="+mn-lt"/>
                        </a:rPr>
                        <a:t>34,0</a:t>
                      </a:r>
                    </a:p>
                  </a:txBody>
                  <a:tcPr marL="2956" marR="2956" marT="2956" marB="0" anchor="ctr"/>
                </a:tc>
                <a:tc>
                  <a:txBody>
                    <a:bodyPr/>
                    <a:lstStyle/>
                    <a:p>
                      <a:pPr algn="ctr" fontAlgn="t"/>
                      <a:r>
                        <a:rPr lang="ru-RU" sz="1200" b="0" i="0" u="none" strike="noStrike" dirty="0" smtClean="0">
                          <a:solidFill>
                            <a:srgbClr val="000000"/>
                          </a:solidFill>
                          <a:effectLst/>
                          <a:latin typeface="+mn-lt"/>
                        </a:rPr>
                        <a:t>925,0</a:t>
                      </a:r>
                      <a:endParaRPr lang="ru-RU" sz="1200" b="0" i="0" u="none" strike="noStrike" dirty="0">
                        <a:solidFill>
                          <a:srgbClr val="000000"/>
                        </a:solidFill>
                        <a:effectLst/>
                        <a:latin typeface="+mn-lt"/>
                      </a:endParaRPr>
                    </a:p>
                  </a:txBody>
                  <a:tcPr marL="2956" marR="2956" marT="2956" marB="0" anchor="ctr"/>
                </a:tc>
                <a:tc>
                  <a:txBody>
                    <a:bodyPr/>
                    <a:lstStyle/>
                    <a:p>
                      <a:pPr algn="ctr" fontAlgn="t"/>
                      <a:r>
                        <a:rPr lang="ru-RU" sz="1200" b="0" i="0" u="none" strike="noStrike" dirty="0" smtClean="0">
                          <a:solidFill>
                            <a:srgbClr val="000000"/>
                          </a:solidFill>
                          <a:effectLst/>
                          <a:latin typeface="+mn-lt"/>
                        </a:rPr>
                        <a:t>895,4</a:t>
                      </a:r>
                      <a:endParaRPr lang="ru-RU" sz="1200" b="0" i="0" u="none" strike="noStrike" dirty="0">
                        <a:solidFill>
                          <a:srgbClr val="000000"/>
                        </a:solidFill>
                        <a:effectLst/>
                        <a:latin typeface="+mn-lt"/>
                      </a:endParaRPr>
                    </a:p>
                  </a:txBody>
                  <a:tcPr marL="2956" marR="2956" marT="2956" marB="0" anchor="ctr"/>
                </a:tc>
              </a:tr>
            </a:tbl>
          </a:graphicData>
        </a:graphic>
      </p:graphicFrame>
      <p:sp>
        <p:nvSpPr>
          <p:cNvPr id="15" name="TextBox 14"/>
          <p:cNvSpPr txBox="1"/>
          <p:nvPr/>
        </p:nvSpPr>
        <p:spPr>
          <a:xfrm>
            <a:off x="3864077" y="6469064"/>
            <a:ext cx="4326193" cy="369332"/>
          </a:xfrm>
          <a:prstGeom prst="rect">
            <a:avLst/>
          </a:prstGeom>
          <a:noFill/>
        </p:spPr>
        <p:txBody>
          <a:bodyPr wrap="square" rtlCol="0">
            <a:spAutoFit/>
          </a:bodyPr>
          <a:lstStyle/>
          <a:p>
            <a:pPr algn="ctr"/>
            <a:r>
              <a:rPr lang="ru-RU" dirty="0">
                <a:solidFill>
                  <a:srgbClr val="FFFFFF"/>
                </a:solidFill>
              </a:rPr>
              <a:t>Управление муниципальным имуществом </a:t>
            </a:r>
          </a:p>
        </p:txBody>
      </p:sp>
      <p:pic>
        <p:nvPicPr>
          <p:cNvPr id="5" name="Рисунок 4"/>
          <p:cNvPicPr>
            <a:picLocks noGrp="1" noChangeAspect="1"/>
          </p:cNvPicPr>
          <p:nvPr>
            <p:ph type="pic" sz="quarter" idx="14"/>
          </p:nvPr>
        </p:nvPicPr>
        <p:blipFill>
          <a:blip r:embed="rId2" cstate="email">
            <a:extLst>
              <a:ext uri="{28A0092B-C50C-407E-A947-70E740481C1C}">
                <a14:useLocalDpi xmlns:a14="http://schemas.microsoft.com/office/drawing/2010/main"/>
              </a:ext>
            </a:extLst>
          </a:blip>
          <a:srcRect/>
          <a:stretch>
            <a:fillRect/>
          </a:stretch>
        </p:blipFill>
        <p:spPr>
          <a:xfrm>
            <a:off x="6672263" y="0"/>
            <a:ext cx="5375275" cy="2514600"/>
          </a:xfrm>
        </p:spPr>
      </p:pic>
      <p:sp>
        <p:nvSpPr>
          <p:cNvPr id="11" name="TextBox 10"/>
          <p:cNvSpPr txBox="1"/>
          <p:nvPr/>
        </p:nvSpPr>
        <p:spPr>
          <a:xfrm>
            <a:off x="101921" y="3738253"/>
            <a:ext cx="5925252" cy="646331"/>
          </a:xfrm>
          <a:prstGeom prst="rect">
            <a:avLst/>
          </a:prstGeom>
          <a:noFill/>
        </p:spPr>
        <p:txBody>
          <a:bodyPr wrap="square" rtlCol="0">
            <a:spAutoFit/>
          </a:bodyPr>
          <a:lstStyle/>
          <a:p>
            <a:r>
              <a:rPr lang="ru-RU" b="1" dirty="0">
                <a:solidFill>
                  <a:srgbClr val="00B0F0"/>
                </a:solidFill>
              </a:rPr>
              <a:t>Основные результаты реализации мероприятий муниципальной программы</a:t>
            </a:r>
            <a:r>
              <a:rPr lang="ru-RU" dirty="0">
                <a:solidFill>
                  <a:srgbClr val="00B0F0"/>
                </a:solidFill>
              </a:rPr>
              <a:t>:</a:t>
            </a:r>
          </a:p>
        </p:txBody>
      </p:sp>
      <p:sp>
        <p:nvSpPr>
          <p:cNvPr id="3" name="TextBox 2"/>
          <p:cNvSpPr txBox="1"/>
          <p:nvPr/>
        </p:nvSpPr>
        <p:spPr>
          <a:xfrm>
            <a:off x="80715" y="4410260"/>
            <a:ext cx="6481963" cy="2062103"/>
          </a:xfrm>
          <a:prstGeom prst="rect">
            <a:avLst/>
          </a:prstGeom>
          <a:noFill/>
        </p:spPr>
        <p:txBody>
          <a:bodyPr wrap="square" rtlCol="0">
            <a:spAutoFit/>
          </a:bodyPr>
          <a:lstStyle/>
          <a:p>
            <a:pPr marL="285750" indent="-285750">
              <a:buFont typeface="Wingdings" panose="05000000000000000000" pitchFamily="2" charset="2"/>
              <a:buChar char="ü"/>
            </a:pPr>
            <a:r>
              <a:rPr lang="ru-RU" sz="1600" dirty="0" smtClean="0">
                <a:solidFill>
                  <a:srgbClr val="0033CC"/>
                </a:solidFill>
              </a:rPr>
              <a:t>Проведены кадастровые работы в отношении 71 объектов недвижимости, оценены 59 объектов муниципальной собственности.</a:t>
            </a:r>
          </a:p>
          <a:p>
            <a:pPr marL="285750" indent="-285750">
              <a:buFont typeface="Wingdings" panose="05000000000000000000" pitchFamily="2" charset="2"/>
              <a:buChar char="ü"/>
            </a:pPr>
            <a:r>
              <a:rPr lang="ru-RU" sz="1600" dirty="0" smtClean="0">
                <a:solidFill>
                  <a:srgbClr val="0033CC"/>
                </a:solidFill>
              </a:rPr>
              <a:t>За 2021 год сформировано 34 земельных участка, в том числе предназначенных для бесплатного предоставления в собственность граждан для целей строительства индивидуальных жилых домов.</a:t>
            </a:r>
          </a:p>
          <a:p>
            <a:pPr marL="285750" indent="-285750">
              <a:buFont typeface="Wingdings" panose="05000000000000000000" pitchFamily="2" charset="2"/>
              <a:buChar char="ü"/>
            </a:pPr>
            <a:r>
              <a:rPr lang="ru-RU" sz="1600" dirty="0" smtClean="0">
                <a:solidFill>
                  <a:srgbClr val="0033CC"/>
                </a:solidFill>
              </a:rPr>
              <a:t>Реализован ряд мероприятий для обеспечения надлежащего уровня эксплуатации муниципального имущества.</a:t>
            </a:r>
          </a:p>
        </p:txBody>
      </p:sp>
    </p:spTree>
    <p:extLst>
      <p:ext uri="{BB962C8B-B14F-4D97-AF65-F5344CB8AC3E}">
        <p14:creationId xmlns:p14="http://schemas.microsoft.com/office/powerpoint/2010/main" val="1173137625"/>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Рисунок 12"/>
          <p:cNvPicPr>
            <a:picLocks noGrp="1" noChangeAspect="1"/>
          </p:cNvPicPr>
          <p:nvPr>
            <p:ph type="pic" sz="quarter" idx="14"/>
          </p:nvPr>
        </p:nvPicPr>
        <p:blipFill rotWithShape="1">
          <a:blip r:embed="rId2" cstate="email">
            <a:extLst>
              <a:ext uri="{28A0092B-C50C-407E-A947-70E740481C1C}">
                <a14:useLocalDpi xmlns:a14="http://schemas.microsoft.com/office/drawing/2010/main"/>
              </a:ext>
            </a:extLst>
          </a:blip>
          <a:srcRect/>
          <a:stretch/>
        </p:blipFill>
        <p:spPr>
          <a:xfrm>
            <a:off x="6680345" y="-8956"/>
            <a:ext cx="5511655" cy="2478895"/>
          </a:xfrm>
          <a:ln>
            <a:noFill/>
          </a:ln>
        </p:spPr>
      </p:pic>
      <p:sp>
        <p:nvSpPr>
          <p:cNvPr id="2" name="Заголовок 1"/>
          <p:cNvSpPr>
            <a:spLocks noGrp="1"/>
          </p:cNvSpPr>
          <p:nvPr>
            <p:ph type="title"/>
          </p:nvPr>
        </p:nvSpPr>
        <p:spPr>
          <a:xfrm>
            <a:off x="6546249" y="1993860"/>
            <a:ext cx="5645751" cy="1237073"/>
          </a:xfrm>
          <a:ln>
            <a:noFill/>
          </a:ln>
        </p:spPr>
        <p:style>
          <a:lnRef idx="2">
            <a:schemeClr val="dk1"/>
          </a:lnRef>
          <a:fillRef idx="1">
            <a:schemeClr val="lt1"/>
          </a:fillRef>
          <a:effectRef idx="0">
            <a:schemeClr val="dk1"/>
          </a:effectRef>
          <a:fontRef idx="minor">
            <a:schemeClr val="dk1"/>
          </a:fontRef>
        </p:style>
        <p:txBody>
          <a:bodyPr/>
          <a:lstStyle/>
          <a:p>
            <a:r>
              <a:rPr lang="ru-RU" sz="3200" dirty="0">
                <a:latin typeface="+mn-lt"/>
              </a:rPr>
              <a:t>Муниципальная программа </a:t>
            </a:r>
            <a:r>
              <a:rPr lang="ru-RU" sz="3200" dirty="0" smtClean="0"/>
              <a:t>«Развитие муниципальной службы в городе </a:t>
            </a:r>
            <a:r>
              <a:rPr lang="ru-RU" sz="3200" dirty="0" err="1" smtClean="0"/>
              <a:t>Пыть-Яхе</a:t>
            </a:r>
            <a:r>
              <a:rPr lang="ru-RU" sz="3200" dirty="0" smtClean="0"/>
              <a:t>"</a:t>
            </a:r>
            <a:endParaRPr lang="ru-RU" sz="3200" dirty="0">
              <a:latin typeface="+mn-lt"/>
            </a:endParaRPr>
          </a:p>
        </p:txBody>
      </p:sp>
      <p:sp>
        <p:nvSpPr>
          <p:cNvPr id="4" name="Нижний колонтитул 3"/>
          <p:cNvSpPr>
            <a:spLocks noGrp="1"/>
          </p:cNvSpPr>
          <p:nvPr>
            <p:ph type="ftr" sz="quarter" idx="13"/>
          </p:nvPr>
        </p:nvSpPr>
        <p:spPr/>
        <p:txBody>
          <a:bodyPr/>
          <a:lstStyle/>
          <a:p>
            <a:pPr rtl="0"/>
            <a:r>
              <a:rPr lang="ru-RU" noProof="0" smtClean="0"/>
              <a:t>Бюджет для граждан</a:t>
            </a:r>
            <a:endParaRPr lang="ru-RU" noProof="0" dirty="0"/>
          </a:p>
        </p:txBody>
      </p:sp>
      <p:sp>
        <p:nvSpPr>
          <p:cNvPr id="85" name="Нижний колонтитул 3"/>
          <p:cNvSpPr txBox="1">
            <a:spLocks/>
          </p:cNvSpPr>
          <p:nvPr/>
        </p:nvSpPr>
        <p:spPr>
          <a:xfrm>
            <a:off x="0" y="6437730"/>
            <a:ext cx="11760000" cy="432000"/>
          </a:xfrm>
          <a:prstGeom prst="rect">
            <a:avLst/>
          </a:prstGeom>
          <a:solidFill>
            <a:srgbClr val="404040"/>
          </a:solidFill>
          <a:ln cmpd="sng">
            <a:noFill/>
          </a:ln>
        </p:spPr>
        <p:txBody>
          <a:bodyPr vert="horz" lIns="0" tIns="0" rIns="0" bIns="0" rtlCol="0" anchor="ctr"/>
          <a:lstStyle>
            <a:defPPr rtl="0">
              <a:defRPr lang="ru-RU"/>
            </a:defPPr>
            <a:lvl1pPr marL="0" algn="l" defTabSz="914400" rtl="0" eaLnBrk="1" latinLnBrk="0" hangingPunct="1">
              <a:defRPr sz="1200"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1"/>
            <a:r>
              <a:rPr lang="ru-RU" b="1" smtClean="0">
                <a:gradFill>
                  <a:gsLst>
                    <a:gs pos="0">
                      <a:schemeClr val="accent1">
                        <a:lumMod val="5000"/>
                        <a:lumOff val="95000"/>
                      </a:schemeClr>
                    </a:gs>
                    <a:gs pos="74000">
                      <a:schemeClr val="accent5">
                        <a:lumMod val="25000"/>
                        <a:lumOff val="75000"/>
                      </a:schemeClr>
                    </a:gs>
                    <a:gs pos="83000">
                      <a:schemeClr val="accent5">
                        <a:lumMod val="25000"/>
                        <a:lumOff val="75000"/>
                      </a:schemeClr>
                    </a:gs>
                    <a:gs pos="100000">
                      <a:schemeClr val="accent5">
                        <a:lumMod val="50000"/>
                        <a:lumOff val="50000"/>
                      </a:schemeClr>
                    </a:gs>
                  </a:gsLst>
                  <a:lin ang="5400000" scaled="1"/>
                </a:gradFill>
              </a:rPr>
              <a:t>БЮДЖЕТ ДЛЯ ГРАЖДАН </a:t>
            </a:r>
            <a:endParaRPr lang="ru-RU" b="1" dirty="0">
              <a:gradFill>
                <a:gsLst>
                  <a:gs pos="0">
                    <a:schemeClr val="accent1">
                      <a:lumMod val="5000"/>
                      <a:lumOff val="95000"/>
                    </a:schemeClr>
                  </a:gs>
                  <a:gs pos="74000">
                    <a:schemeClr val="accent5">
                      <a:lumMod val="25000"/>
                      <a:lumOff val="75000"/>
                    </a:schemeClr>
                  </a:gs>
                  <a:gs pos="83000">
                    <a:schemeClr val="accent5">
                      <a:lumMod val="25000"/>
                      <a:lumOff val="75000"/>
                    </a:schemeClr>
                  </a:gs>
                  <a:gs pos="100000">
                    <a:schemeClr val="accent5">
                      <a:lumMod val="50000"/>
                      <a:lumOff val="50000"/>
                    </a:schemeClr>
                  </a:gs>
                </a:gsLst>
                <a:lin ang="5400000" scaled="1"/>
              </a:gradFill>
            </a:endParaRPr>
          </a:p>
        </p:txBody>
      </p:sp>
      <p:sp>
        <p:nvSpPr>
          <p:cNvPr id="86" name="Номер слайда 5">
            <a:extLst>
              <a:ext uri="{FF2B5EF4-FFF2-40B4-BE49-F238E27FC236}">
                <a16:creationId xmlns:a16="http://schemas.microsoft.com/office/drawing/2014/main" xmlns="" id="{1C554D9F-1895-486E-BFBA-905BB2D29E08}"/>
              </a:ext>
            </a:extLst>
          </p:cNvPr>
          <p:cNvSpPr txBox="1">
            <a:spLocks/>
          </p:cNvSpPr>
          <p:nvPr/>
        </p:nvSpPr>
        <p:spPr>
          <a:xfrm>
            <a:off x="11760000" y="6437730"/>
            <a:ext cx="432000" cy="432000"/>
          </a:xfrm>
          <a:prstGeom prst="rect">
            <a:avLst/>
          </a:prstGeom>
          <a:solidFill>
            <a:schemeClr val="tx1">
              <a:lumMod val="75000"/>
              <a:lumOff val="25000"/>
            </a:schemeClr>
          </a:solidFill>
        </p:spPr>
        <p:txBody>
          <a:bodyPr vert="horz" lIns="0" tIns="0" rIns="0" bIns="0" rtlCol="0" anchor="ctr"/>
          <a:lstStyle>
            <a:defPPr rtl="0">
              <a:defRPr lang="ru-RU"/>
            </a:defPPr>
            <a:lvl1pPr marL="0" algn="ctr" defTabSz="914400" rtl="0" eaLnBrk="1" latinLnBrk="0" hangingPunct="1">
              <a:defRPr sz="1200" kern="1200">
                <a:solidFill>
                  <a:schemeClr val="bg1"/>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sz="1600" b="1" dirty="0" smtClean="0">
                <a:ln w="0"/>
                <a:gradFill>
                  <a:gsLst>
                    <a:gs pos="0">
                      <a:schemeClr val="accent1">
                        <a:lumMod val="5000"/>
                        <a:lumOff val="95000"/>
                      </a:schemeClr>
                    </a:gs>
                    <a:gs pos="74000">
                      <a:schemeClr val="accent5">
                        <a:lumMod val="25000"/>
                        <a:lumOff val="75000"/>
                      </a:schemeClr>
                    </a:gs>
                    <a:gs pos="83000">
                      <a:schemeClr val="accent5">
                        <a:lumMod val="25000"/>
                        <a:lumOff val="75000"/>
                      </a:schemeClr>
                    </a:gs>
                    <a:gs pos="100000">
                      <a:schemeClr val="accent5">
                        <a:lumMod val="50000"/>
                        <a:lumOff val="50000"/>
                      </a:schemeClr>
                    </a:gs>
                  </a:gsLst>
                  <a:lin ang="5400000" scaled="1"/>
                </a:gradFill>
                <a:effectLst>
                  <a:outerShdw blurRad="38100" dist="25400" dir="5400000" algn="ctr" rotWithShape="0">
                    <a:srgbClr val="6E747A">
                      <a:alpha val="43000"/>
                    </a:srgbClr>
                  </a:outerShdw>
                </a:effectLst>
              </a:rPr>
              <a:t>72</a:t>
            </a:r>
            <a:endParaRPr lang="ru-RU" sz="1600" b="1" dirty="0">
              <a:ln w="0"/>
              <a:gradFill>
                <a:gsLst>
                  <a:gs pos="0">
                    <a:schemeClr val="accent1">
                      <a:lumMod val="5000"/>
                      <a:lumOff val="95000"/>
                    </a:schemeClr>
                  </a:gs>
                  <a:gs pos="74000">
                    <a:schemeClr val="accent5">
                      <a:lumMod val="25000"/>
                      <a:lumOff val="75000"/>
                    </a:schemeClr>
                  </a:gs>
                  <a:gs pos="83000">
                    <a:schemeClr val="accent5">
                      <a:lumMod val="25000"/>
                      <a:lumOff val="75000"/>
                    </a:schemeClr>
                  </a:gs>
                  <a:gs pos="100000">
                    <a:schemeClr val="accent5">
                      <a:lumMod val="50000"/>
                      <a:lumOff val="50000"/>
                    </a:schemeClr>
                  </a:gs>
                </a:gsLst>
                <a:lin ang="5400000" scaled="1"/>
              </a:gradFill>
              <a:effectLst>
                <a:outerShdw blurRad="38100" dist="25400" dir="5400000" algn="ctr" rotWithShape="0">
                  <a:srgbClr val="6E747A">
                    <a:alpha val="43000"/>
                  </a:srgbClr>
                </a:outerShdw>
              </a:effectLst>
            </a:endParaRPr>
          </a:p>
        </p:txBody>
      </p:sp>
      <p:graphicFrame>
        <p:nvGraphicFramePr>
          <p:cNvPr id="16" name="Таблица 15"/>
          <p:cNvGraphicFramePr>
            <a:graphicFrameLocks noGrp="1"/>
          </p:cNvGraphicFramePr>
          <p:nvPr>
            <p:extLst/>
          </p:nvPr>
        </p:nvGraphicFramePr>
        <p:xfrm>
          <a:off x="160276" y="137949"/>
          <a:ext cx="6417505" cy="855673"/>
        </p:xfrm>
        <a:graphic>
          <a:graphicData uri="http://schemas.openxmlformats.org/drawingml/2006/table">
            <a:tbl>
              <a:tblPr firstRow="1" bandRow="1" bandCol="1">
                <a:tableStyleId>{5A111915-BE36-4E01-A7E5-04B1672EAD32}</a:tableStyleId>
              </a:tblPr>
              <a:tblGrid>
                <a:gridCol w="2181952"/>
                <a:gridCol w="1625768"/>
                <a:gridCol w="1411851"/>
                <a:gridCol w="1197934"/>
              </a:tblGrid>
              <a:tr h="337513">
                <a:tc rowSpan="2">
                  <a:txBody>
                    <a:bodyPr/>
                    <a:lstStyle/>
                    <a:p>
                      <a:pPr algn="ctr"/>
                      <a:r>
                        <a:rPr lang="ru-RU" sz="1400" dirty="0" smtClean="0"/>
                        <a:t>Общий объем расходов по программе,</a:t>
                      </a:r>
                    </a:p>
                    <a:p>
                      <a:pPr algn="ctr"/>
                      <a:r>
                        <a:rPr lang="ru-RU" sz="1400" dirty="0" smtClean="0"/>
                        <a:t>тыс. рублей</a:t>
                      </a:r>
                      <a:endParaRPr lang="ru-RU" sz="1400" b="1" dirty="0">
                        <a:solidFill>
                          <a:schemeClr val="tx1">
                            <a:lumMod val="65000"/>
                            <a:lumOff val="35000"/>
                          </a:schemeClr>
                        </a:solidFill>
                        <a:latin typeface="+mn-lt"/>
                      </a:endParaRPr>
                    </a:p>
                  </a:txBody>
                  <a:tcPr anchor="ctr"/>
                </a:tc>
                <a:tc>
                  <a:txBody>
                    <a:bodyPr/>
                    <a:lstStyle/>
                    <a:p>
                      <a:pPr algn="ctr"/>
                      <a:r>
                        <a:rPr lang="ru-RU" sz="1400" dirty="0" smtClean="0"/>
                        <a:t>Уточненный план на 2021 год</a:t>
                      </a:r>
                      <a:endParaRPr lang="ru-RU" sz="1400" b="1" dirty="0">
                        <a:solidFill>
                          <a:schemeClr val="tx1">
                            <a:lumMod val="65000"/>
                            <a:lumOff val="35000"/>
                          </a:schemeClr>
                        </a:solidFill>
                        <a:latin typeface="+mn-lt"/>
                      </a:endParaRPr>
                    </a:p>
                  </a:txBody>
                  <a:tcPr anchor="ctr"/>
                </a:tc>
                <a:tc>
                  <a:txBody>
                    <a:bodyPr/>
                    <a:lstStyle/>
                    <a:p>
                      <a:pPr algn="ctr"/>
                      <a:r>
                        <a:rPr lang="ru-RU" sz="1400" dirty="0" smtClean="0"/>
                        <a:t>Исполнено за 2021 год</a:t>
                      </a:r>
                      <a:endParaRPr lang="ru-RU" sz="1400" b="1" dirty="0">
                        <a:solidFill>
                          <a:schemeClr val="tx1">
                            <a:lumMod val="65000"/>
                            <a:lumOff val="35000"/>
                          </a:schemeClr>
                        </a:solidFill>
                        <a:latin typeface="+mn-lt"/>
                      </a:endParaRPr>
                    </a:p>
                  </a:txBody>
                  <a:tcPr anchor="ctr"/>
                </a:tc>
                <a:tc>
                  <a:txBody>
                    <a:bodyPr/>
                    <a:lstStyle/>
                    <a:p>
                      <a:pPr algn="ctr"/>
                      <a:r>
                        <a:rPr lang="ru-RU" sz="1400" dirty="0" smtClean="0"/>
                        <a:t>% исполнения</a:t>
                      </a:r>
                      <a:endParaRPr lang="ru-RU" sz="1400" b="1" dirty="0">
                        <a:solidFill>
                          <a:schemeClr val="tx1">
                            <a:lumMod val="65000"/>
                            <a:lumOff val="35000"/>
                          </a:schemeClr>
                        </a:solidFill>
                        <a:latin typeface="+mn-lt"/>
                      </a:endParaRPr>
                    </a:p>
                  </a:txBody>
                  <a:tcPr anchor="ctr"/>
                </a:tc>
              </a:tr>
              <a:tr h="337513">
                <a:tc vMerge="1">
                  <a:txBody>
                    <a:bodyPr/>
                    <a:lstStyle/>
                    <a:p>
                      <a:endParaRPr lang="ru-RU" dirty="0"/>
                    </a:p>
                  </a:txBody>
                  <a:tcPr/>
                </a:tc>
                <a:tc>
                  <a:txBody>
                    <a:bodyPr/>
                    <a:lstStyle/>
                    <a:p>
                      <a:pPr algn="ctr"/>
                      <a:r>
                        <a:rPr lang="ru-RU" sz="1400" dirty="0" smtClean="0"/>
                        <a:t>493 218,4</a:t>
                      </a:r>
                      <a:endParaRPr lang="ru-RU" sz="1400" b="0" dirty="0">
                        <a:solidFill>
                          <a:schemeClr val="tx1">
                            <a:lumMod val="65000"/>
                            <a:lumOff val="35000"/>
                          </a:schemeClr>
                        </a:solidFill>
                        <a:latin typeface="+mn-lt"/>
                      </a:endParaRPr>
                    </a:p>
                  </a:txBody>
                  <a:tcPr anchor="ctr"/>
                </a:tc>
                <a:tc>
                  <a:txBody>
                    <a:bodyPr/>
                    <a:lstStyle/>
                    <a:p>
                      <a:pPr algn="ctr"/>
                      <a:r>
                        <a:rPr lang="ru-RU" sz="1400" dirty="0" smtClean="0"/>
                        <a:t>481 976,1</a:t>
                      </a:r>
                      <a:endParaRPr lang="ru-RU" sz="1400" b="0" dirty="0">
                        <a:solidFill>
                          <a:schemeClr val="tx1">
                            <a:lumMod val="65000"/>
                            <a:lumOff val="35000"/>
                          </a:schemeClr>
                        </a:solidFill>
                        <a:latin typeface="+mn-lt"/>
                      </a:endParaRPr>
                    </a:p>
                  </a:txBody>
                  <a:tcPr anchor="ctr"/>
                </a:tc>
                <a:tc>
                  <a:txBody>
                    <a:bodyPr/>
                    <a:lstStyle/>
                    <a:p>
                      <a:pPr algn="ctr"/>
                      <a:r>
                        <a:rPr lang="ru-RU" sz="1400" dirty="0" smtClean="0"/>
                        <a:t>97,7</a:t>
                      </a:r>
                      <a:endParaRPr lang="ru-RU" sz="1400" b="0" dirty="0">
                        <a:solidFill>
                          <a:schemeClr val="tx1">
                            <a:lumMod val="65000"/>
                            <a:lumOff val="35000"/>
                          </a:schemeClr>
                        </a:solidFill>
                        <a:latin typeface="+mn-lt"/>
                      </a:endParaRPr>
                    </a:p>
                  </a:txBody>
                  <a:tcPr anchor="ctr"/>
                </a:tc>
              </a:tr>
            </a:tbl>
          </a:graphicData>
        </a:graphic>
      </p:graphicFrame>
      <p:graphicFrame>
        <p:nvGraphicFramePr>
          <p:cNvPr id="14" name="Таблица 13"/>
          <p:cNvGraphicFramePr>
            <a:graphicFrameLocks noGrp="1"/>
          </p:cNvGraphicFramePr>
          <p:nvPr>
            <p:extLst/>
          </p:nvPr>
        </p:nvGraphicFramePr>
        <p:xfrm>
          <a:off x="160276" y="1074899"/>
          <a:ext cx="6417506" cy="3243101"/>
        </p:xfrm>
        <a:graphic>
          <a:graphicData uri="http://schemas.openxmlformats.org/drawingml/2006/table">
            <a:tbl>
              <a:tblPr firstRow="1" bandRow="1" bandCol="1">
                <a:tableStyleId>{5A111915-BE36-4E01-A7E5-04B1672EAD32}</a:tableStyleId>
              </a:tblPr>
              <a:tblGrid>
                <a:gridCol w="3793657"/>
                <a:gridCol w="541867"/>
                <a:gridCol w="482600"/>
                <a:gridCol w="829733"/>
                <a:gridCol w="769649"/>
              </a:tblGrid>
              <a:tr h="291254">
                <a:tc rowSpan="2">
                  <a:txBody>
                    <a:bodyPr/>
                    <a:lstStyle/>
                    <a:p>
                      <a:pPr algn="ctr" fontAlgn="ctr"/>
                      <a:r>
                        <a:rPr lang="ru-RU" sz="1000" u="none" strike="noStrike" dirty="0">
                          <a:effectLst/>
                        </a:rPr>
                        <a:t>Наименование целевых показателей </a:t>
                      </a:r>
                      <a:endParaRPr lang="ru-RU" sz="1000" b="0" i="0" u="none" strike="noStrike" dirty="0">
                        <a:solidFill>
                          <a:srgbClr val="000000"/>
                        </a:solidFill>
                        <a:effectLst/>
                        <a:latin typeface="Times New Roman" panose="02020603050405020304" pitchFamily="18" charset="0"/>
                      </a:endParaRPr>
                    </a:p>
                  </a:txBody>
                  <a:tcPr marL="2956" marR="2956" marT="2956" marB="0" anchor="ctr"/>
                </a:tc>
                <a:tc gridSpan="2">
                  <a:txBody>
                    <a:bodyPr/>
                    <a:lstStyle/>
                    <a:p>
                      <a:pPr algn="ctr" fontAlgn="ctr"/>
                      <a:r>
                        <a:rPr lang="ru-RU" sz="1000" u="none" strike="noStrike">
                          <a:effectLst/>
                        </a:rPr>
                        <a:t>Значение показателя</a:t>
                      </a:r>
                      <a:endParaRPr lang="ru-RU" sz="1000" b="0" i="0" u="none" strike="noStrike">
                        <a:solidFill>
                          <a:srgbClr val="000000"/>
                        </a:solidFill>
                        <a:effectLst/>
                        <a:latin typeface="Times New Roman" panose="02020603050405020304" pitchFamily="18" charset="0"/>
                      </a:endParaRPr>
                    </a:p>
                  </a:txBody>
                  <a:tcPr marL="2956" marR="2956" marT="2956" marB="0" anchor="ctr"/>
                </a:tc>
                <a:tc hMerge="1">
                  <a:txBody>
                    <a:bodyPr/>
                    <a:lstStyle/>
                    <a:p>
                      <a:endParaRPr lang="ru-RU"/>
                    </a:p>
                  </a:txBody>
                  <a:tcPr/>
                </a:tc>
                <a:tc gridSpan="2">
                  <a:txBody>
                    <a:bodyPr/>
                    <a:lstStyle/>
                    <a:p>
                      <a:pPr algn="ctr" fontAlgn="ctr"/>
                      <a:r>
                        <a:rPr lang="ru-RU" sz="1000" u="none" strike="noStrike">
                          <a:effectLst/>
                        </a:rPr>
                        <a:t>Объём финансирования (тыс. рублей)</a:t>
                      </a:r>
                      <a:endParaRPr lang="ru-RU" sz="1000" b="0" i="0" u="none" strike="noStrike">
                        <a:solidFill>
                          <a:srgbClr val="000000"/>
                        </a:solidFill>
                        <a:effectLst/>
                        <a:latin typeface="Times New Roman" panose="02020603050405020304" pitchFamily="18" charset="0"/>
                      </a:endParaRPr>
                    </a:p>
                  </a:txBody>
                  <a:tcPr marL="2956" marR="2956" marT="2956" marB="0" anchor="ctr"/>
                </a:tc>
                <a:tc hMerge="1">
                  <a:txBody>
                    <a:bodyPr/>
                    <a:lstStyle/>
                    <a:p>
                      <a:endParaRPr lang="ru-RU"/>
                    </a:p>
                  </a:txBody>
                  <a:tcPr/>
                </a:tc>
              </a:tr>
              <a:tr h="291254">
                <a:tc vMerge="1">
                  <a:txBody>
                    <a:bodyPr/>
                    <a:lstStyle/>
                    <a:p>
                      <a:endParaRPr lang="ru-RU"/>
                    </a:p>
                  </a:txBody>
                  <a:tcPr/>
                </a:tc>
                <a:tc>
                  <a:txBody>
                    <a:bodyPr/>
                    <a:lstStyle/>
                    <a:p>
                      <a:pPr algn="ctr" fontAlgn="ctr"/>
                      <a:r>
                        <a:rPr lang="ru-RU" sz="1000" u="none" strike="noStrike">
                          <a:effectLst/>
                        </a:rPr>
                        <a:t>план</a:t>
                      </a:r>
                      <a:endParaRPr lang="ru-RU" sz="1000" b="0" i="0" u="none" strike="noStrike">
                        <a:solidFill>
                          <a:srgbClr val="000000"/>
                        </a:solidFill>
                        <a:effectLst/>
                        <a:latin typeface="Times New Roman" panose="02020603050405020304" pitchFamily="18" charset="0"/>
                      </a:endParaRPr>
                    </a:p>
                  </a:txBody>
                  <a:tcPr marL="2956" marR="2956" marT="2956" marB="0" anchor="ctr"/>
                </a:tc>
                <a:tc>
                  <a:txBody>
                    <a:bodyPr/>
                    <a:lstStyle/>
                    <a:p>
                      <a:pPr algn="ctr" fontAlgn="ctr"/>
                      <a:r>
                        <a:rPr lang="ru-RU" sz="1000" u="none" strike="noStrike">
                          <a:effectLst/>
                        </a:rPr>
                        <a:t>факт</a:t>
                      </a:r>
                      <a:endParaRPr lang="ru-RU" sz="1000" b="0" i="0" u="none" strike="noStrike">
                        <a:solidFill>
                          <a:srgbClr val="000000"/>
                        </a:solidFill>
                        <a:effectLst/>
                        <a:latin typeface="Times New Roman" panose="02020603050405020304" pitchFamily="18" charset="0"/>
                      </a:endParaRPr>
                    </a:p>
                  </a:txBody>
                  <a:tcPr marL="2956" marR="2956" marT="2956" marB="0" anchor="ctr"/>
                </a:tc>
                <a:tc>
                  <a:txBody>
                    <a:bodyPr/>
                    <a:lstStyle/>
                    <a:p>
                      <a:pPr algn="ctr" fontAlgn="ctr"/>
                      <a:r>
                        <a:rPr lang="ru-RU" sz="1000" u="none" strike="noStrike">
                          <a:effectLst/>
                        </a:rPr>
                        <a:t>план по программе</a:t>
                      </a:r>
                      <a:endParaRPr lang="ru-RU" sz="1000" b="0" i="0" u="none" strike="noStrike">
                        <a:solidFill>
                          <a:srgbClr val="000000"/>
                        </a:solidFill>
                        <a:effectLst/>
                        <a:latin typeface="Times New Roman" panose="02020603050405020304" pitchFamily="18" charset="0"/>
                      </a:endParaRPr>
                    </a:p>
                  </a:txBody>
                  <a:tcPr marL="2956" marR="2956" marT="2956" marB="0" anchor="ctr"/>
                </a:tc>
                <a:tc>
                  <a:txBody>
                    <a:bodyPr/>
                    <a:lstStyle/>
                    <a:p>
                      <a:pPr algn="ctr" fontAlgn="ctr"/>
                      <a:r>
                        <a:rPr lang="ru-RU" sz="1000" u="none" strike="noStrike">
                          <a:effectLst/>
                        </a:rPr>
                        <a:t>кассовое исполнение</a:t>
                      </a:r>
                      <a:endParaRPr lang="ru-RU" sz="1000" b="0" i="0" u="none" strike="noStrike">
                        <a:solidFill>
                          <a:srgbClr val="000000"/>
                        </a:solidFill>
                        <a:effectLst/>
                        <a:latin typeface="Times New Roman" panose="02020603050405020304" pitchFamily="18" charset="0"/>
                      </a:endParaRPr>
                    </a:p>
                  </a:txBody>
                  <a:tcPr marL="2956" marR="2956" marT="2956" marB="0" anchor="ctr"/>
                </a:tc>
              </a:tr>
              <a:tr h="435483">
                <a:tc>
                  <a:txBody>
                    <a:bodyPr/>
                    <a:lstStyle/>
                    <a:p>
                      <a:pPr algn="l" fontAlgn="t"/>
                      <a:r>
                        <a:rPr lang="ru-RU" sz="1000" u="none" strike="noStrike" dirty="0" smtClean="0">
                          <a:effectLst/>
                        </a:rPr>
                        <a:t>Доля муниципальных служащих, лиц, замещающих муниципальные должности и лиц, включенных в кадровый резерв и резерв управленческих кадров, прошедших обучение по программам дополнительного профессионального образования, от потребности, определенной муниципальным образованием, % </a:t>
                      </a:r>
                      <a:endParaRPr lang="ru-RU" sz="1000" u="none" strike="noStrike" dirty="0">
                        <a:effectLst/>
                      </a:endParaRPr>
                    </a:p>
                  </a:txBody>
                  <a:tcPr marL="2956" marR="2956" marT="2956" marB="0"/>
                </a:tc>
                <a:tc>
                  <a:txBody>
                    <a:bodyPr/>
                    <a:lstStyle/>
                    <a:p>
                      <a:pPr algn="ctr" fontAlgn="t"/>
                      <a:r>
                        <a:rPr lang="ru-RU" sz="1200" b="0" i="0" u="none" strike="noStrike" dirty="0" smtClean="0">
                          <a:solidFill>
                            <a:srgbClr val="000000"/>
                          </a:solidFill>
                          <a:effectLst/>
                          <a:latin typeface="+mn-lt"/>
                        </a:rPr>
                        <a:t>100</a:t>
                      </a:r>
                      <a:endParaRPr lang="ru-RU" sz="1200" b="0" i="0" u="none" strike="noStrike" dirty="0">
                        <a:solidFill>
                          <a:srgbClr val="000000"/>
                        </a:solidFill>
                        <a:effectLst/>
                        <a:latin typeface="+mn-lt"/>
                      </a:endParaRPr>
                    </a:p>
                  </a:txBody>
                  <a:tcPr marL="2956" marR="2956" marT="2956" marB="0" anchor="ctr"/>
                </a:tc>
                <a:tc>
                  <a:txBody>
                    <a:bodyPr/>
                    <a:lstStyle/>
                    <a:p>
                      <a:pPr algn="ctr" fontAlgn="t"/>
                      <a:r>
                        <a:rPr lang="ru-RU" sz="1200" b="0" i="0" u="none" strike="noStrike" dirty="0" smtClean="0">
                          <a:solidFill>
                            <a:srgbClr val="000000"/>
                          </a:solidFill>
                          <a:effectLst/>
                          <a:latin typeface="+mn-lt"/>
                        </a:rPr>
                        <a:t>103,2</a:t>
                      </a:r>
                      <a:endParaRPr lang="ru-RU" sz="1200" b="0" i="0" u="none" strike="noStrike" dirty="0">
                        <a:solidFill>
                          <a:srgbClr val="000000"/>
                        </a:solidFill>
                        <a:effectLst/>
                        <a:latin typeface="+mn-lt"/>
                      </a:endParaRPr>
                    </a:p>
                  </a:txBody>
                  <a:tcPr marL="2956" marR="2956" marT="2956" marB="0" anchor="ctr"/>
                </a:tc>
                <a:tc>
                  <a:txBody>
                    <a:bodyPr/>
                    <a:lstStyle/>
                    <a:p>
                      <a:pPr algn="ctr" fontAlgn="t"/>
                      <a:r>
                        <a:rPr lang="ru-RU" sz="1200" u="none" strike="noStrike" dirty="0" smtClean="0">
                          <a:effectLst/>
                          <a:latin typeface="+mn-lt"/>
                        </a:rPr>
                        <a:t>782,0</a:t>
                      </a:r>
                      <a:endParaRPr lang="ru-RU" sz="1200" b="0" i="0" u="none" strike="noStrike" dirty="0">
                        <a:solidFill>
                          <a:srgbClr val="000000"/>
                        </a:solidFill>
                        <a:effectLst/>
                        <a:latin typeface="+mn-lt"/>
                      </a:endParaRPr>
                    </a:p>
                  </a:txBody>
                  <a:tcPr marL="2956" marR="2956" marT="2956" marB="0" anchor="ctr">
                    <a:lnB w="12700" cap="flat" cmpd="sng" algn="ctr">
                      <a:solidFill>
                        <a:srgbClr val="5B5479"/>
                      </a:solidFill>
                      <a:prstDash val="solid"/>
                      <a:round/>
                      <a:headEnd type="none" w="med" len="med"/>
                      <a:tailEnd type="none" w="med" len="med"/>
                    </a:lnB>
                  </a:tcPr>
                </a:tc>
                <a:tc>
                  <a:txBody>
                    <a:bodyPr/>
                    <a:lstStyle/>
                    <a:p>
                      <a:pPr algn="ctr" fontAlgn="t"/>
                      <a:r>
                        <a:rPr lang="ru-RU" sz="1200" b="0" i="0" u="none" strike="noStrike" dirty="0" smtClean="0">
                          <a:solidFill>
                            <a:srgbClr val="000000"/>
                          </a:solidFill>
                          <a:effectLst/>
                          <a:latin typeface="+mn-lt"/>
                        </a:rPr>
                        <a:t>749,1</a:t>
                      </a:r>
                      <a:endParaRPr lang="ru-RU" sz="1200" b="0" i="0" u="none" strike="noStrike" dirty="0">
                        <a:solidFill>
                          <a:srgbClr val="000000"/>
                        </a:solidFill>
                        <a:effectLst/>
                        <a:latin typeface="+mn-lt"/>
                      </a:endParaRPr>
                    </a:p>
                  </a:txBody>
                  <a:tcPr marL="2956" marR="2956" marT="2956" marB="0" anchor="ctr">
                    <a:lnB w="12700" cap="flat" cmpd="sng" algn="ctr">
                      <a:solidFill>
                        <a:srgbClr val="5B5479"/>
                      </a:solidFill>
                      <a:prstDash val="solid"/>
                      <a:round/>
                      <a:headEnd type="none" w="med" len="med"/>
                      <a:tailEnd type="none" w="med" len="med"/>
                    </a:lnB>
                  </a:tcPr>
                </a:tc>
              </a:tr>
              <a:tr h="321299">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ru-RU" sz="1000" u="none" strike="noStrike" dirty="0" smtClean="0">
                          <a:effectLst/>
                        </a:rPr>
                        <a:t>Доля муниципальных служащих, соблюдающих ограничения и запреты, требования к служебному поведению, %</a:t>
                      </a:r>
                    </a:p>
                  </a:txBody>
                  <a:tcPr marL="2956" marR="2956" marT="2956" marB="0"/>
                </a:tc>
                <a:tc>
                  <a:txBody>
                    <a:bodyPr/>
                    <a:lstStyle/>
                    <a:p>
                      <a:pPr algn="ctr" fontAlgn="t"/>
                      <a:r>
                        <a:rPr lang="ru-RU" sz="1200" b="0" i="0" u="none" strike="noStrike" dirty="0" smtClean="0">
                          <a:solidFill>
                            <a:srgbClr val="000000"/>
                          </a:solidFill>
                          <a:effectLst/>
                          <a:latin typeface="+mn-lt"/>
                        </a:rPr>
                        <a:t>94</a:t>
                      </a:r>
                      <a:endParaRPr lang="ru-RU" sz="1200" b="0" i="0" u="none" strike="noStrike" dirty="0">
                        <a:solidFill>
                          <a:srgbClr val="000000"/>
                        </a:solidFill>
                        <a:effectLst/>
                        <a:latin typeface="+mn-lt"/>
                      </a:endParaRPr>
                    </a:p>
                  </a:txBody>
                  <a:tcPr marL="2956" marR="2956" marT="2956" marB="0" anchor="ctr"/>
                </a:tc>
                <a:tc>
                  <a:txBody>
                    <a:bodyPr/>
                    <a:lstStyle/>
                    <a:p>
                      <a:pPr algn="ctr" fontAlgn="t"/>
                      <a:r>
                        <a:rPr lang="ru-RU" sz="1200" b="0" i="0" u="none" strike="noStrike" dirty="0" smtClean="0">
                          <a:solidFill>
                            <a:srgbClr val="000000"/>
                          </a:solidFill>
                          <a:effectLst/>
                          <a:latin typeface="+mn-lt"/>
                        </a:rPr>
                        <a:t>91,5</a:t>
                      </a:r>
                    </a:p>
                  </a:txBody>
                  <a:tcPr marL="2956" marR="2956" marT="2956" marB="0" anchor="ctr"/>
                </a:tc>
                <a:tc>
                  <a:txBody>
                    <a:bodyPr/>
                    <a:lstStyle/>
                    <a:p>
                      <a:pPr algn="ctr" fontAlgn="t"/>
                      <a:r>
                        <a:rPr lang="ru-RU" sz="1200" b="0" i="0" u="none" strike="noStrike" dirty="0" smtClean="0">
                          <a:solidFill>
                            <a:srgbClr val="000000"/>
                          </a:solidFill>
                          <a:effectLst/>
                          <a:latin typeface="+mn-lt"/>
                        </a:rPr>
                        <a:t>60,0</a:t>
                      </a:r>
                      <a:endParaRPr lang="ru-RU" sz="1200" b="0" i="0" u="none" strike="noStrike" dirty="0">
                        <a:solidFill>
                          <a:srgbClr val="000000"/>
                        </a:solidFill>
                        <a:effectLst/>
                        <a:latin typeface="+mn-lt"/>
                      </a:endParaRPr>
                    </a:p>
                  </a:txBody>
                  <a:tcPr marL="2956" marR="2956" marT="2956" marB="0" anchor="ctr">
                    <a:lnT w="12700" cap="flat" cmpd="sng" algn="ctr">
                      <a:solidFill>
                        <a:srgbClr val="5B5479"/>
                      </a:solidFill>
                      <a:prstDash val="solid"/>
                      <a:round/>
                      <a:headEnd type="none" w="med" len="med"/>
                      <a:tailEnd type="none" w="med" len="med"/>
                    </a:lnT>
                    <a:lnB w="12700" cap="flat" cmpd="sng" algn="ctr">
                      <a:solidFill>
                        <a:srgbClr val="5B5479"/>
                      </a:solidFill>
                      <a:prstDash val="solid"/>
                      <a:round/>
                      <a:headEnd type="none" w="med" len="med"/>
                      <a:tailEnd type="none" w="med" len="med"/>
                    </a:lnB>
                  </a:tcPr>
                </a:tc>
                <a:tc>
                  <a:txBody>
                    <a:bodyPr/>
                    <a:lstStyle/>
                    <a:p>
                      <a:pPr algn="ctr" fontAlgn="t"/>
                      <a:r>
                        <a:rPr lang="ru-RU" sz="1200" b="0" i="0" u="none" strike="noStrike" dirty="0" smtClean="0">
                          <a:solidFill>
                            <a:srgbClr val="000000"/>
                          </a:solidFill>
                          <a:effectLst/>
                          <a:latin typeface="+mn-lt"/>
                        </a:rPr>
                        <a:t>32,0</a:t>
                      </a:r>
                      <a:endParaRPr lang="ru-RU" sz="1200" b="0" i="0" u="none" strike="noStrike" dirty="0">
                        <a:solidFill>
                          <a:srgbClr val="000000"/>
                        </a:solidFill>
                        <a:effectLst/>
                        <a:latin typeface="+mn-lt"/>
                      </a:endParaRPr>
                    </a:p>
                  </a:txBody>
                  <a:tcPr marL="2956" marR="2956" marT="2956" marB="0" anchor="ctr">
                    <a:lnT w="12700" cap="flat" cmpd="sng" algn="ctr">
                      <a:solidFill>
                        <a:srgbClr val="5B5479"/>
                      </a:solidFill>
                      <a:prstDash val="solid"/>
                      <a:round/>
                      <a:headEnd type="none" w="med" len="med"/>
                      <a:tailEnd type="none" w="med" len="med"/>
                    </a:lnT>
                    <a:lnB w="12700" cap="flat" cmpd="sng" algn="ctr">
                      <a:solidFill>
                        <a:srgbClr val="5B5479"/>
                      </a:solidFill>
                      <a:prstDash val="solid"/>
                      <a:round/>
                      <a:headEnd type="none" w="med" len="med"/>
                      <a:tailEnd type="none" w="med" len="med"/>
                    </a:lnB>
                  </a:tcPr>
                </a:tc>
              </a:tr>
              <a:tr h="455236">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ru-RU" sz="1000" u="none" strike="noStrike" dirty="0" smtClean="0">
                          <a:effectLst/>
                        </a:rPr>
                        <a:t>Доля освоенных денежных средств на материально-техническое и организационное обеспечение деятельности органов местного самоуправления города </a:t>
                      </a:r>
                      <a:r>
                        <a:rPr lang="ru-RU" sz="1000" u="none" strike="noStrike" dirty="0" err="1" smtClean="0">
                          <a:effectLst/>
                        </a:rPr>
                        <a:t>Пыть-Яха</a:t>
                      </a:r>
                      <a:r>
                        <a:rPr lang="ru-RU" sz="1000" u="none" strike="noStrike" dirty="0" smtClean="0">
                          <a:effectLst/>
                        </a:rPr>
                        <a:t> и муниципальных учреждений города до 100%.</a:t>
                      </a:r>
                    </a:p>
                  </a:txBody>
                  <a:tcPr marL="2956" marR="2956" marT="2956" marB="0"/>
                </a:tc>
                <a:tc>
                  <a:txBody>
                    <a:bodyPr/>
                    <a:lstStyle/>
                    <a:p>
                      <a:pPr algn="ctr" fontAlgn="t"/>
                      <a:r>
                        <a:rPr lang="ru-RU" sz="1200" b="0" i="0" u="none" strike="noStrike" dirty="0" smtClean="0">
                          <a:solidFill>
                            <a:srgbClr val="000000"/>
                          </a:solidFill>
                          <a:effectLst/>
                          <a:latin typeface="+mn-lt"/>
                        </a:rPr>
                        <a:t>100</a:t>
                      </a:r>
                      <a:endParaRPr lang="ru-RU" sz="1200" b="0" i="0" u="none" strike="noStrike" dirty="0">
                        <a:solidFill>
                          <a:srgbClr val="000000"/>
                        </a:solidFill>
                        <a:effectLst/>
                        <a:latin typeface="+mn-lt"/>
                      </a:endParaRPr>
                    </a:p>
                  </a:txBody>
                  <a:tcPr marL="2956" marR="2956" marT="2956" marB="0" anchor="ctr"/>
                </a:tc>
                <a:tc>
                  <a:txBody>
                    <a:bodyPr/>
                    <a:lstStyle/>
                    <a:p>
                      <a:pPr algn="ctr" fontAlgn="t"/>
                      <a:r>
                        <a:rPr lang="ru-RU" sz="1200" b="0" i="0" u="none" strike="noStrike" dirty="0" smtClean="0">
                          <a:solidFill>
                            <a:srgbClr val="000000"/>
                          </a:solidFill>
                          <a:effectLst/>
                          <a:latin typeface="+mn-lt"/>
                        </a:rPr>
                        <a:t>97,7</a:t>
                      </a:r>
                    </a:p>
                  </a:txBody>
                  <a:tcPr marL="2956" marR="2956" marT="2956" marB="0" anchor="ctr"/>
                </a:tc>
                <a:tc rowSpan="2">
                  <a:txBody>
                    <a:bodyPr/>
                    <a:lstStyle/>
                    <a:p>
                      <a:pPr algn="ctr" fontAlgn="t"/>
                      <a:r>
                        <a:rPr lang="ru-RU" sz="1200" b="0" i="0" u="none" strike="noStrike" dirty="0" smtClean="0">
                          <a:solidFill>
                            <a:srgbClr val="000000"/>
                          </a:solidFill>
                          <a:effectLst/>
                          <a:latin typeface="+mn-lt"/>
                        </a:rPr>
                        <a:t>487 069,1</a:t>
                      </a:r>
                      <a:endParaRPr lang="ru-RU" sz="1200" b="0" i="0" u="none" strike="noStrike" dirty="0">
                        <a:solidFill>
                          <a:srgbClr val="000000"/>
                        </a:solidFill>
                        <a:effectLst/>
                        <a:latin typeface="+mn-lt"/>
                      </a:endParaRPr>
                    </a:p>
                  </a:txBody>
                  <a:tcPr marL="2956" marR="2956" marT="2956" marB="0" anchor="ctr">
                    <a:lnT w="12700" cap="flat" cmpd="sng" algn="ctr">
                      <a:solidFill>
                        <a:srgbClr val="5B5479"/>
                      </a:solidFill>
                      <a:prstDash val="solid"/>
                      <a:round/>
                      <a:headEnd type="none" w="med" len="med"/>
                      <a:tailEnd type="none" w="med" len="med"/>
                    </a:lnT>
                    <a:lnB w="12700" cap="flat" cmpd="sng" algn="ctr">
                      <a:solidFill>
                        <a:srgbClr val="5B5479"/>
                      </a:solidFill>
                      <a:prstDash val="solid"/>
                      <a:round/>
                      <a:headEnd type="none" w="med" len="med"/>
                      <a:tailEnd type="none" w="med" len="med"/>
                    </a:lnB>
                  </a:tcPr>
                </a:tc>
                <a:tc rowSpan="2">
                  <a:txBody>
                    <a:bodyPr/>
                    <a:lstStyle/>
                    <a:p>
                      <a:pPr algn="ctr" fontAlgn="t"/>
                      <a:r>
                        <a:rPr lang="ru-RU" sz="1200" b="0" i="0" u="none" strike="noStrike" dirty="0" smtClean="0">
                          <a:solidFill>
                            <a:srgbClr val="000000"/>
                          </a:solidFill>
                          <a:effectLst/>
                          <a:latin typeface="+mn-lt"/>
                        </a:rPr>
                        <a:t>475 887,7</a:t>
                      </a:r>
                      <a:endParaRPr lang="ru-RU" sz="1200" b="0" i="0" u="none" strike="noStrike" dirty="0">
                        <a:solidFill>
                          <a:srgbClr val="000000"/>
                        </a:solidFill>
                        <a:effectLst/>
                        <a:latin typeface="+mn-lt"/>
                      </a:endParaRPr>
                    </a:p>
                  </a:txBody>
                  <a:tcPr marL="2956" marR="2956" marT="2956" marB="0" anchor="ctr">
                    <a:lnT w="12700" cap="flat" cmpd="sng" algn="ctr">
                      <a:solidFill>
                        <a:srgbClr val="5B5479"/>
                      </a:solidFill>
                      <a:prstDash val="solid"/>
                      <a:round/>
                      <a:headEnd type="none" w="med" len="med"/>
                      <a:tailEnd type="none" w="med" len="med"/>
                    </a:lnT>
                    <a:lnB w="12700" cap="flat" cmpd="sng" algn="ctr">
                      <a:solidFill>
                        <a:srgbClr val="5B5479"/>
                      </a:solidFill>
                      <a:prstDash val="solid"/>
                      <a:round/>
                      <a:headEnd type="none" w="med" len="med"/>
                      <a:tailEnd type="none" w="med" len="med"/>
                    </a:lnB>
                  </a:tcPr>
                </a:tc>
              </a:tr>
              <a:tr h="455236">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ru-RU" sz="1000" u="none" strike="noStrike" dirty="0" smtClean="0">
                          <a:effectLst/>
                        </a:rPr>
                        <a:t>Уровень выполнения договорных обязательств по материально-техническому и организационному обеспечению деятельности органов местного самоуправления города </a:t>
                      </a:r>
                      <a:r>
                        <a:rPr lang="ru-RU" sz="1000" u="none" strike="noStrike" dirty="0" err="1" smtClean="0">
                          <a:effectLst/>
                        </a:rPr>
                        <a:t>Пыть-Яха</a:t>
                      </a:r>
                      <a:r>
                        <a:rPr lang="ru-RU" sz="1000" u="none" strike="noStrike" dirty="0" smtClean="0">
                          <a:effectLst/>
                        </a:rPr>
                        <a:t> и муниципальных учреждений города (%), до 100%.</a:t>
                      </a:r>
                    </a:p>
                  </a:txBody>
                  <a:tcPr marL="2956" marR="2956" marT="2956" marB="0"/>
                </a:tc>
                <a:tc>
                  <a:txBody>
                    <a:bodyPr/>
                    <a:lstStyle/>
                    <a:p>
                      <a:pPr algn="ctr" fontAlgn="t"/>
                      <a:r>
                        <a:rPr lang="ru-RU" sz="1200" b="0" i="0" u="none" strike="noStrike" dirty="0" smtClean="0">
                          <a:solidFill>
                            <a:srgbClr val="000000"/>
                          </a:solidFill>
                          <a:effectLst/>
                          <a:latin typeface="+mn-lt"/>
                        </a:rPr>
                        <a:t>100</a:t>
                      </a:r>
                      <a:endParaRPr lang="ru-RU" sz="1200" b="0" i="0" u="none" strike="noStrike" dirty="0">
                        <a:solidFill>
                          <a:srgbClr val="000000"/>
                        </a:solidFill>
                        <a:effectLst/>
                        <a:latin typeface="+mn-lt"/>
                      </a:endParaRPr>
                    </a:p>
                  </a:txBody>
                  <a:tcPr marL="2956" marR="2956" marT="2956" marB="0" anchor="ctr"/>
                </a:tc>
                <a:tc>
                  <a:txBody>
                    <a:bodyPr/>
                    <a:lstStyle/>
                    <a:p>
                      <a:pPr algn="ctr" fontAlgn="t"/>
                      <a:r>
                        <a:rPr lang="ru-RU" sz="1200" b="0" i="0" u="none" strike="noStrike" dirty="0" smtClean="0">
                          <a:solidFill>
                            <a:srgbClr val="000000"/>
                          </a:solidFill>
                          <a:effectLst/>
                          <a:latin typeface="+mn-lt"/>
                        </a:rPr>
                        <a:t>100</a:t>
                      </a:r>
                    </a:p>
                  </a:txBody>
                  <a:tcPr marL="2956" marR="2956" marT="2956" marB="0" anchor="ctr"/>
                </a:tc>
                <a:tc vMerge="1">
                  <a:txBody>
                    <a:bodyPr/>
                    <a:lstStyle/>
                    <a:p>
                      <a:pPr algn="ctr" fontAlgn="t"/>
                      <a:endParaRPr lang="ru-RU" sz="1200" b="0" i="0" u="none" strike="noStrike" dirty="0">
                        <a:solidFill>
                          <a:srgbClr val="000000"/>
                        </a:solidFill>
                        <a:effectLst/>
                        <a:latin typeface="+mn-lt"/>
                      </a:endParaRPr>
                    </a:p>
                  </a:txBody>
                  <a:tcPr marL="2956" marR="2956" marT="2956" marB="0" anchor="ctr">
                    <a:lnT w="12700" cap="flat" cmpd="sng" algn="ctr">
                      <a:solidFill>
                        <a:srgbClr val="5B5479"/>
                      </a:solidFill>
                      <a:prstDash val="solid"/>
                      <a:round/>
                      <a:headEnd type="none" w="med" len="med"/>
                      <a:tailEnd type="none" w="med" len="med"/>
                    </a:lnT>
                    <a:lnB w="12700" cap="flat" cmpd="sng" algn="ctr">
                      <a:solidFill>
                        <a:srgbClr val="5B5479"/>
                      </a:solidFill>
                      <a:prstDash val="solid"/>
                      <a:round/>
                      <a:headEnd type="none" w="med" len="med"/>
                      <a:tailEnd type="none" w="med" len="med"/>
                    </a:lnB>
                  </a:tcPr>
                </a:tc>
                <a:tc vMerge="1">
                  <a:txBody>
                    <a:bodyPr/>
                    <a:lstStyle/>
                    <a:p>
                      <a:pPr algn="ctr" fontAlgn="t"/>
                      <a:endParaRPr lang="ru-RU" sz="1200" b="0" i="0" u="none" strike="noStrike" dirty="0">
                        <a:solidFill>
                          <a:srgbClr val="000000"/>
                        </a:solidFill>
                        <a:effectLst/>
                        <a:latin typeface="+mn-lt"/>
                      </a:endParaRPr>
                    </a:p>
                  </a:txBody>
                  <a:tcPr marL="2956" marR="2956" marT="2956" marB="0" anchor="ctr">
                    <a:lnT w="12700" cap="flat" cmpd="sng" algn="ctr">
                      <a:solidFill>
                        <a:srgbClr val="5B5479"/>
                      </a:solidFill>
                      <a:prstDash val="solid"/>
                      <a:round/>
                      <a:headEnd type="none" w="med" len="med"/>
                      <a:tailEnd type="none" w="med" len="med"/>
                    </a:lnT>
                    <a:lnB w="12700" cap="flat" cmpd="sng" algn="ctr">
                      <a:solidFill>
                        <a:srgbClr val="5B5479"/>
                      </a:solidFill>
                      <a:prstDash val="solid"/>
                      <a:round/>
                      <a:headEnd type="none" w="med" len="med"/>
                      <a:tailEnd type="none" w="med" len="med"/>
                    </a:lnB>
                  </a:tcPr>
                </a:tc>
              </a:tr>
              <a:tr h="316222">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ru-RU" sz="1000" u="none" strike="noStrike" dirty="0" smtClean="0">
                          <a:effectLst/>
                        </a:rPr>
                        <a:t>Количество совершаемых органами ЗАГС юридически значимых действий, ед.</a:t>
                      </a:r>
                    </a:p>
                  </a:txBody>
                  <a:tcPr marL="2956" marR="2956" marT="2956" marB="0"/>
                </a:tc>
                <a:tc>
                  <a:txBody>
                    <a:bodyPr/>
                    <a:lstStyle/>
                    <a:p>
                      <a:pPr algn="ctr" fontAlgn="t"/>
                      <a:r>
                        <a:rPr lang="ru-RU" sz="1200" b="0" i="0" u="none" strike="noStrike" dirty="0" smtClean="0">
                          <a:solidFill>
                            <a:srgbClr val="000000"/>
                          </a:solidFill>
                          <a:effectLst/>
                          <a:latin typeface="+mn-lt"/>
                        </a:rPr>
                        <a:t>3</a:t>
                      </a:r>
                      <a:r>
                        <a:rPr lang="ru-RU" sz="1200" b="0" i="0" u="none" strike="noStrike" baseline="0" dirty="0" smtClean="0">
                          <a:solidFill>
                            <a:srgbClr val="000000"/>
                          </a:solidFill>
                          <a:effectLst/>
                          <a:latin typeface="+mn-lt"/>
                        </a:rPr>
                        <a:t> 750</a:t>
                      </a:r>
                      <a:endParaRPr lang="ru-RU" sz="1200" b="0" i="0" u="none" strike="noStrike" dirty="0">
                        <a:solidFill>
                          <a:srgbClr val="000000"/>
                        </a:solidFill>
                        <a:effectLst/>
                        <a:latin typeface="+mn-lt"/>
                      </a:endParaRPr>
                    </a:p>
                  </a:txBody>
                  <a:tcPr marL="2956" marR="2956" marT="2956" marB="0" anchor="ctr"/>
                </a:tc>
                <a:tc>
                  <a:txBody>
                    <a:bodyPr/>
                    <a:lstStyle/>
                    <a:p>
                      <a:pPr algn="ctr" fontAlgn="t"/>
                      <a:r>
                        <a:rPr lang="ru-RU" sz="1200" b="0" i="0" u="none" strike="noStrike" dirty="0" smtClean="0">
                          <a:solidFill>
                            <a:srgbClr val="000000"/>
                          </a:solidFill>
                          <a:effectLst/>
                          <a:latin typeface="+mn-lt"/>
                        </a:rPr>
                        <a:t>3 680</a:t>
                      </a:r>
                    </a:p>
                  </a:txBody>
                  <a:tcPr marL="2956" marR="2956" marT="2956" marB="0" anchor="ctr"/>
                </a:tc>
                <a:tc>
                  <a:txBody>
                    <a:bodyPr/>
                    <a:lstStyle/>
                    <a:p>
                      <a:pPr algn="ctr" fontAlgn="t"/>
                      <a:r>
                        <a:rPr lang="ru-RU" sz="1200" b="0" i="0" u="none" strike="noStrike" dirty="0" smtClean="0">
                          <a:solidFill>
                            <a:srgbClr val="000000"/>
                          </a:solidFill>
                          <a:effectLst/>
                          <a:latin typeface="+mn-lt"/>
                        </a:rPr>
                        <a:t>5 307,3</a:t>
                      </a:r>
                      <a:endParaRPr lang="ru-RU" sz="1200" b="0" i="0" u="none" strike="noStrike" dirty="0">
                        <a:solidFill>
                          <a:srgbClr val="000000"/>
                        </a:solidFill>
                        <a:effectLst/>
                        <a:latin typeface="+mn-lt"/>
                      </a:endParaRPr>
                    </a:p>
                  </a:txBody>
                  <a:tcPr marL="2956" marR="2956" marT="2956" marB="0" anchor="ctr">
                    <a:lnT w="12700" cap="flat" cmpd="sng" algn="ctr">
                      <a:solidFill>
                        <a:srgbClr val="5B5479"/>
                      </a:solidFill>
                      <a:prstDash val="solid"/>
                      <a:round/>
                      <a:headEnd type="none" w="med" len="med"/>
                      <a:tailEnd type="none" w="med" len="med"/>
                    </a:lnT>
                    <a:lnB w="12700" cap="flat" cmpd="sng" algn="ctr">
                      <a:solidFill>
                        <a:srgbClr val="5B5479"/>
                      </a:solidFill>
                      <a:prstDash val="solid"/>
                      <a:round/>
                      <a:headEnd type="none" w="med" len="med"/>
                      <a:tailEnd type="none" w="med" len="med"/>
                    </a:lnB>
                  </a:tcPr>
                </a:tc>
                <a:tc>
                  <a:txBody>
                    <a:bodyPr/>
                    <a:lstStyle/>
                    <a:p>
                      <a:pPr algn="ctr" fontAlgn="t"/>
                      <a:r>
                        <a:rPr lang="ru-RU" sz="1200" b="0" i="0" u="none" strike="noStrike" dirty="0" smtClean="0">
                          <a:solidFill>
                            <a:srgbClr val="000000"/>
                          </a:solidFill>
                          <a:effectLst/>
                          <a:latin typeface="+mn-lt"/>
                        </a:rPr>
                        <a:t>5 307,3</a:t>
                      </a:r>
                      <a:endParaRPr lang="ru-RU" sz="1200" b="0" i="0" u="none" strike="noStrike" dirty="0">
                        <a:solidFill>
                          <a:srgbClr val="000000"/>
                        </a:solidFill>
                        <a:effectLst/>
                        <a:latin typeface="+mn-lt"/>
                      </a:endParaRPr>
                    </a:p>
                  </a:txBody>
                  <a:tcPr marL="2956" marR="2956" marT="2956" marB="0" anchor="ctr">
                    <a:lnT w="12700" cap="flat" cmpd="sng" algn="ctr">
                      <a:solidFill>
                        <a:srgbClr val="5B5479"/>
                      </a:solidFill>
                      <a:prstDash val="solid"/>
                      <a:round/>
                      <a:headEnd type="none" w="med" len="med"/>
                      <a:tailEnd type="none" w="med" len="med"/>
                    </a:lnT>
                    <a:lnB w="12700" cap="flat" cmpd="sng" algn="ctr">
                      <a:solidFill>
                        <a:srgbClr val="5B5479"/>
                      </a:solidFill>
                      <a:prstDash val="solid"/>
                      <a:round/>
                      <a:headEnd type="none" w="med" len="med"/>
                      <a:tailEnd type="none" w="med" len="med"/>
                    </a:lnB>
                  </a:tcPr>
                </a:tc>
              </a:tr>
            </a:tbl>
          </a:graphicData>
        </a:graphic>
      </p:graphicFrame>
      <p:sp>
        <p:nvSpPr>
          <p:cNvPr id="15" name="TextBox 14"/>
          <p:cNvSpPr txBox="1"/>
          <p:nvPr/>
        </p:nvSpPr>
        <p:spPr>
          <a:xfrm>
            <a:off x="3864077" y="6469064"/>
            <a:ext cx="4326193" cy="369332"/>
          </a:xfrm>
          <a:prstGeom prst="rect">
            <a:avLst/>
          </a:prstGeom>
          <a:noFill/>
        </p:spPr>
        <p:txBody>
          <a:bodyPr wrap="square" rtlCol="0">
            <a:spAutoFit/>
          </a:bodyPr>
          <a:lstStyle/>
          <a:p>
            <a:pPr algn="ctr"/>
            <a:r>
              <a:rPr lang="ru-RU" dirty="0" smtClean="0">
                <a:solidFill>
                  <a:schemeClr val="bg1"/>
                </a:solidFill>
              </a:rPr>
              <a:t>Развитие муниципальной службы</a:t>
            </a:r>
            <a:endParaRPr lang="ru-RU" dirty="0">
              <a:solidFill>
                <a:schemeClr val="bg1"/>
              </a:solidFill>
            </a:endParaRPr>
          </a:p>
        </p:txBody>
      </p:sp>
      <p:sp>
        <p:nvSpPr>
          <p:cNvPr id="11" name="Заголовок 2"/>
          <p:cNvSpPr txBox="1">
            <a:spLocks/>
          </p:cNvSpPr>
          <p:nvPr/>
        </p:nvSpPr>
        <p:spPr>
          <a:xfrm>
            <a:off x="0" y="4564765"/>
            <a:ext cx="6362700" cy="432000"/>
          </a:xfrm>
          <a:prstGeom prst="rect">
            <a:avLst/>
          </a:prstGeom>
          <a:solidFill>
            <a:schemeClr val="bg1"/>
          </a:solidFill>
        </p:spPr>
        <p:txBody>
          <a:bodyPr vert="horz" lIns="180000" tIns="180000" rIns="180000" bIns="180000" rtlCol="0" anchor="ctr">
            <a:noAutofit/>
          </a:bodyPr>
          <a:lstStyle>
            <a:lvl1pPr algn="r" defTabSz="914400" rtl="0" eaLnBrk="1" latinLnBrk="0" hangingPunct="1">
              <a:lnSpc>
                <a:spcPct val="70000"/>
              </a:lnSpc>
              <a:spcBef>
                <a:spcPct val="0"/>
              </a:spcBef>
              <a:buNone/>
              <a:defRPr sz="4200" b="1" kern="1200" spc="-300">
                <a:solidFill>
                  <a:schemeClr val="tx1">
                    <a:lumMod val="75000"/>
                    <a:lumOff val="25000"/>
                  </a:schemeClr>
                </a:solidFill>
                <a:latin typeface="+mj-lt"/>
                <a:ea typeface="+mj-ea"/>
                <a:cs typeface="+mj-cs"/>
              </a:defRPr>
            </a:lvl1pPr>
          </a:lstStyle>
          <a:p>
            <a:pPr algn="l"/>
            <a:r>
              <a:rPr lang="ru-RU" sz="2800" dirty="0" smtClean="0"/>
              <a:t>Основные результаты реализации мероприятий муниципальной программы :</a:t>
            </a:r>
            <a:endParaRPr lang="ru-RU" sz="2800" dirty="0"/>
          </a:p>
        </p:txBody>
      </p:sp>
      <p:sp>
        <p:nvSpPr>
          <p:cNvPr id="12" name="TextBox 11"/>
          <p:cNvSpPr txBox="1"/>
          <p:nvPr/>
        </p:nvSpPr>
        <p:spPr>
          <a:xfrm>
            <a:off x="92543" y="5085012"/>
            <a:ext cx="5701788" cy="584775"/>
          </a:xfrm>
          <a:prstGeom prst="rect">
            <a:avLst/>
          </a:prstGeom>
          <a:noFill/>
        </p:spPr>
        <p:txBody>
          <a:bodyPr wrap="square" rtlCol="0">
            <a:spAutoFit/>
          </a:bodyPr>
          <a:lstStyle/>
          <a:p>
            <a:r>
              <a:rPr lang="ru-RU" sz="1600" b="1" dirty="0">
                <a:solidFill>
                  <a:schemeClr val="accent1"/>
                </a:solidFill>
              </a:rPr>
              <a:t>Повышение профессионального уровня муниципальных служащих и резерва управленческих </a:t>
            </a:r>
            <a:r>
              <a:rPr lang="ru-RU" sz="1600" b="1" dirty="0" smtClean="0">
                <a:solidFill>
                  <a:schemeClr val="accent1"/>
                </a:solidFill>
              </a:rPr>
              <a:t>кадров:</a:t>
            </a:r>
            <a:endParaRPr lang="ru-RU" sz="1600" b="1" dirty="0">
              <a:solidFill>
                <a:schemeClr val="accent1"/>
              </a:solidFill>
            </a:endParaRPr>
          </a:p>
        </p:txBody>
      </p:sp>
      <p:sp>
        <p:nvSpPr>
          <p:cNvPr id="17" name="Прямоугольник 16"/>
          <p:cNvSpPr/>
          <p:nvPr/>
        </p:nvSpPr>
        <p:spPr>
          <a:xfrm>
            <a:off x="143652" y="5646505"/>
            <a:ext cx="6455296" cy="523220"/>
          </a:xfrm>
          <a:prstGeom prst="rect">
            <a:avLst/>
          </a:prstGeom>
        </p:spPr>
        <p:txBody>
          <a:bodyPr wrap="square">
            <a:spAutoFit/>
          </a:bodyPr>
          <a:lstStyle/>
          <a:p>
            <a:pPr marL="171450" indent="-171450">
              <a:buFont typeface="Wingdings" panose="05000000000000000000" pitchFamily="2" charset="2"/>
              <a:buChar char="ü"/>
            </a:pPr>
            <a:r>
              <a:rPr lang="ru-RU" sz="1400" dirty="0" smtClean="0"/>
              <a:t>Дополнительное </a:t>
            </a:r>
            <a:r>
              <a:rPr lang="ru-RU" sz="1400" dirty="0"/>
              <a:t>образование получили 61 </a:t>
            </a:r>
            <a:r>
              <a:rPr lang="ru-RU" sz="1400" dirty="0" smtClean="0"/>
              <a:t>муниципальный служащий и </a:t>
            </a:r>
            <a:r>
              <a:rPr lang="ru-RU" sz="1400" dirty="0"/>
              <a:t>2 лица, замещающих </a:t>
            </a:r>
            <a:r>
              <a:rPr lang="ru-RU" sz="1400" dirty="0" smtClean="0"/>
              <a:t>муниципальные должности </a:t>
            </a:r>
            <a:r>
              <a:rPr lang="ru-RU" sz="1400" dirty="0"/>
              <a:t>в ОМСУ города </a:t>
            </a:r>
            <a:r>
              <a:rPr lang="ru-RU" sz="1400" dirty="0" err="1" smtClean="0"/>
              <a:t>Пыть-Яха</a:t>
            </a:r>
            <a:endParaRPr lang="ru-RU" sz="1400" dirty="0" smtClean="0"/>
          </a:p>
        </p:txBody>
      </p:sp>
      <p:sp>
        <p:nvSpPr>
          <p:cNvPr id="18" name="Текст 9"/>
          <p:cNvSpPr txBox="1">
            <a:spLocks/>
          </p:cNvSpPr>
          <p:nvPr/>
        </p:nvSpPr>
        <p:spPr>
          <a:xfrm>
            <a:off x="6917624" y="3537213"/>
            <a:ext cx="5274375" cy="282637"/>
          </a:xfrm>
          <a:prstGeom prst="rect">
            <a:avLst/>
          </a:prstGeom>
          <a:solidFill>
            <a:schemeClr val="bg1"/>
          </a:solidFill>
          <a:ln>
            <a:noFill/>
          </a:ln>
        </p:spPr>
        <p:txBody>
          <a:bodyPr vert="horz" lIns="180000" tIns="36000" rIns="180000" bIns="36000" rtlCol="0">
            <a:noAutofit/>
          </a:bodyPr>
          <a:lstStyle>
            <a:lvl1pPr marL="0" indent="0" algn="r" defTabSz="914400" rtl="0" eaLnBrk="1" latinLnBrk="0" hangingPunct="1">
              <a:lnSpc>
                <a:spcPct val="90000"/>
              </a:lnSpc>
              <a:spcBef>
                <a:spcPts val="1000"/>
              </a:spcBef>
              <a:buFont typeface="Arial" panose="020B0604020202020204" pitchFamily="34" charset="0"/>
              <a:buNone/>
              <a:defRPr sz="1800" kern="1200">
                <a:solidFill>
                  <a:schemeClr val="bg1"/>
                </a:solidFill>
                <a:latin typeface="+mn-lt"/>
                <a:ea typeface="+mn-ea"/>
                <a:cs typeface="+mn-cs"/>
              </a:defRPr>
            </a:lvl1pPr>
            <a:lvl2pPr marL="266700" indent="0" algn="l"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2pPr>
            <a:lvl3pPr marL="542925"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mn-lt"/>
                <a:ea typeface="+mn-ea"/>
                <a:cs typeface="+mn-cs"/>
              </a:defRPr>
            </a:lvl3pPr>
            <a:lvl4pPr marL="809625"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mn-lt"/>
                <a:ea typeface="+mn-ea"/>
                <a:cs typeface="+mn-cs"/>
              </a:defRPr>
            </a:lvl4pPr>
            <a:lvl5pPr marL="1076325"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endParaRPr lang="ru-RU" dirty="0"/>
          </a:p>
        </p:txBody>
      </p:sp>
      <p:sp>
        <p:nvSpPr>
          <p:cNvPr id="10" name="Текст 9"/>
          <p:cNvSpPr>
            <a:spLocks noGrp="1"/>
          </p:cNvSpPr>
          <p:nvPr>
            <p:ph type="body" sz="quarter" idx="32"/>
          </p:nvPr>
        </p:nvSpPr>
        <p:spPr>
          <a:xfrm>
            <a:off x="6633956" y="3120124"/>
            <a:ext cx="5543188" cy="1661320"/>
          </a:xfrm>
          <a:ln>
            <a:noFill/>
          </a:ln>
        </p:spPr>
        <p:txBody>
          <a:bodyPr tIns="36000" bIns="36000"/>
          <a:lstStyle/>
          <a:p>
            <a:pPr algn="l"/>
            <a:r>
              <a:rPr lang="ru-RU" sz="2000" b="1" dirty="0" smtClean="0"/>
              <a:t>Цели: </a:t>
            </a:r>
          </a:p>
          <a:p>
            <a:pPr algn="l">
              <a:spcBef>
                <a:spcPts val="0"/>
              </a:spcBef>
            </a:pPr>
            <a:r>
              <a:rPr lang="ru-RU" sz="1400" dirty="0" smtClean="0"/>
              <a:t>1. </a:t>
            </a:r>
            <a:r>
              <a:rPr lang="ru-RU" sz="1400" dirty="0"/>
              <a:t>Повышение эффективности муниципальной службы в органах местного самоуправления города </a:t>
            </a:r>
            <a:r>
              <a:rPr lang="ru-RU" sz="1400" dirty="0" err="1" smtClean="0"/>
              <a:t>Пыть-Яха</a:t>
            </a:r>
            <a:r>
              <a:rPr lang="ru-RU" sz="1400" dirty="0" smtClean="0"/>
              <a:t>.</a:t>
            </a:r>
            <a:endParaRPr lang="ru-RU" sz="1400" dirty="0"/>
          </a:p>
          <a:p>
            <a:pPr algn="l">
              <a:spcBef>
                <a:spcPts val="0"/>
              </a:spcBef>
            </a:pPr>
            <a:r>
              <a:rPr lang="ru-RU" sz="1400" dirty="0"/>
              <a:t>2. Создание необходимых условий для обеспечения деятельности органов местного самоуправления города </a:t>
            </a:r>
            <a:r>
              <a:rPr lang="ru-RU" sz="1400" dirty="0" err="1"/>
              <a:t>Пыть-Яха</a:t>
            </a:r>
            <a:r>
              <a:rPr lang="ru-RU" sz="1400" dirty="0"/>
              <a:t> и муниципальных учреждений города.</a:t>
            </a:r>
          </a:p>
          <a:p>
            <a:pPr algn="l">
              <a:spcBef>
                <a:spcPts val="0"/>
              </a:spcBef>
            </a:pPr>
            <a:r>
              <a:rPr lang="ru-RU" sz="1400" dirty="0"/>
              <a:t>3. Обеспечение прав граждан в отдельных сферах жизнедеятельности.</a:t>
            </a:r>
            <a:endParaRPr lang="ru-RU" sz="1100" dirty="0"/>
          </a:p>
        </p:txBody>
      </p:sp>
      <p:sp>
        <p:nvSpPr>
          <p:cNvPr id="3" name="Прямоугольник 2"/>
          <p:cNvSpPr/>
          <p:nvPr/>
        </p:nvSpPr>
        <p:spPr>
          <a:xfrm>
            <a:off x="6262999" y="5646505"/>
            <a:ext cx="5650679" cy="738664"/>
          </a:xfrm>
          <a:prstGeom prst="rect">
            <a:avLst/>
          </a:prstGeom>
        </p:spPr>
        <p:txBody>
          <a:bodyPr wrap="square">
            <a:spAutoFit/>
          </a:bodyPr>
          <a:lstStyle/>
          <a:p>
            <a:pPr marL="171450" indent="-171450">
              <a:buFont typeface="Wingdings" panose="05000000000000000000" pitchFamily="2" charset="2"/>
              <a:buChar char="ü"/>
            </a:pPr>
            <a:r>
              <a:rPr lang="ru-RU" sz="1400" dirty="0"/>
              <a:t>Проведен конкурс рисунков, посвященных Дню образования ХМАО-Югры – «Рисуем любимый округ» среди детей и молодежи города (30 участников)</a:t>
            </a:r>
          </a:p>
        </p:txBody>
      </p:sp>
      <p:sp>
        <p:nvSpPr>
          <p:cNvPr id="19" name="TextBox 18"/>
          <p:cNvSpPr txBox="1"/>
          <p:nvPr/>
        </p:nvSpPr>
        <p:spPr>
          <a:xfrm>
            <a:off x="6262999" y="5087724"/>
            <a:ext cx="5701788" cy="584775"/>
          </a:xfrm>
          <a:prstGeom prst="rect">
            <a:avLst/>
          </a:prstGeom>
          <a:noFill/>
        </p:spPr>
        <p:txBody>
          <a:bodyPr wrap="square" rtlCol="0">
            <a:spAutoFit/>
          </a:bodyPr>
          <a:lstStyle/>
          <a:p>
            <a:r>
              <a:rPr lang="ru-RU" sz="1600" b="1" dirty="0">
                <a:solidFill>
                  <a:srgbClr val="0070C0"/>
                </a:solidFill>
              </a:rPr>
              <a:t>Создание условий для развития, повышения престижа и открытости муниципальной службы:</a:t>
            </a:r>
          </a:p>
        </p:txBody>
      </p:sp>
    </p:spTree>
    <p:extLst>
      <p:ext uri="{BB962C8B-B14F-4D97-AF65-F5344CB8AC3E}">
        <p14:creationId xmlns:p14="http://schemas.microsoft.com/office/powerpoint/2010/main" val="15675069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623FB4D5-DA14-4F29-9320-2DE0A6B571B9}"/>
              </a:ext>
            </a:extLst>
          </p:cNvPr>
          <p:cNvSpPr>
            <a:spLocks noGrp="1"/>
          </p:cNvSpPr>
          <p:nvPr>
            <p:ph type="title"/>
          </p:nvPr>
        </p:nvSpPr>
        <p:spPr/>
        <p:txBody>
          <a:bodyPr rtlCol="0"/>
          <a:lstStyle/>
          <a:p>
            <a:r>
              <a:rPr lang="ru-RU" sz="2400" dirty="0"/>
              <a:t>Информация о внесении изменений в параметры бюджета</a:t>
            </a:r>
            <a:br>
              <a:rPr lang="ru-RU" sz="2400" dirty="0"/>
            </a:br>
            <a:r>
              <a:rPr lang="ru-RU" sz="2400" dirty="0" smtClean="0"/>
              <a:t>города Пыть-Яха в 2021 </a:t>
            </a:r>
            <a:r>
              <a:rPr lang="ru-RU" sz="2400" dirty="0"/>
              <a:t>году по видам доходов бюджета, </a:t>
            </a:r>
            <a:r>
              <a:rPr lang="ru-RU" sz="2400" dirty="0" smtClean="0"/>
              <a:t>тыс. </a:t>
            </a:r>
            <a:r>
              <a:rPr lang="ru-RU" sz="2400" dirty="0"/>
              <a:t>рублей </a:t>
            </a:r>
          </a:p>
        </p:txBody>
      </p:sp>
      <p:sp>
        <p:nvSpPr>
          <p:cNvPr id="33" name="Нижний колонтитул 3"/>
          <p:cNvSpPr>
            <a:spLocks noGrp="1"/>
          </p:cNvSpPr>
          <p:nvPr>
            <p:ph type="ftr" sz="quarter" idx="4294967295"/>
          </p:nvPr>
        </p:nvSpPr>
        <p:spPr>
          <a:xfrm>
            <a:off x="0" y="6437730"/>
            <a:ext cx="11760000" cy="432000"/>
          </a:xfrm>
          <a:prstGeom prst="rect">
            <a:avLst/>
          </a:prstGeom>
          <a:solidFill>
            <a:srgbClr val="404040"/>
          </a:solidFill>
          <a:ln cmpd="sng">
            <a:noFill/>
          </a:ln>
        </p:spPr>
        <p:txBody>
          <a:bodyPr anchor="ctr"/>
          <a:lstStyle/>
          <a:p>
            <a:pPr lvl="1"/>
            <a:r>
              <a:rPr lang="ru-RU" b="1" dirty="0">
                <a:gradFill>
                  <a:gsLst>
                    <a:gs pos="0">
                      <a:schemeClr val="accent1">
                        <a:lumMod val="5000"/>
                        <a:lumOff val="95000"/>
                      </a:schemeClr>
                    </a:gs>
                    <a:gs pos="74000">
                      <a:schemeClr val="accent5">
                        <a:lumMod val="25000"/>
                        <a:lumOff val="75000"/>
                      </a:schemeClr>
                    </a:gs>
                    <a:gs pos="83000">
                      <a:schemeClr val="accent5">
                        <a:lumMod val="25000"/>
                        <a:lumOff val="75000"/>
                      </a:schemeClr>
                    </a:gs>
                    <a:gs pos="100000">
                      <a:schemeClr val="accent5">
                        <a:lumMod val="50000"/>
                        <a:lumOff val="50000"/>
                      </a:schemeClr>
                    </a:gs>
                  </a:gsLst>
                  <a:lin ang="5400000" scaled="1"/>
                </a:gradFill>
              </a:rPr>
              <a:t>БЮДЖЕТ ДЛЯ ГРАЖДАН </a:t>
            </a:r>
          </a:p>
        </p:txBody>
      </p:sp>
      <p:sp>
        <p:nvSpPr>
          <p:cNvPr id="34" name="Номер слайда 5">
            <a:extLst>
              <a:ext uri="{FF2B5EF4-FFF2-40B4-BE49-F238E27FC236}">
                <a16:creationId xmlns="" xmlns:a16="http://schemas.microsoft.com/office/drawing/2014/main" id="{1C554D9F-1895-486E-BFBA-905BB2D29E08}"/>
              </a:ext>
            </a:extLst>
          </p:cNvPr>
          <p:cNvSpPr>
            <a:spLocks noGrp="1"/>
          </p:cNvSpPr>
          <p:nvPr>
            <p:ph type="sldNum" sz="quarter" idx="33"/>
          </p:nvPr>
        </p:nvSpPr>
        <p:spPr>
          <a:xfrm>
            <a:off x="11760000" y="6437730"/>
            <a:ext cx="432000" cy="432000"/>
          </a:xfrm>
        </p:spPr>
        <p:txBody>
          <a:bodyPr rtlCol="0"/>
          <a:lstStyle/>
          <a:p>
            <a:pPr rtl="0"/>
            <a:fld id="{19B51A1E-902D-48AF-9020-955120F399B6}" type="slidenum">
              <a:rPr lang="ru-RU" sz="1600" b="1" smtClean="0">
                <a:ln w="0"/>
                <a:gradFill>
                  <a:gsLst>
                    <a:gs pos="0">
                      <a:schemeClr val="accent1">
                        <a:lumMod val="5000"/>
                        <a:lumOff val="95000"/>
                      </a:schemeClr>
                    </a:gs>
                    <a:gs pos="74000">
                      <a:schemeClr val="accent5">
                        <a:lumMod val="25000"/>
                        <a:lumOff val="75000"/>
                      </a:schemeClr>
                    </a:gs>
                    <a:gs pos="83000">
                      <a:schemeClr val="accent5">
                        <a:lumMod val="25000"/>
                        <a:lumOff val="75000"/>
                      </a:schemeClr>
                    </a:gs>
                    <a:gs pos="100000">
                      <a:schemeClr val="accent5">
                        <a:lumMod val="50000"/>
                        <a:lumOff val="50000"/>
                      </a:schemeClr>
                    </a:gs>
                  </a:gsLst>
                  <a:lin ang="5400000" scaled="1"/>
                </a:gradFill>
                <a:effectLst>
                  <a:outerShdw blurRad="38100" dist="25400" dir="5400000" algn="ctr" rotWithShape="0">
                    <a:srgbClr val="6E747A">
                      <a:alpha val="43000"/>
                    </a:srgbClr>
                  </a:outerShdw>
                </a:effectLst>
              </a:rPr>
              <a:pPr rtl="0"/>
              <a:t>9</a:t>
            </a:fld>
            <a:endParaRPr lang="ru-RU" sz="1600" b="1" dirty="0">
              <a:ln w="0"/>
              <a:gradFill>
                <a:gsLst>
                  <a:gs pos="0">
                    <a:schemeClr val="accent1">
                      <a:lumMod val="5000"/>
                      <a:lumOff val="95000"/>
                    </a:schemeClr>
                  </a:gs>
                  <a:gs pos="74000">
                    <a:schemeClr val="accent5">
                      <a:lumMod val="25000"/>
                      <a:lumOff val="75000"/>
                    </a:schemeClr>
                  </a:gs>
                  <a:gs pos="83000">
                    <a:schemeClr val="accent5">
                      <a:lumMod val="25000"/>
                      <a:lumOff val="75000"/>
                    </a:schemeClr>
                  </a:gs>
                  <a:gs pos="100000">
                    <a:schemeClr val="accent5">
                      <a:lumMod val="50000"/>
                      <a:lumOff val="50000"/>
                    </a:schemeClr>
                  </a:gs>
                </a:gsLst>
                <a:lin ang="5400000" scaled="1"/>
              </a:gradFill>
              <a:effectLst>
                <a:outerShdw blurRad="38100" dist="25400" dir="5400000" algn="ctr" rotWithShape="0">
                  <a:srgbClr val="6E747A">
                    <a:alpha val="43000"/>
                  </a:srgbClr>
                </a:outerShdw>
              </a:effectLst>
            </a:endParaRPr>
          </a:p>
        </p:txBody>
      </p:sp>
      <p:graphicFrame>
        <p:nvGraphicFramePr>
          <p:cNvPr id="3" name="Таблица 2"/>
          <p:cNvGraphicFramePr>
            <a:graphicFrameLocks noGrp="1"/>
          </p:cNvGraphicFramePr>
          <p:nvPr>
            <p:extLst>
              <p:ext uri="{D42A27DB-BD31-4B8C-83A1-F6EECF244321}">
                <p14:modId xmlns:p14="http://schemas.microsoft.com/office/powerpoint/2010/main" val="2332942668"/>
              </p:ext>
            </p:extLst>
          </p:nvPr>
        </p:nvGraphicFramePr>
        <p:xfrm>
          <a:off x="259200" y="1007996"/>
          <a:ext cx="11647671" cy="4999896"/>
        </p:xfrm>
        <a:graphic>
          <a:graphicData uri="http://schemas.openxmlformats.org/drawingml/2006/table">
            <a:tbl>
              <a:tblPr bandRow="1" bandCol="1">
                <a:tableStyleId>{5A111915-BE36-4E01-A7E5-04B1672EAD32}</a:tableStyleId>
              </a:tblPr>
              <a:tblGrid>
                <a:gridCol w="2562538"/>
                <a:gridCol w="1710933"/>
                <a:gridCol w="737420"/>
                <a:gridCol w="737420"/>
                <a:gridCol w="737420"/>
                <a:gridCol w="737420"/>
                <a:gridCol w="737420"/>
                <a:gridCol w="737420"/>
                <a:gridCol w="737420"/>
                <a:gridCol w="737420"/>
                <a:gridCol w="737420"/>
                <a:gridCol w="737420"/>
              </a:tblGrid>
              <a:tr h="97825">
                <a:tc>
                  <a:txBody>
                    <a:bodyPr/>
                    <a:lstStyle/>
                    <a:p>
                      <a:pPr algn="ctr" fontAlgn="ctr"/>
                      <a:r>
                        <a:rPr lang="ru-RU" sz="900" u="none" strike="noStrike" dirty="0">
                          <a:effectLst/>
                          <a:latin typeface="+mn-lt"/>
                        </a:rPr>
                        <a:t>1</a:t>
                      </a:r>
                      <a:endParaRPr lang="ru-RU" sz="900" b="0" i="0" u="none" strike="noStrike" dirty="0">
                        <a:solidFill>
                          <a:srgbClr val="000000"/>
                        </a:solidFill>
                        <a:effectLst/>
                        <a:latin typeface="+mn-lt"/>
                      </a:endParaRPr>
                    </a:p>
                  </a:txBody>
                  <a:tcPr marL="2638" marR="2638" marT="2638" marB="0" anchor="ctr"/>
                </a:tc>
                <a:tc>
                  <a:txBody>
                    <a:bodyPr/>
                    <a:lstStyle/>
                    <a:p>
                      <a:pPr algn="ctr" fontAlgn="ctr"/>
                      <a:r>
                        <a:rPr lang="ru-RU" sz="900" u="none" strike="noStrike">
                          <a:effectLst/>
                          <a:latin typeface="+mn-lt"/>
                        </a:rPr>
                        <a:t>2</a:t>
                      </a:r>
                      <a:endParaRPr lang="ru-RU" sz="900" b="0" i="0" u="none" strike="noStrike">
                        <a:solidFill>
                          <a:srgbClr val="000000"/>
                        </a:solidFill>
                        <a:effectLst/>
                        <a:latin typeface="+mn-lt"/>
                      </a:endParaRPr>
                    </a:p>
                  </a:txBody>
                  <a:tcPr marL="2638" marR="2638" marT="2638" marB="0" anchor="ctr"/>
                </a:tc>
                <a:tc>
                  <a:txBody>
                    <a:bodyPr/>
                    <a:lstStyle/>
                    <a:p>
                      <a:pPr algn="ctr" fontAlgn="ctr"/>
                      <a:r>
                        <a:rPr lang="ru-RU" sz="900" u="none" strike="noStrike">
                          <a:effectLst/>
                          <a:latin typeface="+mn-lt"/>
                        </a:rPr>
                        <a:t>3</a:t>
                      </a:r>
                      <a:endParaRPr lang="ru-RU" sz="900" b="0" i="0" u="none" strike="noStrike">
                        <a:solidFill>
                          <a:srgbClr val="000000"/>
                        </a:solidFill>
                        <a:effectLst/>
                        <a:latin typeface="+mn-lt"/>
                      </a:endParaRPr>
                    </a:p>
                  </a:txBody>
                  <a:tcPr marL="2638" marR="2638" marT="2638" marB="0" anchor="ctr"/>
                </a:tc>
                <a:tc>
                  <a:txBody>
                    <a:bodyPr/>
                    <a:lstStyle/>
                    <a:p>
                      <a:pPr algn="ctr" fontAlgn="ctr"/>
                      <a:r>
                        <a:rPr lang="ru-RU" sz="900" u="none" strike="noStrike">
                          <a:effectLst/>
                          <a:latin typeface="+mn-lt"/>
                        </a:rPr>
                        <a:t>4</a:t>
                      </a:r>
                      <a:endParaRPr lang="ru-RU" sz="900" b="0" i="0" u="none" strike="noStrike">
                        <a:solidFill>
                          <a:srgbClr val="000000"/>
                        </a:solidFill>
                        <a:effectLst/>
                        <a:latin typeface="+mn-lt"/>
                      </a:endParaRPr>
                    </a:p>
                  </a:txBody>
                  <a:tcPr marL="2638" marR="2638" marT="2638" marB="0" anchor="ctr"/>
                </a:tc>
                <a:tc>
                  <a:txBody>
                    <a:bodyPr/>
                    <a:lstStyle/>
                    <a:p>
                      <a:pPr algn="ctr" fontAlgn="ctr"/>
                      <a:r>
                        <a:rPr lang="ru-RU" sz="900" u="none" strike="noStrike">
                          <a:effectLst/>
                          <a:latin typeface="+mn-lt"/>
                        </a:rPr>
                        <a:t>5</a:t>
                      </a:r>
                      <a:endParaRPr lang="ru-RU" sz="900" b="0" i="0" u="none" strike="noStrike">
                        <a:solidFill>
                          <a:srgbClr val="000000"/>
                        </a:solidFill>
                        <a:effectLst/>
                        <a:latin typeface="+mn-lt"/>
                      </a:endParaRPr>
                    </a:p>
                  </a:txBody>
                  <a:tcPr marL="2638" marR="2638" marT="2638" marB="0" anchor="ctr"/>
                </a:tc>
                <a:tc>
                  <a:txBody>
                    <a:bodyPr/>
                    <a:lstStyle/>
                    <a:p>
                      <a:pPr algn="ctr" fontAlgn="ctr"/>
                      <a:r>
                        <a:rPr lang="ru-RU" sz="900" u="none" strike="noStrike" dirty="0">
                          <a:effectLst/>
                          <a:latin typeface="+mn-lt"/>
                        </a:rPr>
                        <a:t>6</a:t>
                      </a:r>
                      <a:endParaRPr lang="ru-RU" sz="900" b="0" i="0" u="none" strike="noStrike" dirty="0">
                        <a:solidFill>
                          <a:srgbClr val="000000"/>
                        </a:solidFill>
                        <a:effectLst/>
                        <a:latin typeface="+mn-lt"/>
                      </a:endParaRPr>
                    </a:p>
                  </a:txBody>
                  <a:tcPr marL="2638" marR="2638" marT="2638" marB="0" anchor="ctr"/>
                </a:tc>
                <a:tc>
                  <a:txBody>
                    <a:bodyPr/>
                    <a:lstStyle/>
                    <a:p>
                      <a:pPr algn="ctr" fontAlgn="ctr"/>
                      <a:r>
                        <a:rPr lang="ru-RU" sz="900" u="none" strike="noStrike" dirty="0">
                          <a:effectLst/>
                          <a:latin typeface="+mn-lt"/>
                        </a:rPr>
                        <a:t>7</a:t>
                      </a:r>
                      <a:endParaRPr lang="ru-RU" sz="900" b="0" i="0" u="none" strike="noStrike" dirty="0">
                        <a:solidFill>
                          <a:srgbClr val="000000"/>
                        </a:solidFill>
                        <a:effectLst/>
                        <a:latin typeface="+mn-lt"/>
                      </a:endParaRPr>
                    </a:p>
                  </a:txBody>
                  <a:tcPr marL="2638" marR="2638" marT="2638" marB="0" anchor="ctr"/>
                </a:tc>
                <a:tc>
                  <a:txBody>
                    <a:bodyPr/>
                    <a:lstStyle/>
                    <a:p>
                      <a:pPr algn="ctr" fontAlgn="ctr"/>
                      <a:r>
                        <a:rPr lang="ru-RU" sz="900" u="none" strike="noStrike">
                          <a:effectLst/>
                          <a:latin typeface="+mn-lt"/>
                        </a:rPr>
                        <a:t>8</a:t>
                      </a:r>
                      <a:endParaRPr lang="ru-RU" sz="900" b="0" i="0" u="none" strike="noStrike">
                        <a:solidFill>
                          <a:srgbClr val="000000"/>
                        </a:solidFill>
                        <a:effectLst/>
                        <a:latin typeface="+mn-lt"/>
                      </a:endParaRPr>
                    </a:p>
                  </a:txBody>
                  <a:tcPr marL="2638" marR="2638" marT="2638" marB="0" anchor="ctr"/>
                </a:tc>
                <a:tc>
                  <a:txBody>
                    <a:bodyPr/>
                    <a:lstStyle/>
                    <a:p>
                      <a:pPr algn="ctr" fontAlgn="ctr"/>
                      <a:r>
                        <a:rPr lang="ru-RU" sz="900" u="none" strike="noStrike">
                          <a:effectLst/>
                          <a:latin typeface="+mn-lt"/>
                        </a:rPr>
                        <a:t>9</a:t>
                      </a:r>
                      <a:endParaRPr lang="ru-RU" sz="900" b="0" i="0" u="none" strike="noStrike">
                        <a:solidFill>
                          <a:srgbClr val="000000"/>
                        </a:solidFill>
                        <a:effectLst/>
                        <a:latin typeface="+mn-lt"/>
                      </a:endParaRPr>
                    </a:p>
                  </a:txBody>
                  <a:tcPr marL="2638" marR="2638" marT="2638" marB="0" anchor="ctr"/>
                </a:tc>
                <a:tc>
                  <a:txBody>
                    <a:bodyPr/>
                    <a:lstStyle/>
                    <a:p>
                      <a:pPr algn="ctr" fontAlgn="ctr"/>
                      <a:r>
                        <a:rPr lang="ru-RU" sz="900" u="none" strike="noStrike">
                          <a:effectLst/>
                          <a:latin typeface="+mn-lt"/>
                        </a:rPr>
                        <a:t>10=(4+5+6+7+8+9)</a:t>
                      </a:r>
                      <a:endParaRPr lang="ru-RU" sz="900" b="0" i="0" u="none" strike="noStrike">
                        <a:solidFill>
                          <a:srgbClr val="000000"/>
                        </a:solidFill>
                        <a:effectLst/>
                        <a:latin typeface="+mn-lt"/>
                      </a:endParaRPr>
                    </a:p>
                  </a:txBody>
                  <a:tcPr marL="2638" marR="2638" marT="2638" marB="0" anchor="ctr"/>
                </a:tc>
                <a:tc>
                  <a:txBody>
                    <a:bodyPr/>
                    <a:lstStyle/>
                    <a:p>
                      <a:pPr algn="ctr" fontAlgn="ctr"/>
                      <a:r>
                        <a:rPr lang="ru-RU" sz="900" u="none" strike="noStrike" dirty="0">
                          <a:effectLst/>
                          <a:latin typeface="+mn-lt"/>
                        </a:rPr>
                        <a:t>11</a:t>
                      </a:r>
                      <a:endParaRPr lang="ru-RU" sz="900" b="0" i="0" u="none" strike="noStrike" dirty="0">
                        <a:solidFill>
                          <a:srgbClr val="000000"/>
                        </a:solidFill>
                        <a:effectLst/>
                        <a:latin typeface="+mn-lt"/>
                      </a:endParaRPr>
                    </a:p>
                  </a:txBody>
                  <a:tcPr marL="2638" marR="2638" marT="2638" marB="0" anchor="ctr"/>
                </a:tc>
                <a:tc>
                  <a:txBody>
                    <a:bodyPr/>
                    <a:lstStyle/>
                    <a:p>
                      <a:pPr algn="ctr" fontAlgn="ctr"/>
                      <a:r>
                        <a:rPr lang="ru-RU" sz="900" u="none" strike="noStrike" dirty="0">
                          <a:effectLst/>
                          <a:latin typeface="+mn-lt"/>
                        </a:rPr>
                        <a:t>12=(3+10+11)</a:t>
                      </a:r>
                      <a:endParaRPr lang="ru-RU" sz="900" b="0" i="0" u="none" strike="noStrike" dirty="0">
                        <a:solidFill>
                          <a:srgbClr val="000000"/>
                        </a:solidFill>
                        <a:effectLst/>
                        <a:latin typeface="+mn-lt"/>
                      </a:endParaRPr>
                    </a:p>
                  </a:txBody>
                  <a:tcPr marL="2638" marR="2638" marT="2638" marB="0" anchor="ctr"/>
                </a:tc>
              </a:tr>
              <a:tr h="251972">
                <a:tc>
                  <a:txBody>
                    <a:bodyPr/>
                    <a:lstStyle/>
                    <a:p>
                      <a:pPr algn="l" fontAlgn="b"/>
                      <a:r>
                        <a:rPr lang="ru-RU" sz="1100" u="none" strike="noStrike" dirty="0">
                          <a:effectLst/>
                          <a:latin typeface="+mn-lt"/>
                        </a:rPr>
                        <a:t>Доходы от денежных взысканий (штрафов), поступающие в счет погашения задолженности, образовавшейся до 1 января 2020 года, подлежащие зачислению в бюджеты бюджетной системы Российской Федерации, по нормативам, действующим до 1 января 2020 года</a:t>
                      </a:r>
                      <a:endParaRPr lang="ru-RU" sz="1100" b="0" i="0" u="none" strike="noStrike" dirty="0">
                        <a:solidFill>
                          <a:srgbClr val="000000"/>
                        </a:solidFill>
                        <a:effectLst/>
                        <a:latin typeface="+mn-lt"/>
                      </a:endParaRPr>
                    </a:p>
                  </a:txBody>
                  <a:tcPr marL="2638" marR="2638" marT="2638" marB="0" anchor="b"/>
                </a:tc>
                <a:tc>
                  <a:txBody>
                    <a:bodyPr/>
                    <a:lstStyle/>
                    <a:p>
                      <a:pPr algn="ctr" fontAlgn="b"/>
                      <a:r>
                        <a:rPr lang="ru-RU" sz="1100" u="none" strike="noStrike">
                          <a:effectLst/>
                          <a:latin typeface="+mn-lt"/>
                        </a:rPr>
                        <a:t>000 1 16 10000 00 0000 000</a:t>
                      </a:r>
                      <a:endParaRPr lang="ru-RU" sz="1100" b="0" i="0" u="none" strike="noStrike">
                        <a:solidFill>
                          <a:srgbClr val="000000"/>
                        </a:solidFill>
                        <a:effectLst/>
                        <a:latin typeface="+mn-lt"/>
                      </a:endParaRPr>
                    </a:p>
                  </a:txBody>
                  <a:tcPr marL="2638" marR="2638" marT="2638" marB="0" anchor="ctr"/>
                </a:tc>
                <a:tc>
                  <a:txBody>
                    <a:bodyPr/>
                    <a:lstStyle/>
                    <a:p>
                      <a:pPr algn="ctr" fontAlgn="b"/>
                      <a:r>
                        <a:rPr lang="ru-RU" sz="1100" u="none" strike="noStrike">
                          <a:effectLst/>
                          <a:latin typeface="+mn-lt"/>
                        </a:rPr>
                        <a:t>0,0 </a:t>
                      </a:r>
                      <a:endParaRPr lang="ru-RU" sz="1100" b="0" i="0" u="none" strike="noStrike">
                        <a:solidFill>
                          <a:srgbClr val="000000"/>
                        </a:solidFill>
                        <a:effectLst/>
                        <a:latin typeface="+mn-lt"/>
                      </a:endParaRPr>
                    </a:p>
                  </a:txBody>
                  <a:tcPr marL="2638" marR="2638" marT="2638" marB="0" anchor="ctr"/>
                </a:tc>
                <a:tc>
                  <a:txBody>
                    <a:bodyPr/>
                    <a:lstStyle/>
                    <a:p>
                      <a:pPr algn="ctr" fontAlgn="b"/>
                      <a:r>
                        <a:rPr lang="ru-RU" sz="1100" u="none" strike="noStrike">
                          <a:effectLst/>
                          <a:latin typeface="+mn-lt"/>
                        </a:rPr>
                        <a:t> </a:t>
                      </a:r>
                      <a:endParaRPr lang="ru-RU" sz="1100" b="0" i="0" u="none" strike="noStrike">
                        <a:solidFill>
                          <a:srgbClr val="000000"/>
                        </a:solidFill>
                        <a:effectLst/>
                        <a:latin typeface="+mn-lt"/>
                      </a:endParaRPr>
                    </a:p>
                  </a:txBody>
                  <a:tcPr marL="2638" marR="2638" marT="2638" marB="0" anchor="ctr"/>
                </a:tc>
                <a:tc>
                  <a:txBody>
                    <a:bodyPr/>
                    <a:lstStyle/>
                    <a:p>
                      <a:pPr algn="ctr" fontAlgn="b"/>
                      <a:r>
                        <a:rPr lang="ru-RU" sz="1100" u="none" strike="noStrike">
                          <a:effectLst/>
                          <a:latin typeface="+mn-lt"/>
                        </a:rPr>
                        <a:t>30,4 </a:t>
                      </a:r>
                      <a:endParaRPr lang="ru-RU" sz="1100" b="0" i="0" u="none" strike="noStrike">
                        <a:solidFill>
                          <a:srgbClr val="000000"/>
                        </a:solidFill>
                        <a:effectLst/>
                        <a:latin typeface="+mn-lt"/>
                      </a:endParaRPr>
                    </a:p>
                  </a:txBody>
                  <a:tcPr marL="2638" marR="2638" marT="2638" marB="0" anchor="ctr"/>
                </a:tc>
                <a:tc>
                  <a:txBody>
                    <a:bodyPr/>
                    <a:lstStyle/>
                    <a:p>
                      <a:pPr algn="ctr" fontAlgn="b"/>
                      <a:r>
                        <a:rPr lang="ru-RU" sz="1100" u="none" strike="noStrike">
                          <a:effectLst/>
                          <a:latin typeface="+mn-lt"/>
                        </a:rPr>
                        <a:t>112,0 </a:t>
                      </a:r>
                      <a:endParaRPr lang="ru-RU" sz="1100" b="0" i="0" u="none" strike="noStrike">
                        <a:solidFill>
                          <a:srgbClr val="000000"/>
                        </a:solidFill>
                        <a:effectLst/>
                        <a:latin typeface="+mn-lt"/>
                      </a:endParaRPr>
                    </a:p>
                  </a:txBody>
                  <a:tcPr marL="2638" marR="2638" marT="2638" marB="0" anchor="ctr"/>
                </a:tc>
                <a:tc>
                  <a:txBody>
                    <a:bodyPr/>
                    <a:lstStyle/>
                    <a:p>
                      <a:pPr algn="ctr" fontAlgn="b"/>
                      <a:r>
                        <a:rPr lang="ru-RU" sz="1100" u="none" strike="noStrike">
                          <a:effectLst/>
                          <a:latin typeface="+mn-lt"/>
                        </a:rPr>
                        <a:t> </a:t>
                      </a:r>
                      <a:endParaRPr lang="ru-RU" sz="1100" b="0" i="0" u="none" strike="noStrike">
                        <a:solidFill>
                          <a:srgbClr val="000000"/>
                        </a:solidFill>
                        <a:effectLst/>
                        <a:latin typeface="+mn-lt"/>
                      </a:endParaRPr>
                    </a:p>
                  </a:txBody>
                  <a:tcPr marL="2638" marR="2638" marT="2638" marB="0" anchor="ctr"/>
                </a:tc>
                <a:tc>
                  <a:txBody>
                    <a:bodyPr/>
                    <a:lstStyle/>
                    <a:p>
                      <a:pPr algn="ctr" fontAlgn="b"/>
                      <a:r>
                        <a:rPr lang="ru-RU" sz="1100" u="none" strike="noStrike">
                          <a:effectLst/>
                          <a:latin typeface="+mn-lt"/>
                        </a:rPr>
                        <a:t>7,0 </a:t>
                      </a:r>
                      <a:endParaRPr lang="ru-RU" sz="1100" b="0" i="0" u="none" strike="noStrike">
                        <a:solidFill>
                          <a:srgbClr val="000000"/>
                        </a:solidFill>
                        <a:effectLst/>
                        <a:latin typeface="+mn-lt"/>
                      </a:endParaRPr>
                    </a:p>
                  </a:txBody>
                  <a:tcPr marL="2638" marR="2638" marT="2638" marB="0" anchor="ctr"/>
                </a:tc>
                <a:tc>
                  <a:txBody>
                    <a:bodyPr/>
                    <a:lstStyle/>
                    <a:p>
                      <a:pPr algn="ctr" fontAlgn="b"/>
                      <a:r>
                        <a:rPr lang="ru-RU" sz="1100" u="none" strike="noStrike">
                          <a:effectLst/>
                          <a:latin typeface="+mn-lt"/>
                        </a:rPr>
                        <a:t>-34,0 </a:t>
                      </a:r>
                      <a:endParaRPr lang="ru-RU" sz="1100" b="0" i="0" u="none" strike="noStrike">
                        <a:solidFill>
                          <a:srgbClr val="000000"/>
                        </a:solidFill>
                        <a:effectLst/>
                        <a:latin typeface="+mn-lt"/>
                      </a:endParaRPr>
                    </a:p>
                  </a:txBody>
                  <a:tcPr marL="2638" marR="2638" marT="2638" marB="0" anchor="ctr"/>
                </a:tc>
                <a:tc>
                  <a:txBody>
                    <a:bodyPr/>
                    <a:lstStyle/>
                    <a:p>
                      <a:pPr algn="ctr" fontAlgn="b"/>
                      <a:r>
                        <a:rPr lang="ru-RU" sz="1100" u="none" strike="noStrike">
                          <a:effectLst/>
                          <a:latin typeface="+mn-lt"/>
                        </a:rPr>
                        <a:t>115,4 </a:t>
                      </a:r>
                      <a:endParaRPr lang="ru-RU" sz="1100" b="0" i="0" u="none" strike="noStrike">
                        <a:solidFill>
                          <a:srgbClr val="000000"/>
                        </a:solidFill>
                        <a:effectLst/>
                        <a:latin typeface="+mn-lt"/>
                      </a:endParaRPr>
                    </a:p>
                  </a:txBody>
                  <a:tcPr marL="2638" marR="2638" marT="2638" marB="0" anchor="ctr"/>
                </a:tc>
                <a:tc>
                  <a:txBody>
                    <a:bodyPr/>
                    <a:lstStyle/>
                    <a:p>
                      <a:pPr algn="ctr" fontAlgn="b"/>
                      <a:r>
                        <a:rPr lang="ru-RU" sz="1100" u="none" strike="noStrike" dirty="0">
                          <a:effectLst/>
                          <a:latin typeface="+mn-lt"/>
                        </a:rPr>
                        <a:t> </a:t>
                      </a:r>
                      <a:endParaRPr lang="ru-RU" sz="1100" b="0" i="0" u="none" strike="noStrike" dirty="0">
                        <a:solidFill>
                          <a:srgbClr val="000000"/>
                        </a:solidFill>
                        <a:effectLst/>
                        <a:latin typeface="+mn-lt"/>
                      </a:endParaRPr>
                    </a:p>
                  </a:txBody>
                  <a:tcPr marL="2638" marR="2638" marT="2638" marB="0" anchor="ctr"/>
                </a:tc>
                <a:tc>
                  <a:txBody>
                    <a:bodyPr/>
                    <a:lstStyle/>
                    <a:p>
                      <a:pPr algn="ctr" fontAlgn="b"/>
                      <a:r>
                        <a:rPr lang="ru-RU" sz="1100" u="none" strike="noStrike" dirty="0">
                          <a:effectLst/>
                          <a:latin typeface="+mn-lt"/>
                        </a:rPr>
                        <a:t>115,4 </a:t>
                      </a:r>
                      <a:endParaRPr lang="ru-RU" sz="1100" b="0" i="0" u="none" strike="noStrike" dirty="0">
                        <a:solidFill>
                          <a:srgbClr val="000000"/>
                        </a:solidFill>
                        <a:effectLst/>
                        <a:latin typeface="+mn-lt"/>
                      </a:endParaRPr>
                    </a:p>
                  </a:txBody>
                  <a:tcPr marL="2638" marR="2638" marT="2638" marB="0" anchor="ctr"/>
                </a:tc>
              </a:tr>
              <a:tr h="54339">
                <a:tc>
                  <a:txBody>
                    <a:bodyPr/>
                    <a:lstStyle/>
                    <a:p>
                      <a:pPr algn="l" fontAlgn="b"/>
                      <a:r>
                        <a:rPr lang="ru-RU" sz="1100" u="none" strike="noStrike">
                          <a:effectLst/>
                          <a:latin typeface="+mn-lt"/>
                        </a:rPr>
                        <a:t>Платежи, уплачиваемые в целях возмещения вреда</a:t>
                      </a:r>
                      <a:endParaRPr lang="ru-RU" sz="1100" b="0" i="0" u="none" strike="noStrike">
                        <a:solidFill>
                          <a:srgbClr val="000000"/>
                        </a:solidFill>
                        <a:effectLst/>
                        <a:latin typeface="+mn-lt"/>
                      </a:endParaRPr>
                    </a:p>
                  </a:txBody>
                  <a:tcPr marL="2638" marR="2638" marT="2638" marB="0" anchor="b"/>
                </a:tc>
                <a:tc>
                  <a:txBody>
                    <a:bodyPr/>
                    <a:lstStyle/>
                    <a:p>
                      <a:pPr algn="ctr" fontAlgn="b"/>
                      <a:r>
                        <a:rPr lang="ru-RU" sz="1100" u="none" strike="noStrike">
                          <a:effectLst/>
                          <a:latin typeface="+mn-lt"/>
                        </a:rPr>
                        <a:t>000 1 16 11000 00 0000 000</a:t>
                      </a:r>
                      <a:endParaRPr lang="ru-RU" sz="1100" b="0" i="0" u="none" strike="noStrike">
                        <a:solidFill>
                          <a:srgbClr val="000000"/>
                        </a:solidFill>
                        <a:effectLst/>
                        <a:latin typeface="+mn-lt"/>
                      </a:endParaRPr>
                    </a:p>
                  </a:txBody>
                  <a:tcPr marL="2638" marR="2638" marT="2638" marB="0" anchor="ctr"/>
                </a:tc>
                <a:tc>
                  <a:txBody>
                    <a:bodyPr/>
                    <a:lstStyle/>
                    <a:p>
                      <a:pPr algn="ctr" fontAlgn="b"/>
                      <a:r>
                        <a:rPr lang="ru-RU" sz="1100" u="none" strike="noStrike">
                          <a:effectLst/>
                          <a:latin typeface="+mn-lt"/>
                        </a:rPr>
                        <a:t>0,0 </a:t>
                      </a:r>
                      <a:endParaRPr lang="ru-RU" sz="1100" b="0" i="0" u="none" strike="noStrike">
                        <a:solidFill>
                          <a:srgbClr val="000000"/>
                        </a:solidFill>
                        <a:effectLst/>
                        <a:latin typeface="+mn-lt"/>
                      </a:endParaRPr>
                    </a:p>
                  </a:txBody>
                  <a:tcPr marL="2638" marR="2638" marT="2638" marB="0" anchor="ctr"/>
                </a:tc>
                <a:tc>
                  <a:txBody>
                    <a:bodyPr/>
                    <a:lstStyle/>
                    <a:p>
                      <a:pPr algn="ctr" fontAlgn="b"/>
                      <a:r>
                        <a:rPr lang="ru-RU" sz="1100" u="none" strike="noStrike">
                          <a:effectLst/>
                          <a:latin typeface="+mn-lt"/>
                        </a:rPr>
                        <a:t>3 400,0 </a:t>
                      </a:r>
                      <a:endParaRPr lang="ru-RU" sz="1100" b="0" i="0" u="none" strike="noStrike">
                        <a:solidFill>
                          <a:srgbClr val="000000"/>
                        </a:solidFill>
                        <a:effectLst/>
                        <a:latin typeface="+mn-lt"/>
                      </a:endParaRPr>
                    </a:p>
                  </a:txBody>
                  <a:tcPr marL="2638" marR="2638" marT="2638" marB="0" anchor="ctr"/>
                </a:tc>
                <a:tc>
                  <a:txBody>
                    <a:bodyPr/>
                    <a:lstStyle/>
                    <a:p>
                      <a:pPr algn="ctr" fontAlgn="b"/>
                      <a:r>
                        <a:rPr lang="ru-RU" sz="1100" u="none" strike="noStrike">
                          <a:effectLst/>
                          <a:latin typeface="+mn-lt"/>
                        </a:rPr>
                        <a:t>3 000,0 </a:t>
                      </a:r>
                      <a:endParaRPr lang="ru-RU" sz="1100" b="0" i="0" u="none" strike="noStrike">
                        <a:solidFill>
                          <a:srgbClr val="000000"/>
                        </a:solidFill>
                        <a:effectLst/>
                        <a:latin typeface="+mn-lt"/>
                      </a:endParaRPr>
                    </a:p>
                  </a:txBody>
                  <a:tcPr marL="2638" marR="2638" marT="2638" marB="0" anchor="ctr"/>
                </a:tc>
                <a:tc>
                  <a:txBody>
                    <a:bodyPr/>
                    <a:lstStyle/>
                    <a:p>
                      <a:pPr algn="ctr" fontAlgn="b"/>
                      <a:r>
                        <a:rPr lang="ru-RU" sz="1100" u="none" strike="noStrike">
                          <a:effectLst/>
                          <a:latin typeface="+mn-lt"/>
                        </a:rPr>
                        <a:t>5 200,0 </a:t>
                      </a:r>
                      <a:endParaRPr lang="ru-RU" sz="1100" b="0" i="0" u="none" strike="noStrike">
                        <a:solidFill>
                          <a:srgbClr val="000000"/>
                        </a:solidFill>
                        <a:effectLst/>
                        <a:latin typeface="+mn-lt"/>
                      </a:endParaRPr>
                    </a:p>
                  </a:txBody>
                  <a:tcPr marL="2638" marR="2638" marT="2638" marB="0" anchor="ctr"/>
                </a:tc>
                <a:tc>
                  <a:txBody>
                    <a:bodyPr/>
                    <a:lstStyle/>
                    <a:p>
                      <a:pPr algn="ctr" fontAlgn="b"/>
                      <a:r>
                        <a:rPr lang="ru-RU" sz="1100" u="none" strike="noStrike">
                          <a:effectLst/>
                          <a:latin typeface="+mn-lt"/>
                        </a:rPr>
                        <a:t> </a:t>
                      </a:r>
                      <a:endParaRPr lang="ru-RU" sz="1100" b="0" i="0" u="none" strike="noStrike">
                        <a:solidFill>
                          <a:srgbClr val="000000"/>
                        </a:solidFill>
                        <a:effectLst/>
                        <a:latin typeface="+mn-lt"/>
                      </a:endParaRPr>
                    </a:p>
                  </a:txBody>
                  <a:tcPr marL="2638" marR="2638" marT="2638" marB="0" anchor="ctr"/>
                </a:tc>
                <a:tc>
                  <a:txBody>
                    <a:bodyPr/>
                    <a:lstStyle/>
                    <a:p>
                      <a:pPr algn="ctr" fontAlgn="b"/>
                      <a:r>
                        <a:rPr lang="ru-RU" sz="1100" u="none" strike="noStrike">
                          <a:effectLst/>
                          <a:latin typeface="+mn-lt"/>
                        </a:rPr>
                        <a:t>2 000,0 </a:t>
                      </a:r>
                      <a:endParaRPr lang="ru-RU" sz="1100" b="0" i="0" u="none" strike="noStrike">
                        <a:solidFill>
                          <a:srgbClr val="000000"/>
                        </a:solidFill>
                        <a:effectLst/>
                        <a:latin typeface="+mn-lt"/>
                      </a:endParaRPr>
                    </a:p>
                  </a:txBody>
                  <a:tcPr marL="2638" marR="2638" marT="2638" marB="0" anchor="ctr"/>
                </a:tc>
                <a:tc>
                  <a:txBody>
                    <a:bodyPr/>
                    <a:lstStyle/>
                    <a:p>
                      <a:pPr algn="ctr" fontAlgn="b"/>
                      <a:r>
                        <a:rPr lang="ru-RU" sz="1100" u="none" strike="noStrike">
                          <a:effectLst/>
                          <a:latin typeface="+mn-lt"/>
                        </a:rPr>
                        <a:t>1 657,9 </a:t>
                      </a:r>
                      <a:endParaRPr lang="ru-RU" sz="1100" b="0" i="0" u="none" strike="noStrike">
                        <a:solidFill>
                          <a:srgbClr val="000000"/>
                        </a:solidFill>
                        <a:effectLst/>
                        <a:latin typeface="+mn-lt"/>
                      </a:endParaRPr>
                    </a:p>
                  </a:txBody>
                  <a:tcPr marL="2638" marR="2638" marT="2638" marB="0" anchor="ctr"/>
                </a:tc>
                <a:tc>
                  <a:txBody>
                    <a:bodyPr/>
                    <a:lstStyle/>
                    <a:p>
                      <a:pPr algn="ctr" fontAlgn="b"/>
                      <a:r>
                        <a:rPr lang="ru-RU" sz="1100" u="none" strike="noStrike">
                          <a:effectLst/>
                          <a:latin typeface="+mn-lt"/>
                        </a:rPr>
                        <a:t>15 257,9 </a:t>
                      </a:r>
                      <a:endParaRPr lang="ru-RU" sz="1100" b="0" i="0" u="none" strike="noStrike">
                        <a:solidFill>
                          <a:srgbClr val="000000"/>
                        </a:solidFill>
                        <a:effectLst/>
                        <a:latin typeface="+mn-lt"/>
                      </a:endParaRPr>
                    </a:p>
                  </a:txBody>
                  <a:tcPr marL="2638" marR="2638" marT="2638" marB="0" anchor="ctr"/>
                </a:tc>
                <a:tc>
                  <a:txBody>
                    <a:bodyPr/>
                    <a:lstStyle/>
                    <a:p>
                      <a:pPr algn="ctr" fontAlgn="b"/>
                      <a:r>
                        <a:rPr lang="ru-RU" sz="1100" u="none" strike="noStrike" dirty="0">
                          <a:effectLst/>
                          <a:latin typeface="+mn-lt"/>
                        </a:rPr>
                        <a:t> </a:t>
                      </a:r>
                      <a:endParaRPr lang="ru-RU" sz="1100" b="0" i="0" u="none" strike="noStrike" dirty="0">
                        <a:solidFill>
                          <a:srgbClr val="000000"/>
                        </a:solidFill>
                        <a:effectLst/>
                        <a:latin typeface="+mn-lt"/>
                      </a:endParaRPr>
                    </a:p>
                  </a:txBody>
                  <a:tcPr marL="2638" marR="2638" marT="2638" marB="0" anchor="ctr"/>
                </a:tc>
                <a:tc>
                  <a:txBody>
                    <a:bodyPr/>
                    <a:lstStyle/>
                    <a:p>
                      <a:pPr algn="ctr" fontAlgn="b"/>
                      <a:r>
                        <a:rPr lang="ru-RU" sz="1100" u="none" strike="noStrike" dirty="0">
                          <a:effectLst/>
                          <a:latin typeface="+mn-lt"/>
                        </a:rPr>
                        <a:t>15 257,9 </a:t>
                      </a:r>
                      <a:endParaRPr lang="ru-RU" sz="1100" b="0" i="0" u="none" strike="noStrike" dirty="0">
                        <a:solidFill>
                          <a:srgbClr val="000000"/>
                        </a:solidFill>
                        <a:effectLst/>
                        <a:latin typeface="+mn-lt"/>
                      </a:endParaRPr>
                    </a:p>
                  </a:txBody>
                  <a:tcPr marL="2638" marR="2638" marT="2638" marB="0" anchor="ctr"/>
                </a:tc>
              </a:tr>
              <a:tr h="54339">
                <a:tc>
                  <a:txBody>
                    <a:bodyPr/>
                    <a:lstStyle/>
                    <a:p>
                      <a:pPr algn="l" fontAlgn="b"/>
                      <a:r>
                        <a:rPr lang="ru-RU" sz="1100" b="1" u="none" strike="noStrike" dirty="0">
                          <a:effectLst/>
                          <a:latin typeface="+mn-lt"/>
                        </a:rPr>
                        <a:t>ПРОЧИЕ НЕНАЛОГОВЫЕ ДОХОДЫ</a:t>
                      </a:r>
                      <a:endParaRPr lang="ru-RU" sz="1100" b="1" i="0" u="none" strike="noStrike" dirty="0">
                        <a:solidFill>
                          <a:srgbClr val="000000"/>
                        </a:solidFill>
                        <a:effectLst/>
                        <a:latin typeface="+mn-lt"/>
                      </a:endParaRPr>
                    </a:p>
                  </a:txBody>
                  <a:tcPr marL="2638" marR="2638" marT="2638" marB="0" anchor="b"/>
                </a:tc>
                <a:tc>
                  <a:txBody>
                    <a:bodyPr/>
                    <a:lstStyle/>
                    <a:p>
                      <a:pPr algn="ctr" fontAlgn="b"/>
                      <a:r>
                        <a:rPr lang="ru-RU" sz="1100" b="1" u="none" strike="noStrike" dirty="0">
                          <a:effectLst/>
                          <a:latin typeface="+mn-lt"/>
                        </a:rPr>
                        <a:t>000 1 17 00000 00 0000 000</a:t>
                      </a:r>
                      <a:endParaRPr lang="ru-RU" sz="1100" b="1" i="0" u="none" strike="noStrike" dirty="0">
                        <a:solidFill>
                          <a:srgbClr val="000000"/>
                        </a:solidFill>
                        <a:effectLst/>
                        <a:latin typeface="+mn-lt"/>
                      </a:endParaRPr>
                    </a:p>
                  </a:txBody>
                  <a:tcPr marL="2638" marR="2638" marT="2638" marB="0" anchor="ctr"/>
                </a:tc>
                <a:tc>
                  <a:txBody>
                    <a:bodyPr/>
                    <a:lstStyle/>
                    <a:p>
                      <a:pPr algn="ctr" fontAlgn="b"/>
                      <a:r>
                        <a:rPr lang="ru-RU" sz="1100" b="1" u="none" strike="noStrike" dirty="0">
                          <a:effectLst/>
                          <a:latin typeface="+mn-lt"/>
                        </a:rPr>
                        <a:t>0,0 </a:t>
                      </a:r>
                      <a:endParaRPr lang="ru-RU" sz="1100" b="1" i="0" u="none" strike="noStrike" dirty="0">
                        <a:solidFill>
                          <a:srgbClr val="000000"/>
                        </a:solidFill>
                        <a:effectLst/>
                        <a:latin typeface="+mn-lt"/>
                      </a:endParaRPr>
                    </a:p>
                  </a:txBody>
                  <a:tcPr marL="2638" marR="2638" marT="2638" marB="0" anchor="ctr"/>
                </a:tc>
                <a:tc>
                  <a:txBody>
                    <a:bodyPr/>
                    <a:lstStyle/>
                    <a:p>
                      <a:pPr algn="ctr" fontAlgn="b"/>
                      <a:r>
                        <a:rPr lang="ru-RU" sz="1100" b="1" u="none" strike="noStrike" dirty="0">
                          <a:effectLst/>
                          <a:latin typeface="+mn-lt"/>
                        </a:rPr>
                        <a:t> </a:t>
                      </a:r>
                      <a:endParaRPr lang="ru-RU" sz="1100" b="1" i="0" u="none" strike="noStrike" dirty="0">
                        <a:solidFill>
                          <a:srgbClr val="000000"/>
                        </a:solidFill>
                        <a:effectLst/>
                        <a:latin typeface="+mn-lt"/>
                      </a:endParaRPr>
                    </a:p>
                  </a:txBody>
                  <a:tcPr marL="2638" marR="2638" marT="2638" marB="0" anchor="ctr"/>
                </a:tc>
                <a:tc>
                  <a:txBody>
                    <a:bodyPr/>
                    <a:lstStyle/>
                    <a:p>
                      <a:pPr algn="ctr" fontAlgn="b"/>
                      <a:r>
                        <a:rPr lang="ru-RU" sz="1100" b="1" u="none" strike="noStrike" dirty="0">
                          <a:effectLst/>
                          <a:latin typeface="+mn-lt"/>
                        </a:rPr>
                        <a:t>78,0 </a:t>
                      </a:r>
                      <a:endParaRPr lang="ru-RU" sz="1100" b="1" i="0" u="none" strike="noStrike" dirty="0">
                        <a:solidFill>
                          <a:srgbClr val="000000"/>
                        </a:solidFill>
                        <a:effectLst/>
                        <a:latin typeface="+mn-lt"/>
                      </a:endParaRPr>
                    </a:p>
                  </a:txBody>
                  <a:tcPr marL="2638" marR="2638" marT="2638" marB="0" anchor="ctr"/>
                </a:tc>
                <a:tc>
                  <a:txBody>
                    <a:bodyPr/>
                    <a:lstStyle/>
                    <a:p>
                      <a:pPr algn="ctr" fontAlgn="b"/>
                      <a:r>
                        <a:rPr lang="ru-RU" sz="1100" b="1" u="none" strike="noStrike" dirty="0">
                          <a:effectLst/>
                          <a:latin typeface="+mn-lt"/>
                        </a:rPr>
                        <a:t>880,5 </a:t>
                      </a:r>
                      <a:endParaRPr lang="ru-RU" sz="1100" b="1" i="0" u="none" strike="noStrike" dirty="0">
                        <a:solidFill>
                          <a:srgbClr val="000000"/>
                        </a:solidFill>
                        <a:effectLst/>
                        <a:latin typeface="+mn-lt"/>
                      </a:endParaRPr>
                    </a:p>
                  </a:txBody>
                  <a:tcPr marL="2638" marR="2638" marT="2638" marB="0" anchor="ctr"/>
                </a:tc>
                <a:tc>
                  <a:txBody>
                    <a:bodyPr/>
                    <a:lstStyle/>
                    <a:p>
                      <a:pPr algn="ctr" fontAlgn="b"/>
                      <a:r>
                        <a:rPr lang="ru-RU" sz="1100" b="1" u="none" strike="noStrike" dirty="0">
                          <a:effectLst/>
                          <a:latin typeface="+mn-lt"/>
                        </a:rPr>
                        <a:t> </a:t>
                      </a:r>
                      <a:endParaRPr lang="ru-RU" sz="1100" b="1" i="0" u="none" strike="noStrike" dirty="0">
                        <a:solidFill>
                          <a:srgbClr val="000000"/>
                        </a:solidFill>
                        <a:effectLst/>
                        <a:latin typeface="+mn-lt"/>
                      </a:endParaRPr>
                    </a:p>
                  </a:txBody>
                  <a:tcPr marL="2638" marR="2638" marT="2638" marB="0" anchor="ctr"/>
                </a:tc>
                <a:tc>
                  <a:txBody>
                    <a:bodyPr/>
                    <a:lstStyle/>
                    <a:p>
                      <a:pPr algn="ctr" fontAlgn="b"/>
                      <a:r>
                        <a:rPr lang="ru-RU" sz="1100" b="1" u="none" strike="noStrike" dirty="0">
                          <a:effectLst/>
                          <a:latin typeface="+mn-lt"/>
                        </a:rPr>
                        <a:t> </a:t>
                      </a:r>
                      <a:endParaRPr lang="ru-RU" sz="1100" b="1" i="0" u="none" strike="noStrike" dirty="0">
                        <a:solidFill>
                          <a:srgbClr val="000000"/>
                        </a:solidFill>
                        <a:effectLst/>
                        <a:latin typeface="+mn-lt"/>
                      </a:endParaRPr>
                    </a:p>
                  </a:txBody>
                  <a:tcPr marL="2638" marR="2638" marT="2638" marB="0" anchor="ctr"/>
                </a:tc>
                <a:tc>
                  <a:txBody>
                    <a:bodyPr/>
                    <a:lstStyle/>
                    <a:p>
                      <a:pPr algn="ctr" fontAlgn="b"/>
                      <a:r>
                        <a:rPr lang="ru-RU" sz="1100" b="1" u="none" strike="noStrike" dirty="0">
                          <a:effectLst/>
                          <a:latin typeface="+mn-lt"/>
                        </a:rPr>
                        <a:t> </a:t>
                      </a:r>
                      <a:endParaRPr lang="ru-RU" sz="1100" b="1" i="0" u="none" strike="noStrike" dirty="0">
                        <a:solidFill>
                          <a:srgbClr val="000000"/>
                        </a:solidFill>
                        <a:effectLst/>
                        <a:latin typeface="+mn-lt"/>
                      </a:endParaRPr>
                    </a:p>
                  </a:txBody>
                  <a:tcPr marL="2638" marR="2638" marT="2638" marB="0" anchor="ctr"/>
                </a:tc>
                <a:tc>
                  <a:txBody>
                    <a:bodyPr/>
                    <a:lstStyle/>
                    <a:p>
                      <a:pPr algn="ctr" fontAlgn="b"/>
                      <a:r>
                        <a:rPr lang="ru-RU" sz="1100" b="1" u="none" strike="noStrike" dirty="0">
                          <a:effectLst/>
                          <a:latin typeface="+mn-lt"/>
                        </a:rPr>
                        <a:t>958,5 </a:t>
                      </a:r>
                      <a:endParaRPr lang="ru-RU" sz="1100" b="1" i="0" u="none" strike="noStrike" dirty="0">
                        <a:solidFill>
                          <a:srgbClr val="000000"/>
                        </a:solidFill>
                        <a:effectLst/>
                        <a:latin typeface="+mn-lt"/>
                      </a:endParaRPr>
                    </a:p>
                  </a:txBody>
                  <a:tcPr marL="2638" marR="2638" marT="2638" marB="0" anchor="ctr"/>
                </a:tc>
                <a:tc>
                  <a:txBody>
                    <a:bodyPr/>
                    <a:lstStyle/>
                    <a:p>
                      <a:pPr algn="ctr" fontAlgn="b"/>
                      <a:r>
                        <a:rPr lang="ru-RU" sz="1100" b="1" u="none" strike="noStrike" dirty="0">
                          <a:effectLst/>
                          <a:latin typeface="+mn-lt"/>
                        </a:rPr>
                        <a:t> </a:t>
                      </a:r>
                      <a:endParaRPr lang="ru-RU" sz="1100" b="1" i="0" u="none" strike="noStrike" dirty="0">
                        <a:solidFill>
                          <a:srgbClr val="000000"/>
                        </a:solidFill>
                        <a:effectLst/>
                        <a:latin typeface="+mn-lt"/>
                      </a:endParaRPr>
                    </a:p>
                  </a:txBody>
                  <a:tcPr marL="2638" marR="2638" marT="2638" marB="0" anchor="ctr"/>
                </a:tc>
                <a:tc>
                  <a:txBody>
                    <a:bodyPr/>
                    <a:lstStyle/>
                    <a:p>
                      <a:pPr algn="ctr" fontAlgn="b"/>
                      <a:r>
                        <a:rPr lang="ru-RU" sz="1100" b="1" u="none" strike="noStrike" dirty="0">
                          <a:effectLst/>
                          <a:latin typeface="+mn-lt"/>
                        </a:rPr>
                        <a:t>958,5 </a:t>
                      </a:r>
                      <a:endParaRPr lang="ru-RU" sz="1100" b="1" i="0" u="none" strike="noStrike" dirty="0">
                        <a:solidFill>
                          <a:srgbClr val="000000"/>
                        </a:solidFill>
                        <a:effectLst/>
                        <a:latin typeface="+mn-lt"/>
                      </a:endParaRPr>
                    </a:p>
                  </a:txBody>
                  <a:tcPr marL="2638" marR="2638" marT="2638" marB="0" anchor="ctr"/>
                </a:tc>
              </a:tr>
              <a:tr h="54339">
                <a:tc>
                  <a:txBody>
                    <a:bodyPr/>
                    <a:lstStyle/>
                    <a:p>
                      <a:pPr algn="l" fontAlgn="b"/>
                      <a:r>
                        <a:rPr lang="ru-RU" sz="1100" u="none" strike="noStrike">
                          <a:effectLst/>
                          <a:latin typeface="+mn-lt"/>
                        </a:rPr>
                        <a:t>Прочие неналоговые доходы</a:t>
                      </a:r>
                      <a:endParaRPr lang="ru-RU" sz="1100" b="0" i="0" u="none" strike="noStrike">
                        <a:solidFill>
                          <a:srgbClr val="000000"/>
                        </a:solidFill>
                        <a:effectLst/>
                        <a:latin typeface="+mn-lt"/>
                      </a:endParaRPr>
                    </a:p>
                  </a:txBody>
                  <a:tcPr marL="2638" marR="2638" marT="2638" marB="0" anchor="b"/>
                </a:tc>
                <a:tc>
                  <a:txBody>
                    <a:bodyPr/>
                    <a:lstStyle/>
                    <a:p>
                      <a:pPr algn="ctr" fontAlgn="b"/>
                      <a:r>
                        <a:rPr lang="ru-RU" sz="1100" u="none" strike="noStrike" dirty="0">
                          <a:effectLst/>
                          <a:latin typeface="+mn-lt"/>
                        </a:rPr>
                        <a:t>000 1 17 05000 00 0000 000</a:t>
                      </a:r>
                      <a:endParaRPr lang="ru-RU" sz="1100" b="0" i="0" u="none" strike="noStrike" dirty="0">
                        <a:solidFill>
                          <a:srgbClr val="000000"/>
                        </a:solidFill>
                        <a:effectLst/>
                        <a:latin typeface="+mn-lt"/>
                      </a:endParaRPr>
                    </a:p>
                  </a:txBody>
                  <a:tcPr marL="2638" marR="2638" marT="2638" marB="0" anchor="ctr"/>
                </a:tc>
                <a:tc>
                  <a:txBody>
                    <a:bodyPr/>
                    <a:lstStyle/>
                    <a:p>
                      <a:pPr algn="ctr" fontAlgn="b"/>
                      <a:r>
                        <a:rPr lang="ru-RU" sz="1100" u="none" strike="noStrike">
                          <a:effectLst/>
                          <a:latin typeface="+mn-lt"/>
                        </a:rPr>
                        <a:t>0,0 </a:t>
                      </a:r>
                      <a:endParaRPr lang="ru-RU" sz="1100" b="0" i="0" u="none" strike="noStrike">
                        <a:solidFill>
                          <a:srgbClr val="000000"/>
                        </a:solidFill>
                        <a:effectLst/>
                        <a:latin typeface="+mn-lt"/>
                      </a:endParaRPr>
                    </a:p>
                  </a:txBody>
                  <a:tcPr marL="2638" marR="2638" marT="2638" marB="0" anchor="ctr"/>
                </a:tc>
                <a:tc>
                  <a:txBody>
                    <a:bodyPr/>
                    <a:lstStyle/>
                    <a:p>
                      <a:pPr algn="ctr" fontAlgn="b"/>
                      <a:r>
                        <a:rPr lang="ru-RU" sz="1100" u="none" strike="noStrike">
                          <a:effectLst/>
                          <a:latin typeface="+mn-lt"/>
                        </a:rPr>
                        <a:t> </a:t>
                      </a:r>
                      <a:endParaRPr lang="ru-RU" sz="1100" b="0" i="0" u="none" strike="noStrike">
                        <a:solidFill>
                          <a:srgbClr val="000000"/>
                        </a:solidFill>
                        <a:effectLst/>
                        <a:latin typeface="+mn-lt"/>
                      </a:endParaRPr>
                    </a:p>
                  </a:txBody>
                  <a:tcPr marL="2638" marR="2638" marT="2638" marB="0" anchor="ctr"/>
                </a:tc>
                <a:tc>
                  <a:txBody>
                    <a:bodyPr/>
                    <a:lstStyle/>
                    <a:p>
                      <a:pPr algn="ctr" fontAlgn="b"/>
                      <a:r>
                        <a:rPr lang="ru-RU" sz="1100" u="none" strike="noStrike">
                          <a:effectLst/>
                          <a:latin typeface="+mn-lt"/>
                        </a:rPr>
                        <a:t>78,0 </a:t>
                      </a:r>
                      <a:endParaRPr lang="ru-RU" sz="1100" b="0" i="0" u="none" strike="noStrike">
                        <a:solidFill>
                          <a:srgbClr val="000000"/>
                        </a:solidFill>
                        <a:effectLst/>
                        <a:latin typeface="+mn-lt"/>
                      </a:endParaRPr>
                    </a:p>
                  </a:txBody>
                  <a:tcPr marL="2638" marR="2638" marT="2638" marB="0" anchor="ctr"/>
                </a:tc>
                <a:tc>
                  <a:txBody>
                    <a:bodyPr/>
                    <a:lstStyle/>
                    <a:p>
                      <a:pPr algn="ctr" fontAlgn="b"/>
                      <a:r>
                        <a:rPr lang="ru-RU" sz="1100" u="none" strike="noStrike">
                          <a:effectLst/>
                          <a:latin typeface="+mn-lt"/>
                        </a:rPr>
                        <a:t>210,3 </a:t>
                      </a:r>
                      <a:endParaRPr lang="ru-RU" sz="1100" b="0" i="0" u="none" strike="noStrike">
                        <a:solidFill>
                          <a:srgbClr val="000000"/>
                        </a:solidFill>
                        <a:effectLst/>
                        <a:latin typeface="+mn-lt"/>
                      </a:endParaRPr>
                    </a:p>
                  </a:txBody>
                  <a:tcPr marL="2638" marR="2638" marT="2638" marB="0" anchor="ctr"/>
                </a:tc>
                <a:tc>
                  <a:txBody>
                    <a:bodyPr/>
                    <a:lstStyle/>
                    <a:p>
                      <a:pPr algn="ctr" fontAlgn="b"/>
                      <a:r>
                        <a:rPr lang="ru-RU" sz="1100" u="none" strike="noStrike">
                          <a:effectLst/>
                          <a:latin typeface="+mn-lt"/>
                        </a:rPr>
                        <a:t> </a:t>
                      </a:r>
                      <a:endParaRPr lang="ru-RU" sz="1100" b="0" i="0" u="none" strike="noStrike">
                        <a:solidFill>
                          <a:srgbClr val="000000"/>
                        </a:solidFill>
                        <a:effectLst/>
                        <a:latin typeface="+mn-lt"/>
                      </a:endParaRPr>
                    </a:p>
                  </a:txBody>
                  <a:tcPr marL="2638" marR="2638" marT="2638" marB="0" anchor="ctr"/>
                </a:tc>
                <a:tc>
                  <a:txBody>
                    <a:bodyPr/>
                    <a:lstStyle/>
                    <a:p>
                      <a:pPr algn="ctr" fontAlgn="b"/>
                      <a:r>
                        <a:rPr lang="ru-RU" sz="1100" u="none" strike="noStrike">
                          <a:effectLst/>
                          <a:latin typeface="+mn-lt"/>
                        </a:rPr>
                        <a:t> </a:t>
                      </a:r>
                      <a:endParaRPr lang="ru-RU" sz="1100" b="0" i="0" u="none" strike="noStrike">
                        <a:solidFill>
                          <a:srgbClr val="000000"/>
                        </a:solidFill>
                        <a:effectLst/>
                        <a:latin typeface="+mn-lt"/>
                      </a:endParaRPr>
                    </a:p>
                  </a:txBody>
                  <a:tcPr marL="2638" marR="2638" marT="2638" marB="0" anchor="ctr"/>
                </a:tc>
                <a:tc>
                  <a:txBody>
                    <a:bodyPr/>
                    <a:lstStyle/>
                    <a:p>
                      <a:pPr algn="ctr" fontAlgn="b"/>
                      <a:r>
                        <a:rPr lang="ru-RU" sz="1100" u="none" strike="noStrike" dirty="0">
                          <a:effectLst/>
                          <a:latin typeface="+mn-lt"/>
                        </a:rPr>
                        <a:t> </a:t>
                      </a:r>
                      <a:endParaRPr lang="ru-RU" sz="1100" b="0" i="0" u="none" strike="noStrike" dirty="0">
                        <a:solidFill>
                          <a:srgbClr val="000000"/>
                        </a:solidFill>
                        <a:effectLst/>
                        <a:latin typeface="+mn-lt"/>
                      </a:endParaRPr>
                    </a:p>
                  </a:txBody>
                  <a:tcPr marL="2638" marR="2638" marT="2638" marB="0" anchor="ctr"/>
                </a:tc>
                <a:tc>
                  <a:txBody>
                    <a:bodyPr/>
                    <a:lstStyle/>
                    <a:p>
                      <a:pPr algn="ctr" fontAlgn="b"/>
                      <a:r>
                        <a:rPr lang="ru-RU" sz="1100" u="none" strike="noStrike" dirty="0">
                          <a:effectLst/>
                          <a:latin typeface="+mn-lt"/>
                        </a:rPr>
                        <a:t>288,3 </a:t>
                      </a:r>
                      <a:endParaRPr lang="ru-RU" sz="1100" b="0" i="0" u="none" strike="noStrike" dirty="0">
                        <a:solidFill>
                          <a:srgbClr val="000000"/>
                        </a:solidFill>
                        <a:effectLst/>
                        <a:latin typeface="+mn-lt"/>
                      </a:endParaRPr>
                    </a:p>
                  </a:txBody>
                  <a:tcPr marL="2638" marR="2638" marT="2638" marB="0" anchor="ctr"/>
                </a:tc>
                <a:tc>
                  <a:txBody>
                    <a:bodyPr/>
                    <a:lstStyle/>
                    <a:p>
                      <a:pPr algn="ctr" fontAlgn="b"/>
                      <a:r>
                        <a:rPr lang="ru-RU" sz="1100" u="none" strike="noStrike">
                          <a:effectLst/>
                          <a:latin typeface="+mn-lt"/>
                        </a:rPr>
                        <a:t> </a:t>
                      </a:r>
                      <a:endParaRPr lang="ru-RU" sz="1100" b="0" i="0" u="none" strike="noStrike">
                        <a:solidFill>
                          <a:srgbClr val="000000"/>
                        </a:solidFill>
                        <a:effectLst/>
                        <a:latin typeface="+mn-lt"/>
                      </a:endParaRPr>
                    </a:p>
                  </a:txBody>
                  <a:tcPr marL="2638" marR="2638" marT="2638" marB="0" anchor="ctr"/>
                </a:tc>
                <a:tc>
                  <a:txBody>
                    <a:bodyPr/>
                    <a:lstStyle/>
                    <a:p>
                      <a:pPr algn="ctr" fontAlgn="b"/>
                      <a:r>
                        <a:rPr lang="ru-RU" sz="1100" u="none" strike="noStrike" dirty="0">
                          <a:effectLst/>
                          <a:latin typeface="+mn-lt"/>
                        </a:rPr>
                        <a:t>288,3 </a:t>
                      </a:r>
                      <a:endParaRPr lang="ru-RU" sz="1100" b="0" i="0" u="none" strike="noStrike" dirty="0">
                        <a:solidFill>
                          <a:srgbClr val="000000"/>
                        </a:solidFill>
                        <a:effectLst/>
                        <a:latin typeface="+mn-lt"/>
                      </a:endParaRPr>
                    </a:p>
                  </a:txBody>
                  <a:tcPr marL="2638" marR="2638" marT="2638" marB="0" anchor="ctr"/>
                </a:tc>
              </a:tr>
              <a:tr h="54339">
                <a:tc>
                  <a:txBody>
                    <a:bodyPr/>
                    <a:lstStyle/>
                    <a:p>
                      <a:pPr algn="l" fontAlgn="b"/>
                      <a:r>
                        <a:rPr lang="ru-RU" sz="1100" u="none" strike="noStrike">
                          <a:effectLst/>
                          <a:latin typeface="+mn-lt"/>
                        </a:rPr>
                        <a:t>Инициативные платежи</a:t>
                      </a:r>
                      <a:endParaRPr lang="ru-RU" sz="1100" b="0" i="0" u="none" strike="noStrike">
                        <a:solidFill>
                          <a:srgbClr val="000000"/>
                        </a:solidFill>
                        <a:effectLst/>
                        <a:latin typeface="+mn-lt"/>
                      </a:endParaRPr>
                    </a:p>
                  </a:txBody>
                  <a:tcPr marL="2638" marR="2638" marT="2638" marB="0" anchor="b"/>
                </a:tc>
                <a:tc>
                  <a:txBody>
                    <a:bodyPr/>
                    <a:lstStyle/>
                    <a:p>
                      <a:pPr algn="ctr" fontAlgn="b"/>
                      <a:r>
                        <a:rPr lang="ru-RU" sz="1100" u="none" strike="noStrike">
                          <a:effectLst/>
                          <a:latin typeface="+mn-lt"/>
                        </a:rPr>
                        <a:t>000 1 17 10000 00 0000 000</a:t>
                      </a:r>
                      <a:endParaRPr lang="ru-RU" sz="1100" b="0" i="0" u="none" strike="noStrike">
                        <a:solidFill>
                          <a:srgbClr val="000000"/>
                        </a:solidFill>
                        <a:effectLst/>
                        <a:latin typeface="+mn-lt"/>
                      </a:endParaRPr>
                    </a:p>
                  </a:txBody>
                  <a:tcPr marL="2638" marR="2638" marT="2638" marB="0" anchor="ctr"/>
                </a:tc>
                <a:tc>
                  <a:txBody>
                    <a:bodyPr/>
                    <a:lstStyle/>
                    <a:p>
                      <a:pPr algn="ctr" fontAlgn="b"/>
                      <a:r>
                        <a:rPr lang="ru-RU" sz="1100" u="none" strike="noStrike">
                          <a:effectLst/>
                          <a:latin typeface="+mn-lt"/>
                        </a:rPr>
                        <a:t> </a:t>
                      </a:r>
                      <a:endParaRPr lang="ru-RU" sz="1100" b="0" i="0" u="none" strike="noStrike">
                        <a:solidFill>
                          <a:srgbClr val="000000"/>
                        </a:solidFill>
                        <a:effectLst/>
                        <a:latin typeface="+mn-lt"/>
                      </a:endParaRPr>
                    </a:p>
                  </a:txBody>
                  <a:tcPr marL="2638" marR="2638" marT="2638" marB="0" anchor="ctr"/>
                </a:tc>
                <a:tc>
                  <a:txBody>
                    <a:bodyPr/>
                    <a:lstStyle/>
                    <a:p>
                      <a:pPr algn="ctr" fontAlgn="b"/>
                      <a:r>
                        <a:rPr lang="ru-RU" sz="1100" u="none" strike="noStrike">
                          <a:effectLst/>
                          <a:latin typeface="+mn-lt"/>
                        </a:rPr>
                        <a:t> </a:t>
                      </a:r>
                      <a:endParaRPr lang="ru-RU" sz="1100" b="0" i="0" u="none" strike="noStrike">
                        <a:solidFill>
                          <a:srgbClr val="000000"/>
                        </a:solidFill>
                        <a:effectLst/>
                        <a:latin typeface="+mn-lt"/>
                      </a:endParaRPr>
                    </a:p>
                  </a:txBody>
                  <a:tcPr marL="2638" marR="2638" marT="2638" marB="0" anchor="ctr"/>
                </a:tc>
                <a:tc>
                  <a:txBody>
                    <a:bodyPr/>
                    <a:lstStyle/>
                    <a:p>
                      <a:pPr algn="ctr" fontAlgn="b"/>
                      <a:r>
                        <a:rPr lang="ru-RU" sz="1100" u="none" strike="noStrike">
                          <a:effectLst/>
                          <a:latin typeface="+mn-lt"/>
                        </a:rPr>
                        <a:t> </a:t>
                      </a:r>
                      <a:endParaRPr lang="ru-RU" sz="1100" b="0" i="0" u="none" strike="noStrike">
                        <a:solidFill>
                          <a:srgbClr val="000000"/>
                        </a:solidFill>
                        <a:effectLst/>
                        <a:latin typeface="+mn-lt"/>
                      </a:endParaRPr>
                    </a:p>
                  </a:txBody>
                  <a:tcPr marL="2638" marR="2638" marT="2638" marB="0" anchor="ctr"/>
                </a:tc>
                <a:tc>
                  <a:txBody>
                    <a:bodyPr/>
                    <a:lstStyle/>
                    <a:p>
                      <a:pPr algn="ctr" fontAlgn="b"/>
                      <a:r>
                        <a:rPr lang="ru-RU" sz="1100" u="none" strike="noStrike">
                          <a:effectLst/>
                          <a:latin typeface="+mn-lt"/>
                        </a:rPr>
                        <a:t>670,2 </a:t>
                      </a:r>
                      <a:endParaRPr lang="ru-RU" sz="1100" b="0" i="0" u="none" strike="noStrike">
                        <a:solidFill>
                          <a:srgbClr val="000000"/>
                        </a:solidFill>
                        <a:effectLst/>
                        <a:latin typeface="+mn-lt"/>
                      </a:endParaRPr>
                    </a:p>
                  </a:txBody>
                  <a:tcPr marL="2638" marR="2638" marT="2638" marB="0" anchor="ctr"/>
                </a:tc>
                <a:tc>
                  <a:txBody>
                    <a:bodyPr/>
                    <a:lstStyle/>
                    <a:p>
                      <a:pPr algn="ctr" fontAlgn="b"/>
                      <a:r>
                        <a:rPr lang="ru-RU" sz="1100" u="none" strike="noStrike">
                          <a:effectLst/>
                          <a:latin typeface="+mn-lt"/>
                        </a:rPr>
                        <a:t> </a:t>
                      </a:r>
                      <a:endParaRPr lang="ru-RU" sz="1100" b="0" i="0" u="none" strike="noStrike">
                        <a:solidFill>
                          <a:srgbClr val="000000"/>
                        </a:solidFill>
                        <a:effectLst/>
                        <a:latin typeface="+mn-lt"/>
                      </a:endParaRPr>
                    </a:p>
                  </a:txBody>
                  <a:tcPr marL="2638" marR="2638" marT="2638" marB="0" anchor="ctr"/>
                </a:tc>
                <a:tc>
                  <a:txBody>
                    <a:bodyPr/>
                    <a:lstStyle/>
                    <a:p>
                      <a:pPr algn="ctr" fontAlgn="b"/>
                      <a:r>
                        <a:rPr lang="ru-RU" sz="1100" u="none" strike="noStrike">
                          <a:effectLst/>
                          <a:latin typeface="+mn-lt"/>
                        </a:rPr>
                        <a:t> </a:t>
                      </a:r>
                      <a:endParaRPr lang="ru-RU" sz="1100" b="0" i="0" u="none" strike="noStrike">
                        <a:solidFill>
                          <a:srgbClr val="000000"/>
                        </a:solidFill>
                        <a:effectLst/>
                        <a:latin typeface="+mn-lt"/>
                      </a:endParaRPr>
                    </a:p>
                  </a:txBody>
                  <a:tcPr marL="2638" marR="2638" marT="2638" marB="0" anchor="ctr"/>
                </a:tc>
                <a:tc>
                  <a:txBody>
                    <a:bodyPr/>
                    <a:lstStyle/>
                    <a:p>
                      <a:pPr algn="ctr" fontAlgn="b"/>
                      <a:r>
                        <a:rPr lang="ru-RU" sz="1100" u="none" strike="noStrike">
                          <a:effectLst/>
                          <a:latin typeface="+mn-lt"/>
                        </a:rPr>
                        <a:t> </a:t>
                      </a:r>
                      <a:endParaRPr lang="ru-RU" sz="1100" b="0" i="0" u="none" strike="noStrike">
                        <a:solidFill>
                          <a:srgbClr val="000000"/>
                        </a:solidFill>
                        <a:effectLst/>
                        <a:latin typeface="+mn-lt"/>
                      </a:endParaRPr>
                    </a:p>
                  </a:txBody>
                  <a:tcPr marL="2638" marR="2638" marT="2638" marB="0" anchor="ctr"/>
                </a:tc>
                <a:tc>
                  <a:txBody>
                    <a:bodyPr/>
                    <a:lstStyle/>
                    <a:p>
                      <a:pPr algn="ctr" fontAlgn="b"/>
                      <a:r>
                        <a:rPr lang="ru-RU" sz="1100" u="none" strike="noStrike">
                          <a:effectLst/>
                          <a:latin typeface="+mn-lt"/>
                        </a:rPr>
                        <a:t>670,2 </a:t>
                      </a:r>
                      <a:endParaRPr lang="ru-RU" sz="1100" b="0" i="0" u="none" strike="noStrike">
                        <a:solidFill>
                          <a:srgbClr val="000000"/>
                        </a:solidFill>
                        <a:effectLst/>
                        <a:latin typeface="+mn-lt"/>
                      </a:endParaRPr>
                    </a:p>
                  </a:txBody>
                  <a:tcPr marL="2638" marR="2638" marT="2638" marB="0" anchor="ctr"/>
                </a:tc>
                <a:tc>
                  <a:txBody>
                    <a:bodyPr/>
                    <a:lstStyle/>
                    <a:p>
                      <a:pPr algn="ctr" fontAlgn="b"/>
                      <a:r>
                        <a:rPr lang="ru-RU" sz="1100" u="none" strike="noStrike">
                          <a:effectLst/>
                          <a:latin typeface="+mn-lt"/>
                        </a:rPr>
                        <a:t> </a:t>
                      </a:r>
                      <a:endParaRPr lang="ru-RU" sz="1100" b="0" i="0" u="none" strike="noStrike">
                        <a:solidFill>
                          <a:srgbClr val="000000"/>
                        </a:solidFill>
                        <a:effectLst/>
                        <a:latin typeface="+mn-lt"/>
                      </a:endParaRPr>
                    </a:p>
                  </a:txBody>
                  <a:tcPr marL="2638" marR="2638" marT="2638" marB="0" anchor="ctr"/>
                </a:tc>
                <a:tc>
                  <a:txBody>
                    <a:bodyPr/>
                    <a:lstStyle/>
                    <a:p>
                      <a:pPr algn="ctr" fontAlgn="b"/>
                      <a:r>
                        <a:rPr lang="ru-RU" sz="1100" u="none" strike="noStrike" dirty="0">
                          <a:effectLst/>
                          <a:latin typeface="+mn-lt"/>
                        </a:rPr>
                        <a:t>670,2 </a:t>
                      </a:r>
                      <a:endParaRPr lang="ru-RU" sz="1100" b="0" i="0" u="none" strike="noStrike" dirty="0">
                        <a:solidFill>
                          <a:srgbClr val="000000"/>
                        </a:solidFill>
                        <a:effectLst/>
                        <a:latin typeface="+mn-lt"/>
                      </a:endParaRPr>
                    </a:p>
                  </a:txBody>
                  <a:tcPr marL="2638" marR="2638" marT="2638" marB="0" anchor="ctr"/>
                </a:tc>
              </a:tr>
              <a:tr h="100789">
                <a:tc>
                  <a:txBody>
                    <a:bodyPr/>
                    <a:lstStyle/>
                    <a:p>
                      <a:pPr algn="l" fontAlgn="b"/>
                      <a:r>
                        <a:rPr lang="ru-RU" sz="1100" b="1" u="none" strike="noStrike" dirty="0">
                          <a:effectLst/>
                          <a:latin typeface="+mn-lt"/>
                        </a:rPr>
                        <a:t>БЕЗВОЗМЕЗДНЫЕ ПОСТУПЛЕНИЯ  ОТ ДРУГИХ БЮДЖЕТОВ БЮДЖЕТНОЙ СИСТЕМЫ РФ </a:t>
                      </a:r>
                      <a:endParaRPr lang="ru-RU" sz="1100" b="1" i="0" u="none" strike="noStrike" dirty="0">
                        <a:solidFill>
                          <a:srgbClr val="000000"/>
                        </a:solidFill>
                        <a:effectLst/>
                        <a:latin typeface="+mn-lt"/>
                      </a:endParaRPr>
                    </a:p>
                  </a:txBody>
                  <a:tcPr marL="2638" marR="2638" marT="2638" marB="0" anchor="b"/>
                </a:tc>
                <a:tc>
                  <a:txBody>
                    <a:bodyPr/>
                    <a:lstStyle/>
                    <a:p>
                      <a:pPr algn="ctr" fontAlgn="b"/>
                      <a:r>
                        <a:rPr lang="ru-RU" sz="1100" b="1" u="none" strike="noStrike" dirty="0">
                          <a:effectLst/>
                          <a:latin typeface="+mn-lt"/>
                        </a:rPr>
                        <a:t>000 2 02 00000 00 0000 000</a:t>
                      </a:r>
                      <a:endParaRPr lang="ru-RU" sz="1100" b="1" i="0" u="none" strike="noStrike" dirty="0">
                        <a:solidFill>
                          <a:srgbClr val="000000"/>
                        </a:solidFill>
                        <a:effectLst/>
                        <a:latin typeface="+mn-lt"/>
                      </a:endParaRPr>
                    </a:p>
                  </a:txBody>
                  <a:tcPr marL="2638" marR="2638" marT="2638" marB="0" anchor="ctr"/>
                </a:tc>
                <a:tc>
                  <a:txBody>
                    <a:bodyPr/>
                    <a:lstStyle/>
                    <a:p>
                      <a:pPr algn="ctr" fontAlgn="b"/>
                      <a:r>
                        <a:rPr lang="ru-RU" sz="1100" b="1" u="none" strike="noStrike">
                          <a:effectLst/>
                          <a:latin typeface="+mn-lt"/>
                        </a:rPr>
                        <a:t>2 543 465,6 </a:t>
                      </a:r>
                      <a:endParaRPr lang="ru-RU" sz="1100" b="1" i="0" u="none" strike="noStrike">
                        <a:solidFill>
                          <a:srgbClr val="000000"/>
                        </a:solidFill>
                        <a:effectLst/>
                        <a:latin typeface="+mn-lt"/>
                      </a:endParaRPr>
                    </a:p>
                  </a:txBody>
                  <a:tcPr marL="2638" marR="2638" marT="2638" marB="0" anchor="ctr"/>
                </a:tc>
                <a:tc>
                  <a:txBody>
                    <a:bodyPr/>
                    <a:lstStyle/>
                    <a:p>
                      <a:pPr algn="ctr" fontAlgn="b"/>
                      <a:r>
                        <a:rPr lang="ru-RU" sz="1100" b="1" u="none" strike="noStrike" dirty="0">
                          <a:effectLst/>
                          <a:latin typeface="+mn-lt"/>
                        </a:rPr>
                        <a:t>46 297,1 </a:t>
                      </a:r>
                      <a:endParaRPr lang="ru-RU" sz="1100" b="1" i="0" u="none" strike="noStrike" dirty="0">
                        <a:solidFill>
                          <a:srgbClr val="000000"/>
                        </a:solidFill>
                        <a:effectLst/>
                        <a:latin typeface="+mn-lt"/>
                      </a:endParaRPr>
                    </a:p>
                  </a:txBody>
                  <a:tcPr marL="2638" marR="2638" marT="2638" marB="0" anchor="ctr"/>
                </a:tc>
                <a:tc>
                  <a:txBody>
                    <a:bodyPr/>
                    <a:lstStyle/>
                    <a:p>
                      <a:pPr algn="ctr" fontAlgn="b"/>
                      <a:r>
                        <a:rPr lang="ru-RU" sz="1100" b="1" u="none" strike="noStrike" dirty="0">
                          <a:effectLst/>
                          <a:latin typeface="+mn-lt"/>
                        </a:rPr>
                        <a:t>4 094,4 </a:t>
                      </a:r>
                      <a:endParaRPr lang="ru-RU" sz="1100" b="1" i="0" u="none" strike="noStrike" dirty="0">
                        <a:solidFill>
                          <a:srgbClr val="000000"/>
                        </a:solidFill>
                        <a:effectLst/>
                        <a:latin typeface="+mn-lt"/>
                      </a:endParaRPr>
                    </a:p>
                  </a:txBody>
                  <a:tcPr marL="2638" marR="2638" marT="2638" marB="0" anchor="ctr"/>
                </a:tc>
                <a:tc>
                  <a:txBody>
                    <a:bodyPr/>
                    <a:lstStyle/>
                    <a:p>
                      <a:pPr algn="ctr" fontAlgn="b"/>
                      <a:r>
                        <a:rPr lang="ru-RU" sz="1100" b="1" u="none" strike="noStrike" dirty="0">
                          <a:effectLst/>
                          <a:latin typeface="+mn-lt"/>
                        </a:rPr>
                        <a:t>137 163,9 </a:t>
                      </a:r>
                      <a:endParaRPr lang="ru-RU" sz="1100" b="1" i="0" u="none" strike="noStrike" dirty="0">
                        <a:solidFill>
                          <a:srgbClr val="000000"/>
                        </a:solidFill>
                        <a:effectLst/>
                        <a:latin typeface="+mn-lt"/>
                      </a:endParaRPr>
                    </a:p>
                  </a:txBody>
                  <a:tcPr marL="2638" marR="2638" marT="2638" marB="0" anchor="ctr"/>
                </a:tc>
                <a:tc>
                  <a:txBody>
                    <a:bodyPr/>
                    <a:lstStyle/>
                    <a:p>
                      <a:pPr algn="ctr" fontAlgn="b"/>
                      <a:r>
                        <a:rPr lang="ru-RU" sz="1100" b="1" u="none" strike="noStrike" dirty="0">
                          <a:effectLst/>
                          <a:latin typeface="+mn-lt"/>
                        </a:rPr>
                        <a:t>19 646,3 </a:t>
                      </a:r>
                      <a:endParaRPr lang="ru-RU" sz="1100" b="1" i="0" u="none" strike="noStrike" dirty="0">
                        <a:solidFill>
                          <a:srgbClr val="000000"/>
                        </a:solidFill>
                        <a:effectLst/>
                        <a:latin typeface="+mn-lt"/>
                      </a:endParaRPr>
                    </a:p>
                  </a:txBody>
                  <a:tcPr marL="2638" marR="2638" marT="2638" marB="0" anchor="ctr"/>
                </a:tc>
                <a:tc>
                  <a:txBody>
                    <a:bodyPr/>
                    <a:lstStyle/>
                    <a:p>
                      <a:pPr algn="ctr" fontAlgn="b"/>
                      <a:r>
                        <a:rPr lang="ru-RU" sz="1100" b="1" u="none" strike="noStrike" dirty="0">
                          <a:effectLst/>
                          <a:latin typeface="+mn-lt"/>
                        </a:rPr>
                        <a:t>975,5 </a:t>
                      </a:r>
                      <a:endParaRPr lang="ru-RU" sz="1100" b="1" i="0" u="none" strike="noStrike" dirty="0">
                        <a:solidFill>
                          <a:srgbClr val="000000"/>
                        </a:solidFill>
                        <a:effectLst/>
                        <a:latin typeface="+mn-lt"/>
                      </a:endParaRPr>
                    </a:p>
                  </a:txBody>
                  <a:tcPr marL="2638" marR="2638" marT="2638" marB="0" anchor="ctr"/>
                </a:tc>
                <a:tc>
                  <a:txBody>
                    <a:bodyPr/>
                    <a:lstStyle/>
                    <a:p>
                      <a:pPr algn="ctr" fontAlgn="b"/>
                      <a:r>
                        <a:rPr lang="ru-RU" sz="1100" b="1" u="none" strike="noStrike" dirty="0">
                          <a:effectLst/>
                          <a:latin typeface="+mn-lt"/>
                        </a:rPr>
                        <a:t>-71 891,7 </a:t>
                      </a:r>
                      <a:endParaRPr lang="ru-RU" sz="1100" b="1" i="0" u="none" strike="noStrike" dirty="0">
                        <a:solidFill>
                          <a:srgbClr val="000000"/>
                        </a:solidFill>
                        <a:effectLst/>
                        <a:latin typeface="+mn-lt"/>
                      </a:endParaRPr>
                    </a:p>
                  </a:txBody>
                  <a:tcPr marL="2638" marR="2638" marT="2638" marB="0" anchor="ctr"/>
                </a:tc>
                <a:tc>
                  <a:txBody>
                    <a:bodyPr/>
                    <a:lstStyle/>
                    <a:p>
                      <a:pPr algn="ctr" fontAlgn="b"/>
                      <a:r>
                        <a:rPr lang="ru-RU" sz="1100" b="1" u="none" strike="noStrike" dirty="0">
                          <a:effectLst/>
                          <a:latin typeface="+mn-lt"/>
                        </a:rPr>
                        <a:t>136 285,5 </a:t>
                      </a:r>
                      <a:endParaRPr lang="ru-RU" sz="1100" b="1" i="0" u="none" strike="noStrike" dirty="0">
                        <a:solidFill>
                          <a:srgbClr val="000000"/>
                        </a:solidFill>
                        <a:effectLst/>
                        <a:latin typeface="+mn-lt"/>
                      </a:endParaRPr>
                    </a:p>
                  </a:txBody>
                  <a:tcPr marL="2638" marR="2638" marT="2638" marB="0" anchor="ctr"/>
                </a:tc>
                <a:tc>
                  <a:txBody>
                    <a:bodyPr/>
                    <a:lstStyle/>
                    <a:p>
                      <a:pPr algn="ctr" fontAlgn="b"/>
                      <a:r>
                        <a:rPr lang="ru-RU" sz="1100" b="1" u="none" strike="noStrike" dirty="0">
                          <a:effectLst/>
                          <a:latin typeface="+mn-lt"/>
                        </a:rPr>
                        <a:t>-42 007,8 </a:t>
                      </a:r>
                      <a:endParaRPr lang="ru-RU" sz="1100" b="1" i="0" u="none" strike="noStrike" dirty="0">
                        <a:solidFill>
                          <a:srgbClr val="000000"/>
                        </a:solidFill>
                        <a:effectLst/>
                        <a:latin typeface="+mn-lt"/>
                      </a:endParaRPr>
                    </a:p>
                  </a:txBody>
                  <a:tcPr marL="2638" marR="2638" marT="2638" marB="0" anchor="ctr"/>
                </a:tc>
                <a:tc>
                  <a:txBody>
                    <a:bodyPr/>
                    <a:lstStyle/>
                    <a:p>
                      <a:pPr algn="ctr" fontAlgn="b"/>
                      <a:r>
                        <a:rPr lang="ru-RU" sz="1100" b="1" u="none" strike="noStrike" dirty="0">
                          <a:effectLst/>
                          <a:latin typeface="+mn-lt"/>
                        </a:rPr>
                        <a:t>2 637 743,3 </a:t>
                      </a:r>
                      <a:endParaRPr lang="ru-RU" sz="1100" b="1" i="0" u="none" strike="noStrike" dirty="0">
                        <a:solidFill>
                          <a:srgbClr val="000000"/>
                        </a:solidFill>
                        <a:effectLst/>
                        <a:latin typeface="+mn-lt"/>
                      </a:endParaRPr>
                    </a:p>
                  </a:txBody>
                  <a:tcPr marL="2638" marR="2638" marT="2638" marB="0" anchor="ctr"/>
                </a:tc>
              </a:tr>
              <a:tr h="100789">
                <a:tc>
                  <a:txBody>
                    <a:bodyPr/>
                    <a:lstStyle/>
                    <a:p>
                      <a:pPr algn="l" fontAlgn="b"/>
                      <a:r>
                        <a:rPr lang="ru-RU" sz="1100" u="none" strike="noStrike">
                          <a:effectLst/>
                          <a:latin typeface="+mn-lt"/>
                        </a:rPr>
                        <a:t>Дотации бюджетам субъектов Российской Федерации и муниципальных образований</a:t>
                      </a:r>
                      <a:endParaRPr lang="ru-RU" sz="1100" b="0" i="0" u="none" strike="noStrike">
                        <a:solidFill>
                          <a:srgbClr val="000000"/>
                        </a:solidFill>
                        <a:effectLst/>
                        <a:latin typeface="+mn-lt"/>
                      </a:endParaRPr>
                    </a:p>
                  </a:txBody>
                  <a:tcPr marL="2638" marR="2638" marT="2638" marB="0" anchor="b"/>
                </a:tc>
                <a:tc>
                  <a:txBody>
                    <a:bodyPr/>
                    <a:lstStyle/>
                    <a:p>
                      <a:pPr algn="ctr" fontAlgn="b"/>
                      <a:r>
                        <a:rPr lang="ru-RU" sz="1100" u="none" strike="noStrike">
                          <a:effectLst/>
                          <a:latin typeface="+mn-lt"/>
                        </a:rPr>
                        <a:t>000 2 02 10000 00 0000 000</a:t>
                      </a:r>
                      <a:endParaRPr lang="ru-RU" sz="1100" b="0" i="0" u="none" strike="noStrike">
                        <a:solidFill>
                          <a:srgbClr val="000000"/>
                        </a:solidFill>
                        <a:effectLst/>
                        <a:latin typeface="+mn-lt"/>
                      </a:endParaRPr>
                    </a:p>
                  </a:txBody>
                  <a:tcPr marL="2638" marR="2638" marT="2638" marB="0" anchor="ctr"/>
                </a:tc>
                <a:tc>
                  <a:txBody>
                    <a:bodyPr/>
                    <a:lstStyle/>
                    <a:p>
                      <a:pPr algn="ctr" fontAlgn="b"/>
                      <a:r>
                        <a:rPr lang="ru-RU" sz="1100" u="none" strike="noStrike">
                          <a:effectLst/>
                          <a:latin typeface="+mn-lt"/>
                        </a:rPr>
                        <a:t>347 009,9 </a:t>
                      </a:r>
                      <a:endParaRPr lang="ru-RU" sz="1100" b="0" i="0" u="none" strike="noStrike">
                        <a:solidFill>
                          <a:srgbClr val="000000"/>
                        </a:solidFill>
                        <a:effectLst/>
                        <a:latin typeface="+mn-lt"/>
                      </a:endParaRPr>
                    </a:p>
                  </a:txBody>
                  <a:tcPr marL="2638" marR="2638" marT="2638" marB="0" anchor="ctr"/>
                </a:tc>
                <a:tc>
                  <a:txBody>
                    <a:bodyPr/>
                    <a:lstStyle/>
                    <a:p>
                      <a:pPr algn="ctr" fontAlgn="b"/>
                      <a:r>
                        <a:rPr lang="ru-RU" sz="1100" u="none" strike="noStrike">
                          <a:effectLst/>
                          <a:latin typeface="+mn-lt"/>
                        </a:rPr>
                        <a:t> </a:t>
                      </a:r>
                      <a:endParaRPr lang="ru-RU" sz="1100" b="0" i="0" u="none" strike="noStrike">
                        <a:solidFill>
                          <a:srgbClr val="000000"/>
                        </a:solidFill>
                        <a:effectLst/>
                        <a:latin typeface="+mn-lt"/>
                      </a:endParaRPr>
                    </a:p>
                  </a:txBody>
                  <a:tcPr marL="2638" marR="2638" marT="2638" marB="0" anchor="ctr"/>
                </a:tc>
                <a:tc>
                  <a:txBody>
                    <a:bodyPr/>
                    <a:lstStyle/>
                    <a:p>
                      <a:pPr algn="ctr" fontAlgn="b"/>
                      <a:r>
                        <a:rPr lang="ru-RU" sz="1100" u="none" strike="noStrike">
                          <a:effectLst/>
                          <a:latin typeface="+mn-lt"/>
                        </a:rPr>
                        <a:t> </a:t>
                      </a:r>
                      <a:endParaRPr lang="ru-RU" sz="1100" b="0" i="0" u="none" strike="noStrike">
                        <a:solidFill>
                          <a:srgbClr val="000000"/>
                        </a:solidFill>
                        <a:effectLst/>
                        <a:latin typeface="+mn-lt"/>
                      </a:endParaRPr>
                    </a:p>
                  </a:txBody>
                  <a:tcPr marL="2638" marR="2638" marT="2638" marB="0" anchor="ctr"/>
                </a:tc>
                <a:tc>
                  <a:txBody>
                    <a:bodyPr/>
                    <a:lstStyle/>
                    <a:p>
                      <a:pPr algn="ctr" fontAlgn="b"/>
                      <a:r>
                        <a:rPr lang="ru-RU" sz="1100" u="none" strike="noStrike">
                          <a:effectLst/>
                          <a:latin typeface="+mn-lt"/>
                        </a:rPr>
                        <a:t>29 512,6 </a:t>
                      </a:r>
                      <a:endParaRPr lang="ru-RU" sz="1100" b="0" i="0" u="none" strike="noStrike">
                        <a:solidFill>
                          <a:srgbClr val="000000"/>
                        </a:solidFill>
                        <a:effectLst/>
                        <a:latin typeface="+mn-lt"/>
                      </a:endParaRPr>
                    </a:p>
                  </a:txBody>
                  <a:tcPr marL="2638" marR="2638" marT="2638" marB="0" anchor="ctr"/>
                </a:tc>
                <a:tc>
                  <a:txBody>
                    <a:bodyPr/>
                    <a:lstStyle/>
                    <a:p>
                      <a:pPr algn="ctr" fontAlgn="b"/>
                      <a:r>
                        <a:rPr lang="ru-RU" sz="1100" u="none" strike="noStrike">
                          <a:effectLst/>
                          <a:latin typeface="+mn-lt"/>
                        </a:rPr>
                        <a:t>19 646,3 </a:t>
                      </a:r>
                      <a:endParaRPr lang="ru-RU" sz="1100" b="0" i="0" u="none" strike="noStrike">
                        <a:solidFill>
                          <a:srgbClr val="000000"/>
                        </a:solidFill>
                        <a:effectLst/>
                        <a:latin typeface="+mn-lt"/>
                      </a:endParaRPr>
                    </a:p>
                  </a:txBody>
                  <a:tcPr marL="2638" marR="2638" marT="2638" marB="0" anchor="ctr"/>
                </a:tc>
                <a:tc>
                  <a:txBody>
                    <a:bodyPr/>
                    <a:lstStyle/>
                    <a:p>
                      <a:pPr algn="ctr" fontAlgn="b"/>
                      <a:r>
                        <a:rPr lang="ru-RU" sz="1100" u="none" strike="noStrike">
                          <a:effectLst/>
                          <a:latin typeface="+mn-lt"/>
                        </a:rPr>
                        <a:t> </a:t>
                      </a:r>
                      <a:endParaRPr lang="ru-RU" sz="1100" b="0" i="0" u="none" strike="noStrike">
                        <a:solidFill>
                          <a:srgbClr val="000000"/>
                        </a:solidFill>
                        <a:effectLst/>
                        <a:latin typeface="+mn-lt"/>
                      </a:endParaRPr>
                    </a:p>
                  </a:txBody>
                  <a:tcPr marL="2638" marR="2638" marT="2638" marB="0" anchor="ctr"/>
                </a:tc>
                <a:tc>
                  <a:txBody>
                    <a:bodyPr/>
                    <a:lstStyle/>
                    <a:p>
                      <a:pPr algn="ctr" fontAlgn="b"/>
                      <a:r>
                        <a:rPr lang="ru-RU" sz="1100" u="none" strike="noStrike">
                          <a:effectLst/>
                          <a:latin typeface="+mn-lt"/>
                        </a:rPr>
                        <a:t>-2 155,4 </a:t>
                      </a:r>
                      <a:endParaRPr lang="ru-RU" sz="1100" b="0" i="0" u="none" strike="noStrike">
                        <a:solidFill>
                          <a:srgbClr val="000000"/>
                        </a:solidFill>
                        <a:effectLst/>
                        <a:latin typeface="+mn-lt"/>
                      </a:endParaRPr>
                    </a:p>
                  </a:txBody>
                  <a:tcPr marL="2638" marR="2638" marT="2638" marB="0" anchor="ctr"/>
                </a:tc>
                <a:tc>
                  <a:txBody>
                    <a:bodyPr/>
                    <a:lstStyle/>
                    <a:p>
                      <a:pPr algn="ctr" fontAlgn="b"/>
                      <a:r>
                        <a:rPr lang="ru-RU" sz="1100" u="none" strike="noStrike">
                          <a:effectLst/>
                          <a:latin typeface="+mn-lt"/>
                        </a:rPr>
                        <a:t>47 003,5 </a:t>
                      </a:r>
                      <a:endParaRPr lang="ru-RU" sz="1100" b="0" i="0" u="none" strike="noStrike">
                        <a:solidFill>
                          <a:srgbClr val="000000"/>
                        </a:solidFill>
                        <a:effectLst/>
                        <a:latin typeface="+mn-lt"/>
                      </a:endParaRPr>
                    </a:p>
                  </a:txBody>
                  <a:tcPr marL="2638" marR="2638" marT="2638" marB="0" anchor="ctr"/>
                </a:tc>
                <a:tc>
                  <a:txBody>
                    <a:bodyPr/>
                    <a:lstStyle/>
                    <a:p>
                      <a:pPr algn="ctr" fontAlgn="b"/>
                      <a:r>
                        <a:rPr lang="ru-RU" sz="1100" u="none" strike="noStrike">
                          <a:effectLst/>
                          <a:latin typeface="+mn-lt"/>
                        </a:rPr>
                        <a:t> </a:t>
                      </a:r>
                      <a:endParaRPr lang="ru-RU" sz="1100" b="0" i="0" u="none" strike="noStrike">
                        <a:solidFill>
                          <a:srgbClr val="000000"/>
                        </a:solidFill>
                        <a:effectLst/>
                        <a:latin typeface="+mn-lt"/>
                      </a:endParaRPr>
                    </a:p>
                  </a:txBody>
                  <a:tcPr marL="2638" marR="2638" marT="2638" marB="0" anchor="ctr"/>
                </a:tc>
                <a:tc>
                  <a:txBody>
                    <a:bodyPr/>
                    <a:lstStyle/>
                    <a:p>
                      <a:pPr algn="ctr" fontAlgn="b"/>
                      <a:r>
                        <a:rPr lang="ru-RU" sz="1100" u="none" strike="noStrike">
                          <a:effectLst/>
                          <a:latin typeface="+mn-lt"/>
                        </a:rPr>
                        <a:t>394 013,4 </a:t>
                      </a:r>
                      <a:endParaRPr lang="ru-RU" sz="1100" b="0" i="0" u="none" strike="noStrike">
                        <a:solidFill>
                          <a:srgbClr val="000000"/>
                        </a:solidFill>
                        <a:effectLst/>
                        <a:latin typeface="+mn-lt"/>
                      </a:endParaRPr>
                    </a:p>
                  </a:txBody>
                  <a:tcPr marL="2638" marR="2638" marT="2638" marB="0" anchor="ctr"/>
                </a:tc>
              </a:tr>
              <a:tr h="100789">
                <a:tc>
                  <a:txBody>
                    <a:bodyPr/>
                    <a:lstStyle/>
                    <a:p>
                      <a:pPr algn="l" fontAlgn="b"/>
                      <a:r>
                        <a:rPr lang="ru-RU" sz="1100" u="none" strike="noStrike">
                          <a:effectLst/>
                          <a:latin typeface="+mn-lt"/>
                        </a:rPr>
                        <a:t>Субсидии бюджетам бюджетной системы Российской Федерации (межбюджетные субсидии)</a:t>
                      </a:r>
                      <a:endParaRPr lang="ru-RU" sz="1100" b="0" i="0" u="none" strike="noStrike">
                        <a:solidFill>
                          <a:srgbClr val="000000"/>
                        </a:solidFill>
                        <a:effectLst/>
                        <a:latin typeface="+mn-lt"/>
                      </a:endParaRPr>
                    </a:p>
                  </a:txBody>
                  <a:tcPr marL="2638" marR="2638" marT="2638" marB="0" anchor="b"/>
                </a:tc>
                <a:tc>
                  <a:txBody>
                    <a:bodyPr/>
                    <a:lstStyle/>
                    <a:p>
                      <a:pPr algn="ctr" fontAlgn="b"/>
                      <a:r>
                        <a:rPr lang="ru-RU" sz="1100" u="none" strike="noStrike">
                          <a:effectLst/>
                          <a:latin typeface="+mn-lt"/>
                        </a:rPr>
                        <a:t>000 2 02 20000 00 0000 000</a:t>
                      </a:r>
                      <a:endParaRPr lang="ru-RU" sz="1100" b="0" i="0" u="none" strike="noStrike">
                        <a:solidFill>
                          <a:srgbClr val="000000"/>
                        </a:solidFill>
                        <a:effectLst/>
                        <a:latin typeface="+mn-lt"/>
                      </a:endParaRPr>
                    </a:p>
                  </a:txBody>
                  <a:tcPr marL="2638" marR="2638" marT="2638" marB="0" anchor="ctr"/>
                </a:tc>
                <a:tc>
                  <a:txBody>
                    <a:bodyPr/>
                    <a:lstStyle/>
                    <a:p>
                      <a:pPr algn="ctr" fontAlgn="b"/>
                      <a:r>
                        <a:rPr lang="ru-RU" sz="1100" u="none" strike="noStrike">
                          <a:effectLst/>
                          <a:latin typeface="+mn-lt"/>
                        </a:rPr>
                        <a:t>728 975,1 </a:t>
                      </a:r>
                      <a:endParaRPr lang="ru-RU" sz="1100" b="0" i="0" u="none" strike="noStrike">
                        <a:solidFill>
                          <a:srgbClr val="000000"/>
                        </a:solidFill>
                        <a:effectLst/>
                        <a:latin typeface="+mn-lt"/>
                      </a:endParaRPr>
                    </a:p>
                  </a:txBody>
                  <a:tcPr marL="2638" marR="2638" marT="2638" marB="0" anchor="ctr"/>
                </a:tc>
                <a:tc>
                  <a:txBody>
                    <a:bodyPr/>
                    <a:lstStyle/>
                    <a:p>
                      <a:pPr algn="ctr" fontAlgn="b"/>
                      <a:r>
                        <a:rPr lang="ru-RU" sz="1100" u="none" strike="noStrike">
                          <a:effectLst/>
                          <a:latin typeface="+mn-lt"/>
                        </a:rPr>
                        <a:t>9 929,8 </a:t>
                      </a:r>
                      <a:endParaRPr lang="ru-RU" sz="1100" b="0" i="0" u="none" strike="noStrike">
                        <a:solidFill>
                          <a:srgbClr val="000000"/>
                        </a:solidFill>
                        <a:effectLst/>
                        <a:latin typeface="+mn-lt"/>
                      </a:endParaRPr>
                    </a:p>
                  </a:txBody>
                  <a:tcPr marL="2638" marR="2638" marT="2638" marB="0" anchor="ctr"/>
                </a:tc>
                <a:tc>
                  <a:txBody>
                    <a:bodyPr/>
                    <a:lstStyle/>
                    <a:p>
                      <a:pPr algn="ctr" fontAlgn="b"/>
                      <a:r>
                        <a:rPr lang="ru-RU" sz="1100" u="none" strike="noStrike">
                          <a:effectLst/>
                          <a:latin typeface="+mn-lt"/>
                        </a:rPr>
                        <a:t>1 749,4 </a:t>
                      </a:r>
                      <a:endParaRPr lang="ru-RU" sz="1100" b="0" i="0" u="none" strike="noStrike">
                        <a:solidFill>
                          <a:srgbClr val="000000"/>
                        </a:solidFill>
                        <a:effectLst/>
                        <a:latin typeface="+mn-lt"/>
                      </a:endParaRPr>
                    </a:p>
                  </a:txBody>
                  <a:tcPr marL="2638" marR="2638" marT="2638" marB="0" anchor="ctr"/>
                </a:tc>
                <a:tc>
                  <a:txBody>
                    <a:bodyPr/>
                    <a:lstStyle/>
                    <a:p>
                      <a:pPr algn="ctr" fontAlgn="b"/>
                      <a:r>
                        <a:rPr lang="ru-RU" sz="1100" u="none" strike="noStrike">
                          <a:effectLst/>
                          <a:latin typeface="+mn-lt"/>
                        </a:rPr>
                        <a:t>104 067,3 </a:t>
                      </a:r>
                      <a:endParaRPr lang="ru-RU" sz="1100" b="0" i="0" u="none" strike="noStrike">
                        <a:solidFill>
                          <a:srgbClr val="000000"/>
                        </a:solidFill>
                        <a:effectLst/>
                        <a:latin typeface="+mn-lt"/>
                      </a:endParaRPr>
                    </a:p>
                  </a:txBody>
                  <a:tcPr marL="2638" marR="2638" marT="2638" marB="0" anchor="ctr"/>
                </a:tc>
                <a:tc>
                  <a:txBody>
                    <a:bodyPr/>
                    <a:lstStyle/>
                    <a:p>
                      <a:pPr algn="ctr" fontAlgn="b"/>
                      <a:r>
                        <a:rPr lang="ru-RU" sz="1100" u="none" strike="noStrike">
                          <a:effectLst/>
                          <a:latin typeface="+mn-lt"/>
                        </a:rPr>
                        <a:t> </a:t>
                      </a:r>
                      <a:endParaRPr lang="ru-RU" sz="1100" b="0" i="0" u="none" strike="noStrike">
                        <a:solidFill>
                          <a:srgbClr val="000000"/>
                        </a:solidFill>
                        <a:effectLst/>
                        <a:latin typeface="+mn-lt"/>
                      </a:endParaRPr>
                    </a:p>
                  </a:txBody>
                  <a:tcPr marL="2638" marR="2638" marT="2638" marB="0" anchor="ctr"/>
                </a:tc>
                <a:tc>
                  <a:txBody>
                    <a:bodyPr/>
                    <a:lstStyle/>
                    <a:p>
                      <a:pPr algn="ctr" fontAlgn="b"/>
                      <a:r>
                        <a:rPr lang="ru-RU" sz="1100" u="none" strike="noStrike">
                          <a:effectLst/>
                          <a:latin typeface="+mn-lt"/>
                        </a:rPr>
                        <a:t>-293,4 </a:t>
                      </a:r>
                      <a:endParaRPr lang="ru-RU" sz="1100" b="0" i="0" u="none" strike="noStrike">
                        <a:solidFill>
                          <a:srgbClr val="000000"/>
                        </a:solidFill>
                        <a:effectLst/>
                        <a:latin typeface="+mn-lt"/>
                      </a:endParaRPr>
                    </a:p>
                  </a:txBody>
                  <a:tcPr marL="2638" marR="2638" marT="2638" marB="0" anchor="ctr"/>
                </a:tc>
                <a:tc>
                  <a:txBody>
                    <a:bodyPr/>
                    <a:lstStyle/>
                    <a:p>
                      <a:pPr algn="ctr" fontAlgn="b"/>
                      <a:r>
                        <a:rPr lang="ru-RU" sz="1100" u="none" strike="noStrike">
                          <a:effectLst/>
                          <a:latin typeface="+mn-lt"/>
                        </a:rPr>
                        <a:t>-246 200,6 </a:t>
                      </a:r>
                      <a:endParaRPr lang="ru-RU" sz="1100" b="0" i="0" u="none" strike="noStrike">
                        <a:solidFill>
                          <a:srgbClr val="000000"/>
                        </a:solidFill>
                        <a:effectLst/>
                        <a:latin typeface="+mn-lt"/>
                      </a:endParaRPr>
                    </a:p>
                  </a:txBody>
                  <a:tcPr marL="2638" marR="2638" marT="2638" marB="0" anchor="ctr"/>
                </a:tc>
                <a:tc>
                  <a:txBody>
                    <a:bodyPr/>
                    <a:lstStyle/>
                    <a:p>
                      <a:pPr algn="ctr" fontAlgn="b"/>
                      <a:r>
                        <a:rPr lang="ru-RU" sz="1100" u="none" strike="noStrike">
                          <a:effectLst/>
                          <a:latin typeface="+mn-lt"/>
                        </a:rPr>
                        <a:t>-130 747,5 </a:t>
                      </a:r>
                      <a:endParaRPr lang="ru-RU" sz="1100" b="0" i="0" u="none" strike="noStrike">
                        <a:solidFill>
                          <a:srgbClr val="000000"/>
                        </a:solidFill>
                        <a:effectLst/>
                        <a:latin typeface="+mn-lt"/>
                      </a:endParaRPr>
                    </a:p>
                  </a:txBody>
                  <a:tcPr marL="2638" marR="2638" marT="2638" marB="0" anchor="ctr"/>
                </a:tc>
                <a:tc>
                  <a:txBody>
                    <a:bodyPr/>
                    <a:lstStyle/>
                    <a:p>
                      <a:pPr algn="ctr" fontAlgn="b"/>
                      <a:r>
                        <a:rPr lang="ru-RU" sz="1100" u="none" strike="noStrike">
                          <a:effectLst/>
                          <a:latin typeface="+mn-lt"/>
                        </a:rPr>
                        <a:t>-16 669,7 </a:t>
                      </a:r>
                      <a:endParaRPr lang="ru-RU" sz="1100" b="0" i="0" u="none" strike="noStrike">
                        <a:solidFill>
                          <a:srgbClr val="000000"/>
                        </a:solidFill>
                        <a:effectLst/>
                        <a:latin typeface="+mn-lt"/>
                      </a:endParaRPr>
                    </a:p>
                  </a:txBody>
                  <a:tcPr marL="2638" marR="2638" marT="2638" marB="0" anchor="ctr"/>
                </a:tc>
                <a:tc>
                  <a:txBody>
                    <a:bodyPr/>
                    <a:lstStyle/>
                    <a:p>
                      <a:pPr algn="ctr" fontAlgn="b"/>
                      <a:r>
                        <a:rPr lang="ru-RU" sz="1100" u="none" strike="noStrike">
                          <a:effectLst/>
                          <a:latin typeface="+mn-lt"/>
                        </a:rPr>
                        <a:t>581 557,9 </a:t>
                      </a:r>
                      <a:endParaRPr lang="ru-RU" sz="1100" b="0" i="0" u="none" strike="noStrike">
                        <a:solidFill>
                          <a:srgbClr val="000000"/>
                        </a:solidFill>
                        <a:effectLst/>
                        <a:latin typeface="+mn-lt"/>
                      </a:endParaRPr>
                    </a:p>
                  </a:txBody>
                  <a:tcPr marL="2638" marR="2638" marT="2638" marB="0" anchor="ctr"/>
                </a:tc>
              </a:tr>
              <a:tr h="100789">
                <a:tc>
                  <a:txBody>
                    <a:bodyPr/>
                    <a:lstStyle/>
                    <a:p>
                      <a:pPr algn="l" fontAlgn="b"/>
                      <a:r>
                        <a:rPr lang="ru-RU" sz="1100" u="none" strike="noStrike">
                          <a:effectLst/>
                          <a:latin typeface="+mn-lt"/>
                        </a:rPr>
                        <a:t>Субвенции бюджетам субъектов Российской Федерации и муниципальных образований</a:t>
                      </a:r>
                      <a:endParaRPr lang="ru-RU" sz="1100" b="0" i="0" u="none" strike="noStrike">
                        <a:solidFill>
                          <a:srgbClr val="000000"/>
                        </a:solidFill>
                        <a:effectLst/>
                        <a:latin typeface="+mn-lt"/>
                      </a:endParaRPr>
                    </a:p>
                  </a:txBody>
                  <a:tcPr marL="2638" marR="2638" marT="2638" marB="0" anchor="b"/>
                </a:tc>
                <a:tc>
                  <a:txBody>
                    <a:bodyPr/>
                    <a:lstStyle/>
                    <a:p>
                      <a:pPr algn="ctr" fontAlgn="b"/>
                      <a:r>
                        <a:rPr lang="ru-RU" sz="1100" u="none" strike="noStrike" dirty="0">
                          <a:effectLst/>
                          <a:latin typeface="+mn-lt"/>
                        </a:rPr>
                        <a:t>000 2 02 30000 00 0000 000</a:t>
                      </a:r>
                      <a:endParaRPr lang="ru-RU" sz="1100" b="0" i="0" u="none" strike="noStrike" dirty="0">
                        <a:solidFill>
                          <a:srgbClr val="000000"/>
                        </a:solidFill>
                        <a:effectLst/>
                        <a:latin typeface="+mn-lt"/>
                      </a:endParaRPr>
                    </a:p>
                  </a:txBody>
                  <a:tcPr marL="2638" marR="2638" marT="2638" marB="0" anchor="ctr"/>
                </a:tc>
                <a:tc>
                  <a:txBody>
                    <a:bodyPr/>
                    <a:lstStyle/>
                    <a:p>
                      <a:pPr algn="ctr" fontAlgn="b"/>
                      <a:r>
                        <a:rPr lang="ru-RU" sz="1100" u="none" strike="noStrike">
                          <a:effectLst/>
                          <a:latin typeface="+mn-lt"/>
                        </a:rPr>
                        <a:t>1 466 150,6 </a:t>
                      </a:r>
                      <a:endParaRPr lang="ru-RU" sz="1100" b="0" i="0" u="none" strike="noStrike">
                        <a:solidFill>
                          <a:srgbClr val="000000"/>
                        </a:solidFill>
                        <a:effectLst/>
                        <a:latin typeface="+mn-lt"/>
                      </a:endParaRPr>
                    </a:p>
                  </a:txBody>
                  <a:tcPr marL="2638" marR="2638" marT="2638" marB="0" anchor="ctr"/>
                </a:tc>
                <a:tc>
                  <a:txBody>
                    <a:bodyPr/>
                    <a:lstStyle/>
                    <a:p>
                      <a:pPr algn="ctr" fontAlgn="b"/>
                      <a:r>
                        <a:rPr lang="ru-RU" sz="1100" u="none" strike="noStrike">
                          <a:effectLst/>
                          <a:latin typeface="+mn-lt"/>
                        </a:rPr>
                        <a:t>1 057,1 </a:t>
                      </a:r>
                      <a:endParaRPr lang="ru-RU" sz="1100" b="0" i="0" u="none" strike="noStrike">
                        <a:solidFill>
                          <a:srgbClr val="000000"/>
                        </a:solidFill>
                        <a:effectLst/>
                        <a:latin typeface="+mn-lt"/>
                      </a:endParaRPr>
                    </a:p>
                  </a:txBody>
                  <a:tcPr marL="2638" marR="2638" marT="2638" marB="0" anchor="ctr"/>
                </a:tc>
                <a:tc>
                  <a:txBody>
                    <a:bodyPr/>
                    <a:lstStyle/>
                    <a:p>
                      <a:pPr algn="ctr" fontAlgn="b"/>
                      <a:r>
                        <a:rPr lang="ru-RU" sz="1100" u="none" strike="noStrike">
                          <a:effectLst/>
                          <a:latin typeface="+mn-lt"/>
                        </a:rPr>
                        <a:t> </a:t>
                      </a:r>
                      <a:endParaRPr lang="ru-RU" sz="1100" b="0" i="0" u="none" strike="noStrike">
                        <a:solidFill>
                          <a:srgbClr val="000000"/>
                        </a:solidFill>
                        <a:effectLst/>
                        <a:latin typeface="+mn-lt"/>
                      </a:endParaRPr>
                    </a:p>
                  </a:txBody>
                  <a:tcPr marL="2638" marR="2638" marT="2638" marB="0" anchor="ctr"/>
                </a:tc>
                <a:tc>
                  <a:txBody>
                    <a:bodyPr/>
                    <a:lstStyle/>
                    <a:p>
                      <a:pPr algn="ctr" fontAlgn="b"/>
                      <a:r>
                        <a:rPr lang="ru-RU" sz="1100" u="none" strike="noStrike">
                          <a:effectLst/>
                          <a:latin typeface="+mn-lt"/>
                        </a:rPr>
                        <a:t> </a:t>
                      </a:r>
                      <a:endParaRPr lang="ru-RU" sz="1100" b="0" i="0" u="none" strike="noStrike">
                        <a:solidFill>
                          <a:srgbClr val="000000"/>
                        </a:solidFill>
                        <a:effectLst/>
                        <a:latin typeface="+mn-lt"/>
                      </a:endParaRPr>
                    </a:p>
                  </a:txBody>
                  <a:tcPr marL="2638" marR="2638" marT="2638" marB="0" anchor="ctr"/>
                </a:tc>
                <a:tc>
                  <a:txBody>
                    <a:bodyPr/>
                    <a:lstStyle/>
                    <a:p>
                      <a:pPr algn="ctr" fontAlgn="b"/>
                      <a:r>
                        <a:rPr lang="ru-RU" sz="1100" u="none" strike="noStrike">
                          <a:effectLst/>
                          <a:latin typeface="+mn-lt"/>
                        </a:rPr>
                        <a:t> </a:t>
                      </a:r>
                      <a:endParaRPr lang="ru-RU" sz="1100" b="0" i="0" u="none" strike="noStrike">
                        <a:solidFill>
                          <a:srgbClr val="000000"/>
                        </a:solidFill>
                        <a:effectLst/>
                        <a:latin typeface="+mn-lt"/>
                      </a:endParaRPr>
                    </a:p>
                  </a:txBody>
                  <a:tcPr marL="2638" marR="2638" marT="2638" marB="0" anchor="ctr"/>
                </a:tc>
                <a:tc>
                  <a:txBody>
                    <a:bodyPr/>
                    <a:lstStyle/>
                    <a:p>
                      <a:pPr algn="ctr" fontAlgn="b"/>
                      <a:r>
                        <a:rPr lang="ru-RU" sz="1100" u="none" strike="noStrike">
                          <a:effectLst/>
                          <a:latin typeface="+mn-lt"/>
                        </a:rPr>
                        <a:t>-183,5 </a:t>
                      </a:r>
                      <a:endParaRPr lang="ru-RU" sz="1100" b="0" i="0" u="none" strike="noStrike">
                        <a:solidFill>
                          <a:srgbClr val="000000"/>
                        </a:solidFill>
                        <a:effectLst/>
                        <a:latin typeface="+mn-lt"/>
                      </a:endParaRPr>
                    </a:p>
                  </a:txBody>
                  <a:tcPr marL="2638" marR="2638" marT="2638" marB="0" anchor="ctr"/>
                </a:tc>
                <a:tc>
                  <a:txBody>
                    <a:bodyPr/>
                    <a:lstStyle/>
                    <a:p>
                      <a:pPr algn="ctr" fontAlgn="b"/>
                      <a:r>
                        <a:rPr lang="ru-RU" sz="1100" u="none" strike="noStrike">
                          <a:effectLst/>
                          <a:latin typeface="+mn-lt"/>
                        </a:rPr>
                        <a:t>-1 614,5 </a:t>
                      </a:r>
                      <a:endParaRPr lang="ru-RU" sz="1100" b="0" i="0" u="none" strike="noStrike">
                        <a:solidFill>
                          <a:srgbClr val="000000"/>
                        </a:solidFill>
                        <a:effectLst/>
                        <a:latin typeface="+mn-lt"/>
                      </a:endParaRPr>
                    </a:p>
                  </a:txBody>
                  <a:tcPr marL="2638" marR="2638" marT="2638" marB="0" anchor="ctr"/>
                </a:tc>
                <a:tc>
                  <a:txBody>
                    <a:bodyPr/>
                    <a:lstStyle/>
                    <a:p>
                      <a:pPr algn="ctr" fontAlgn="b"/>
                      <a:r>
                        <a:rPr lang="ru-RU" sz="1100" u="none" strike="noStrike">
                          <a:effectLst/>
                          <a:latin typeface="+mn-lt"/>
                        </a:rPr>
                        <a:t>-740,9 </a:t>
                      </a:r>
                      <a:endParaRPr lang="ru-RU" sz="1100" b="0" i="0" u="none" strike="noStrike">
                        <a:solidFill>
                          <a:srgbClr val="000000"/>
                        </a:solidFill>
                        <a:effectLst/>
                        <a:latin typeface="+mn-lt"/>
                      </a:endParaRPr>
                    </a:p>
                  </a:txBody>
                  <a:tcPr marL="2638" marR="2638" marT="2638" marB="0" anchor="ctr"/>
                </a:tc>
                <a:tc>
                  <a:txBody>
                    <a:bodyPr/>
                    <a:lstStyle/>
                    <a:p>
                      <a:pPr algn="ctr" fontAlgn="b"/>
                      <a:r>
                        <a:rPr lang="ru-RU" sz="1100" u="none" strike="noStrike">
                          <a:effectLst/>
                          <a:latin typeface="+mn-lt"/>
                        </a:rPr>
                        <a:t>-24 027,8 </a:t>
                      </a:r>
                      <a:endParaRPr lang="ru-RU" sz="1100" b="0" i="0" u="none" strike="noStrike">
                        <a:solidFill>
                          <a:srgbClr val="000000"/>
                        </a:solidFill>
                        <a:effectLst/>
                        <a:latin typeface="+mn-lt"/>
                      </a:endParaRPr>
                    </a:p>
                  </a:txBody>
                  <a:tcPr marL="2638" marR="2638" marT="2638" marB="0" anchor="ctr"/>
                </a:tc>
                <a:tc>
                  <a:txBody>
                    <a:bodyPr/>
                    <a:lstStyle/>
                    <a:p>
                      <a:pPr algn="ctr" fontAlgn="b"/>
                      <a:r>
                        <a:rPr lang="ru-RU" sz="1100" u="none" strike="noStrike">
                          <a:effectLst/>
                          <a:latin typeface="+mn-lt"/>
                        </a:rPr>
                        <a:t>1 441 381,9 </a:t>
                      </a:r>
                      <a:endParaRPr lang="ru-RU" sz="1100" b="0" i="0" u="none" strike="noStrike">
                        <a:solidFill>
                          <a:srgbClr val="000000"/>
                        </a:solidFill>
                        <a:effectLst/>
                        <a:latin typeface="+mn-lt"/>
                      </a:endParaRPr>
                    </a:p>
                  </a:txBody>
                  <a:tcPr marL="2638" marR="2638" marT="2638" marB="0" anchor="ctr"/>
                </a:tc>
              </a:tr>
              <a:tr h="54339">
                <a:tc>
                  <a:txBody>
                    <a:bodyPr/>
                    <a:lstStyle/>
                    <a:p>
                      <a:pPr algn="l" fontAlgn="b"/>
                      <a:r>
                        <a:rPr lang="ru-RU" sz="1100" u="none" strike="noStrike">
                          <a:effectLst/>
                          <a:latin typeface="+mn-lt"/>
                        </a:rPr>
                        <a:t>Иные межбюджетные трансферты</a:t>
                      </a:r>
                      <a:endParaRPr lang="ru-RU" sz="1100" b="0" i="0" u="none" strike="noStrike">
                        <a:solidFill>
                          <a:srgbClr val="000000"/>
                        </a:solidFill>
                        <a:effectLst/>
                        <a:latin typeface="+mn-lt"/>
                      </a:endParaRPr>
                    </a:p>
                  </a:txBody>
                  <a:tcPr marL="2638" marR="2638" marT="2638" marB="0" anchor="b"/>
                </a:tc>
                <a:tc>
                  <a:txBody>
                    <a:bodyPr/>
                    <a:lstStyle/>
                    <a:p>
                      <a:pPr algn="ctr" fontAlgn="b"/>
                      <a:r>
                        <a:rPr lang="ru-RU" sz="1100" u="none" strike="noStrike" dirty="0">
                          <a:effectLst/>
                          <a:latin typeface="+mn-lt"/>
                        </a:rPr>
                        <a:t>000 2 02 40000 00 0000 000</a:t>
                      </a:r>
                      <a:endParaRPr lang="ru-RU" sz="1100" b="0" i="0" u="none" strike="noStrike" dirty="0">
                        <a:solidFill>
                          <a:srgbClr val="000000"/>
                        </a:solidFill>
                        <a:effectLst/>
                        <a:latin typeface="+mn-lt"/>
                      </a:endParaRPr>
                    </a:p>
                  </a:txBody>
                  <a:tcPr marL="2638" marR="2638" marT="2638" marB="0" anchor="ctr"/>
                </a:tc>
                <a:tc>
                  <a:txBody>
                    <a:bodyPr/>
                    <a:lstStyle/>
                    <a:p>
                      <a:pPr algn="ctr" fontAlgn="b"/>
                      <a:r>
                        <a:rPr lang="ru-RU" sz="1100" u="none" strike="noStrike">
                          <a:effectLst/>
                          <a:latin typeface="+mn-lt"/>
                        </a:rPr>
                        <a:t>1 330,0 </a:t>
                      </a:r>
                      <a:endParaRPr lang="ru-RU" sz="1100" b="0" i="0" u="none" strike="noStrike">
                        <a:solidFill>
                          <a:srgbClr val="000000"/>
                        </a:solidFill>
                        <a:effectLst/>
                        <a:latin typeface="+mn-lt"/>
                      </a:endParaRPr>
                    </a:p>
                  </a:txBody>
                  <a:tcPr marL="2638" marR="2638" marT="2638" marB="0" anchor="ctr"/>
                </a:tc>
                <a:tc>
                  <a:txBody>
                    <a:bodyPr/>
                    <a:lstStyle/>
                    <a:p>
                      <a:pPr algn="ctr" fontAlgn="b"/>
                      <a:r>
                        <a:rPr lang="ru-RU" sz="1100" u="none" strike="noStrike">
                          <a:effectLst/>
                          <a:latin typeface="+mn-lt"/>
                        </a:rPr>
                        <a:t>35 310,2 </a:t>
                      </a:r>
                      <a:endParaRPr lang="ru-RU" sz="1100" b="0" i="0" u="none" strike="noStrike">
                        <a:solidFill>
                          <a:srgbClr val="000000"/>
                        </a:solidFill>
                        <a:effectLst/>
                        <a:latin typeface="+mn-lt"/>
                      </a:endParaRPr>
                    </a:p>
                  </a:txBody>
                  <a:tcPr marL="2638" marR="2638" marT="2638" marB="0" anchor="ctr"/>
                </a:tc>
                <a:tc>
                  <a:txBody>
                    <a:bodyPr/>
                    <a:lstStyle/>
                    <a:p>
                      <a:pPr algn="ctr" fontAlgn="b"/>
                      <a:r>
                        <a:rPr lang="ru-RU" sz="1100" u="none" strike="noStrike">
                          <a:effectLst/>
                          <a:latin typeface="+mn-lt"/>
                        </a:rPr>
                        <a:t>2 344,9 </a:t>
                      </a:r>
                      <a:endParaRPr lang="ru-RU" sz="1100" b="0" i="0" u="none" strike="noStrike">
                        <a:solidFill>
                          <a:srgbClr val="000000"/>
                        </a:solidFill>
                        <a:effectLst/>
                        <a:latin typeface="+mn-lt"/>
                      </a:endParaRPr>
                    </a:p>
                  </a:txBody>
                  <a:tcPr marL="2638" marR="2638" marT="2638" marB="0" anchor="ctr"/>
                </a:tc>
                <a:tc>
                  <a:txBody>
                    <a:bodyPr/>
                    <a:lstStyle/>
                    <a:p>
                      <a:pPr algn="ctr" fontAlgn="b"/>
                      <a:r>
                        <a:rPr lang="ru-RU" sz="1100" u="none" strike="noStrike">
                          <a:effectLst/>
                          <a:latin typeface="+mn-lt"/>
                        </a:rPr>
                        <a:t>3 584,0 </a:t>
                      </a:r>
                      <a:endParaRPr lang="ru-RU" sz="1100" b="0" i="0" u="none" strike="noStrike">
                        <a:solidFill>
                          <a:srgbClr val="000000"/>
                        </a:solidFill>
                        <a:effectLst/>
                        <a:latin typeface="+mn-lt"/>
                      </a:endParaRPr>
                    </a:p>
                  </a:txBody>
                  <a:tcPr marL="2638" marR="2638" marT="2638" marB="0" anchor="ctr"/>
                </a:tc>
                <a:tc>
                  <a:txBody>
                    <a:bodyPr/>
                    <a:lstStyle/>
                    <a:p>
                      <a:pPr algn="ctr" fontAlgn="b"/>
                      <a:r>
                        <a:rPr lang="ru-RU" sz="1100" u="none" strike="noStrike">
                          <a:effectLst/>
                          <a:latin typeface="+mn-lt"/>
                        </a:rPr>
                        <a:t> </a:t>
                      </a:r>
                      <a:endParaRPr lang="ru-RU" sz="1100" b="0" i="0" u="none" strike="noStrike">
                        <a:solidFill>
                          <a:srgbClr val="000000"/>
                        </a:solidFill>
                        <a:effectLst/>
                        <a:latin typeface="+mn-lt"/>
                      </a:endParaRPr>
                    </a:p>
                  </a:txBody>
                  <a:tcPr marL="2638" marR="2638" marT="2638" marB="0" anchor="ctr"/>
                </a:tc>
                <a:tc>
                  <a:txBody>
                    <a:bodyPr/>
                    <a:lstStyle/>
                    <a:p>
                      <a:pPr algn="ctr" fontAlgn="b"/>
                      <a:r>
                        <a:rPr lang="ru-RU" sz="1100" u="none" strike="noStrike">
                          <a:effectLst/>
                          <a:latin typeface="+mn-lt"/>
                        </a:rPr>
                        <a:t>1 452,4 </a:t>
                      </a:r>
                      <a:endParaRPr lang="ru-RU" sz="1100" b="0" i="0" u="none" strike="noStrike">
                        <a:solidFill>
                          <a:srgbClr val="000000"/>
                        </a:solidFill>
                        <a:effectLst/>
                        <a:latin typeface="+mn-lt"/>
                      </a:endParaRPr>
                    </a:p>
                  </a:txBody>
                  <a:tcPr marL="2638" marR="2638" marT="2638" marB="0" anchor="ctr"/>
                </a:tc>
                <a:tc>
                  <a:txBody>
                    <a:bodyPr/>
                    <a:lstStyle/>
                    <a:p>
                      <a:pPr algn="ctr" fontAlgn="b"/>
                      <a:r>
                        <a:rPr lang="ru-RU" sz="1100" u="none" strike="noStrike">
                          <a:effectLst/>
                          <a:latin typeface="+mn-lt"/>
                        </a:rPr>
                        <a:t>178 078,8 </a:t>
                      </a:r>
                      <a:endParaRPr lang="ru-RU" sz="1100" b="0" i="0" u="none" strike="noStrike">
                        <a:solidFill>
                          <a:srgbClr val="000000"/>
                        </a:solidFill>
                        <a:effectLst/>
                        <a:latin typeface="+mn-lt"/>
                      </a:endParaRPr>
                    </a:p>
                  </a:txBody>
                  <a:tcPr marL="2638" marR="2638" marT="2638" marB="0" anchor="ctr"/>
                </a:tc>
                <a:tc>
                  <a:txBody>
                    <a:bodyPr/>
                    <a:lstStyle/>
                    <a:p>
                      <a:pPr algn="ctr" fontAlgn="b"/>
                      <a:r>
                        <a:rPr lang="ru-RU" sz="1100" u="none" strike="noStrike">
                          <a:effectLst/>
                          <a:latin typeface="+mn-lt"/>
                        </a:rPr>
                        <a:t>220 770,3 </a:t>
                      </a:r>
                      <a:endParaRPr lang="ru-RU" sz="1100" b="0" i="0" u="none" strike="noStrike">
                        <a:solidFill>
                          <a:srgbClr val="000000"/>
                        </a:solidFill>
                        <a:effectLst/>
                        <a:latin typeface="+mn-lt"/>
                      </a:endParaRPr>
                    </a:p>
                  </a:txBody>
                  <a:tcPr marL="2638" marR="2638" marT="2638" marB="0" anchor="ctr"/>
                </a:tc>
                <a:tc>
                  <a:txBody>
                    <a:bodyPr/>
                    <a:lstStyle/>
                    <a:p>
                      <a:pPr algn="ctr" fontAlgn="b"/>
                      <a:r>
                        <a:rPr lang="ru-RU" sz="1100" u="none" strike="noStrike">
                          <a:effectLst/>
                          <a:latin typeface="+mn-lt"/>
                        </a:rPr>
                        <a:t>-1 310,3 </a:t>
                      </a:r>
                      <a:endParaRPr lang="ru-RU" sz="1100" b="0" i="0" u="none" strike="noStrike">
                        <a:solidFill>
                          <a:srgbClr val="000000"/>
                        </a:solidFill>
                        <a:effectLst/>
                        <a:latin typeface="+mn-lt"/>
                      </a:endParaRPr>
                    </a:p>
                  </a:txBody>
                  <a:tcPr marL="2638" marR="2638" marT="2638" marB="0" anchor="ctr"/>
                </a:tc>
                <a:tc>
                  <a:txBody>
                    <a:bodyPr/>
                    <a:lstStyle/>
                    <a:p>
                      <a:pPr algn="ctr" fontAlgn="b"/>
                      <a:r>
                        <a:rPr lang="ru-RU" sz="1100" u="none" strike="noStrike">
                          <a:effectLst/>
                          <a:latin typeface="+mn-lt"/>
                        </a:rPr>
                        <a:t>220 790,0 </a:t>
                      </a:r>
                      <a:endParaRPr lang="ru-RU" sz="1100" b="0" i="0" u="none" strike="noStrike">
                        <a:solidFill>
                          <a:srgbClr val="000000"/>
                        </a:solidFill>
                        <a:effectLst/>
                        <a:latin typeface="+mn-lt"/>
                      </a:endParaRPr>
                    </a:p>
                  </a:txBody>
                  <a:tcPr marL="2638" marR="2638" marT="2638" marB="0" anchor="ctr"/>
                </a:tc>
              </a:tr>
              <a:tr h="100789">
                <a:tc>
                  <a:txBody>
                    <a:bodyPr/>
                    <a:lstStyle/>
                    <a:p>
                      <a:pPr algn="l" fontAlgn="t"/>
                      <a:r>
                        <a:rPr lang="ru-RU" sz="1100" u="none" strike="noStrike" dirty="0">
                          <a:effectLst/>
                          <a:latin typeface="+mn-lt"/>
                        </a:rPr>
                        <a:t>Прочие безвозмездные поступления в бюджеты городских округов</a:t>
                      </a:r>
                      <a:endParaRPr lang="ru-RU" sz="1100" b="0" i="0" u="none" strike="noStrike" dirty="0">
                        <a:solidFill>
                          <a:srgbClr val="000000"/>
                        </a:solidFill>
                        <a:effectLst/>
                        <a:latin typeface="+mn-lt"/>
                      </a:endParaRPr>
                    </a:p>
                  </a:txBody>
                  <a:tcPr marL="2638" marR="2638" marT="2638" marB="0"/>
                </a:tc>
                <a:tc>
                  <a:txBody>
                    <a:bodyPr/>
                    <a:lstStyle/>
                    <a:p>
                      <a:pPr algn="ctr" fontAlgn="ctr"/>
                      <a:r>
                        <a:rPr lang="ru-RU" sz="1100" u="none" strike="noStrike" dirty="0">
                          <a:effectLst/>
                          <a:latin typeface="+mn-lt"/>
                        </a:rPr>
                        <a:t>000 2 07 04000 00 0000 000</a:t>
                      </a:r>
                      <a:endParaRPr lang="ru-RU" sz="1100" b="0" i="0" u="none" strike="noStrike" dirty="0">
                        <a:solidFill>
                          <a:srgbClr val="000000"/>
                        </a:solidFill>
                        <a:effectLst/>
                        <a:latin typeface="+mn-lt"/>
                      </a:endParaRPr>
                    </a:p>
                  </a:txBody>
                  <a:tcPr marL="2638" marR="2638" marT="2638" marB="0" anchor="ctr"/>
                </a:tc>
                <a:tc>
                  <a:txBody>
                    <a:bodyPr/>
                    <a:lstStyle/>
                    <a:p>
                      <a:pPr algn="ctr" fontAlgn="b"/>
                      <a:r>
                        <a:rPr lang="ru-RU" sz="1100" u="none" strike="noStrike">
                          <a:effectLst/>
                          <a:latin typeface="+mn-lt"/>
                        </a:rPr>
                        <a:t>0,0 </a:t>
                      </a:r>
                      <a:endParaRPr lang="ru-RU" sz="1100" b="0" i="0" u="none" strike="noStrike">
                        <a:solidFill>
                          <a:srgbClr val="000000"/>
                        </a:solidFill>
                        <a:effectLst/>
                        <a:latin typeface="+mn-lt"/>
                      </a:endParaRPr>
                    </a:p>
                  </a:txBody>
                  <a:tcPr marL="2638" marR="2638" marT="2638" marB="0" anchor="ctr"/>
                </a:tc>
                <a:tc>
                  <a:txBody>
                    <a:bodyPr/>
                    <a:lstStyle/>
                    <a:p>
                      <a:pPr algn="ctr" fontAlgn="b"/>
                      <a:r>
                        <a:rPr lang="ru-RU" sz="1100" u="none" strike="noStrike">
                          <a:effectLst/>
                          <a:latin typeface="+mn-lt"/>
                        </a:rPr>
                        <a:t> </a:t>
                      </a:r>
                      <a:endParaRPr lang="ru-RU" sz="1100" b="0" i="0" u="none" strike="noStrike">
                        <a:solidFill>
                          <a:srgbClr val="000000"/>
                        </a:solidFill>
                        <a:effectLst/>
                        <a:latin typeface="+mn-lt"/>
                      </a:endParaRPr>
                    </a:p>
                  </a:txBody>
                  <a:tcPr marL="2638" marR="2638" marT="2638" marB="0" anchor="ctr"/>
                </a:tc>
                <a:tc>
                  <a:txBody>
                    <a:bodyPr/>
                    <a:lstStyle/>
                    <a:p>
                      <a:pPr algn="ctr" fontAlgn="b"/>
                      <a:r>
                        <a:rPr lang="ru-RU" sz="1100" u="none" strike="noStrike">
                          <a:effectLst/>
                          <a:latin typeface="+mn-lt"/>
                        </a:rPr>
                        <a:t> </a:t>
                      </a:r>
                      <a:endParaRPr lang="ru-RU" sz="1100" b="0" i="0" u="none" strike="noStrike">
                        <a:solidFill>
                          <a:srgbClr val="000000"/>
                        </a:solidFill>
                        <a:effectLst/>
                        <a:latin typeface="+mn-lt"/>
                      </a:endParaRPr>
                    </a:p>
                  </a:txBody>
                  <a:tcPr marL="2638" marR="2638" marT="2638" marB="0" anchor="ctr"/>
                </a:tc>
                <a:tc>
                  <a:txBody>
                    <a:bodyPr/>
                    <a:lstStyle/>
                    <a:p>
                      <a:pPr algn="ctr" fontAlgn="b"/>
                      <a:r>
                        <a:rPr lang="ru-RU" sz="1100" u="none" strike="noStrike">
                          <a:effectLst/>
                          <a:latin typeface="+mn-lt"/>
                        </a:rPr>
                        <a:t> </a:t>
                      </a:r>
                      <a:endParaRPr lang="ru-RU" sz="1100" b="0" i="0" u="none" strike="noStrike">
                        <a:solidFill>
                          <a:srgbClr val="000000"/>
                        </a:solidFill>
                        <a:effectLst/>
                        <a:latin typeface="+mn-lt"/>
                      </a:endParaRPr>
                    </a:p>
                  </a:txBody>
                  <a:tcPr marL="2638" marR="2638" marT="2638" marB="0" anchor="ctr"/>
                </a:tc>
                <a:tc>
                  <a:txBody>
                    <a:bodyPr/>
                    <a:lstStyle/>
                    <a:p>
                      <a:pPr algn="ctr" fontAlgn="b"/>
                      <a:r>
                        <a:rPr lang="ru-RU" sz="1100" u="none" strike="noStrike">
                          <a:effectLst/>
                          <a:latin typeface="+mn-lt"/>
                        </a:rPr>
                        <a:t> </a:t>
                      </a:r>
                      <a:endParaRPr lang="ru-RU" sz="1100" b="0" i="0" u="none" strike="noStrike">
                        <a:solidFill>
                          <a:srgbClr val="000000"/>
                        </a:solidFill>
                        <a:effectLst/>
                        <a:latin typeface="+mn-lt"/>
                      </a:endParaRPr>
                    </a:p>
                  </a:txBody>
                  <a:tcPr marL="2638" marR="2638" marT="2638" marB="0" anchor="ctr"/>
                </a:tc>
                <a:tc>
                  <a:txBody>
                    <a:bodyPr/>
                    <a:lstStyle/>
                    <a:p>
                      <a:pPr algn="ctr" fontAlgn="b"/>
                      <a:r>
                        <a:rPr lang="ru-RU" sz="1100" u="none" strike="noStrike">
                          <a:effectLst/>
                          <a:latin typeface="+mn-lt"/>
                        </a:rPr>
                        <a:t> </a:t>
                      </a:r>
                      <a:endParaRPr lang="ru-RU" sz="1100" b="0" i="0" u="none" strike="noStrike">
                        <a:solidFill>
                          <a:srgbClr val="000000"/>
                        </a:solidFill>
                        <a:effectLst/>
                        <a:latin typeface="+mn-lt"/>
                      </a:endParaRPr>
                    </a:p>
                  </a:txBody>
                  <a:tcPr marL="2638" marR="2638" marT="2638" marB="0" anchor="ctr"/>
                </a:tc>
                <a:tc>
                  <a:txBody>
                    <a:bodyPr/>
                    <a:lstStyle/>
                    <a:p>
                      <a:pPr algn="ctr" fontAlgn="b"/>
                      <a:r>
                        <a:rPr lang="ru-RU" sz="1100" u="none" strike="noStrike">
                          <a:effectLst/>
                          <a:latin typeface="+mn-lt"/>
                        </a:rPr>
                        <a:t> </a:t>
                      </a:r>
                      <a:endParaRPr lang="ru-RU" sz="1100" b="0" i="0" u="none" strike="noStrike">
                        <a:solidFill>
                          <a:srgbClr val="000000"/>
                        </a:solidFill>
                        <a:effectLst/>
                        <a:latin typeface="+mn-lt"/>
                      </a:endParaRPr>
                    </a:p>
                  </a:txBody>
                  <a:tcPr marL="2638" marR="2638" marT="2638" marB="0" anchor="ctr"/>
                </a:tc>
                <a:tc>
                  <a:txBody>
                    <a:bodyPr/>
                    <a:lstStyle/>
                    <a:p>
                      <a:pPr algn="ctr" fontAlgn="b"/>
                      <a:r>
                        <a:rPr lang="ru-RU" sz="1100" u="none" strike="noStrike">
                          <a:effectLst/>
                          <a:latin typeface="+mn-lt"/>
                        </a:rPr>
                        <a:t> </a:t>
                      </a:r>
                      <a:endParaRPr lang="ru-RU" sz="1100" b="0" i="0" u="none" strike="noStrike">
                        <a:solidFill>
                          <a:srgbClr val="000000"/>
                        </a:solidFill>
                        <a:effectLst/>
                        <a:latin typeface="+mn-lt"/>
                      </a:endParaRPr>
                    </a:p>
                  </a:txBody>
                  <a:tcPr marL="2638" marR="2638" marT="2638" marB="0" anchor="ctr"/>
                </a:tc>
                <a:tc>
                  <a:txBody>
                    <a:bodyPr/>
                    <a:lstStyle/>
                    <a:p>
                      <a:pPr algn="ctr" fontAlgn="b"/>
                      <a:r>
                        <a:rPr lang="ru-RU" sz="1100" u="none" strike="noStrike">
                          <a:effectLst/>
                          <a:latin typeface="+mn-lt"/>
                        </a:rPr>
                        <a:t>156 350,0 </a:t>
                      </a:r>
                      <a:endParaRPr lang="ru-RU" sz="1100" b="0" i="0" u="none" strike="noStrike">
                        <a:solidFill>
                          <a:srgbClr val="000000"/>
                        </a:solidFill>
                        <a:effectLst/>
                        <a:latin typeface="+mn-lt"/>
                      </a:endParaRPr>
                    </a:p>
                  </a:txBody>
                  <a:tcPr marL="2638" marR="2638" marT="2638" marB="0" anchor="ctr"/>
                </a:tc>
                <a:tc>
                  <a:txBody>
                    <a:bodyPr/>
                    <a:lstStyle/>
                    <a:p>
                      <a:pPr algn="ctr" fontAlgn="b"/>
                      <a:r>
                        <a:rPr lang="ru-RU" sz="1100" u="none" strike="noStrike" dirty="0">
                          <a:effectLst/>
                          <a:latin typeface="+mn-lt"/>
                        </a:rPr>
                        <a:t>156 350,0 </a:t>
                      </a:r>
                      <a:endParaRPr lang="ru-RU" sz="1100" b="0" i="0" u="none" strike="noStrike" dirty="0">
                        <a:solidFill>
                          <a:srgbClr val="000000"/>
                        </a:solidFill>
                        <a:effectLst/>
                        <a:latin typeface="+mn-lt"/>
                      </a:endParaRPr>
                    </a:p>
                  </a:txBody>
                  <a:tcPr marL="2638" marR="2638" marT="2638" marB="0" anchor="ctr"/>
                </a:tc>
              </a:tr>
            </a:tbl>
          </a:graphicData>
        </a:graphic>
      </p:graphicFrame>
      <p:sp>
        <p:nvSpPr>
          <p:cNvPr id="6" name="TextBox 5"/>
          <p:cNvSpPr txBox="1"/>
          <p:nvPr/>
        </p:nvSpPr>
        <p:spPr>
          <a:xfrm>
            <a:off x="10871200" y="689267"/>
            <a:ext cx="1036482" cy="369332"/>
          </a:xfrm>
          <a:prstGeom prst="rect">
            <a:avLst/>
          </a:prstGeom>
          <a:noFill/>
        </p:spPr>
        <p:txBody>
          <a:bodyPr wrap="square" rtlCol="0">
            <a:spAutoFit/>
          </a:bodyPr>
          <a:lstStyle/>
          <a:p>
            <a:pPr algn="r"/>
            <a:r>
              <a:rPr lang="ru-RU" dirty="0" smtClean="0"/>
              <a:t>(4 из 5)</a:t>
            </a:r>
            <a:endParaRPr lang="ru-RU" dirty="0"/>
          </a:p>
        </p:txBody>
      </p:sp>
    </p:spTree>
    <p:extLst>
      <p:ext uri="{BB962C8B-B14F-4D97-AF65-F5344CB8AC3E}">
        <p14:creationId xmlns:p14="http://schemas.microsoft.com/office/powerpoint/2010/main" val="2170135371"/>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Рисунок 12"/>
          <p:cNvPicPr>
            <a:picLocks noGrp="1" noChangeAspect="1"/>
          </p:cNvPicPr>
          <p:nvPr>
            <p:ph type="pic" sz="quarter" idx="14"/>
          </p:nvPr>
        </p:nvPicPr>
        <p:blipFill>
          <a:blip r:embed="rId2" cstate="email">
            <a:extLst>
              <a:ext uri="{28A0092B-C50C-407E-A947-70E740481C1C}">
                <a14:useLocalDpi xmlns:a14="http://schemas.microsoft.com/office/drawing/2010/main"/>
              </a:ext>
            </a:extLst>
          </a:blip>
          <a:stretch>
            <a:fillRect/>
          </a:stretch>
        </p:blipFill>
        <p:spPr>
          <a:xfrm>
            <a:off x="6659408" y="0"/>
            <a:ext cx="5529410" cy="3273488"/>
          </a:xfrm>
          <a:ln>
            <a:noFill/>
          </a:ln>
        </p:spPr>
      </p:pic>
      <p:sp>
        <p:nvSpPr>
          <p:cNvPr id="2" name="Заголовок 1"/>
          <p:cNvSpPr>
            <a:spLocks noGrp="1"/>
          </p:cNvSpPr>
          <p:nvPr>
            <p:ph type="title"/>
          </p:nvPr>
        </p:nvSpPr>
        <p:spPr>
          <a:xfrm>
            <a:off x="6577779" y="3360656"/>
            <a:ext cx="5588892" cy="1391394"/>
          </a:xfrm>
          <a:ln>
            <a:noFill/>
          </a:ln>
        </p:spPr>
        <p:style>
          <a:lnRef idx="2">
            <a:schemeClr val="dk1"/>
          </a:lnRef>
          <a:fillRef idx="1">
            <a:schemeClr val="lt1"/>
          </a:fillRef>
          <a:effectRef idx="0">
            <a:schemeClr val="dk1"/>
          </a:effectRef>
          <a:fontRef idx="minor">
            <a:schemeClr val="dk1"/>
          </a:fontRef>
        </p:style>
        <p:txBody>
          <a:bodyPr/>
          <a:lstStyle/>
          <a:p>
            <a:r>
              <a:rPr lang="ru-RU" sz="3200" dirty="0">
                <a:latin typeface="+mn-lt"/>
              </a:rPr>
              <a:t>Муниципальная </a:t>
            </a:r>
            <a:r>
              <a:rPr lang="ru-RU" sz="3200" dirty="0" smtClean="0">
                <a:latin typeface="+mn-lt"/>
              </a:rPr>
              <a:t>программа </a:t>
            </a:r>
            <a:r>
              <a:rPr lang="ru-RU" sz="3200" dirty="0"/>
              <a:t>"</a:t>
            </a:r>
            <a:r>
              <a:rPr lang="ru-RU" sz="3200" dirty="0" smtClean="0"/>
              <a:t>Содержание городских территорий</a:t>
            </a:r>
            <a:r>
              <a:rPr lang="ru-RU" sz="3200" dirty="0"/>
              <a:t>, озеленение </a:t>
            </a:r>
            <a:r>
              <a:rPr lang="ru-RU" sz="3200" dirty="0" smtClean="0"/>
              <a:t>и благоустройство в </a:t>
            </a:r>
            <a:r>
              <a:rPr lang="ru-RU" sz="3200" dirty="0"/>
              <a:t>городе </a:t>
            </a:r>
            <a:r>
              <a:rPr lang="ru-RU" sz="3200" dirty="0" err="1" smtClean="0"/>
              <a:t>Пыть-Яхе</a:t>
            </a:r>
            <a:r>
              <a:rPr lang="ru-RU" sz="3200" dirty="0" smtClean="0"/>
              <a:t>"</a:t>
            </a:r>
            <a:endParaRPr lang="ru-RU" sz="3200" dirty="0">
              <a:latin typeface="+mn-lt"/>
            </a:endParaRPr>
          </a:p>
        </p:txBody>
      </p:sp>
      <p:sp>
        <p:nvSpPr>
          <p:cNvPr id="4" name="Нижний колонтитул 3"/>
          <p:cNvSpPr>
            <a:spLocks noGrp="1"/>
          </p:cNvSpPr>
          <p:nvPr>
            <p:ph type="ftr" sz="quarter" idx="13"/>
          </p:nvPr>
        </p:nvSpPr>
        <p:spPr/>
        <p:txBody>
          <a:bodyPr/>
          <a:lstStyle/>
          <a:p>
            <a:pPr rtl="0"/>
            <a:r>
              <a:rPr lang="ru-RU" noProof="0" smtClean="0"/>
              <a:t>Бюджет для граждан</a:t>
            </a:r>
            <a:endParaRPr lang="ru-RU" noProof="0" dirty="0"/>
          </a:p>
        </p:txBody>
      </p:sp>
      <p:sp>
        <p:nvSpPr>
          <p:cNvPr id="85" name="Нижний колонтитул 3"/>
          <p:cNvSpPr txBox="1">
            <a:spLocks/>
          </p:cNvSpPr>
          <p:nvPr/>
        </p:nvSpPr>
        <p:spPr>
          <a:xfrm>
            <a:off x="0" y="6437730"/>
            <a:ext cx="11760000" cy="432000"/>
          </a:xfrm>
          <a:prstGeom prst="rect">
            <a:avLst/>
          </a:prstGeom>
          <a:solidFill>
            <a:srgbClr val="404040"/>
          </a:solidFill>
          <a:ln cmpd="sng">
            <a:noFill/>
          </a:ln>
        </p:spPr>
        <p:txBody>
          <a:bodyPr vert="horz" lIns="0" tIns="0" rIns="0" bIns="0" rtlCol="0" anchor="ctr"/>
          <a:lstStyle>
            <a:defPPr rtl="0">
              <a:defRPr lang="ru-RU"/>
            </a:defPPr>
            <a:lvl1pPr marL="0" algn="l" defTabSz="914400" rtl="0" eaLnBrk="1" latinLnBrk="0" hangingPunct="1">
              <a:defRPr sz="1200"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1"/>
            <a:r>
              <a:rPr lang="ru-RU" b="1" smtClean="0">
                <a:gradFill>
                  <a:gsLst>
                    <a:gs pos="0">
                      <a:schemeClr val="accent1">
                        <a:lumMod val="5000"/>
                        <a:lumOff val="95000"/>
                      </a:schemeClr>
                    </a:gs>
                    <a:gs pos="74000">
                      <a:schemeClr val="accent5">
                        <a:lumMod val="25000"/>
                        <a:lumOff val="75000"/>
                      </a:schemeClr>
                    </a:gs>
                    <a:gs pos="83000">
                      <a:schemeClr val="accent5">
                        <a:lumMod val="25000"/>
                        <a:lumOff val="75000"/>
                      </a:schemeClr>
                    </a:gs>
                    <a:gs pos="100000">
                      <a:schemeClr val="accent5">
                        <a:lumMod val="50000"/>
                        <a:lumOff val="50000"/>
                      </a:schemeClr>
                    </a:gs>
                  </a:gsLst>
                  <a:lin ang="5400000" scaled="1"/>
                </a:gradFill>
              </a:rPr>
              <a:t>БЮДЖЕТ ДЛЯ ГРАЖДАН </a:t>
            </a:r>
            <a:endParaRPr lang="ru-RU" b="1" dirty="0">
              <a:gradFill>
                <a:gsLst>
                  <a:gs pos="0">
                    <a:schemeClr val="accent1">
                      <a:lumMod val="5000"/>
                      <a:lumOff val="95000"/>
                    </a:schemeClr>
                  </a:gs>
                  <a:gs pos="74000">
                    <a:schemeClr val="accent5">
                      <a:lumMod val="25000"/>
                      <a:lumOff val="75000"/>
                    </a:schemeClr>
                  </a:gs>
                  <a:gs pos="83000">
                    <a:schemeClr val="accent5">
                      <a:lumMod val="25000"/>
                      <a:lumOff val="75000"/>
                    </a:schemeClr>
                  </a:gs>
                  <a:gs pos="100000">
                    <a:schemeClr val="accent5">
                      <a:lumMod val="50000"/>
                      <a:lumOff val="50000"/>
                    </a:schemeClr>
                  </a:gs>
                </a:gsLst>
                <a:lin ang="5400000" scaled="1"/>
              </a:gradFill>
            </a:endParaRPr>
          </a:p>
        </p:txBody>
      </p:sp>
      <p:sp>
        <p:nvSpPr>
          <p:cNvPr id="86" name="Номер слайда 5">
            <a:extLst>
              <a:ext uri="{FF2B5EF4-FFF2-40B4-BE49-F238E27FC236}">
                <a16:creationId xmlns:a16="http://schemas.microsoft.com/office/drawing/2014/main" xmlns="" id="{1C554D9F-1895-486E-BFBA-905BB2D29E08}"/>
              </a:ext>
            </a:extLst>
          </p:cNvPr>
          <p:cNvSpPr txBox="1">
            <a:spLocks/>
          </p:cNvSpPr>
          <p:nvPr/>
        </p:nvSpPr>
        <p:spPr>
          <a:xfrm>
            <a:off x="11760000" y="6437730"/>
            <a:ext cx="432000" cy="432000"/>
          </a:xfrm>
          <a:prstGeom prst="rect">
            <a:avLst/>
          </a:prstGeom>
          <a:solidFill>
            <a:schemeClr val="tx1">
              <a:lumMod val="75000"/>
              <a:lumOff val="25000"/>
            </a:schemeClr>
          </a:solidFill>
        </p:spPr>
        <p:txBody>
          <a:bodyPr vert="horz" lIns="0" tIns="0" rIns="0" bIns="0" rtlCol="0" anchor="ctr"/>
          <a:lstStyle>
            <a:defPPr rtl="0">
              <a:defRPr lang="ru-RU"/>
            </a:defPPr>
            <a:lvl1pPr marL="0" algn="ctr" defTabSz="914400" rtl="0" eaLnBrk="1" latinLnBrk="0" hangingPunct="1">
              <a:defRPr sz="1200" kern="1200">
                <a:solidFill>
                  <a:schemeClr val="bg1"/>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sz="1600" b="1" dirty="0" smtClean="0">
                <a:ln w="0"/>
                <a:gradFill>
                  <a:gsLst>
                    <a:gs pos="0">
                      <a:schemeClr val="accent1">
                        <a:lumMod val="5000"/>
                        <a:lumOff val="95000"/>
                      </a:schemeClr>
                    </a:gs>
                    <a:gs pos="74000">
                      <a:schemeClr val="accent5">
                        <a:lumMod val="25000"/>
                        <a:lumOff val="75000"/>
                      </a:schemeClr>
                    </a:gs>
                    <a:gs pos="83000">
                      <a:schemeClr val="accent5">
                        <a:lumMod val="25000"/>
                        <a:lumOff val="75000"/>
                      </a:schemeClr>
                    </a:gs>
                    <a:gs pos="100000">
                      <a:schemeClr val="accent5">
                        <a:lumMod val="50000"/>
                        <a:lumOff val="50000"/>
                      </a:schemeClr>
                    </a:gs>
                  </a:gsLst>
                  <a:lin ang="5400000" scaled="1"/>
                </a:gradFill>
                <a:effectLst>
                  <a:outerShdw blurRad="38100" dist="25400" dir="5400000" algn="ctr" rotWithShape="0">
                    <a:srgbClr val="6E747A">
                      <a:alpha val="43000"/>
                    </a:srgbClr>
                  </a:outerShdw>
                </a:effectLst>
              </a:rPr>
              <a:t>73</a:t>
            </a:r>
            <a:endParaRPr lang="ru-RU" sz="1600" b="1" dirty="0">
              <a:ln w="0"/>
              <a:gradFill>
                <a:gsLst>
                  <a:gs pos="0">
                    <a:schemeClr val="accent1">
                      <a:lumMod val="5000"/>
                      <a:lumOff val="95000"/>
                    </a:schemeClr>
                  </a:gs>
                  <a:gs pos="74000">
                    <a:schemeClr val="accent5">
                      <a:lumMod val="25000"/>
                      <a:lumOff val="75000"/>
                    </a:schemeClr>
                  </a:gs>
                  <a:gs pos="83000">
                    <a:schemeClr val="accent5">
                      <a:lumMod val="25000"/>
                      <a:lumOff val="75000"/>
                    </a:schemeClr>
                  </a:gs>
                  <a:gs pos="100000">
                    <a:schemeClr val="accent5">
                      <a:lumMod val="50000"/>
                      <a:lumOff val="50000"/>
                    </a:schemeClr>
                  </a:gs>
                </a:gsLst>
                <a:lin ang="5400000" scaled="1"/>
              </a:gradFill>
              <a:effectLst>
                <a:outerShdw blurRad="38100" dist="25400" dir="5400000" algn="ctr" rotWithShape="0">
                  <a:srgbClr val="6E747A">
                    <a:alpha val="43000"/>
                  </a:srgbClr>
                </a:outerShdw>
              </a:effectLst>
            </a:endParaRPr>
          </a:p>
        </p:txBody>
      </p:sp>
      <p:graphicFrame>
        <p:nvGraphicFramePr>
          <p:cNvPr id="16" name="Таблица 15"/>
          <p:cNvGraphicFramePr>
            <a:graphicFrameLocks noGrp="1"/>
          </p:cNvGraphicFramePr>
          <p:nvPr>
            <p:extLst/>
          </p:nvPr>
        </p:nvGraphicFramePr>
        <p:xfrm>
          <a:off x="160276" y="137949"/>
          <a:ext cx="6417505" cy="855673"/>
        </p:xfrm>
        <a:graphic>
          <a:graphicData uri="http://schemas.openxmlformats.org/drawingml/2006/table">
            <a:tbl>
              <a:tblPr firstRow="1" bandRow="1" bandCol="1">
                <a:tableStyleId>{5A111915-BE36-4E01-A7E5-04B1672EAD32}</a:tableStyleId>
              </a:tblPr>
              <a:tblGrid>
                <a:gridCol w="2181952"/>
                <a:gridCol w="1625768"/>
                <a:gridCol w="1411851"/>
                <a:gridCol w="1197934"/>
              </a:tblGrid>
              <a:tr h="337513">
                <a:tc rowSpan="2">
                  <a:txBody>
                    <a:bodyPr/>
                    <a:lstStyle/>
                    <a:p>
                      <a:pPr algn="ctr"/>
                      <a:r>
                        <a:rPr lang="ru-RU" sz="1400" dirty="0" smtClean="0"/>
                        <a:t>Общий объем расходов по программе,</a:t>
                      </a:r>
                    </a:p>
                    <a:p>
                      <a:pPr algn="ctr"/>
                      <a:r>
                        <a:rPr lang="ru-RU" sz="1400" dirty="0" smtClean="0"/>
                        <a:t>тыс. рублей</a:t>
                      </a:r>
                      <a:endParaRPr lang="ru-RU" sz="1400" b="1" dirty="0">
                        <a:solidFill>
                          <a:schemeClr val="tx1">
                            <a:lumMod val="65000"/>
                            <a:lumOff val="35000"/>
                          </a:schemeClr>
                        </a:solidFill>
                        <a:latin typeface="+mn-lt"/>
                      </a:endParaRPr>
                    </a:p>
                  </a:txBody>
                  <a:tcPr anchor="ctr"/>
                </a:tc>
                <a:tc>
                  <a:txBody>
                    <a:bodyPr/>
                    <a:lstStyle/>
                    <a:p>
                      <a:pPr algn="ctr"/>
                      <a:r>
                        <a:rPr lang="ru-RU" sz="1400" dirty="0" smtClean="0"/>
                        <a:t>Уточненный план на 2021 год</a:t>
                      </a:r>
                      <a:endParaRPr lang="ru-RU" sz="1400" b="1" dirty="0">
                        <a:solidFill>
                          <a:schemeClr val="tx1">
                            <a:lumMod val="65000"/>
                            <a:lumOff val="35000"/>
                          </a:schemeClr>
                        </a:solidFill>
                        <a:latin typeface="+mn-lt"/>
                      </a:endParaRPr>
                    </a:p>
                  </a:txBody>
                  <a:tcPr anchor="ctr"/>
                </a:tc>
                <a:tc>
                  <a:txBody>
                    <a:bodyPr/>
                    <a:lstStyle/>
                    <a:p>
                      <a:pPr algn="ctr"/>
                      <a:r>
                        <a:rPr lang="ru-RU" sz="1400" dirty="0" smtClean="0"/>
                        <a:t>Исполнено за 2021 год</a:t>
                      </a:r>
                      <a:endParaRPr lang="ru-RU" sz="1400" b="1" dirty="0">
                        <a:solidFill>
                          <a:schemeClr val="tx1">
                            <a:lumMod val="65000"/>
                            <a:lumOff val="35000"/>
                          </a:schemeClr>
                        </a:solidFill>
                        <a:latin typeface="+mn-lt"/>
                      </a:endParaRPr>
                    </a:p>
                  </a:txBody>
                  <a:tcPr anchor="ctr"/>
                </a:tc>
                <a:tc>
                  <a:txBody>
                    <a:bodyPr/>
                    <a:lstStyle/>
                    <a:p>
                      <a:pPr algn="ctr"/>
                      <a:r>
                        <a:rPr lang="ru-RU" sz="1400" dirty="0" smtClean="0"/>
                        <a:t>% исполнения</a:t>
                      </a:r>
                      <a:endParaRPr lang="ru-RU" sz="1400" b="1" dirty="0">
                        <a:solidFill>
                          <a:schemeClr val="tx1">
                            <a:lumMod val="65000"/>
                            <a:lumOff val="35000"/>
                          </a:schemeClr>
                        </a:solidFill>
                        <a:latin typeface="+mn-lt"/>
                      </a:endParaRPr>
                    </a:p>
                  </a:txBody>
                  <a:tcPr anchor="ctr"/>
                </a:tc>
              </a:tr>
              <a:tr h="337513">
                <a:tc vMerge="1">
                  <a:txBody>
                    <a:bodyPr/>
                    <a:lstStyle/>
                    <a:p>
                      <a:endParaRPr lang="ru-RU" dirty="0"/>
                    </a:p>
                  </a:txBody>
                  <a:tcPr/>
                </a:tc>
                <a:tc>
                  <a:txBody>
                    <a:bodyPr/>
                    <a:lstStyle/>
                    <a:p>
                      <a:pPr algn="ctr"/>
                      <a:r>
                        <a:rPr lang="ru-RU" sz="1400" dirty="0" smtClean="0"/>
                        <a:t>187 770,4</a:t>
                      </a:r>
                      <a:endParaRPr lang="ru-RU" sz="1400" b="0" dirty="0">
                        <a:solidFill>
                          <a:schemeClr val="tx1">
                            <a:lumMod val="65000"/>
                            <a:lumOff val="35000"/>
                          </a:schemeClr>
                        </a:solidFill>
                        <a:latin typeface="+mn-lt"/>
                      </a:endParaRPr>
                    </a:p>
                  </a:txBody>
                  <a:tcPr anchor="ctr"/>
                </a:tc>
                <a:tc>
                  <a:txBody>
                    <a:bodyPr/>
                    <a:lstStyle/>
                    <a:p>
                      <a:pPr algn="ctr"/>
                      <a:r>
                        <a:rPr lang="ru-RU" sz="1400" dirty="0" smtClean="0"/>
                        <a:t>105 528,6</a:t>
                      </a:r>
                      <a:endParaRPr lang="ru-RU" sz="1400" b="0" dirty="0">
                        <a:solidFill>
                          <a:schemeClr val="tx1">
                            <a:lumMod val="65000"/>
                            <a:lumOff val="35000"/>
                          </a:schemeClr>
                        </a:solidFill>
                        <a:latin typeface="+mn-lt"/>
                      </a:endParaRPr>
                    </a:p>
                  </a:txBody>
                  <a:tcPr anchor="ctr"/>
                </a:tc>
                <a:tc>
                  <a:txBody>
                    <a:bodyPr/>
                    <a:lstStyle/>
                    <a:p>
                      <a:pPr algn="ctr"/>
                      <a:r>
                        <a:rPr lang="ru-RU" sz="1400" b="0" dirty="0" smtClean="0">
                          <a:solidFill>
                            <a:schemeClr val="tx1"/>
                          </a:solidFill>
                          <a:latin typeface="+mn-lt"/>
                        </a:rPr>
                        <a:t>56,2</a:t>
                      </a:r>
                      <a:endParaRPr lang="ru-RU" sz="1400" b="0" dirty="0">
                        <a:solidFill>
                          <a:schemeClr val="tx1">
                            <a:lumMod val="65000"/>
                            <a:lumOff val="35000"/>
                          </a:schemeClr>
                        </a:solidFill>
                        <a:latin typeface="+mn-lt"/>
                      </a:endParaRPr>
                    </a:p>
                  </a:txBody>
                  <a:tcPr anchor="ctr"/>
                </a:tc>
              </a:tr>
            </a:tbl>
          </a:graphicData>
        </a:graphic>
      </p:graphicFrame>
      <p:graphicFrame>
        <p:nvGraphicFramePr>
          <p:cNvPr id="14" name="Таблица 13"/>
          <p:cNvGraphicFramePr>
            <a:graphicFrameLocks noGrp="1"/>
          </p:cNvGraphicFramePr>
          <p:nvPr>
            <p:extLst/>
          </p:nvPr>
        </p:nvGraphicFramePr>
        <p:xfrm>
          <a:off x="160273" y="1118859"/>
          <a:ext cx="6417506" cy="3948861"/>
        </p:xfrm>
        <a:graphic>
          <a:graphicData uri="http://schemas.openxmlformats.org/drawingml/2006/table">
            <a:tbl>
              <a:tblPr firstRow="1" bandRow="1" bandCol="1">
                <a:tableStyleId>{5A111915-BE36-4E01-A7E5-04B1672EAD32}</a:tableStyleId>
              </a:tblPr>
              <a:tblGrid>
                <a:gridCol w="3793657"/>
                <a:gridCol w="539693"/>
                <a:gridCol w="583474"/>
                <a:gridCol w="731033"/>
                <a:gridCol w="769649"/>
              </a:tblGrid>
              <a:tr h="291254">
                <a:tc rowSpan="2">
                  <a:txBody>
                    <a:bodyPr/>
                    <a:lstStyle/>
                    <a:p>
                      <a:pPr algn="ctr" fontAlgn="ctr"/>
                      <a:r>
                        <a:rPr lang="ru-RU" sz="1000" u="none" strike="noStrike" dirty="0" smtClean="0">
                          <a:effectLst/>
                        </a:rPr>
                        <a:t>Наименование целевых показателей </a:t>
                      </a:r>
                      <a:endParaRPr lang="ru-RU" sz="1000" b="0" i="0" u="none" strike="noStrike" dirty="0">
                        <a:solidFill>
                          <a:srgbClr val="000000"/>
                        </a:solidFill>
                        <a:effectLst/>
                        <a:latin typeface="Times New Roman" panose="02020603050405020304" pitchFamily="18" charset="0"/>
                      </a:endParaRPr>
                    </a:p>
                  </a:txBody>
                  <a:tcPr marL="2956" marR="2956" marT="2956" marB="0" anchor="ctr"/>
                </a:tc>
                <a:tc gridSpan="2">
                  <a:txBody>
                    <a:bodyPr/>
                    <a:lstStyle/>
                    <a:p>
                      <a:pPr algn="ctr" fontAlgn="ctr"/>
                      <a:r>
                        <a:rPr lang="ru-RU" sz="1000" u="none" strike="noStrike">
                          <a:effectLst/>
                        </a:rPr>
                        <a:t>Значение показателя</a:t>
                      </a:r>
                      <a:endParaRPr lang="ru-RU" sz="1000" b="0" i="0" u="none" strike="noStrike">
                        <a:solidFill>
                          <a:srgbClr val="000000"/>
                        </a:solidFill>
                        <a:effectLst/>
                        <a:latin typeface="Times New Roman" panose="02020603050405020304" pitchFamily="18" charset="0"/>
                      </a:endParaRPr>
                    </a:p>
                  </a:txBody>
                  <a:tcPr marL="2956" marR="2956" marT="2956" marB="0" anchor="ctr"/>
                </a:tc>
                <a:tc hMerge="1">
                  <a:txBody>
                    <a:bodyPr/>
                    <a:lstStyle/>
                    <a:p>
                      <a:endParaRPr lang="ru-RU"/>
                    </a:p>
                  </a:txBody>
                  <a:tcPr/>
                </a:tc>
                <a:tc gridSpan="2">
                  <a:txBody>
                    <a:bodyPr/>
                    <a:lstStyle/>
                    <a:p>
                      <a:pPr algn="ctr" fontAlgn="ctr"/>
                      <a:r>
                        <a:rPr lang="ru-RU" sz="1000" u="none" strike="noStrike">
                          <a:effectLst/>
                        </a:rPr>
                        <a:t>Объём финансирования (тыс. рублей)</a:t>
                      </a:r>
                      <a:endParaRPr lang="ru-RU" sz="1000" b="0" i="0" u="none" strike="noStrike">
                        <a:solidFill>
                          <a:srgbClr val="000000"/>
                        </a:solidFill>
                        <a:effectLst/>
                        <a:latin typeface="Times New Roman" panose="02020603050405020304" pitchFamily="18" charset="0"/>
                      </a:endParaRPr>
                    </a:p>
                  </a:txBody>
                  <a:tcPr marL="2956" marR="2956" marT="2956" marB="0" anchor="ctr"/>
                </a:tc>
                <a:tc hMerge="1">
                  <a:txBody>
                    <a:bodyPr/>
                    <a:lstStyle/>
                    <a:p>
                      <a:endParaRPr lang="ru-RU"/>
                    </a:p>
                  </a:txBody>
                  <a:tcPr/>
                </a:tc>
              </a:tr>
              <a:tr h="291254">
                <a:tc vMerge="1">
                  <a:txBody>
                    <a:bodyPr/>
                    <a:lstStyle/>
                    <a:p>
                      <a:endParaRPr lang="ru-RU"/>
                    </a:p>
                  </a:txBody>
                  <a:tcPr/>
                </a:tc>
                <a:tc>
                  <a:txBody>
                    <a:bodyPr/>
                    <a:lstStyle/>
                    <a:p>
                      <a:pPr algn="ctr" fontAlgn="ctr"/>
                      <a:r>
                        <a:rPr lang="ru-RU" sz="1000" u="none" strike="noStrike">
                          <a:effectLst/>
                        </a:rPr>
                        <a:t>план</a:t>
                      </a:r>
                      <a:endParaRPr lang="ru-RU" sz="1000" b="0" i="0" u="none" strike="noStrike">
                        <a:solidFill>
                          <a:srgbClr val="000000"/>
                        </a:solidFill>
                        <a:effectLst/>
                        <a:latin typeface="Times New Roman" panose="02020603050405020304" pitchFamily="18" charset="0"/>
                      </a:endParaRPr>
                    </a:p>
                  </a:txBody>
                  <a:tcPr marL="2956" marR="2956" marT="2956" marB="0" anchor="ctr"/>
                </a:tc>
                <a:tc>
                  <a:txBody>
                    <a:bodyPr/>
                    <a:lstStyle/>
                    <a:p>
                      <a:pPr algn="ctr" fontAlgn="ctr"/>
                      <a:r>
                        <a:rPr lang="ru-RU" sz="1000" u="none" strike="noStrike">
                          <a:effectLst/>
                        </a:rPr>
                        <a:t>факт</a:t>
                      </a:r>
                      <a:endParaRPr lang="ru-RU" sz="1000" b="0" i="0" u="none" strike="noStrike">
                        <a:solidFill>
                          <a:srgbClr val="000000"/>
                        </a:solidFill>
                        <a:effectLst/>
                        <a:latin typeface="Times New Roman" panose="02020603050405020304" pitchFamily="18" charset="0"/>
                      </a:endParaRPr>
                    </a:p>
                  </a:txBody>
                  <a:tcPr marL="2956" marR="2956" marT="2956" marB="0" anchor="ctr"/>
                </a:tc>
                <a:tc>
                  <a:txBody>
                    <a:bodyPr/>
                    <a:lstStyle/>
                    <a:p>
                      <a:pPr algn="ctr" fontAlgn="ctr"/>
                      <a:r>
                        <a:rPr lang="ru-RU" sz="1000" u="none" strike="noStrike">
                          <a:effectLst/>
                        </a:rPr>
                        <a:t>план по программе</a:t>
                      </a:r>
                      <a:endParaRPr lang="ru-RU" sz="1000" b="0" i="0" u="none" strike="noStrike">
                        <a:solidFill>
                          <a:srgbClr val="000000"/>
                        </a:solidFill>
                        <a:effectLst/>
                        <a:latin typeface="Times New Roman" panose="02020603050405020304" pitchFamily="18" charset="0"/>
                      </a:endParaRPr>
                    </a:p>
                  </a:txBody>
                  <a:tcPr marL="2956" marR="2956" marT="2956" marB="0" anchor="ctr"/>
                </a:tc>
                <a:tc>
                  <a:txBody>
                    <a:bodyPr/>
                    <a:lstStyle/>
                    <a:p>
                      <a:pPr algn="ctr" fontAlgn="ctr"/>
                      <a:r>
                        <a:rPr lang="ru-RU" sz="1000" u="none" strike="noStrike">
                          <a:effectLst/>
                        </a:rPr>
                        <a:t>кассовое исполнение</a:t>
                      </a:r>
                      <a:endParaRPr lang="ru-RU" sz="1000" b="0" i="0" u="none" strike="noStrike">
                        <a:solidFill>
                          <a:srgbClr val="000000"/>
                        </a:solidFill>
                        <a:effectLst/>
                        <a:latin typeface="Times New Roman" panose="02020603050405020304" pitchFamily="18" charset="0"/>
                      </a:endParaRPr>
                    </a:p>
                  </a:txBody>
                  <a:tcPr marL="2956" marR="2956" marT="2956" marB="0" anchor="ctr"/>
                </a:tc>
              </a:tr>
              <a:tr h="435483">
                <a:tc>
                  <a:txBody>
                    <a:bodyPr/>
                    <a:lstStyle/>
                    <a:p>
                      <a:pPr algn="l" fontAlgn="t"/>
                      <a:r>
                        <a:rPr lang="ru-RU" sz="1000" u="none" strike="noStrike" dirty="0" smtClean="0">
                          <a:effectLst/>
                        </a:rPr>
                        <a:t>Доля улично-дорожных сетей, обеспеченных освещением в общей протяженности улично-дорожной сети</a:t>
                      </a:r>
                      <a:endParaRPr lang="ru-RU" sz="1000" u="none" strike="noStrike" dirty="0">
                        <a:effectLst/>
                      </a:endParaRPr>
                    </a:p>
                  </a:txBody>
                  <a:tcPr marL="2956" marR="2956" marT="2956" marB="0"/>
                </a:tc>
                <a:tc>
                  <a:txBody>
                    <a:bodyPr/>
                    <a:lstStyle/>
                    <a:p>
                      <a:pPr algn="ctr" fontAlgn="t"/>
                      <a:r>
                        <a:rPr lang="ru-RU" sz="1200" b="0" i="0" u="none" strike="noStrike" dirty="0" smtClean="0">
                          <a:solidFill>
                            <a:srgbClr val="000000"/>
                          </a:solidFill>
                          <a:effectLst/>
                          <a:latin typeface="+mn-lt"/>
                        </a:rPr>
                        <a:t>54,4</a:t>
                      </a:r>
                      <a:endParaRPr lang="ru-RU" sz="1200" b="0" i="0" u="none" strike="noStrike" dirty="0">
                        <a:solidFill>
                          <a:srgbClr val="000000"/>
                        </a:solidFill>
                        <a:effectLst/>
                        <a:latin typeface="+mn-lt"/>
                      </a:endParaRPr>
                    </a:p>
                  </a:txBody>
                  <a:tcPr marL="2956" marR="2956" marT="2956" marB="0" anchor="ctr"/>
                </a:tc>
                <a:tc>
                  <a:txBody>
                    <a:bodyPr/>
                    <a:lstStyle/>
                    <a:p>
                      <a:pPr algn="ctr" fontAlgn="t"/>
                      <a:r>
                        <a:rPr lang="ru-RU" sz="1200" b="0" i="0" u="none" strike="noStrike" dirty="0" smtClean="0">
                          <a:solidFill>
                            <a:srgbClr val="000000"/>
                          </a:solidFill>
                          <a:effectLst/>
                          <a:latin typeface="+mn-lt"/>
                        </a:rPr>
                        <a:t>54,4</a:t>
                      </a:r>
                      <a:endParaRPr lang="ru-RU" sz="1200" b="0" i="0" u="none" strike="noStrike" dirty="0">
                        <a:solidFill>
                          <a:srgbClr val="000000"/>
                        </a:solidFill>
                        <a:effectLst/>
                        <a:latin typeface="+mn-lt"/>
                      </a:endParaRPr>
                    </a:p>
                  </a:txBody>
                  <a:tcPr marL="2956" marR="2956" marT="2956" marB="0" anchor="ctr"/>
                </a:tc>
                <a:tc>
                  <a:txBody>
                    <a:bodyPr/>
                    <a:lstStyle/>
                    <a:p>
                      <a:pPr algn="ctr" fontAlgn="t"/>
                      <a:r>
                        <a:rPr lang="ru-RU" sz="1200" b="0" i="0" u="none" strike="noStrike" dirty="0" smtClean="0">
                          <a:solidFill>
                            <a:srgbClr val="000000"/>
                          </a:solidFill>
                          <a:effectLst/>
                          <a:latin typeface="+mn-lt"/>
                        </a:rPr>
                        <a:t>16 193,2</a:t>
                      </a:r>
                      <a:endParaRPr lang="ru-RU" sz="1200" b="0" i="0" u="none" strike="noStrike" dirty="0">
                        <a:solidFill>
                          <a:srgbClr val="000000"/>
                        </a:solidFill>
                        <a:effectLst/>
                        <a:latin typeface="+mn-lt"/>
                      </a:endParaRPr>
                    </a:p>
                  </a:txBody>
                  <a:tcPr marL="2956" marR="2956" marT="2956" marB="0" anchor="ctr">
                    <a:lnB w="12700" cap="flat" cmpd="sng" algn="ctr">
                      <a:solidFill>
                        <a:srgbClr val="5B5479"/>
                      </a:solidFill>
                      <a:prstDash val="solid"/>
                      <a:round/>
                      <a:headEnd type="none" w="med" len="med"/>
                      <a:tailEnd type="none" w="med" len="med"/>
                    </a:lnB>
                  </a:tcPr>
                </a:tc>
                <a:tc>
                  <a:txBody>
                    <a:bodyPr/>
                    <a:lstStyle/>
                    <a:p>
                      <a:pPr algn="ctr" fontAlgn="t"/>
                      <a:r>
                        <a:rPr lang="ru-RU" sz="1200" b="0" i="0" u="none" strike="noStrike" dirty="0" smtClean="0">
                          <a:solidFill>
                            <a:srgbClr val="000000"/>
                          </a:solidFill>
                          <a:effectLst/>
                          <a:latin typeface="+mn-lt"/>
                        </a:rPr>
                        <a:t>15 219,1</a:t>
                      </a:r>
                      <a:endParaRPr lang="ru-RU" sz="1200" b="0" i="0" u="none" strike="noStrike" dirty="0">
                        <a:solidFill>
                          <a:srgbClr val="000000"/>
                        </a:solidFill>
                        <a:effectLst/>
                        <a:latin typeface="+mn-lt"/>
                      </a:endParaRPr>
                    </a:p>
                  </a:txBody>
                  <a:tcPr marL="2956" marR="2956" marT="2956" marB="0" anchor="ctr">
                    <a:lnB w="12700" cap="flat" cmpd="sng" algn="ctr">
                      <a:solidFill>
                        <a:srgbClr val="5B5479"/>
                      </a:solidFill>
                      <a:prstDash val="solid"/>
                      <a:round/>
                      <a:headEnd type="none" w="med" len="med"/>
                      <a:tailEnd type="none" w="med" len="med"/>
                    </a:lnB>
                  </a:tcPr>
                </a:tc>
              </a:tr>
              <a:tr h="321299">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ru-RU" sz="1000" u="none" strike="noStrike" dirty="0" smtClean="0">
                          <a:effectLst/>
                        </a:rPr>
                        <a:t> Оформление цветочных композиций, содержание газонов, м2</a:t>
                      </a:r>
                    </a:p>
                  </a:txBody>
                  <a:tcPr marL="2956" marR="2956" marT="2956" marB="0" anchor="ctr"/>
                </a:tc>
                <a:tc>
                  <a:txBody>
                    <a:bodyPr/>
                    <a:lstStyle/>
                    <a:p>
                      <a:pPr algn="ctr" fontAlgn="t"/>
                      <a:r>
                        <a:rPr lang="ru-RU" sz="1200" b="0" i="0" u="none" strike="noStrike" dirty="0" smtClean="0">
                          <a:solidFill>
                            <a:srgbClr val="000000"/>
                          </a:solidFill>
                          <a:effectLst/>
                          <a:latin typeface="+mn-lt"/>
                        </a:rPr>
                        <a:t>142 227</a:t>
                      </a:r>
                      <a:endParaRPr lang="ru-RU" sz="1200" b="0" i="0" u="none" strike="noStrike" dirty="0">
                        <a:solidFill>
                          <a:srgbClr val="000000"/>
                        </a:solidFill>
                        <a:effectLst/>
                        <a:latin typeface="+mn-lt"/>
                      </a:endParaRPr>
                    </a:p>
                  </a:txBody>
                  <a:tcPr marL="2956" marR="2956" marT="2956" marB="0" anchor="ctr"/>
                </a:tc>
                <a:tc>
                  <a:txBody>
                    <a:bodyPr/>
                    <a:lstStyle/>
                    <a:p>
                      <a:pPr algn="ctr" fontAlgn="t"/>
                      <a:r>
                        <a:rPr lang="ru-RU" sz="1200" b="0" i="0" u="none" strike="noStrike" dirty="0" smtClean="0">
                          <a:solidFill>
                            <a:srgbClr val="000000"/>
                          </a:solidFill>
                          <a:effectLst/>
                          <a:latin typeface="+mn-lt"/>
                        </a:rPr>
                        <a:t>142 227</a:t>
                      </a:r>
                    </a:p>
                  </a:txBody>
                  <a:tcPr marL="2956" marR="2956" marT="2956" marB="0" anchor="ctr"/>
                </a:tc>
                <a:tc>
                  <a:txBody>
                    <a:bodyPr/>
                    <a:lstStyle/>
                    <a:p>
                      <a:pPr algn="ctr" fontAlgn="t"/>
                      <a:r>
                        <a:rPr lang="ru-RU" sz="1200" b="0" i="0" u="none" strike="noStrike" dirty="0" smtClean="0">
                          <a:solidFill>
                            <a:srgbClr val="000000"/>
                          </a:solidFill>
                          <a:effectLst/>
                          <a:latin typeface="+mn-lt"/>
                        </a:rPr>
                        <a:t>4 866,6</a:t>
                      </a:r>
                      <a:endParaRPr lang="ru-RU" sz="1200" b="0" i="0" u="none" strike="noStrike" dirty="0">
                        <a:solidFill>
                          <a:srgbClr val="000000"/>
                        </a:solidFill>
                        <a:effectLst/>
                        <a:latin typeface="+mn-lt"/>
                      </a:endParaRPr>
                    </a:p>
                  </a:txBody>
                  <a:tcPr marL="2956" marR="2956" marT="2956" marB="0" anchor="ctr">
                    <a:lnT w="12700" cap="flat" cmpd="sng" algn="ctr">
                      <a:solidFill>
                        <a:srgbClr val="5B5479"/>
                      </a:solidFill>
                      <a:prstDash val="solid"/>
                      <a:round/>
                      <a:headEnd type="none" w="med" len="med"/>
                      <a:tailEnd type="none" w="med" len="med"/>
                    </a:lnT>
                    <a:lnB w="12700" cap="flat" cmpd="sng" algn="ctr">
                      <a:solidFill>
                        <a:srgbClr val="5B5479"/>
                      </a:solidFill>
                      <a:prstDash val="solid"/>
                      <a:round/>
                      <a:headEnd type="none" w="med" len="med"/>
                      <a:tailEnd type="none" w="med" len="med"/>
                    </a:lnB>
                  </a:tcPr>
                </a:tc>
                <a:tc>
                  <a:txBody>
                    <a:bodyPr/>
                    <a:lstStyle/>
                    <a:p>
                      <a:pPr algn="ctr" fontAlgn="t"/>
                      <a:r>
                        <a:rPr lang="ru-RU" sz="1200" b="0" i="0" u="none" strike="noStrike" dirty="0" smtClean="0">
                          <a:solidFill>
                            <a:srgbClr val="000000"/>
                          </a:solidFill>
                          <a:effectLst/>
                          <a:latin typeface="+mn-lt"/>
                        </a:rPr>
                        <a:t>4866,6</a:t>
                      </a:r>
                      <a:endParaRPr lang="ru-RU" sz="1200" b="0" i="0" u="none" strike="noStrike" dirty="0">
                        <a:solidFill>
                          <a:srgbClr val="000000"/>
                        </a:solidFill>
                        <a:effectLst/>
                        <a:latin typeface="+mn-lt"/>
                      </a:endParaRPr>
                    </a:p>
                  </a:txBody>
                  <a:tcPr marL="2956" marR="2956" marT="2956" marB="0" anchor="ctr">
                    <a:lnT w="12700" cap="flat" cmpd="sng" algn="ctr">
                      <a:solidFill>
                        <a:srgbClr val="5B5479"/>
                      </a:solidFill>
                      <a:prstDash val="solid"/>
                      <a:round/>
                      <a:headEnd type="none" w="med" len="med"/>
                      <a:tailEnd type="none" w="med" len="med"/>
                    </a:lnT>
                    <a:lnB w="12700" cap="flat" cmpd="sng" algn="ctr">
                      <a:solidFill>
                        <a:srgbClr val="5B5479"/>
                      </a:solidFill>
                      <a:prstDash val="solid"/>
                      <a:round/>
                      <a:headEnd type="none" w="med" len="med"/>
                      <a:tailEnd type="none" w="med" len="med"/>
                    </a:lnB>
                  </a:tcPr>
                </a:tc>
              </a:tr>
              <a:tr h="417510">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ru-RU" sz="1000" u="none" strike="noStrike" dirty="0" smtClean="0">
                          <a:effectLst/>
                        </a:rPr>
                        <a:t>Содержание городского кладбища</a:t>
                      </a:r>
                    </a:p>
                  </a:txBody>
                  <a:tcPr marL="2956" marR="2956" marT="2956" marB="0" anchor="ctr"/>
                </a:tc>
                <a:tc>
                  <a:txBody>
                    <a:bodyPr/>
                    <a:lstStyle/>
                    <a:p>
                      <a:pPr algn="ctr" fontAlgn="t"/>
                      <a:r>
                        <a:rPr lang="ru-RU" sz="1200" b="0" i="0" u="none" strike="noStrike" dirty="0" smtClean="0">
                          <a:solidFill>
                            <a:srgbClr val="000000"/>
                          </a:solidFill>
                          <a:effectLst/>
                          <a:latin typeface="+mn-lt"/>
                        </a:rPr>
                        <a:t>53 900</a:t>
                      </a:r>
                      <a:endParaRPr lang="ru-RU" sz="1200" b="0" i="0" u="none" strike="noStrike" dirty="0">
                        <a:solidFill>
                          <a:srgbClr val="000000"/>
                        </a:solidFill>
                        <a:effectLst/>
                        <a:latin typeface="+mn-lt"/>
                      </a:endParaRPr>
                    </a:p>
                  </a:txBody>
                  <a:tcPr marL="2956" marR="2956" marT="2956" marB="0" anchor="ctr"/>
                </a:tc>
                <a:tc>
                  <a:txBody>
                    <a:bodyPr/>
                    <a:lstStyle/>
                    <a:p>
                      <a:pPr algn="ctr" fontAlgn="t"/>
                      <a:r>
                        <a:rPr lang="ru-RU" sz="1200" b="0" i="0" u="none" strike="noStrike" dirty="0" smtClean="0">
                          <a:solidFill>
                            <a:srgbClr val="000000"/>
                          </a:solidFill>
                          <a:effectLst/>
                          <a:latin typeface="+mn-lt"/>
                        </a:rPr>
                        <a:t>53 900</a:t>
                      </a:r>
                    </a:p>
                  </a:txBody>
                  <a:tcPr marL="2956" marR="2956" marT="2956" marB="0" anchor="ctr"/>
                </a:tc>
                <a:tc>
                  <a:txBody>
                    <a:bodyPr/>
                    <a:lstStyle/>
                    <a:p>
                      <a:pPr algn="ctr" fontAlgn="t"/>
                      <a:r>
                        <a:rPr lang="ru-RU" sz="1200" b="0" i="0" u="none" strike="noStrike" dirty="0" smtClean="0">
                          <a:solidFill>
                            <a:srgbClr val="000000"/>
                          </a:solidFill>
                          <a:effectLst/>
                          <a:latin typeface="+mn-lt"/>
                        </a:rPr>
                        <a:t>9 615,6</a:t>
                      </a:r>
                      <a:endParaRPr lang="ru-RU" sz="1200" b="0" i="0" u="none" strike="noStrike" dirty="0">
                        <a:solidFill>
                          <a:srgbClr val="000000"/>
                        </a:solidFill>
                        <a:effectLst/>
                        <a:latin typeface="+mn-lt"/>
                      </a:endParaRPr>
                    </a:p>
                  </a:txBody>
                  <a:tcPr marL="2956" marR="2956" marT="2956" marB="0" anchor="ctr">
                    <a:lnT w="12700" cap="flat" cmpd="sng" algn="ctr">
                      <a:solidFill>
                        <a:srgbClr val="5B5479"/>
                      </a:solidFill>
                      <a:prstDash val="solid"/>
                      <a:round/>
                      <a:headEnd type="none" w="med" len="med"/>
                      <a:tailEnd type="none" w="med" len="med"/>
                    </a:lnT>
                    <a:lnB w="12700" cap="flat" cmpd="sng" algn="ctr">
                      <a:solidFill>
                        <a:srgbClr val="5B5479"/>
                      </a:solidFill>
                      <a:prstDash val="solid"/>
                      <a:round/>
                      <a:headEnd type="none" w="med" len="med"/>
                      <a:tailEnd type="none" w="med" len="med"/>
                    </a:lnB>
                  </a:tcPr>
                </a:tc>
                <a:tc>
                  <a:txBody>
                    <a:bodyPr/>
                    <a:lstStyle/>
                    <a:p>
                      <a:pPr algn="ctr" fontAlgn="t"/>
                      <a:r>
                        <a:rPr lang="ru-RU" sz="1200" b="0" i="0" u="none" strike="noStrike" dirty="0" smtClean="0">
                          <a:solidFill>
                            <a:srgbClr val="000000"/>
                          </a:solidFill>
                          <a:effectLst/>
                          <a:latin typeface="+mn-lt"/>
                        </a:rPr>
                        <a:t>9 219,8</a:t>
                      </a:r>
                      <a:endParaRPr lang="ru-RU" sz="1200" b="0" i="0" u="none" strike="noStrike" dirty="0">
                        <a:solidFill>
                          <a:srgbClr val="000000"/>
                        </a:solidFill>
                        <a:effectLst/>
                        <a:latin typeface="+mn-lt"/>
                      </a:endParaRPr>
                    </a:p>
                  </a:txBody>
                  <a:tcPr marL="2956" marR="2956" marT="2956" marB="0" anchor="ctr">
                    <a:lnT w="12700" cap="flat" cmpd="sng" algn="ctr">
                      <a:solidFill>
                        <a:srgbClr val="5B5479"/>
                      </a:solidFill>
                      <a:prstDash val="solid"/>
                      <a:round/>
                      <a:headEnd type="none" w="med" len="med"/>
                      <a:tailEnd type="none" w="med" len="med"/>
                    </a:lnT>
                    <a:lnB w="12700" cap="flat" cmpd="sng" algn="ctr">
                      <a:solidFill>
                        <a:srgbClr val="5B5479"/>
                      </a:solidFill>
                      <a:prstDash val="solid"/>
                      <a:round/>
                      <a:headEnd type="none" w="med" len="med"/>
                      <a:tailEnd type="none" w="med" len="med"/>
                    </a:lnB>
                  </a:tcPr>
                </a:tc>
              </a:tr>
              <a:tr h="365760">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ru-RU" sz="1000" u="none" strike="noStrike" dirty="0" smtClean="0">
                          <a:effectLst/>
                        </a:rPr>
                        <a:t>Подготовка мест для массового отдыха и праздничных мероприятий</a:t>
                      </a:r>
                    </a:p>
                  </a:txBody>
                  <a:tcPr marL="2956" marR="2956" marT="2956" marB="0" anchor="ctr"/>
                </a:tc>
                <a:tc>
                  <a:txBody>
                    <a:bodyPr/>
                    <a:lstStyle/>
                    <a:p>
                      <a:pPr algn="ctr" fontAlgn="t"/>
                      <a:r>
                        <a:rPr lang="ru-RU" sz="1200" b="0" i="0" u="none" strike="noStrike" dirty="0" smtClean="0">
                          <a:solidFill>
                            <a:srgbClr val="000000"/>
                          </a:solidFill>
                          <a:effectLst/>
                          <a:latin typeface="+mn-lt"/>
                        </a:rPr>
                        <a:t>4</a:t>
                      </a:r>
                      <a:endParaRPr lang="ru-RU" sz="1200" b="0" i="0" u="none" strike="noStrike" dirty="0">
                        <a:solidFill>
                          <a:srgbClr val="000000"/>
                        </a:solidFill>
                        <a:effectLst/>
                        <a:latin typeface="+mn-lt"/>
                      </a:endParaRPr>
                    </a:p>
                  </a:txBody>
                  <a:tcPr marL="2956" marR="2956" marT="2956" marB="0" anchor="ctr"/>
                </a:tc>
                <a:tc>
                  <a:txBody>
                    <a:bodyPr/>
                    <a:lstStyle/>
                    <a:p>
                      <a:pPr algn="ctr" fontAlgn="t"/>
                      <a:r>
                        <a:rPr lang="ru-RU" sz="1200" b="0" i="0" u="none" strike="noStrike" dirty="0" smtClean="0">
                          <a:solidFill>
                            <a:srgbClr val="000000"/>
                          </a:solidFill>
                          <a:effectLst/>
                          <a:latin typeface="+mn-lt"/>
                        </a:rPr>
                        <a:t>4</a:t>
                      </a:r>
                    </a:p>
                  </a:txBody>
                  <a:tcPr marL="2956" marR="2956" marT="2956" marB="0" anchor="ctr"/>
                </a:tc>
                <a:tc>
                  <a:txBody>
                    <a:bodyPr/>
                    <a:lstStyle/>
                    <a:p>
                      <a:pPr algn="ctr" fontAlgn="t"/>
                      <a:r>
                        <a:rPr lang="ru-RU" sz="1200" b="0" i="0" u="none" strike="noStrike" dirty="0" smtClean="0">
                          <a:solidFill>
                            <a:srgbClr val="000000"/>
                          </a:solidFill>
                          <a:effectLst/>
                          <a:latin typeface="+mn-lt"/>
                        </a:rPr>
                        <a:t>10 985,0</a:t>
                      </a:r>
                      <a:endParaRPr lang="ru-RU" sz="1200" b="0" i="0" u="none" strike="noStrike" dirty="0">
                        <a:solidFill>
                          <a:srgbClr val="000000"/>
                        </a:solidFill>
                        <a:effectLst/>
                        <a:latin typeface="+mn-lt"/>
                      </a:endParaRPr>
                    </a:p>
                  </a:txBody>
                  <a:tcPr marL="2956" marR="2956" marT="2956" marB="0" anchor="ctr">
                    <a:lnT w="12700" cap="flat" cmpd="sng" algn="ctr">
                      <a:solidFill>
                        <a:srgbClr val="5B5479"/>
                      </a:solidFill>
                      <a:prstDash val="solid"/>
                      <a:round/>
                      <a:headEnd type="none" w="med" len="med"/>
                      <a:tailEnd type="none" w="med" len="med"/>
                    </a:lnT>
                    <a:lnB w="12700" cap="flat" cmpd="sng" algn="ctr">
                      <a:solidFill>
                        <a:srgbClr val="5B5479"/>
                      </a:solidFill>
                      <a:prstDash val="solid"/>
                      <a:round/>
                      <a:headEnd type="none" w="med" len="med"/>
                      <a:tailEnd type="none" w="med" len="med"/>
                    </a:lnB>
                  </a:tcPr>
                </a:tc>
                <a:tc>
                  <a:txBody>
                    <a:bodyPr/>
                    <a:lstStyle/>
                    <a:p>
                      <a:pPr algn="ctr" fontAlgn="t"/>
                      <a:r>
                        <a:rPr lang="ru-RU" sz="1200" b="0" i="0" u="none" strike="noStrike" dirty="0" smtClean="0">
                          <a:solidFill>
                            <a:srgbClr val="000000"/>
                          </a:solidFill>
                          <a:effectLst/>
                          <a:latin typeface="+mn-lt"/>
                        </a:rPr>
                        <a:t>7 998,2</a:t>
                      </a:r>
                      <a:endParaRPr lang="ru-RU" sz="1200" b="0" i="0" u="none" strike="noStrike" dirty="0">
                        <a:solidFill>
                          <a:srgbClr val="000000"/>
                        </a:solidFill>
                        <a:effectLst/>
                        <a:latin typeface="+mn-lt"/>
                      </a:endParaRPr>
                    </a:p>
                  </a:txBody>
                  <a:tcPr marL="2956" marR="2956" marT="2956" marB="0" anchor="ctr">
                    <a:lnT w="12700" cap="flat" cmpd="sng" algn="ctr">
                      <a:solidFill>
                        <a:srgbClr val="5B5479"/>
                      </a:solidFill>
                      <a:prstDash val="solid"/>
                      <a:round/>
                      <a:headEnd type="none" w="med" len="med"/>
                      <a:tailEnd type="none" w="med" len="med"/>
                    </a:lnT>
                    <a:lnB w="12700" cap="flat" cmpd="sng" algn="ctr">
                      <a:solidFill>
                        <a:srgbClr val="5B5479"/>
                      </a:solidFill>
                      <a:prstDash val="solid"/>
                      <a:round/>
                      <a:headEnd type="none" w="med" len="med"/>
                      <a:tailEnd type="none" w="med" len="med"/>
                    </a:lnB>
                  </a:tcPr>
                </a:tc>
              </a:tr>
              <a:tr h="316222">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ru-RU" sz="1000" u="none" strike="noStrike" dirty="0" smtClean="0">
                          <a:effectLst/>
                        </a:rPr>
                        <a:t>Зимнее и летнее содержание городских территорий, м2</a:t>
                      </a:r>
                    </a:p>
                  </a:txBody>
                  <a:tcPr marL="2956" marR="2956" marT="2956" marB="0" anchor="ctr"/>
                </a:tc>
                <a:tc>
                  <a:txBody>
                    <a:bodyPr/>
                    <a:lstStyle/>
                    <a:p>
                      <a:pPr algn="ctr" fontAlgn="t"/>
                      <a:r>
                        <a:rPr lang="ru-RU" sz="1200" b="0" i="0" u="none" strike="noStrike" dirty="0" smtClean="0">
                          <a:solidFill>
                            <a:srgbClr val="000000"/>
                          </a:solidFill>
                          <a:effectLst/>
                          <a:latin typeface="+mn-lt"/>
                        </a:rPr>
                        <a:t>559 580</a:t>
                      </a:r>
                      <a:endParaRPr lang="ru-RU" sz="1200" b="0" i="0" u="none" strike="noStrike" dirty="0">
                        <a:solidFill>
                          <a:srgbClr val="000000"/>
                        </a:solidFill>
                        <a:effectLst/>
                        <a:latin typeface="+mn-lt"/>
                      </a:endParaRPr>
                    </a:p>
                  </a:txBody>
                  <a:tcPr marL="2956" marR="2956" marT="2956" marB="0" anchor="ctr"/>
                </a:tc>
                <a:tc>
                  <a:txBody>
                    <a:bodyPr/>
                    <a:lstStyle/>
                    <a:p>
                      <a:pPr algn="ctr" fontAlgn="t"/>
                      <a:r>
                        <a:rPr lang="ru-RU" sz="1200" b="0" i="0" u="none" strike="noStrike" dirty="0" smtClean="0">
                          <a:solidFill>
                            <a:srgbClr val="000000"/>
                          </a:solidFill>
                          <a:effectLst/>
                          <a:latin typeface="+mn-lt"/>
                        </a:rPr>
                        <a:t>559 580</a:t>
                      </a:r>
                    </a:p>
                  </a:txBody>
                  <a:tcPr marL="2956" marR="2956" marT="2956" marB="0" anchor="ctr"/>
                </a:tc>
                <a:tc>
                  <a:txBody>
                    <a:bodyPr/>
                    <a:lstStyle/>
                    <a:p>
                      <a:pPr algn="ctr" fontAlgn="t"/>
                      <a:r>
                        <a:rPr lang="ru-RU" sz="1200" b="0" i="0" u="none" strike="noStrike" dirty="0" smtClean="0">
                          <a:solidFill>
                            <a:srgbClr val="000000"/>
                          </a:solidFill>
                          <a:effectLst/>
                          <a:latin typeface="+mn-lt"/>
                        </a:rPr>
                        <a:t>35 625,9</a:t>
                      </a:r>
                      <a:endParaRPr lang="ru-RU" sz="1200" b="0" i="0" u="none" strike="noStrike" dirty="0">
                        <a:solidFill>
                          <a:srgbClr val="000000"/>
                        </a:solidFill>
                        <a:effectLst/>
                        <a:latin typeface="+mn-lt"/>
                      </a:endParaRPr>
                    </a:p>
                  </a:txBody>
                  <a:tcPr marL="2956" marR="2956" marT="2956" marB="0" anchor="ctr">
                    <a:lnT w="12700" cap="flat" cmpd="sng" algn="ctr">
                      <a:solidFill>
                        <a:srgbClr val="5B5479"/>
                      </a:solidFill>
                      <a:prstDash val="solid"/>
                      <a:round/>
                      <a:headEnd type="none" w="med" len="med"/>
                      <a:tailEnd type="none" w="med" len="med"/>
                    </a:lnT>
                    <a:lnB w="12700" cap="flat" cmpd="sng" algn="ctr">
                      <a:solidFill>
                        <a:srgbClr val="5B5479"/>
                      </a:solidFill>
                      <a:prstDash val="solid"/>
                      <a:round/>
                      <a:headEnd type="none" w="med" len="med"/>
                      <a:tailEnd type="none" w="med" len="med"/>
                    </a:lnB>
                  </a:tcPr>
                </a:tc>
                <a:tc>
                  <a:txBody>
                    <a:bodyPr/>
                    <a:lstStyle/>
                    <a:p>
                      <a:pPr algn="ctr" fontAlgn="t"/>
                      <a:r>
                        <a:rPr lang="ru-RU" sz="1200" b="0" i="0" u="none" strike="noStrike" dirty="0" smtClean="0">
                          <a:solidFill>
                            <a:srgbClr val="000000"/>
                          </a:solidFill>
                          <a:effectLst/>
                          <a:latin typeface="+mn-lt"/>
                        </a:rPr>
                        <a:t>34 949,3</a:t>
                      </a:r>
                      <a:endParaRPr lang="ru-RU" sz="1200" b="0" i="0" u="none" strike="noStrike" dirty="0">
                        <a:solidFill>
                          <a:srgbClr val="000000"/>
                        </a:solidFill>
                        <a:effectLst/>
                        <a:latin typeface="+mn-lt"/>
                      </a:endParaRPr>
                    </a:p>
                  </a:txBody>
                  <a:tcPr marL="2956" marR="2956" marT="2956" marB="0" anchor="ctr">
                    <a:lnT w="12700" cap="flat" cmpd="sng" algn="ctr">
                      <a:solidFill>
                        <a:srgbClr val="5B5479"/>
                      </a:solidFill>
                      <a:prstDash val="solid"/>
                      <a:round/>
                      <a:headEnd type="none" w="med" len="med"/>
                      <a:tailEnd type="none" w="med" len="med"/>
                    </a:lnT>
                    <a:lnB w="12700" cap="flat" cmpd="sng" algn="ctr">
                      <a:solidFill>
                        <a:srgbClr val="5B5479"/>
                      </a:solidFill>
                      <a:prstDash val="solid"/>
                      <a:round/>
                      <a:headEnd type="none" w="med" len="med"/>
                      <a:tailEnd type="none" w="med" len="med"/>
                    </a:lnB>
                  </a:tcPr>
                </a:tc>
              </a:tr>
              <a:tr h="338973">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ru-RU" sz="1000" u="none" strike="noStrike" dirty="0" smtClean="0">
                          <a:effectLst/>
                        </a:rPr>
                        <a:t>Содержание и ремонт существующих детских игровых и спортивных площадок, иных малых архитектурных форм благоустройства, </a:t>
                      </a:r>
                      <a:r>
                        <a:rPr lang="ru-RU" sz="1000" u="none" strike="noStrike" dirty="0" err="1" smtClean="0">
                          <a:effectLst/>
                        </a:rPr>
                        <a:t>шт</a:t>
                      </a:r>
                      <a:endParaRPr lang="ru-RU" sz="1000" u="none" strike="noStrike" dirty="0" smtClean="0">
                        <a:effectLst/>
                      </a:endParaRPr>
                    </a:p>
                  </a:txBody>
                  <a:tcPr marL="2956" marR="2956" marT="2956" marB="0"/>
                </a:tc>
                <a:tc>
                  <a:txBody>
                    <a:bodyPr/>
                    <a:lstStyle/>
                    <a:p>
                      <a:pPr algn="ctr" fontAlgn="t"/>
                      <a:r>
                        <a:rPr lang="ru-RU" sz="1200" b="0" i="0" u="none" strike="noStrike" dirty="0" smtClean="0">
                          <a:solidFill>
                            <a:srgbClr val="000000"/>
                          </a:solidFill>
                          <a:effectLst/>
                          <a:latin typeface="+mn-lt"/>
                        </a:rPr>
                        <a:t>104</a:t>
                      </a:r>
                      <a:endParaRPr lang="ru-RU" sz="1200" b="0" i="0" u="none" strike="noStrike" dirty="0">
                        <a:solidFill>
                          <a:srgbClr val="000000"/>
                        </a:solidFill>
                        <a:effectLst/>
                        <a:latin typeface="+mn-lt"/>
                      </a:endParaRPr>
                    </a:p>
                  </a:txBody>
                  <a:tcPr marL="2956" marR="2956" marT="2956" marB="0" anchor="ctr"/>
                </a:tc>
                <a:tc>
                  <a:txBody>
                    <a:bodyPr/>
                    <a:lstStyle/>
                    <a:p>
                      <a:pPr algn="ctr" fontAlgn="t"/>
                      <a:r>
                        <a:rPr lang="ru-RU" sz="1200" b="0" i="0" u="none" strike="noStrike" dirty="0" smtClean="0">
                          <a:solidFill>
                            <a:srgbClr val="000000"/>
                          </a:solidFill>
                          <a:effectLst/>
                          <a:latin typeface="+mn-lt"/>
                        </a:rPr>
                        <a:t>104</a:t>
                      </a:r>
                    </a:p>
                  </a:txBody>
                  <a:tcPr marL="2956" marR="2956" marT="2956" marB="0" anchor="ctr"/>
                </a:tc>
                <a:tc>
                  <a:txBody>
                    <a:bodyPr/>
                    <a:lstStyle/>
                    <a:p>
                      <a:pPr algn="ctr" fontAlgn="t"/>
                      <a:r>
                        <a:rPr lang="ru-RU" sz="1200" b="0" i="0" u="none" strike="noStrike" dirty="0" smtClean="0">
                          <a:solidFill>
                            <a:srgbClr val="000000"/>
                          </a:solidFill>
                          <a:effectLst/>
                          <a:latin typeface="+mn-lt"/>
                        </a:rPr>
                        <a:t>3 283,3</a:t>
                      </a:r>
                      <a:endParaRPr lang="ru-RU" sz="1200" b="0" i="0" u="none" strike="noStrike" dirty="0">
                        <a:solidFill>
                          <a:srgbClr val="000000"/>
                        </a:solidFill>
                        <a:effectLst/>
                        <a:latin typeface="+mn-lt"/>
                      </a:endParaRPr>
                    </a:p>
                  </a:txBody>
                  <a:tcPr marL="2956" marR="2956" marT="2956" marB="0" anchor="ctr">
                    <a:lnT w="12700" cap="flat" cmpd="sng" algn="ctr">
                      <a:solidFill>
                        <a:srgbClr val="5B5479"/>
                      </a:solidFill>
                      <a:prstDash val="solid"/>
                      <a:round/>
                      <a:headEnd type="none" w="med" len="med"/>
                      <a:tailEnd type="none" w="med" len="med"/>
                    </a:lnT>
                    <a:lnB w="12700" cap="flat" cmpd="sng" algn="ctr">
                      <a:solidFill>
                        <a:srgbClr val="5B5479"/>
                      </a:solidFill>
                      <a:prstDash val="solid"/>
                      <a:round/>
                      <a:headEnd type="none" w="med" len="med"/>
                      <a:tailEnd type="none" w="med" len="med"/>
                    </a:lnB>
                  </a:tcPr>
                </a:tc>
                <a:tc>
                  <a:txBody>
                    <a:bodyPr/>
                    <a:lstStyle/>
                    <a:p>
                      <a:pPr algn="ctr" fontAlgn="t"/>
                      <a:r>
                        <a:rPr lang="ru-RU" sz="1200" b="0" i="0" u="none" strike="noStrike" dirty="0" smtClean="0">
                          <a:solidFill>
                            <a:srgbClr val="000000"/>
                          </a:solidFill>
                          <a:effectLst/>
                          <a:latin typeface="+mn-lt"/>
                        </a:rPr>
                        <a:t>2 448,0</a:t>
                      </a:r>
                      <a:endParaRPr lang="ru-RU" sz="1200" b="0" i="0" u="none" strike="noStrike" dirty="0">
                        <a:solidFill>
                          <a:srgbClr val="000000"/>
                        </a:solidFill>
                        <a:effectLst/>
                        <a:latin typeface="+mn-lt"/>
                      </a:endParaRPr>
                    </a:p>
                  </a:txBody>
                  <a:tcPr marL="2956" marR="2956" marT="2956" marB="0" anchor="ctr">
                    <a:lnT w="12700" cap="flat" cmpd="sng" algn="ctr">
                      <a:solidFill>
                        <a:srgbClr val="5B5479"/>
                      </a:solidFill>
                      <a:prstDash val="solid"/>
                      <a:round/>
                      <a:headEnd type="none" w="med" len="med"/>
                      <a:tailEnd type="none" w="med" len="med"/>
                    </a:lnT>
                    <a:lnB w="12700" cap="flat" cmpd="sng" algn="ctr">
                      <a:solidFill>
                        <a:srgbClr val="5B5479"/>
                      </a:solidFill>
                      <a:prstDash val="solid"/>
                      <a:round/>
                      <a:headEnd type="none" w="med" len="med"/>
                      <a:tailEnd type="none" w="med" len="med"/>
                    </a:lnB>
                  </a:tcPr>
                </a:tc>
              </a:tr>
              <a:tr h="338973">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ru-RU" sz="1000" u="none" strike="noStrike" dirty="0" smtClean="0">
                          <a:effectLst/>
                        </a:rPr>
                        <a:t>Содержание и текущий ремонт объектов общественного назначения, в том числе подготовка ПИР, обустройство и ремонт лестничных спусков в микрорайонах города, объект</a:t>
                      </a:r>
                    </a:p>
                  </a:txBody>
                  <a:tcPr marL="2956" marR="2956" marT="2956" marB="0"/>
                </a:tc>
                <a:tc>
                  <a:txBody>
                    <a:bodyPr/>
                    <a:lstStyle/>
                    <a:p>
                      <a:pPr algn="ctr" fontAlgn="t"/>
                      <a:r>
                        <a:rPr lang="ru-RU" sz="1200" b="0" i="0" u="none" strike="noStrike" dirty="0" smtClean="0">
                          <a:solidFill>
                            <a:srgbClr val="000000"/>
                          </a:solidFill>
                          <a:effectLst/>
                          <a:latin typeface="+mn-lt"/>
                        </a:rPr>
                        <a:t>2</a:t>
                      </a:r>
                      <a:endParaRPr lang="ru-RU" sz="1200" b="0" i="0" u="none" strike="noStrike" dirty="0">
                        <a:solidFill>
                          <a:srgbClr val="000000"/>
                        </a:solidFill>
                        <a:effectLst/>
                        <a:latin typeface="+mn-lt"/>
                      </a:endParaRPr>
                    </a:p>
                  </a:txBody>
                  <a:tcPr marL="2956" marR="2956" marT="2956" marB="0" anchor="ctr"/>
                </a:tc>
                <a:tc>
                  <a:txBody>
                    <a:bodyPr/>
                    <a:lstStyle/>
                    <a:p>
                      <a:pPr algn="ctr" fontAlgn="t"/>
                      <a:r>
                        <a:rPr lang="ru-RU" sz="1200" b="0" i="0" u="none" strike="noStrike" dirty="0" smtClean="0">
                          <a:solidFill>
                            <a:srgbClr val="000000"/>
                          </a:solidFill>
                          <a:effectLst/>
                          <a:latin typeface="+mn-lt"/>
                        </a:rPr>
                        <a:t>2</a:t>
                      </a:r>
                    </a:p>
                  </a:txBody>
                  <a:tcPr marL="2956" marR="2956" marT="2956" marB="0" anchor="ctr"/>
                </a:tc>
                <a:tc>
                  <a:txBody>
                    <a:bodyPr/>
                    <a:lstStyle/>
                    <a:p>
                      <a:pPr algn="ctr" fontAlgn="t"/>
                      <a:r>
                        <a:rPr lang="ru-RU" sz="1200" b="0" i="0" u="none" strike="noStrike" dirty="0" smtClean="0">
                          <a:solidFill>
                            <a:srgbClr val="000000"/>
                          </a:solidFill>
                          <a:effectLst/>
                          <a:latin typeface="+mn-lt"/>
                        </a:rPr>
                        <a:t>752,8</a:t>
                      </a:r>
                      <a:endParaRPr lang="ru-RU" sz="1200" b="0" i="0" u="none" strike="noStrike" dirty="0">
                        <a:solidFill>
                          <a:srgbClr val="000000"/>
                        </a:solidFill>
                        <a:effectLst/>
                        <a:latin typeface="+mn-lt"/>
                      </a:endParaRPr>
                    </a:p>
                  </a:txBody>
                  <a:tcPr marL="2956" marR="2956" marT="2956" marB="0" anchor="ctr">
                    <a:lnT w="12700" cap="flat" cmpd="sng" algn="ctr">
                      <a:solidFill>
                        <a:srgbClr val="5B5479"/>
                      </a:solidFill>
                      <a:prstDash val="solid"/>
                      <a:round/>
                      <a:headEnd type="none" w="med" len="med"/>
                      <a:tailEnd type="none" w="med" len="med"/>
                    </a:lnT>
                    <a:lnB w="12700" cap="flat" cmpd="sng" algn="ctr">
                      <a:solidFill>
                        <a:srgbClr val="5B5479"/>
                      </a:solidFill>
                      <a:prstDash val="solid"/>
                      <a:round/>
                      <a:headEnd type="none" w="med" len="med"/>
                      <a:tailEnd type="none" w="med" len="med"/>
                    </a:lnB>
                  </a:tcPr>
                </a:tc>
                <a:tc>
                  <a:txBody>
                    <a:bodyPr/>
                    <a:lstStyle/>
                    <a:p>
                      <a:pPr algn="ctr" fontAlgn="t"/>
                      <a:r>
                        <a:rPr lang="ru-RU" sz="1200" b="0" i="0" u="none" strike="noStrike" dirty="0" smtClean="0">
                          <a:solidFill>
                            <a:srgbClr val="000000"/>
                          </a:solidFill>
                          <a:effectLst/>
                          <a:latin typeface="+mn-lt"/>
                        </a:rPr>
                        <a:t>752,8</a:t>
                      </a:r>
                      <a:endParaRPr lang="ru-RU" sz="1200" b="0" i="0" u="none" strike="noStrike" dirty="0">
                        <a:solidFill>
                          <a:srgbClr val="000000"/>
                        </a:solidFill>
                        <a:effectLst/>
                        <a:latin typeface="+mn-lt"/>
                      </a:endParaRPr>
                    </a:p>
                  </a:txBody>
                  <a:tcPr marL="2956" marR="2956" marT="2956" marB="0" anchor="ctr">
                    <a:lnT w="12700" cap="flat" cmpd="sng" algn="ctr">
                      <a:solidFill>
                        <a:srgbClr val="5B5479"/>
                      </a:solidFill>
                      <a:prstDash val="solid"/>
                      <a:round/>
                      <a:headEnd type="none" w="med" len="med"/>
                      <a:tailEnd type="none" w="med" len="med"/>
                    </a:lnT>
                    <a:lnB w="12700" cap="flat" cmpd="sng" algn="ctr">
                      <a:solidFill>
                        <a:srgbClr val="5B5479"/>
                      </a:solidFill>
                      <a:prstDash val="solid"/>
                      <a:round/>
                      <a:headEnd type="none" w="med" len="med"/>
                      <a:tailEnd type="none" w="med" len="med"/>
                    </a:lnB>
                  </a:tcPr>
                </a:tc>
              </a:tr>
              <a:tr h="338973">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ru-RU" sz="1000" u="none" strike="noStrike" dirty="0" smtClean="0">
                          <a:effectLst/>
                        </a:rPr>
                        <a:t>Реализация проекта инициативного бюджетирования "Твоя инициатива - Твой бюджет"</a:t>
                      </a:r>
                    </a:p>
                  </a:txBody>
                  <a:tcPr marL="2956" marR="2956" marT="2956" marB="0"/>
                </a:tc>
                <a:tc>
                  <a:txBody>
                    <a:bodyPr/>
                    <a:lstStyle/>
                    <a:p>
                      <a:pPr algn="ctr" fontAlgn="t"/>
                      <a:r>
                        <a:rPr lang="ru-RU" sz="1200" b="0" i="0" u="none" strike="noStrike" dirty="0" smtClean="0">
                          <a:solidFill>
                            <a:srgbClr val="000000"/>
                          </a:solidFill>
                          <a:effectLst/>
                          <a:latin typeface="+mn-lt"/>
                        </a:rPr>
                        <a:t>1</a:t>
                      </a:r>
                      <a:endParaRPr lang="ru-RU" sz="1200" b="0" i="0" u="none" strike="noStrike" dirty="0">
                        <a:solidFill>
                          <a:srgbClr val="000000"/>
                        </a:solidFill>
                        <a:effectLst/>
                        <a:latin typeface="+mn-lt"/>
                      </a:endParaRPr>
                    </a:p>
                  </a:txBody>
                  <a:tcPr marL="2956" marR="2956" marT="2956" marB="0" anchor="ctr"/>
                </a:tc>
                <a:tc>
                  <a:txBody>
                    <a:bodyPr/>
                    <a:lstStyle/>
                    <a:p>
                      <a:pPr algn="ctr" fontAlgn="t"/>
                      <a:r>
                        <a:rPr lang="ru-RU" sz="1200" b="0" i="0" u="none" strike="noStrike" dirty="0" smtClean="0">
                          <a:solidFill>
                            <a:srgbClr val="000000"/>
                          </a:solidFill>
                          <a:effectLst/>
                          <a:latin typeface="+mn-lt"/>
                        </a:rPr>
                        <a:t>1</a:t>
                      </a:r>
                    </a:p>
                  </a:txBody>
                  <a:tcPr marL="2956" marR="2956" marT="2956" marB="0" anchor="ctr"/>
                </a:tc>
                <a:tc>
                  <a:txBody>
                    <a:bodyPr/>
                    <a:lstStyle/>
                    <a:p>
                      <a:pPr algn="ctr" fontAlgn="t"/>
                      <a:r>
                        <a:rPr lang="ru-RU" sz="1200" b="0" i="0" u="none" strike="noStrike" dirty="0" smtClean="0">
                          <a:solidFill>
                            <a:srgbClr val="000000"/>
                          </a:solidFill>
                          <a:effectLst/>
                          <a:latin typeface="+mn-lt"/>
                        </a:rPr>
                        <a:t>13 404,5</a:t>
                      </a:r>
                      <a:endParaRPr lang="ru-RU" sz="1200" b="0" i="0" u="none" strike="noStrike" dirty="0">
                        <a:solidFill>
                          <a:srgbClr val="000000"/>
                        </a:solidFill>
                        <a:effectLst/>
                        <a:latin typeface="+mn-lt"/>
                      </a:endParaRPr>
                    </a:p>
                  </a:txBody>
                  <a:tcPr marL="2956" marR="2956" marT="2956" marB="0" anchor="ctr">
                    <a:lnT w="12700" cap="flat" cmpd="sng" algn="ctr">
                      <a:solidFill>
                        <a:srgbClr val="5B5479"/>
                      </a:solidFill>
                      <a:prstDash val="solid"/>
                      <a:round/>
                      <a:headEnd type="none" w="med" len="med"/>
                      <a:tailEnd type="none" w="med" len="med"/>
                    </a:lnT>
                    <a:lnB w="12700" cap="flat" cmpd="sng" algn="ctr">
                      <a:solidFill>
                        <a:srgbClr val="5B5479"/>
                      </a:solidFill>
                      <a:prstDash val="solid"/>
                      <a:round/>
                      <a:headEnd type="none" w="med" len="med"/>
                      <a:tailEnd type="none" w="med" len="med"/>
                    </a:lnB>
                  </a:tcPr>
                </a:tc>
                <a:tc>
                  <a:txBody>
                    <a:bodyPr/>
                    <a:lstStyle/>
                    <a:p>
                      <a:pPr algn="ctr" fontAlgn="t"/>
                      <a:r>
                        <a:rPr lang="ru-RU" sz="1200" b="0" i="0" u="none" strike="noStrike" dirty="0" smtClean="0">
                          <a:solidFill>
                            <a:srgbClr val="000000"/>
                          </a:solidFill>
                          <a:effectLst/>
                          <a:latin typeface="+mn-lt"/>
                        </a:rPr>
                        <a:t>13 404,0</a:t>
                      </a:r>
                      <a:endParaRPr lang="ru-RU" sz="1200" b="0" i="0" u="none" strike="noStrike" dirty="0">
                        <a:solidFill>
                          <a:srgbClr val="000000"/>
                        </a:solidFill>
                        <a:effectLst/>
                        <a:latin typeface="+mn-lt"/>
                      </a:endParaRPr>
                    </a:p>
                  </a:txBody>
                  <a:tcPr marL="2956" marR="2956" marT="2956" marB="0" anchor="ctr">
                    <a:lnT w="12700" cap="flat" cmpd="sng" algn="ctr">
                      <a:solidFill>
                        <a:srgbClr val="5B5479"/>
                      </a:solidFill>
                      <a:prstDash val="solid"/>
                      <a:round/>
                      <a:headEnd type="none" w="med" len="med"/>
                      <a:tailEnd type="none" w="med" len="med"/>
                    </a:lnT>
                    <a:lnB w="12700" cap="flat" cmpd="sng" algn="ctr">
                      <a:solidFill>
                        <a:srgbClr val="5B5479"/>
                      </a:solidFill>
                      <a:prstDash val="solid"/>
                      <a:round/>
                      <a:headEnd type="none" w="med" len="med"/>
                      <a:tailEnd type="none" w="med" len="med"/>
                    </a:lnB>
                  </a:tcPr>
                </a:tc>
              </a:tr>
              <a:tr h="338973">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ru-RU" sz="1000" u="none" strike="noStrike" dirty="0" smtClean="0">
                          <a:effectLst/>
                        </a:rPr>
                        <a:t>Благоустройство территории Мемориальный комплекс - Монумент Славы и Вечного огня в 5 </a:t>
                      </a:r>
                      <a:r>
                        <a:rPr lang="ru-RU" sz="1000" u="none" strike="noStrike" dirty="0" err="1" smtClean="0">
                          <a:effectLst/>
                        </a:rPr>
                        <a:t>мкр</a:t>
                      </a:r>
                      <a:r>
                        <a:rPr lang="ru-RU" sz="1000" u="none" strike="noStrike" dirty="0" smtClean="0">
                          <a:effectLst/>
                        </a:rPr>
                        <a:t>. "Солнечный", </a:t>
                      </a:r>
                      <a:r>
                        <a:rPr lang="ru-RU" sz="1000" u="none" strike="noStrike" dirty="0" err="1" smtClean="0">
                          <a:effectLst/>
                        </a:rPr>
                        <a:t>меропр</a:t>
                      </a:r>
                      <a:r>
                        <a:rPr lang="ru-RU" sz="1000" u="none" strike="noStrike" dirty="0" smtClean="0">
                          <a:effectLst/>
                        </a:rPr>
                        <a:t>.</a:t>
                      </a:r>
                    </a:p>
                  </a:txBody>
                  <a:tcPr marL="2956" marR="2956" marT="2956" marB="0"/>
                </a:tc>
                <a:tc>
                  <a:txBody>
                    <a:bodyPr/>
                    <a:lstStyle/>
                    <a:p>
                      <a:pPr algn="ctr" fontAlgn="t"/>
                      <a:r>
                        <a:rPr lang="ru-RU" sz="1200" b="0" i="0" u="none" strike="noStrike" dirty="0" smtClean="0">
                          <a:solidFill>
                            <a:srgbClr val="000000"/>
                          </a:solidFill>
                          <a:effectLst/>
                          <a:latin typeface="+mn-lt"/>
                        </a:rPr>
                        <a:t>1</a:t>
                      </a:r>
                      <a:endParaRPr lang="ru-RU" sz="1200" b="0" i="0" u="none" strike="noStrike" dirty="0">
                        <a:solidFill>
                          <a:srgbClr val="000000"/>
                        </a:solidFill>
                        <a:effectLst/>
                        <a:latin typeface="+mn-lt"/>
                      </a:endParaRPr>
                    </a:p>
                  </a:txBody>
                  <a:tcPr marL="2956" marR="2956" marT="2956" marB="0" anchor="ctr"/>
                </a:tc>
                <a:tc>
                  <a:txBody>
                    <a:bodyPr/>
                    <a:lstStyle/>
                    <a:p>
                      <a:pPr algn="ctr" fontAlgn="t"/>
                      <a:r>
                        <a:rPr lang="ru-RU" sz="1200" b="0" i="0" u="none" strike="noStrike" dirty="0" smtClean="0">
                          <a:solidFill>
                            <a:srgbClr val="000000"/>
                          </a:solidFill>
                          <a:effectLst/>
                          <a:latin typeface="+mn-lt"/>
                        </a:rPr>
                        <a:t>1</a:t>
                      </a:r>
                    </a:p>
                  </a:txBody>
                  <a:tcPr marL="2956" marR="2956" marT="2956" marB="0" anchor="ctr"/>
                </a:tc>
                <a:tc>
                  <a:txBody>
                    <a:bodyPr/>
                    <a:lstStyle/>
                    <a:p>
                      <a:pPr algn="ctr" fontAlgn="t"/>
                      <a:r>
                        <a:rPr lang="ru-RU" sz="1200" b="0" i="0" u="none" strike="noStrike" dirty="0" smtClean="0">
                          <a:solidFill>
                            <a:srgbClr val="000000"/>
                          </a:solidFill>
                          <a:effectLst/>
                          <a:latin typeface="+mn-lt"/>
                        </a:rPr>
                        <a:t>93 043,5</a:t>
                      </a:r>
                      <a:endParaRPr lang="ru-RU" sz="1200" b="0" i="0" u="none" strike="noStrike" dirty="0">
                        <a:solidFill>
                          <a:srgbClr val="000000"/>
                        </a:solidFill>
                        <a:effectLst/>
                        <a:latin typeface="+mn-lt"/>
                      </a:endParaRPr>
                    </a:p>
                  </a:txBody>
                  <a:tcPr marL="2956" marR="2956" marT="2956" marB="0" anchor="ctr">
                    <a:lnT w="12700" cap="flat" cmpd="sng" algn="ctr">
                      <a:solidFill>
                        <a:srgbClr val="5B5479"/>
                      </a:solidFill>
                      <a:prstDash val="solid"/>
                      <a:round/>
                      <a:headEnd type="none" w="med" len="med"/>
                      <a:tailEnd type="none" w="med" len="med"/>
                    </a:lnT>
                    <a:lnB w="12700" cap="flat" cmpd="sng" algn="ctr">
                      <a:solidFill>
                        <a:srgbClr val="5B5479"/>
                      </a:solidFill>
                      <a:prstDash val="solid"/>
                      <a:round/>
                      <a:headEnd type="none" w="med" len="med"/>
                      <a:tailEnd type="none" w="med" len="med"/>
                    </a:lnB>
                  </a:tcPr>
                </a:tc>
                <a:tc>
                  <a:txBody>
                    <a:bodyPr/>
                    <a:lstStyle/>
                    <a:p>
                      <a:pPr algn="ctr" fontAlgn="t"/>
                      <a:r>
                        <a:rPr lang="ru-RU" sz="1200" b="0" i="0" u="none" strike="noStrike" dirty="0" smtClean="0">
                          <a:solidFill>
                            <a:srgbClr val="000000"/>
                          </a:solidFill>
                          <a:effectLst/>
                          <a:latin typeface="+mn-lt"/>
                        </a:rPr>
                        <a:t>16 670,8</a:t>
                      </a:r>
                      <a:endParaRPr lang="ru-RU" sz="1200" b="0" i="0" u="none" strike="noStrike" dirty="0">
                        <a:solidFill>
                          <a:srgbClr val="000000"/>
                        </a:solidFill>
                        <a:effectLst/>
                        <a:latin typeface="+mn-lt"/>
                      </a:endParaRPr>
                    </a:p>
                  </a:txBody>
                  <a:tcPr marL="2956" marR="2956" marT="2956" marB="0" anchor="ctr">
                    <a:lnT w="12700" cap="flat" cmpd="sng" algn="ctr">
                      <a:solidFill>
                        <a:srgbClr val="5B5479"/>
                      </a:solidFill>
                      <a:prstDash val="solid"/>
                      <a:round/>
                      <a:headEnd type="none" w="med" len="med"/>
                      <a:tailEnd type="none" w="med" len="med"/>
                    </a:lnT>
                    <a:lnB w="12700" cap="flat" cmpd="sng" algn="ctr">
                      <a:solidFill>
                        <a:srgbClr val="5B5479"/>
                      </a:solidFill>
                      <a:prstDash val="solid"/>
                      <a:round/>
                      <a:headEnd type="none" w="med" len="med"/>
                      <a:tailEnd type="none" w="med" len="med"/>
                    </a:lnB>
                  </a:tcPr>
                </a:tc>
              </a:tr>
            </a:tbl>
          </a:graphicData>
        </a:graphic>
      </p:graphicFrame>
      <p:sp>
        <p:nvSpPr>
          <p:cNvPr id="15" name="TextBox 14"/>
          <p:cNvSpPr txBox="1"/>
          <p:nvPr/>
        </p:nvSpPr>
        <p:spPr>
          <a:xfrm>
            <a:off x="2825593" y="6469064"/>
            <a:ext cx="7404814" cy="369332"/>
          </a:xfrm>
          <a:prstGeom prst="rect">
            <a:avLst/>
          </a:prstGeom>
          <a:noFill/>
        </p:spPr>
        <p:txBody>
          <a:bodyPr wrap="square" rtlCol="0">
            <a:spAutoFit/>
          </a:bodyPr>
          <a:lstStyle/>
          <a:p>
            <a:pPr algn="ctr"/>
            <a:r>
              <a:rPr lang="ru-RU" dirty="0">
                <a:solidFill>
                  <a:schemeClr val="bg1"/>
                </a:solidFill>
              </a:rPr>
              <a:t>Содержание городских территорий, озеленение и благоустройство</a:t>
            </a:r>
          </a:p>
        </p:txBody>
      </p:sp>
      <p:sp>
        <p:nvSpPr>
          <p:cNvPr id="10" name="Текст 9"/>
          <p:cNvSpPr>
            <a:spLocks noGrp="1"/>
          </p:cNvSpPr>
          <p:nvPr>
            <p:ph type="body" sz="quarter" idx="32"/>
          </p:nvPr>
        </p:nvSpPr>
        <p:spPr>
          <a:xfrm>
            <a:off x="6645630" y="5040676"/>
            <a:ext cx="5543188" cy="878910"/>
          </a:xfrm>
          <a:ln>
            <a:noFill/>
          </a:ln>
        </p:spPr>
        <p:txBody>
          <a:bodyPr tIns="36000" bIns="36000"/>
          <a:lstStyle/>
          <a:p>
            <a:pPr algn="l"/>
            <a:r>
              <a:rPr lang="ru-RU" sz="2000" b="1" dirty="0" smtClean="0"/>
              <a:t>Цель: </a:t>
            </a:r>
            <a:r>
              <a:rPr lang="ru-RU" sz="1600" dirty="0" smtClean="0"/>
              <a:t>улучшение </a:t>
            </a:r>
            <a:r>
              <a:rPr lang="ru-RU" sz="1600" dirty="0"/>
              <a:t>условий проживания граждан, повышение уровня комфортности пребывания на территории города</a:t>
            </a:r>
          </a:p>
        </p:txBody>
      </p:sp>
    </p:spTree>
    <p:extLst>
      <p:ext uri="{BB962C8B-B14F-4D97-AF65-F5344CB8AC3E}">
        <p14:creationId xmlns:p14="http://schemas.microsoft.com/office/powerpoint/2010/main" val="2986335320"/>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Нижний колонтитул 3"/>
          <p:cNvSpPr>
            <a:spLocks noGrp="1"/>
          </p:cNvSpPr>
          <p:nvPr>
            <p:ph type="ftr" sz="quarter" idx="4294967295"/>
          </p:nvPr>
        </p:nvSpPr>
        <p:spPr>
          <a:xfrm>
            <a:off x="0" y="6437730"/>
            <a:ext cx="11760000" cy="432000"/>
          </a:xfrm>
          <a:prstGeom prst="rect">
            <a:avLst/>
          </a:prstGeom>
          <a:solidFill>
            <a:srgbClr val="404040"/>
          </a:solidFill>
          <a:ln cmpd="sng">
            <a:noFill/>
          </a:ln>
        </p:spPr>
        <p:txBody>
          <a:bodyPr anchor="ctr"/>
          <a:lstStyle/>
          <a:p>
            <a:pPr lvl="1"/>
            <a:r>
              <a:rPr lang="ru-RU" b="1" dirty="0">
                <a:gradFill>
                  <a:gsLst>
                    <a:gs pos="0">
                      <a:schemeClr val="accent1">
                        <a:lumMod val="5000"/>
                        <a:lumOff val="95000"/>
                      </a:schemeClr>
                    </a:gs>
                    <a:gs pos="74000">
                      <a:schemeClr val="accent5">
                        <a:lumMod val="25000"/>
                        <a:lumOff val="75000"/>
                      </a:schemeClr>
                    </a:gs>
                    <a:gs pos="83000">
                      <a:schemeClr val="accent5">
                        <a:lumMod val="25000"/>
                        <a:lumOff val="75000"/>
                      </a:schemeClr>
                    </a:gs>
                    <a:gs pos="100000">
                      <a:schemeClr val="accent5">
                        <a:lumMod val="50000"/>
                        <a:lumOff val="50000"/>
                      </a:schemeClr>
                    </a:gs>
                  </a:gsLst>
                  <a:lin ang="5400000" scaled="1"/>
                </a:gradFill>
              </a:rPr>
              <a:t>БЮДЖЕТ ДЛЯ ГРАЖДАН </a:t>
            </a:r>
          </a:p>
        </p:txBody>
      </p:sp>
      <p:sp>
        <p:nvSpPr>
          <p:cNvPr id="34" name="Номер слайда 5">
            <a:extLst>
              <a:ext uri="{FF2B5EF4-FFF2-40B4-BE49-F238E27FC236}">
                <a16:creationId xmlns:a16="http://schemas.microsoft.com/office/drawing/2014/main" xmlns="" id="{1C554D9F-1895-486E-BFBA-905BB2D29E08}"/>
              </a:ext>
            </a:extLst>
          </p:cNvPr>
          <p:cNvSpPr>
            <a:spLocks noGrp="1"/>
          </p:cNvSpPr>
          <p:nvPr>
            <p:ph type="sldNum" sz="quarter" idx="33"/>
          </p:nvPr>
        </p:nvSpPr>
        <p:spPr>
          <a:xfrm>
            <a:off x="11760000" y="6437730"/>
            <a:ext cx="432000" cy="432000"/>
          </a:xfrm>
        </p:spPr>
        <p:txBody>
          <a:bodyPr rtlCol="0"/>
          <a:lstStyle/>
          <a:p>
            <a:pPr rtl="0"/>
            <a:fld id="{19B51A1E-902D-48AF-9020-955120F399B6}" type="slidenum">
              <a:rPr lang="ru-RU" sz="1600" b="1" smtClean="0">
                <a:ln w="0"/>
                <a:gradFill>
                  <a:gsLst>
                    <a:gs pos="0">
                      <a:schemeClr val="accent1">
                        <a:lumMod val="5000"/>
                        <a:lumOff val="95000"/>
                      </a:schemeClr>
                    </a:gs>
                    <a:gs pos="74000">
                      <a:schemeClr val="accent5">
                        <a:lumMod val="25000"/>
                        <a:lumOff val="75000"/>
                      </a:schemeClr>
                    </a:gs>
                    <a:gs pos="83000">
                      <a:schemeClr val="accent5">
                        <a:lumMod val="25000"/>
                        <a:lumOff val="75000"/>
                      </a:schemeClr>
                    </a:gs>
                    <a:gs pos="100000">
                      <a:schemeClr val="accent5">
                        <a:lumMod val="50000"/>
                        <a:lumOff val="50000"/>
                      </a:schemeClr>
                    </a:gs>
                  </a:gsLst>
                  <a:lin ang="5400000" scaled="1"/>
                </a:gradFill>
                <a:effectLst>
                  <a:outerShdw blurRad="38100" dist="25400" dir="5400000" algn="ctr" rotWithShape="0">
                    <a:srgbClr val="6E747A">
                      <a:alpha val="43000"/>
                    </a:srgbClr>
                  </a:outerShdw>
                </a:effectLst>
              </a:rPr>
              <a:pPr rtl="0"/>
              <a:t>91</a:t>
            </a:fld>
            <a:endParaRPr lang="ru-RU" sz="1600" b="1" dirty="0">
              <a:ln w="0"/>
              <a:gradFill>
                <a:gsLst>
                  <a:gs pos="0">
                    <a:schemeClr val="accent1">
                      <a:lumMod val="5000"/>
                      <a:lumOff val="95000"/>
                    </a:schemeClr>
                  </a:gs>
                  <a:gs pos="74000">
                    <a:schemeClr val="accent5">
                      <a:lumMod val="25000"/>
                      <a:lumOff val="75000"/>
                    </a:schemeClr>
                  </a:gs>
                  <a:gs pos="83000">
                    <a:schemeClr val="accent5">
                      <a:lumMod val="25000"/>
                      <a:lumOff val="75000"/>
                    </a:schemeClr>
                  </a:gs>
                  <a:gs pos="100000">
                    <a:schemeClr val="accent5">
                      <a:lumMod val="50000"/>
                      <a:lumOff val="50000"/>
                    </a:schemeClr>
                  </a:gs>
                </a:gsLst>
                <a:lin ang="5400000" scaled="1"/>
              </a:gradFill>
              <a:effectLst>
                <a:outerShdw blurRad="38100" dist="25400" dir="5400000" algn="ctr" rotWithShape="0">
                  <a:srgbClr val="6E747A">
                    <a:alpha val="43000"/>
                  </a:srgbClr>
                </a:outerShdw>
              </a:effectLst>
            </a:endParaRPr>
          </a:p>
        </p:txBody>
      </p:sp>
      <p:sp>
        <p:nvSpPr>
          <p:cNvPr id="3" name="Заголовок 2"/>
          <p:cNvSpPr>
            <a:spLocks noGrp="1"/>
          </p:cNvSpPr>
          <p:nvPr>
            <p:ph type="title"/>
          </p:nvPr>
        </p:nvSpPr>
        <p:spPr>
          <a:xfrm>
            <a:off x="432000" y="180853"/>
            <a:ext cx="11328000" cy="432000"/>
          </a:xfrm>
        </p:spPr>
        <p:txBody>
          <a:bodyPr/>
          <a:lstStyle/>
          <a:p>
            <a:r>
              <a:rPr lang="ru-RU" sz="2800" dirty="0" smtClean="0"/>
              <a:t>Непрограммные направления деятельности:</a:t>
            </a:r>
            <a:endParaRPr lang="ru-RU" sz="2800" dirty="0"/>
          </a:p>
        </p:txBody>
      </p:sp>
      <p:sp>
        <p:nvSpPr>
          <p:cNvPr id="7" name="TextBox 6"/>
          <p:cNvSpPr txBox="1"/>
          <p:nvPr/>
        </p:nvSpPr>
        <p:spPr>
          <a:xfrm>
            <a:off x="3864077" y="6469064"/>
            <a:ext cx="5051323" cy="369332"/>
          </a:xfrm>
          <a:prstGeom prst="rect">
            <a:avLst/>
          </a:prstGeom>
          <a:noFill/>
        </p:spPr>
        <p:txBody>
          <a:bodyPr wrap="square" rtlCol="0">
            <a:spAutoFit/>
          </a:bodyPr>
          <a:lstStyle/>
          <a:p>
            <a:pPr algn="ctr"/>
            <a:r>
              <a:rPr lang="ru-RU" dirty="0" smtClean="0">
                <a:solidFill>
                  <a:schemeClr val="bg1"/>
                </a:solidFill>
              </a:rPr>
              <a:t>Непрограммные направления деятельности</a:t>
            </a:r>
            <a:endParaRPr lang="ru-RU" dirty="0">
              <a:solidFill>
                <a:schemeClr val="bg1"/>
              </a:solidFill>
            </a:endParaRPr>
          </a:p>
        </p:txBody>
      </p:sp>
      <p:graphicFrame>
        <p:nvGraphicFramePr>
          <p:cNvPr id="15" name="Диаграмма 14"/>
          <p:cNvGraphicFramePr/>
          <p:nvPr>
            <p:extLst/>
          </p:nvPr>
        </p:nvGraphicFramePr>
        <p:xfrm>
          <a:off x="295787" y="970173"/>
          <a:ext cx="8128000" cy="5418667"/>
        </p:xfrm>
        <a:graphic>
          <a:graphicData uri="http://schemas.openxmlformats.org/drawingml/2006/chart">
            <c:chart xmlns:c="http://schemas.openxmlformats.org/drawingml/2006/chart" xmlns:r="http://schemas.openxmlformats.org/officeDocument/2006/relationships" r:id="rId3"/>
          </a:graphicData>
        </a:graphic>
      </p:graphicFrame>
      <p:sp>
        <p:nvSpPr>
          <p:cNvPr id="16" name="Овал 15"/>
          <p:cNvSpPr/>
          <p:nvPr/>
        </p:nvSpPr>
        <p:spPr>
          <a:xfrm>
            <a:off x="1091382" y="736582"/>
            <a:ext cx="1150374" cy="791723"/>
          </a:xfrm>
          <a:prstGeom prst="ellipse">
            <a:avLst/>
          </a:prstGeom>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ru-RU" b="1" dirty="0" smtClean="0"/>
              <a:t>Всего:</a:t>
            </a:r>
          </a:p>
          <a:p>
            <a:pPr algn="ctr"/>
            <a:r>
              <a:rPr lang="ru-RU" b="1" dirty="0" smtClean="0"/>
              <a:t>44 113,3</a:t>
            </a:r>
          </a:p>
          <a:p>
            <a:pPr algn="ctr"/>
            <a:r>
              <a:rPr lang="ru-RU" sz="1200" b="1" dirty="0" err="1" smtClean="0"/>
              <a:t>тыс.руб</a:t>
            </a:r>
            <a:r>
              <a:rPr lang="ru-RU" sz="1200" b="1" dirty="0" smtClean="0"/>
              <a:t>.</a:t>
            </a:r>
            <a:endParaRPr lang="ru-RU" sz="1200" b="1" dirty="0"/>
          </a:p>
        </p:txBody>
      </p:sp>
      <p:sp>
        <p:nvSpPr>
          <p:cNvPr id="19" name="Овал 18"/>
          <p:cNvSpPr/>
          <p:nvPr/>
        </p:nvSpPr>
        <p:spPr>
          <a:xfrm>
            <a:off x="3586317" y="771605"/>
            <a:ext cx="1150374" cy="791723"/>
          </a:xfrm>
          <a:prstGeom prst="ellipse">
            <a:avLst/>
          </a:prstGeom>
          <a:ln/>
        </p:spPr>
        <p:style>
          <a:lnRef idx="2">
            <a:schemeClr val="accent3">
              <a:shade val="50000"/>
            </a:schemeClr>
          </a:lnRef>
          <a:fillRef idx="1">
            <a:schemeClr val="accent3"/>
          </a:fillRef>
          <a:effectRef idx="0">
            <a:schemeClr val="accent3"/>
          </a:effectRef>
          <a:fontRef idx="minor">
            <a:schemeClr val="lt1"/>
          </a:fontRef>
        </p:style>
        <p:txBody>
          <a:bodyPr lIns="0" tIns="0" rIns="0" bIns="0" rtlCol="0" anchor="ctr"/>
          <a:lstStyle/>
          <a:p>
            <a:pPr algn="ctr"/>
            <a:r>
              <a:rPr lang="ru-RU" b="1" dirty="0" smtClean="0"/>
              <a:t>Всего:</a:t>
            </a:r>
          </a:p>
          <a:p>
            <a:pPr algn="ctr"/>
            <a:r>
              <a:rPr lang="ru-RU" b="1" dirty="0" smtClean="0"/>
              <a:t>42 451,8</a:t>
            </a:r>
          </a:p>
          <a:p>
            <a:pPr lvl="0" algn="ctr"/>
            <a:r>
              <a:rPr lang="ru-RU" sz="1200" b="1" dirty="0" err="1">
                <a:solidFill>
                  <a:srgbClr val="FFFFFF"/>
                </a:solidFill>
              </a:rPr>
              <a:t>тыс.руб</a:t>
            </a:r>
            <a:r>
              <a:rPr lang="ru-RU" sz="1200" b="1" dirty="0" smtClean="0">
                <a:solidFill>
                  <a:srgbClr val="FFFFFF"/>
                </a:solidFill>
              </a:rPr>
              <a:t>.</a:t>
            </a:r>
            <a:endParaRPr lang="ru-RU" sz="1200" b="1" dirty="0">
              <a:solidFill>
                <a:srgbClr val="FFFFFF"/>
              </a:solidFill>
            </a:endParaRPr>
          </a:p>
        </p:txBody>
      </p:sp>
      <p:cxnSp>
        <p:nvCxnSpPr>
          <p:cNvPr id="18" name="Прямая соединительная линия 17"/>
          <p:cNvCxnSpPr/>
          <p:nvPr/>
        </p:nvCxnSpPr>
        <p:spPr>
          <a:xfrm>
            <a:off x="2204878" y="2088987"/>
            <a:ext cx="1562260" cy="142163"/>
          </a:xfrm>
          <a:prstGeom prst="line">
            <a:avLst/>
          </a:prstGeom>
        </p:spPr>
        <p:style>
          <a:lnRef idx="1">
            <a:schemeClr val="accent4"/>
          </a:lnRef>
          <a:fillRef idx="0">
            <a:schemeClr val="accent4"/>
          </a:fillRef>
          <a:effectRef idx="0">
            <a:schemeClr val="accent4"/>
          </a:effectRef>
          <a:fontRef idx="minor">
            <a:schemeClr val="tx1"/>
          </a:fontRef>
        </p:style>
      </p:cxnSp>
      <p:cxnSp>
        <p:nvCxnSpPr>
          <p:cNvPr id="23" name="Прямая соединительная линия 22"/>
          <p:cNvCxnSpPr/>
          <p:nvPr/>
        </p:nvCxnSpPr>
        <p:spPr>
          <a:xfrm flipV="1">
            <a:off x="4655575" y="2225527"/>
            <a:ext cx="7536425" cy="15576"/>
          </a:xfrm>
          <a:prstGeom prst="line">
            <a:avLst/>
          </a:prstGeom>
        </p:spPr>
        <p:style>
          <a:lnRef idx="1">
            <a:schemeClr val="accent4"/>
          </a:lnRef>
          <a:fillRef idx="0">
            <a:schemeClr val="accent4"/>
          </a:fillRef>
          <a:effectRef idx="0">
            <a:schemeClr val="accent4"/>
          </a:effectRef>
          <a:fontRef idx="minor">
            <a:schemeClr val="tx1"/>
          </a:fontRef>
        </p:style>
      </p:cxnSp>
      <p:cxnSp>
        <p:nvCxnSpPr>
          <p:cNvPr id="25" name="Прямая соединительная линия 24"/>
          <p:cNvCxnSpPr/>
          <p:nvPr/>
        </p:nvCxnSpPr>
        <p:spPr>
          <a:xfrm>
            <a:off x="2155723" y="2817752"/>
            <a:ext cx="1560871" cy="154897"/>
          </a:xfrm>
          <a:prstGeom prst="line">
            <a:avLst/>
          </a:prstGeom>
        </p:spPr>
        <p:style>
          <a:lnRef idx="1">
            <a:schemeClr val="accent3"/>
          </a:lnRef>
          <a:fillRef idx="0">
            <a:schemeClr val="accent3"/>
          </a:fillRef>
          <a:effectRef idx="0">
            <a:schemeClr val="accent3"/>
          </a:effectRef>
          <a:fontRef idx="minor">
            <a:schemeClr val="tx1"/>
          </a:fontRef>
        </p:style>
      </p:cxnSp>
      <p:cxnSp>
        <p:nvCxnSpPr>
          <p:cNvPr id="27" name="Прямая соединительная линия 26"/>
          <p:cNvCxnSpPr/>
          <p:nvPr/>
        </p:nvCxnSpPr>
        <p:spPr>
          <a:xfrm>
            <a:off x="4685072" y="2970783"/>
            <a:ext cx="7506928"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30" name="Прямая соединительная линия 29"/>
          <p:cNvCxnSpPr/>
          <p:nvPr/>
        </p:nvCxnSpPr>
        <p:spPr>
          <a:xfrm>
            <a:off x="2169397" y="3313287"/>
            <a:ext cx="1597741" cy="162232"/>
          </a:xfrm>
          <a:prstGeom prst="line">
            <a:avLst/>
          </a:prstGeom>
        </p:spPr>
        <p:style>
          <a:lnRef idx="1">
            <a:schemeClr val="accent2"/>
          </a:lnRef>
          <a:fillRef idx="0">
            <a:schemeClr val="accent2"/>
          </a:fillRef>
          <a:effectRef idx="0">
            <a:schemeClr val="accent2"/>
          </a:effectRef>
          <a:fontRef idx="minor">
            <a:schemeClr val="tx1"/>
          </a:fontRef>
        </p:style>
      </p:cxnSp>
      <p:cxnSp>
        <p:nvCxnSpPr>
          <p:cNvPr id="32" name="Прямая соединительная линия 31"/>
          <p:cNvCxnSpPr/>
          <p:nvPr/>
        </p:nvCxnSpPr>
        <p:spPr>
          <a:xfrm>
            <a:off x="4736691" y="3475519"/>
            <a:ext cx="700548" cy="673694"/>
          </a:xfrm>
          <a:prstGeom prst="line">
            <a:avLst/>
          </a:prstGeom>
        </p:spPr>
        <p:style>
          <a:lnRef idx="1">
            <a:schemeClr val="accent2"/>
          </a:lnRef>
          <a:fillRef idx="0">
            <a:schemeClr val="accent2"/>
          </a:fillRef>
          <a:effectRef idx="0">
            <a:schemeClr val="accent2"/>
          </a:effectRef>
          <a:fontRef idx="minor">
            <a:schemeClr val="tx1"/>
          </a:fontRef>
        </p:style>
      </p:cxnSp>
      <p:cxnSp>
        <p:nvCxnSpPr>
          <p:cNvPr id="35" name="Прямая соединительная линия 34"/>
          <p:cNvCxnSpPr/>
          <p:nvPr/>
        </p:nvCxnSpPr>
        <p:spPr>
          <a:xfrm>
            <a:off x="5437239" y="4149213"/>
            <a:ext cx="6754761" cy="0"/>
          </a:xfrm>
          <a:prstGeom prst="line">
            <a:avLst/>
          </a:prstGeom>
        </p:spPr>
        <p:style>
          <a:lnRef idx="1">
            <a:schemeClr val="accent2"/>
          </a:lnRef>
          <a:fillRef idx="0">
            <a:schemeClr val="accent2"/>
          </a:fillRef>
          <a:effectRef idx="0">
            <a:schemeClr val="accent2"/>
          </a:effectRef>
          <a:fontRef idx="minor">
            <a:schemeClr val="tx1"/>
          </a:fontRef>
        </p:style>
      </p:cxnSp>
      <p:sp>
        <p:nvSpPr>
          <p:cNvPr id="38" name="TextBox 37"/>
          <p:cNvSpPr txBox="1"/>
          <p:nvPr/>
        </p:nvSpPr>
        <p:spPr>
          <a:xfrm>
            <a:off x="2585883" y="1797950"/>
            <a:ext cx="894735" cy="369332"/>
          </a:xfrm>
          <a:prstGeom prst="rect">
            <a:avLst/>
          </a:prstGeom>
          <a:noFill/>
        </p:spPr>
        <p:txBody>
          <a:bodyPr wrap="square" rtlCol="0">
            <a:spAutoFit/>
          </a:bodyPr>
          <a:lstStyle/>
          <a:p>
            <a:r>
              <a:rPr lang="ru-RU" b="1" dirty="0" smtClean="0">
                <a:solidFill>
                  <a:srgbClr val="FFC000"/>
                </a:solidFill>
              </a:rPr>
              <a:t>100%</a:t>
            </a:r>
            <a:endParaRPr lang="ru-RU" b="1" dirty="0">
              <a:solidFill>
                <a:srgbClr val="FFC000"/>
              </a:solidFill>
            </a:endParaRPr>
          </a:p>
        </p:txBody>
      </p:sp>
      <p:sp>
        <p:nvSpPr>
          <p:cNvPr id="39" name="TextBox 38"/>
          <p:cNvSpPr txBox="1"/>
          <p:nvPr/>
        </p:nvSpPr>
        <p:spPr>
          <a:xfrm>
            <a:off x="2558840" y="2319502"/>
            <a:ext cx="894735" cy="369332"/>
          </a:xfrm>
          <a:prstGeom prst="rect">
            <a:avLst/>
          </a:prstGeom>
          <a:noFill/>
        </p:spPr>
        <p:txBody>
          <a:bodyPr wrap="square" rtlCol="0">
            <a:spAutoFit/>
          </a:bodyPr>
          <a:lstStyle/>
          <a:p>
            <a:r>
              <a:rPr lang="ru-RU" b="1" dirty="0" smtClean="0">
                <a:solidFill>
                  <a:srgbClr val="92D050"/>
                </a:solidFill>
              </a:rPr>
              <a:t>100%</a:t>
            </a:r>
            <a:endParaRPr lang="ru-RU" b="1" dirty="0">
              <a:solidFill>
                <a:srgbClr val="92D050"/>
              </a:solidFill>
            </a:endParaRPr>
          </a:p>
        </p:txBody>
      </p:sp>
      <p:sp>
        <p:nvSpPr>
          <p:cNvPr id="40" name="TextBox 39"/>
          <p:cNvSpPr txBox="1"/>
          <p:nvPr/>
        </p:nvSpPr>
        <p:spPr>
          <a:xfrm>
            <a:off x="2558842" y="3095237"/>
            <a:ext cx="894735" cy="369332"/>
          </a:xfrm>
          <a:prstGeom prst="rect">
            <a:avLst/>
          </a:prstGeom>
          <a:noFill/>
        </p:spPr>
        <p:txBody>
          <a:bodyPr wrap="square" rtlCol="0">
            <a:spAutoFit/>
          </a:bodyPr>
          <a:lstStyle/>
          <a:p>
            <a:r>
              <a:rPr lang="ru-RU" b="1" dirty="0" smtClean="0">
                <a:solidFill>
                  <a:schemeClr val="accent2">
                    <a:lumMod val="60000"/>
                    <a:lumOff val="40000"/>
                  </a:schemeClr>
                </a:solidFill>
              </a:rPr>
              <a:t>100%</a:t>
            </a:r>
            <a:endParaRPr lang="ru-RU" b="1" dirty="0">
              <a:solidFill>
                <a:schemeClr val="accent2">
                  <a:lumMod val="60000"/>
                  <a:lumOff val="40000"/>
                </a:schemeClr>
              </a:solidFill>
            </a:endParaRPr>
          </a:p>
        </p:txBody>
      </p:sp>
      <p:sp>
        <p:nvSpPr>
          <p:cNvPr id="41" name="TextBox 40"/>
          <p:cNvSpPr txBox="1"/>
          <p:nvPr/>
        </p:nvSpPr>
        <p:spPr>
          <a:xfrm>
            <a:off x="2558841" y="4464165"/>
            <a:ext cx="894735" cy="369332"/>
          </a:xfrm>
          <a:prstGeom prst="rect">
            <a:avLst/>
          </a:prstGeom>
          <a:noFill/>
        </p:spPr>
        <p:txBody>
          <a:bodyPr wrap="square" rtlCol="0">
            <a:spAutoFit/>
          </a:bodyPr>
          <a:lstStyle/>
          <a:p>
            <a:r>
              <a:rPr lang="ru-RU" b="1" dirty="0" smtClean="0">
                <a:solidFill>
                  <a:srgbClr val="00B0F0"/>
                </a:solidFill>
              </a:rPr>
              <a:t>93,6%</a:t>
            </a:r>
            <a:endParaRPr lang="ru-RU" b="1" dirty="0">
              <a:solidFill>
                <a:srgbClr val="00B0F0"/>
              </a:solidFill>
            </a:endParaRPr>
          </a:p>
        </p:txBody>
      </p:sp>
      <p:sp>
        <p:nvSpPr>
          <p:cNvPr id="43" name="TextBox 42"/>
          <p:cNvSpPr txBox="1"/>
          <p:nvPr/>
        </p:nvSpPr>
        <p:spPr>
          <a:xfrm>
            <a:off x="7882193" y="895334"/>
            <a:ext cx="4148666" cy="1384995"/>
          </a:xfrm>
          <a:prstGeom prst="rect">
            <a:avLst/>
          </a:prstGeom>
          <a:noFill/>
        </p:spPr>
        <p:txBody>
          <a:bodyPr wrap="square" rtlCol="0">
            <a:spAutoFit/>
          </a:bodyPr>
          <a:lstStyle/>
          <a:p>
            <a:pPr marL="285750" indent="-285750">
              <a:buFont typeface="Wingdings" panose="05000000000000000000" pitchFamily="2" charset="2"/>
              <a:buChar char="ü"/>
            </a:pPr>
            <a:r>
              <a:rPr lang="ru-RU" sz="1200" dirty="0" smtClean="0"/>
              <a:t>Дезинфекция улиц, тротуаров, остановочных комплексов, общественных пространств, дворов многоквартирных домов, детских площадок</a:t>
            </a:r>
          </a:p>
          <a:p>
            <a:pPr marL="285750" indent="-285750">
              <a:buFont typeface="Wingdings" panose="05000000000000000000" pitchFamily="2" charset="2"/>
              <a:buChar char="ü"/>
            </a:pPr>
            <a:r>
              <a:rPr lang="ru-RU" sz="1200" dirty="0" smtClean="0"/>
              <a:t>Дезинфекция помещений, приобретение СИЗ (маски, перчатки), </a:t>
            </a:r>
            <a:r>
              <a:rPr lang="ru-RU" sz="1200" dirty="0" err="1" smtClean="0"/>
              <a:t>рециркуляторов</a:t>
            </a:r>
            <a:r>
              <a:rPr lang="ru-RU" sz="1200" dirty="0" smtClean="0"/>
              <a:t> бактерицидных для обеззараживания воздуха, дезинфицирующих средств, бесконтактных термометров</a:t>
            </a:r>
            <a:endParaRPr lang="ru-RU" sz="1200" dirty="0"/>
          </a:p>
        </p:txBody>
      </p:sp>
      <p:sp>
        <p:nvSpPr>
          <p:cNvPr id="46" name="TextBox 45"/>
          <p:cNvSpPr txBox="1"/>
          <p:nvPr/>
        </p:nvSpPr>
        <p:spPr>
          <a:xfrm>
            <a:off x="7882193" y="2273336"/>
            <a:ext cx="4157407" cy="461665"/>
          </a:xfrm>
          <a:prstGeom prst="rect">
            <a:avLst/>
          </a:prstGeom>
          <a:noFill/>
        </p:spPr>
        <p:txBody>
          <a:bodyPr wrap="square" rtlCol="0">
            <a:spAutoFit/>
          </a:bodyPr>
          <a:lstStyle/>
          <a:p>
            <a:pPr marL="285750" indent="-285750">
              <a:buFont typeface="Wingdings" panose="05000000000000000000" pitchFamily="2" charset="2"/>
              <a:buChar char="ü"/>
            </a:pPr>
            <a:r>
              <a:rPr lang="ru-RU" sz="1200" dirty="0" smtClean="0"/>
              <a:t>Проведение выборов в городе </a:t>
            </a:r>
            <a:r>
              <a:rPr lang="ru-RU" sz="1200" dirty="0" err="1" smtClean="0"/>
              <a:t>Пыть-Яхе</a:t>
            </a:r>
            <a:r>
              <a:rPr lang="ru-RU" sz="1200" dirty="0" smtClean="0"/>
              <a:t>, повышение правовой культуры избирателей</a:t>
            </a:r>
            <a:endParaRPr lang="ru-RU" sz="1200" dirty="0"/>
          </a:p>
        </p:txBody>
      </p:sp>
      <p:sp>
        <p:nvSpPr>
          <p:cNvPr id="48" name="TextBox 47"/>
          <p:cNvSpPr txBox="1"/>
          <p:nvPr/>
        </p:nvSpPr>
        <p:spPr>
          <a:xfrm>
            <a:off x="7892023" y="3407372"/>
            <a:ext cx="4157407" cy="646331"/>
          </a:xfrm>
          <a:prstGeom prst="rect">
            <a:avLst/>
          </a:prstGeom>
          <a:noFill/>
        </p:spPr>
        <p:txBody>
          <a:bodyPr wrap="square" rtlCol="0">
            <a:spAutoFit/>
          </a:bodyPr>
          <a:lstStyle/>
          <a:p>
            <a:pPr marL="285750" indent="-285750">
              <a:buFont typeface="Wingdings" panose="05000000000000000000" pitchFamily="2" charset="2"/>
              <a:buChar char="ü"/>
            </a:pPr>
            <a:r>
              <a:rPr lang="ru-RU" sz="1200" dirty="0"/>
              <a:t>осуществление переданных полномочий Российской Федерации по первичному воинскому учету органами местного </a:t>
            </a:r>
            <a:r>
              <a:rPr lang="ru-RU" sz="1200" dirty="0" smtClean="0"/>
              <a:t>самоуправления городского округа</a:t>
            </a:r>
            <a:endParaRPr lang="ru-RU" sz="1200" dirty="0"/>
          </a:p>
        </p:txBody>
      </p:sp>
      <p:sp>
        <p:nvSpPr>
          <p:cNvPr id="49" name="TextBox 48"/>
          <p:cNvSpPr txBox="1"/>
          <p:nvPr/>
        </p:nvSpPr>
        <p:spPr>
          <a:xfrm>
            <a:off x="7892023" y="4268768"/>
            <a:ext cx="4157407" cy="1015663"/>
          </a:xfrm>
          <a:prstGeom prst="rect">
            <a:avLst/>
          </a:prstGeom>
          <a:noFill/>
        </p:spPr>
        <p:txBody>
          <a:bodyPr wrap="square" rtlCol="0">
            <a:spAutoFit/>
          </a:bodyPr>
          <a:lstStyle/>
          <a:p>
            <a:pPr marL="285750" indent="-285750">
              <a:buFont typeface="Wingdings" panose="05000000000000000000" pitchFamily="2" charset="2"/>
              <a:buChar char="ü"/>
            </a:pPr>
            <a:r>
              <a:rPr lang="ru-RU" sz="1200" dirty="0" smtClean="0"/>
              <a:t>Материально-техническое и финансовое обеспечение деятельности МКУ «Дума города </a:t>
            </a:r>
            <a:r>
              <a:rPr lang="ru-RU" sz="1200" dirty="0" err="1" smtClean="0"/>
              <a:t>Пыть-Яха</a:t>
            </a:r>
            <a:r>
              <a:rPr lang="ru-RU" sz="1200" dirty="0" smtClean="0"/>
              <a:t>», Счетно-контрольной палаты города</a:t>
            </a:r>
          </a:p>
          <a:p>
            <a:pPr marL="285750" indent="-285750">
              <a:buFont typeface="Wingdings" panose="05000000000000000000" pitchFamily="2" charset="2"/>
              <a:buChar char="ü"/>
            </a:pPr>
            <a:r>
              <a:rPr lang="ru-RU" sz="1200" dirty="0" smtClean="0"/>
              <a:t>Выполнение полномочий Думы города Пыть-Ях в сфере наград и почетных званий:</a:t>
            </a:r>
            <a:endParaRPr lang="ru-RU" sz="1200" dirty="0"/>
          </a:p>
        </p:txBody>
      </p:sp>
      <p:graphicFrame>
        <p:nvGraphicFramePr>
          <p:cNvPr id="54" name="Диаграмма 53"/>
          <p:cNvGraphicFramePr/>
          <p:nvPr>
            <p:extLst/>
          </p:nvPr>
        </p:nvGraphicFramePr>
        <p:xfrm>
          <a:off x="8839200" y="5188014"/>
          <a:ext cx="2241755" cy="1346134"/>
        </p:xfrm>
        <a:graphic>
          <a:graphicData uri="http://schemas.openxmlformats.org/drawingml/2006/chart">
            <c:chart xmlns:c="http://schemas.openxmlformats.org/drawingml/2006/chart" xmlns:r="http://schemas.openxmlformats.org/officeDocument/2006/relationships" r:id="rId4"/>
          </a:graphicData>
        </a:graphic>
      </p:graphicFrame>
      <p:sp>
        <p:nvSpPr>
          <p:cNvPr id="55" name="TextBox 54"/>
          <p:cNvSpPr txBox="1"/>
          <p:nvPr/>
        </p:nvSpPr>
        <p:spPr>
          <a:xfrm>
            <a:off x="9533987" y="5476050"/>
            <a:ext cx="873476" cy="646331"/>
          </a:xfrm>
          <a:prstGeom prst="rect">
            <a:avLst/>
          </a:prstGeom>
          <a:noFill/>
        </p:spPr>
        <p:txBody>
          <a:bodyPr wrap="square" rtlCol="0">
            <a:spAutoFit/>
          </a:bodyPr>
          <a:lstStyle/>
          <a:p>
            <a:pPr algn="ctr"/>
            <a:r>
              <a:rPr lang="ru-RU" sz="1200" b="1" dirty="0" smtClean="0"/>
              <a:t>План </a:t>
            </a:r>
          </a:p>
          <a:p>
            <a:pPr algn="ctr"/>
            <a:r>
              <a:rPr lang="ru-RU" sz="1200" b="1" dirty="0" smtClean="0"/>
              <a:t>182,2 </a:t>
            </a:r>
          </a:p>
          <a:p>
            <a:pPr algn="ctr"/>
            <a:r>
              <a:rPr lang="ru-RU" sz="1200" b="1" dirty="0" smtClean="0"/>
              <a:t>тыс. руб.</a:t>
            </a:r>
            <a:endParaRPr lang="ru-RU" sz="1200" b="1" dirty="0"/>
          </a:p>
        </p:txBody>
      </p:sp>
      <p:cxnSp>
        <p:nvCxnSpPr>
          <p:cNvPr id="57" name="Прямая соединительная линия 56"/>
          <p:cNvCxnSpPr/>
          <p:nvPr/>
        </p:nvCxnSpPr>
        <p:spPr>
          <a:xfrm flipV="1">
            <a:off x="10282238" y="5595464"/>
            <a:ext cx="125225" cy="98105"/>
          </a:xfrm>
          <a:prstGeom prst="line">
            <a:avLst/>
          </a:prstGeom>
        </p:spPr>
        <p:style>
          <a:lnRef idx="1">
            <a:schemeClr val="accent1"/>
          </a:lnRef>
          <a:fillRef idx="0">
            <a:schemeClr val="accent1"/>
          </a:fillRef>
          <a:effectRef idx="0">
            <a:schemeClr val="accent1"/>
          </a:effectRef>
          <a:fontRef idx="minor">
            <a:schemeClr val="tx1"/>
          </a:fontRef>
        </p:style>
      </p:cxnSp>
      <p:cxnSp>
        <p:nvCxnSpPr>
          <p:cNvPr id="59" name="Прямая соединительная линия 58"/>
          <p:cNvCxnSpPr/>
          <p:nvPr/>
        </p:nvCxnSpPr>
        <p:spPr>
          <a:xfrm flipV="1">
            <a:off x="10407463" y="5595464"/>
            <a:ext cx="522475" cy="1"/>
          </a:xfrm>
          <a:prstGeom prst="line">
            <a:avLst/>
          </a:prstGeom>
        </p:spPr>
        <p:style>
          <a:lnRef idx="1">
            <a:schemeClr val="accent1"/>
          </a:lnRef>
          <a:fillRef idx="0">
            <a:schemeClr val="accent1"/>
          </a:fillRef>
          <a:effectRef idx="0">
            <a:schemeClr val="accent1"/>
          </a:effectRef>
          <a:fontRef idx="minor">
            <a:schemeClr val="tx1"/>
          </a:fontRef>
        </p:style>
      </p:cxnSp>
      <p:sp>
        <p:nvSpPr>
          <p:cNvPr id="61" name="TextBox 60"/>
          <p:cNvSpPr txBox="1"/>
          <p:nvPr/>
        </p:nvSpPr>
        <p:spPr>
          <a:xfrm>
            <a:off x="10258640" y="5061056"/>
            <a:ext cx="820120" cy="253916"/>
          </a:xfrm>
          <a:prstGeom prst="rect">
            <a:avLst/>
          </a:prstGeom>
          <a:noFill/>
        </p:spPr>
        <p:txBody>
          <a:bodyPr wrap="square" rtlCol="0">
            <a:spAutoFit/>
          </a:bodyPr>
          <a:lstStyle/>
          <a:p>
            <a:pPr algn="ctr"/>
            <a:r>
              <a:rPr lang="ru-RU" sz="1050" b="1" dirty="0" smtClean="0">
                <a:solidFill>
                  <a:srgbClr val="25C6E3"/>
                </a:solidFill>
              </a:rPr>
              <a:t>исполнено</a:t>
            </a:r>
            <a:endParaRPr lang="ru-RU" sz="1050" b="1" dirty="0">
              <a:solidFill>
                <a:srgbClr val="25C6E3"/>
              </a:solidFill>
            </a:endParaRPr>
          </a:p>
        </p:txBody>
      </p:sp>
    </p:spTree>
    <p:extLst>
      <p:ext uri="{BB962C8B-B14F-4D97-AF65-F5344CB8AC3E}">
        <p14:creationId xmlns:p14="http://schemas.microsoft.com/office/powerpoint/2010/main" val="2459864181"/>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Нижний колонтитул 3"/>
          <p:cNvSpPr>
            <a:spLocks noGrp="1"/>
          </p:cNvSpPr>
          <p:nvPr>
            <p:ph type="ftr" sz="quarter" idx="4294967295"/>
          </p:nvPr>
        </p:nvSpPr>
        <p:spPr>
          <a:xfrm>
            <a:off x="0" y="6437730"/>
            <a:ext cx="11760000" cy="432000"/>
          </a:xfrm>
          <a:prstGeom prst="rect">
            <a:avLst/>
          </a:prstGeom>
          <a:solidFill>
            <a:srgbClr val="404040"/>
          </a:solidFill>
          <a:ln cmpd="sng">
            <a:noFill/>
          </a:ln>
        </p:spPr>
        <p:txBody>
          <a:bodyPr anchor="ctr"/>
          <a:lstStyle/>
          <a:p>
            <a:pPr lvl="1"/>
            <a:r>
              <a:rPr lang="ru-RU" b="1" dirty="0">
                <a:gradFill>
                  <a:gsLst>
                    <a:gs pos="0">
                      <a:schemeClr val="accent1">
                        <a:lumMod val="5000"/>
                        <a:lumOff val="95000"/>
                      </a:schemeClr>
                    </a:gs>
                    <a:gs pos="74000">
                      <a:schemeClr val="accent5">
                        <a:lumMod val="25000"/>
                        <a:lumOff val="75000"/>
                      </a:schemeClr>
                    </a:gs>
                    <a:gs pos="83000">
                      <a:schemeClr val="accent5">
                        <a:lumMod val="25000"/>
                        <a:lumOff val="75000"/>
                      </a:schemeClr>
                    </a:gs>
                    <a:gs pos="100000">
                      <a:schemeClr val="accent5">
                        <a:lumMod val="50000"/>
                        <a:lumOff val="50000"/>
                      </a:schemeClr>
                    </a:gs>
                  </a:gsLst>
                  <a:lin ang="5400000" scaled="1"/>
                </a:gradFill>
              </a:rPr>
              <a:t>БЮДЖЕТ ДЛЯ ГРАЖДАН </a:t>
            </a:r>
          </a:p>
        </p:txBody>
      </p:sp>
      <p:sp>
        <p:nvSpPr>
          <p:cNvPr id="34" name="Номер слайда 5">
            <a:extLst>
              <a:ext uri="{FF2B5EF4-FFF2-40B4-BE49-F238E27FC236}">
                <a16:creationId xmlns="" xmlns:a16="http://schemas.microsoft.com/office/drawing/2014/main" id="{1C554D9F-1895-486E-BFBA-905BB2D29E08}"/>
              </a:ext>
            </a:extLst>
          </p:cNvPr>
          <p:cNvSpPr>
            <a:spLocks noGrp="1"/>
          </p:cNvSpPr>
          <p:nvPr>
            <p:ph type="sldNum" sz="quarter" idx="33"/>
          </p:nvPr>
        </p:nvSpPr>
        <p:spPr>
          <a:xfrm>
            <a:off x="11760000" y="6437730"/>
            <a:ext cx="432000" cy="432000"/>
          </a:xfrm>
        </p:spPr>
        <p:txBody>
          <a:bodyPr rtlCol="0"/>
          <a:lstStyle/>
          <a:p>
            <a:pPr rtl="0"/>
            <a:fld id="{19B51A1E-902D-48AF-9020-955120F399B6}" type="slidenum">
              <a:rPr lang="ru-RU" sz="1600" b="1" smtClean="0">
                <a:ln w="0"/>
                <a:gradFill>
                  <a:gsLst>
                    <a:gs pos="0">
                      <a:schemeClr val="accent1">
                        <a:lumMod val="5000"/>
                        <a:lumOff val="95000"/>
                      </a:schemeClr>
                    </a:gs>
                    <a:gs pos="74000">
                      <a:schemeClr val="accent5">
                        <a:lumMod val="25000"/>
                        <a:lumOff val="75000"/>
                      </a:schemeClr>
                    </a:gs>
                    <a:gs pos="83000">
                      <a:schemeClr val="accent5">
                        <a:lumMod val="25000"/>
                        <a:lumOff val="75000"/>
                      </a:schemeClr>
                    </a:gs>
                    <a:gs pos="100000">
                      <a:schemeClr val="accent5">
                        <a:lumMod val="50000"/>
                        <a:lumOff val="50000"/>
                      </a:schemeClr>
                    </a:gs>
                  </a:gsLst>
                  <a:lin ang="5400000" scaled="1"/>
                </a:gradFill>
                <a:effectLst>
                  <a:outerShdw blurRad="38100" dist="25400" dir="5400000" algn="ctr" rotWithShape="0">
                    <a:srgbClr val="6E747A">
                      <a:alpha val="43000"/>
                    </a:srgbClr>
                  </a:outerShdw>
                </a:effectLst>
              </a:rPr>
              <a:pPr rtl="0"/>
              <a:t>92</a:t>
            </a:fld>
            <a:endParaRPr lang="ru-RU" sz="1600" b="1" dirty="0">
              <a:ln w="0"/>
              <a:gradFill>
                <a:gsLst>
                  <a:gs pos="0">
                    <a:schemeClr val="accent1">
                      <a:lumMod val="5000"/>
                      <a:lumOff val="95000"/>
                    </a:schemeClr>
                  </a:gs>
                  <a:gs pos="74000">
                    <a:schemeClr val="accent5">
                      <a:lumMod val="25000"/>
                      <a:lumOff val="75000"/>
                    </a:schemeClr>
                  </a:gs>
                  <a:gs pos="83000">
                    <a:schemeClr val="accent5">
                      <a:lumMod val="25000"/>
                      <a:lumOff val="75000"/>
                    </a:schemeClr>
                  </a:gs>
                  <a:gs pos="100000">
                    <a:schemeClr val="accent5">
                      <a:lumMod val="50000"/>
                      <a:lumOff val="50000"/>
                    </a:schemeClr>
                  </a:gs>
                </a:gsLst>
                <a:lin ang="5400000" scaled="1"/>
              </a:gradFill>
              <a:effectLst>
                <a:outerShdw blurRad="38100" dist="25400" dir="5400000" algn="ctr" rotWithShape="0">
                  <a:srgbClr val="6E747A">
                    <a:alpha val="43000"/>
                  </a:srgbClr>
                </a:outerShdw>
              </a:effectLst>
            </a:endParaRPr>
          </a:p>
        </p:txBody>
      </p:sp>
      <p:sp>
        <p:nvSpPr>
          <p:cNvPr id="3" name="Заголовок 2"/>
          <p:cNvSpPr>
            <a:spLocks noGrp="1"/>
          </p:cNvSpPr>
          <p:nvPr>
            <p:ph type="title"/>
          </p:nvPr>
        </p:nvSpPr>
        <p:spPr/>
        <p:txBody>
          <a:bodyPr/>
          <a:lstStyle/>
          <a:p>
            <a:r>
              <a:rPr lang="ru-RU" sz="2800" dirty="0"/>
              <a:t>Реализация национальных проектов в </a:t>
            </a:r>
            <a:r>
              <a:rPr lang="ru-RU" sz="2800" dirty="0" smtClean="0"/>
              <a:t>202</a:t>
            </a:r>
            <a:r>
              <a:rPr lang="en-US" sz="2800" dirty="0" smtClean="0"/>
              <a:t>1</a:t>
            </a:r>
            <a:r>
              <a:rPr lang="ru-RU" sz="2800" dirty="0" smtClean="0"/>
              <a:t> </a:t>
            </a:r>
            <a:r>
              <a:rPr lang="ru-RU" sz="2800" dirty="0"/>
              <a:t>году</a:t>
            </a:r>
          </a:p>
        </p:txBody>
      </p:sp>
      <p:graphicFrame>
        <p:nvGraphicFramePr>
          <p:cNvPr id="22" name="Объект 11"/>
          <p:cNvGraphicFramePr>
            <a:graphicFrameLocks/>
          </p:cNvGraphicFramePr>
          <p:nvPr>
            <p:extLst/>
          </p:nvPr>
        </p:nvGraphicFramePr>
        <p:xfrm>
          <a:off x="263059" y="2691326"/>
          <a:ext cx="5915977" cy="365977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Диаграмма 22"/>
          <p:cNvGraphicFramePr/>
          <p:nvPr>
            <p:extLst/>
          </p:nvPr>
        </p:nvGraphicFramePr>
        <p:xfrm>
          <a:off x="4752867" y="3524024"/>
          <a:ext cx="2254265" cy="1515567"/>
        </p:xfrm>
        <a:graphic>
          <a:graphicData uri="http://schemas.openxmlformats.org/drawingml/2006/chart">
            <c:chart xmlns:c="http://schemas.openxmlformats.org/drawingml/2006/chart" xmlns:r="http://schemas.openxmlformats.org/officeDocument/2006/relationships" r:id="rId4"/>
          </a:graphicData>
        </a:graphic>
      </p:graphicFrame>
      <p:sp>
        <p:nvSpPr>
          <p:cNvPr id="24" name="TextBox 23"/>
          <p:cNvSpPr txBox="1"/>
          <p:nvPr/>
        </p:nvSpPr>
        <p:spPr>
          <a:xfrm>
            <a:off x="5250000" y="3201029"/>
            <a:ext cx="1692000" cy="576000"/>
          </a:xfrm>
          <a:prstGeom prst="rect">
            <a:avLst/>
          </a:prstGeom>
          <a:noFill/>
        </p:spPr>
        <p:txBody>
          <a:bodyPr wrap="square" rtlCol="0">
            <a:spAutoFit/>
          </a:bodyPr>
          <a:lstStyle/>
          <a:p>
            <a:pPr algn="ctr"/>
            <a:r>
              <a:rPr lang="ru-RU" sz="1050" b="1" dirty="0" smtClean="0"/>
              <a:t>Средства местного бюджета</a:t>
            </a:r>
            <a:endParaRPr lang="ru-RU" sz="1050" b="1" dirty="0"/>
          </a:p>
        </p:txBody>
      </p:sp>
      <p:sp>
        <p:nvSpPr>
          <p:cNvPr id="25" name="TextBox 24"/>
          <p:cNvSpPr txBox="1"/>
          <p:nvPr/>
        </p:nvSpPr>
        <p:spPr>
          <a:xfrm>
            <a:off x="5163670" y="4908230"/>
            <a:ext cx="1692000" cy="576000"/>
          </a:xfrm>
          <a:prstGeom prst="rect">
            <a:avLst/>
          </a:prstGeom>
          <a:noFill/>
        </p:spPr>
        <p:txBody>
          <a:bodyPr wrap="square" rtlCol="0">
            <a:spAutoFit/>
          </a:bodyPr>
          <a:lstStyle/>
          <a:p>
            <a:pPr algn="ctr"/>
            <a:r>
              <a:rPr lang="ru-RU" sz="1050" b="1" dirty="0" smtClean="0"/>
              <a:t>Целевые межбюджетные трансферты</a:t>
            </a:r>
            <a:endParaRPr lang="ru-RU" sz="1050" b="1" dirty="0"/>
          </a:p>
        </p:txBody>
      </p:sp>
      <p:sp>
        <p:nvSpPr>
          <p:cNvPr id="26" name="TextBox 25"/>
          <p:cNvSpPr txBox="1"/>
          <p:nvPr/>
        </p:nvSpPr>
        <p:spPr>
          <a:xfrm>
            <a:off x="2529381" y="3286685"/>
            <a:ext cx="1692000" cy="576000"/>
          </a:xfrm>
          <a:prstGeom prst="rect">
            <a:avLst/>
          </a:prstGeom>
          <a:noFill/>
        </p:spPr>
        <p:txBody>
          <a:bodyPr wrap="square" rtlCol="0">
            <a:spAutoFit/>
          </a:bodyPr>
          <a:lstStyle/>
          <a:p>
            <a:pPr algn="ctr"/>
            <a:r>
              <a:rPr lang="ru-RU" sz="1050" b="1" dirty="0" smtClean="0"/>
              <a:t>Средства местного бюджета</a:t>
            </a:r>
            <a:endParaRPr lang="ru-RU" sz="1050" b="1" dirty="0"/>
          </a:p>
        </p:txBody>
      </p:sp>
      <p:sp>
        <p:nvSpPr>
          <p:cNvPr id="27" name="TextBox 26"/>
          <p:cNvSpPr txBox="1"/>
          <p:nvPr/>
        </p:nvSpPr>
        <p:spPr>
          <a:xfrm>
            <a:off x="2529381" y="4924092"/>
            <a:ext cx="1692000" cy="576000"/>
          </a:xfrm>
          <a:prstGeom prst="rect">
            <a:avLst/>
          </a:prstGeom>
          <a:noFill/>
        </p:spPr>
        <p:txBody>
          <a:bodyPr wrap="square" rtlCol="0">
            <a:spAutoFit/>
          </a:bodyPr>
          <a:lstStyle/>
          <a:p>
            <a:pPr algn="ctr"/>
            <a:r>
              <a:rPr lang="ru-RU" sz="1050" b="1" dirty="0" smtClean="0"/>
              <a:t>Целевые межбюджетные трансферты</a:t>
            </a:r>
            <a:endParaRPr lang="ru-RU" sz="1050" b="1" dirty="0"/>
          </a:p>
        </p:txBody>
      </p:sp>
      <p:graphicFrame>
        <p:nvGraphicFramePr>
          <p:cNvPr id="28" name="Диаграмма 27"/>
          <p:cNvGraphicFramePr/>
          <p:nvPr>
            <p:extLst/>
          </p:nvPr>
        </p:nvGraphicFramePr>
        <p:xfrm>
          <a:off x="2158718" y="3563878"/>
          <a:ext cx="2315052" cy="1515567"/>
        </p:xfrm>
        <a:graphic>
          <a:graphicData uri="http://schemas.openxmlformats.org/drawingml/2006/chart">
            <c:chart xmlns:c="http://schemas.openxmlformats.org/drawingml/2006/chart" xmlns:r="http://schemas.openxmlformats.org/officeDocument/2006/relationships" r:id="rId5"/>
          </a:graphicData>
        </a:graphic>
      </p:graphicFrame>
      <p:sp>
        <p:nvSpPr>
          <p:cNvPr id="29" name="Блок-схема: данные 28"/>
          <p:cNvSpPr/>
          <p:nvPr/>
        </p:nvSpPr>
        <p:spPr>
          <a:xfrm>
            <a:off x="858091" y="1661250"/>
            <a:ext cx="1984500" cy="975797"/>
          </a:xfrm>
          <a:prstGeom prst="flowChartInputOutpu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ru-RU" sz="1600" dirty="0" smtClean="0"/>
              <a:t>Исполнено </a:t>
            </a:r>
            <a:r>
              <a:rPr lang="en-US" sz="1600" b="1" dirty="0" smtClean="0"/>
              <a:t>93,4</a:t>
            </a:r>
            <a:r>
              <a:rPr lang="ru-RU" sz="1600" b="1" dirty="0" smtClean="0"/>
              <a:t>%</a:t>
            </a:r>
            <a:r>
              <a:rPr lang="ru-RU" sz="1600" dirty="0" smtClean="0"/>
              <a:t> от уточненного плана</a:t>
            </a:r>
            <a:endParaRPr lang="ru-RU" sz="1600" dirty="0"/>
          </a:p>
        </p:txBody>
      </p:sp>
      <p:sp>
        <p:nvSpPr>
          <p:cNvPr id="30" name="Блок-схема: данные 29"/>
          <p:cNvSpPr/>
          <p:nvPr/>
        </p:nvSpPr>
        <p:spPr>
          <a:xfrm>
            <a:off x="3760617" y="1676126"/>
            <a:ext cx="1984500" cy="975797"/>
          </a:xfrm>
          <a:prstGeom prst="flowChartInputOutpu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ru-RU" sz="1600" dirty="0" smtClean="0"/>
              <a:t>Исполнено </a:t>
            </a:r>
            <a:r>
              <a:rPr lang="en-US" sz="1600" b="1" dirty="0" smtClean="0"/>
              <a:t>98,9</a:t>
            </a:r>
            <a:r>
              <a:rPr lang="ru-RU" sz="1600" b="1" dirty="0" smtClean="0"/>
              <a:t>%</a:t>
            </a:r>
            <a:r>
              <a:rPr lang="ru-RU" sz="1600" dirty="0" smtClean="0"/>
              <a:t> от уточненного плана</a:t>
            </a:r>
            <a:endParaRPr lang="ru-RU" sz="1600" dirty="0"/>
          </a:p>
        </p:txBody>
      </p:sp>
      <p:sp>
        <p:nvSpPr>
          <p:cNvPr id="31" name="TextBox 30"/>
          <p:cNvSpPr txBox="1"/>
          <p:nvPr/>
        </p:nvSpPr>
        <p:spPr>
          <a:xfrm>
            <a:off x="927125" y="899086"/>
            <a:ext cx="4896513" cy="707886"/>
          </a:xfrm>
          <a:prstGeom prst="rect">
            <a:avLst/>
          </a:prstGeom>
          <a:noFill/>
        </p:spPr>
        <p:txBody>
          <a:bodyPr wrap="square" rtlCol="0">
            <a:spAutoFit/>
          </a:bodyPr>
          <a:lstStyle/>
          <a:p>
            <a:r>
              <a:rPr lang="ru-RU" sz="2000" b="1" dirty="0" smtClean="0"/>
              <a:t>Объем расходов на реализацию национальных проектов, тыс. рублей</a:t>
            </a:r>
            <a:endParaRPr lang="ru-RU" sz="2000" b="1" dirty="0"/>
          </a:p>
        </p:txBody>
      </p:sp>
      <p:graphicFrame>
        <p:nvGraphicFramePr>
          <p:cNvPr id="32" name="Таблица 31"/>
          <p:cNvGraphicFramePr>
            <a:graphicFrameLocks noGrp="1"/>
          </p:cNvGraphicFramePr>
          <p:nvPr>
            <p:extLst/>
          </p:nvPr>
        </p:nvGraphicFramePr>
        <p:xfrm>
          <a:off x="6740092" y="3272476"/>
          <a:ext cx="5313358" cy="3018468"/>
        </p:xfrm>
        <a:graphic>
          <a:graphicData uri="http://schemas.openxmlformats.org/drawingml/2006/table">
            <a:tbl>
              <a:tblPr bandRow="1">
                <a:tableStyleId>{5FD0F851-EC5A-4D38-B0AD-8093EC10F338}</a:tableStyleId>
              </a:tblPr>
              <a:tblGrid>
                <a:gridCol w="2513238"/>
                <a:gridCol w="1667968"/>
                <a:gridCol w="1132152"/>
              </a:tblGrid>
              <a:tr h="673413">
                <a:tc>
                  <a:txBody>
                    <a:bodyPr/>
                    <a:lstStyle/>
                    <a:p>
                      <a:pPr algn="l" fontAlgn="b"/>
                      <a:r>
                        <a:rPr lang="ru-RU" sz="1600" u="none" strike="noStrike" dirty="0">
                          <a:effectLst/>
                        </a:rPr>
                        <a:t>Национальный проект ''Образование</a:t>
                      </a:r>
                      <a:r>
                        <a:rPr lang="ru-RU" sz="1600" u="none" strike="noStrike" dirty="0" smtClean="0">
                          <a:effectLst/>
                        </a:rPr>
                        <a:t>''</a:t>
                      </a:r>
                      <a:endParaRPr lang="ru-RU" sz="1600" b="0" i="0" u="none" strike="noStrike" dirty="0">
                        <a:solidFill>
                          <a:srgbClr val="000000"/>
                        </a:solidFill>
                        <a:effectLst/>
                        <a:latin typeface="+mn-lt"/>
                      </a:endParaRPr>
                    </a:p>
                  </a:txBody>
                  <a:tcPr marL="9525" marR="9525" marT="9525" marB="0" anchor="b"/>
                </a:tc>
                <a:tc>
                  <a:txBody>
                    <a:bodyPr/>
                    <a:lstStyle/>
                    <a:p>
                      <a:pPr algn="l" fontAlgn="b"/>
                      <a:r>
                        <a:rPr lang="ru-RU" sz="2000" u="none" strike="noStrike" dirty="0" smtClean="0">
                          <a:effectLst/>
                        </a:rPr>
                        <a:t>47 800,3 </a:t>
                      </a:r>
                      <a:br>
                        <a:rPr lang="ru-RU" sz="2000" u="none" strike="noStrike" dirty="0" smtClean="0">
                          <a:effectLst/>
                        </a:rPr>
                      </a:br>
                      <a:r>
                        <a:rPr lang="ru-RU" sz="1600" u="none" strike="noStrike" dirty="0" smtClean="0">
                          <a:effectLst/>
                        </a:rPr>
                        <a:t>тыс. рублей</a:t>
                      </a:r>
                      <a:endParaRPr lang="ru-RU" sz="1600" b="1" i="0" u="none" strike="noStrike" dirty="0">
                        <a:solidFill>
                          <a:schemeClr val="bg1"/>
                        </a:solidFill>
                        <a:effectLst/>
                        <a:latin typeface="Calibri" panose="020F0502020204030204" pitchFamily="34" charset="0"/>
                      </a:endParaRPr>
                    </a:p>
                  </a:txBody>
                  <a:tcPr marL="9525" marR="9525" marT="9525" marB="0" anchor="b"/>
                </a:tc>
                <a:tc>
                  <a:txBody>
                    <a:bodyPr/>
                    <a:lstStyle/>
                    <a:p>
                      <a:pPr algn="l" fontAlgn="b"/>
                      <a:r>
                        <a:rPr lang="ru-RU" sz="2000" u="none" strike="noStrike" dirty="0" smtClean="0">
                          <a:effectLst/>
                        </a:rPr>
                        <a:t> или 9,4%</a:t>
                      </a:r>
                      <a:endParaRPr lang="ru-RU" sz="2000" b="1" i="0" u="none" strike="noStrike" dirty="0">
                        <a:solidFill>
                          <a:schemeClr val="bg1"/>
                        </a:solidFill>
                        <a:effectLst/>
                        <a:latin typeface="Calibri" panose="020F0502020204030204" pitchFamily="34" charset="0"/>
                      </a:endParaRPr>
                    </a:p>
                  </a:txBody>
                  <a:tcPr marL="9525" marR="9525" marT="9525" marB="0" anchor="b"/>
                </a:tc>
              </a:tr>
              <a:tr h="540933">
                <a:tc>
                  <a:txBody>
                    <a:bodyPr/>
                    <a:lstStyle/>
                    <a:p>
                      <a:pPr algn="l" fontAlgn="b"/>
                      <a:r>
                        <a:rPr lang="ru-RU" sz="1600" u="none" strike="noStrike" dirty="0">
                          <a:effectLst/>
                        </a:rPr>
                        <a:t>Национальный проект ''Жилье и городская среда</a:t>
                      </a:r>
                      <a:r>
                        <a:rPr lang="ru-RU" sz="1600" u="none" strike="noStrike" dirty="0" smtClean="0">
                          <a:effectLst/>
                        </a:rPr>
                        <a:t>''</a:t>
                      </a:r>
                      <a:endParaRPr lang="ru-RU" sz="1600" b="0" i="0" u="none" strike="noStrike" dirty="0">
                        <a:solidFill>
                          <a:srgbClr val="000000"/>
                        </a:solidFill>
                        <a:effectLst/>
                        <a:latin typeface="+mn-lt"/>
                      </a:endParaRPr>
                    </a:p>
                  </a:txBody>
                  <a:tcPr marL="9525" marR="9525" marT="9525" marB="0" anchor="b"/>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ru-RU" sz="2000" u="none" strike="noStrike" dirty="0" smtClean="0">
                          <a:effectLst/>
                        </a:rPr>
                        <a:t>461 282,1</a:t>
                      </a:r>
                    </a:p>
                    <a:p>
                      <a:pPr marL="0" marR="0" lvl="0" indent="0" algn="l" defTabSz="914400" rtl="0" eaLnBrk="1" fontAlgn="b" latinLnBrk="0" hangingPunct="1">
                        <a:lnSpc>
                          <a:spcPct val="100000"/>
                        </a:lnSpc>
                        <a:spcBef>
                          <a:spcPts val="0"/>
                        </a:spcBef>
                        <a:spcAft>
                          <a:spcPts val="0"/>
                        </a:spcAft>
                        <a:buClrTx/>
                        <a:buSzTx/>
                        <a:buFontTx/>
                        <a:buNone/>
                        <a:tabLst/>
                        <a:defRPr/>
                      </a:pPr>
                      <a:r>
                        <a:rPr lang="ru-RU" sz="1600" u="none" strike="noStrike" dirty="0" smtClean="0">
                          <a:effectLst/>
                        </a:rPr>
                        <a:t>тыс. рублей</a:t>
                      </a:r>
                      <a:endParaRPr lang="ru-RU" sz="1600" b="1" i="0" u="none" strike="noStrike" dirty="0">
                        <a:solidFill>
                          <a:schemeClr val="bg1"/>
                        </a:solidFill>
                        <a:effectLst/>
                        <a:latin typeface="Calibri" panose="020F0502020204030204" pitchFamily="34" charset="0"/>
                      </a:endParaRPr>
                    </a:p>
                  </a:txBody>
                  <a:tcPr marL="9525" marR="9525" marT="9525" marB="0" anchor="b"/>
                </a:tc>
                <a:tc>
                  <a:txBody>
                    <a:bodyPr/>
                    <a:lstStyle/>
                    <a:p>
                      <a:pPr algn="l" fontAlgn="b"/>
                      <a:r>
                        <a:rPr lang="ru-RU" sz="2000" u="none" strike="noStrike" dirty="0" smtClean="0">
                          <a:effectLst/>
                        </a:rPr>
                        <a:t>или 90,0%</a:t>
                      </a:r>
                      <a:endParaRPr lang="ru-RU" sz="2000" b="1" i="0" u="none" strike="noStrike" dirty="0">
                        <a:solidFill>
                          <a:schemeClr val="bg1"/>
                        </a:solidFill>
                        <a:effectLst/>
                        <a:latin typeface="Calibri" panose="020F0502020204030204" pitchFamily="34" charset="0"/>
                      </a:endParaRPr>
                    </a:p>
                  </a:txBody>
                  <a:tcPr marL="9525" marR="9525" marT="9525" marB="0" anchor="b"/>
                </a:tc>
              </a:tr>
              <a:tr h="1092437">
                <a:tc>
                  <a:txBody>
                    <a:bodyPr/>
                    <a:lstStyle/>
                    <a:p>
                      <a:pPr algn="l" fontAlgn="b"/>
                      <a:r>
                        <a:rPr lang="ru-RU" sz="1600" u="none" strike="noStrike" dirty="0">
                          <a:effectLst/>
                        </a:rPr>
                        <a:t>Национальный проект </a:t>
                      </a:r>
                      <a:r>
                        <a:rPr lang="ru-RU" sz="1600" u="none" strike="noStrike" dirty="0" smtClean="0">
                          <a:effectLst/>
                        </a:rPr>
                        <a:t>‘МСП и </a:t>
                      </a:r>
                      <a:r>
                        <a:rPr lang="ru-RU" sz="1600" u="none" strike="noStrike" dirty="0">
                          <a:effectLst/>
                        </a:rPr>
                        <a:t>поддержка индивидуальной предпринимательской инициативы</a:t>
                      </a:r>
                      <a:r>
                        <a:rPr lang="ru-RU" sz="1600" u="none" strike="noStrike" dirty="0" smtClean="0">
                          <a:effectLst/>
                        </a:rPr>
                        <a:t>''</a:t>
                      </a:r>
                      <a:endParaRPr lang="ru-RU" sz="1600" b="0" i="0" u="none" strike="noStrike" dirty="0">
                        <a:solidFill>
                          <a:srgbClr val="000000"/>
                        </a:solidFill>
                        <a:effectLst/>
                        <a:latin typeface="+mn-lt"/>
                      </a:endParaRPr>
                    </a:p>
                  </a:txBody>
                  <a:tcPr marL="9525" marR="9525" marT="9525" marB="0" anchor="b"/>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ru-RU" sz="2000" u="none" strike="noStrike" dirty="0" smtClean="0">
                          <a:effectLst/>
                        </a:rPr>
                        <a:t>2 841,4</a:t>
                      </a:r>
                      <a:endParaRPr lang="ru-RU" sz="2800" u="none" strike="noStrike" dirty="0" smtClean="0">
                        <a:effectLst/>
                      </a:endParaRPr>
                    </a:p>
                    <a:p>
                      <a:pPr marL="0" marR="0" lvl="0" indent="0" algn="l" defTabSz="914400" rtl="0" eaLnBrk="1" fontAlgn="b" latinLnBrk="0" hangingPunct="1">
                        <a:lnSpc>
                          <a:spcPct val="100000"/>
                        </a:lnSpc>
                        <a:spcBef>
                          <a:spcPts val="0"/>
                        </a:spcBef>
                        <a:spcAft>
                          <a:spcPts val="0"/>
                        </a:spcAft>
                        <a:buClrTx/>
                        <a:buSzTx/>
                        <a:buFontTx/>
                        <a:buNone/>
                        <a:tabLst/>
                        <a:defRPr/>
                      </a:pPr>
                      <a:r>
                        <a:rPr lang="ru-RU" sz="1600" u="none" strike="noStrike" dirty="0" smtClean="0">
                          <a:effectLst/>
                        </a:rPr>
                        <a:t>тыс. рублей</a:t>
                      </a:r>
                      <a:endParaRPr lang="ru-RU" sz="1600" b="1" i="0" u="none" strike="noStrike" dirty="0" smtClean="0">
                        <a:solidFill>
                          <a:schemeClr val="bg1"/>
                        </a:solidFill>
                        <a:effectLst/>
                        <a:latin typeface="Calibri" panose="020F0502020204030204" pitchFamily="34" charset="0"/>
                      </a:endParaRPr>
                    </a:p>
                  </a:txBody>
                  <a:tcPr marL="9525" marR="9525" marT="9525" marB="0" anchor="b"/>
                </a:tc>
                <a:tc>
                  <a:txBody>
                    <a:bodyPr/>
                    <a:lstStyle/>
                    <a:p>
                      <a:pPr algn="l" fontAlgn="b"/>
                      <a:r>
                        <a:rPr lang="ru-RU" sz="2000" u="none" strike="noStrike" dirty="0" smtClean="0">
                          <a:effectLst/>
                        </a:rPr>
                        <a:t>или 0,6%</a:t>
                      </a:r>
                      <a:endParaRPr lang="ru-RU" sz="2000" b="1" i="0" u="none" strike="noStrike" dirty="0">
                        <a:solidFill>
                          <a:schemeClr val="bg1"/>
                        </a:solidFill>
                        <a:effectLst/>
                        <a:latin typeface="Calibri" panose="020F0502020204030204" pitchFamily="34" charset="0"/>
                      </a:endParaRPr>
                    </a:p>
                  </a:txBody>
                  <a:tcPr marL="9525" marR="9525" marT="9525" marB="0" anchor="b"/>
                </a:tc>
              </a:tr>
              <a:tr h="496254">
                <a:tc>
                  <a:txBody>
                    <a:bodyPr/>
                    <a:lstStyle/>
                    <a:p>
                      <a:pPr algn="l" fontAlgn="b"/>
                      <a:r>
                        <a:rPr lang="ru-RU" sz="1600" u="none" strike="noStrike" dirty="0">
                          <a:effectLst/>
                        </a:rPr>
                        <a:t>Национальный проект ''Демография</a:t>
                      </a:r>
                      <a:r>
                        <a:rPr lang="ru-RU" sz="1600" u="none" strike="noStrike" dirty="0" smtClean="0">
                          <a:effectLst/>
                        </a:rPr>
                        <a:t>''</a:t>
                      </a:r>
                      <a:endParaRPr lang="ru-RU" sz="1600" b="0" i="0" u="none" strike="noStrike" dirty="0">
                        <a:solidFill>
                          <a:srgbClr val="000000"/>
                        </a:solidFill>
                        <a:effectLst/>
                        <a:latin typeface="+mn-lt"/>
                      </a:endParaRPr>
                    </a:p>
                  </a:txBody>
                  <a:tcPr marL="9525" marR="9525" marT="9525" marB="0" anchor="b"/>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ru-RU" sz="2000" u="none" strike="noStrike" dirty="0" smtClean="0">
                          <a:effectLst/>
                        </a:rPr>
                        <a:t>534,3</a:t>
                      </a:r>
                      <a:endParaRPr lang="ru-RU" sz="2800" u="none" strike="noStrike" dirty="0" smtClean="0">
                        <a:effectLst/>
                      </a:endParaRPr>
                    </a:p>
                    <a:p>
                      <a:pPr marL="0" marR="0" lvl="0" indent="0" algn="l" defTabSz="914400" rtl="0" eaLnBrk="1" fontAlgn="b" latinLnBrk="0" hangingPunct="1">
                        <a:lnSpc>
                          <a:spcPct val="100000"/>
                        </a:lnSpc>
                        <a:spcBef>
                          <a:spcPts val="0"/>
                        </a:spcBef>
                        <a:spcAft>
                          <a:spcPts val="0"/>
                        </a:spcAft>
                        <a:buClrTx/>
                        <a:buSzTx/>
                        <a:buFontTx/>
                        <a:buNone/>
                        <a:tabLst/>
                        <a:defRPr/>
                      </a:pPr>
                      <a:r>
                        <a:rPr lang="ru-RU" sz="1600" u="none" strike="noStrike" dirty="0" smtClean="0">
                          <a:effectLst/>
                        </a:rPr>
                        <a:t>тыс. рублей</a:t>
                      </a:r>
                      <a:endParaRPr lang="ru-RU" sz="1600" b="1" i="0" u="none" strike="noStrike" dirty="0" smtClean="0">
                        <a:solidFill>
                          <a:schemeClr val="bg1"/>
                        </a:solidFill>
                        <a:effectLst/>
                        <a:latin typeface="Calibri" panose="020F0502020204030204" pitchFamily="34" charset="0"/>
                      </a:endParaRPr>
                    </a:p>
                  </a:txBody>
                  <a:tcPr marL="9525" marR="9525" marT="9525" marB="0" anchor="b"/>
                </a:tc>
                <a:tc>
                  <a:txBody>
                    <a:bodyPr/>
                    <a:lstStyle/>
                    <a:p>
                      <a:pPr algn="l" fontAlgn="b"/>
                      <a:r>
                        <a:rPr lang="ru-RU" sz="2000" u="none" strike="noStrike" dirty="0" smtClean="0">
                          <a:effectLst/>
                        </a:rPr>
                        <a:t>или 0,1%</a:t>
                      </a:r>
                      <a:endParaRPr lang="ru-RU" sz="2000" b="1" i="0" u="none" strike="noStrike" dirty="0">
                        <a:solidFill>
                          <a:schemeClr val="tx1"/>
                        </a:solidFill>
                        <a:effectLst/>
                        <a:latin typeface="Calibri" panose="020F0502020204030204" pitchFamily="34" charset="0"/>
                      </a:endParaRPr>
                    </a:p>
                  </a:txBody>
                  <a:tcPr marL="9525" marR="9525" marT="9525" marB="0" anchor="b"/>
                </a:tc>
              </a:tr>
            </a:tbl>
          </a:graphicData>
        </a:graphic>
      </p:graphicFrame>
      <p:pic>
        <p:nvPicPr>
          <p:cNvPr id="2050" name="Picture 2" descr="https://ntm13.ru/wp-content/uploads/2022/01/%D0%9D%D0%B0%D1%86%D0%BF%D1%80%D0%BE%D0%B5%D0%BA%D1%82%D1%8B-%D0%A0%D0%BE%D1%81%D1%81%D0%B8%D0%B8.jp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8189844" y="-9940"/>
            <a:ext cx="4012096" cy="2966911"/>
          </a:xfrm>
          <a:prstGeom prst="rect">
            <a:avLst/>
          </a:prstGeom>
          <a:noFill/>
          <a:extLst>
            <a:ext uri="{909E8E84-426E-40DD-AFC4-6F175D3DCCD1}">
              <a14:hiddenFill xmlns:a14="http://schemas.microsoft.com/office/drawing/2010/main">
                <a:solidFill>
                  <a:srgbClr val="FFFFFF"/>
                </a:solidFill>
              </a14:hiddenFill>
            </a:ext>
          </a:extLst>
        </p:spPr>
      </p:pic>
      <p:cxnSp>
        <p:nvCxnSpPr>
          <p:cNvPr id="17" name="Прямая соединительная линия 16"/>
          <p:cNvCxnSpPr/>
          <p:nvPr/>
        </p:nvCxnSpPr>
        <p:spPr>
          <a:xfrm flipV="1">
            <a:off x="3674556" y="3234598"/>
            <a:ext cx="166984" cy="803972"/>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8" name="Прямая соединительная линия 17"/>
          <p:cNvCxnSpPr/>
          <p:nvPr/>
        </p:nvCxnSpPr>
        <p:spPr>
          <a:xfrm>
            <a:off x="3674556" y="4670454"/>
            <a:ext cx="172122" cy="738274"/>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5" name="Прямая соединительная линия 34"/>
          <p:cNvCxnSpPr/>
          <p:nvPr/>
        </p:nvCxnSpPr>
        <p:spPr>
          <a:xfrm>
            <a:off x="5294448" y="3309746"/>
            <a:ext cx="460264" cy="498774"/>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6" name="Прямая соединительная линия 35"/>
          <p:cNvCxnSpPr/>
          <p:nvPr/>
        </p:nvCxnSpPr>
        <p:spPr>
          <a:xfrm flipV="1">
            <a:off x="5309003" y="4670454"/>
            <a:ext cx="309942" cy="750794"/>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07909029"/>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3" name="Нижний колонтитул 3"/>
          <p:cNvSpPr>
            <a:spLocks noGrp="1"/>
          </p:cNvSpPr>
          <p:nvPr>
            <p:ph type="ftr" sz="quarter" idx="4294967295"/>
          </p:nvPr>
        </p:nvSpPr>
        <p:spPr>
          <a:xfrm>
            <a:off x="0" y="6437730"/>
            <a:ext cx="11760000" cy="432000"/>
          </a:xfrm>
          <a:prstGeom prst="rect">
            <a:avLst/>
          </a:prstGeom>
          <a:solidFill>
            <a:srgbClr val="404040"/>
          </a:solidFill>
          <a:ln cmpd="sng">
            <a:noFill/>
          </a:ln>
        </p:spPr>
        <p:txBody>
          <a:bodyPr anchor="ctr"/>
          <a:lstStyle/>
          <a:p>
            <a:pPr lvl="1"/>
            <a:r>
              <a:rPr lang="ru-RU" b="1" dirty="0">
                <a:gradFill>
                  <a:gsLst>
                    <a:gs pos="0">
                      <a:schemeClr val="accent1">
                        <a:lumMod val="5000"/>
                        <a:lumOff val="95000"/>
                      </a:schemeClr>
                    </a:gs>
                    <a:gs pos="74000">
                      <a:schemeClr val="accent5">
                        <a:lumMod val="25000"/>
                        <a:lumOff val="75000"/>
                      </a:schemeClr>
                    </a:gs>
                    <a:gs pos="83000">
                      <a:schemeClr val="accent5">
                        <a:lumMod val="25000"/>
                        <a:lumOff val="75000"/>
                      </a:schemeClr>
                    </a:gs>
                    <a:gs pos="100000">
                      <a:schemeClr val="accent5">
                        <a:lumMod val="50000"/>
                        <a:lumOff val="50000"/>
                      </a:schemeClr>
                    </a:gs>
                  </a:gsLst>
                  <a:lin ang="5400000" scaled="1"/>
                </a:gradFill>
              </a:rPr>
              <a:t>БЮДЖЕТ ДЛЯ ГРАЖДАН </a:t>
            </a:r>
          </a:p>
        </p:txBody>
      </p:sp>
      <p:sp>
        <p:nvSpPr>
          <p:cNvPr id="34" name="Номер слайда 5">
            <a:extLst>
              <a:ext uri="{FF2B5EF4-FFF2-40B4-BE49-F238E27FC236}">
                <a16:creationId xmlns="" xmlns:a16="http://schemas.microsoft.com/office/drawing/2014/main" id="{1C554D9F-1895-486E-BFBA-905BB2D29E08}"/>
              </a:ext>
            </a:extLst>
          </p:cNvPr>
          <p:cNvSpPr>
            <a:spLocks noGrp="1"/>
          </p:cNvSpPr>
          <p:nvPr>
            <p:ph type="sldNum" sz="quarter" idx="33"/>
          </p:nvPr>
        </p:nvSpPr>
        <p:spPr>
          <a:xfrm>
            <a:off x="11760000" y="6437730"/>
            <a:ext cx="432000" cy="432000"/>
          </a:xfrm>
        </p:spPr>
        <p:txBody>
          <a:bodyPr rtlCol="0"/>
          <a:lstStyle/>
          <a:p>
            <a:pPr rtl="0"/>
            <a:fld id="{19B51A1E-902D-48AF-9020-955120F399B6}" type="slidenum">
              <a:rPr lang="ru-RU" sz="1600" b="1" smtClean="0">
                <a:ln w="0"/>
                <a:gradFill>
                  <a:gsLst>
                    <a:gs pos="0">
                      <a:schemeClr val="accent1">
                        <a:lumMod val="5000"/>
                        <a:lumOff val="95000"/>
                      </a:schemeClr>
                    </a:gs>
                    <a:gs pos="74000">
                      <a:schemeClr val="accent5">
                        <a:lumMod val="25000"/>
                        <a:lumOff val="75000"/>
                      </a:schemeClr>
                    </a:gs>
                    <a:gs pos="83000">
                      <a:schemeClr val="accent5">
                        <a:lumMod val="25000"/>
                        <a:lumOff val="75000"/>
                      </a:schemeClr>
                    </a:gs>
                    <a:gs pos="100000">
                      <a:schemeClr val="accent5">
                        <a:lumMod val="50000"/>
                        <a:lumOff val="50000"/>
                      </a:schemeClr>
                    </a:gs>
                  </a:gsLst>
                  <a:lin ang="5400000" scaled="1"/>
                </a:gradFill>
                <a:effectLst>
                  <a:outerShdw blurRad="38100" dist="25400" dir="5400000" algn="ctr" rotWithShape="0">
                    <a:srgbClr val="6E747A">
                      <a:alpha val="43000"/>
                    </a:srgbClr>
                  </a:outerShdw>
                </a:effectLst>
              </a:rPr>
              <a:pPr rtl="0"/>
              <a:t>93</a:t>
            </a:fld>
            <a:endParaRPr lang="ru-RU" sz="1600" b="1" dirty="0">
              <a:ln w="0"/>
              <a:gradFill>
                <a:gsLst>
                  <a:gs pos="0">
                    <a:schemeClr val="accent1">
                      <a:lumMod val="5000"/>
                      <a:lumOff val="95000"/>
                    </a:schemeClr>
                  </a:gs>
                  <a:gs pos="74000">
                    <a:schemeClr val="accent5">
                      <a:lumMod val="25000"/>
                      <a:lumOff val="75000"/>
                    </a:schemeClr>
                  </a:gs>
                  <a:gs pos="83000">
                    <a:schemeClr val="accent5">
                      <a:lumMod val="25000"/>
                      <a:lumOff val="75000"/>
                    </a:schemeClr>
                  </a:gs>
                  <a:gs pos="100000">
                    <a:schemeClr val="accent5">
                      <a:lumMod val="50000"/>
                      <a:lumOff val="50000"/>
                    </a:schemeClr>
                  </a:gs>
                </a:gsLst>
                <a:lin ang="5400000" scaled="1"/>
              </a:gradFill>
              <a:effectLst>
                <a:outerShdw blurRad="38100" dist="25400" dir="5400000" algn="ctr" rotWithShape="0">
                  <a:srgbClr val="6E747A">
                    <a:alpha val="43000"/>
                  </a:srgbClr>
                </a:outerShdw>
              </a:effectLst>
            </a:endParaRPr>
          </a:p>
        </p:txBody>
      </p:sp>
      <p:sp>
        <p:nvSpPr>
          <p:cNvPr id="3" name="Заголовок 2"/>
          <p:cNvSpPr>
            <a:spLocks noGrp="1"/>
          </p:cNvSpPr>
          <p:nvPr>
            <p:ph type="title"/>
          </p:nvPr>
        </p:nvSpPr>
        <p:spPr/>
        <p:txBody>
          <a:bodyPr/>
          <a:lstStyle/>
          <a:p>
            <a:r>
              <a:rPr lang="ru-RU" sz="2800" dirty="0"/>
              <a:t>Реализация национальных проектов в </a:t>
            </a:r>
            <a:r>
              <a:rPr lang="ru-RU" sz="2800" dirty="0" smtClean="0"/>
              <a:t>202</a:t>
            </a:r>
            <a:r>
              <a:rPr lang="en-US" sz="2800" dirty="0" smtClean="0"/>
              <a:t>1</a:t>
            </a:r>
            <a:r>
              <a:rPr lang="ru-RU" sz="2800" dirty="0" smtClean="0"/>
              <a:t> году, тыс. рублей</a:t>
            </a:r>
            <a:endParaRPr lang="ru-RU" sz="2800" dirty="0"/>
          </a:p>
        </p:txBody>
      </p:sp>
      <p:graphicFrame>
        <p:nvGraphicFramePr>
          <p:cNvPr id="2" name="Таблица 1"/>
          <p:cNvGraphicFramePr>
            <a:graphicFrameLocks noGrp="1"/>
          </p:cNvGraphicFramePr>
          <p:nvPr>
            <p:extLst>
              <p:ext uri="{D42A27DB-BD31-4B8C-83A1-F6EECF244321}">
                <p14:modId xmlns:p14="http://schemas.microsoft.com/office/powerpoint/2010/main" val="3336104276"/>
              </p:ext>
            </p:extLst>
          </p:nvPr>
        </p:nvGraphicFramePr>
        <p:xfrm>
          <a:off x="431800" y="864004"/>
          <a:ext cx="11328399" cy="5232905"/>
        </p:xfrm>
        <a:graphic>
          <a:graphicData uri="http://schemas.openxmlformats.org/drawingml/2006/table">
            <a:tbl>
              <a:tblPr firstRow="1">
                <a:tableStyleId>{BDBED569-4797-4DF1-A0F4-6AAB3CD982D8}</a:tableStyleId>
              </a:tblPr>
              <a:tblGrid>
                <a:gridCol w="1664988"/>
                <a:gridCol w="1664988"/>
                <a:gridCol w="1317120"/>
                <a:gridCol w="742367"/>
                <a:gridCol w="742367"/>
                <a:gridCol w="742367"/>
                <a:gridCol w="742367"/>
                <a:gridCol w="742367"/>
                <a:gridCol w="742367"/>
                <a:gridCol w="742367"/>
                <a:gridCol w="742367"/>
                <a:gridCol w="742367"/>
              </a:tblGrid>
              <a:tr h="454199">
                <a:tc rowSpan="2">
                  <a:txBody>
                    <a:bodyPr/>
                    <a:lstStyle/>
                    <a:p>
                      <a:pPr algn="ctr" fontAlgn="ctr"/>
                      <a:r>
                        <a:rPr lang="ru-RU" sz="1200" u="none" strike="noStrike" dirty="0">
                          <a:solidFill>
                            <a:schemeClr val="bg1"/>
                          </a:solidFill>
                          <a:effectLst/>
                        </a:rPr>
                        <a:t>Национальный проект</a:t>
                      </a:r>
                      <a:endParaRPr lang="ru-RU" sz="1200" b="1" i="0" u="none" strike="noStrike" dirty="0">
                        <a:solidFill>
                          <a:schemeClr val="bg1"/>
                        </a:solidFill>
                        <a:effectLst/>
                        <a:latin typeface="Calibri" panose="020F0502020204030204" pitchFamily="34" charset="0"/>
                      </a:endParaRPr>
                    </a:p>
                  </a:txBody>
                  <a:tcPr marL="6846" marR="6846" marT="68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70B4A"/>
                    </a:solidFill>
                  </a:tcPr>
                </a:tc>
                <a:tc rowSpan="2">
                  <a:txBody>
                    <a:bodyPr/>
                    <a:lstStyle/>
                    <a:p>
                      <a:pPr algn="ctr" fontAlgn="ctr"/>
                      <a:r>
                        <a:rPr lang="ru-RU" sz="1200" u="none" strike="noStrike" dirty="0">
                          <a:solidFill>
                            <a:schemeClr val="bg1"/>
                          </a:solidFill>
                          <a:effectLst/>
                        </a:rPr>
                        <a:t>Региональный проект</a:t>
                      </a:r>
                      <a:endParaRPr lang="ru-RU" sz="1200" b="1" i="0" u="none" strike="noStrike" dirty="0">
                        <a:solidFill>
                          <a:schemeClr val="bg1"/>
                        </a:solidFill>
                        <a:effectLst/>
                        <a:latin typeface="Calibri" panose="020F0502020204030204" pitchFamily="34" charset="0"/>
                      </a:endParaRPr>
                    </a:p>
                  </a:txBody>
                  <a:tcPr marL="6846" marR="6846" marT="68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70B4A"/>
                    </a:solidFill>
                  </a:tcPr>
                </a:tc>
                <a:tc rowSpan="2">
                  <a:txBody>
                    <a:bodyPr/>
                    <a:lstStyle/>
                    <a:p>
                      <a:pPr algn="ctr" fontAlgn="ctr"/>
                      <a:r>
                        <a:rPr lang="ru-RU" sz="1200" u="none" strike="noStrike" dirty="0">
                          <a:solidFill>
                            <a:schemeClr val="bg1"/>
                          </a:solidFill>
                          <a:effectLst/>
                        </a:rPr>
                        <a:t>Муниципальная программа</a:t>
                      </a:r>
                      <a:endParaRPr lang="ru-RU" sz="1200" b="1" i="0" u="none" strike="noStrike" dirty="0">
                        <a:solidFill>
                          <a:schemeClr val="bg1"/>
                        </a:solidFill>
                        <a:effectLst/>
                        <a:latin typeface="Calibri" panose="020F0502020204030204" pitchFamily="34" charset="0"/>
                      </a:endParaRPr>
                    </a:p>
                  </a:txBody>
                  <a:tcPr marL="6846" marR="6846" marT="68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70B4A"/>
                    </a:solidFill>
                  </a:tcPr>
                </a:tc>
                <a:tc gridSpan="3">
                  <a:txBody>
                    <a:bodyPr/>
                    <a:lstStyle/>
                    <a:p>
                      <a:pPr algn="ctr" fontAlgn="ctr"/>
                      <a:r>
                        <a:rPr lang="ru-RU" sz="1200" u="none" strike="noStrike" dirty="0">
                          <a:solidFill>
                            <a:schemeClr val="bg1"/>
                          </a:solidFill>
                          <a:effectLst/>
                        </a:rPr>
                        <a:t>Уточненный </a:t>
                      </a:r>
                      <a:r>
                        <a:rPr lang="ru-RU" sz="1200" u="none" strike="noStrike" dirty="0" smtClean="0">
                          <a:solidFill>
                            <a:schemeClr val="bg1"/>
                          </a:solidFill>
                          <a:effectLst/>
                        </a:rPr>
                        <a:t>план, </a:t>
                      </a:r>
                      <a:r>
                        <a:rPr lang="ru-RU" sz="1200" u="none" strike="noStrike" dirty="0">
                          <a:solidFill>
                            <a:schemeClr val="bg1"/>
                          </a:solidFill>
                          <a:effectLst/>
                        </a:rPr>
                        <a:t>в том числе:</a:t>
                      </a:r>
                      <a:endParaRPr lang="ru-RU" sz="1200" b="0" i="0" u="none" strike="noStrike" dirty="0">
                        <a:solidFill>
                          <a:schemeClr val="bg1"/>
                        </a:solidFill>
                        <a:effectLst/>
                        <a:latin typeface="Calibri" panose="020F0502020204030204" pitchFamily="34" charset="0"/>
                      </a:endParaRPr>
                    </a:p>
                  </a:txBody>
                  <a:tcPr marL="6846" marR="6846" marT="68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70B4A"/>
                    </a:solidFill>
                  </a:tcPr>
                </a:tc>
                <a:tc hMerge="1">
                  <a:txBody>
                    <a:bodyPr/>
                    <a:lstStyle/>
                    <a:p>
                      <a:endParaRPr lang="ru-RU"/>
                    </a:p>
                  </a:txBody>
                  <a:tcPr/>
                </a:tc>
                <a:tc hMerge="1">
                  <a:txBody>
                    <a:bodyPr/>
                    <a:lstStyle/>
                    <a:p>
                      <a:endParaRPr lang="ru-RU"/>
                    </a:p>
                  </a:txBody>
                  <a:tcPr/>
                </a:tc>
                <a:tc gridSpan="3">
                  <a:txBody>
                    <a:bodyPr/>
                    <a:lstStyle/>
                    <a:p>
                      <a:pPr algn="ctr" fontAlgn="ctr"/>
                      <a:r>
                        <a:rPr lang="ru-RU" sz="1200" u="none" strike="noStrike" dirty="0">
                          <a:solidFill>
                            <a:schemeClr val="bg1"/>
                          </a:solidFill>
                          <a:effectLst/>
                        </a:rPr>
                        <a:t>Исполнено, в том числе:</a:t>
                      </a:r>
                      <a:endParaRPr lang="ru-RU" sz="1200" b="0" i="0" u="none" strike="noStrike" dirty="0">
                        <a:solidFill>
                          <a:schemeClr val="bg1"/>
                        </a:solidFill>
                        <a:effectLst/>
                        <a:latin typeface="Calibri" panose="020F0502020204030204" pitchFamily="34" charset="0"/>
                      </a:endParaRPr>
                    </a:p>
                  </a:txBody>
                  <a:tcPr marL="6846" marR="6846" marT="68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70B4A"/>
                    </a:solidFill>
                  </a:tcPr>
                </a:tc>
                <a:tc hMerge="1">
                  <a:txBody>
                    <a:bodyPr/>
                    <a:lstStyle/>
                    <a:p>
                      <a:endParaRPr lang="ru-RU"/>
                    </a:p>
                  </a:txBody>
                  <a:tcPr/>
                </a:tc>
                <a:tc hMerge="1">
                  <a:txBody>
                    <a:bodyPr/>
                    <a:lstStyle/>
                    <a:p>
                      <a:endParaRPr lang="ru-RU"/>
                    </a:p>
                  </a:txBody>
                  <a:tcPr/>
                </a:tc>
                <a:tc gridSpan="3">
                  <a:txBody>
                    <a:bodyPr/>
                    <a:lstStyle/>
                    <a:p>
                      <a:pPr algn="ctr" fontAlgn="ctr"/>
                      <a:r>
                        <a:rPr lang="ru-RU" sz="1200" u="none" strike="noStrike" dirty="0">
                          <a:solidFill>
                            <a:schemeClr val="bg1"/>
                          </a:solidFill>
                          <a:effectLst/>
                        </a:rPr>
                        <a:t>% исполнения</a:t>
                      </a:r>
                      <a:endParaRPr lang="ru-RU" sz="1200" b="0" i="0" u="none" strike="noStrike" dirty="0">
                        <a:solidFill>
                          <a:schemeClr val="bg1"/>
                        </a:solidFill>
                        <a:effectLst/>
                        <a:latin typeface="Calibri" panose="020F0502020204030204" pitchFamily="34" charset="0"/>
                      </a:endParaRPr>
                    </a:p>
                  </a:txBody>
                  <a:tcPr marL="6846" marR="6846" marT="68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70B4A"/>
                    </a:solidFill>
                  </a:tcPr>
                </a:tc>
                <a:tc hMerge="1">
                  <a:txBody>
                    <a:bodyPr/>
                    <a:lstStyle/>
                    <a:p>
                      <a:endParaRPr lang="ru-RU"/>
                    </a:p>
                  </a:txBody>
                  <a:tcPr/>
                </a:tc>
                <a:tc hMerge="1">
                  <a:txBody>
                    <a:bodyPr/>
                    <a:lstStyle/>
                    <a:p>
                      <a:endParaRPr lang="ru-RU"/>
                    </a:p>
                  </a:txBody>
                  <a:tcPr/>
                </a:tc>
              </a:tr>
              <a:tr h="1027432">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algn="ctr" fontAlgn="ctr"/>
                      <a:r>
                        <a:rPr lang="ru-RU" sz="1200" u="none" strike="noStrike" dirty="0">
                          <a:solidFill>
                            <a:schemeClr val="bg1"/>
                          </a:solidFill>
                          <a:effectLst/>
                        </a:rPr>
                        <a:t>За счет целевых межбюджетных трансфертов</a:t>
                      </a:r>
                      <a:endParaRPr lang="ru-RU" sz="1200" b="0" i="0" u="none" strike="noStrike" dirty="0">
                        <a:solidFill>
                          <a:schemeClr val="bg1"/>
                        </a:solidFill>
                        <a:effectLst/>
                        <a:latin typeface="Calibri" panose="020F0502020204030204" pitchFamily="34" charset="0"/>
                      </a:endParaRPr>
                    </a:p>
                  </a:txBody>
                  <a:tcPr marL="6846" marR="6846" marT="68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70B4A"/>
                    </a:solidFill>
                  </a:tcPr>
                </a:tc>
                <a:tc>
                  <a:txBody>
                    <a:bodyPr/>
                    <a:lstStyle/>
                    <a:p>
                      <a:pPr algn="ctr" fontAlgn="ctr"/>
                      <a:r>
                        <a:rPr lang="ru-RU" sz="1200" u="none" strike="noStrike" dirty="0">
                          <a:solidFill>
                            <a:schemeClr val="bg1"/>
                          </a:solidFill>
                          <a:effectLst/>
                        </a:rPr>
                        <a:t>За счет средств местного бюджета</a:t>
                      </a:r>
                      <a:endParaRPr lang="ru-RU" sz="1200" b="0" i="0" u="none" strike="noStrike" dirty="0">
                        <a:solidFill>
                          <a:schemeClr val="bg1"/>
                        </a:solidFill>
                        <a:effectLst/>
                        <a:latin typeface="Calibri" panose="020F0502020204030204" pitchFamily="34" charset="0"/>
                      </a:endParaRPr>
                    </a:p>
                  </a:txBody>
                  <a:tcPr marL="6846" marR="6846" marT="68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70B4A"/>
                    </a:solidFill>
                  </a:tcPr>
                </a:tc>
                <a:tc>
                  <a:txBody>
                    <a:bodyPr/>
                    <a:lstStyle/>
                    <a:p>
                      <a:pPr algn="ctr" fontAlgn="ctr"/>
                      <a:r>
                        <a:rPr lang="ru-RU" sz="1200" u="none" strike="noStrike" dirty="0">
                          <a:solidFill>
                            <a:schemeClr val="bg1"/>
                          </a:solidFill>
                          <a:effectLst/>
                        </a:rPr>
                        <a:t>ВСЕГО</a:t>
                      </a:r>
                      <a:endParaRPr lang="ru-RU" sz="1200" b="0" i="0" u="none" strike="noStrike" dirty="0">
                        <a:solidFill>
                          <a:schemeClr val="bg1"/>
                        </a:solidFill>
                        <a:effectLst/>
                        <a:latin typeface="Calibri" panose="020F0502020204030204" pitchFamily="34" charset="0"/>
                      </a:endParaRPr>
                    </a:p>
                  </a:txBody>
                  <a:tcPr marL="6846" marR="6846" marT="68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70B4A"/>
                    </a:solidFill>
                  </a:tcPr>
                </a:tc>
                <a:tc>
                  <a:txBody>
                    <a:bodyPr/>
                    <a:lstStyle/>
                    <a:p>
                      <a:pPr algn="ctr" fontAlgn="ctr"/>
                      <a:r>
                        <a:rPr lang="ru-RU" sz="1200" u="none" strike="noStrike" dirty="0">
                          <a:solidFill>
                            <a:schemeClr val="bg1"/>
                          </a:solidFill>
                          <a:effectLst/>
                        </a:rPr>
                        <a:t>За счет целевых межбюджетных трансфертов</a:t>
                      </a:r>
                      <a:endParaRPr lang="ru-RU" sz="1200" b="0" i="0" u="none" strike="noStrike" dirty="0">
                        <a:solidFill>
                          <a:schemeClr val="bg1"/>
                        </a:solidFill>
                        <a:effectLst/>
                        <a:latin typeface="Calibri" panose="020F0502020204030204" pitchFamily="34" charset="0"/>
                      </a:endParaRPr>
                    </a:p>
                  </a:txBody>
                  <a:tcPr marL="6846" marR="6846" marT="68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70B4A"/>
                    </a:solidFill>
                  </a:tcPr>
                </a:tc>
                <a:tc>
                  <a:txBody>
                    <a:bodyPr/>
                    <a:lstStyle/>
                    <a:p>
                      <a:pPr algn="ctr" fontAlgn="ctr"/>
                      <a:r>
                        <a:rPr lang="ru-RU" sz="1200" u="none" strike="noStrike" dirty="0">
                          <a:solidFill>
                            <a:schemeClr val="bg1"/>
                          </a:solidFill>
                          <a:effectLst/>
                        </a:rPr>
                        <a:t>За счет средств местного бюджета</a:t>
                      </a:r>
                      <a:endParaRPr lang="ru-RU" sz="1200" b="0" i="0" u="none" strike="noStrike" dirty="0">
                        <a:solidFill>
                          <a:schemeClr val="bg1"/>
                        </a:solidFill>
                        <a:effectLst/>
                        <a:latin typeface="Calibri" panose="020F0502020204030204" pitchFamily="34" charset="0"/>
                      </a:endParaRPr>
                    </a:p>
                  </a:txBody>
                  <a:tcPr marL="6846" marR="6846" marT="68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70B4A"/>
                    </a:solidFill>
                  </a:tcPr>
                </a:tc>
                <a:tc>
                  <a:txBody>
                    <a:bodyPr/>
                    <a:lstStyle/>
                    <a:p>
                      <a:pPr algn="ctr" fontAlgn="ctr"/>
                      <a:r>
                        <a:rPr lang="ru-RU" sz="1200" u="none" strike="noStrike" dirty="0">
                          <a:solidFill>
                            <a:schemeClr val="bg1"/>
                          </a:solidFill>
                          <a:effectLst/>
                        </a:rPr>
                        <a:t>ВСЕГО</a:t>
                      </a:r>
                      <a:endParaRPr lang="ru-RU" sz="1200" b="0" i="0" u="none" strike="noStrike" dirty="0">
                        <a:solidFill>
                          <a:schemeClr val="bg1"/>
                        </a:solidFill>
                        <a:effectLst/>
                        <a:latin typeface="Calibri" panose="020F0502020204030204" pitchFamily="34" charset="0"/>
                      </a:endParaRPr>
                    </a:p>
                  </a:txBody>
                  <a:tcPr marL="6846" marR="6846" marT="68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70B4A"/>
                    </a:solidFill>
                  </a:tcPr>
                </a:tc>
                <a:tc>
                  <a:txBody>
                    <a:bodyPr/>
                    <a:lstStyle/>
                    <a:p>
                      <a:pPr algn="ctr" fontAlgn="ctr"/>
                      <a:r>
                        <a:rPr lang="ru-RU" sz="1200" u="none" strike="noStrike" dirty="0">
                          <a:solidFill>
                            <a:schemeClr val="bg1"/>
                          </a:solidFill>
                          <a:effectLst/>
                        </a:rPr>
                        <a:t>За счет целевых межбюджетных трансфертов</a:t>
                      </a:r>
                      <a:endParaRPr lang="ru-RU" sz="1200" b="0" i="0" u="none" strike="noStrike" dirty="0">
                        <a:solidFill>
                          <a:schemeClr val="bg1"/>
                        </a:solidFill>
                        <a:effectLst/>
                        <a:latin typeface="Calibri" panose="020F0502020204030204" pitchFamily="34" charset="0"/>
                      </a:endParaRPr>
                    </a:p>
                  </a:txBody>
                  <a:tcPr marL="6846" marR="6846" marT="68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70B4A"/>
                    </a:solidFill>
                  </a:tcPr>
                </a:tc>
                <a:tc>
                  <a:txBody>
                    <a:bodyPr/>
                    <a:lstStyle/>
                    <a:p>
                      <a:pPr algn="ctr" fontAlgn="ctr"/>
                      <a:r>
                        <a:rPr lang="ru-RU" sz="1200" u="none" strike="noStrike" dirty="0">
                          <a:solidFill>
                            <a:schemeClr val="bg1"/>
                          </a:solidFill>
                          <a:effectLst/>
                        </a:rPr>
                        <a:t>За счет средств местного бюджета</a:t>
                      </a:r>
                      <a:endParaRPr lang="ru-RU" sz="1200" b="0" i="0" u="none" strike="noStrike" dirty="0">
                        <a:solidFill>
                          <a:schemeClr val="bg1"/>
                        </a:solidFill>
                        <a:effectLst/>
                        <a:latin typeface="Calibri" panose="020F0502020204030204" pitchFamily="34" charset="0"/>
                      </a:endParaRPr>
                    </a:p>
                  </a:txBody>
                  <a:tcPr marL="6846" marR="6846" marT="68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70B4A"/>
                    </a:solidFill>
                  </a:tcPr>
                </a:tc>
                <a:tc>
                  <a:txBody>
                    <a:bodyPr/>
                    <a:lstStyle/>
                    <a:p>
                      <a:pPr algn="ctr" fontAlgn="ctr"/>
                      <a:r>
                        <a:rPr lang="ru-RU" sz="1200" u="none" strike="noStrike" dirty="0">
                          <a:solidFill>
                            <a:schemeClr val="bg1"/>
                          </a:solidFill>
                          <a:effectLst/>
                        </a:rPr>
                        <a:t>ВСЕГО</a:t>
                      </a:r>
                      <a:endParaRPr lang="ru-RU" sz="1200" b="0" i="0" u="none" strike="noStrike" dirty="0">
                        <a:solidFill>
                          <a:schemeClr val="bg1"/>
                        </a:solidFill>
                        <a:effectLst/>
                        <a:latin typeface="Calibri" panose="020F0502020204030204" pitchFamily="34" charset="0"/>
                      </a:endParaRPr>
                    </a:p>
                  </a:txBody>
                  <a:tcPr marL="6846" marR="6846" marT="68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70B4A"/>
                    </a:solidFill>
                  </a:tcPr>
                </a:tc>
              </a:tr>
              <a:tr h="155131">
                <a:tc gridSpan="3">
                  <a:txBody>
                    <a:bodyPr/>
                    <a:lstStyle/>
                    <a:p>
                      <a:pPr algn="l" rtl="0" fontAlgn="ctr"/>
                      <a:r>
                        <a:rPr lang="ru-RU" sz="1400" b="1" u="none" strike="noStrike" dirty="0">
                          <a:effectLst/>
                        </a:rPr>
                        <a:t>Всего на реализацию национальных проектов</a:t>
                      </a:r>
                      <a:endParaRPr lang="ru-RU" sz="1400" b="1" i="0" u="none" strike="noStrike" dirty="0">
                        <a:effectLst/>
                        <a:latin typeface="Calibri" panose="020F0502020204030204" pitchFamily="34" charset="0"/>
                      </a:endParaRPr>
                    </a:p>
                  </a:txBody>
                  <a:tcPr marL="6846" marR="6846" marT="6846" marB="0" anchor="ctr">
                    <a:lnT w="12700" cap="flat" cmpd="sng" algn="ctr">
                      <a:solidFill>
                        <a:schemeClr val="tx1"/>
                      </a:solidFill>
                      <a:prstDash val="solid"/>
                      <a:round/>
                      <a:headEnd type="none" w="med" len="med"/>
                      <a:tailEnd type="none" w="med" len="med"/>
                    </a:lnT>
                  </a:tcPr>
                </a:tc>
                <a:tc hMerge="1">
                  <a:txBody>
                    <a:bodyPr/>
                    <a:lstStyle/>
                    <a:p>
                      <a:endParaRPr lang="ru-RU"/>
                    </a:p>
                  </a:txBody>
                  <a:tcPr/>
                </a:tc>
                <a:tc hMerge="1">
                  <a:txBody>
                    <a:bodyPr/>
                    <a:lstStyle/>
                    <a:p>
                      <a:endParaRPr lang="ru-RU"/>
                    </a:p>
                  </a:txBody>
                  <a:tcPr/>
                </a:tc>
                <a:tc>
                  <a:txBody>
                    <a:bodyPr/>
                    <a:lstStyle/>
                    <a:p>
                      <a:pPr algn="r" rtl="0" fontAlgn="b"/>
                      <a:r>
                        <a:rPr lang="ru-RU" sz="1400" b="1" u="none" strike="noStrike" dirty="0">
                          <a:effectLst/>
                        </a:rPr>
                        <a:t>434 842,6</a:t>
                      </a:r>
                      <a:endParaRPr lang="ru-RU" sz="1400" b="1" i="0" u="none" strike="noStrike" dirty="0">
                        <a:effectLst/>
                        <a:latin typeface="Calibri" panose="020F0502020204030204" pitchFamily="34" charset="0"/>
                      </a:endParaRPr>
                    </a:p>
                  </a:txBody>
                  <a:tcPr marL="6846" marR="6846" marT="6846" marB="0" anchor="b">
                    <a:lnT w="12700" cap="flat" cmpd="sng" algn="ctr">
                      <a:solidFill>
                        <a:schemeClr val="tx1"/>
                      </a:solidFill>
                      <a:prstDash val="solid"/>
                      <a:round/>
                      <a:headEnd type="none" w="med" len="med"/>
                      <a:tailEnd type="none" w="med" len="med"/>
                    </a:lnT>
                  </a:tcPr>
                </a:tc>
                <a:tc>
                  <a:txBody>
                    <a:bodyPr/>
                    <a:lstStyle/>
                    <a:p>
                      <a:pPr algn="r" rtl="0" fontAlgn="b"/>
                      <a:r>
                        <a:rPr lang="ru-RU" sz="1400" b="1" u="none" strike="noStrike" dirty="0">
                          <a:effectLst/>
                        </a:rPr>
                        <a:t>83 335,6</a:t>
                      </a:r>
                      <a:endParaRPr lang="ru-RU" sz="1400" b="1" i="0" u="none" strike="noStrike" dirty="0">
                        <a:effectLst/>
                        <a:latin typeface="Calibri" panose="020F0502020204030204" pitchFamily="34" charset="0"/>
                      </a:endParaRPr>
                    </a:p>
                  </a:txBody>
                  <a:tcPr marL="6846" marR="6846" marT="6846" marB="0" anchor="b">
                    <a:lnT w="12700" cap="flat" cmpd="sng" algn="ctr">
                      <a:solidFill>
                        <a:schemeClr val="tx1"/>
                      </a:solidFill>
                      <a:prstDash val="solid"/>
                      <a:round/>
                      <a:headEnd type="none" w="med" len="med"/>
                      <a:tailEnd type="none" w="med" len="med"/>
                    </a:lnT>
                  </a:tcPr>
                </a:tc>
                <a:tc>
                  <a:txBody>
                    <a:bodyPr/>
                    <a:lstStyle/>
                    <a:p>
                      <a:pPr algn="r" rtl="0" fontAlgn="b"/>
                      <a:r>
                        <a:rPr lang="ru-RU" sz="1400" b="1" u="none" strike="noStrike" dirty="0">
                          <a:effectLst/>
                        </a:rPr>
                        <a:t>518 178,2</a:t>
                      </a:r>
                      <a:endParaRPr lang="ru-RU" sz="1400" b="1" i="0" u="none" strike="noStrike" dirty="0">
                        <a:effectLst/>
                        <a:latin typeface="Calibri" panose="020F0502020204030204" pitchFamily="34" charset="0"/>
                      </a:endParaRPr>
                    </a:p>
                  </a:txBody>
                  <a:tcPr marL="6846" marR="6846" marT="6846" marB="0" anchor="b">
                    <a:lnT w="12700" cap="flat" cmpd="sng" algn="ctr">
                      <a:solidFill>
                        <a:schemeClr val="tx1"/>
                      </a:solidFill>
                      <a:prstDash val="solid"/>
                      <a:round/>
                      <a:headEnd type="none" w="med" len="med"/>
                      <a:tailEnd type="none" w="med" len="med"/>
                    </a:lnT>
                  </a:tcPr>
                </a:tc>
                <a:tc>
                  <a:txBody>
                    <a:bodyPr/>
                    <a:lstStyle/>
                    <a:p>
                      <a:pPr algn="r" rtl="0" fontAlgn="b"/>
                      <a:r>
                        <a:rPr lang="ru-RU" sz="1400" b="1" u="none" strike="noStrike" dirty="0">
                          <a:effectLst/>
                        </a:rPr>
                        <a:t>434 822,5</a:t>
                      </a:r>
                      <a:endParaRPr lang="ru-RU" sz="1400" b="1" i="0" u="none" strike="noStrike" dirty="0">
                        <a:effectLst/>
                        <a:latin typeface="Calibri" panose="020F0502020204030204" pitchFamily="34" charset="0"/>
                      </a:endParaRPr>
                    </a:p>
                  </a:txBody>
                  <a:tcPr marL="6846" marR="6846" marT="6846" marB="0" anchor="b">
                    <a:lnT w="12700" cap="flat" cmpd="sng" algn="ctr">
                      <a:solidFill>
                        <a:schemeClr val="tx1"/>
                      </a:solidFill>
                      <a:prstDash val="solid"/>
                      <a:round/>
                      <a:headEnd type="none" w="med" len="med"/>
                      <a:tailEnd type="none" w="med" len="med"/>
                    </a:lnT>
                  </a:tcPr>
                </a:tc>
                <a:tc>
                  <a:txBody>
                    <a:bodyPr/>
                    <a:lstStyle/>
                    <a:p>
                      <a:pPr algn="r" rtl="0" fontAlgn="b"/>
                      <a:r>
                        <a:rPr lang="ru-RU" sz="1400" b="1" u="none" strike="noStrike" dirty="0">
                          <a:effectLst/>
                        </a:rPr>
                        <a:t>77 635,6</a:t>
                      </a:r>
                      <a:endParaRPr lang="ru-RU" sz="1400" b="1" i="0" u="none" strike="noStrike" dirty="0">
                        <a:effectLst/>
                        <a:latin typeface="Calibri" panose="020F0502020204030204" pitchFamily="34" charset="0"/>
                      </a:endParaRPr>
                    </a:p>
                  </a:txBody>
                  <a:tcPr marL="6846" marR="6846" marT="6846" marB="0" anchor="b">
                    <a:lnT w="12700" cap="flat" cmpd="sng" algn="ctr">
                      <a:solidFill>
                        <a:schemeClr val="tx1"/>
                      </a:solidFill>
                      <a:prstDash val="solid"/>
                      <a:round/>
                      <a:headEnd type="none" w="med" len="med"/>
                      <a:tailEnd type="none" w="med" len="med"/>
                    </a:lnT>
                  </a:tcPr>
                </a:tc>
                <a:tc>
                  <a:txBody>
                    <a:bodyPr/>
                    <a:lstStyle/>
                    <a:p>
                      <a:pPr algn="r" rtl="0" fontAlgn="b"/>
                      <a:r>
                        <a:rPr lang="ru-RU" sz="1400" b="1" u="none" strike="noStrike">
                          <a:effectLst/>
                        </a:rPr>
                        <a:t>512 458,1</a:t>
                      </a:r>
                      <a:endParaRPr lang="ru-RU" sz="1400" b="1" i="0" u="none" strike="noStrike">
                        <a:effectLst/>
                        <a:latin typeface="Calibri" panose="020F0502020204030204" pitchFamily="34" charset="0"/>
                      </a:endParaRPr>
                    </a:p>
                  </a:txBody>
                  <a:tcPr marL="6846" marR="6846" marT="6846" marB="0" anchor="b">
                    <a:lnT w="12700" cap="flat" cmpd="sng" algn="ctr">
                      <a:solidFill>
                        <a:schemeClr val="tx1"/>
                      </a:solidFill>
                      <a:prstDash val="solid"/>
                      <a:round/>
                      <a:headEnd type="none" w="med" len="med"/>
                      <a:tailEnd type="none" w="med" len="med"/>
                    </a:lnT>
                  </a:tcPr>
                </a:tc>
                <a:tc>
                  <a:txBody>
                    <a:bodyPr/>
                    <a:lstStyle/>
                    <a:p>
                      <a:pPr algn="r" rtl="0" fontAlgn="b"/>
                      <a:r>
                        <a:rPr lang="ru-RU" sz="1400" b="1" u="none" strike="noStrike">
                          <a:effectLst/>
                        </a:rPr>
                        <a:t>100,00</a:t>
                      </a:r>
                      <a:endParaRPr lang="ru-RU" sz="1400" b="1" i="0" u="none" strike="noStrike">
                        <a:effectLst/>
                        <a:latin typeface="Calibri" panose="020F0502020204030204" pitchFamily="34" charset="0"/>
                      </a:endParaRPr>
                    </a:p>
                  </a:txBody>
                  <a:tcPr marL="6846" marR="6846" marT="6846" marB="0" anchor="b">
                    <a:lnT w="12700" cap="flat" cmpd="sng" algn="ctr">
                      <a:solidFill>
                        <a:schemeClr val="tx1"/>
                      </a:solidFill>
                      <a:prstDash val="solid"/>
                      <a:round/>
                      <a:headEnd type="none" w="med" len="med"/>
                      <a:tailEnd type="none" w="med" len="med"/>
                    </a:lnT>
                  </a:tcPr>
                </a:tc>
                <a:tc>
                  <a:txBody>
                    <a:bodyPr/>
                    <a:lstStyle/>
                    <a:p>
                      <a:pPr algn="r" rtl="0" fontAlgn="b"/>
                      <a:r>
                        <a:rPr lang="ru-RU" sz="1400" b="1" u="none" strike="noStrike" dirty="0">
                          <a:effectLst/>
                        </a:rPr>
                        <a:t>93,16</a:t>
                      </a:r>
                      <a:endParaRPr lang="ru-RU" sz="1400" b="1" i="0" u="none" strike="noStrike" dirty="0">
                        <a:effectLst/>
                        <a:latin typeface="Calibri" panose="020F0502020204030204" pitchFamily="34" charset="0"/>
                      </a:endParaRPr>
                    </a:p>
                  </a:txBody>
                  <a:tcPr marL="6846" marR="6846" marT="6846" marB="0" anchor="b">
                    <a:lnT w="12700" cap="flat" cmpd="sng" algn="ctr">
                      <a:solidFill>
                        <a:schemeClr val="tx1"/>
                      </a:solidFill>
                      <a:prstDash val="solid"/>
                      <a:round/>
                      <a:headEnd type="none" w="med" len="med"/>
                      <a:tailEnd type="none" w="med" len="med"/>
                    </a:lnT>
                  </a:tcPr>
                </a:tc>
                <a:tc>
                  <a:txBody>
                    <a:bodyPr/>
                    <a:lstStyle/>
                    <a:p>
                      <a:pPr algn="r" rtl="0" fontAlgn="b"/>
                      <a:r>
                        <a:rPr lang="ru-RU" sz="1400" b="1" u="none" strike="noStrike" dirty="0">
                          <a:effectLst/>
                        </a:rPr>
                        <a:t>98,90</a:t>
                      </a:r>
                      <a:endParaRPr lang="ru-RU" sz="1400" b="1" i="0" u="none" strike="noStrike" dirty="0">
                        <a:effectLst/>
                        <a:latin typeface="Calibri" panose="020F0502020204030204" pitchFamily="34" charset="0"/>
                      </a:endParaRPr>
                    </a:p>
                  </a:txBody>
                  <a:tcPr marL="6846" marR="6846" marT="6846" marB="0" anchor="b">
                    <a:lnT w="12700" cap="flat" cmpd="sng" algn="ctr">
                      <a:solidFill>
                        <a:schemeClr val="tx1"/>
                      </a:solidFill>
                      <a:prstDash val="solid"/>
                      <a:round/>
                      <a:headEnd type="none" w="med" len="med"/>
                      <a:tailEnd type="none" w="med" len="med"/>
                    </a:lnT>
                  </a:tcPr>
                </a:tc>
              </a:tr>
              <a:tr h="155131">
                <a:tc rowSpan="3">
                  <a:txBody>
                    <a:bodyPr/>
                    <a:lstStyle/>
                    <a:p>
                      <a:pPr algn="l" rtl="0" fontAlgn="ctr"/>
                      <a:r>
                        <a:rPr lang="ru-RU" sz="1200" u="none" strike="noStrike" dirty="0">
                          <a:effectLst/>
                        </a:rPr>
                        <a:t>Образование</a:t>
                      </a:r>
                      <a:endParaRPr lang="ru-RU" sz="1200" b="0" i="0" u="none" strike="noStrike" dirty="0">
                        <a:effectLst/>
                        <a:latin typeface="Calibri" panose="020F0502020204030204" pitchFamily="34" charset="0"/>
                      </a:endParaRPr>
                    </a:p>
                  </a:txBody>
                  <a:tcPr marL="6846" marR="6846" marT="6846" marB="0" anchor="ctr"/>
                </a:tc>
                <a:tc>
                  <a:txBody>
                    <a:bodyPr/>
                    <a:lstStyle/>
                    <a:p>
                      <a:pPr algn="l" rtl="0" fontAlgn="ctr"/>
                      <a:r>
                        <a:rPr lang="ru-RU" sz="1200" u="none" strike="noStrike" dirty="0">
                          <a:effectLst/>
                        </a:rPr>
                        <a:t>Успех каждого ребенка</a:t>
                      </a:r>
                      <a:endParaRPr lang="ru-RU" sz="1200" b="0" i="0" u="none" strike="noStrike" dirty="0">
                        <a:effectLst/>
                        <a:latin typeface="Calibri" panose="020F0502020204030204" pitchFamily="34" charset="0"/>
                      </a:endParaRPr>
                    </a:p>
                  </a:txBody>
                  <a:tcPr marL="6846" marR="6846" marT="6846" marB="0" anchor="ctr"/>
                </a:tc>
                <a:tc rowSpan="3">
                  <a:txBody>
                    <a:bodyPr/>
                    <a:lstStyle/>
                    <a:p>
                      <a:pPr algn="l" rtl="0" fontAlgn="ctr"/>
                      <a:r>
                        <a:rPr lang="ru-RU" sz="1200" u="none" strike="noStrike" dirty="0">
                          <a:effectLst/>
                        </a:rPr>
                        <a:t>Развитие образования</a:t>
                      </a:r>
                      <a:endParaRPr lang="ru-RU" sz="1200" b="0" i="0" u="none" strike="noStrike" dirty="0">
                        <a:effectLst/>
                        <a:latin typeface="Calibri" panose="020F0502020204030204" pitchFamily="34" charset="0"/>
                      </a:endParaRPr>
                    </a:p>
                  </a:txBody>
                  <a:tcPr marL="6846" marR="6846" marT="6846" marB="0" anchor="ctr"/>
                </a:tc>
                <a:tc>
                  <a:txBody>
                    <a:bodyPr/>
                    <a:lstStyle/>
                    <a:p>
                      <a:pPr algn="r" fontAlgn="b"/>
                      <a:r>
                        <a:rPr lang="ru-RU" sz="1200" u="none" strike="noStrike" dirty="0">
                          <a:effectLst/>
                        </a:rPr>
                        <a:t>1 711,8</a:t>
                      </a:r>
                      <a:endParaRPr lang="ru-RU" sz="1200" b="0" i="0" u="none" strike="noStrike" dirty="0">
                        <a:solidFill>
                          <a:srgbClr val="000000"/>
                        </a:solidFill>
                        <a:effectLst/>
                        <a:latin typeface="Calibri" panose="020F0502020204030204" pitchFamily="34" charset="0"/>
                      </a:endParaRPr>
                    </a:p>
                  </a:txBody>
                  <a:tcPr marL="6846" marR="6846" marT="6846" marB="0" anchor="b"/>
                </a:tc>
                <a:tc>
                  <a:txBody>
                    <a:bodyPr/>
                    <a:lstStyle/>
                    <a:p>
                      <a:pPr algn="r" fontAlgn="b"/>
                      <a:r>
                        <a:rPr lang="ru-RU" sz="1200" u="none" strike="noStrike" dirty="0">
                          <a:effectLst/>
                        </a:rPr>
                        <a:t>42 442,9</a:t>
                      </a:r>
                      <a:endParaRPr lang="ru-RU" sz="1200" b="0" i="0" u="none" strike="noStrike" dirty="0">
                        <a:solidFill>
                          <a:srgbClr val="000000"/>
                        </a:solidFill>
                        <a:effectLst/>
                        <a:latin typeface="Calibri" panose="020F0502020204030204" pitchFamily="34" charset="0"/>
                      </a:endParaRPr>
                    </a:p>
                  </a:txBody>
                  <a:tcPr marL="6846" marR="6846" marT="6846" marB="0" anchor="b"/>
                </a:tc>
                <a:tc>
                  <a:txBody>
                    <a:bodyPr/>
                    <a:lstStyle/>
                    <a:p>
                      <a:pPr algn="r" fontAlgn="b"/>
                      <a:r>
                        <a:rPr lang="ru-RU" sz="1200" u="none" strike="noStrike" dirty="0">
                          <a:effectLst/>
                        </a:rPr>
                        <a:t>44 154,7</a:t>
                      </a:r>
                      <a:endParaRPr lang="ru-RU" sz="1200" b="0" i="0" u="none" strike="noStrike" dirty="0">
                        <a:solidFill>
                          <a:srgbClr val="000000"/>
                        </a:solidFill>
                        <a:effectLst/>
                        <a:latin typeface="Calibri" panose="020F0502020204030204" pitchFamily="34" charset="0"/>
                      </a:endParaRPr>
                    </a:p>
                  </a:txBody>
                  <a:tcPr marL="6846" marR="6846" marT="6846" marB="0" anchor="b"/>
                </a:tc>
                <a:tc>
                  <a:txBody>
                    <a:bodyPr/>
                    <a:lstStyle/>
                    <a:p>
                      <a:pPr algn="r" fontAlgn="b"/>
                      <a:r>
                        <a:rPr lang="ru-RU" sz="1200" u="none" strike="noStrike" dirty="0">
                          <a:effectLst/>
                        </a:rPr>
                        <a:t>1 711,8</a:t>
                      </a:r>
                      <a:endParaRPr lang="ru-RU" sz="1200" b="0" i="0" u="none" strike="noStrike" dirty="0">
                        <a:solidFill>
                          <a:srgbClr val="000000"/>
                        </a:solidFill>
                        <a:effectLst/>
                        <a:latin typeface="Calibri" panose="020F0502020204030204" pitchFamily="34" charset="0"/>
                      </a:endParaRPr>
                    </a:p>
                  </a:txBody>
                  <a:tcPr marL="6846" marR="6846" marT="6846" marB="0" anchor="b"/>
                </a:tc>
                <a:tc>
                  <a:txBody>
                    <a:bodyPr/>
                    <a:lstStyle/>
                    <a:p>
                      <a:pPr algn="r" fontAlgn="b"/>
                      <a:r>
                        <a:rPr lang="ru-RU" sz="1200" u="none" strike="noStrike" dirty="0">
                          <a:effectLst/>
                        </a:rPr>
                        <a:t>40 019,8</a:t>
                      </a:r>
                      <a:endParaRPr lang="ru-RU" sz="1200" b="0" i="0" u="none" strike="noStrike" dirty="0">
                        <a:solidFill>
                          <a:srgbClr val="000000"/>
                        </a:solidFill>
                        <a:effectLst/>
                        <a:latin typeface="Calibri" panose="020F0502020204030204" pitchFamily="34" charset="0"/>
                      </a:endParaRPr>
                    </a:p>
                  </a:txBody>
                  <a:tcPr marL="6846" marR="6846" marT="6846" marB="0" anchor="b"/>
                </a:tc>
                <a:tc>
                  <a:txBody>
                    <a:bodyPr/>
                    <a:lstStyle/>
                    <a:p>
                      <a:pPr algn="r" fontAlgn="b"/>
                      <a:r>
                        <a:rPr lang="ru-RU" sz="1200" u="none" strike="noStrike" dirty="0">
                          <a:effectLst/>
                        </a:rPr>
                        <a:t>41 731,6</a:t>
                      </a:r>
                      <a:endParaRPr lang="ru-RU" sz="1200" b="0" i="0" u="none" strike="noStrike" dirty="0">
                        <a:solidFill>
                          <a:srgbClr val="000000"/>
                        </a:solidFill>
                        <a:effectLst/>
                        <a:latin typeface="Calibri" panose="020F0502020204030204" pitchFamily="34" charset="0"/>
                      </a:endParaRPr>
                    </a:p>
                  </a:txBody>
                  <a:tcPr marL="6846" marR="6846" marT="6846" marB="0" anchor="b"/>
                </a:tc>
                <a:tc>
                  <a:txBody>
                    <a:bodyPr/>
                    <a:lstStyle/>
                    <a:p>
                      <a:pPr algn="r" fontAlgn="b"/>
                      <a:r>
                        <a:rPr lang="ru-RU" sz="1200" u="none" strike="noStrike" dirty="0">
                          <a:effectLst/>
                        </a:rPr>
                        <a:t>100,0</a:t>
                      </a:r>
                      <a:endParaRPr lang="ru-RU" sz="1200" b="0" i="0" u="none" strike="noStrike" dirty="0">
                        <a:solidFill>
                          <a:srgbClr val="000000"/>
                        </a:solidFill>
                        <a:effectLst/>
                        <a:latin typeface="Calibri" panose="020F0502020204030204" pitchFamily="34" charset="0"/>
                      </a:endParaRPr>
                    </a:p>
                  </a:txBody>
                  <a:tcPr marL="6846" marR="6846" marT="6846" marB="0" anchor="b"/>
                </a:tc>
                <a:tc>
                  <a:txBody>
                    <a:bodyPr/>
                    <a:lstStyle/>
                    <a:p>
                      <a:pPr algn="r" fontAlgn="b"/>
                      <a:r>
                        <a:rPr lang="ru-RU" sz="1200" u="none" strike="noStrike" dirty="0">
                          <a:effectLst/>
                        </a:rPr>
                        <a:t>94,3</a:t>
                      </a:r>
                      <a:endParaRPr lang="ru-RU" sz="1200" b="0" i="0" u="none" strike="noStrike" dirty="0">
                        <a:solidFill>
                          <a:srgbClr val="000000"/>
                        </a:solidFill>
                        <a:effectLst/>
                        <a:latin typeface="Calibri" panose="020F0502020204030204" pitchFamily="34" charset="0"/>
                      </a:endParaRPr>
                    </a:p>
                  </a:txBody>
                  <a:tcPr marL="6846" marR="6846" marT="6846" marB="0" anchor="b"/>
                </a:tc>
                <a:tc>
                  <a:txBody>
                    <a:bodyPr/>
                    <a:lstStyle/>
                    <a:p>
                      <a:pPr algn="r" fontAlgn="b"/>
                      <a:r>
                        <a:rPr lang="ru-RU" sz="1200" u="none" strike="noStrike" dirty="0">
                          <a:effectLst/>
                        </a:rPr>
                        <a:t>94,5</a:t>
                      </a:r>
                      <a:endParaRPr lang="ru-RU" sz="1200" b="0" i="0" u="none" strike="noStrike" dirty="0">
                        <a:solidFill>
                          <a:srgbClr val="000000"/>
                        </a:solidFill>
                        <a:effectLst/>
                        <a:latin typeface="Calibri" panose="020F0502020204030204" pitchFamily="34" charset="0"/>
                      </a:endParaRPr>
                    </a:p>
                  </a:txBody>
                  <a:tcPr marL="6846" marR="6846" marT="6846" marB="0" anchor="b"/>
                </a:tc>
              </a:tr>
              <a:tr h="304665">
                <a:tc vMerge="1">
                  <a:txBody>
                    <a:bodyPr/>
                    <a:lstStyle/>
                    <a:p>
                      <a:endParaRPr lang="ru-RU"/>
                    </a:p>
                  </a:txBody>
                  <a:tcPr/>
                </a:tc>
                <a:tc>
                  <a:txBody>
                    <a:bodyPr/>
                    <a:lstStyle/>
                    <a:p>
                      <a:pPr algn="l" rtl="0" fontAlgn="ctr"/>
                      <a:r>
                        <a:rPr lang="ru-RU" sz="1200" u="none" strike="noStrike" dirty="0">
                          <a:effectLst/>
                        </a:rPr>
                        <a:t>Цифровая образовательная среда</a:t>
                      </a:r>
                      <a:endParaRPr lang="ru-RU" sz="1200" b="0" i="0" u="none" strike="noStrike" dirty="0">
                        <a:effectLst/>
                        <a:latin typeface="Calibri" panose="020F0502020204030204" pitchFamily="34" charset="0"/>
                      </a:endParaRPr>
                    </a:p>
                  </a:txBody>
                  <a:tcPr marL="6846" marR="6846" marT="6846" marB="0" anchor="ctr"/>
                </a:tc>
                <a:tc vMerge="1">
                  <a:txBody>
                    <a:bodyPr/>
                    <a:lstStyle/>
                    <a:p>
                      <a:endParaRPr lang="ru-RU"/>
                    </a:p>
                  </a:txBody>
                  <a:tcPr/>
                </a:tc>
                <a:tc>
                  <a:txBody>
                    <a:bodyPr/>
                    <a:lstStyle/>
                    <a:p>
                      <a:pPr algn="r" fontAlgn="b"/>
                      <a:r>
                        <a:rPr lang="ru-RU" sz="1200" u="none" strike="noStrike">
                          <a:effectLst/>
                        </a:rPr>
                        <a:t> </a:t>
                      </a:r>
                      <a:endParaRPr lang="ru-RU" sz="1200" b="0" i="0" u="none" strike="noStrike">
                        <a:solidFill>
                          <a:srgbClr val="000000"/>
                        </a:solidFill>
                        <a:effectLst/>
                        <a:latin typeface="Calibri" panose="020F0502020204030204" pitchFamily="34" charset="0"/>
                      </a:endParaRPr>
                    </a:p>
                  </a:txBody>
                  <a:tcPr marL="6846" marR="6846" marT="6846" marB="0" anchor="b"/>
                </a:tc>
                <a:tc>
                  <a:txBody>
                    <a:bodyPr/>
                    <a:lstStyle/>
                    <a:p>
                      <a:pPr algn="r" fontAlgn="b"/>
                      <a:r>
                        <a:rPr lang="ru-RU" sz="1200" u="none" strike="noStrike" dirty="0">
                          <a:effectLst/>
                        </a:rPr>
                        <a:t>637,9</a:t>
                      </a:r>
                      <a:endParaRPr lang="ru-RU" sz="1200" b="0" i="0" u="none" strike="noStrike" dirty="0">
                        <a:solidFill>
                          <a:srgbClr val="000000"/>
                        </a:solidFill>
                        <a:effectLst/>
                        <a:latin typeface="Calibri" panose="020F0502020204030204" pitchFamily="34" charset="0"/>
                      </a:endParaRPr>
                    </a:p>
                  </a:txBody>
                  <a:tcPr marL="6846" marR="6846" marT="6846" marB="0" anchor="b"/>
                </a:tc>
                <a:tc>
                  <a:txBody>
                    <a:bodyPr/>
                    <a:lstStyle/>
                    <a:p>
                      <a:pPr algn="r" fontAlgn="b"/>
                      <a:r>
                        <a:rPr lang="ru-RU" sz="1200" u="none" strike="noStrike">
                          <a:effectLst/>
                        </a:rPr>
                        <a:t>637,9</a:t>
                      </a:r>
                      <a:endParaRPr lang="ru-RU" sz="1200" b="0" i="0" u="none" strike="noStrike">
                        <a:solidFill>
                          <a:srgbClr val="000000"/>
                        </a:solidFill>
                        <a:effectLst/>
                        <a:latin typeface="Calibri" panose="020F0502020204030204" pitchFamily="34" charset="0"/>
                      </a:endParaRPr>
                    </a:p>
                  </a:txBody>
                  <a:tcPr marL="6846" marR="6846" marT="6846" marB="0" anchor="b"/>
                </a:tc>
                <a:tc>
                  <a:txBody>
                    <a:bodyPr/>
                    <a:lstStyle/>
                    <a:p>
                      <a:pPr algn="r" fontAlgn="b"/>
                      <a:r>
                        <a:rPr lang="ru-RU" sz="1200" u="none" strike="noStrike" dirty="0">
                          <a:effectLst/>
                        </a:rPr>
                        <a:t> </a:t>
                      </a:r>
                      <a:endParaRPr lang="ru-RU" sz="1200" b="0" i="0" u="none" strike="noStrike" dirty="0">
                        <a:solidFill>
                          <a:srgbClr val="000000"/>
                        </a:solidFill>
                        <a:effectLst/>
                        <a:latin typeface="Calibri" panose="020F0502020204030204" pitchFamily="34" charset="0"/>
                      </a:endParaRPr>
                    </a:p>
                  </a:txBody>
                  <a:tcPr marL="6846" marR="6846" marT="6846" marB="0" anchor="b"/>
                </a:tc>
                <a:tc>
                  <a:txBody>
                    <a:bodyPr/>
                    <a:lstStyle/>
                    <a:p>
                      <a:pPr algn="r" fontAlgn="b"/>
                      <a:r>
                        <a:rPr lang="ru-RU" sz="1200" u="none" strike="noStrike" dirty="0">
                          <a:effectLst/>
                        </a:rPr>
                        <a:t>637,9</a:t>
                      </a:r>
                      <a:endParaRPr lang="ru-RU" sz="1200" b="0" i="0" u="none" strike="noStrike" dirty="0">
                        <a:solidFill>
                          <a:srgbClr val="000000"/>
                        </a:solidFill>
                        <a:effectLst/>
                        <a:latin typeface="Calibri" panose="020F0502020204030204" pitchFamily="34" charset="0"/>
                      </a:endParaRPr>
                    </a:p>
                  </a:txBody>
                  <a:tcPr marL="6846" marR="6846" marT="6846" marB="0" anchor="b"/>
                </a:tc>
                <a:tc>
                  <a:txBody>
                    <a:bodyPr/>
                    <a:lstStyle/>
                    <a:p>
                      <a:pPr algn="r" fontAlgn="b"/>
                      <a:r>
                        <a:rPr lang="ru-RU" sz="1200" u="none" strike="noStrike" dirty="0">
                          <a:effectLst/>
                        </a:rPr>
                        <a:t>637,9</a:t>
                      </a:r>
                      <a:endParaRPr lang="ru-RU" sz="1200" b="0" i="0" u="none" strike="noStrike" dirty="0">
                        <a:solidFill>
                          <a:srgbClr val="000000"/>
                        </a:solidFill>
                        <a:effectLst/>
                        <a:latin typeface="Calibri" panose="020F0502020204030204" pitchFamily="34" charset="0"/>
                      </a:endParaRPr>
                    </a:p>
                  </a:txBody>
                  <a:tcPr marL="6846" marR="6846" marT="6846" marB="0" anchor="b"/>
                </a:tc>
                <a:tc>
                  <a:txBody>
                    <a:bodyPr/>
                    <a:lstStyle/>
                    <a:p>
                      <a:pPr algn="r" fontAlgn="b"/>
                      <a:r>
                        <a:rPr lang="ru-RU" sz="1200" u="none" strike="noStrike">
                          <a:effectLst/>
                        </a:rPr>
                        <a:t> </a:t>
                      </a:r>
                      <a:endParaRPr lang="ru-RU" sz="1200" b="0" i="0" u="none" strike="noStrike">
                        <a:solidFill>
                          <a:srgbClr val="000000"/>
                        </a:solidFill>
                        <a:effectLst/>
                        <a:latin typeface="Calibri" panose="020F0502020204030204" pitchFamily="34" charset="0"/>
                      </a:endParaRPr>
                    </a:p>
                  </a:txBody>
                  <a:tcPr marL="6846" marR="6846" marT="6846" marB="0" anchor="b"/>
                </a:tc>
                <a:tc>
                  <a:txBody>
                    <a:bodyPr/>
                    <a:lstStyle/>
                    <a:p>
                      <a:pPr algn="r" fontAlgn="b"/>
                      <a:r>
                        <a:rPr lang="ru-RU" sz="1200" u="none" strike="noStrike" dirty="0">
                          <a:effectLst/>
                        </a:rPr>
                        <a:t>100,0</a:t>
                      </a:r>
                      <a:endParaRPr lang="ru-RU" sz="1200" b="0" i="0" u="none" strike="noStrike" dirty="0">
                        <a:solidFill>
                          <a:srgbClr val="000000"/>
                        </a:solidFill>
                        <a:effectLst/>
                        <a:latin typeface="Calibri" panose="020F0502020204030204" pitchFamily="34" charset="0"/>
                      </a:endParaRPr>
                    </a:p>
                  </a:txBody>
                  <a:tcPr marL="6846" marR="6846" marT="6846" marB="0" anchor="b"/>
                </a:tc>
                <a:tc>
                  <a:txBody>
                    <a:bodyPr/>
                    <a:lstStyle/>
                    <a:p>
                      <a:pPr algn="r" fontAlgn="b"/>
                      <a:r>
                        <a:rPr lang="ru-RU" sz="1200" u="none" strike="noStrike">
                          <a:effectLst/>
                        </a:rPr>
                        <a:t>100,0</a:t>
                      </a:r>
                      <a:endParaRPr lang="ru-RU" sz="1200" b="0" i="0" u="none" strike="noStrike">
                        <a:solidFill>
                          <a:srgbClr val="000000"/>
                        </a:solidFill>
                        <a:effectLst/>
                        <a:latin typeface="Calibri" panose="020F0502020204030204" pitchFamily="34" charset="0"/>
                      </a:endParaRPr>
                    </a:p>
                  </a:txBody>
                  <a:tcPr marL="6846" marR="6846" marT="6846" marB="0" anchor="b"/>
                </a:tc>
              </a:tr>
              <a:tr h="155131">
                <a:tc vMerge="1">
                  <a:txBody>
                    <a:bodyPr/>
                    <a:lstStyle/>
                    <a:p>
                      <a:endParaRPr lang="ru-RU"/>
                    </a:p>
                  </a:txBody>
                  <a:tcPr/>
                </a:tc>
                <a:tc>
                  <a:txBody>
                    <a:bodyPr/>
                    <a:lstStyle/>
                    <a:p>
                      <a:pPr algn="l" rtl="0" fontAlgn="ctr"/>
                      <a:r>
                        <a:rPr lang="ru-RU" sz="1200" u="none" strike="noStrike" dirty="0">
                          <a:effectLst/>
                        </a:rPr>
                        <a:t>Социальная активность</a:t>
                      </a:r>
                      <a:endParaRPr lang="ru-RU" sz="1200" b="0" i="0" u="none" strike="noStrike" dirty="0">
                        <a:effectLst/>
                        <a:latin typeface="Calibri" panose="020F0502020204030204" pitchFamily="34" charset="0"/>
                      </a:endParaRPr>
                    </a:p>
                  </a:txBody>
                  <a:tcPr marL="6846" marR="6846" marT="6846" marB="0" anchor="ctr"/>
                </a:tc>
                <a:tc vMerge="1">
                  <a:txBody>
                    <a:bodyPr/>
                    <a:lstStyle/>
                    <a:p>
                      <a:endParaRPr lang="ru-RU"/>
                    </a:p>
                  </a:txBody>
                  <a:tcPr/>
                </a:tc>
                <a:tc>
                  <a:txBody>
                    <a:bodyPr/>
                    <a:lstStyle/>
                    <a:p>
                      <a:pPr algn="r" fontAlgn="b"/>
                      <a:r>
                        <a:rPr lang="ru-RU" sz="1200" u="none" strike="noStrike">
                          <a:effectLst/>
                        </a:rPr>
                        <a:t> </a:t>
                      </a:r>
                      <a:endParaRPr lang="ru-RU" sz="1200" b="0" i="0" u="none" strike="noStrike">
                        <a:solidFill>
                          <a:srgbClr val="000000"/>
                        </a:solidFill>
                        <a:effectLst/>
                        <a:latin typeface="Calibri" panose="020F0502020204030204" pitchFamily="34" charset="0"/>
                      </a:endParaRPr>
                    </a:p>
                  </a:txBody>
                  <a:tcPr marL="6846" marR="6846" marT="6846" marB="0" anchor="b"/>
                </a:tc>
                <a:tc>
                  <a:txBody>
                    <a:bodyPr/>
                    <a:lstStyle/>
                    <a:p>
                      <a:pPr algn="r" fontAlgn="b"/>
                      <a:r>
                        <a:rPr lang="ru-RU" sz="1200" u="none" strike="noStrike">
                          <a:effectLst/>
                        </a:rPr>
                        <a:t>5 439,1</a:t>
                      </a:r>
                      <a:endParaRPr lang="ru-RU" sz="1200" b="0" i="0" u="none" strike="noStrike">
                        <a:solidFill>
                          <a:srgbClr val="000000"/>
                        </a:solidFill>
                        <a:effectLst/>
                        <a:latin typeface="Calibri" panose="020F0502020204030204" pitchFamily="34" charset="0"/>
                      </a:endParaRPr>
                    </a:p>
                  </a:txBody>
                  <a:tcPr marL="6846" marR="6846" marT="6846" marB="0" anchor="b"/>
                </a:tc>
                <a:tc>
                  <a:txBody>
                    <a:bodyPr/>
                    <a:lstStyle/>
                    <a:p>
                      <a:pPr algn="r" fontAlgn="b"/>
                      <a:r>
                        <a:rPr lang="ru-RU" sz="1200" u="none" strike="noStrike">
                          <a:effectLst/>
                        </a:rPr>
                        <a:t>5 439,1</a:t>
                      </a:r>
                      <a:endParaRPr lang="ru-RU" sz="1200" b="0" i="0" u="none" strike="noStrike">
                        <a:solidFill>
                          <a:srgbClr val="000000"/>
                        </a:solidFill>
                        <a:effectLst/>
                        <a:latin typeface="Calibri" panose="020F0502020204030204" pitchFamily="34" charset="0"/>
                      </a:endParaRPr>
                    </a:p>
                  </a:txBody>
                  <a:tcPr marL="6846" marR="6846" marT="6846" marB="0" anchor="b"/>
                </a:tc>
                <a:tc>
                  <a:txBody>
                    <a:bodyPr/>
                    <a:lstStyle/>
                    <a:p>
                      <a:pPr algn="r" fontAlgn="b"/>
                      <a:r>
                        <a:rPr lang="ru-RU" sz="1200" u="none" strike="noStrike" dirty="0">
                          <a:effectLst/>
                        </a:rPr>
                        <a:t> </a:t>
                      </a:r>
                      <a:endParaRPr lang="ru-RU" sz="1200" b="0" i="0" u="none" strike="noStrike" dirty="0">
                        <a:solidFill>
                          <a:srgbClr val="000000"/>
                        </a:solidFill>
                        <a:effectLst/>
                        <a:latin typeface="Calibri" panose="020F0502020204030204" pitchFamily="34" charset="0"/>
                      </a:endParaRPr>
                    </a:p>
                  </a:txBody>
                  <a:tcPr marL="6846" marR="6846" marT="6846" marB="0" anchor="b"/>
                </a:tc>
                <a:tc>
                  <a:txBody>
                    <a:bodyPr/>
                    <a:lstStyle/>
                    <a:p>
                      <a:pPr algn="r" fontAlgn="b"/>
                      <a:r>
                        <a:rPr lang="ru-RU" sz="1200" u="none" strike="noStrike" dirty="0">
                          <a:effectLst/>
                        </a:rPr>
                        <a:t>5 430,8</a:t>
                      </a:r>
                      <a:endParaRPr lang="ru-RU" sz="1200" b="0" i="0" u="none" strike="noStrike" dirty="0">
                        <a:solidFill>
                          <a:srgbClr val="000000"/>
                        </a:solidFill>
                        <a:effectLst/>
                        <a:latin typeface="Calibri" panose="020F0502020204030204" pitchFamily="34" charset="0"/>
                      </a:endParaRPr>
                    </a:p>
                  </a:txBody>
                  <a:tcPr marL="6846" marR="6846" marT="6846" marB="0" anchor="b"/>
                </a:tc>
                <a:tc>
                  <a:txBody>
                    <a:bodyPr/>
                    <a:lstStyle/>
                    <a:p>
                      <a:pPr algn="r" fontAlgn="b"/>
                      <a:r>
                        <a:rPr lang="ru-RU" sz="1200" u="none" strike="noStrike" dirty="0">
                          <a:effectLst/>
                        </a:rPr>
                        <a:t>5 430,8</a:t>
                      </a:r>
                      <a:endParaRPr lang="ru-RU" sz="1200" b="0" i="0" u="none" strike="noStrike" dirty="0">
                        <a:solidFill>
                          <a:srgbClr val="000000"/>
                        </a:solidFill>
                        <a:effectLst/>
                        <a:latin typeface="Calibri" panose="020F0502020204030204" pitchFamily="34" charset="0"/>
                      </a:endParaRPr>
                    </a:p>
                  </a:txBody>
                  <a:tcPr marL="6846" marR="6846" marT="6846" marB="0" anchor="b"/>
                </a:tc>
                <a:tc>
                  <a:txBody>
                    <a:bodyPr/>
                    <a:lstStyle/>
                    <a:p>
                      <a:pPr algn="r" fontAlgn="b"/>
                      <a:r>
                        <a:rPr lang="ru-RU" sz="1200" u="none" strike="noStrike">
                          <a:effectLst/>
                        </a:rPr>
                        <a:t> </a:t>
                      </a:r>
                      <a:endParaRPr lang="ru-RU" sz="1200" b="0" i="0" u="none" strike="noStrike">
                        <a:solidFill>
                          <a:srgbClr val="000000"/>
                        </a:solidFill>
                        <a:effectLst/>
                        <a:latin typeface="Calibri" panose="020F0502020204030204" pitchFamily="34" charset="0"/>
                      </a:endParaRPr>
                    </a:p>
                  </a:txBody>
                  <a:tcPr marL="6846" marR="6846" marT="6846" marB="0" anchor="b"/>
                </a:tc>
                <a:tc>
                  <a:txBody>
                    <a:bodyPr/>
                    <a:lstStyle/>
                    <a:p>
                      <a:pPr algn="r" fontAlgn="b"/>
                      <a:r>
                        <a:rPr lang="ru-RU" sz="1200" u="none" strike="noStrike">
                          <a:effectLst/>
                        </a:rPr>
                        <a:t>99,9</a:t>
                      </a:r>
                      <a:endParaRPr lang="ru-RU" sz="1200" b="0" i="0" u="none" strike="noStrike">
                        <a:solidFill>
                          <a:srgbClr val="000000"/>
                        </a:solidFill>
                        <a:effectLst/>
                        <a:latin typeface="Calibri" panose="020F0502020204030204" pitchFamily="34" charset="0"/>
                      </a:endParaRPr>
                    </a:p>
                  </a:txBody>
                  <a:tcPr marL="6846" marR="6846" marT="6846" marB="0" anchor="b"/>
                </a:tc>
                <a:tc>
                  <a:txBody>
                    <a:bodyPr/>
                    <a:lstStyle/>
                    <a:p>
                      <a:pPr algn="r" fontAlgn="b"/>
                      <a:r>
                        <a:rPr lang="ru-RU" sz="1200" u="none" strike="noStrike">
                          <a:effectLst/>
                        </a:rPr>
                        <a:t>99,9</a:t>
                      </a:r>
                      <a:endParaRPr lang="ru-RU" sz="1200" b="0" i="0" u="none" strike="noStrike">
                        <a:solidFill>
                          <a:srgbClr val="000000"/>
                        </a:solidFill>
                        <a:effectLst/>
                        <a:latin typeface="Calibri" panose="020F0502020204030204" pitchFamily="34" charset="0"/>
                      </a:endParaRPr>
                    </a:p>
                  </a:txBody>
                  <a:tcPr marL="6846" marR="6846" marT="6846" marB="0" anchor="b"/>
                </a:tc>
              </a:tr>
              <a:tr h="306241">
                <a:tc rowSpan="2">
                  <a:txBody>
                    <a:bodyPr/>
                    <a:lstStyle/>
                    <a:p>
                      <a:pPr algn="l" rtl="0" fontAlgn="ctr"/>
                      <a:r>
                        <a:rPr lang="ru-RU" sz="1200" u="none" strike="noStrike" dirty="0">
                          <a:effectLst/>
                        </a:rPr>
                        <a:t>Жилье и городская среда</a:t>
                      </a:r>
                      <a:endParaRPr lang="ru-RU" sz="1200" b="0" i="0" u="none" strike="noStrike" dirty="0">
                        <a:effectLst/>
                        <a:latin typeface="Calibri" panose="020F0502020204030204" pitchFamily="34" charset="0"/>
                      </a:endParaRPr>
                    </a:p>
                  </a:txBody>
                  <a:tcPr marL="6846" marR="6846" marT="6846" marB="0" anchor="ctr"/>
                </a:tc>
                <a:tc>
                  <a:txBody>
                    <a:bodyPr/>
                    <a:lstStyle/>
                    <a:p>
                      <a:pPr algn="l" rtl="0" fontAlgn="ctr"/>
                      <a:r>
                        <a:rPr lang="ru-RU" sz="1200" u="none" strike="noStrike" dirty="0">
                          <a:effectLst/>
                        </a:rPr>
                        <a:t>Формирование комфортной городской среды</a:t>
                      </a:r>
                      <a:endParaRPr lang="ru-RU" sz="1200" b="0" i="0" u="none" strike="noStrike" dirty="0">
                        <a:effectLst/>
                        <a:latin typeface="Calibri" panose="020F0502020204030204" pitchFamily="34" charset="0"/>
                      </a:endParaRPr>
                    </a:p>
                  </a:txBody>
                  <a:tcPr marL="6846" marR="6846" marT="6846" marB="0" anchor="ctr"/>
                </a:tc>
                <a:tc rowSpan="2">
                  <a:txBody>
                    <a:bodyPr/>
                    <a:lstStyle/>
                    <a:p>
                      <a:pPr algn="l" rtl="0" fontAlgn="ctr"/>
                      <a:r>
                        <a:rPr lang="ru-RU" sz="1200" u="none" strike="noStrike" dirty="0">
                          <a:effectLst/>
                        </a:rPr>
                        <a:t>Жилищно-коммунальный комплекс и городская среда</a:t>
                      </a:r>
                      <a:endParaRPr lang="ru-RU" sz="1200" b="0" i="0" u="none" strike="noStrike" dirty="0">
                        <a:effectLst/>
                        <a:latin typeface="Calibri" panose="020F0502020204030204" pitchFamily="34" charset="0"/>
                      </a:endParaRPr>
                    </a:p>
                  </a:txBody>
                  <a:tcPr marL="6846" marR="6846" marT="6846" marB="0" anchor="ctr"/>
                </a:tc>
                <a:tc>
                  <a:txBody>
                    <a:bodyPr/>
                    <a:lstStyle/>
                    <a:p>
                      <a:pPr algn="r" fontAlgn="b"/>
                      <a:r>
                        <a:rPr lang="ru-RU" sz="1200" u="none" strike="noStrike">
                          <a:effectLst/>
                        </a:rPr>
                        <a:t>12 095,1</a:t>
                      </a:r>
                      <a:endParaRPr lang="ru-RU" sz="1200" b="0" i="0" u="none" strike="noStrike">
                        <a:solidFill>
                          <a:srgbClr val="000000"/>
                        </a:solidFill>
                        <a:effectLst/>
                        <a:latin typeface="Calibri" panose="020F0502020204030204" pitchFamily="34" charset="0"/>
                      </a:endParaRPr>
                    </a:p>
                  </a:txBody>
                  <a:tcPr marL="6846" marR="6846" marT="6846" marB="0" anchor="b"/>
                </a:tc>
                <a:tc>
                  <a:txBody>
                    <a:bodyPr/>
                    <a:lstStyle/>
                    <a:p>
                      <a:pPr algn="r" fontAlgn="b"/>
                      <a:r>
                        <a:rPr lang="ru-RU" sz="1200" u="none" strike="noStrike" dirty="0">
                          <a:effectLst/>
                        </a:rPr>
                        <a:t>10 646,2</a:t>
                      </a:r>
                      <a:endParaRPr lang="ru-RU" sz="1200" b="0" i="0" u="none" strike="noStrike" dirty="0">
                        <a:solidFill>
                          <a:srgbClr val="000000"/>
                        </a:solidFill>
                        <a:effectLst/>
                        <a:latin typeface="Calibri" panose="020F0502020204030204" pitchFamily="34" charset="0"/>
                      </a:endParaRPr>
                    </a:p>
                  </a:txBody>
                  <a:tcPr marL="6846" marR="6846" marT="6846" marB="0" anchor="b"/>
                </a:tc>
                <a:tc>
                  <a:txBody>
                    <a:bodyPr/>
                    <a:lstStyle/>
                    <a:p>
                      <a:pPr algn="r" fontAlgn="b"/>
                      <a:r>
                        <a:rPr lang="ru-RU" sz="1200" u="none" strike="noStrike" dirty="0">
                          <a:effectLst/>
                        </a:rPr>
                        <a:t>22 741,3</a:t>
                      </a:r>
                      <a:endParaRPr lang="ru-RU" sz="1200" b="0" i="0" u="none" strike="noStrike" dirty="0">
                        <a:solidFill>
                          <a:srgbClr val="000000"/>
                        </a:solidFill>
                        <a:effectLst/>
                        <a:latin typeface="Calibri" panose="020F0502020204030204" pitchFamily="34" charset="0"/>
                      </a:endParaRPr>
                    </a:p>
                  </a:txBody>
                  <a:tcPr marL="6846" marR="6846" marT="6846" marB="0" anchor="b"/>
                </a:tc>
                <a:tc>
                  <a:txBody>
                    <a:bodyPr/>
                    <a:lstStyle/>
                    <a:p>
                      <a:pPr algn="r" fontAlgn="b"/>
                      <a:r>
                        <a:rPr lang="ru-RU" sz="1200" u="none" strike="noStrike">
                          <a:effectLst/>
                        </a:rPr>
                        <a:t>12 095,0</a:t>
                      </a:r>
                      <a:endParaRPr lang="ru-RU" sz="1200" b="0" i="0" u="none" strike="noStrike">
                        <a:solidFill>
                          <a:srgbClr val="000000"/>
                        </a:solidFill>
                        <a:effectLst/>
                        <a:latin typeface="Calibri" panose="020F0502020204030204" pitchFamily="34" charset="0"/>
                      </a:endParaRPr>
                    </a:p>
                  </a:txBody>
                  <a:tcPr marL="6846" marR="6846" marT="6846" marB="0" anchor="b"/>
                </a:tc>
                <a:tc>
                  <a:txBody>
                    <a:bodyPr/>
                    <a:lstStyle/>
                    <a:p>
                      <a:pPr algn="r" fontAlgn="b"/>
                      <a:r>
                        <a:rPr lang="ru-RU" sz="1200" u="none" strike="noStrike" dirty="0">
                          <a:effectLst/>
                        </a:rPr>
                        <a:t>9 090,0</a:t>
                      </a:r>
                      <a:endParaRPr lang="ru-RU" sz="1200" b="0" i="0" u="none" strike="noStrike" dirty="0">
                        <a:solidFill>
                          <a:srgbClr val="000000"/>
                        </a:solidFill>
                        <a:effectLst/>
                        <a:latin typeface="Calibri" panose="020F0502020204030204" pitchFamily="34" charset="0"/>
                      </a:endParaRPr>
                    </a:p>
                  </a:txBody>
                  <a:tcPr marL="6846" marR="6846" marT="6846" marB="0" anchor="b"/>
                </a:tc>
                <a:tc>
                  <a:txBody>
                    <a:bodyPr/>
                    <a:lstStyle/>
                    <a:p>
                      <a:pPr algn="r" fontAlgn="b"/>
                      <a:r>
                        <a:rPr lang="ru-RU" sz="1200" u="none" strike="noStrike" dirty="0">
                          <a:effectLst/>
                        </a:rPr>
                        <a:t>21 185,0</a:t>
                      </a:r>
                      <a:endParaRPr lang="ru-RU" sz="1200" b="0" i="0" u="none" strike="noStrike" dirty="0">
                        <a:solidFill>
                          <a:srgbClr val="000000"/>
                        </a:solidFill>
                        <a:effectLst/>
                        <a:latin typeface="Calibri" panose="020F0502020204030204" pitchFamily="34" charset="0"/>
                      </a:endParaRPr>
                    </a:p>
                  </a:txBody>
                  <a:tcPr marL="6846" marR="6846" marT="6846" marB="0" anchor="b"/>
                </a:tc>
                <a:tc>
                  <a:txBody>
                    <a:bodyPr/>
                    <a:lstStyle/>
                    <a:p>
                      <a:pPr algn="r" fontAlgn="b"/>
                      <a:r>
                        <a:rPr lang="ru-RU" sz="1200" u="none" strike="noStrike" dirty="0">
                          <a:effectLst/>
                        </a:rPr>
                        <a:t>100,0</a:t>
                      </a:r>
                      <a:endParaRPr lang="ru-RU" sz="1200" b="0" i="0" u="none" strike="noStrike" dirty="0">
                        <a:solidFill>
                          <a:srgbClr val="000000"/>
                        </a:solidFill>
                        <a:effectLst/>
                        <a:latin typeface="Calibri" panose="020F0502020204030204" pitchFamily="34" charset="0"/>
                      </a:endParaRPr>
                    </a:p>
                  </a:txBody>
                  <a:tcPr marL="6846" marR="6846" marT="6846" marB="0" anchor="b"/>
                </a:tc>
                <a:tc>
                  <a:txBody>
                    <a:bodyPr/>
                    <a:lstStyle/>
                    <a:p>
                      <a:pPr algn="r" fontAlgn="b"/>
                      <a:r>
                        <a:rPr lang="ru-RU" sz="1200" u="none" strike="noStrike" dirty="0">
                          <a:effectLst/>
                        </a:rPr>
                        <a:t>85,4</a:t>
                      </a:r>
                      <a:endParaRPr lang="ru-RU" sz="1200" b="0" i="0" u="none" strike="noStrike" dirty="0">
                        <a:solidFill>
                          <a:srgbClr val="000000"/>
                        </a:solidFill>
                        <a:effectLst/>
                        <a:latin typeface="Calibri" panose="020F0502020204030204" pitchFamily="34" charset="0"/>
                      </a:endParaRPr>
                    </a:p>
                  </a:txBody>
                  <a:tcPr marL="6846" marR="6846" marT="6846" marB="0" anchor="b"/>
                </a:tc>
                <a:tc>
                  <a:txBody>
                    <a:bodyPr/>
                    <a:lstStyle/>
                    <a:p>
                      <a:pPr algn="r" fontAlgn="b"/>
                      <a:r>
                        <a:rPr lang="ru-RU" sz="1200" u="none" strike="noStrike" dirty="0">
                          <a:effectLst/>
                        </a:rPr>
                        <a:t>93,2</a:t>
                      </a:r>
                      <a:endParaRPr lang="ru-RU" sz="1200" b="0" i="0" u="none" strike="noStrike" dirty="0">
                        <a:solidFill>
                          <a:srgbClr val="000000"/>
                        </a:solidFill>
                        <a:effectLst/>
                        <a:latin typeface="Calibri" panose="020F0502020204030204" pitchFamily="34" charset="0"/>
                      </a:endParaRPr>
                    </a:p>
                  </a:txBody>
                  <a:tcPr marL="6846" marR="6846" marT="6846" marB="0" anchor="b"/>
                </a:tc>
              </a:tr>
              <a:tr h="297492">
                <a:tc vMerge="1">
                  <a:txBody>
                    <a:bodyPr/>
                    <a:lstStyle/>
                    <a:p>
                      <a:endParaRPr lang="ru-RU"/>
                    </a:p>
                  </a:txBody>
                  <a:tcPr/>
                </a:tc>
                <a:tc>
                  <a:txBody>
                    <a:bodyPr/>
                    <a:lstStyle/>
                    <a:p>
                      <a:pPr algn="l" rtl="0" fontAlgn="ctr"/>
                      <a:r>
                        <a:rPr lang="ru-RU" sz="1200" u="none" strike="noStrike" dirty="0">
                          <a:effectLst/>
                        </a:rPr>
                        <a:t>Чистая вода</a:t>
                      </a:r>
                      <a:endParaRPr lang="ru-RU" sz="1200" b="0" i="0" u="none" strike="noStrike" dirty="0">
                        <a:effectLst/>
                        <a:latin typeface="Calibri" panose="020F0502020204030204" pitchFamily="34" charset="0"/>
                      </a:endParaRPr>
                    </a:p>
                  </a:txBody>
                  <a:tcPr marL="6846" marR="6846" marT="6846" marB="0" anchor="ctr"/>
                </a:tc>
                <a:tc vMerge="1">
                  <a:txBody>
                    <a:bodyPr/>
                    <a:lstStyle/>
                    <a:p>
                      <a:endParaRPr lang="ru-RU"/>
                    </a:p>
                  </a:txBody>
                  <a:tcPr/>
                </a:tc>
                <a:tc>
                  <a:txBody>
                    <a:bodyPr/>
                    <a:lstStyle/>
                    <a:p>
                      <a:pPr algn="r" fontAlgn="b"/>
                      <a:r>
                        <a:rPr lang="ru-RU" sz="1200" u="none" strike="noStrike">
                          <a:effectLst/>
                        </a:rPr>
                        <a:t>418 142,7</a:t>
                      </a:r>
                      <a:endParaRPr lang="ru-RU" sz="1200" b="0" i="0" u="none" strike="noStrike">
                        <a:solidFill>
                          <a:srgbClr val="000000"/>
                        </a:solidFill>
                        <a:effectLst/>
                        <a:latin typeface="Calibri" panose="020F0502020204030204" pitchFamily="34" charset="0"/>
                      </a:endParaRPr>
                    </a:p>
                  </a:txBody>
                  <a:tcPr marL="6846" marR="6846" marT="6846" marB="0" anchor="b"/>
                </a:tc>
                <a:tc>
                  <a:txBody>
                    <a:bodyPr/>
                    <a:lstStyle/>
                    <a:p>
                      <a:pPr algn="r" fontAlgn="b"/>
                      <a:r>
                        <a:rPr lang="ru-RU" sz="1200" u="none" strike="noStrike" dirty="0">
                          <a:effectLst/>
                        </a:rPr>
                        <a:t>23 671,8</a:t>
                      </a:r>
                      <a:endParaRPr lang="ru-RU" sz="1200" b="0" i="0" u="none" strike="noStrike" dirty="0">
                        <a:solidFill>
                          <a:srgbClr val="000000"/>
                        </a:solidFill>
                        <a:effectLst/>
                        <a:latin typeface="Calibri" panose="020F0502020204030204" pitchFamily="34" charset="0"/>
                      </a:endParaRPr>
                    </a:p>
                  </a:txBody>
                  <a:tcPr marL="6846" marR="6846" marT="6846" marB="0" anchor="b"/>
                </a:tc>
                <a:tc>
                  <a:txBody>
                    <a:bodyPr/>
                    <a:lstStyle/>
                    <a:p>
                      <a:pPr algn="r" fontAlgn="b"/>
                      <a:r>
                        <a:rPr lang="ru-RU" sz="1200" u="none" strike="noStrike">
                          <a:effectLst/>
                        </a:rPr>
                        <a:t>441 814,5</a:t>
                      </a:r>
                      <a:endParaRPr lang="ru-RU" sz="1200" b="0" i="0" u="none" strike="noStrike">
                        <a:solidFill>
                          <a:srgbClr val="000000"/>
                        </a:solidFill>
                        <a:effectLst/>
                        <a:latin typeface="Calibri" panose="020F0502020204030204" pitchFamily="34" charset="0"/>
                      </a:endParaRPr>
                    </a:p>
                  </a:txBody>
                  <a:tcPr marL="6846" marR="6846" marT="6846" marB="0" anchor="b"/>
                </a:tc>
                <a:tc>
                  <a:txBody>
                    <a:bodyPr/>
                    <a:lstStyle/>
                    <a:p>
                      <a:pPr algn="r" fontAlgn="b"/>
                      <a:r>
                        <a:rPr lang="ru-RU" sz="1200" u="none" strike="noStrike" dirty="0">
                          <a:effectLst/>
                        </a:rPr>
                        <a:t>418 137,0</a:t>
                      </a:r>
                      <a:endParaRPr lang="ru-RU" sz="1200" b="0" i="0" u="none" strike="noStrike" dirty="0">
                        <a:solidFill>
                          <a:srgbClr val="000000"/>
                        </a:solidFill>
                        <a:effectLst/>
                        <a:latin typeface="Calibri" panose="020F0502020204030204" pitchFamily="34" charset="0"/>
                      </a:endParaRPr>
                    </a:p>
                  </a:txBody>
                  <a:tcPr marL="6846" marR="6846" marT="6846" marB="0" anchor="b"/>
                </a:tc>
                <a:tc>
                  <a:txBody>
                    <a:bodyPr/>
                    <a:lstStyle/>
                    <a:p>
                      <a:pPr algn="r" fontAlgn="b"/>
                      <a:r>
                        <a:rPr lang="ru-RU" sz="1200" u="none" strike="noStrike" dirty="0">
                          <a:effectLst/>
                        </a:rPr>
                        <a:t>21 960,1</a:t>
                      </a:r>
                      <a:endParaRPr lang="ru-RU" sz="1200" b="0" i="0" u="none" strike="noStrike" dirty="0">
                        <a:solidFill>
                          <a:srgbClr val="000000"/>
                        </a:solidFill>
                        <a:effectLst/>
                        <a:latin typeface="Calibri" panose="020F0502020204030204" pitchFamily="34" charset="0"/>
                      </a:endParaRPr>
                    </a:p>
                  </a:txBody>
                  <a:tcPr marL="6846" marR="6846" marT="6846" marB="0" anchor="b"/>
                </a:tc>
                <a:tc>
                  <a:txBody>
                    <a:bodyPr/>
                    <a:lstStyle/>
                    <a:p>
                      <a:pPr algn="r" fontAlgn="b"/>
                      <a:r>
                        <a:rPr lang="ru-RU" sz="1200" u="none" strike="noStrike">
                          <a:effectLst/>
                        </a:rPr>
                        <a:t>440 097,1</a:t>
                      </a:r>
                      <a:endParaRPr lang="ru-RU" sz="1200" b="0" i="0" u="none" strike="noStrike">
                        <a:solidFill>
                          <a:srgbClr val="000000"/>
                        </a:solidFill>
                        <a:effectLst/>
                        <a:latin typeface="Calibri" panose="020F0502020204030204" pitchFamily="34" charset="0"/>
                      </a:endParaRPr>
                    </a:p>
                  </a:txBody>
                  <a:tcPr marL="6846" marR="6846" marT="6846" marB="0" anchor="b"/>
                </a:tc>
                <a:tc>
                  <a:txBody>
                    <a:bodyPr/>
                    <a:lstStyle/>
                    <a:p>
                      <a:pPr algn="r" fontAlgn="b"/>
                      <a:r>
                        <a:rPr lang="ru-RU" sz="1200" u="none" strike="noStrike" dirty="0">
                          <a:effectLst/>
                        </a:rPr>
                        <a:t>100,0</a:t>
                      </a:r>
                      <a:endParaRPr lang="ru-RU" sz="1200" b="0" i="0" u="none" strike="noStrike" dirty="0">
                        <a:solidFill>
                          <a:srgbClr val="000000"/>
                        </a:solidFill>
                        <a:effectLst/>
                        <a:latin typeface="Calibri" panose="020F0502020204030204" pitchFamily="34" charset="0"/>
                      </a:endParaRPr>
                    </a:p>
                  </a:txBody>
                  <a:tcPr marL="6846" marR="6846" marT="6846" marB="0" anchor="b"/>
                </a:tc>
                <a:tc>
                  <a:txBody>
                    <a:bodyPr/>
                    <a:lstStyle/>
                    <a:p>
                      <a:pPr algn="r" fontAlgn="b"/>
                      <a:r>
                        <a:rPr lang="ru-RU" sz="1200" u="none" strike="noStrike">
                          <a:effectLst/>
                        </a:rPr>
                        <a:t>92,8</a:t>
                      </a:r>
                      <a:endParaRPr lang="ru-RU" sz="1200" b="0" i="0" u="none" strike="noStrike">
                        <a:solidFill>
                          <a:srgbClr val="000000"/>
                        </a:solidFill>
                        <a:effectLst/>
                        <a:latin typeface="Calibri" panose="020F0502020204030204" pitchFamily="34" charset="0"/>
                      </a:endParaRPr>
                    </a:p>
                  </a:txBody>
                  <a:tcPr marL="6846" marR="6846" marT="6846" marB="0" anchor="b"/>
                </a:tc>
                <a:tc>
                  <a:txBody>
                    <a:bodyPr/>
                    <a:lstStyle/>
                    <a:p>
                      <a:pPr algn="r" fontAlgn="b"/>
                      <a:r>
                        <a:rPr lang="ru-RU" sz="1200" u="none" strike="noStrike" dirty="0">
                          <a:effectLst/>
                        </a:rPr>
                        <a:t>99,6</a:t>
                      </a:r>
                      <a:endParaRPr lang="ru-RU" sz="1200" b="0" i="0" u="none" strike="noStrike" dirty="0">
                        <a:solidFill>
                          <a:srgbClr val="000000"/>
                        </a:solidFill>
                        <a:effectLst/>
                        <a:latin typeface="Calibri" panose="020F0502020204030204" pitchFamily="34" charset="0"/>
                      </a:endParaRPr>
                    </a:p>
                  </a:txBody>
                  <a:tcPr marL="6846" marR="6846" marT="6846" marB="0" anchor="b"/>
                </a:tc>
              </a:tr>
              <a:tr h="603733">
                <a:tc rowSpan="2">
                  <a:txBody>
                    <a:bodyPr/>
                    <a:lstStyle/>
                    <a:p>
                      <a:pPr algn="l" rtl="0" fontAlgn="ctr"/>
                      <a:r>
                        <a:rPr lang="ru-RU" sz="1200" u="none" strike="noStrike" dirty="0">
                          <a:effectLst/>
                        </a:rPr>
                        <a:t>МСП и поддержка индивидуальной предпринимательской инициативы</a:t>
                      </a:r>
                      <a:endParaRPr lang="ru-RU" sz="1200" b="0" i="0" u="none" strike="noStrike" dirty="0">
                        <a:effectLst/>
                        <a:latin typeface="Calibri" panose="020F0502020204030204" pitchFamily="34" charset="0"/>
                      </a:endParaRPr>
                    </a:p>
                  </a:txBody>
                  <a:tcPr marL="6846" marR="6846" marT="6846" marB="0" anchor="ctr"/>
                </a:tc>
                <a:tc>
                  <a:txBody>
                    <a:bodyPr/>
                    <a:lstStyle/>
                    <a:p>
                      <a:pPr algn="l" rtl="0" fontAlgn="ctr"/>
                      <a:r>
                        <a:rPr lang="ru-RU" sz="1200" u="none" strike="noStrike" dirty="0">
                          <a:effectLst/>
                        </a:rPr>
                        <a:t>Создание условий для легкого старта и комфортного ведения бизнеса</a:t>
                      </a:r>
                      <a:endParaRPr lang="ru-RU" sz="1200" b="0" i="0" u="none" strike="noStrike" dirty="0">
                        <a:effectLst/>
                        <a:latin typeface="Calibri" panose="020F0502020204030204" pitchFamily="34" charset="0"/>
                      </a:endParaRPr>
                    </a:p>
                  </a:txBody>
                  <a:tcPr marL="6846" marR="6846" marT="6846" marB="0" anchor="ctr"/>
                </a:tc>
                <a:tc rowSpan="2">
                  <a:txBody>
                    <a:bodyPr/>
                    <a:lstStyle/>
                    <a:p>
                      <a:pPr algn="l" rtl="0" fontAlgn="ctr"/>
                      <a:r>
                        <a:rPr lang="ru-RU" sz="1200" u="none" strike="noStrike" dirty="0">
                          <a:effectLst/>
                        </a:rPr>
                        <a:t>Развитие экономического потенциала</a:t>
                      </a:r>
                      <a:endParaRPr lang="ru-RU" sz="1200" b="0" i="0" u="none" strike="noStrike" dirty="0">
                        <a:effectLst/>
                        <a:latin typeface="Calibri" panose="020F0502020204030204" pitchFamily="34" charset="0"/>
                      </a:endParaRPr>
                    </a:p>
                  </a:txBody>
                  <a:tcPr marL="6846" marR="6846" marT="6846" marB="0" anchor="ctr"/>
                </a:tc>
                <a:tc>
                  <a:txBody>
                    <a:bodyPr/>
                    <a:lstStyle/>
                    <a:p>
                      <a:pPr algn="r" fontAlgn="b"/>
                      <a:r>
                        <a:rPr lang="ru-RU" sz="1200" u="none" strike="noStrike">
                          <a:effectLst/>
                        </a:rPr>
                        <a:t>285,0</a:t>
                      </a:r>
                      <a:endParaRPr lang="ru-RU" sz="1200" b="0" i="0" u="none" strike="noStrike">
                        <a:solidFill>
                          <a:srgbClr val="000000"/>
                        </a:solidFill>
                        <a:effectLst/>
                        <a:latin typeface="Calibri" panose="020F0502020204030204" pitchFamily="34" charset="0"/>
                      </a:endParaRPr>
                    </a:p>
                  </a:txBody>
                  <a:tcPr marL="6846" marR="6846" marT="6846" marB="0" anchor="b"/>
                </a:tc>
                <a:tc>
                  <a:txBody>
                    <a:bodyPr/>
                    <a:lstStyle/>
                    <a:p>
                      <a:pPr algn="r" fontAlgn="b"/>
                      <a:r>
                        <a:rPr lang="ru-RU" sz="1200" u="none" strike="noStrike" dirty="0">
                          <a:effectLst/>
                        </a:rPr>
                        <a:t>15,0</a:t>
                      </a:r>
                      <a:endParaRPr lang="ru-RU" sz="1200" b="0" i="0" u="none" strike="noStrike" dirty="0">
                        <a:solidFill>
                          <a:srgbClr val="000000"/>
                        </a:solidFill>
                        <a:effectLst/>
                        <a:latin typeface="Calibri" panose="020F0502020204030204" pitchFamily="34" charset="0"/>
                      </a:endParaRPr>
                    </a:p>
                  </a:txBody>
                  <a:tcPr marL="6846" marR="6846" marT="6846" marB="0" anchor="b"/>
                </a:tc>
                <a:tc>
                  <a:txBody>
                    <a:bodyPr/>
                    <a:lstStyle/>
                    <a:p>
                      <a:pPr algn="r" fontAlgn="b"/>
                      <a:r>
                        <a:rPr lang="ru-RU" sz="1200" u="none" strike="noStrike" dirty="0">
                          <a:effectLst/>
                        </a:rPr>
                        <a:t>300,0</a:t>
                      </a:r>
                      <a:endParaRPr lang="ru-RU" sz="1200" b="0" i="0" u="none" strike="noStrike" dirty="0">
                        <a:solidFill>
                          <a:srgbClr val="000000"/>
                        </a:solidFill>
                        <a:effectLst/>
                        <a:latin typeface="Calibri" panose="020F0502020204030204" pitchFamily="34" charset="0"/>
                      </a:endParaRPr>
                    </a:p>
                  </a:txBody>
                  <a:tcPr marL="6846" marR="6846" marT="6846" marB="0" anchor="b"/>
                </a:tc>
                <a:tc>
                  <a:txBody>
                    <a:bodyPr/>
                    <a:lstStyle/>
                    <a:p>
                      <a:pPr algn="r" fontAlgn="b"/>
                      <a:r>
                        <a:rPr lang="ru-RU" sz="1200" u="none" strike="noStrike">
                          <a:effectLst/>
                        </a:rPr>
                        <a:t>270,8</a:t>
                      </a:r>
                      <a:endParaRPr lang="ru-RU" sz="1200" b="0" i="0" u="none" strike="noStrike">
                        <a:solidFill>
                          <a:srgbClr val="000000"/>
                        </a:solidFill>
                        <a:effectLst/>
                        <a:latin typeface="Calibri" panose="020F0502020204030204" pitchFamily="34" charset="0"/>
                      </a:endParaRPr>
                    </a:p>
                  </a:txBody>
                  <a:tcPr marL="6846" marR="6846" marT="6846" marB="0" anchor="b"/>
                </a:tc>
                <a:tc>
                  <a:txBody>
                    <a:bodyPr/>
                    <a:lstStyle/>
                    <a:p>
                      <a:pPr algn="r" fontAlgn="b"/>
                      <a:r>
                        <a:rPr lang="ru-RU" sz="1200" u="none" strike="noStrike" dirty="0">
                          <a:effectLst/>
                        </a:rPr>
                        <a:t>14,3</a:t>
                      </a:r>
                      <a:endParaRPr lang="ru-RU" sz="1200" b="0" i="0" u="none" strike="noStrike" dirty="0">
                        <a:solidFill>
                          <a:srgbClr val="000000"/>
                        </a:solidFill>
                        <a:effectLst/>
                        <a:latin typeface="Calibri" panose="020F0502020204030204" pitchFamily="34" charset="0"/>
                      </a:endParaRPr>
                    </a:p>
                  </a:txBody>
                  <a:tcPr marL="6846" marR="6846" marT="6846" marB="0" anchor="b"/>
                </a:tc>
                <a:tc>
                  <a:txBody>
                    <a:bodyPr/>
                    <a:lstStyle/>
                    <a:p>
                      <a:pPr algn="r" fontAlgn="b"/>
                      <a:r>
                        <a:rPr lang="ru-RU" sz="1200" u="none" strike="noStrike" dirty="0">
                          <a:effectLst/>
                        </a:rPr>
                        <a:t>285,0</a:t>
                      </a:r>
                      <a:endParaRPr lang="ru-RU" sz="1200" b="0" i="0" u="none" strike="noStrike" dirty="0">
                        <a:solidFill>
                          <a:srgbClr val="000000"/>
                        </a:solidFill>
                        <a:effectLst/>
                        <a:latin typeface="Calibri" panose="020F0502020204030204" pitchFamily="34" charset="0"/>
                      </a:endParaRPr>
                    </a:p>
                  </a:txBody>
                  <a:tcPr marL="6846" marR="6846" marT="6846" marB="0" anchor="b"/>
                </a:tc>
                <a:tc>
                  <a:txBody>
                    <a:bodyPr/>
                    <a:lstStyle/>
                    <a:p>
                      <a:pPr algn="r" fontAlgn="b"/>
                      <a:r>
                        <a:rPr lang="ru-RU" sz="1200" u="none" strike="noStrike" dirty="0">
                          <a:effectLst/>
                        </a:rPr>
                        <a:t>95,0</a:t>
                      </a:r>
                      <a:endParaRPr lang="ru-RU" sz="1200" b="0" i="0" u="none" strike="noStrike" dirty="0">
                        <a:solidFill>
                          <a:srgbClr val="000000"/>
                        </a:solidFill>
                        <a:effectLst/>
                        <a:latin typeface="Calibri" panose="020F0502020204030204" pitchFamily="34" charset="0"/>
                      </a:endParaRPr>
                    </a:p>
                  </a:txBody>
                  <a:tcPr marL="6846" marR="6846" marT="6846" marB="0" anchor="b"/>
                </a:tc>
                <a:tc>
                  <a:txBody>
                    <a:bodyPr/>
                    <a:lstStyle/>
                    <a:p>
                      <a:pPr algn="r" fontAlgn="b"/>
                      <a:r>
                        <a:rPr lang="ru-RU" sz="1200" u="none" strike="noStrike" dirty="0">
                          <a:effectLst/>
                        </a:rPr>
                        <a:t>95,0</a:t>
                      </a:r>
                      <a:endParaRPr lang="ru-RU" sz="1200" b="0" i="0" u="none" strike="noStrike" dirty="0">
                        <a:solidFill>
                          <a:srgbClr val="000000"/>
                        </a:solidFill>
                        <a:effectLst/>
                        <a:latin typeface="Calibri" panose="020F0502020204030204" pitchFamily="34" charset="0"/>
                      </a:endParaRPr>
                    </a:p>
                  </a:txBody>
                  <a:tcPr marL="6846" marR="6846" marT="6846" marB="0" anchor="b"/>
                </a:tc>
                <a:tc>
                  <a:txBody>
                    <a:bodyPr/>
                    <a:lstStyle/>
                    <a:p>
                      <a:pPr algn="r" fontAlgn="b"/>
                      <a:r>
                        <a:rPr lang="ru-RU" sz="1200" u="none" strike="noStrike" dirty="0">
                          <a:effectLst/>
                        </a:rPr>
                        <a:t>95,0</a:t>
                      </a:r>
                      <a:endParaRPr lang="ru-RU" sz="1200" b="0" i="0" u="none" strike="noStrike" dirty="0">
                        <a:solidFill>
                          <a:srgbClr val="000000"/>
                        </a:solidFill>
                        <a:effectLst/>
                        <a:latin typeface="Calibri" panose="020F0502020204030204" pitchFamily="34" charset="0"/>
                      </a:endParaRPr>
                    </a:p>
                  </a:txBody>
                  <a:tcPr marL="6846" marR="6846" marT="6846" marB="0" anchor="b"/>
                </a:tc>
              </a:tr>
              <a:tr h="454199">
                <a:tc vMerge="1">
                  <a:txBody>
                    <a:bodyPr/>
                    <a:lstStyle/>
                    <a:p>
                      <a:endParaRPr lang="ru-RU"/>
                    </a:p>
                  </a:txBody>
                  <a:tcPr/>
                </a:tc>
                <a:tc>
                  <a:txBody>
                    <a:bodyPr/>
                    <a:lstStyle/>
                    <a:p>
                      <a:pPr algn="l" rtl="0" fontAlgn="ctr"/>
                      <a:r>
                        <a:rPr lang="ru-RU" sz="1200" u="none" strike="noStrike" dirty="0">
                          <a:effectLst/>
                        </a:rPr>
                        <a:t>Акселерация субъектов малого и среднего предпринимательства</a:t>
                      </a:r>
                      <a:endParaRPr lang="ru-RU" sz="1200" b="0" i="0" u="none" strike="noStrike" dirty="0">
                        <a:effectLst/>
                        <a:latin typeface="Calibri" panose="020F0502020204030204" pitchFamily="34" charset="0"/>
                      </a:endParaRPr>
                    </a:p>
                  </a:txBody>
                  <a:tcPr marL="6846" marR="6846" marT="6846" marB="0" anchor="ctr"/>
                </a:tc>
                <a:tc vMerge="1">
                  <a:txBody>
                    <a:bodyPr/>
                    <a:lstStyle/>
                    <a:p>
                      <a:endParaRPr lang="ru-RU"/>
                    </a:p>
                  </a:txBody>
                  <a:tcPr/>
                </a:tc>
                <a:tc>
                  <a:txBody>
                    <a:bodyPr/>
                    <a:lstStyle/>
                    <a:p>
                      <a:pPr algn="r" fontAlgn="b"/>
                      <a:r>
                        <a:rPr lang="ru-RU" sz="1200" u="none" strike="noStrike">
                          <a:effectLst/>
                        </a:rPr>
                        <a:t>2 428,5</a:t>
                      </a:r>
                      <a:endParaRPr lang="ru-RU" sz="1200" b="0" i="0" u="none" strike="noStrike">
                        <a:solidFill>
                          <a:srgbClr val="000000"/>
                        </a:solidFill>
                        <a:effectLst/>
                        <a:latin typeface="Calibri" panose="020F0502020204030204" pitchFamily="34" charset="0"/>
                      </a:endParaRPr>
                    </a:p>
                  </a:txBody>
                  <a:tcPr marL="6846" marR="6846" marT="6846" marB="0" anchor="b"/>
                </a:tc>
                <a:tc>
                  <a:txBody>
                    <a:bodyPr/>
                    <a:lstStyle/>
                    <a:p>
                      <a:pPr algn="r" fontAlgn="b"/>
                      <a:r>
                        <a:rPr lang="ru-RU" sz="1200" u="none" strike="noStrike">
                          <a:effectLst/>
                        </a:rPr>
                        <a:t>127,8</a:t>
                      </a:r>
                      <a:endParaRPr lang="ru-RU" sz="1200" b="0" i="0" u="none" strike="noStrike">
                        <a:solidFill>
                          <a:srgbClr val="000000"/>
                        </a:solidFill>
                        <a:effectLst/>
                        <a:latin typeface="Calibri" panose="020F0502020204030204" pitchFamily="34" charset="0"/>
                      </a:endParaRPr>
                    </a:p>
                  </a:txBody>
                  <a:tcPr marL="6846" marR="6846" marT="6846" marB="0" anchor="b"/>
                </a:tc>
                <a:tc>
                  <a:txBody>
                    <a:bodyPr/>
                    <a:lstStyle/>
                    <a:p>
                      <a:pPr algn="r" fontAlgn="b"/>
                      <a:r>
                        <a:rPr lang="ru-RU" sz="1200" u="none" strike="noStrike" dirty="0">
                          <a:effectLst/>
                        </a:rPr>
                        <a:t>2 556,3</a:t>
                      </a:r>
                      <a:endParaRPr lang="ru-RU" sz="1200" b="0" i="0" u="none" strike="noStrike" dirty="0">
                        <a:solidFill>
                          <a:srgbClr val="000000"/>
                        </a:solidFill>
                        <a:effectLst/>
                        <a:latin typeface="Calibri" panose="020F0502020204030204" pitchFamily="34" charset="0"/>
                      </a:endParaRPr>
                    </a:p>
                  </a:txBody>
                  <a:tcPr marL="6846" marR="6846" marT="6846" marB="0" anchor="b"/>
                </a:tc>
                <a:tc>
                  <a:txBody>
                    <a:bodyPr/>
                    <a:lstStyle/>
                    <a:p>
                      <a:pPr algn="r" fontAlgn="b"/>
                      <a:r>
                        <a:rPr lang="ru-RU" sz="1200" u="none" strike="noStrike" dirty="0">
                          <a:effectLst/>
                        </a:rPr>
                        <a:t>2 428,5</a:t>
                      </a:r>
                      <a:endParaRPr lang="ru-RU" sz="1200" b="0" i="0" u="none" strike="noStrike" dirty="0">
                        <a:solidFill>
                          <a:srgbClr val="000000"/>
                        </a:solidFill>
                        <a:effectLst/>
                        <a:latin typeface="Calibri" panose="020F0502020204030204" pitchFamily="34" charset="0"/>
                      </a:endParaRPr>
                    </a:p>
                  </a:txBody>
                  <a:tcPr marL="6846" marR="6846" marT="6846" marB="0" anchor="b"/>
                </a:tc>
                <a:tc>
                  <a:txBody>
                    <a:bodyPr/>
                    <a:lstStyle/>
                    <a:p>
                      <a:pPr algn="r" fontAlgn="b"/>
                      <a:r>
                        <a:rPr lang="ru-RU" sz="1200" u="none" strike="noStrike" dirty="0">
                          <a:effectLst/>
                        </a:rPr>
                        <a:t>127,8</a:t>
                      </a:r>
                      <a:endParaRPr lang="ru-RU" sz="1200" b="0" i="0" u="none" strike="noStrike" dirty="0">
                        <a:solidFill>
                          <a:srgbClr val="000000"/>
                        </a:solidFill>
                        <a:effectLst/>
                        <a:latin typeface="Calibri" panose="020F0502020204030204" pitchFamily="34" charset="0"/>
                      </a:endParaRPr>
                    </a:p>
                  </a:txBody>
                  <a:tcPr marL="6846" marR="6846" marT="6846" marB="0" anchor="b"/>
                </a:tc>
                <a:tc>
                  <a:txBody>
                    <a:bodyPr/>
                    <a:lstStyle/>
                    <a:p>
                      <a:pPr algn="r" fontAlgn="b"/>
                      <a:r>
                        <a:rPr lang="ru-RU" sz="1200" u="none" strike="noStrike" dirty="0">
                          <a:effectLst/>
                        </a:rPr>
                        <a:t>2 556,3</a:t>
                      </a:r>
                      <a:endParaRPr lang="ru-RU" sz="1200" b="0" i="0" u="none" strike="noStrike" dirty="0">
                        <a:solidFill>
                          <a:srgbClr val="000000"/>
                        </a:solidFill>
                        <a:effectLst/>
                        <a:latin typeface="Calibri" panose="020F0502020204030204" pitchFamily="34" charset="0"/>
                      </a:endParaRPr>
                    </a:p>
                  </a:txBody>
                  <a:tcPr marL="6846" marR="6846" marT="6846" marB="0" anchor="b"/>
                </a:tc>
                <a:tc>
                  <a:txBody>
                    <a:bodyPr/>
                    <a:lstStyle/>
                    <a:p>
                      <a:pPr algn="r" fontAlgn="b"/>
                      <a:r>
                        <a:rPr lang="ru-RU" sz="1200" u="none" strike="noStrike" dirty="0">
                          <a:effectLst/>
                        </a:rPr>
                        <a:t>100,0</a:t>
                      </a:r>
                      <a:endParaRPr lang="ru-RU" sz="1200" b="0" i="0" u="none" strike="noStrike" dirty="0">
                        <a:solidFill>
                          <a:srgbClr val="000000"/>
                        </a:solidFill>
                        <a:effectLst/>
                        <a:latin typeface="Calibri" panose="020F0502020204030204" pitchFamily="34" charset="0"/>
                      </a:endParaRPr>
                    </a:p>
                  </a:txBody>
                  <a:tcPr marL="6846" marR="6846" marT="6846" marB="0" anchor="b"/>
                </a:tc>
                <a:tc>
                  <a:txBody>
                    <a:bodyPr/>
                    <a:lstStyle/>
                    <a:p>
                      <a:pPr algn="r" fontAlgn="b"/>
                      <a:r>
                        <a:rPr lang="ru-RU" sz="1200" u="none" strike="noStrike" dirty="0">
                          <a:effectLst/>
                        </a:rPr>
                        <a:t>100,0</a:t>
                      </a:r>
                      <a:endParaRPr lang="ru-RU" sz="1200" b="0" i="0" u="none" strike="noStrike" dirty="0">
                        <a:solidFill>
                          <a:srgbClr val="000000"/>
                        </a:solidFill>
                        <a:effectLst/>
                        <a:latin typeface="Calibri" panose="020F0502020204030204" pitchFamily="34" charset="0"/>
                      </a:endParaRPr>
                    </a:p>
                  </a:txBody>
                  <a:tcPr marL="6846" marR="6846" marT="6846" marB="0" anchor="b"/>
                </a:tc>
                <a:tc>
                  <a:txBody>
                    <a:bodyPr/>
                    <a:lstStyle/>
                    <a:p>
                      <a:pPr algn="r" fontAlgn="b"/>
                      <a:r>
                        <a:rPr lang="ru-RU" sz="1200" u="none" strike="noStrike" dirty="0">
                          <a:effectLst/>
                        </a:rPr>
                        <a:t>100,0</a:t>
                      </a:r>
                      <a:endParaRPr lang="ru-RU" sz="1200" b="0" i="0" u="none" strike="noStrike" dirty="0">
                        <a:solidFill>
                          <a:srgbClr val="000000"/>
                        </a:solidFill>
                        <a:effectLst/>
                        <a:latin typeface="Calibri" panose="020F0502020204030204" pitchFamily="34" charset="0"/>
                      </a:endParaRPr>
                    </a:p>
                  </a:txBody>
                  <a:tcPr marL="6846" marR="6846" marT="6846" marB="0" anchor="b"/>
                </a:tc>
              </a:tr>
              <a:tr h="454199">
                <a:tc>
                  <a:txBody>
                    <a:bodyPr/>
                    <a:lstStyle/>
                    <a:p>
                      <a:pPr algn="l" rtl="0" fontAlgn="ctr"/>
                      <a:r>
                        <a:rPr lang="ru-RU" sz="1200" u="none" strike="noStrike" dirty="0">
                          <a:effectLst/>
                        </a:rPr>
                        <a:t>Демография</a:t>
                      </a:r>
                      <a:endParaRPr lang="ru-RU" sz="1200" b="0" i="0" u="none" strike="noStrike" dirty="0">
                        <a:effectLst/>
                        <a:latin typeface="Calibri" panose="020F0502020204030204" pitchFamily="34" charset="0"/>
                      </a:endParaRPr>
                    </a:p>
                  </a:txBody>
                  <a:tcPr marL="6846" marR="6846" marT="6846" marB="0" anchor="ctr"/>
                </a:tc>
                <a:tc>
                  <a:txBody>
                    <a:bodyPr/>
                    <a:lstStyle/>
                    <a:p>
                      <a:pPr algn="l" rtl="0" fontAlgn="ctr"/>
                      <a:r>
                        <a:rPr lang="ru-RU" sz="1200" u="none" strike="noStrike" dirty="0">
                          <a:effectLst/>
                        </a:rPr>
                        <a:t>Спорт - норма жизни</a:t>
                      </a:r>
                      <a:endParaRPr lang="ru-RU" sz="1200" b="0" i="0" u="none" strike="noStrike" dirty="0">
                        <a:effectLst/>
                        <a:latin typeface="Calibri" panose="020F0502020204030204" pitchFamily="34" charset="0"/>
                      </a:endParaRPr>
                    </a:p>
                  </a:txBody>
                  <a:tcPr marL="6846" marR="6846" marT="6846" marB="0" anchor="ctr"/>
                </a:tc>
                <a:tc>
                  <a:txBody>
                    <a:bodyPr/>
                    <a:lstStyle/>
                    <a:p>
                      <a:pPr algn="l" rtl="0" fontAlgn="ctr"/>
                      <a:r>
                        <a:rPr lang="ru-RU" sz="1200" u="none" strike="noStrike" dirty="0">
                          <a:effectLst/>
                        </a:rPr>
                        <a:t>Развитие физической культуры и спорта</a:t>
                      </a:r>
                      <a:endParaRPr lang="ru-RU" sz="1200" b="0" i="0" u="none" strike="noStrike" dirty="0">
                        <a:effectLst/>
                        <a:latin typeface="Calibri" panose="020F0502020204030204" pitchFamily="34" charset="0"/>
                      </a:endParaRPr>
                    </a:p>
                  </a:txBody>
                  <a:tcPr marL="6846" marR="6846" marT="6846" marB="0" anchor="ctr"/>
                </a:tc>
                <a:tc>
                  <a:txBody>
                    <a:bodyPr/>
                    <a:lstStyle/>
                    <a:p>
                      <a:pPr algn="r" fontAlgn="b"/>
                      <a:r>
                        <a:rPr lang="ru-RU" sz="1200" u="none" strike="noStrike">
                          <a:effectLst/>
                        </a:rPr>
                        <a:t>179,4</a:t>
                      </a:r>
                      <a:endParaRPr lang="ru-RU" sz="1200" b="0" i="0" u="none" strike="noStrike">
                        <a:solidFill>
                          <a:srgbClr val="000000"/>
                        </a:solidFill>
                        <a:effectLst/>
                        <a:latin typeface="Calibri" panose="020F0502020204030204" pitchFamily="34" charset="0"/>
                      </a:endParaRPr>
                    </a:p>
                  </a:txBody>
                  <a:tcPr marL="6846" marR="6846" marT="6846" marB="0" anchor="b"/>
                </a:tc>
                <a:tc>
                  <a:txBody>
                    <a:bodyPr/>
                    <a:lstStyle/>
                    <a:p>
                      <a:pPr algn="r" fontAlgn="b"/>
                      <a:r>
                        <a:rPr lang="ru-RU" sz="1200" u="none" strike="noStrike">
                          <a:effectLst/>
                        </a:rPr>
                        <a:t>354,9</a:t>
                      </a:r>
                      <a:endParaRPr lang="ru-RU" sz="1200" b="0" i="0" u="none" strike="noStrike">
                        <a:solidFill>
                          <a:srgbClr val="000000"/>
                        </a:solidFill>
                        <a:effectLst/>
                        <a:latin typeface="Calibri" panose="020F0502020204030204" pitchFamily="34" charset="0"/>
                      </a:endParaRPr>
                    </a:p>
                  </a:txBody>
                  <a:tcPr marL="6846" marR="6846" marT="6846" marB="0" anchor="b"/>
                </a:tc>
                <a:tc>
                  <a:txBody>
                    <a:bodyPr/>
                    <a:lstStyle/>
                    <a:p>
                      <a:pPr algn="r" fontAlgn="b"/>
                      <a:r>
                        <a:rPr lang="ru-RU" sz="1200" u="none" strike="noStrike">
                          <a:effectLst/>
                        </a:rPr>
                        <a:t>534,3</a:t>
                      </a:r>
                      <a:endParaRPr lang="ru-RU" sz="1200" b="0" i="0" u="none" strike="noStrike">
                        <a:solidFill>
                          <a:srgbClr val="000000"/>
                        </a:solidFill>
                        <a:effectLst/>
                        <a:latin typeface="Calibri" panose="020F0502020204030204" pitchFamily="34" charset="0"/>
                      </a:endParaRPr>
                    </a:p>
                  </a:txBody>
                  <a:tcPr marL="6846" marR="6846" marT="6846" marB="0" anchor="b"/>
                </a:tc>
                <a:tc>
                  <a:txBody>
                    <a:bodyPr/>
                    <a:lstStyle/>
                    <a:p>
                      <a:pPr algn="r" fontAlgn="b"/>
                      <a:r>
                        <a:rPr lang="ru-RU" sz="1200" u="none" strike="noStrike">
                          <a:effectLst/>
                        </a:rPr>
                        <a:t>179,4</a:t>
                      </a:r>
                      <a:endParaRPr lang="ru-RU" sz="1200" b="0" i="0" u="none" strike="noStrike">
                        <a:solidFill>
                          <a:srgbClr val="000000"/>
                        </a:solidFill>
                        <a:effectLst/>
                        <a:latin typeface="Calibri" panose="020F0502020204030204" pitchFamily="34" charset="0"/>
                      </a:endParaRPr>
                    </a:p>
                  </a:txBody>
                  <a:tcPr marL="6846" marR="6846" marT="6846" marB="0" anchor="b"/>
                </a:tc>
                <a:tc>
                  <a:txBody>
                    <a:bodyPr/>
                    <a:lstStyle/>
                    <a:p>
                      <a:pPr algn="r" fontAlgn="b"/>
                      <a:r>
                        <a:rPr lang="ru-RU" sz="1200" u="none" strike="noStrike" dirty="0">
                          <a:effectLst/>
                        </a:rPr>
                        <a:t>354,9</a:t>
                      </a:r>
                      <a:endParaRPr lang="ru-RU" sz="1200" b="0" i="0" u="none" strike="noStrike" dirty="0">
                        <a:solidFill>
                          <a:srgbClr val="000000"/>
                        </a:solidFill>
                        <a:effectLst/>
                        <a:latin typeface="Calibri" panose="020F0502020204030204" pitchFamily="34" charset="0"/>
                      </a:endParaRPr>
                    </a:p>
                  </a:txBody>
                  <a:tcPr marL="6846" marR="6846" marT="6846" marB="0" anchor="b"/>
                </a:tc>
                <a:tc>
                  <a:txBody>
                    <a:bodyPr/>
                    <a:lstStyle/>
                    <a:p>
                      <a:pPr algn="r" fontAlgn="b"/>
                      <a:r>
                        <a:rPr lang="ru-RU" sz="1200" u="none" strike="noStrike" dirty="0">
                          <a:effectLst/>
                        </a:rPr>
                        <a:t>534,3</a:t>
                      </a:r>
                      <a:endParaRPr lang="ru-RU" sz="1200" b="0" i="0" u="none" strike="noStrike" dirty="0">
                        <a:solidFill>
                          <a:srgbClr val="000000"/>
                        </a:solidFill>
                        <a:effectLst/>
                        <a:latin typeface="Calibri" panose="020F0502020204030204" pitchFamily="34" charset="0"/>
                      </a:endParaRPr>
                    </a:p>
                  </a:txBody>
                  <a:tcPr marL="6846" marR="6846" marT="6846" marB="0" anchor="b"/>
                </a:tc>
                <a:tc>
                  <a:txBody>
                    <a:bodyPr/>
                    <a:lstStyle/>
                    <a:p>
                      <a:pPr algn="r" fontAlgn="b"/>
                      <a:r>
                        <a:rPr lang="ru-RU" sz="1200" u="none" strike="noStrike" dirty="0">
                          <a:effectLst/>
                        </a:rPr>
                        <a:t>100,0</a:t>
                      </a:r>
                      <a:endParaRPr lang="ru-RU" sz="1200" b="0" i="0" u="none" strike="noStrike" dirty="0">
                        <a:solidFill>
                          <a:srgbClr val="000000"/>
                        </a:solidFill>
                        <a:effectLst/>
                        <a:latin typeface="Calibri" panose="020F0502020204030204" pitchFamily="34" charset="0"/>
                      </a:endParaRPr>
                    </a:p>
                  </a:txBody>
                  <a:tcPr marL="6846" marR="6846" marT="6846" marB="0" anchor="b"/>
                </a:tc>
                <a:tc>
                  <a:txBody>
                    <a:bodyPr/>
                    <a:lstStyle/>
                    <a:p>
                      <a:pPr algn="r" fontAlgn="b"/>
                      <a:r>
                        <a:rPr lang="ru-RU" sz="1200" u="none" strike="noStrike" dirty="0">
                          <a:effectLst/>
                        </a:rPr>
                        <a:t>100,0</a:t>
                      </a:r>
                      <a:endParaRPr lang="ru-RU" sz="1200" b="0" i="0" u="none" strike="noStrike" dirty="0">
                        <a:solidFill>
                          <a:srgbClr val="000000"/>
                        </a:solidFill>
                        <a:effectLst/>
                        <a:latin typeface="Calibri" panose="020F0502020204030204" pitchFamily="34" charset="0"/>
                      </a:endParaRPr>
                    </a:p>
                  </a:txBody>
                  <a:tcPr marL="6846" marR="6846" marT="6846" marB="0" anchor="b"/>
                </a:tc>
                <a:tc>
                  <a:txBody>
                    <a:bodyPr/>
                    <a:lstStyle/>
                    <a:p>
                      <a:pPr algn="r" fontAlgn="b"/>
                      <a:r>
                        <a:rPr lang="ru-RU" sz="1200" u="none" strike="noStrike" dirty="0">
                          <a:effectLst/>
                        </a:rPr>
                        <a:t>100,0</a:t>
                      </a:r>
                      <a:endParaRPr lang="ru-RU" sz="1200" b="0" i="0" u="none" strike="noStrike" dirty="0">
                        <a:solidFill>
                          <a:srgbClr val="000000"/>
                        </a:solidFill>
                        <a:effectLst/>
                        <a:latin typeface="Calibri" panose="020F0502020204030204" pitchFamily="34" charset="0"/>
                      </a:endParaRPr>
                    </a:p>
                  </a:txBody>
                  <a:tcPr marL="6846" marR="6846" marT="6846" marB="0" anchor="b"/>
                </a:tc>
              </a:tr>
            </a:tbl>
          </a:graphicData>
        </a:graphic>
      </p:graphicFrame>
    </p:spTree>
    <p:extLst>
      <p:ext uri="{BB962C8B-B14F-4D97-AF65-F5344CB8AC3E}">
        <p14:creationId xmlns:p14="http://schemas.microsoft.com/office/powerpoint/2010/main" val="750190238"/>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3" name="Нижний колонтитул 3"/>
          <p:cNvSpPr>
            <a:spLocks noGrp="1"/>
          </p:cNvSpPr>
          <p:nvPr>
            <p:ph type="ftr" sz="quarter" idx="4294967295"/>
          </p:nvPr>
        </p:nvSpPr>
        <p:spPr>
          <a:xfrm>
            <a:off x="0" y="6437730"/>
            <a:ext cx="11760000" cy="432000"/>
          </a:xfrm>
          <a:prstGeom prst="rect">
            <a:avLst/>
          </a:prstGeom>
          <a:solidFill>
            <a:srgbClr val="404040"/>
          </a:solidFill>
          <a:ln cmpd="sng">
            <a:noFill/>
          </a:ln>
        </p:spPr>
        <p:txBody>
          <a:bodyPr anchor="ctr"/>
          <a:lstStyle/>
          <a:p>
            <a:pPr lvl="1"/>
            <a:r>
              <a:rPr lang="ru-RU" b="1" dirty="0">
                <a:gradFill>
                  <a:gsLst>
                    <a:gs pos="0">
                      <a:schemeClr val="accent1">
                        <a:lumMod val="5000"/>
                        <a:lumOff val="95000"/>
                      </a:schemeClr>
                    </a:gs>
                    <a:gs pos="74000">
                      <a:schemeClr val="accent5">
                        <a:lumMod val="25000"/>
                        <a:lumOff val="75000"/>
                      </a:schemeClr>
                    </a:gs>
                    <a:gs pos="83000">
                      <a:schemeClr val="accent5">
                        <a:lumMod val="25000"/>
                        <a:lumOff val="75000"/>
                      </a:schemeClr>
                    </a:gs>
                    <a:gs pos="100000">
                      <a:schemeClr val="accent5">
                        <a:lumMod val="50000"/>
                        <a:lumOff val="50000"/>
                      </a:schemeClr>
                    </a:gs>
                  </a:gsLst>
                  <a:lin ang="5400000" scaled="1"/>
                </a:gradFill>
              </a:rPr>
              <a:t>БЮДЖЕТ ДЛЯ ГРАЖДАН </a:t>
            </a:r>
          </a:p>
        </p:txBody>
      </p:sp>
      <p:sp>
        <p:nvSpPr>
          <p:cNvPr id="34" name="Номер слайда 5">
            <a:extLst>
              <a:ext uri="{FF2B5EF4-FFF2-40B4-BE49-F238E27FC236}">
                <a16:creationId xmlns="" xmlns:a16="http://schemas.microsoft.com/office/drawing/2014/main" id="{1C554D9F-1895-486E-BFBA-905BB2D29E08}"/>
              </a:ext>
            </a:extLst>
          </p:cNvPr>
          <p:cNvSpPr>
            <a:spLocks noGrp="1"/>
          </p:cNvSpPr>
          <p:nvPr>
            <p:ph type="sldNum" sz="quarter" idx="33"/>
          </p:nvPr>
        </p:nvSpPr>
        <p:spPr>
          <a:xfrm>
            <a:off x="11760000" y="6437730"/>
            <a:ext cx="432000" cy="432000"/>
          </a:xfrm>
        </p:spPr>
        <p:txBody>
          <a:bodyPr rtlCol="0"/>
          <a:lstStyle/>
          <a:p>
            <a:pPr rtl="0"/>
            <a:fld id="{19B51A1E-902D-48AF-9020-955120F399B6}" type="slidenum">
              <a:rPr lang="ru-RU" sz="1600" b="1" smtClean="0">
                <a:ln w="0"/>
                <a:gradFill>
                  <a:gsLst>
                    <a:gs pos="0">
                      <a:schemeClr val="accent1">
                        <a:lumMod val="5000"/>
                        <a:lumOff val="95000"/>
                      </a:schemeClr>
                    </a:gs>
                    <a:gs pos="74000">
                      <a:schemeClr val="accent5">
                        <a:lumMod val="25000"/>
                        <a:lumOff val="75000"/>
                      </a:schemeClr>
                    </a:gs>
                    <a:gs pos="83000">
                      <a:schemeClr val="accent5">
                        <a:lumMod val="25000"/>
                        <a:lumOff val="75000"/>
                      </a:schemeClr>
                    </a:gs>
                    <a:gs pos="100000">
                      <a:schemeClr val="accent5">
                        <a:lumMod val="50000"/>
                        <a:lumOff val="50000"/>
                      </a:schemeClr>
                    </a:gs>
                  </a:gsLst>
                  <a:lin ang="5400000" scaled="1"/>
                </a:gradFill>
                <a:effectLst>
                  <a:outerShdw blurRad="38100" dist="25400" dir="5400000" algn="ctr" rotWithShape="0">
                    <a:srgbClr val="6E747A">
                      <a:alpha val="43000"/>
                    </a:srgbClr>
                  </a:outerShdw>
                </a:effectLst>
              </a:rPr>
              <a:pPr rtl="0"/>
              <a:t>94</a:t>
            </a:fld>
            <a:endParaRPr lang="ru-RU" sz="1600" b="1" dirty="0">
              <a:ln w="0"/>
              <a:gradFill>
                <a:gsLst>
                  <a:gs pos="0">
                    <a:schemeClr val="accent1">
                      <a:lumMod val="5000"/>
                      <a:lumOff val="95000"/>
                    </a:schemeClr>
                  </a:gs>
                  <a:gs pos="74000">
                    <a:schemeClr val="accent5">
                      <a:lumMod val="25000"/>
                      <a:lumOff val="75000"/>
                    </a:schemeClr>
                  </a:gs>
                  <a:gs pos="83000">
                    <a:schemeClr val="accent5">
                      <a:lumMod val="25000"/>
                      <a:lumOff val="75000"/>
                    </a:schemeClr>
                  </a:gs>
                  <a:gs pos="100000">
                    <a:schemeClr val="accent5">
                      <a:lumMod val="50000"/>
                      <a:lumOff val="50000"/>
                    </a:schemeClr>
                  </a:gs>
                </a:gsLst>
                <a:lin ang="5400000" scaled="1"/>
              </a:gradFill>
              <a:effectLst>
                <a:outerShdw blurRad="38100" dist="25400" dir="5400000" algn="ctr" rotWithShape="0">
                  <a:srgbClr val="6E747A">
                    <a:alpha val="43000"/>
                  </a:srgbClr>
                </a:outerShdw>
              </a:effectLst>
            </a:endParaRPr>
          </a:p>
        </p:txBody>
      </p:sp>
      <p:sp>
        <p:nvSpPr>
          <p:cNvPr id="3" name="Заголовок 2"/>
          <p:cNvSpPr>
            <a:spLocks noGrp="1"/>
          </p:cNvSpPr>
          <p:nvPr>
            <p:ph type="title"/>
          </p:nvPr>
        </p:nvSpPr>
        <p:spPr/>
        <p:txBody>
          <a:bodyPr/>
          <a:lstStyle/>
          <a:p>
            <a:r>
              <a:rPr lang="ru-RU" sz="2800" dirty="0"/>
              <a:t>Информация о реализации проектов </a:t>
            </a:r>
            <a:r>
              <a:rPr lang="ru-RU" sz="2800" dirty="0" smtClean="0"/>
              <a:t>инициативного</a:t>
            </a:r>
            <a:br>
              <a:rPr lang="ru-RU" sz="2800" dirty="0" smtClean="0"/>
            </a:br>
            <a:r>
              <a:rPr lang="ru-RU" sz="2800" dirty="0" smtClean="0"/>
              <a:t>бюджетирования в 2021 </a:t>
            </a:r>
            <a:r>
              <a:rPr lang="ru-RU" sz="2800" dirty="0"/>
              <a:t>году</a:t>
            </a:r>
          </a:p>
        </p:txBody>
      </p:sp>
      <p:sp>
        <p:nvSpPr>
          <p:cNvPr id="10" name="Прямоугольник 9"/>
          <p:cNvSpPr/>
          <p:nvPr/>
        </p:nvSpPr>
        <p:spPr>
          <a:xfrm>
            <a:off x="611886" y="1714519"/>
            <a:ext cx="6678649" cy="1200329"/>
          </a:xfrm>
          <a:prstGeom prst="rect">
            <a:avLst/>
          </a:prstGeom>
        </p:spPr>
        <p:txBody>
          <a:bodyPr wrap="square">
            <a:spAutoFit/>
          </a:bodyPr>
          <a:lstStyle/>
          <a:p>
            <a:r>
              <a:rPr lang="ru-RU" sz="2400" dirty="0" smtClean="0"/>
              <a:t>Реализован инициативный проект </a:t>
            </a:r>
            <a:r>
              <a:rPr lang="ru-RU" sz="2400" b="1" dirty="0" smtClean="0"/>
              <a:t>«Топиарный парк </a:t>
            </a:r>
            <a:r>
              <a:rPr lang="ru-RU" sz="2400" b="1" dirty="0"/>
              <a:t>«Ноев </a:t>
            </a:r>
            <a:r>
              <a:rPr lang="ru-RU" sz="2400" b="1" dirty="0" smtClean="0"/>
              <a:t>ковчег» второй этап» </a:t>
            </a:r>
            <a:r>
              <a:rPr lang="ru-RU" sz="2400" dirty="0" smtClean="0"/>
              <a:t>на </a:t>
            </a:r>
            <a:r>
              <a:rPr lang="ru-RU" sz="2400" dirty="0"/>
              <a:t>территории центральной городской площади </a:t>
            </a:r>
            <a:r>
              <a:rPr lang="ru-RU" sz="2400" dirty="0" smtClean="0"/>
              <a:t>Мира </a:t>
            </a:r>
          </a:p>
        </p:txBody>
      </p:sp>
      <p:sp>
        <p:nvSpPr>
          <p:cNvPr id="11" name="Блок-схема: данные 10"/>
          <p:cNvSpPr/>
          <p:nvPr/>
        </p:nvSpPr>
        <p:spPr>
          <a:xfrm>
            <a:off x="238739" y="3550365"/>
            <a:ext cx="3928822" cy="2431922"/>
          </a:xfrm>
          <a:prstGeom prst="flowChartInputOutput">
            <a:avLst/>
          </a:prstGeom>
          <a:ln/>
        </p:spPr>
        <p:style>
          <a:lnRef idx="0">
            <a:schemeClr val="accent5"/>
          </a:lnRef>
          <a:fillRef idx="3">
            <a:schemeClr val="accent5"/>
          </a:fillRef>
          <a:effectRef idx="3">
            <a:schemeClr val="accent5"/>
          </a:effectRef>
          <a:fontRef idx="minor">
            <a:schemeClr val="lt1"/>
          </a:fontRef>
        </p:style>
        <p:txBody>
          <a:bodyPr rtlCol="0" anchor="ctr"/>
          <a:lstStyle/>
          <a:p>
            <a:pPr algn="ctr"/>
            <a:r>
              <a:rPr lang="ru-RU" sz="2000" dirty="0" smtClean="0"/>
              <a:t>Стоимость проекта </a:t>
            </a:r>
          </a:p>
          <a:p>
            <a:pPr algn="ctr"/>
            <a:r>
              <a:rPr lang="ru-RU" sz="2800" b="1" dirty="0" smtClean="0"/>
              <a:t>13 404,0</a:t>
            </a:r>
            <a:r>
              <a:rPr lang="ru-RU" sz="2000" b="1" dirty="0" smtClean="0"/>
              <a:t> </a:t>
            </a:r>
            <a:r>
              <a:rPr lang="ru-RU" dirty="0" smtClean="0"/>
              <a:t>тыс. руб.</a:t>
            </a:r>
            <a:endParaRPr lang="ru-RU" sz="2000" dirty="0"/>
          </a:p>
        </p:txBody>
      </p:sp>
      <p:sp>
        <p:nvSpPr>
          <p:cNvPr id="12" name="Прямоугольник 11"/>
          <p:cNvSpPr/>
          <p:nvPr/>
        </p:nvSpPr>
        <p:spPr>
          <a:xfrm>
            <a:off x="4183759" y="3648927"/>
            <a:ext cx="7280108" cy="1107996"/>
          </a:xfrm>
          <a:prstGeom prst="rect">
            <a:avLst/>
          </a:prstGeom>
        </p:spPr>
        <p:txBody>
          <a:bodyPr wrap="square">
            <a:spAutoFit/>
          </a:bodyPr>
          <a:lstStyle/>
          <a:p>
            <a:pPr marL="285750" indent="-285750">
              <a:buFont typeface="Arial" panose="020B0604020202020204" pitchFamily="34" charset="0"/>
              <a:buChar char="•"/>
            </a:pPr>
            <a:r>
              <a:rPr lang="ru-RU" dirty="0" smtClean="0"/>
              <a:t>Для </a:t>
            </a:r>
            <a:r>
              <a:rPr lang="ru-RU" dirty="0"/>
              <a:t>реализации проекта </a:t>
            </a:r>
            <a:r>
              <a:rPr lang="ru-RU" dirty="0" smtClean="0"/>
              <a:t>из бюджета города выделено </a:t>
            </a:r>
            <a:br>
              <a:rPr lang="ru-RU" dirty="0" smtClean="0"/>
            </a:br>
            <a:r>
              <a:rPr lang="ru-RU" sz="2400" b="1" dirty="0" smtClean="0"/>
              <a:t>12 733,8</a:t>
            </a:r>
            <a:r>
              <a:rPr lang="ru-RU" sz="2000" b="1" dirty="0" smtClean="0"/>
              <a:t> </a:t>
            </a:r>
            <a:r>
              <a:rPr lang="ru-RU" dirty="0" smtClean="0"/>
              <a:t>тыс. рублей, в том числе за счет межбюджетных трансфертов из бюджета автономного округа </a:t>
            </a:r>
            <a:r>
              <a:rPr lang="ru-RU" sz="2400" b="1" dirty="0" smtClean="0"/>
              <a:t>8 704,4</a:t>
            </a:r>
            <a:r>
              <a:rPr lang="ru-RU" dirty="0" smtClean="0"/>
              <a:t> тыс. рублей</a:t>
            </a:r>
            <a:endParaRPr lang="ru-RU" dirty="0"/>
          </a:p>
        </p:txBody>
      </p:sp>
      <p:sp>
        <p:nvSpPr>
          <p:cNvPr id="13" name="Прямоугольник 12"/>
          <p:cNvSpPr/>
          <p:nvPr/>
        </p:nvSpPr>
        <p:spPr>
          <a:xfrm>
            <a:off x="4167561" y="5340548"/>
            <a:ext cx="7280108" cy="461665"/>
          </a:xfrm>
          <a:prstGeom prst="rect">
            <a:avLst/>
          </a:prstGeom>
        </p:spPr>
        <p:txBody>
          <a:bodyPr wrap="square">
            <a:spAutoFit/>
          </a:bodyPr>
          <a:lstStyle/>
          <a:p>
            <a:pPr marL="285750" indent="-285750">
              <a:buFont typeface="Arial" panose="020B0604020202020204" pitchFamily="34" charset="0"/>
              <a:buChar char="•"/>
            </a:pPr>
            <a:r>
              <a:rPr lang="ru-RU" dirty="0" smtClean="0"/>
              <a:t>Участие жителей – софинансирование в размере </a:t>
            </a:r>
            <a:r>
              <a:rPr lang="ru-RU" sz="2400" b="1" dirty="0" smtClean="0"/>
              <a:t>670,2</a:t>
            </a:r>
            <a:r>
              <a:rPr lang="ru-RU" b="1" dirty="0" smtClean="0"/>
              <a:t> </a:t>
            </a:r>
            <a:r>
              <a:rPr lang="ru-RU" dirty="0" smtClean="0"/>
              <a:t>тыс. рублей </a:t>
            </a:r>
            <a:endParaRPr lang="ru-RU" dirty="0"/>
          </a:p>
        </p:txBody>
      </p:sp>
      <p:pic>
        <p:nvPicPr>
          <p:cNvPr id="8194" name="Picture 2" descr="https://isib.myopenugra.ru/upload/iblock/23e/559655_original.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901609" y="0"/>
            <a:ext cx="4290391" cy="32169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5828597"/>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3" name="Нижний колонтитул 3"/>
          <p:cNvSpPr>
            <a:spLocks noGrp="1"/>
          </p:cNvSpPr>
          <p:nvPr>
            <p:ph type="ftr" sz="quarter" idx="4294967295"/>
          </p:nvPr>
        </p:nvSpPr>
        <p:spPr>
          <a:xfrm>
            <a:off x="0" y="6437730"/>
            <a:ext cx="11760000" cy="432000"/>
          </a:xfrm>
          <a:prstGeom prst="rect">
            <a:avLst/>
          </a:prstGeom>
          <a:solidFill>
            <a:srgbClr val="404040"/>
          </a:solidFill>
          <a:ln cmpd="sng">
            <a:noFill/>
          </a:ln>
        </p:spPr>
        <p:txBody>
          <a:bodyPr anchor="ctr"/>
          <a:lstStyle/>
          <a:p>
            <a:pPr lvl="1"/>
            <a:r>
              <a:rPr lang="ru-RU" b="1" dirty="0">
                <a:gradFill>
                  <a:gsLst>
                    <a:gs pos="0">
                      <a:schemeClr val="accent1">
                        <a:lumMod val="5000"/>
                        <a:lumOff val="95000"/>
                      </a:schemeClr>
                    </a:gs>
                    <a:gs pos="74000">
                      <a:schemeClr val="accent5">
                        <a:lumMod val="25000"/>
                        <a:lumOff val="75000"/>
                      </a:schemeClr>
                    </a:gs>
                    <a:gs pos="83000">
                      <a:schemeClr val="accent5">
                        <a:lumMod val="25000"/>
                        <a:lumOff val="75000"/>
                      </a:schemeClr>
                    </a:gs>
                    <a:gs pos="100000">
                      <a:schemeClr val="accent5">
                        <a:lumMod val="50000"/>
                        <a:lumOff val="50000"/>
                      </a:schemeClr>
                    </a:gs>
                  </a:gsLst>
                  <a:lin ang="5400000" scaled="1"/>
                </a:gradFill>
              </a:rPr>
              <a:t>БЮДЖЕТ ДЛЯ ГРАЖДАН </a:t>
            </a:r>
          </a:p>
        </p:txBody>
      </p:sp>
      <p:sp>
        <p:nvSpPr>
          <p:cNvPr id="34" name="Номер слайда 5">
            <a:extLst>
              <a:ext uri="{FF2B5EF4-FFF2-40B4-BE49-F238E27FC236}">
                <a16:creationId xmlns="" xmlns:a16="http://schemas.microsoft.com/office/drawing/2014/main" id="{1C554D9F-1895-486E-BFBA-905BB2D29E08}"/>
              </a:ext>
            </a:extLst>
          </p:cNvPr>
          <p:cNvSpPr>
            <a:spLocks noGrp="1"/>
          </p:cNvSpPr>
          <p:nvPr>
            <p:ph type="sldNum" sz="quarter" idx="33"/>
          </p:nvPr>
        </p:nvSpPr>
        <p:spPr>
          <a:xfrm>
            <a:off x="11760000" y="6437730"/>
            <a:ext cx="432000" cy="432000"/>
          </a:xfrm>
        </p:spPr>
        <p:txBody>
          <a:bodyPr rtlCol="0"/>
          <a:lstStyle/>
          <a:p>
            <a:pPr rtl="0"/>
            <a:fld id="{19B51A1E-902D-48AF-9020-955120F399B6}" type="slidenum">
              <a:rPr lang="ru-RU" sz="1600" b="1" smtClean="0">
                <a:ln w="0"/>
                <a:gradFill>
                  <a:gsLst>
                    <a:gs pos="0">
                      <a:schemeClr val="accent1">
                        <a:lumMod val="5000"/>
                        <a:lumOff val="95000"/>
                      </a:schemeClr>
                    </a:gs>
                    <a:gs pos="74000">
                      <a:schemeClr val="accent5">
                        <a:lumMod val="25000"/>
                        <a:lumOff val="75000"/>
                      </a:schemeClr>
                    </a:gs>
                    <a:gs pos="83000">
                      <a:schemeClr val="accent5">
                        <a:lumMod val="25000"/>
                        <a:lumOff val="75000"/>
                      </a:schemeClr>
                    </a:gs>
                    <a:gs pos="100000">
                      <a:schemeClr val="accent5">
                        <a:lumMod val="50000"/>
                        <a:lumOff val="50000"/>
                      </a:schemeClr>
                    </a:gs>
                  </a:gsLst>
                  <a:lin ang="5400000" scaled="1"/>
                </a:gradFill>
                <a:effectLst>
                  <a:outerShdw blurRad="38100" dist="25400" dir="5400000" algn="ctr" rotWithShape="0">
                    <a:srgbClr val="6E747A">
                      <a:alpha val="43000"/>
                    </a:srgbClr>
                  </a:outerShdw>
                </a:effectLst>
              </a:rPr>
              <a:pPr rtl="0"/>
              <a:t>95</a:t>
            </a:fld>
            <a:endParaRPr lang="ru-RU" sz="1600" b="1" dirty="0">
              <a:ln w="0"/>
              <a:gradFill>
                <a:gsLst>
                  <a:gs pos="0">
                    <a:schemeClr val="accent1">
                      <a:lumMod val="5000"/>
                      <a:lumOff val="95000"/>
                    </a:schemeClr>
                  </a:gs>
                  <a:gs pos="74000">
                    <a:schemeClr val="accent5">
                      <a:lumMod val="25000"/>
                      <a:lumOff val="75000"/>
                    </a:schemeClr>
                  </a:gs>
                  <a:gs pos="83000">
                    <a:schemeClr val="accent5">
                      <a:lumMod val="25000"/>
                      <a:lumOff val="75000"/>
                    </a:schemeClr>
                  </a:gs>
                  <a:gs pos="100000">
                    <a:schemeClr val="accent5">
                      <a:lumMod val="50000"/>
                      <a:lumOff val="50000"/>
                    </a:schemeClr>
                  </a:gs>
                </a:gsLst>
                <a:lin ang="5400000" scaled="1"/>
              </a:gradFill>
              <a:effectLst>
                <a:outerShdw blurRad="38100" dist="25400" dir="5400000" algn="ctr" rotWithShape="0">
                  <a:srgbClr val="6E747A">
                    <a:alpha val="43000"/>
                  </a:srgbClr>
                </a:outerShdw>
              </a:effectLst>
            </a:endParaRPr>
          </a:p>
        </p:txBody>
      </p:sp>
      <p:sp>
        <p:nvSpPr>
          <p:cNvPr id="3" name="Заголовок 2"/>
          <p:cNvSpPr>
            <a:spLocks noGrp="1"/>
          </p:cNvSpPr>
          <p:nvPr>
            <p:ph type="title"/>
          </p:nvPr>
        </p:nvSpPr>
        <p:spPr/>
        <p:txBody>
          <a:bodyPr/>
          <a:lstStyle/>
          <a:p>
            <a:r>
              <a:rPr lang="ru-RU" sz="2800" dirty="0"/>
              <a:t>Информация о капитальных вложениях в объекты муниципальной собственности в </a:t>
            </a:r>
            <a:r>
              <a:rPr lang="ru-RU" sz="2800" dirty="0" smtClean="0"/>
              <a:t>2021 году</a:t>
            </a:r>
            <a:endParaRPr lang="ru-RU" sz="2800" dirty="0"/>
          </a:p>
        </p:txBody>
      </p:sp>
      <p:graphicFrame>
        <p:nvGraphicFramePr>
          <p:cNvPr id="4" name="Таблица 3"/>
          <p:cNvGraphicFramePr>
            <a:graphicFrameLocks noGrp="1"/>
          </p:cNvGraphicFramePr>
          <p:nvPr>
            <p:extLst>
              <p:ext uri="{D42A27DB-BD31-4B8C-83A1-F6EECF244321}">
                <p14:modId xmlns:p14="http://schemas.microsoft.com/office/powerpoint/2010/main" val="85531192"/>
              </p:ext>
            </p:extLst>
          </p:nvPr>
        </p:nvGraphicFramePr>
        <p:xfrm>
          <a:off x="432000" y="1059211"/>
          <a:ext cx="11328000" cy="5027925"/>
        </p:xfrm>
        <a:graphic>
          <a:graphicData uri="http://schemas.openxmlformats.org/drawingml/2006/table">
            <a:tbl>
              <a:tblPr firstRow="1" bandRow="1" bandCol="1">
                <a:tableStyleId>{5A111915-BE36-4E01-A7E5-04B1672EAD32}</a:tableStyleId>
              </a:tblPr>
              <a:tblGrid>
                <a:gridCol w="5976550"/>
                <a:gridCol w="926528"/>
                <a:gridCol w="844826"/>
                <a:gridCol w="685800"/>
                <a:gridCol w="2894296"/>
              </a:tblGrid>
              <a:tr h="453698">
                <a:tc>
                  <a:txBody>
                    <a:bodyPr/>
                    <a:lstStyle/>
                    <a:p>
                      <a:pPr algn="ctr" fontAlgn="ctr"/>
                      <a:r>
                        <a:rPr lang="ru-RU" sz="1200" u="none" strike="noStrike" dirty="0">
                          <a:effectLst/>
                        </a:rPr>
                        <a:t>Наименование</a:t>
                      </a:r>
                      <a:endParaRPr lang="ru-RU" sz="1200" b="0" i="0" u="none" strike="noStrike" dirty="0">
                        <a:effectLst/>
                        <a:latin typeface="Times New Roman" panose="02020603050405020304" pitchFamily="18" charset="0"/>
                      </a:endParaRPr>
                    </a:p>
                  </a:txBody>
                  <a:tcPr marL="5016" marR="5016" marT="5016" marB="0" anchor="ctr"/>
                </a:tc>
                <a:tc>
                  <a:txBody>
                    <a:bodyPr/>
                    <a:lstStyle/>
                    <a:p>
                      <a:pPr algn="ctr" fontAlgn="ctr"/>
                      <a:r>
                        <a:rPr lang="ru-RU" sz="1200" u="none" strike="noStrike" dirty="0">
                          <a:effectLst/>
                        </a:rPr>
                        <a:t>Уточненный план</a:t>
                      </a:r>
                      <a:endParaRPr lang="ru-RU" sz="1200" b="0" i="0" u="none" strike="noStrike" dirty="0">
                        <a:effectLst/>
                        <a:latin typeface="Times New Roman" panose="02020603050405020304" pitchFamily="18" charset="0"/>
                      </a:endParaRPr>
                    </a:p>
                  </a:txBody>
                  <a:tcPr marL="5016" marR="5016" marT="5016" marB="0" anchor="ctr"/>
                </a:tc>
                <a:tc>
                  <a:txBody>
                    <a:bodyPr/>
                    <a:lstStyle/>
                    <a:p>
                      <a:pPr algn="ctr" fontAlgn="ctr"/>
                      <a:r>
                        <a:rPr lang="ru-RU" sz="1200" u="none" strike="noStrike" dirty="0">
                          <a:effectLst/>
                        </a:rPr>
                        <a:t>Исполнено</a:t>
                      </a:r>
                      <a:endParaRPr lang="ru-RU" sz="1200" b="0" i="0" u="none" strike="noStrike" dirty="0">
                        <a:effectLst/>
                        <a:latin typeface="Times New Roman" panose="02020603050405020304" pitchFamily="18" charset="0"/>
                      </a:endParaRPr>
                    </a:p>
                  </a:txBody>
                  <a:tcPr marL="5016" marR="5016" marT="5016" marB="0" anchor="ctr"/>
                </a:tc>
                <a:tc>
                  <a:txBody>
                    <a:bodyPr/>
                    <a:lstStyle/>
                    <a:p>
                      <a:pPr algn="ctr" fontAlgn="ctr"/>
                      <a:r>
                        <a:rPr lang="ru-RU" sz="1200" u="none" strike="noStrike" dirty="0">
                          <a:effectLst/>
                        </a:rPr>
                        <a:t>% исполнения</a:t>
                      </a:r>
                      <a:endParaRPr lang="ru-RU" sz="1200" b="0" i="0" u="none" strike="noStrike" dirty="0">
                        <a:effectLst/>
                        <a:latin typeface="Times New Roman" panose="02020603050405020304" pitchFamily="18" charset="0"/>
                      </a:endParaRPr>
                    </a:p>
                  </a:txBody>
                  <a:tcPr marL="5016" marR="5016" marT="5016" marB="0" anchor="ctr"/>
                </a:tc>
                <a:tc>
                  <a:txBody>
                    <a:bodyPr/>
                    <a:lstStyle/>
                    <a:p>
                      <a:pPr algn="ctr" fontAlgn="ctr"/>
                      <a:r>
                        <a:rPr lang="ru-RU" sz="1200" u="none" strike="noStrike" dirty="0" smtClean="0">
                          <a:effectLst/>
                        </a:rPr>
                        <a:t>Результат</a:t>
                      </a:r>
                      <a:endParaRPr lang="ru-RU" sz="1200" b="0" i="0" u="none" strike="noStrike" dirty="0">
                        <a:effectLst/>
                        <a:latin typeface="Times New Roman" panose="02020603050405020304" pitchFamily="18" charset="0"/>
                      </a:endParaRPr>
                    </a:p>
                  </a:txBody>
                  <a:tcPr marL="5016" marR="5016" marT="5016" marB="0" anchor="ctr"/>
                </a:tc>
              </a:tr>
              <a:tr h="453698">
                <a:tc>
                  <a:txBody>
                    <a:bodyPr/>
                    <a:lstStyle/>
                    <a:p>
                      <a:pPr algn="l" fontAlgn="b"/>
                      <a:r>
                        <a:rPr lang="ru-RU" sz="1400" u="none" strike="noStrike" dirty="0">
                          <a:effectLst/>
                        </a:rPr>
                        <a:t>Выполнение работ по разработке </a:t>
                      </a:r>
                      <a:r>
                        <a:rPr lang="ru-RU" sz="1400" u="none" strike="noStrike" dirty="0" err="1">
                          <a:effectLst/>
                        </a:rPr>
                        <a:t>проектной,рабочей,сметной</a:t>
                      </a:r>
                      <a:r>
                        <a:rPr lang="ru-RU" sz="1400" u="none" strike="noStrike" dirty="0">
                          <a:effectLst/>
                        </a:rPr>
                        <a:t> документации на реконструкцию объекта "Путепровод через железнодорожные пути в г. Пыть-Ях"</a:t>
                      </a:r>
                      <a:endParaRPr lang="ru-RU" sz="1400" b="0" i="0" u="none" strike="noStrike" dirty="0">
                        <a:effectLst/>
                        <a:latin typeface="Times New Roman" panose="02020603050405020304" pitchFamily="18" charset="0"/>
                      </a:endParaRPr>
                    </a:p>
                  </a:txBody>
                  <a:tcPr marL="5016" marR="5016" marT="5016" marB="0" anchor="ctr"/>
                </a:tc>
                <a:tc>
                  <a:txBody>
                    <a:bodyPr/>
                    <a:lstStyle/>
                    <a:p>
                      <a:pPr algn="ctr" fontAlgn="b"/>
                      <a:r>
                        <a:rPr lang="ru-RU" sz="1400" u="none" strike="noStrike" dirty="0">
                          <a:effectLst/>
                        </a:rPr>
                        <a:t>6 600,0</a:t>
                      </a:r>
                      <a:endParaRPr lang="ru-RU" sz="1400" b="0" i="0" u="none" strike="noStrike" dirty="0">
                        <a:effectLst/>
                        <a:latin typeface="+mn-lt"/>
                      </a:endParaRPr>
                    </a:p>
                  </a:txBody>
                  <a:tcPr marL="9525" marR="9525" marT="9525" marB="0" anchor="b"/>
                </a:tc>
                <a:tc>
                  <a:txBody>
                    <a:bodyPr/>
                    <a:lstStyle/>
                    <a:p>
                      <a:pPr algn="ctr" fontAlgn="b"/>
                      <a:r>
                        <a:rPr lang="ru-RU" sz="1400" u="none" strike="noStrike">
                          <a:effectLst/>
                        </a:rPr>
                        <a:t>0,0</a:t>
                      </a:r>
                      <a:endParaRPr lang="ru-RU" sz="1400" b="0" i="0" u="none" strike="noStrike">
                        <a:effectLst/>
                        <a:latin typeface="+mn-lt"/>
                      </a:endParaRPr>
                    </a:p>
                  </a:txBody>
                  <a:tcPr marL="9525" marR="9525" marT="9525" marB="0" anchor="b"/>
                </a:tc>
                <a:tc>
                  <a:txBody>
                    <a:bodyPr/>
                    <a:lstStyle/>
                    <a:p>
                      <a:pPr algn="ctr" fontAlgn="b"/>
                      <a:r>
                        <a:rPr lang="ru-RU" sz="1400" u="none" strike="noStrike" dirty="0" smtClean="0">
                          <a:effectLst/>
                        </a:rPr>
                        <a:t>0,0</a:t>
                      </a:r>
                      <a:endParaRPr lang="ru-RU" sz="1400" b="0" i="0" u="none" strike="noStrike" dirty="0">
                        <a:effectLst/>
                        <a:latin typeface="Times New Roman" panose="02020603050405020304" pitchFamily="18" charset="0"/>
                      </a:endParaRPr>
                    </a:p>
                  </a:txBody>
                  <a:tcPr marL="5016" marR="5016" marT="5016" marB="0" anchor="b"/>
                </a:tc>
                <a:tc>
                  <a:txBody>
                    <a:bodyPr/>
                    <a:lstStyle/>
                    <a:p>
                      <a:pPr algn="l" fontAlgn="b"/>
                      <a:r>
                        <a:rPr lang="ru-RU" sz="1200" u="none" strike="noStrike" dirty="0" smtClean="0">
                          <a:effectLst/>
                        </a:rPr>
                        <a:t>Отсутствует проект </a:t>
                      </a:r>
                      <a:r>
                        <a:rPr lang="ru-RU" sz="1200" u="none" strike="noStrike" dirty="0">
                          <a:effectLst/>
                        </a:rPr>
                        <a:t>планировки и межевания земли</a:t>
                      </a:r>
                      <a:endParaRPr lang="ru-RU" sz="1200" b="0" i="0" u="none" strike="noStrike" dirty="0">
                        <a:effectLst/>
                        <a:latin typeface="Times New Roman" panose="02020603050405020304" pitchFamily="18" charset="0"/>
                      </a:endParaRPr>
                    </a:p>
                  </a:txBody>
                  <a:tcPr marL="5016" marR="5016" marT="5016" marB="0" anchor="ctr"/>
                </a:tc>
              </a:tr>
              <a:tr h="453698">
                <a:tc>
                  <a:txBody>
                    <a:bodyPr/>
                    <a:lstStyle/>
                    <a:p>
                      <a:pPr algn="l" fontAlgn="b"/>
                      <a:r>
                        <a:rPr lang="ru-RU" sz="1400" u="none" strike="noStrike" dirty="0">
                          <a:effectLst/>
                        </a:rPr>
                        <a:t>Разработка проектно-сметной документации "Строительство проезда в 1 микрорайоне до "Комплекс "Школа-детский сад" на 550 мест (330/учащихся/220 мест)" в г. Пыть-Ях"</a:t>
                      </a:r>
                      <a:endParaRPr lang="ru-RU" sz="1400" b="0" i="0" u="none" strike="noStrike" dirty="0">
                        <a:effectLst/>
                        <a:latin typeface="Times New Roman" panose="02020603050405020304" pitchFamily="18" charset="0"/>
                      </a:endParaRPr>
                    </a:p>
                  </a:txBody>
                  <a:tcPr marL="5016" marR="5016" marT="5016" marB="0" anchor="ctr"/>
                </a:tc>
                <a:tc>
                  <a:txBody>
                    <a:bodyPr/>
                    <a:lstStyle/>
                    <a:p>
                      <a:pPr algn="ctr" fontAlgn="b"/>
                      <a:r>
                        <a:rPr lang="ru-RU" sz="1400" u="none" strike="noStrike" dirty="0">
                          <a:effectLst/>
                        </a:rPr>
                        <a:t>1 620,8</a:t>
                      </a:r>
                      <a:endParaRPr lang="ru-RU" sz="1400" b="0" i="0" u="none" strike="noStrike" dirty="0">
                        <a:effectLst/>
                        <a:latin typeface="+mn-lt"/>
                      </a:endParaRPr>
                    </a:p>
                  </a:txBody>
                  <a:tcPr marL="9525" marR="9525" marT="9525" marB="0" anchor="b"/>
                </a:tc>
                <a:tc>
                  <a:txBody>
                    <a:bodyPr/>
                    <a:lstStyle/>
                    <a:p>
                      <a:pPr algn="ctr" fontAlgn="b"/>
                      <a:r>
                        <a:rPr lang="ru-RU" sz="1400" u="none" strike="noStrike" dirty="0">
                          <a:effectLst/>
                        </a:rPr>
                        <a:t>1 620,8</a:t>
                      </a:r>
                      <a:endParaRPr lang="ru-RU" sz="1400" b="0" i="0" u="none" strike="noStrike" dirty="0">
                        <a:effectLst/>
                        <a:latin typeface="+mn-lt"/>
                      </a:endParaRPr>
                    </a:p>
                  </a:txBody>
                  <a:tcPr marL="9525" marR="9525" marT="9525" marB="0" anchor="b"/>
                </a:tc>
                <a:tc>
                  <a:txBody>
                    <a:bodyPr/>
                    <a:lstStyle/>
                    <a:p>
                      <a:pPr algn="ctr" fontAlgn="b"/>
                      <a:r>
                        <a:rPr lang="ru-RU" sz="1400" u="none" strike="noStrike" dirty="0" smtClean="0">
                          <a:effectLst/>
                        </a:rPr>
                        <a:t>100,0</a:t>
                      </a:r>
                      <a:endParaRPr lang="ru-RU" sz="1400" b="0" i="0" u="none" strike="noStrike" dirty="0">
                        <a:effectLst/>
                        <a:latin typeface="Times New Roman" panose="02020603050405020304" pitchFamily="18" charset="0"/>
                      </a:endParaRPr>
                    </a:p>
                  </a:txBody>
                  <a:tcPr marL="5016" marR="5016" marT="5016" marB="0" anchor="b"/>
                </a:tc>
                <a:tc>
                  <a:txBody>
                    <a:bodyPr/>
                    <a:lstStyle/>
                    <a:p>
                      <a:pPr algn="l" fontAlgn="b"/>
                      <a:r>
                        <a:rPr lang="ru-RU" sz="1200" u="none" strike="noStrike" dirty="0">
                          <a:effectLst/>
                        </a:rPr>
                        <a:t> </a:t>
                      </a:r>
                      <a:r>
                        <a:rPr lang="ru-RU" sz="1200" u="none" strike="noStrike" dirty="0" smtClean="0">
                          <a:effectLst/>
                        </a:rPr>
                        <a:t>Разработана проектно-сметная документация, в 2022 году объявлен аукцион</a:t>
                      </a:r>
                      <a:r>
                        <a:rPr lang="ru-RU" sz="1200" u="none" strike="noStrike" baseline="0" dirty="0" smtClean="0">
                          <a:effectLst/>
                        </a:rPr>
                        <a:t> на строительство дороги</a:t>
                      </a:r>
                      <a:endParaRPr lang="ru-RU" sz="1200" b="0" i="0" u="none" strike="noStrike" dirty="0">
                        <a:effectLst/>
                        <a:latin typeface="Times New Roman" panose="02020603050405020304" pitchFamily="18" charset="0"/>
                      </a:endParaRPr>
                    </a:p>
                  </a:txBody>
                  <a:tcPr marL="5016" marR="5016" marT="5016" marB="0" anchor="ctr"/>
                </a:tc>
              </a:tr>
              <a:tr h="303641">
                <a:tc>
                  <a:txBody>
                    <a:bodyPr/>
                    <a:lstStyle/>
                    <a:p>
                      <a:pPr algn="l" fontAlgn="b"/>
                      <a:r>
                        <a:rPr lang="ru-RU" sz="1400" u="none" strike="noStrike" dirty="0">
                          <a:effectLst/>
                        </a:rPr>
                        <a:t>Приобретение жилых помещений в целях обеспечения жильём граждан, отвечающим требованиям доступности для инвалидов</a:t>
                      </a:r>
                      <a:endParaRPr lang="ru-RU" sz="1400" b="0" i="0" u="none" strike="noStrike" dirty="0">
                        <a:effectLst/>
                        <a:latin typeface="Times New Roman" panose="02020603050405020304" pitchFamily="18" charset="0"/>
                      </a:endParaRPr>
                    </a:p>
                  </a:txBody>
                  <a:tcPr marL="5016" marR="5016" marT="5016" marB="0" anchor="ctr"/>
                </a:tc>
                <a:tc>
                  <a:txBody>
                    <a:bodyPr/>
                    <a:lstStyle/>
                    <a:p>
                      <a:pPr algn="ctr" fontAlgn="b"/>
                      <a:r>
                        <a:rPr lang="ru-RU" sz="1400" u="none" strike="noStrike">
                          <a:effectLst/>
                        </a:rPr>
                        <a:t>2 786,6</a:t>
                      </a:r>
                      <a:endParaRPr lang="ru-RU" sz="1400" b="0" i="0" u="none" strike="noStrike">
                        <a:effectLst/>
                        <a:latin typeface="+mn-lt"/>
                      </a:endParaRPr>
                    </a:p>
                  </a:txBody>
                  <a:tcPr marL="9525" marR="9525" marT="9525" marB="0" anchor="b"/>
                </a:tc>
                <a:tc>
                  <a:txBody>
                    <a:bodyPr/>
                    <a:lstStyle/>
                    <a:p>
                      <a:pPr algn="ctr" fontAlgn="b"/>
                      <a:r>
                        <a:rPr lang="ru-RU" sz="1400" u="none" strike="noStrike" dirty="0">
                          <a:effectLst/>
                        </a:rPr>
                        <a:t>2 784,2</a:t>
                      </a:r>
                      <a:endParaRPr lang="ru-RU" sz="1400" b="0" i="0" u="none" strike="noStrike" dirty="0">
                        <a:effectLst/>
                        <a:latin typeface="+mn-lt"/>
                      </a:endParaRPr>
                    </a:p>
                  </a:txBody>
                  <a:tcPr marL="9525" marR="9525" marT="9525" marB="0" anchor="b"/>
                </a:tc>
                <a:tc>
                  <a:txBody>
                    <a:bodyPr/>
                    <a:lstStyle/>
                    <a:p>
                      <a:pPr algn="ctr" fontAlgn="b"/>
                      <a:r>
                        <a:rPr lang="ru-RU" sz="1400" u="none" strike="noStrike" dirty="0" smtClean="0">
                          <a:effectLst/>
                        </a:rPr>
                        <a:t>99,9</a:t>
                      </a:r>
                      <a:endParaRPr lang="ru-RU" sz="1400" b="0" i="0" u="none" strike="noStrike" dirty="0">
                        <a:effectLst/>
                        <a:latin typeface="Times New Roman" panose="02020603050405020304" pitchFamily="18" charset="0"/>
                      </a:endParaRPr>
                    </a:p>
                  </a:txBody>
                  <a:tcPr marL="5016" marR="5016" marT="5016" marB="0" anchor="b"/>
                </a:tc>
                <a:tc>
                  <a:txBody>
                    <a:bodyPr/>
                    <a:lstStyle/>
                    <a:p>
                      <a:pPr algn="l" fontAlgn="b"/>
                      <a:r>
                        <a:rPr lang="ru-RU" sz="1200" u="none" strike="noStrike" dirty="0" smtClean="0">
                          <a:effectLst/>
                        </a:rPr>
                        <a:t>Приобретено жилое помещение 1 семье в связи с признанием жилого помещения непригодным для проживания инвалида</a:t>
                      </a:r>
                      <a:endParaRPr lang="ru-RU" sz="1200" b="0" i="0" u="none" strike="noStrike" dirty="0">
                        <a:effectLst/>
                        <a:latin typeface="Times New Roman" panose="02020603050405020304" pitchFamily="18" charset="0"/>
                      </a:endParaRPr>
                    </a:p>
                  </a:txBody>
                  <a:tcPr marL="5016" marR="5016" marT="5016" marB="0" anchor="ctr"/>
                </a:tc>
              </a:tr>
              <a:tr h="303641">
                <a:tc>
                  <a:txBody>
                    <a:bodyPr/>
                    <a:lstStyle/>
                    <a:p>
                      <a:pPr algn="l" fontAlgn="b"/>
                      <a:r>
                        <a:rPr lang="ru-RU" sz="1400" u="none" strike="noStrike" dirty="0">
                          <a:effectLst/>
                        </a:rPr>
                        <a:t>Приобретение жилья для переселения граждан из жилых домов, признанных аварийными, формирование маневренного жилищного фонда</a:t>
                      </a:r>
                      <a:endParaRPr lang="ru-RU" sz="1400" b="0" i="0" u="none" strike="noStrike" dirty="0">
                        <a:effectLst/>
                        <a:latin typeface="Times New Roman" panose="02020603050405020304" pitchFamily="18" charset="0"/>
                      </a:endParaRPr>
                    </a:p>
                  </a:txBody>
                  <a:tcPr marL="5016" marR="5016" marT="5016" marB="0" anchor="ctr"/>
                </a:tc>
                <a:tc>
                  <a:txBody>
                    <a:bodyPr/>
                    <a:lstStyle/>
                    <a:p>
                      <a:pPr algn="ctr" fontAlgn="b"/>
                      <a:r>
                        <a:rPr lang="ru-RU" sz="1400" u="none" strike="noStrike">
                          <a:effectLst/>
                        </a:rPr>
                        <a:t>34 978,4</a:t>
                      </a:r>
                      <a:endParaRPr lang="ru-RU" sz="1400" b="0" i="0" u="none" strike="noStrike">
                        <a:effectLst/>
                        <a:latin typeface="+mn-lt"/>
                      </a:endParaRPr>
                    </a:p>
                  </a:txBody>
                  <a:tcPr marL="9525" marR="9525" marT="9525" marB="0" anchor="b"/>
                </a:tc>
                <a:tc>
                  <a:txBody>
                    <a:bodyPr/>
                    <a:lstStyle/>
                    <a:p>
                      <a:pPr algn="ctr" fontAlgn="b"/>
                      <a:r>
                        <a:rPr lang="ru-RU" sz="1400" u="none" strike="noStrike" dirty="0">
                          <a:effectLst/>
                        </a:rPr>
                        <a:t>34 978,3</a:t>
                      </a:r>
                      <a:endParaRPr lang="ru-RU" sz="1400" b="0" i="0" u="none" strike="noStrike" dirty="0">
                        <a:effectLst/>
                        <a:latin typeface="+mn-lt"/>
                      </a:endParaRPr>
                    </a:p>
                  </a:txBody>
                  <a:tcPr marL="9525" marR="9525" marT="9525" marB="0" anchor="b"/>
                </a:tc>
                <a:tc>
                  <a:txBody>
                    <a:bodyPr/>
                    <a:lstStyle/>
                    <a:p>
                      <a:pPr algn="ctr" fontAlgn="b"/>
                      <a:r>
                        <a:rPr lang="ru-RU" sz="1400" u="none" strike="noStrike" dirty="0" smtClean="0">
                          <a:effectLst/>
                        </a:rPr>
                        <a:t>100,0</a:t>
                      </a:r>
                      <a:endParaRPr lang="ru-RU" sz="1400" b="0" i="0" u="none" strike="noStrike" dirty="0">
                        <a:effectLst/>
                        <a:latin typeface="Times New Roman" panose="02020603050405020304" pitchFamily="18" charset="0"/>
                      </a:endParaRPr>
                    </a:p>
                  </a:txBody>
                  <a:tcPr marL="5016" marR="5016" marT="5016" marB="0" anchor="b"/>
                </a:tc>
                <a:tc>
                  <a:txBody>
                    <a:bodyPr/>
                    <a:lstStyle/>
                    <a:p>
                      <a:pPr algn="l" fontAlgn="b"/>
                      <a:r>
                        <a:rPr lang="ru-RU" sz="1200" u="none" strike="noStrike" dirty="0" smtClean="0">
                          <a:effectLst/>
                        </a:rPr>
                        <a:t>Приобретено  16 квартир под расселение аварийного фонда</a:t>
                      </a:r>
                      <a:r>
                        <a:rPr lang="ru-RU" sz="1200" u="none" strike="noStrike" dirty="0">
                          <a:effectLst/>
                        </a:rPr>
                        <a:t> </a:t>
                      </a:r>
                      <a:endParaRPr lang="ru-RU" sz="1200" b="0" i="0" u="none" strike="noStrike" dirty="0">
                        <a:effectLst/>
                        <a:latin typeface="Times New Roman" panose="02020603050405020304" pitchFamily="18" charset="0"/>
                      </a:endParaRPr>
                    </a:p>
                  </a:txBody>
                  <a:tcPr marL="5016" marR="5016" marT="5016" marB="0" anchor="ctr"/>
                </a:tc>
              </a:tr>
              <a:tr h="303641">
                <a:tc>
                  <a:txBody>
                    <a:bodyPr/>
                    <a:lstStyle/>
                    <a:p>
                      <a:pPr algn="l" fontAlgn="b"/>
                      <a:r>
                        <a:rPr lang="ru-RU" sz="1400" u="none" strike="noStrike" dirty="0">
                          <a:effectLst/>
                        </a:rPr>
                        <a:t>Выплата выкупных цен за изымаемые жилые помещения собственникам жилых помещений</a:t>
                      </a:r>
                      <a:endParaRPr lang="ru-RU" sz="1400" b="0" i="0" u="none" strike="noStrike" dirty="0">
                        <a:effectLst/>
                        <a:latin typeface="Times New Roman" panose="02020603050405020304" pitchFamily="18" charset="0"/>
                      </a:endParaRPr>
                    </a:p>
                  </a:txBody>
                  <a:tcPr marL="5016" marR="5016" marT="5016" marB="0" anchor="ctr"/>
                </a:tc>
                <a:tc>
                  <a:txBody>
                    <a:bodyPr/>
                    <a:lstStyle/>
                    <a:p>
                      <a:pPr algn="ctr" fontAlgn="b"/>
                      <a:r>
                        <a:rPr lang="ru-RU" sz="1400" u="none" strike="noStrike">
                          <a:effectLst/>
                        </a:rPr>
                        <a:t>2 735,0</a:t>
                      </a:r>
                      <a:endParaRPr lang="ru-RU" sz="1400" b="0" i="0" u="none" strike="noStrike">
                        <a:effectLst/>
                        <a:latin typeface="+mn-lt"/>
                      </a:endParaRPr>
                    </a:p>
                  </a:txBody>
                  <a:tcPr marL="9525" marR="9525" marT="9525" marB="0" anchor="b"/>
                </a:tc>
                <a:tc>
                  <a:txBody>
                    <a:bodyPr/>
                    <a:lstStyle/>
                    <a:p>
                      <a:pPr algn="ctr" fontAlgn="b"/>
                      <a:r>
                        <a:rPr lang="ru-RU" sz="1400" u="none" strike="noStrike" dirty="0">
                          <a:effectLst/>
                        </a:rPr>
                        <a:t>2 735,0</a:t>
                      </a:r>
                      <a:endParaRPr lang="ru-RU" sz="1400" b="0" i="0" u="none" strike="noStrike" dirty="0">
                        <a:effectLst/>
                        <a:latin typeface="+mn-lt"/>
                      </a:endParaRPr>
                    </a:p>
                  </a:txBody>
                  <a:tcPr marL="9525" marR="9525" marT="9525" marB="0" anchor="b"/>
                </a:tc>
                <a:tc>
                  <a:txBody>
                    <a:bodyPr/>
                    <a:lstStyle/>
                    <a:p>
                      <a:pPr algn="ctr" fontAlgn="b"/>
                      <a:r>
                        <a:rPr lang="ru-RU" sz="1400" u="none" strike="noStrike" dirty="0" smtClean="0">
                          <a:effectLst/>
                        </a:rPr>
                        <a:t>100,0</a:t>
                      </a:r>
                      <a:endParaRPr lang="ru-RU" sz="1400" b="0" i="0" u="none" strike="noStrike" dirty="0">
                        <a:effectLst/>
                        <a:latin typeface="Times New Roman" panose="02020603050405020304" pitchFamily="18" charset="0"/>
                      </a:endParaRPr>
                    </a:p>
                  </a:txBody>
                  <a:tcPr marL="5016" marR="5016" marT="5016" marB="0" anchor="b"/>
                </a:tc>
                <a:tc>
                  <a:txBody>
                    <a:bodyPr/>
                    <a:lstStyle/>
                    <a:p>
                      <a:pPr algn="l" fontAlgn="b"/>
                      <a:r>
                        <a:rPr lang="ru-RU" sz="1200" u="none" strike="noStrike" dirty="0" smtClean="0">
                          <a:effectLst/>
                        </a:rPr>
                        <a:t>Произведена оплата возмещения за жилое помещение 2 семьям</a:t>
                      </a:r>
                      <a:endParaRPr lang="ru-RU" sz="1200" b="0" i="0" u="none" strike="noStrike" dirty="0">
                        <a:effectLst/>
                        <a:latin typeface="Times New Roman" panose="02020603050405020304" pitchFamily="18" charset="0"/>
                      </a:endParaRPr>
                    </a:p>
                  </a:txBody>
                  <a:tcPr marL="5016" marR="5016" marT="5016" marB="0" anchor="ctr"/>
                </a:tc>
              </a:tr>
              <a:tr h="303641">
                <a:tc>
                  <a:txBody>
                    <a:bodyPr/>
                    <a:lstStyle/>
                    <a:p>
                      <a:pPr algn="l" fontAlgn="b"/>
                      <a:r>
                        <a:rPr lang="ru-RU" sz="1400" u="none" strike="noStrike" dirty="0">
                          <a:effectLst/>
                        </a:rPr>
                        <a:t>Строительство КНС в </a:t>
                      </a:r>
                      <a:r>
                        <a:rPr lang="ru-RU" sz="1400" u="none" strike="noStrike" dirty="0" err="1">
                          <a:effectLst/>
                        </a:rPr>
                        <a:t>мкр</a:t>
                      </a:r>
                      <a:r>
                        <a:rPr lang="ru-RU" sz="1400" u="none" strike="noStrike" dirty="0">
                          <a:effectLst/>
                        </a:rPr>
                        <a:t>. № 6 "Пионерный" в г. Пыть-Ях</a:t>
                      </a:r>
                      <a:endParaRPr lang="ru-RU" sz="1400" b="0" i="0" u="none" strike="noStrike" dirty="0">
                        <a:effectLst/>
                        <a:latin typeface="Times New Roman" panose="02020603050405020304" pitchFamily="18" charset="0"/>
                      </a:endParaRPr>
                    </a:p>
                  </a:txBody>
                  <a:tcPr marL="5016" marR="5016" marT="5016" marB="0" anchor="ctr"/>
                </a:tc>
                <a:tc>
                  <a:txBody>
                    <a:bodyPr/>
                    <a:lstStyle/>
                    <a:p>
                      <a:pPr algn="ctr" fontAlgn="b"/>
                      <a:r>
                        <a:rPr lang="ru-RU" sz="1400" u="none" strike="noStrike" dirty="0">
                          <a:effectLst/>
                        </a:rPr>
                        <a:t>9 785,0</a:t>
                      </a:r>
                      <a:endParaRPr lang="ru-RU" sz="1400" b="0" i="0" u="none" strike="noStrike" dirty="0">
                        <a:effectLst/>
                        <a:latin typeface="+mn-lt"/>
                      </a:endParaRPr>
                    </a:p>
                  </a:txBody>
                  <a:tcPr marL="9525" marR="9525" marT="9525" marB="0" anchor="b"/>
                </a:tc>
                <a:tc>
                  <a:txBody>
                    <a:bodyPr/>
                    <a:lstStyle/>
                    <a:p>
                      <a:pPr algn="ctr" fontAlgn="b"/>
                      <a:r>
                        <a:rPr lang="ru-RU" sz="1400" u="none" strike="noStrike" dirty="0">
                          <a:effectLst/>
                        </a:rPr>
                        <a:t>967,6</a:t>
                      </a:r>
                      <a:endParaRPr lang="ru-RU" sz="1400" b="0" i="0" u="none" strike="noStrike" dirty="0">
                        <a:effectLst/>
                        <a:latin typeface="+mn-lt"/>
                      </a:endParaRPr>
                    </a:p>
                  </a:txBody>
                  <a:tcPr marL="9525" marR="9525" marT="9525" marB="0" anchor="b"/>
                </a:tc>
                <a:tc>
                  <a:txBody>
                    <a:bodyPr/>
                    <a:lstStyle/>
                    <a:p>
                      <a:pPr algn="ctr" fontAlgn="b"/>
                      <a:r>
                        <a:rPr lang="ru-RU" sz="1400" u="none" strike="noStrike" dirty="0" smtClean="0">
                          <a:effectLst/>
                        </a:rPr>
                        <a:t>9,9</a:t>
                      </a:r>
                      <a:endParaRPr lang="ru-RU" sz="1400" b="0" i="0" u="none" strike="noStrike" dirty="0">
                        <a:effectLst/>
                        <a:latin typeface="Times New Roman" panose="02020603050405020304" pitchFamily="18" charset="0"/>
                      </a:endParaRPr>
                    </a:p>
                  </a:txBody>
                  <a:tcPr marL="5016" marR="5016" marT="5016" marB="0" anchor="b"/>
                </a:tc>
                <a:tc>
                  <a:txBody>
                    <a:bodyPr/>
                    <a:lstStyle/>
                    <a:p>
                      <a:pPr algn="l" fontAlgn="b"/>
                      <a:r>
                        <a:rPr lang="ru-RU" sz="1200" u="none" strike="noStrike" dirty="0" smtClean="0">
                          <a:effectLst/>
                        </a:rPr>
                        <a:t>Нарушение </a:t>
                      </a:r>
                      <a:r>
                        <a:rPr lang="ru-RU" sz="1200" u="none" strike="noStrike" dirty="0">
                          <a:effectLst/>
                        </a:rPr>
                        <a:t>сроков выполнения работ подрядчиком</a:t>
                      </a:r>
                      <a:endParaRPr lang="ru-RU" sz="1200" b="0" i="0" u="none" strike="noStrike" dirty="0">
                        <a:effectLst/>
                        <a:latin typeface="Times New Roman" panose="02020603050405020304" pitchFamily="18" charset="0"/>
                      </a:endParaRPr>
                    </a:p>
                  </a:txBody>
                  <a:tcPr marL="5016" marR="5016" marT="5016" marB="0" anchor="ctr"/>
                </a:tc>
              </a:tr>
              <a:tr h="156756">
                <a:tc>
                  <a:txBody>
                    <a:bodyPr/>
                    <a:lstStyle/>
                    <a:p>
                      <a:pPr algn="l" fontAlgn="b"/>
                      <a:r>
                        <a:rPr lang="ru-RU" sz="1400" u="none" strike="noStrike" dirty="0">
                          <a:effectLst/>
                        </a:rPr>
                        <a:t>Реконструкция ВОС-1 (2 очередь) г. Пыть-Ях</a:t>
                      </a:r>
                      <a:endParaRPr lang="ru-RU" sz="1400" b="0" i="0" u="none" strike="noStrike" dirty="0">
                        <a:effectLst/>
                        <a:latin typeface="Times New Roman" panose="02020603050405020304" pitchFamily="18" charset="0"/>
                      </a:endParaRPr>
                    </a:p>
                  </a:txBody>
                  <a:tcPr marL="5016" marR="5016" marT="5016" marB="0" anchor="ctr"/>
                </a:tc>
                <a:tc>
                  <a:txBody>
                    <a:bodyPr/>
                    <a:lstStyle/>
                    <a:p>
                      <a:pPr algn="ctr" fontAlgn="b"/>
                      <a:r>
                        <a:rPr lang="ru-RU" sz="1400" u="none" strike="noStrike">
                          <a:effectLst/>
                        </a:rPr>
                        <a:t>94 936,4</a:t>
                      </a:r>
                      <a:endParaRPr lang="ru-RU" sz="1400" b="0" i="0" u="none" strike="noStrike">
                        <a:effectLst/>
                        <a:latin typeface="+mn-lt"/>
                      </a:endParaRPr>
                    </a:p>
                  </a:txBody>
                  <a:tcPr marL="9525" marR="9525" marT="9525" marB="0" anchor="b"/>
                </a:tc>
                <a:tc>
                  <a:txBody>
                    <a:bodyPr/>
                    <a:lstStyle/>
                    <a:p>
                      <a:pPr algn="ctr" fontAlgn="b"/>
                      <a:r>
                        <a:rPr lang="ru-RU" sz="1400" u="none" strike="noStrike" dirty="0">
                          <a:effectLst/>
                        </a:rPr>
                        <a:t>94 641,5</a:t>
                      </a:r>
                      <a:endParaRPr lang="ru-RU" sz="1400" b="0" i="0" u="none" strike="noStrike" dirty="0">
                        <a:effectLst/>
                        <a:latin typeface="+mn-lt"/>
                      </a:endParaRPr>
                    </a:p>
                  </a:txBody>
                  <a:tcPr marL="9525" marR="9525" marT="9525" marB="0" anchor="b"/>
                </a:tc>
                <a:tc>
                  <a:txBody>
                    <a:bodyPr/>
                    <a:lstStyle/>
                    <a:p>
                      <a:pPr algn="ctr" fontAlgn="b"/>
                      <a:r>
                        <a:rPr lang="ru-RU" sz="1400" u="none" strike="noStrike" dirty="0" smtClean="0">
                          <a:effectLst/>
                        </a:rPr>
                        <a:t>99,7</a:t>
                      </a:r>
                      <a:endParaRPr lang="ru-RU" sz="1400" b="0" i="0" u="none" strike="noStrike" dirty="0">
                        <a:effectLst/>
                        <a:latin typeface="Times New Roman" panose="02020603050405020304" pitchFamily="18" charset="0"/>
                      </a:endParaRPr>
                    </a:p>
                  </a:txBody>
                  <a:tcPr marL="5016" marR="5016" marT="5016" marB="0" anchor="b"/>
                </a:tc>
                <a:tc>
                  <a:txBody>
                    <a:bodyPr/>
                    <a:lstStyle/>
                    <a:p>
                      <a:pPr algn="l" fontAlgn="b"/>
                      <a:r>
                        <a:rPr lang="ru-RU" sz="1200" u="none" strike="noStrike" dirty="0" smtClean="0">
                          <a:effectLst/>
                        </a:rPr>
                        <a:t>Объект введен в эксплуатацию 08.10.2021г.</a:t>
                      </a:r>
                      <a:r>
                        <a:rPr lang="ru-RU" sz="1200" u="none" strike="noStrike" dirty="0">
                          <a:effectLst/>
                        </a:rPr>
                        <a:t> </a:t>
                      </a:r>
                      <a:endParaRPr lang="ru-RU" sz="1200" b="0" i="0" u="none" strike="noStrike" dirty="0">
                        <a:effectLst/>
                        <a:latin typeface="Times New Roman" panose="02020603050405020304" pitchFamily="18" charset="0"/>
                      </a:endParaRPr>
                    </a:p>
                  </a:txBody>
                  <a:tcPr marL="5016" marR="5016" marT="5016" marB="0" anchor="ctr"/>
                </a:tc>
              </a:tr>
              <a:tr h="156756">
                <a:tc>
                  <a:txBody>
                    <a:bodyPr/>
                    <a:lstStyle/>
                    <a:p>
                      <a:pPr algn="l" fontAlgn="b"/>
                      <a:r>
                        <a:rPr lang="ru-RU" sz="1400" u="none" strike="noStrike" dirty="0">
                          <a:effectLst/>
                        </a:rPr>
                        <a:t>Реконструкция ВОС-3 в г. Пыть-Ях</a:t>
                      </a:r>
                      <a:endParaRPr lang="ru-RU" sz="1400" b="0" i="0" u="none" strike="noStrike" dirty="0">
                        <a:effectLst/>
                        <a:latin typeface="Times New Roman" panose="02020603050405020304" pitchFamily="18" charset="0"/>
                      </a:endParaRPr>
                    </a:p>
                  </a:txBody>
                  <a:tcPr marL="5016" marR="5016" marT="5016" marB="0" anchor="ctr"/>
                </a:tc>
                <a:tc>
                  <a:txBody>
                    <a:bodyPr/>
                    <a:lstStyle/>
                    <a:p>
                      <a:pPr algn="ctr" fontAlgn="b"/>
                      <a:r>
                        <a:rPr lang="ru-RU" sz="1400" u="none" strike="noStrike">
                          <a:effectLst/>
                        </a:rPr>
                        <a:t>346 456,1</a:t>
                      </a:r>
                      <a:endParaRPr lang="ru-RU" sz="1400" b="0" i="0" u="none" strike="noStrike">
                        <a:effectLst/>
                        <a:latin typeface="+mn-lt"/>
                      </a:endParaRPr>
                    </a:p>
                  </a:txBody>
                  <a:tcPr marL="9525" marR="9525" marT="9525" marB="0" anchor="b"/>
                </a:tc>
                <a:tc>
                  <a:txBody>
                    <a:bodyPr/>
                    <a:lstStyle/>
                    <a:p>
                      <a:pPr algn="ctr" fontAlgn="b"/>
                      <a:r>
                        <a:rPr lang="ru-RU" sz="1400" u="none" strike="noStrike" dirty="0">
                          <a:effectLst/>
                        </a:rPr>
                        <a:t>345 060,4</a:t>
                      </a:r>
                      <a:endParaRPr lang="ru-RU" sz="1400" b="0" i="0" u="none" strike="noStrike" dirty="0">
                        <a:effectLst/>
                        <a:latin typeface="+mn-lt"/>
                      </a:endParaRPr>
                    </a:p>
                  </a:txBody>
                  <a:tcPr marL="9525" marR="9525" marT="9525" marB="0" anchor="b"/>
                </a:tc>
                <a:tc>
                  <a:txBody>
                    <a:bodyPr/>
                    <a:lstStyle/>
                    <a:p>
                      <a:pPr algn="ctr" fontAlgn="b"/>
                      <a:r>
                        <a:rPr lang="ru-RU" sz="1400" u="none" strike="noStrike" dirty="0" smtClean="0">
                          <a:effectLst/>
                        </a:rPr>
                        <a:t>99,6</a:t>
                      </a:r>
                      <a:endParaRPr lang="ru-RU" sz="1400" b="0" i="0" u="none" strike="noStrike" dirty="0">
                        <a:effectLst/>
                        <a:latin typeface="Times New Roman" panose="02020603050405020304" pitchFamily="18" charset="0"/>
                      </a:endParaRPr>
                    </a:p>
                  </a:txBody>
                  <a:tcPr marL="5016" marR="5016" marT="5016" marB="0" anchor="b"/>
                </a:tc>
                <a:tc>
                  <a:txBody>
                    <a:bodyPr/>
                    <a:lstStyle/>
                    <a:p>
                      <a:pPr algn="l" fontAlgn="b"/>
                      <a:r>
                        <a:rPr lang="ru-RU" sz="1200" u="none" strike="noStrike" dirty="0" smtClean="0">
                          <a:effectLst/>
                        </a:rPr>
                        <a:t>Продолжаются строительно-монтажные работы, общая готовность объекта</a:t>
                      </a:r>
                      <a:r>
                        <a:rPr lang="ru-RU" sz="1200" u="none" strike="noStrike" baseline="0" dirty="0" smtClean="0">
                          <a:effectLst/>
                        </a:rPr>
                        <a:t> </a:t>
                      </a:r>
                      <a:r>
                        <a:rPr lang="ru-RU" sz="1200" u="none" strike="noStrike" dirty="0" smtClean="0">
                          <a:effectLst/>
                        </a:rPr>
                        <a:t>86%</a:t>
                      </a:r>
                      <a:endParaRPr lang="ru-RU" sz="1200" b="0" i="0" u="none" strike="noStrike" dirty="0">
                        <a:effectLst/>
                        <a:latin typeface="Times New Roman" panose="02020603050405020304" pitchFamily="18" charset="0"/>
                      </a:endParaRPr>
                    </a:p>
                  </a:txBody>
                  <a:tcPr marL="5016" marR="5016" marT="5016" marB="0" anchor="ctr"/>
                </a:tc>
              </a:tr>
              <a:tr h="303641">
                <a:tc>
                  <a:txBody>
                    <a:bodyPr/>
                    <a:lstStyle/>
                    <a:p>
                      <a:pPr algn="l" fontAlgn="b"/>
                      <a:r>
                        <a:rPr lang="ru-RU" sz="1400" u="none" strike="noStrike" dirty="0">
                          <a:effectLst/>
                        </a:rPr>
                        <a:t>Приобретение жилых помещений для предоставления детям-сиротам и детям, оставшимся без попечения родителей</a:t>
                      </a:r>
                      <a:endParaRPr lang="ru-RU" sz="1400" b="0" i="0" u="none" strike="noStrike" dirty="0">
                        <a:effectLst/>
                        <a:latin typeface="Times New Roman" panose="02020603050405020304" pitchFamily="18" charset="0"/>
                      </a:endParaRPr>
                    </a:p>
                  </a:txBody>
                  <a:tcPr marL="5016" marR="5016" marT="5016" marB="0" anchor="ctr"/>
                </a:tc>
                <a:tc>
                  <a:txBody>
                    <a:bodyPr/>
                    <a:lstStyle/>
                    <a:p>
                      <a:pPr algn="ctr" fontAlgn="b"/>
                      <a:r>
                        <a:rPr lang="ru-RU" sz="1400" u="none" strike="noStrike">
                          <a:effectLst/>
                        </a:rPr>
                        <a:t>13 308,4</a:t>
                      </a:r>
                      <a:endParaRPr lang="ru-RU" sz="1400" b="0" i="0" u="none" strike="noStrike">
                        <a:effectLst/>
                        <a:latin typeface="+mn-lt"/>
                      </a:endParaRPr>
                    </a:p>
                  </a:txBody>
                  <a:tcPr marL="9525" marR="9525" marT="9525" marB="0" anchor="b"/>
                </a:tc>
                <a:tc>
                  <a:txBody>
                    <a:bodyPr/>
                    <a:lstStyle/>
                    <a:p>
                      <a:pPr algn="ctr" fontAlgn="b"/>
                      <a:r>
                        <a:rPr lang="ru-RU" sz="1400" u="none" strike="noStrike" dirty="0">
                          <a:effectLst/>
                        </a:rPr>
                        <a:t>13 308,4</a:t>
                      </a:r>
                      <a:endParaRPr lang="ru-RU" sz="1400" b="0" i="0" u="none" strike="noStrike" dirty="0">
                        <a:effectLst/>
                        <a:latin typeface="+mn-lt"/>
                      </a:endParaRPr>
                    </a:p>
                  </a:txBody>
                  <a:tcPr marL="9525" marR="9525" marT="9525" marB="0" anchor="b"/>
                </a:tc>
                <a:tc>
                  <a:txBody>
                    <a:bodyPr/>
                    <a:lstStyle/>
                    <a:p>
                      <a:pPr algn="ctr" fontAlgn="b"/>
                      <a:r>
                        <a:rPr lang="ru-RU" sz="1400" u="none" strike="noStrike" dirty="0" smtClean="0">
                          <a:effectLst/>
                        </a:rPr>
                        <a:t>100,0</a:t>
                      </a:r>
                      <a:endParaRPr lang="ru-RU" sz="1400" b="0" i="0" u="none" strike="noStrike" dirty="0">
                        <a:effectLst/>
                        <a:latin typeface="Times New Roman" panose="02020603050405020304" pitchFamily="18" charset="0"/>
                      </a:endParaRPr>
                    </a:p>
                  </a:txBody>
                  <a:tcPr marL="5016" marR="5016" marT="5016" marB="0" anchor="b"/>
                </a:tc>
                <a:tc>
                  <a:txBody>
                    <a:bodyPr/>
                    <a:lstStyle/>
                    <a:p>
                      <a:pPr algn="l" fontAlgn="b"/>
                      <a:r>
                        <a:rPr lang="ru-RU" sz="1200" u="none" strike="noStrike" dirty="0" smtClean="0">
                          <a:effectLst/>
                        </a:rPr>
                        <a:t>Приобретено 7 жилых помещений</a:t>
                      </a:r>
                      <a:endParaRPr lang="ru-RU" sz="1200" b="0" i="0" u="none" strike="noStrike" dirty="0">
                        <a:effectLst/>
                        <a:latin typeface="Times New Roman" panose="02020603050405020304" pitchFamily="18" charset="0"/>
                      </a:endParaRPr>
                    </a:p>
                  </a:txBody>
                  <a:tcPr marL="5016" marR="5016" marT="5016" marB="0" anchor="ctr"/>
                </a:tc>
              </a:tr>
              <a:tr h="303641">
                <a:tc>
                  <a:txBody>
                    <a:bodyPr/>
                    <a:lstStyle/>
                    <a:p>
                      <a:pPr algn="l" fontAlgn="b"/>
                      <a:r>
                        <a:rPr lang="ru-RU" sz="1400" u="none" strike="noStrike" dirty="0">
                          <a:effectLst/>
                        </a:rPr>
                        <a:t>Физкультурно-оздоровительный объект</a:t>
                      </a:r>
                      <a:endParaRPr lang="ru-RU" sz="1400" b="0" i="0" u="none" strike="noStrike" dirty="0">
                        <a:effectLst/>
                        <a:latin typeface="Times New Roman" panose="02020603050405020304" pitchFamily="18" charset="0"/>
                      </a:endParaRPr>
                    </a:p>
                  </a:txBody>
                  <a:tcPr marL="5016" marR="5016" marT="5016" marB="0" anchor="ctr"/>
                </a:tc>
                <a:tc>
                  <a:txBody>
                    <a:bodyPr/>
                    <a:lstStyle/>
                    <a:p>
                      <a:pPr algn="ctr" fontAlgn="b"/>
                      <a:r>
                        <a:rPr lang="ru-RU" sz="1400" u="none" strike="noStrike">
                          <a:effectLst/>
                        </a:rPr>
                        <a:t>284 396,2</a:t>
                      </a:r>
                      <a:endParaRPr lang="ru-RU" sz="1400" b="0" i="0" u="none" strike="noStrike">
                        <a:effectLst/>
                        <a:latin typeface="+mn-lt"/>
                      </a:endParaRPr>
                    </a:p>
                  </a:txBody>
                  <a:tcPr marL="9525" marR="9525" marT="9525" marB="0" anchor="b"/>
                </a:tc>
                <a:tc>
                  <a:txBody>
                    <a:bodyPr/>
                    <a:lstStyle/>
                    <a:p>
                      <a:pPr algn="ctr" fontAlgn="b"/>
                      <a:r>
                        <a:rPr lang="ru-RU" sz="1400" u="none" strike="noStrike">
                          <a:effectLst/>
                        </a:rPr>
                        <a:t>0,0</a:t>
                      </a:r>
                      <a:endParaRPr lang="ru-RU" sz="1400" b="0" i="0" u="none" strike="noStrike">
                        <a:effectLst/>
                        <a:latin typeface="+mn-lt"/>
                      </a:endParaRPr>
                    </a:p>
                  </a:txBody>
                  <a:tcPr marL="9525" marR="9525" marT="9525" marB="0" anchor="b"/>
                </a:tc>
                <a:tc>
                  <a:txBody>
                    <a:bodyPr/>
                    <a:lstStyle/>
                    <a:p>
                      <a:pPr algn="ctr" fontAlgn="b"/>
                      <a:r>
                        <a:rPr lang="ru-RU" sz="1400" u="none" strike="noStrike" dirty="0" smtClean="0">
                          <a:effectLst/>
                        </a:rPr>
                        <a:t>0,0</a:t>
                      </a:r>
                      <a:endParaRPr lang="ru-RU" sz="1400" b="0" i="0" u="none" strike="noStrike" dirty="0">
                        <a:effectLst/>
                        <a:latin typeface="Times New Roman" panose="02020603050405020304" pitchFamily="18" charset="0"/>
                      </a:endParaRPr>
                    </a:p>
                  </a:txBody>
                  <a:tcPr marL="5016" marR="5016" marT="5016" marB="0" anchor="b"/>
                </a:tc>
                <a:tc>
                  <a:txBody>
                    <a:bodyPr/>
                    <a:lstStyle/>
                    <a:p>
                      <a:pPr algn="l" fontAlgn="b"/>
                      <a:r>
                        <a:rPr lang="ru-RU" sz="1200" u="none" strike="noStrike" dirty="0" smtClean="0">
                          <a:effectLst/>
                        </a:rPr>
                        <a:t>По предписанию авторского надзора строительство объекта прекращено</a:t>
                      </a:r>
                      <a:endParaRPr lang="ru-RU" sz="1200" b="0" i="0" u="none" strike="noStrike" dirty="0">
                        <a:effectLst/>
                        <a:latin typeface="Times New Roman" panose="02020603050405020304" pitchFamily="18" charset="0"/>
                      </a:endParaRPr>
                    </a:p>
                  </a:txBody>
                  <a:tcPr marL="5016" marR="5016" marT="5016" marB="0" anchor="ctr"/>
                </a:tc>
              </a:tr>
            </a:tbl>
          </a:graphicData>
        </a:graphic>
      </p:graphicFrame>
    </p:spTree>
    <p:extLst>
      <p:ext uri="{BB962C8B-B14F-4D97-AF65-F5344CB8AC3E}">
        <p14:creationId xmlns:p14="http://schemas.microsoft.com/office/powerpoint/2010/main" val="3750190951"/>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Нижний колонтитул 3"/>
          <p:cNvSpPr>
            <a:spLocks noGrp="1"/>
          </p:cNvSpPr>
          <p:nvPr>
            <p:ph type="ftr" sz="quarter" idx="4294967295"/>
          </p:nvPr>
        </p:nvSpPr>
        <p:spPr>
          <a:xfrm>
            <a:off x="0" y="6437730"/>
            <a:ext cx="11760000" cy="432000"/>
          </a:xfrm>
          <a:prstGeom prst="rect">
            <a:avLst/>
          </a:prstGeom>
          <a:solidFill>
            <a:srgbClr val="404040"/>
          </a:solidFill>
          <a:ln cmpd="sng">
            <a:noFill/>
          </a:ln>
        </p:spPr>
        <p:txBody>
          <a:bodyPr anchor="ctr"/>
          <a:lstStyle/>
          <a:p>
            <a:pPr lvl="1"/>
            <a:r>
              <a:rPr lang="ru-RU" b="1" dirty="0">
                <a:gradFill>
                  <a:gsLst>
                    <a:gs pos="0">
                      <a:schemeClr val="accent1">
                        <a:lumMod val="5000"/>
                        <a:lumOff val="95000"/>
                      </a:schemeClr>
                    </a:gs>
                    <a:gs pos="74000">
                      <a:schemeClr val="accent5">
                        <a:lumMod val="25000"/>
                        <a:lumOff val="75000"/>
                      </a:schemeClr>
                    </a:gs>
                    <a:gs pos="83000">
                      <a:schemeClr val="accent5">
                        <a:lumMod val="25000"/>
                        <a:lumOff val="75000"/>
                      </a:schemeClr>
                    </a:gs>
                    <a:gs pos="100000">
                      <a:schemeClr val="accent5">
                        <a:lumMod val="50000"/>
                        <a:lumOff val="50000"/>
                      </a:schemeClr>
                    </a:gs>
                  </a:gsLst>
                  <a:lin ang="5400000" scaled="1"/>
                </a:gradFill>
              </a:rPr>
              <a:t>БЮДЖЕТ ДЛЯ ГРАЖДАН </a:t>
            </a:r>
          </a:p>
        </p:txBody>
      </p:sp>
      <p:sp>
        <p:nvSpPr>
          <p:cNvPr id="34" name="Номер слайда 5">
            <a:extLst>
              <a:ext uri="{FF2B5EF4-FFF2-40B4-BE49-F238E27FC236}">
                <a16:creationId xmlns="" xmlns:a16="http://schemas.microsoft.com/office/drawing/2014/main" id="{1C554D9F-1895-486E-BFBA-905BB2D29E08}"/>
              </a:ext>
            </a:extLst>
          </p:cNvPr>
          <p:cNvSpPr>
            <a:spLocks noGrp="1"/>
          </p:cNvSpPr>
          <p:nvPr>
            <p:ph type="sldNum" sz="quarter" idx="33"/>
          </p:nvPr>
        </p:nvSpPr>
        <p:spPr>
          <a:xfrm>
            <a:off x="11760000" y="6437730"/>
            <a:ext cx="432000" cy="432000"/>
          </a:xfrm>
        </p:spPr>
        <p:txBody>
          <a:bodyPr rtlCol="0"/>
          <a:lstStyle/>
          <a:p>
            <a:pPr rtl="0"/>
            <a:fld id="{19B51A1E-902D-48AF-9020-955120F399B6}" type="slidenum">
              <a:rPr lang="ru-RU" sz="1600" b="1" smtClean="0">
                <a:ln w="0"/>
                <a:gradFill>
                  <a:gsLst>
                    <a:gs pos="0">
                      <a:schemeClr val="accent1">
                        <a:lumMod val="5000"/>
                        <a:lumOff val="95000"/>
                      </a:schemeClr>
                    </a:gs>
                    <a:gs pos="74000">
                      <a:schemeClr val="accent5">
                        <a:lumMod val="25000"/>
                        <a:lumOff val="75000"/>
                      </a:schemeClr>
                    </a:gs>
                    <a:gs pos="83000">
                      <a:schemeClr val="accent5">
                        <a:lumMod val="25000"/>
                        <a:lumOff val="75000"/>
                      </a:schemeClr>
                    </a:gs>
                    <a:gs pos="100000">
                      <a:schemeClr val="accent5">
                        <a:lumMod val="50000"/>
                        <a:lumOff val="50000"/>
                      </a:schemeClr>
                    </a:gs>
                  </a:gsLst>
                  <a:lin ang="5400000" scaled="1"/>
                </a:gradFill>
                <a:effectLst>
                  <a:outerShdw blurRad="38100" dist="25400" dir="5400000" algn="ctr" rotWithShape="0">
                    <a:srgbClr val="6E747A">
                      <a:alpha val="43000"/>
                    </a:srgbClr>
                  </a:outerShdw>
                </a:effectLst>
              </a:rPr>
              <a:pPr rtl="0"/>
              <a:t>96</a:t>
            </a:fld>
            <a:endParaRPr lang="ru-RU" sz="1600" b="1" dirty="0">
              <a:ln w="0"/>
              <a:gradFill>
                <a:gsLst>
                  <a:gs pos="0">
                    <a:schemeClr val="accent1">
                      <a:lumMod val="5000"/>
                      <a:lumOff val="95000"/>
                    </a:schemeClr>
                  </a:gs>
                  <a:gs pos="74000">
                    <a:schemeClr val="accent5">
                      <a:lumMod val="25000"/>
                      <a:lumOff val="75000"/>
                    </a:schemeClr>
                  </a:gs>
                  <a:gs pos="83000">
                    <a:schemeClr val="accent5">
                      <a:lumMod val="25000"/>
                      <a:lumOff val="75000"/>
                    </a:schemeClr>
                  </a:gs>
                  <a:gs pos="100000">
                    <a:schemeClr val="accent5">
                      <a:lumMod val="50000"/>
                      <a:lumOff val="50000"/>
                    </a:schemeClr>
                  </a:gs>
                </a:gsLst>
                <a:lin ang="5400000" scaled="1"/>
              </a:gradFill>
              <a:effectLst>
                <a:outerShdw blurRad="38100" dist="25400" dir="5400000" algn="ctr" rotWithShape="0">
                  <a:srgbClr val="6E747A">
                    <a:alpha val="43000"/>
                  </a:srgbClr>
                </a:outerShdw>
              </a:effectLst>
            </a:endParaRPr>
          </a:p>
        </p:txBody>
      </p:sp>
      <p:sp>
        <p:nvSpPr>
          <p:cNvPr id="3" name="Заголовок 2"/>
          <p:cNvSpPr>
            <a:spLocks noGrp="1"/>
          </p:cNvSpPr>
          <p:nvPr>
            <p:ph type="title"/>
          </p:nvPr>
        </p:nvSpPr>
        <p:spPr/>
        <p:txBody>
          <a:bodyPr/>
          <a:lstStyle/>
          <a:p>
            <a:r>
              <a:rPr lang="ru-RU" sz="2800" dirty="0" smtClean="0"/>
              <a:t>Формирование и использование дорожного фонда муниципального образования в 2021 году</a:t>
            </a:r>
            <a:endParaRPr lang="ru-RU" sz="2800" dirty="0"/>
          </a:p>
        </p:txBody>
      </p:sp>
      <p:graphicFrame>
        <p:nvGraphicFramePr>
          <p:cNvPr id="5" name="Таблица 4"/>
          <p:cNvGraphicFramePr>
            <a:graphicFrameLocks noGrp="1"/>
          </p:cNvGraphicFramePr>
          <p:nvPr>
            <p:extLst>
              <p:ext uri="{D42A27DB-BD31-4B8C-83A1-F6EECF244321}">
                <p14:modId xmlns:p14="http://schemas.microsoft.com/office/powerpoint/2010/main" val="1029938749"/>
              </p:ext>
            </p:extLst>
          </p:nvPr>
        </p:nvGraphicFramePr>
        <p:xfrm>
          <a:off x="432000" y="1097493"/>
          <a:ext cx="8712000" cy="5288689"/>
        </p:xfrm>
        <a:graphic>
          <a:graphicData uri="http://schemas.openxmlformats.org/drawingml/2006/table">
            <a:tbl>
              <a:tblPr firstRow="1" lastRow="1" bandRow="1" bandCol="1">
                <a:tableStyleId>{5A111915-BE36-4E01-A7E5-04B1672EAD32}</a:tableStyleId>
              </a:tblPr>
              <a:tblGrid>
                <a:gridCol w="6292398"/>
                <a:gridCol w="806534"/>
                <a:gridCol w="806534"/>
                <a:gridCol w="806534"/>
              </a:tblGrid>
              <a:tr h="822701">
                <a:tc>
                  <a:txBody>
                    <a:bodyPr/>
                    <a:lstStyle/>
                    <a:p>
                      <a:pPr algn="ctr" fontAlgn="ctr"/>
                      <a:r>
                        <a:rPr lang="ru-RU" sz="1000" u="none" strike="noStrike" dirty="0">
                          <a:effectLst/>
                        </a:rPr>
                        <a:t>Наименование показателя</a:t>
                      </a:r>
                      <a:endParaRPr lang="ru-RU" sz="1000" b="1" i="0" u="none" strike="noStrike" dirty="0">
                        <a:solidFill>
                          <a:srgbClr val="000000"/>
                        </a:solidFill>
                        <a:effectLst/>
                        <a:latin typeface="Calibri" panose="020F0502020204030204" pitchFamily="34" charset="0"/>
                      </a:endParaRPr>
                    </a:p>
                  </a:txBody>
                  <a:tcPr marL="6920" marR="6920" marT="6920" marB="0" anchor="ctr"/>
                </a:tc>
                <a:tc>
                  <a:txBody>
                    <a:bodyPr/>
                    <a:lstStyle/>
                    <a:p>
                      <a:pPr algn="ctr" fontAlgn="ctr"/>
                      <a:r>
                        <a:rPr lang="ru-RU" sz="1000" u="none" strike="noStrike" dirty="0">
                          <a:effectLst/>
                        </a:rPr>
                        <a:t>Утверждено</a:t>
                      </a:r>
                      <a:br>
                        <a:rPr lang="ru-RU" sz="1000" u="none" strike="noStrike" dirty="0">
                          <a:effectLst/>
                        </a:rPr>
                      </a:br>
                      <a:r>
                        <a:rPr lang="ru-RU" sz="1000" u="none" strike="noStrike" dirty="0" smtClean="0">
                          <a:effectLst/>
                        </a:rPr>
                        <a:t>(</a:t>
                      </a:r>
                      <a:r>
                        <a:rPr lang="ru-RU" sz="1000" u="none" strike="noStrike" dirty="0" err="1" smtClean="0">
                          <a:effectLst/>
                        </a:rPr>
                        <a:t>первона-чально</a:t>
                      </a:r>
                      <a:r>
                        <a:rPr lang="ru-RU" sz="1000" u="none" strike="noStrike" dirty="0" smtClean="0">
                          <a:effectLst/>
                        </a:rPr>
                        <a:t>)</a:t>
                      </a:r>
                      <a:endParaRPr lang="ru-RU" sz="1000" b="1" i="0" u="none" strike="noStrike" dirty="0">
                        <a:solidFill>
                          <a:srgbClr val="000000"/>
                        </a:solidFill>
                        <a:effectLst/>
                        <a:latin typeface="Calibri" panose="020F0502020204030204" pitchFamily="34" charset="0"/>
                      </a:endParaRPr>
                    </a:p>
                  </a:txBody>
                  <a:tcPr marL="6920" marR="6920" marT="6920" marB="0" anchor="ctr"/>
                </a:tc>
                <a:tc>
                  <a:txBody>
                    <a:bodyPr/>
                    <a:lstStyle/>
                    <a:p>
                      <a:pPr algn="ctr" fontAlgn="ctr"/>
                      <a:r>
                        <a:rPr lang="ru-RU" sz="1000" u="none" strike="noStrike" dirty="0">
                          <a:effectLst/>
                        </a:rPr>
                        <a:t>Уточненный план</a:t>
                      </a:r>
                      <a:endParaRPr lang="ru-RU" sz="1000" b="1" i="0" u="none" strike="noStrike" dirty="0">
                        <a:solidFill>
                          <a:srgbClr val="000000"/>
                        </a:solidFill>
                        <a:effectLst/>
                        <a:latin typeface="Calibri" panose="020F0502020204030204" pitchFamily="34" charset="0"/>
                      </a:endParaRPr>
                    </a:p>
                  </a:txBody>
                  <a:tcPr marL="6920" marR="6920" marT="6920" marB="0" anchor="ctr"/>
                </a:tc>
                <a:tc>
                  <a:txBody>
                    <a:bodyPr/>
                    <a:lstStyle/>
                    <a:p>
                      <a:pPr algn="ctr" fontAlgn="ctr"/>
                      <a:r>
                        <a:rPr lang="ru-RU" sz="1000" u="none" strike="noStrike" dirty="0">
                          <a:effectLst/>
                        </a:rPr>
                        <a:t>Исполнено</a:t>
                      </a:r>
                      <a:endParaRPr lang="ru-RU" sz="1000" b="1" i="0" u="none" strike="noStrike" dirty="0">
                        <a:solidFill>
                          <a:srgbClr val="000000"/>
                        </a:solidFill>
                        <a:effectLst/>
                        <a:latin typeface="Calibri" panose="020F0502020204030204" pitchFamily="34" charset="0"/>
                      </a:endParaRPr>
                    </a:p>
                  </a:txBody>
                  <a:tcPr marL="6920" marR="6920" marT="6920" marB="0" anchor="ctr"/>
                </a:tc>
              </a:tr>
              <a:tr h="214436">
                <a:tc>
                  <a:txBody>
                    <a:bodyPr/>
                    <a:lstStyle/>
                    <a:p>
                      <a:pPr algn="l" fontAlgn="b"/>
                      <a:r>
                        <a:rPr lang="ru-RU" sz="1400" b="1" u="none" strike="noStrike" dirty="0">
                          <a:effectLst/>
                        </a:rPr>
                        <a:t>Фактически сложившиеся остатки дорожного фонда на 01.01.2021</a:t>
                      </a:r>
                      <a:endParaRPr lang="ru-RU" sz="1400" b="1" i="0" u="none" strike="noStrike" dirty="0">
                        <a:solidFill>
                          <a:srgbClr val="000000"/>
                        </a:solidFill>
                        <a:effectLst/>
                        <a:latin typeface="Calibri" panose="020F0502020204030204" pitchFamily="34" charset="0"/>
                      </a:endParaRPr>
                    </a:p>
                  </a:txBody>
                  <a:tcPr marL="6920" marR="6920" marT="6920" marB="0" anchor="b"/>
                </a:tc>
                <a:tc>
                  <a:txBody>
                    <a:bodyPr/>
                    <a:lstStyle/>
                    <a:p>
                      <a:pPr algn="r" fontAlgn="b"/>
                      <a:r>
                        <a:rPr lang="ru-RU" sz="1400" b="1" u="none" strike="noStrike" dirty="0" smtClean="0">
                          <a:effectLst/>
                        </a:rPr>
                        <a:t>0,0</a:t>
                      </a:r>
                      <a:endParaRPr lang="ru-RU" sz="1400" b="1" i="0" u="none" strike="noStrike" dirty="0">
                        <a:solidFill>
                          <a:srgbClr val="000000"/>
                        </a:solidFill>
                        <a:effectLst/>
                        <a:latin typeface="Calibri" panose="020F0502020204030204" pitchFamily="34" charset="0"/>
                      </a:endParaRPr>
                    </a:p>
                  </a:txBody>
                  <a:tcPr marL="6920" marR="6920" marT="6920" marB="0" anchor="b"/>
                </a:tc>
                <a:tc>
                  <a:txBody>
                    <a:bodyPr/>
                    <a:lstStyle/>
                    <a:p>
                      <a:pPr algn="r" fontAlgn="b"/>
                      <a:r>
                        <a:rPr lang="ru-RU" sz="1400" b="1" u="none" strike="noStrike" dirty="0">
                          <a:effectLst/>
                        </a:rPr>
                        <a:t>22 </a:t>
                      </a:r>
                      <a:r>
                        <a:rPr lang="ru-RU" sz="1400" b="1" u="none" strike="noStrike" dirty="0" smtClean="0">
                          <a:effectLst/>
                        </a:rPr>
                        <a:t>500,0</a:t>
                      </a:r>
                      <a:endParaRPr lang="ru-RU" sz="1400" b="1" i="0" u="none" strike="noStrike" dirty="0">
                        <a:solidFill>
                          <a:srgbClr val="000000"/>
                        </a:solidFill>
                        <a:effectLst/>
                        <a:latin typeface="Calibri" panose="020F0502020204030204" pitchFamily="34" charset="0"/>
                      </a:endParaRPr>
                    </a:p>
                  </a:txBody>
                  <a:tcPr marL="6920" marR="6920" marT="6920" marB="0" anchor="b"/>
                </a:tc>
                <a:tc>
                  <a:txBody>
                    <a:bodyPr/>
                    <a:lstStyle/>
                    <a:p>
                      <a:pPr algn="r" fontAlgn="b"/>
                      <a:r>
                        <a:rPr lang="ru-RU" sz="1400" b="1" u="none" strike="noStrike" dirty="0">
                          <a:effectLst/>
                        </a:rPr>
                        <a:t>22 </a:t>
                      </a:r>
                      <a:r>
                        <a:rPr lang="ru-RU" sz="1400" b="1" u="none" strike="noStrike" dirty="0" smtClean="0">
                          <a:effectLst/>
                        </a:rPr>
                        <a:t>500,0</a:t>
                      </a:r>
                      <a:endParaRPr lang="ru-RU" sz="1400" b="1" i="0" u="none" strike="noStrike" dirty="0">
                        <a:solidFill>
                          <a:srgbClr val="000000"/>
                        </a:solidFill>
                        <a:effectLst/>
                        <a:latin typeface="Calibri" panose="020F0502020204030204" pitchFamily="34" charset="0"/>
                      </a:endParaRPr>
                    </a:p>
                  </a:txBody>
                  <a:tcPr marL="6920" marR="6920" marT="6920" marB="0" anchor="b"/>
                </a:tc>
              </a:tr>
              <a:tr h="214436">
                <a:tc>
                  <a:txBody>
                    <a:bodyPr/>
                    <a:lstStyle/>
                    <a:p>
                      <a:pPr algn="l" fontAlgn="b"/>
                      <a:r>
                        <a:rPr lang="ru-RU" sz="1400" b="1" u="none" strike="noStrike" dirty="0">
                          <a:effectLst/>
                        </a:rPr>
                        <a:t>Доходы дорожного фонда, в том числе:</a:t>
                      </a:r>
                      <a:endParaRPr lang="ru-RU" sz="1400" b="1" i="0" u="none" strike="noStrike" dirty="0">
                        <a:solidFill>
                          <a:srgbClr val="000000"/>
                        </a:solidFill>
                        <a:effectLst/>
                        <a:latin typeface="Calibri" panose="020F0502020204030204" pitchFamily="34" charset="0"/>
                      </a:endParaRPr>
                    </a:p>
                  </a:txBody>
                  <a:tcPr marL="6920" marR="6920" marT="6920" marB="0" anchor="b"/>
                </a:tc>
                <a:tc>
                  <a:txBody>
                    <a:bodyPr/>
                    <a:lstStyle/>
                    <a:p>
                      <a:pPr algn="r" fontAlgn="b"/>
                      <a:r>
                        <a:rPr lang="ru-RU" sz="1400" b="1" u="none" strike="noStrike" dirty="0">
                          <a:effectLst/>
                        </a:rPr>
                        <a:t>94 </a:t>
                      </a:r>
                      <a:r>
                        <a:rPr lang="ru-RU" sz="1400" b="1" u="none" strike="noStrike" dirty="0" smtClean="0">
                          <a:effectLst/>
                        </a:rPr>
                        <a:t>251,5</a:t>
                      </a:r>
                      <a:endParaRPr lang="ru-RU" sz="1400" b="1" i="0" u="none" strike="noStrike" dirty="0">
                        <a:solidFill>
                          <a:srgbClr val="000000"/>
                        </a:solidFill>
                        <a:effectLst/>
                        <a:latin typeface="Calibri" panose="020F0502020204030204" pitchFamily="34" charset="0"/>
                      </a:endParaRPr>
                    </a:p>
                  </a:txBody>
                  <a:tcPr marL="6920" marR="6920" marT="6920" marB="0" anchor="b"/>
                </a:tc>
                <a:tc>
                  <a:txBody>
                    <a:bodyPr/>
                    <a:lstStyle/>
                    <a:p>
                      <a:pPr algn="r" fontAlgn="b"/>
                      <a:r>
                        <a:rPr lang="ru-RU" sz="1400" b="1" u="none" strike="noStrike" dirty="0">
                          <a:effectLst/>
                        </a:rPr>
                        <a:t>192 </a:t>
                      </a:r>
                      <a:r>
                        <a:rPr lang="ru-RU" sz="1400" b="1" u="none" strike="noStrike" dirty="0" smtClean="0">
                          <a:effectLst/>
                        </a:rPr>
                        <a:t>480,4</a:t>
                      </a:r>
                      <a:endParaRPr lang="ru-RU" sz="1400" b="1" i="0" u="none" strike="noStrike" dirty="0">
                        <a:solidFill>
                          <a:srgbClr val="000000"/>
                        </a:solidFill>
                        <a:effectLst/>
                        <a:latin typeface="Calibri" panose="020F0502020204030204" pitchFamily="34" charset="0"/>
                      </a:endParaRPr>
                    </a:p>
                  </a:txBody>
                  <a:tcPr marL="6920" marR="6920" marT="6920" marB="0" anchor="b"/>
                </a:tc>
                <a:tc>
                  <a:txBody>
                    <a:bodyPr/>
                    <a:lstStyle/>
                    <a:p>
                      <a:pPr algn="r" fontAlgn="b"/>
                      <a:r>
                        <a:rPr lang="ru-RU" sz="1400" b="1" u="none" strike="noStrike" dirty="0">
                          <a:effectLst/>
                        </a:rPr>
                        <a:t>183 </a:t>
                      </a:r>
                      <a:r>
                        <a:rPr lang="ru-RU" sz="1400" b="1" u="none" strike="noStrike" dirty="0" smtClean="0">
                          <a:effectLst/>
                        </a:rPr>
                        <a:t>960,5</a:t>
                      </a:r>
                      <a:endParaRPr lang="ru-RU" sz="1400" b="1" i="0" u="none" strike="noStrike" dirty="0">
                        <a:solidFill>
                          <a:srgbClr val="000000"/>
                        </a:solidFill>
                        <a:effectLst/>
                        <a:latin typeface="Calibri" panose="020F0502020204030204" pitchFamily="34" charset="0"/>
                      </a:endParaRPr>
                    </a:p>
                  </a:txBody>
                  <a:tcPr marL="6920" marR="6920" marT="6920" marB="0" anchor="b"/>
                </a:tc>
              </a:tr>
              <a:tr h="214436">
                <a:tc>
                  <a:txBody>
                    <a:bodyPr/>
                    <a:lstStyle/>
                    <a:p>
                      <a:pPr algn="l" fontAlgn="b"/>
                      <a:r>
                        <a:rPr lang="ru-RU" sz="1200" u="none" strike="noStrike" dirty="0">
                          <a:effectLst/>
                        </a:rPr>
                        <a:t>Акцизы по подакцизным товарам (продукции)</a:t>
                      </a:r>
                      <a:endParaRPr lang="ru-RU" sz="1200" b="0" i="0" u="none" strike="noStrike" dirty="0">
                        <a:solidFill>
                          <a:srgbClr val="000000"/>
                        </a:solidFill>
                        <a:effectLst/>
                        <a:latin typeface="Calibri" panose="020F0502020204030204" pitchFamily="34" charset="0"/>
                      </a:endParaRPr>
                    </a:p>
                  </a:txBody>
                  <a:tcPr marL="6920" marR="6920" marT="6920" marB="0" anchor="b"/>
                </a:tc>
                <a:tc>
                  <a:txBody>
                    <a:bodyPr/>
                    <a:lstStyle/>
                    <a:p>
                      <a:pPr algn="r" fontAlgn="b"/>
                      <a:r>
                        <a:rPr lang="ru-RU" sz="1400" u="none" strike="noStrike" dirty="0">
                          <a:effectLst/>
                        </a:rPr>
                        <a:t>13 </a:t>
                      </a:r>
                      <a:r>
                        <a:rPr lang="ru-RU" sz="1400" u="none" strike="noStrike" dirty="0" smtClean="0">
                          <a:effectLst/>
                        </a:rPr>
                        <a:t>355,1</a:t>
                      </a:r>
                      <a:endParaRPr lang="ru-RU" sz="1400" b="0" i="0" u="none" strike="noStrike" dirty="0">
                        <a:solidFill>
                          <a:srgbClr val="000000"/>
                        </a:solidFill>
                        <a:effectLst/>
                        <a:latin typeface="Calibri" panose="020F0502020204030204" pitchFamily="34" charset="0"/>
                      </a:endParaRPr>
                    </a:p>
                  </a:txBody>
                  <a:tcPr marL="6920" marR="6920" marT="6920" marB="0" anchor="b"/>
                </a:tc>
                <a:tc>
                  <a:txBody>
                    <a:bodyPr/>
                    <a:lstStyle/>
                    <a:p>
                      <a:pPr algn="r" fontAlgn="b"/>
                      <a:r>
                        <a:rPr lang="ru-RU" sz="1400" u="none" strike="noStrike" dirty="0">
                          <a:effectLst/>
                        </a:rPr>
                        <a:t>13 </a:t>
                      </a:r>
                      <a:r>
                        <a:rPr lang="ru-RU" sz="1400" u="none" strike="noStrike" dirty="0" smtClean="0">
                          <a:effectLst/>
                        </a:rPr>
                        <a:t>355,1</a:t>
                      </a:r>
                      <a:endParaRPr lang="ru-RU" sz="1400" b="0" i="0" u="none" strike="noStrike" dirty="0">
                        <a:solidFill>
                          <a:srgbClr val="000000"/>
                        </a:solidFill>
                        <a:effectLst/>
                        <a:latin typeface="Calibri" panose="020F0502020204030204" pitchFamily="34" charset="0"/>
                      </a:endParaRPr>
                    </a:p>
                  </a:txBody>
                  <a:tcPr marL="6920" marR="6920" marT="6920" marB="0" anchor="b"/>
                </a:tc>
                <a:tc>
                  <a:txBody>
                    <a:bodyPr/>
                    <a:lstStyle/>
                    <a:p>
                      <a:pPr algn="r" fontAlgn="b"/>
                      <a:r>
                        <a:rPr lang="ru-RU" sz="1400" u="none" strike="noStrike" dirty="0">
                          <a:effectLst/>
                        </a:rPr>
                        <a:t>13 </a:t>
                      </a:r>
                      <a:r>
                        <a:rPr lang="ru-RU" sz="1400" u="none" strike="noStrike" dirty="0" smtClean="0">
                          <a:effectLst/>
                        </a:rPr>
                        <a:t>073,8</a:t>
                      </a:r>
                      <a:endParaRPr lang="ru-RU" sz="1400" b="0" i="0" u="none" strike="noStrike" dirty="0">
                        <a:solidFill>
                          <a:srgbClr val="000000"/>
                        </a:solidFill>
                        <a:effectLst/>
                        <a:latin typeface="Calibri" panose="020F0502020204030204" pitchFamily="34" charset="0"/>
                      </a:endParaRPr>
                    </a:p>
                  </a:txBody>
                  <a:tcPr marL="6920" marR="6920" marT="6920" marB="0" anchor="b"/>
                </a:tc>
              </a:tr>
              <a:tr h="214436">
                <a:tc>
                  <a:txBody>
                    <a:bodyPr/>
                    <a:lstStyle/>
                    <a:p>
                      <a:pPr algn="l" fontAlgn="b"/>
                      <a:r>
                        <a:rPr lang="ru-RU" sz="1200" u="none" strike="noStrike" dirty="0">
                          <a:effectLst/>
                        </a:rPr>
                        <a:t>Транспортный налог</a:t>
                      </a:r>
                      <a:endParaRPr lang="ru-RU" sz="1200" b="0" i="0" u="none" strike="noStrike" dirty="0">
                        <a:solidFill>
                          <a:srgbClr val="000000"/>
                        </a:solidFill>
                        <a:effectLst/>
                        <a:latin typeface="Calibri" panose="020F0502020204030204" pitchFamily="34" charset="0"/>
                      </a:endParaRPr>
                    </a:p>
                  </a:txBody>
                  <a:tcPr marL="6920" marR="6920" marT="6920" marB="0" anchor="b"/>
                </a:tc>
                <a:tc>
                  <a:txBody>
                    <a:bodyPr/>
                    <a:lstStyle/>
                    <a:p>
                      <a:pPr algn="r" fontAlgn="b"/>
                      <a:r>
                        <a:rPr lang="ru-RU" sz="1400" u="none" strike="noStrike" dirty="0">
                          <a:effectLst/>
                        </a:rPr>
                        <a:t>18 </a:t>
                      </a:r>
                      <a:r>
                        <a:rPr lang="ru-RU" sz="1400" u="none" strike="noStrike" dirty="0" smtClean="0">
                          <a:effectLst/>
                        </a:rPr>
                        <a:t>100,0</a:t>
                      </a:r>
                      <a:endParaRPr lang="ru-RU" sz="1400" b="0" i="0" u="none" strike="noStrike" dirty="0">
                        <a:solidFill>
                          <a:srgbClr val="000000"/>
                        </a:solidFill>
                        <a:effectLst/>
                        <a:latin typeface="Calibri" panose="020F0502020204030204" pitchFamily="34" charset="0"/>
                      </a:endParaRPr>
                    </a:p>
                  </a:txBody>
                  <a:tcPr marL="6920" marR="6920" marT="6920" marB="0" anchor="b"/>
                </a:tc>
                <a:tc>
                  <a:txBody>
                    <a:bodyPr/>
                    <a:lstStyle/>
                    <a:p>
                      <a:pPr algn="r" fontAlgn="b"/>
                      <a:r>
                        <a:rPr lang="ru-RU" sz="1400" u="none" strike="noStrike" dirty="0">
                          <a:effectLst/>
                        </a:rPr>
                        <a:t>18 </a:t>
                      </a:r>
                      <a:r>
                        <a:rPr lang="ru-RU" sz="1400" u="none" strike="noStrike" dirty="0" smtClean="0">
                          <a:effectLst/>
                        </a:rPr>
                        <a:t>100,0</a:t>
                      </a:r>
                      <a:endParaRPr lang="ru-RU" sz="1400" b="0" i="0" u="none" strike="noStrike" dirty="0">
                        <a:solidFill>
                          <a:srgbClr val="000000"/>
                        </a:solidFill>
                        <a:effectLst/>
                        <a:latin typeface="Calibri" panose="020F0502020204030204" pitchFamily="34" charset="0"/>
                      </a:endParaRPr>
                    </a:p>
                  </a:txBody>
                  <a:tcPr marL="6920" marR="6920" marT="6920" marB="0" anchor="b"/>
                </a:tc>
                <a:tc>
                  <a:txBody>
                    <a:bodyPr/>
                    <a:lstStyle/>
                    <a:p>
                      <a:pPr algn="r" fontAlgn="b"/>
                      <a:r>
                        <a:rPr lang="ru-RU" sz="1400" u="none" strike="noStrike" dirty="0">
                          <a:effectLst/>
                        </a:rPr>
                        <a:t>18 </a:t>
                      </a:r>
                      <a:r>
                        <a:rPr lang="ru-RU" sz="1400" u="none" strike="noStrike" dirty="0" smtClean="0">
                          <a:effectLst/>
                        </a:rPr>
                        <a:t>626,9</a:t>
                      </a:r>
                      <a:endParaRPr lang="ru-RU" sz="1400" b="0" i="0" u="none" strike="noStrike" dirty="0">
                        <a:solidFill>
                          <a:srgbClr val="000000"/>
                        </a:solidFill>
                        <a:effectLst/>
                        <a:latin typeface="Calibri" panose="020F0502020204030204" pitchFamily="34" charset="0"/>
                      </a:endParaRPr>
                    </a:p>
                  </a:txBody>
                  <a:tcPr marL="6920" marR="6920" marT="6920" marB="0" anchor="b"/>
                </a:tc>
              </a:tr>
              <a:tr h="563101">
                <a:tc>
                  <a:txBody>
                    <a:bodyPr/>
                    <a:lstStyle/>
                    <a:p>
                      <a:pPr algn="l" fontAlgn="b"/>
                      <a:r>
                        <a:rPr lang="ru-RU" sz="1200" u="none" strike="noStrike" dirty="0">
                          <a:effectLst/>
                        </a:rPr>
                        <a:t>Платежи, уплачиваемые в целях возмещения вреда, причиняемого автомобильным </a:t>
                      </a:r>
                      <a:r>
                        <a:rPr lang="ru-RU" sz="1200" u="none" strike="noStrike" dirty="0" smtClean="0">
                          <a:effectLst/>
                        </a:rPr>
                        <a:t>дорогам транспортными средствами, осуществляющими перевозки тяжеловесных и (или) крупногабаритных грузов</a:t>
                      </a:r>
                      <a:endParaRPr lang="ru-RU" sz="1200" b="0" i="0" u="none" strike="noStrike" dirty="0">
                        <a:solidFill>
                          <a:srgbClr val="000000"/>
                        </a:solidFill>
                        <a:effectLst/>
                        <a:latin typeface="Calibri" panose="020F0502020204030204" pitchFamily="34" charset="0"/>
                      </a:endParaRPr>
                    </a:p>
                  </a:txBody>
                  <a:tcPr marL="6920" marR="6920" marT="6920" marB="0" anchor="b"/>
                </a:tc>
                <a:tc>
                  <a:txBody>
                    <a:bodyPr/>
                    <a:lstStyle/>
                    <a:p>
                      <a:pPr algn="r" fontAlgn="b"/>
                      <a:r>
                        <a:rPr lang="ru-RU" sz="1400" u="none" strike="noStrike" dirty="0">
                          <a:effectLst/>
                        </a:rPr>
                        <a:t>6 </a:t>
                      </a:r>
                      <a:r>
                        <a:rPr lang="ru-RU" sz="1400" u="none" strike="noStrike" dirty="0" smtClean="0">
                          <a:effectLst/>
                        </a:rPr>
                        <a:t>400,0</a:t>
                      </a:r>
                      <a:endParaRPr lang="ru-RU" sz="1400" b="0" i="0" u="none" strike="noStrike" dirty="0">
                        <a:solidFill>
                          <a:srgbClr val="000000"/>
                        </a:solidFill>
                        <a:effectLst/>
                        <a:latin typeface="Calibri" panose="020F0502020204030204" pitchFamily="34" charset="0"/>
                      </a:endParaRPr>
                    </a:p>
                  </a:txBody>
                  <a:tcPr marL="6920" marR="6920" marT="6920" marB="0" anchor="b"/>
                </a:tc>
                <a:tc>
                  <a:txBody>
                    <a:bodyPr/>
                    <a:lstStyle/>
                    <a:p>
                      <a:pPr algn="r" fontAlgn="b"/>
                      <a:r>
                        <a:rPr lang="ru-RU" sz="1400" u="none" strike="noStrike" dirty="0">
                          <a:effectLst/>
                        </a:rPr>
                        <a:t>15 </a:t>
                      </a:r>
                      <a:r>
                        <a:rPr lang="ru-RU" sz="1400" u="none" strike="noStrike" dirty="0" smtClean="0">
                          <a:effectLst/>
                        </a:rPr>
                        <a:t>257,9</a:t>
                      </a:r>
                      <a:endParaRPr lang="ru-RU" sz="1400" b="0" i="0" u="none" strike="noStrike" dirty="0">
                        <a:solidFill>
                          <a:srgbClr val="000000"/>
                        </a:solidFill>
                        <a:effectLst/>
                        <a:latin typeface="Calibri" panose="020F0502020204030204" pitchFamily="34" charset="0"/>
                      </a:endParaRPr>
                    </a:p>
                  </a:txBody>
                  <a:tcPr marL="6920" marR="6920" marT="6920" marB="0" anchor="b"/>
                </a:tc>
                <a:tc>
                  <a:txBody>
                    <a:bodyPr/>
                    <a:lstStyle/>
                    <a:p>
                      <a:pPr algn="r" fontAlgn="b"/>
                      <a:r>
                        <a:rPr lang="ru-RU" sz="1400" u="none" strike="noStrike" dirty="0">
                          <a:effectLst/>
                        </a:rPr>
                        <a:t>15 </a:t>
                      </a:r>
                      <a:r>
                        <a:rPr lang="ru-RU" sz="1400" u="none" strike="noStrike" dirty="0" smtClean="0">
                          <a:effectLst/>
                        </a:rPr>
                        <a:t>618,8</a:t>
                      </a:r>
                      <a:endParaRPr lang="ru-RU" sz="1400" b="0" i="0" u="none" strike="noStrike" dirty="0">
                        <a:solidFill>
                          <a:srgbClr val="000000"/>
                        </a:solidFill>
                        <a:effectLst/>
                        <a:latin typeface="Calibri" panose="020F0502020204030204" pitchFamily="34" charset="0"/>
                      </a:endParaRPr>
                    </a:p>
                  </a:txBody>
                  <a:tcPr marL="6920" marR="6920" marT="6920" marB="0" anchor="b"/>
                </a:tc>
              </a:tr>
              <a:tr h="214436">
                <a:tc>
                  <a:txBody>
                    <a:bodyPr/>
                    <a:lstStyle/>
                    <a:p>
                      <a:pPr algn="l" fontAlgn="b"/>
                      <a:r>
                        <a:rPr lang="ru-RU" sz="1200" u="none" strike="noStrike" dirty="0">
                          <a:effectLst/>
                        </a:rPr>
                        <a:t>Собственные налоговые и неналоговые поступления</a:t>
                      </a:r>
                      <a:endParaRPr lang="ru-RU" sz="1200" b="0" i="0" u="none" strike="noStrike" dirty="0">
                        <a:solidFill>
                          <a:srgbClr val="000000"/>
                        </a:solidFill>
                        <a:effectLst/>
                        <a:latin typeface="Calibri" panose="020F0502020204030204" pitchFamily="34" charset="0"/>
                      </a:endParaRPr>
                    </a:p>
                  </a:txBody>
                  <a:tcPr marL="6920" marR="6920" marT="6920" marB="0" anchor="b"/>
                </a:tc>
                <a:tc>
                  <a:txBody>
                    <a:bodyPr/>
                    <a:lstStyle/>
                    <a:p>
                      <a:pPr algn="r" fontAlgn="b"/>
                      <a:r>
                        <a:rPr lang="ru-RU" sz="1400" u="none" strike="noStrike" dirty="0">
                          <a:effectLst/>
                        </a:rPr>
                        <a:t>56 </a:t>
                      </a:r>
                      <a:r>
                        <a:rPr lang="ru-RU" sz="1400" u="none" strike="noStrike" dirty="0" smtClean="0">
                          <a:effectLst/>
                        </a:rPr>
                        <a:t>386,4</a:t>
                      </a:r>
                      <a:endParaRPr lang="ru-RU" sz="1400" b="0" i="0" u="none" strike="noStrike" dirty="0">
                        <a:solidFill>
                          <a:srgbClr val="000000"/>
                        </a:solidFill>
                        <a:effectLst/>
                        <a:latin typeface="Calibri" panose="020F0502020204030204" pitchFamily="34" charset="0"/>
                      </a:endParaRPr>
                    </a:p>
                  </a:txBody>
                  <a:tcPr marL="6920" marR="6920" marT="6920" marB="0" anchor="b"/>
                </a:tc>
                <a:tc>
                  <a:txBody>
                    <a:bodyPr/>
                    <a:lstStyle/>
                    <a:p>
                      <a:pPr algn="r" fontAlgn="b"/>
                      <a:r>
                        <a:rPr lang="ru-RU" sz="1400" u="none" strike="noStrike" dirty="0">
                          <a:effectLst/>
                        </a:rPr>
                        <a:t>125 </a:t>
                      </a:r>
                      <a:r>
                        <a:rPr lang="ru-RU" sz="1400" u="none" strike="noStrike" dirty="0" smtClean="0">
                          <a:effectLst/>
                        </a:rPr>
                        <a:t>474,4</a:t>
                      </a:r>
                      <a:endParaRPr lang="ru-RU" sz="1400" b="0" i="0" u="none" strike="noStrike" dirty="0">
                        <a:solidFill>
                          <a:srgbClr val="000000"/>
                        </a:solidFill>
                        <a:effectLst/>
                        <a:latin typeface="Calibri" panose="020F0502020204030204" pitchFamily="34" charset="0"/>
                      </a:endParaRPr>
                    </a:p>
                  </a:txBody>
                  <a:tcPr marL="6920" marR="6920" marT="6920" marB="0" anchor="b"/>
                </a:tc>
                <a:tc>
                  <a:txBody>
                    <a:bodyPr/>
                    <a:lstStyle/>
                    <a:p>
                      <a:pPr algn="r" fontAlgn="b"/>
                      <a:r>
                        <a:rPr lang="ru-RU" sz="1400" u="none" strike="noStrike" dirty="0">
                          <a:effectLst/>
                        </a:rPr>
                        <a:t>116 </a:t>
                      </a:r>
                      <a:r>
                        <a:rPr lang="ru-RU" sz="1400" u="none" strike="noStrike" dirty="0" smtClean="0">
                          <a:effectLst/>
                        </a:rPr>
                        <a:t>325,5</a:t>
                      </a:r>
                      <a:endParaRPr lang="ru-RU" sz="1400" b="0" i="0" u="none" strike="noStrike" dirty="0">
                        <a:solidFill>
                          <a:srgbClr val="000000"/>
                        </a:solidFill>
                        <a:effectLst/>
                        <a:latin typeface="Calibri" panose="020F0502020204030204" pitchFamily="34" charset="0"/>
                      </a:endParaRPr>
                    </a:p>
                  </a:txBody>
                  <a:tcPr marL="6920" marR="6920" marT="6920" marB="0" anchor="b"/>
                </a:tc>
              </a:tr>
              <a:tr h="214436">
                <a:tc>
                  <a:txBody>
                    <a:bodyPr/>
                    <a:lstStyle/>
                    <a:p>
                      <a:pPr algn="l" fontAlgn="b"/>
                      <a:r>
                        <a:rPr lang="ru-RU" sz="1200" u="none" strike="noStrike" dirty="0">
                          <a:effectLst/>
                        </a:rPr>
                        <a:t>Прочие безвозмездные поступления</a:t>
                      </a:r>
                      <a:endParaRPr lang="ru-RU" sz="1200" b="0" i="0" u="none" strike="noStrike" dirty="0">
                        <a:solidFill>
                          <a:srgbClr val="000000"/>
                        </a:solidFill>
                        <a:effectLst/>
                        <a:latin typeface="Calibri" panose="020F0502020204030204" pitchFamily="34" charset="0"/>
                      </a:endParaRPr>
                    </a:p>
                  </a:txBody>
                  <a:tcPr marL="6920" marR="6920" marT="6920" marB="0" anchor="b"/>
                </a:tc>
                <a:tc>
                  <a:txBody>
                    <a:bodyPr/>
                    <a:lstStyle/>
                    <a:p>
                      <a:pPr algn="r" fontAlgn="b"/>
                      <a:r>
                        <a:rPr lang="ru-RU" sz="1400" u="none" strike="noStrike" dirty="0" smtClean="0">
                          <a:effectLst/>
                        </a:rPr>
                        <a:t>0,0</a:t>
                      </a:r>
                      <a:endParaRPr lang="ru-RU" sz="1400" b="0" i="0" u="none" strike="noStrike" dirty="0">
                        <a:solidFill>
                          <a:srgbClr val="000000"/>
                        </a:solidFill>
                        <a:effectLst/>
                        <a:latin typeface="Calibri" panose="020F0502020204030204" pitchFamily="34" charset="0"/>
                      </a:endParaRPr>
                    </a:p>
                  </a:txBody>
                  <a:tcPr marL="6920" marR="6920" marT="6920" marB="0" anchor="b"/>
                </a:tc>
                <a:tc>
                  <a:txBody>
                    <a:bodyPr/>
                    <a:lstStyle/>
                    <a:p>
                      <a:pPr algn="r" fontAlgn="b"/>
                      <a:r>
                        <a:rPr lang="ru-RU" sz="1400" u="none" strike="noStrike" dirty="0">
                          <a:effectLst/>
                        </a:rPr>
                        <a:t>20 </a:t>
                      </a:r>
                      <a:r>
                        <a:rPr lang="ru-RU" sz="1400" u="none" strike="noStrike" dirty="0" smtClean="0">
                          <a:effectLst/>
                        </a:rPr>
                        <a:t>000,0</a:t>
                      </a:r>
                      <a:endParaRPr lang="ru-RU" sz="1400" b="0" i="0" u="none" strike="noStrike" dirty="0">
                        <a:solidFill>
                          <a:srgbClr val="000000"/>
                        </a:solidFill>
                        <a:effectLst/>
                        <a:latin typeface="Calibri" panose="020F0502020204030204" pitchFamily="34" charset="0"/>
                      </a:endParaRPr>
                    </a:p>
                  </a:txBody>
                  <a:tcPr marL="6920" marR="6920" marT="6920" marB="0" anchor="b"/>
                </a:tc>
                <a:tc>
                  <a:txBody>
                    <a:bodyPr/>
                    <a:lstStyle/>
                    <a:p>
                      <a:pPr algn="r" fontAlgn="b"/>
                      <a:r>
                        <a:rPr lang="ru-RU" sz="1400" u="none" strike="noStrike" dirty="0">
                          <a:effectLst/>
                        </a:rPr>
                        <a:t>20 </a:t>
                      </a:r>
                      <a:r>
                        <a:rPr lang="ru-RU" sz="1400" u="none" strike="noStrike" dirty="0" smtClean="0">
                          <a:effectLst/>
                        </a:rPr>
                        <a:t>000,0</a:t>
                      </a:r>
                      <a:endParaRPr lang="ru-RU" sz="1400" b="0" i="0" u="none" strike="noStrike" dirty="0">
                        <a:solidFill>
                          <a:srgbClr val="000000"/>
                        </a:solidFill>
                        <a:effectLst/>
                        <a:latin typeface="Calibri" panose="020F0502020204030204" pitchFamily="34" charset="0"/>
                      </a:endParaRPr>
                    </a:p>
                  </a:txBody>
                  <a:tcPr marL="6920" marR="6920" marT="6920" marB="0" anchor="b"/>
                </a:tc>
              </a:tr>
              <a:tr h="563101">
                <a:tc>
                  <a:txBody>
                    <a:bodyPr/>
                    <a:lstStyle/>
                    <a:p>
                      <a:pPr algn="l" fontAlgn="b"/>
                      <a:r>
                        <a:rPr lang="ru-RU" sz="1200" u="none" strike="noStrike" dirty="0">
                          <a:effectLst/>
                        </a:rPr>
                        <a:t>Государственная пошлина за выдачу специального разрешения на движение по автомобильным дорогам транспортных средств, осуществляющих перевозки опасных, тяжеловесных и (или) крупногабаритных грузов</a:t>
                      </a:r>
                      <a:endParaRPr lang="ru-RU" sz="1200" b="0" i="0" u="none" strike="noStrike" dirty="0">
                        <a:solidFill>
                          <a:srgbClr val="000000"/>
                        </a:solidFill>
                        <a:effectLst/>
                        <a:latin typeface="Calibri" panose="020F0502020204030204" pitchFamily="34" charset="0"/>
                      </a:endParaRPr>
                    </a:p>
                  </a:txBody>
                  <a:tcPr marL="6920" marR="6920" marT="6920" marB="0" anchor="b"/>
                </a:tc>
                <a:tc>
                  <a:txBody>
                    <a:bodyPr/>
                    <a:lstStyle/>
                    <a:p>
                      <a:pPr algn="r" fontAlgn="b"/>
                      <a:r>
                        <a:rPr lang="ru-RU" sz="1400" u="none" strike="noStrike" dirty="0" smtClean="0">
                          <a:effectLst/>
                        </a:rPr>
                        <a:t>10,0</a:t>
                      </a:r>
                      <a:endParaRPr lang="ru-RU" sz="1400" b="0" i="0" u="none" strike="noStrike" dirty="0">
                        <a:solidFill>
                          <a:srgbClr val="000000"/>
                        </a:solidFill>
                        <a:effectLst/>
                        <a:latin typeface="Calibri" panose="020F0502020204030204" pitchFamily="34" charset="0"/>
                      </a:endParaRPr>
                    </a:p>
                  </a:txBody>
                  <a:tcPr marL="6920" marR="6920" marT="6920" marB="0" anchor="b"/>
                </a:tc>
                <a:tc>
                  <a:txBody>
                    <a:bodyPr/>
                    <a:lstStyle/>
                    <a:p>
                      <a:pPr algn="r" fontAlgn="b"/>
                      <a:r>
                        <a:rPr lang="ru-RU" sz="1400" u="none" strike="noStrike" dirty="0" smtClean="0">
                          <a:effectLst/>
                        </a:rPr>
                        <a:t>293,0</a:t>
                      </a:r>
                      <a:endParaRPr lang="ru-RU" sz="1400" b="0" i="0" u="none" strike="noStrike" dirty="0">
                        <a:solidFill>
                          <a:srgbClr val="000000"/>
                        </a:solidFill>
                        <a:effectLst/>
                        <a:latin typeface="Calibri" panose="020F0502020204030204" pitchFamily="34" charset="0"/>
                      </a:endParaRPr>
                    </a:p>
                  </a:txBody>
                  <a:tcPr marL="6920" marR="6920" marT="6920" marB="0" anchor="b"/>
                </a:tc>
                <a:tc>
                  <a:txBody>
                    <a:bodyPr/>
                    <a:lstStyle/>
                    <a:p>
                      <a:pPr algn="r" fontAlgn="b"/>
                      <a:r>
                        <a:rPr lang="ru-RU" sz="1400" u="none" strike="noStrike" dirty="0" smtClean="0">
                          <a:effectLst/>
                        </a:rPr>
                        <a:t>315,5</a:t>
                      </a:r>
                      <a:endParaRPr lang="ru-RU" sz="1400" b="0" i="0" u="none" strike="noStrike" dirty="0">
                        <a:solidFill>
                          <a:srgbClr val="000000"/>
                        </a:solidFill>
                        <a:effectLst/>
                        <a:latin typeface="Calibri" panose="020F0502020204030204" pitchFamily="34" charset="0"/>
                      </a:endParaRPr>
                    </a:p>
                  </a:txBody>
                  <a:tcPr marL="6920" marR="6920" marT="6920" marB="0" anchor="b"/>
                </a:tc>
              </a:tr>
              <a:tr h="239226">
                <a:tc>
                  <a:txBody>
                    <a:bodyPr/>
                    <a:lstStyle/>
                    <a:p>
                      <a:pPr algn="l" fontAlgn="b"/>
                      <a:r>
                        <a:rPr lang="ru-RU" sz="1400" b="1" u="none" strike="noStrike" dirty="0">
                          <a:effectLst/>
                        </a:rPr>
                        <a:t>Расходы дорожного фонда, в том числе по направлениям:</a:t>
                      </a:r>
                      <a:endParaRPr lang="ru-RU" sz="1400" b="1" i="0" u="none" strike="noStrike" dirty="0">
                        <a:solidFill>
                          <a:srgbClr val="000000"/>
                        </a:solidFill>
                        <a:effectLst/>
                        <a:latin typeface="Calibri" panose="020F0502020204030204" pitchFamily="34" charset="0"/>
                      </a:endParaRPr>
                    </a:p>
                  </a:txBody>
                  <a:tcPr marL="6920" marR="6920" marT="6920" marB="0" anchor="b"/>
                </a:tc>
                <a:tc>
                  <a:txBody>
                    <a:bodyPr/>
                    <a:lstStyle/>
                    <a:p>
                      <a:pPr algn="r" fontAlgn="b"/>
                      <a:r>
                        <a:rPr lang="ru-RU" sz="1400" b="1" u="none" strike="noStrike" dirty="0">
                          <a:effectLst/>
                        </a:rPr>
                        <a:t>94 </a:t>
                      </a:r>
                      <a:r>
                        <a:rPr lang="ru-RU" sz="1400" b="1" u="none" strike="noStrike" dirty="0" smtClean="0">
                          <a:effectLst/>
                        </a:rPr>
                        <a:t>251,5</a:t>
                      </a:r>
                      <a:endParaRPr lang="ru-RU" sz="1400" b="1" i="0" u="none" strike="noStrike" dirty="0">
                        <a:solidFill>
                          <a:srgbClr val="000000"/>
                        </a:solidFill>
                        <a:effectLst/>
                        <a:latin typeface="Calibri" panose="020F0502020204030204" pitchFamily="34" charset="0"/>
                      </a:endParaRPr>
                    </a:p>
                  </a:txBody>
                  <a:tcPr marL="6920" marR="6920" marT="6920" marB="0" anchor="b"/>
                </a:tc>
                <a:tc>
                  <a:txBody>
                    <a:bodyPr/>
                    <a:lstStyle/>
                    <a:p>
                      <a:pPr algn="r" fontAlgn="b"/>
                      <a:r>
                        <a:rPr lang="ru-RU" sz="1400" b="1" u="none" strike="noStrike" dirty="0">
                          <a:effectLst/>
                        </a:rPr>
                        <a:t>214 </a:t>
                      </a:r>
                      <a:r>
                        <a:rPr lang="ru-RU" sz="1400" b="1" u="none" strike="noStrike" dirty="0" smtClean="0">
                          <a:effectLst/>
                        </a:rPr>
                        <a:t>980,4</a:t>
                      </a:r>
                      <a:endParaRPr lang="ru-RU" sz="1400" b="1" i="0" u="none" strike="noStrike" dirty="0">
                        <a:solidFill>
                          <a:srgbClr val="000000"/>
                        </a:solidFill>
                        <a:effectLst/>
                        <a:latin typeface="Calibri" panose="020F0502020204030204" pitchFamily="34" charset="0"/>
                      </a:endParaRPr>
                    </a:p>
                  </a:txBody>
                  <a:tcPr marL="6920" marR="6920" marT="6920" marB="0" anchor="b"/>
                </a:tc>
                <a:tc>
                  <a:txBody>
                    <a:bodyPr/>
                    <a:lstStyle/>
                    <a:p>
                      <a:pPr algn="r" fontAlgn="b"/>
                      <a:r>
                        <a:rPr lang="ru-RU" sz="1400" b="1" u="none" strike="noStrike" dirty="0">
                          <a:effectLst/>
                        </a:rPr>
                        <a:t>185 </a:t>
                      </a:r>
                      <a:r>
                        <a:rPr lang="ru-RU" sz="1400" b="1" u="none" strike="noStrike" dirty="0" smtClean="0">
                          <a:effectLst/>
                        </a:rPr>
                        <a:t>845,3</a:t>
                      </a:r>
                      <a:endParaRPr lang="ru-RU" sz="1400" b="1" i="0" u="none" strike="noStrike" dirty="0">
                        <a:solidFill>
                          <a:srgbClr val="000000"/>
                        </a:solidFill>
                        <a:effectLst/>
                        <a:latin typeface="Calibri" panose="020F0502020204030204" pitchFamily="34" charset="0"/>
                      </a:endParaRPr>
                    </a:p>
                  </a:txBody>
                  <a:tcPr marL="6920" marR="6920" marT="6920" marB="0" anchor="b"/>
                </a:tc>
              </a:tr>
              <a:tr h="362794">
                <a:tc>
                  <a:txBody>
                    <a:bodyPr/>
                    <a:lstStyle/>
                    <a:p>
                      <a:pPr algn="l" fontAlgn="b"/>
                      <a:r>
                        <a:rPr lang="ru-RU" sz="1200" u="none" strike="noStrike" dirty="0">
                          <a:effectLst/>
                        </a:rPr>
                        <a:t>Проектирование сети автомобильных дорог общего пользования и искусственных сооружений на них</a:t>
                      </a:r>
                      <a:endParaRPr lang="ru-RU" sz="1200" b="0" i="0" u="none" strike="noStrike" dirty="0">
                        <a:solidFill>
                          <a:srgbClr val="000000"/>
                        </a:solidFill>
                        <a:effectLst/>
                        <a:latin typeface="Calibri" panose="020F0502020204030204" pitchFamily="34" charset="0"/>
                      </a:endParaRPr>
                    </a:p>
                  </a:txBody>
                  <a:tcPr marL="6920" marR="6920" marT="6920" marB="0" anchor="b"/>
                </a:tc>
                <a:tc>
                  <a:txBody>
                    <a:bodyPr/>
                    <a:lstStyle/>
                    <a:p>
                      <a:pPr algn="r" fontAlgn="b"/>
                      <a:r>
                        <a:rPr lang="ru-RU" sz="1400" u="none" strike="noStrike">
                          <a:effectLst/>
                        </a:rPr>
                        <a:t> </a:t>
                      </a:r>
                      <a:endParaRPr lang="ru-RU" sz="1400" b="0" i="0" u="none" strike="noStrike">
                        <a:solidFill>
                          <a:srgbClr val="000000"/>
                        </a:solidFill>
                        <a:effectLst/>
                        <a:latin typeface="Calibri" panose="020F0502020204030204" pitchFamily="34" charset="0"/>
                      </a:endParaRPr>
                    </a:p>
                  </a:txBody>
                  <a:tcPr marL="6920" marR="6920" marT="6920" marB="0" anchor="b"/>
                </a:tc>
                <a:tc>
                  <a:txBody>
                    <a:bodyPr/>
                    <a:lstStyle/>
                    <a:p>
                      <a:pPr algn="r" fontAlgn="b"/>
                      <a:r>
                        <a:rPr lang="ru-RU" sz="1400" u="none" strike="noStrike" dirty="0">
                          <a:effectLst/>
                        </a:rPr>
                        <a:t>8 </a:t>
                      </a:r>
                      <a:r>
                        <a:rPr lang="ru-RU" sz="1400" u="none" strike="noStrike" dirty="0" smtClean="0">
                          <a:effectLst/>
                        </a:rPr>
                        <a:t>220,8</a:t>
                      </a:r>
                      <a:endParaRPr lang="ru-RU" sz="1400" b="0" i="0" u="none" strike="noStrike" dirty="0">
                        <a:solidFill>
                          <a:srgbClr val="000000"/>
                        </a:solidFill>
                        <a:effectLst/>
                        <a:latin typeface="Calibri" panose="020F0502020204030204" pitchFamily="34" charset="0"/>
                      </a:endParaRPr>
                    </a:p>
                  </a:txBody>
                  <a:tcPr marL="6920" marR="6920" marT="6920" marB="0" anchor="b"/>
                </a:tc>
                <a:tc>
                  <a:txBody>
                    <a:bodyPr/>
                    <a:lstStyle/>
                    <a:p>
                      <a:pPr algn="r" fontAlgn="b"/>
                      <a:r>
                        <a:rPr lang="ru-RU" sz="1400" u="none" strike="noStrike" dirty="0">
                          <a:effectLst/>
                        </a:rPr>
                        <a:t>1 </a:t>
                      </a:r>
                      <a:r>
                        <a:rPr lang="ru-RU" sz="1400" u="none" strike="noStrike" dirty="0" smtClean="0">
                          <a:effectLst/>
                        </a:rPr>
                        <a:t>620,8</a:t>
                      </a:r>
                      <a:endParaRPr lang="ru-RU" sz="1400" b="0" i="1" u="none" strike="noStrike" dirty="0">
                        <a:solidFill>
                          <a:srgbClr val="000000"/>
                        </a:solidFill>
                        <a:effectLst/>
                        <a:latin typeface="Calibri" panose="020F0502020204030204" pitchFamily="34" charset="0"/>
                      </a:endParaRPr>
                    </a:p>
                  </a:txBody>
                  <a:tcPr marL="6920" marR="6920" marT="6920" marB="0" anchor="b"/>
                </a:tc>
              </a:tr>
              <a:tr h="362794">
                <a:tc>
                  <a:txBody>
                    <a:bodyPr/>
                    <a:lstStyle/>
                    <a:p>
                      <a:pPr algn="l" fontAlgn="b"/>
                      <a:r>
                        <a:rPr lang="ru-RU" sz="1200" u="none" strike="noStrike" dirty="0">
                          <a:effectLst/>
                        </a:rPr>
                        <a:t>Капитальный ремонт и ремонт сети автомобильных дорог общего пользования и искусственных сооружений на них, в том числе:</a:t>
                      </a:r>
                      <a:endParaRPr lang="ru-RU" sz="1200" b="0" i="0" u="none" strike="noStrike" dirty="0">
                        <a:solidFill>
                          <a:srgbClr val="000000"/>
                        </a:solidFill>
                        <a:effectLst/>
                        <a:latin typeface="Calibri" panose="020F0502020204030204" pitchFamily="34" charset="0"/>
                      </a:endParaRPr>
                    </a:p>
                  </a:txBody>
                  <a:tcPr marL="6920" marR="6920" marT="6920" marB="0" anchor="b"/>
                </a:tc>
                <a:tc>
                  <a:txBody>
                    <a:bodyPr/>
                    <a:lstStyle/>
                    <a:p>
                      <a:pPr algn="r" fontAlgn="b"/>
                      <a:r>
                        <a:rPr lang="ru-RU" sz="1400" u="none" strike="noStrike" dirty="0">
                          <a:effectLst/>
                        </a:rPr>
                        <a:t>28 </a:t>
                      </a:r>
                      <a:r>
                        <a:rPr lang="ru-RU" sz="1400" u="none" strike="noStrike" dirty="0" smtClean="0">
                          <a:effectLst/>
                        </a:rPr>
                        <a:t>980,0</a:t>
                      </a:r>
                      <a:endParaRPr lang="ru-RU" sz="1400" b="0" i="0" u="none" strike="noStrike" dirty="0">
                        <a:solidFill>
                          <a:srgbClr val="000000"/>
                        </a:solidFill>
                        <a:effectLst/>
                        <a:latin typeface="Calibri" panose="020F0502020204030204" pitchFamily="34" charset="0"/>
                      </a:endParaRPr>
                    </a:p>
                  </a:txBody>
                  <a:tcPr marL="6920" marR="6920" marT="6920" marB="0" anchor="b"/>
                </a:tc>
                <a:tc>
                  <a:txBody>
                    <a:bodyPr/>
                    <a:lstStyle/>
                    <a:p>
                      <a:pPr algn="r" fontAlgn="b"/>
                      <a:r>
                        <a:rPr lang="ru-RU" sz="1400" u="none" strike="noStrike" dirty="0">
                          <a:effectLst/>
                        </a:rPr>
                        <a:t>119 </a:t>
                      </a:r>
                      <a:r>
                        <a:rPr lang="ru-RU" sz="1400" u="none" strike="noStrike" dirty="0" smtClean="0">
                          <a:effectLst/>
                        </a:rPr>
                        <a:t>478,0</a:t>
                      </a:r>
                      <a:endParaRPr lang="ru-RU" sz="1400" b="0" i="0" u="none" strike="noStrike" dirty="0">
                        <a:solidFill>
                          <a:srgbClr val="000000"/>
                        </a:solidFill>
                        <a:effectLst/>
                        <a:latin typeface="Calibri" panose="020F0502020204030204" pitchFamily="34" charset="0"/>
                      </a:endParaRPr>
                    </a:p>
                  </a:txBody>
                  <a:tcPr marL="6920" marR="6920" marT="6920" marB="0" anchor="b"/>
                </a:tc>
                <a:tc>
                  <a:txBody>
                    <a:bodyPr/>
                    <a:lstStyle/>
                    <a:p>
                      <a:pPr algn="r" fontAlgn="b"/>
                      <a:r>
                        <a:rPr lang="ru-RU" sz="1400" u="none" strike="noStrike" dirty="0">
                          <a:effectLst/>
                        </a:rPr>
                        <a:t>117 </a:t>
                      </a:r>
                      <a:r>
                        <a:rPr lang="ru-RU" sz="1400" u="none" strike="noStrike" dirty="0" smtClean="0">
                          <a:effectLst/>
                        </a:rPr>
                        <a:t>059,0</a:t>
                      </a:r>
                      <a:endParaRPr lang="ru-RU" sz="1400" b="0" i="0" u="none" strike="noStrike" dirty="0">
                        <a:solidFill>
                          <a:srgbClr val="000000"/>
                        </a:solidFill>
                        <a:effectLst/>
                        <a:latin typeface="Calibri" panose="020F0502020204030204" pitchFamily="34" charset="0"/>
                      </a:endParaRPr>
                    </a:p>
                  </a:txBody>
                  <a:tcPr marL="6920" marR="6920" marT="6920" marB="0" anchor="b"/>
                </a:tc>
              </a:tr>
              <a:tr h="214436">
                <a:tc>
                  <a:txBody>
                    <a:bodyPr/>
                    <a:lstStyle/>
                    <a:p>
                      <a:pPr lvl="1" algn="l" fontAlgn="b"/>
                      <a:r>
                        <a:rPr lang="ru-RU" sz="1200" i="1" u="none" strike="noStrike" dirty="0">
                          <a:effectLst/>
                        </a:rPr>
                        <a:t>капитальный ремонт</a:t>
                      </a:r>
                      <a:endParaRPr lang="ru-RU" sz="1200" b="0" i="1" u="none" strike="noStrike" dirty="0">
                        <a:solidFill>
                          <a:srgbClr val="000000"/>
                        </a:solidFill>
                        <a:effectLst/>
                        <a:latin typeface="Calibri" panose="020F0502020204030204" pitchFamily="34" charset="0"/>
                      </a:endParaRPr>
                    </a:p>
                  </a:txBody>
                  <a:tcPr marL="6920" marR="6920" marT="6920" marB="0" anchor="b"/>
                </a:tc>
                <a:tc>
                  <a:txBody>
                    <a:bodyPr/>
                    <a:lstStyle/>
                    <a:p>
                      <a:pPr algn="r" fontAlgn="b"/>
                      <a:r>
                        <a:rPr lang="ru-RU" sz="1400" i="1" u="none" strike="noStrike" dirty="0">
                          <a:effectLst/>
                        </a:rPr>
                        <a:t>28 </a:t>
                      </a:r>
                      <a:r>
                        <a:rPr lang="ru-RU" sz="1400" i="1" u="none" strike="noStrike" dirty="0" smtClean="0">
                          <a:effectLst/>
                        </a:rPr>
                        <a:t>980,0</a:t>
                      </a:r>
                      <a:endParaRPr lang="ru-RU" sz="1400" b="0" i="1" u="none" strike="noStrike" dirty="0">
                        <a:solidFill>
                          <a:srgbClr val="000000"/>
                        </a:solidFill>
                        <a:effectLst/>
                        <a:latin typeface="Calibri" panose="020F0502020204030204" pitchFamily="34" charset="0"/>
                      </a:endParaRPr>
                    </a:p>
                  </a:txBody>
                  <a:tcPr marL="6920" marR="6920" marT="6920" marB="0" anchor="b"/>
                </a:tc>
                <a:tc>
                  <a:txBody>
                    <a:bodyPr/>
                    <a:lstStyle/>
                    <a:p>
                      <a:pPr algn="r" fontAlgn="b"/>
                      <a:r>
                        <a:rPr lang="ru-RU" sz="1400" i="1" u="none" strike="noStrike">
                          <a:effectLst/>
                        </a:rPr>
                        <a:t> </a:t>
                      </a:r>
                      <a:endParaRPr lang="ru-RU" sz="1400" b="0" i="1" u="none" strike="noStrike">
                        <a:solidFill>
                          <a:srgbClr val="000000"/>
                        </a:solidFill>
                        <a:effectLst/>
                        <a:latin typeface="Calibri" panose="020F0502020204030204" pitchFamily="34" charset="0"/>
                      </a:endParaRPr>
                    </a:p>
                  </a:txBody>
                  <a:tcPr marL="6920" marR="6920" marT="6920" marB="0" anchor="b"/>
                </a:tc>
                <a:tc>
                  <a:txBody>
                    <a:bodyPr/>
                    <a:lstStyle/>
                    <a:p>
                      <a:pPr algn="r" fontAlgn="b"/>
                      <a:r>
                        <a:rPr lang="ru-RU" sz="1400" i="1" u="none" strike="noStrike">
                          <a:effectLst/>
                        </a:rPr>
                        <a:t> </a:t>
                      </a:r>
                      <a:endParaRPr lang="ru-RU" sz="1400" b="0" i="1" u="none" strike="noStrike">
                        <a:solidFill>
                          <a:srgbClr val="000000"/>
                        </a:solidFill>
                        <a:effectLst/>
                        <a:latin typeface="Calibri" panose="020F0502020204030204" pitchFamily="34" charset="0"/>
                      </a:endParaRPr>
                    </a:p>
                  </a:txBody>
                  <a:tcPr marL="6920" marR="6920" marT="6920" marB="0" anchor="b"/>
                </a:tc>
              </a:tr>
              <a:tr h="214436">
                <a:tc>
                  <a:txBody>
                    <a:bodyPr/>
                    <a:lstStyle/>
                    <a:p>
                      <a:pPr lvl="1" algn="l" fontAlgn="b"/>
                      <a:r>
                        <a:rPr lang="ru-RU" sz="1200" i="1" u="none" strike="noStrike" dirty="0">
                          <a:effectLst/>
                        </a:rPr>
                        <a:t>ремонт</a:t>
                      </a:r>
                      <a:endParaRPr lang="ru-RU" sz="1200" b="0" i="1" u="none" strike="noStrike" dirty="0">
                        <a:solidFill>
                          <a:srgbClr val="000000"/>
                        </a:solidFill>
                        <a:effectLst/>
                        <a:latin typeface="Calibri" panose="020F0502020204030204" pitchFamily="34" charset="0"/>
                      </a:endParaRPr>
                    </a:p>
                  </a:txBody>
                  <a:tcPr marL="6920" marR="6920" marT="6920" marB="0" anchor="b"/>
                </a:tc>
                <a:tc>
                  <a:txBody>
                    <a:bodyPr/>
                    <a:lstStyle/>
                    <a:p>
                      <a:pPr algn="r" fontAlgn="b"/>
                      <a:endParaRPr lang="ru-RU" sz="1400" b="0" i="1" u="none" strike="noStrike" dirty="0">
                        <a:solidFill>
                          <a:srgbClr val="000000"/>
                        </a:solidFill>
                        <a:effectLst/>
                        <a:latin typeface="Calibri" panose="020F0502020204030204" pitchFamily="34" charset="0"/>
                      </a:endParaRPr>
                    </a:p>
                  </a:txBody>
                  <a:tcPr marL="6920" marR="6920" marT="6920" marB="0" anchor="b"/>
                </a:tc>
                <a:tc>
                  <a:txBody>
                    <a:bodyPr/>
                    <a:lstStyle/>
                    <a:p>
                      <a:pPr algn="r" fontAlgn="b"/>
                      <a:r>
                        <a:rPr lang="ru-RU" sz="1400" i="1" u="none" strike="noStrike" dirty="0">
                          <a:effectLst/>
                        </a:rPr>
                        <a:t>119 </a:t>
                      </a:r>
                      <a:r>
                        <a:rPr lang="ru-RU" sz="1400" i="1" u="none" strike="noStrike" dirty="0" smtClean="0">
                          <a:effectLst/>
                        </a:rPr>
                        <a:t>478,0</a:t>
                      </a:r>
                      <a:endParaRPr lang="ru-RU" sz="1400" b="0" i="1" u="none" strike="noStrike" dirty="0">
                        <a:solidFill>
                          <a:srgbClr val="000000"/>
                        </a:solidFill>
                        <a:effectLst/>
                        <a:latin typeface="Calibri" panose="020F0502020204030204" pitchFamily="34" charset="0"/>
                      </a:endParaRPr>
                    </a:p>
                  </a:txBody>
                  <a:tcPr marL="6920" marR="6920" marT="6920" marB="0" anchor="b"/>
                </a:tc>
                <a:tc>
                  <a:txBody>
                    <a:bodyPr/>
                    <a:lstStyle/>
                    <a:p>
                      <a:pPr algn="r" fontAlgn="b"/>
                      <a:r>
                        <a:rPr lang="ru-RU" sz="1400" i="1" u="none" strike="noStrike" dirty="0">
                          <a:effectLst/>
                        </a:rPr>
                        <a:t>117 </a:t>
                      </a:r>
                      <a:r>
                        <a:rPr lang="ru-RU" sz="1400" i="1" u="none" strike="noStrike" dirty="0" smtClean="0">
                          <a:effectLst/>
                        </a:rPr>
                        <a:t>059,0</a:t>
                      </a:r>
                      <a:endParaRPr lang="ru-RU" sz="1400" b="0" i="1" u="none" strike="noStrike" dirty="0">
                        <a:solidFill>
                          <a:srgbClr val="000000"/>
                        </a:solidFill>
                        <a:effectLst/>
                        <a:latin typeface="Calibri" panose="020F0502020204030204" pitchFamily="34" charset="0"/>
                      </a:endParaRPr>
                    </a:p>
                  </a:txBody>
                  <a:tcPr marL="6920" marR="6920" marT="6920" marB="0" anchor="b"/>
                </a:tc>
              </a:tr>
              <a:tr h="231065">
                <a:tc>
                  <a:txBody>
                    <a:bodyPr/>
                    <a:lstStyle/>
                    <a:p>
                      <a:pPr algn="l" fontAlgn="b"/>
                      <a:r>
                        <a:rPr lang="ru-RU" sz="1200" u="none" strike="noStrike" dirty="0">
                          <a:effectLst/>
                        </a:rPr>
                        <a:t>Содержание сети автомобильных дорог общего пользования и искусственных сооружений на них</a:t>
                      </a:r>
                      <a:endParaRPr lang="ru-RU" sz="1200" b="0" i="0" u="none" strike="noStrike" dirty="0">
                        <a:solidFill>
                          <a:srgbClr val="000000"/>
                        </a:solidFill>
                        <a:effectLst/>
                        <a:latin typeface="Calibri" panose="020F0502020204030204" pitchFamily="34" charset="0"/>
                      </a:endParaRPr>
                    </a:p>
                  </a:txBody>
                  <a:tcPr marL="6920" marR="6920" marT="6920" marB="0" anchor="b"/>
                </a:tc>
                <a:tc>
                  <a:txBody>
                    <a:bodyPr/>
                    <a:lstStyle/>
                    <a:p>
                      <a:pPr algn="r" fontAlgn="b"/>
                      <a:r>
                        <a:rPr lang="ru-RU" sz="1400" u="none" strike="noStrike" dirty="0">
                          <a:effectLst/>
                        </a:rPr>
                        <a:t>65 </a:t>
                      </a:r>
                      <a:r>
                        <a:rPr lang="ru-RU" sz="1400" u="none" strike="noStrike" dirty="0" smtClean="0">
                          <a:effectLst/>
                        </a:rPr>
                        <a:t>271,5</a:t>
                      </a:r>
                      <a:endParaRPr lang="ru-RU" sz="1400" b="0" i="0" u="none" strike="noStrike" dirty="0">
                        <a:solidFill>
                          <a:srgbClr val="000000"/>
                        </a:solidFill>
                        <a:effectLst/>
                        <a:latin typeface="Calibri" panose="020F0502020204030204" pitchFamily="34" charset="0"/>
                      </a:endParaRPr>
                    </a:p>
                  </a:txBody>
                  <a:tcPr marL="6920" marR="6920" marT="6920" marB="0" anchor="b"/>
                </a:tc>
                <a:tc>
                  <a:txBody>
                    <a:bodyPr/>
                    <a:lstStyle/>
                    <a:p>
                      <a:pPr algn="r" fontAlgn="b"/>
                      <a:r>
                        <a:rPr lang="ru-RU" sz="1400" u="none" strike="noStrike" dirty="0">
                          <a:effectLst/>
                        </a:rPr>
                        <a:t>87 </a:t>
                      </a:r>
                      <a:r>
                        <a:rPr lang="ru-RU" sz="1400" u="none" strike="noStrike" dirty="0" smtClean="0">
                          <a:effectLst/>
                        </a:rPr>
                        <a:t>281,6</a:t>
                      </a:r>
                      <a:endParaRPr lang="ru-RU" sz="1400" b="0" i="0" u="none" strike="noStrike" dirty="0">
                        <a:solidFill>
                          <a:srgbClr val="000000"/>
                        </a:solidFill>
                        <a:effectLst/>
                        <a:latin typeface="Calibri" panose="020F0502020204030204" pitchFamily="34" charset="0"/>
                      </a:endParaRPr>
                    </a:p>
                  </a:txBody>
                  <a:tcPr marL="6920" marR="6920" marT="6920" marB="0" anchor="b"/>
                </a:tc>
                <a:tc>
                  <a:txBody>
                    <a:bodyPr/>
                    <a:lstStyle/>
                    <a:p>
                      <a:pPr algn="r" fontAlgn="b"/>
                      <a:r>
                        <a:rPr lang="ru-RU" sz="1400" u="none" strike="noStrike" dirty="0">
                          <a:effectLst/>
                        </a:rPr>
                        <a:t>67 </a:t>
                      </a:r>
                      <a:r>
                        <a:rPr lang="ru-RU" sz="1400" u="none" strike="noStrike" dirty="0" smtClean="0">
                          <a:effectLst/>
                        </a:rPr>
                        <a:t>165,5</a:t>
                      </a:r>
                      <a:endParaRPr lang="ru-RU" sz="1400" b="0" i="0" u="none" strike="noStrike" dirty="0">
                        <a:solidFill>
                          <a:srgbClr val="000000"/>
                        </a:solidFill>
                        <a:effectLst/>
                        <a:latin typeface="Calibri" panose="020F0502020204030204" pitchFamily="34" charset="0"/>
                      </a:endParaRPr>
                    </a:p>
                  </a:txBody>
                  <a:tcPr marL="6920" marR="6920" marT="6920" marB="0" anchor="b"/>
                </a:tc>
              </a:tr>
              <a:tr h="214436">
                <a:tc>
                  <a:txBody>
                    <a:bodyPr/>
                    <a:lstStyle/>
                    <a:p>
                      <a:pPr algn="l" fontAlgn="b"/>
                      <a:r>
                        <a:rPr lang="ru-RU" sz="1400" u="none" strike="noStrike">
                          <a:effectLst/>
                        </a:rPr>
                        <a:t>Фактически сложившиеся остатки дорожного фонда на 01.01.2022</a:t>
                      </a:r>
                      <a:endParaRPr lang="ru-RU" sz="1400" b="1" i="0" u="none" strike="noStrike">
                        <a:solidFill>
                          <a:srgbClr val="000000"/>
                        </a:solidFill>
                        <a:effectLst/>
                        <a:latin typeface="Calibri" panose="020F0502020204030204" pitchFamily="34" charset="0"/>
                      </a:endParaRPr>
                    </a:p>
                  </a:txBody>
                  <a:tcPr marL="6920" marR="6920" marT="6920" marB="0" anchor="b"/>
                </a:tc>
                <a:tc>
                  <a:txBody>
                    <a:bodyPr/>
                    <a:lstStyle/>
                    <a:p>
                      <a:pPr algn="ctr" fontAlgn="b"/>
                      <a:r>
                        <a:rPr lang="ru-RU" sz="1400" u="none" strike="noStrike">
                          <a:effectLst/>
                        </a:rPr>
                        <a:t>Х</a:t>
                      </a:r>
                      <a:endParaRPr lang="ru-RU" sz="1400" b="1" i="0" u="none" strike="noStrike">
                        <a:solidFill>
                          <a:srgbClr val="000000"/>
                        </a:solidFill>
                        <a:effectLst/>
                        <a:latin typeface="Calibri" panose="020F0502020204030204" pitchFamily="34" charset="0"/>
                      </a:endParaRPr>
                    </a:p>
                  </a:txBody>
                  <a:tcPr marL="6920" marR="6920" marT="6920" marB="0" anchor="b"/>
                </a:tc>
                <a:tc>
                  <a:txBody>
                    <a:bodyPr/>
                    <a:lstStyle/>
                    <a:p>
                      <a:pPr algn="ctr" fontAlgn="b"/>
                      <a:r>
                        <a:rPr lang="ru-RU" sz="1400" u="none" strike="noStrike">
                          <a:effectLst/>
                        </a:rPr>
                        <a:t>Х</a:t>
                      </a:r>
                      <a:endParaRPr lang="ru-RU" sz="1400" b="1" i="0" u="none" strike="noStrike">
                        <a:solidFill>
                          <a:srgbClr val="000000"/>
                        </a:solidFill>
                        <a:effectLst/>
                        <a:latin typeface="Calibri" panose="020F0502020204030204" pitchFamily="34" charset="0"/>
                      </a:endParaRPr>
                    </a:p>
                  </a:txBody>
                  <a:tcPr marL="6920" marR="6920" marT="6920" marB="0" anchor="b"/>
                </a:tc>
                <a:tc>
                  <a:txBody>
                    <a:bodyPr/>
                    <a:lstStyle/>
                    <a:p>
                      <a:pPr algn="r" fontAlgn="b"/>
                      <a:r>
                        <a:rPr lang="ru-RU" sz="1400" u="none" strike="noStrike" dirty="0">
                          <a:effectLst/>
                        </a:rPr>
                        <a:t>20 </a:t>
                      </a:r>
                      <a:r>
                        <a:rPr lang="ru-RU" sz="1400" u="none" strike="noStrike" dirty="0" smtClean="0">
                          <a:effectLst/>
                        </a:rPr>
                        <a:t>615,2</a:t>
                      </a:r>
                      <a:endParaRPr lang="ru-RU" sz="1400" b="1" i="0" u="none" strike="noStrike" dirty="0">
                        <a:solidFill>
                          <a:srgbClr val="000000"/>
                        </a:solidFill>
                        <a:effectLst/>
                        <a:latin typeface="Calibri" panose="020F0502020204030204" pitchFamily="34" charset="0"/>
                      </a:endParaRPr>
                    </a:p>
                  </a:txBody>
                  <a:tcPr marL="6920" marR="6920" marT="6920" marB="0" anchor="b"/>
                </a:tc>
              </a:tr>
            </a:tbl>
          </a:graphicData>
        </a:graphic>
      </p:graphicFrame>
      <p:sp>
        <p:nvSpPr>
          <p:cNvPr id="6" name="AutoShape 2" descr="https://www.dumahmao.ru/upload/iblock/f01/f017cec161ba0d3386941a4a33804640.jpg"/>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1028" name="Picture 4" descr="https://onf.ru/sites/default/files/styles/new_fotog_in_node/public/node_gallery/img_3189-14-11-18-15-36.jpe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9310693" y="1097493"/>
            <a:ext cx="2593440" cy="52886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8709514"/>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Нижний колонтитул 3"/>
          <p:cNvSpPr>
            <a:spLocks noGrp="1"/>
          </p:cNvSpPr>
          <p:nvPr>
            <p:ph type="ftr" sz="quarter" idx="4294967295"/>
          </p:nvPr>
        </p:nvSpPr>
        <p:spPr>
          <a:xfrm>
            <a:off x="0" y="6437730"/>
            <a:ext cx="11760000" cy="432000"/>
          </a:xfrm>
          <a:prstGeom prst="rect">
            <a:avLst/>
          </a:prstGeom>
          <a:solidFill>
            <a:srgbClr val="404040"/>
          </a:solidFill>
          <a:ln cmpd="sng">
            <a:noFill/>
          </a:ln>
        </p:spPr>
        <p:txBody>
          <a:bodyPr anchor="ctr"/>
          <a:lstStyle/>
          <a:p>
            <a:pPr lvl="1"/>
            <a:r>
              <a:rPr lang="ru-RU" b="1" dirty="0">
                <a:gradFill>
                  <a:gsLst>
                    <a:gs pos="0">
                      <a:schemeClr val="accent1">
                        <a:lumMod val="5000"/>
                        <a:lumOff val="95000"/>
                      </a:schemeClr>
                    </a:gs>
                    <a:gs pos="74000">
                      <a:schemeClr val="accent5">
                        <a:lumMod val="25000"/>
                        <a:lumOff val="75000"/>
                      </a:schemeClr>
                    </a:gs>
                    <a:gs pos="83000">
                      <a:schemeClr val="accent5">
                        <a:lumMod val="25000"/>
                        <a:lumOff val="75000"/>
                      </a:schemeClr>
                    </a:gs>
                    <a:gs pos="100000">
                      <a:schemeClr val="accent5">
                        <a:lumMod val="50000"/>
                        <a:lumOff val="50000"/>
                      </a:schemeClr>
                    </a:gs>
                  </a:gsLst>
                  <a:lin ang="5400000" scaled="1"/>
                </a:gradFill>
              </a:rPr>
              <a:t>БЮДЖЕТ ДЛЯ ГРАЖДАН </a:t>
            </a:r>
          </a:p>
        </p:txBody>
      </p:sp>
      <p:sp>
        <p:nvSpPr>
          <p:cNvPr id="34" name="Номер слайда 5">
            <a:extLst>
              <a:ext uri="{FF2B5EF4-FFF2-40B4-BE49-F238E27FC236}">
                <a16:creationId xmlns="" xmlns:a16="http://schemas.microsoft.com/office/drawing/2014/main" id="{1C554D9F-1895-486E-BFBA-905BB2D29E08}"/>
              </a:ext>
            </a:extLst>
          </p:cNvPr>
          <p:cNvSpPr>
            <a:spLocks noGrp="1"/>
          </p:cNvSpPr>
          <p:nvPr>
            <p:ph type="sldNum" sz="quarter" idx="33"/>
          </p:nvPr>
        </p:nvSpPr>
        <p:spPr>
          <a:xfrm>
            <a:off x="11760000" y="6437730"/>
            <a:ext cx="432000" cy="432000"/>
          </a:xfrm>
        </p:spPr>
        <p:txBody>
          <a:bodyPr rtlCol="0"/>
          <a:lstStyle/>
          <a:p>
            <a:pPr rtl="0"/>
            <a:fld id="{19B51A1E-902D-48AF-9020-955120F399B6}" type="slidenum">
              <a:rPr lang="ru-RU" sz="1600" b="1" smtClean="0">
                <a:ln w="0"/>
                <a:gradFill>
                  <a:gsLst>
                    <a:gs pos="0">
                      <a:schemeClr val="accent1">
                        <a:lumMod val="5000"/>
                        <a:lumOff val="95000"/>
                      </a:schemeClr>
                    </a:gs>
                    <a:gs pos="74000">
                      <a:schemeClr val="accent5">
                        <a:lumMod val="25000"/>
                        <a:lumOff val="75000"/>
                      </a:schemeClr>
                    </a:gs>
                    <a:gs pos="83000">
                      <a:schemeClr val="accent5">
                        <a:lumMod val="25000"/>
                        <a:lumOff val="75000"/>
                      </a:schemeClr>
                    </a:gs>
                    <a:gs pos="100000">
                      <a:schemeClr val="accent5">
                        <a:lumMod val="50000"/>
                        <a:lumOff val="50000"/>
                      </a:schemeClr>
                    </a:gs>
                  </a:gsLst>
                  <a:lin ang="5400000" scaled="1"/>
                </a:gradFill>
                <a:effectLst>
                  <a:outerShdw blurRad="38100" dist="25400" dir="5400000" algn="ctr" rotWithShape="0">
                    <a:srgbClr val="6E747A">
                      <a:alpha val="43000"/>
                    </a:srgbClr>
                  </a:outerShdw>
                </a:effectLst>
              </a:rPr>
              <a:pPr rtl="0"/>
              <a:t>97</a:t>
            </a:fld>
            <a:endParaRPr lang="ru-RU" sz="1600" b="1" dirty="0">
              <a:ln w="0"/>
              <a:gradFill>
                <a:gsLst>
                  <a:gs pos="0">
                    <a:schemeClr val="accent1">
                      <a:lumMod val="5000"/>
                      <a:lumOff val="95000"/>
                    </a:schemeClr>
                  </a:gs>
                  <a:gs pos="74000">
                    <a:schemeClr val="accent5">
                      <a:lumMod val="25000"/>
                      <a:lumOff val="75000"/>
                    </a:schemeClr>
                  </a:gs>
                  <a:gs pos="83000">
                    <a:schemeClr val="accent5">
                      <a:lumMod val="25000"/>
                      <a:lumOff val="75000"/>
                    </a:schemeClr>
                  </a:gs>
                  <a:gs pos="100000">
                    <a:schemeClr val="accent5">
                      <a:lumMod val="50000"/>
                      <a:lumOff val="50000"/>
                    </a:schemeClr>
                  </a:gs>
                </a:gsLst>
                <a:lin ang="5400000" scaled="1"/>
              </a:gradFill>
              <a:effectLst>
                <a:outerShdw blurRad="38100" dist="25400" dir="5400000" algn="ctr" rotWithShape="0">
                  <a:srgbClr val="6E747A">
                    <a:alpha val="43000"/>
                  </a:srgbClr>
                </a:outerShdw>
              </a:effectLst>
            </a:endParaRPr>
          </a:p>
        </p:txBody>
      </p:sp>
      <p:sp>
        <p:nvSpPr>
          <p:cNvPr id="3" name="Заголовок 2"/>
          <p:cNvSpPr>
            <a:spLocks noGrp="1"/>
          </p:cNvSpPr>
          <p:nvPr>
            <p:ph type="title"/>
          </p:nvPr>
        </p:nvSpPr>
        <p:spPr/>
        <p:txBody>
          <a:bodyPr/>
          <a:lstStyle/>
          <a:p>
            <a:r>
              <a:rPr lang="ru-RU" sz="2800" dirty="0"/>
              <a:t>Расходы, направленные в </a:t>
            </a:r>
            <a:r>
              <a:rPr lang="ru-RU" sz="2800" dirty="0" smtClean="0"/>
              <a:t>2021 </a:t>
            </a:r>
            <a:r>
              <a:rPr lang="ru-RU" sz="2800" dirty="0"/>
              <a:t>году на развитие и обслуживание объектов транспортной инфраструктуры</a:t>
            </a:r>
          </a:p>
        </p:txBody>
      </p:sp>
      <p:graphicFrame>
        <p:nvGraphicFramePr>
          <p:cNvPr id="2" name="Таблица 1"/>
          <p:cNvGraphicFramePr>
            <a:graphicFrameLocks noGrp="1"/>
          </p:cNvGraphicFramePr>
          <p:nvPr>
            <p:extLst>
              <p:ext uri="{D42A27DB-BD31-4B8C-83A1-F6EECF244321}">
                <p14:modId xmlns:p14="http://schemas.microsoft.com/office/powerpoint/2010/main" val="1387680116"/>
              </p:ext>
            </p:extLst>
          </p:nvPr>
        </p:nvGraphicFramePr>
        <p:xfrm>
          <a:off x="2880236" y="1114427"/>
          <a:ext cx="8923666" cy="5220272"/>
        </p:xfrm>
        <a:graphic>
          <a:graphicData uri="http://schemas.openxmlformats.org/drawingml/2006/table">
            <a:tbl>
              <a:tblPr firstRow="1" lastRow="1" bandRow="1" bandCol="1">
                <a:tableStyleId>{5A111915-BE36-4E01-A7E5-04B1672EAD32}</a:tableStyleId>
              </a:tblPr>
              <a:tblGrid>
                <a:gridCol w="8030092"/>
                <a:gridCol w="893574"/>
              </a:tblGrid>
              <a:tr h="510882">
                <a:tc>
                  <a:txBody>
                    <a:bodyPr/>
                    <a:lstStyle/>
                    <a:p>
                      <a:pPr algn="ctr" fontAlgn="ctr"/>
                      <a:r>
                        <a:rPr lang="ru-RU" sz="1200" u="none" strike="noStrike" dirty="0">
                          <a:effectLst/>
                        </a:rPr>
                        <a:t>Наименование</a:t>
                      </a:r>
                      <a:endParaRPr lang="ru-RU" sz="1200" b="1" i="0" u="none" strike="noStrike" dirty="0">
                        <a:effectLst/>
                        <a:latin typeface="+mn-lt"/>
                      </a:endParaRPr>
                    </a:p>
                  </a:txBody>
                  <a:tcPr marL="8321" marR="8321" marT="8321" marB="0" anchor="ctr"/>
                </a:tc>
                <a:tc>
                  <a:txBody>
                    <a:bodyPr/>
                    <a:lstStyle/>
                    <a:p>
                      <a:pPr algn="ctr" fontAlgn="ctr"/>
                      <a:r>
                        <a:rPr lang="ru-RU" sz="1200" u="none" strike="noStrike">
                          <a:effectLst/>
                        </a:rPr>
                        <a:t>Объем расходов (тыс. рублей)</a:t>
                      </a:r>
                      <a:endParaRPr lang="ru-RU" sz="1200" b="1" i="0" u="none" strike="noStrike">
                        <a:effectLst/>
                        <a:latin typeface="+mn-lt"/>
                      </a:endParaRPr>
                    </a:p>
                  </a:txBody>
                  <a:tcPr marL="8321" marR="8321" marT="8321" marB="0" anchor="ctr"/>
                </a:tc>
              </a:tr>
              <a:tr h="175382">
                <a:tc>
                  <a:txBody>
                    <a:bodyPr/>
                    <a:lstStyle/>
                    <a:p>
                      <a:pPr algn="l" fontAlgn="b"/>
                      <a:r>
                        <a:rPr lang="ru-RU" sz="1200" b="1" u="none" strike="noStrike" dirty="0" smtClean="0">
                          <a:effectLst/>
                        </a:rPr>
                        <a:t>Содержание, в том числе:</a:t>
                      </a:r>
                      <a:endParaRPr lang="ru-RU" sz="1200" b="1" i="0" u="none" strike="noStrike" dirty="0">
                        <a:effectLst/>
                        <a:latin typeface="+mn-lt"/>
                      </a:endParaRPr>
                    </a:p>
                  </a:txBody>
                  <a:tcPr marL="8321" marR="8321" marT="8321" marB="0" anchor="b"/>
                </a:tc>
                <a:tc>
                  <a:txBody>
                    <a:bodyPr/>
                    <a:lstStyle/>
                    <a:p>
                      <a:pPr algn="r" fontAlgn="b"/>
                      <a:r>
                        <a:rPr lang="ru-RU" sz="1200" b="1" u="none" strike="noStrike" dirty="0" smtClean="0">
                          <a:effectLst/>
                        </a:rPr>
                        <a:t>67 165,5</a:t>
                      </a:r>
                      <a:endParaRPr lang="ru-RU" sz="1200" b="1" i="0" u="none" strike="noStrike" dirty="0">
                        <a:effectLst/>
                        <a:latin typeface="+mn-lt"/>
                      </a:endParaRPr>
                    </a:p>
                  </a:txBody>
                  <a:tcPr marL="8321" marR="8321" marT="8321" marB="0" anchor="b"/>
                </a:tc>
              </a:tr>
              <a:tr h="175382">
                <a:tc>
                  <a:txBody>
                    <a:bodyPr/>
                    <a:lstStyle/>
                    <a:p>
                      <a:pPr algn="l" fontAlgn="b"/>
                      <a:r>
                        <a:rPr lang="ru-RU" sz="1200" u="none" strike="noStrike" dirty="0">
                          <a:effectLst/>
                        </a:rPr>
                        <a:t>Содержание 77,8 км улично-дорожной сети</a:t>
                      </a:r>
                      <a:endParaRPr lang="ru-RU" sz="1200" b="0" i="0" u="none" strike="noStrike" dirty="0">
                        <a:effectLst/>
                        <a:latin typeface="+mn-lt"/>
                      </a:endParaRPr>
                    </a:p>
                  </a:txBody>
                  <a:tcPr marL="8321" marR="8321" marT="8321" marB="0" anchor="b"/>
                </a:tc>
                <a:tc>
                  <a:txBody>
                    <a:bodyPr/>
                    <a:lstStyle/>
                    <a:p>
                      <a:pPr algn="r" fontAlgn="b"/>
                      <a:r>
                        <a:rPr lang="ru-RU" sz="1200" u="none" strike="noStrike" dirty="0">
                          <a:effectLst/>
                        </a:rPr>
                        <a:t>64 612,4</a:t>
                      </a:r>
                      <a:endParaRPr lang="ru-RU" sz="1200" b="0" i="0" u="none" strike="noStrike" dirty="0">
                        <a:effectLst/>
                        <a:latin typeface="+mn-lt"/>
                      </a:endParaRPr>
                    </a:p>
                  </a:txBody>
                  <a:tcPr marL="8321" marR="8321" marT="8321" marB="0" anchor="b"/>
                </a:tc>
              </a:tr>
              <a:tr h="175382">
                <a:tc>
                  <a:txBody>
                    <a:bodyPr/>
                    <a:lstStyle/>
                    <a:p>
                      <a:pPr algn="l" fontAlgn="b"/>
                      <a:r>
                        <a:rPr lang="ru-RU" sz="1200" u="none" strike="noStrike" dirty="0">
                          <a:effectLst/>
                        </a:rPr>
                        <a:t>Оценка технического состояния автомобильных дорог</a:t>
                      </a:r>
                      <a:endParaRPr lang="ru-RU" sz="1200" b="0" i="0" u="none" strike="noStrike" dirty="0">
                        <a:effectLst/>
                        <a:latin typeface="+mn-lt"/>
                      </a:endParaRPr>
                    </a:p>
                  </a:txBody>
                  <a:tcPr marL="8321" marR="8321" marT="8321" marB="0" anchor="b"/>
                </a:tc>
                <a:tc>
                  <a:txBody>
                    <a:bodyPr/>
                    <a:lstStyle/>
                    <a:p>
                      <a:pPr algn="r" fontAlgn="b"/>
                      <a:r>
                        <a:rPr lang="ru-RU" sz="1200" u="none" strike="noStrike" dirty="0">
                          <a:effectLst/>
                        </a:rPr>
                        <a:t>600,0</a:t>
                      </a:r>
                      <a:endParaRPr lang="ru-RU" sz="1200" b="0" i="0" u="none" strike="noStrike" dirty="0">
                        <a:effectLst/>
                        <a:latin typeface="+mn-lt"/>
                      </a:endParaRPr>
                    </a:p>
                  </a:txBody>
                  <a:tcPr marL="8321" marR="8321" marT="8321" marB="0" anchor="b"/>
                </a:tc>
              </a:tr>
              <a:tr h="343132">
                <a:tc>
                  <a:txBody>
                    <a:bodyPr/>
                    <a:lstStyle/>
                    <a:p>
                      <a:pPr algn="l" fontAlgn="b"/>
                      <a:r>
                        <a:rPr lang="ru-RU" sz="1200" u="none" strike="noStrike" dirty="0">
                          <a:effectLst/>
                        </a:rPr>
                        <a:t>Приобретение и установка светофорных объектов (замена устаревших и неисправных), установка информационных табличек на пешеходных переходах, освещение пешеходных переходов, ограждения</a:t>
                      </a:r>
                      <a:endParaRPr lang="ru-RU" sz="1200" b="0" i="0" u="none" strike="noStrike" dirty="0">
                        <a:effectLst/>
                        <a:latin typeface="+mn-lt"/>
                      </a:endParaRPr>
                    </a:p>
                  </a:txBody>
                  <a:tcPr marL="8321" marR="8321" marT="8321" marB="0" anchor="b"/>
                </a:tc>
                <a:tc>
                  <a:txBody>
                    <a:bodyPr/>
                    <a:lstStyle/>
                    <a:p>
                      <a:pPr algn="r" fontAlgn="b"/>
                      <a:r>
                        <a:rPr lang="ru-RU" sz="1200" u="none" strike="noStrike" dirty="0">
                          <a:effectLst/>
                        </a:rPr>
                        <a:t>580,2</a:t>
                      </a:r>
                      <a:endParaRPr lang="ru-RU" sz="1200" b="0" i="0" u="none" strike="noStrike" dirty="0">
                        <a:effectLst/>
                        <a:latin typeface="+mn-lt"/>
                      </a:endParaRPr>
                    </a:p>
                  </a:txBody>
                  <a:tcPr marL="8321" marR="8321" marT="8321" marB="0" anchor="b"/>
                </a:tc>
              </a:tr>
              <a:tr h="175382">
                <a:tc>
                  <a:txBody>
                    <a:bodyPr/>
                    <a:lstStyle/>
                    <a:p>
                      <a:pPr algn="l" fontAlgn="b"/>
                      <a:r>
                        <a:rPr lang="ru-RU" sz="1200" u="none" strike="noStrike" dirty="0">
                          <a:effectLst/>
                        </a:rPr>
                        <a:t>Техническое обслуживание </a:t>
                      </a:r>
                      <a:r>
                        <a:rPr lang="ru-RU" sz="1200" u="none" strike="noStrike" dirty="0" smtClean="0">
                          <a:effectLst/>
                        </a:rPr>
                        <a:t>системы </a:t>
                      </a:r>
                      <a:r>
                        <a:rPr lang="ru-RU" sz="1200" u="none" strike="noStrike" dirty="0" err="1">
                          <a:effectLst/>
                        </a:rPr>
                        <a:t>видеофиксации</a:t>
                      </a:r>
                      <a:r>
                        <a:rPr lang="ru-RU" sz="1200" u="none" strike="noStrike" dirty="0">
                          <a:effectLst/>
                        </a:rPr>
                        <a:t> нарушений правил дорожного движения</a:t>
                      </a:r>
                      <a:endParaRPr lang="ru-RU" sz="1200" b="0" i="0" u="none" strike="noStrike" dirty="0">
                        <a:effectLst/>
                        <a:latin typeface="+mn-lt"/>
                      </a:endParaRPr>
                    </a:p>
                  </a:txBody>
                  <a:tcPr marL="8321" marR="8321" marT="8321" marB="0" anchor="b"/>
                </a:tc>
                <a:tc>
                  <a:txBody>
                    <a:bodyPr/>
                    <a:lstStyle/>
                    <a:p>
                      <a:pPr algn="r" fontAlgn="b"/>
                      <a:r>
                        <a:rPr lang="ru-RU" sz="1200" u="none" strike="noStrike" dirty="0">
                          <a:effectLst/>
                        </a:rPr>
                        <a:t>1 372,9</a:t>
                      </a:r>
                      <a:endParaRPr lang="ru-RU" sz="1200" b="0" i="0" u="none" strike="noStrike" dirty="0">
                        <a:effectLst/>
                        <a:latin typeface="+mn-lt"/>
                      </a:endParaRPr>
                    </a:p>
                  </a:txBody>
                  <a:tcPr marL="8321" marR="8321" marT="8321" marB="0" anchor="b"/>
                </a:tc>
              </a:tr>
              <a:tr h="175382">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ru-RU" sz="1200" b="1" u="none" strike="noStrike" dirty="0" smtClean="0">
                          <a:effectLst/>
                        </a:rPr>
                        <a:t>Проектирование сети автомобильных дорог общего пользования и искусственных сооружений на них:</a:t>
                      </a:r>
                      <a:endParaRPr lang="ru-RU" sz="1200" b="1" i="0" u="none" strike="noStrike" dirty="0" smtClean="0">
                        <a:solidFill>
                          <a:srgbClr val="000000"/>
                        </a:solidFill>
                        <a:effectLst/>
                        <a:latin typeface="Calibri" panose="020F0502020204030204" pitchFamily="34" charset="0"/>
                      </a:endParaRPr>
                    </a:p>
                  </a:txBody>
                  <a:tcPr marL="8321" marR="8321" marT="8321" marB="0" anchor="b"/>
                </a:tc>
                <a:tc>
                  <a:txBody>
                    <a:bodyPr/>
                    <a:lstStyle/>
                    <a:p>
                      <a:pPr algn="r" fontAlgn="b"/>
                      <a:r>
                        <a:rPr lang="ru-RU" sz="1200" b="1" u="none" strike="noStrike" dirty="0" smtClean="0">
                          <a:effectLst/>
                        </a:rPr>
                        <a:t>1</a:t>
                      </a:r>
                      <a:r>
                        <a:rPr lang="ru-RU" sz="1200" b="1" u="none" strike="noStrike" baseline="0" dirty="0" smtClean="0">
                          <a:effectLst/>
                        </a:rPr>
                        <a:t> 620,8</a:t>
                      </a:r>
                      <a:endParaRPr lang="ru-RU" sz="1200" b="1" i="0" u="none" strike="noStrike" dirty="0">
                        <a:effectLst/>
                        <a:latin typeface="+mn-lt"/>
                      </a:endParaRPr>
                    </a:p>
                  </a:txBody>
                  <a:tcPr marL="8321" marR="8321" marT="8321" marB="0" anchor="b"/>
                </a:tc>
              </a:tr>
              <a:tr h="175382">
                <a:tc>
                  <a:txBody>
                    <a:bodyPr/>
                    <a:lstStyle/>
                    <a:p>
                      <a:pPr algn="l" fontAlgn="b"/>
                      <a:r>
                        <a:rPr lang="ru-RU" sz="1200" u="none" strike="noStrike" dirty="0">
                          <a:effectLst/>
                        </a:rPr>
                        <a:t>Разработка </a:t>
                      </a:r>
                      <a:r>
                        <a:rPr lang="ru-RU" sz="1200" u="none" strike="noStrike" dirty="0" smtClean="0">
                          <a:effectLst/>
                        </a:rPr>
                        <a:t>ПСД </a:t>
                      </a:r>
                      <a:r>
                        <a:rPr lang="ru-RU" sz="1200" u="none" strike="noStrike" dirty="0">
                          <a:effectLst/>
                        </a:rPr>
                        <a:t>"Строительство проезда в 1 микрорайоне до "Комплекс "Школа-детский сад" на 550 </a:t>
                      </a:r>
                      <a:r>
                        <a:rPr lang="ru-RU" sz="1200" u="none" strike="noStrike" dirty="0" smtClean="0">
                          <a:effectLst/>
                        </a:rPr>
                        <a:t>мест"</a:t>
                      </a:r>
                      <a:endParaRPr lang="ru-RU" sz="1200" b="0" i="0" u="none" strike="noStrike" dirty="0">
                        <a:effectLst/>
                        <a:latin typeface="+mn-lt"/>
                      </a:endParaRPr>
                    </a:p>
                  </a:txBody>
                  <a:tcPr marL="8321" marR="8321" marT="8321" marB="0" anchor="b"/>
                </a:tc>
                <a:tc>
                  <a:txBody>
                    <a:bodyPr/>
                    <a:lstStyle/>
                    <a:p>
                      <a:pPr algn="r" fontAlgn="b"/>
                      <a:r>
                        <a:rPr lang="ru-RU" sz="1200" u="none" strike="noStrike" dirty="0">
                          <a:effectLst/>
                        </a:rPr>
                        <a:t>1 620,8</a:t>
                      </a:r>
                      <a:endParaRPr lang="ru-RU" sz="1200" b="0" i="0" u="none" strike="noStrike" dirty="0">
                        <a:effectLst/>
                        <a:latin typeface="+mn-lt"/>
                      </a:endParaRPr>
                    </a:p>
                  </a:txBody>
                  <a:tcPr marL="8321" marR="8321" marT="8321" marB="0" anchor="b"/>
                </a:tc>
              </a:tr>
              <a:tr h="175382">
                <a:tc>
                  <a:txBody>
                    <a:bodyPr/>
                    <a:lstStyle/>
                    <a:p>
                      <a:pPr algn="l" fontAlgn="b"/>
                      <a:r>
                        <a:rPr lang="ru-RU" sz="1200" b="1" u="none" strike="noStrike" dirty="0" smtClean="0">
                          <a:effectLst/>
                        </a:rPr>
                        <a:t>Ремонт, в том числе:</a:t>
                      </a:r>
                      <a:endParaRPr lang="ru-RU" sz="1200" b="1" i="0" u="none" strike="noStrike" dirty="0">
                        <a:effectLst/>
                        <a:latin typeface="+mn-lt"/>
                      </a:endParaRPr>
                    </a:p>
                  </a:txBody>
                  <a:tcPr marL="8321" marR="8321" marT="8321" marB="0" anchor="b"/>
                </a:tc>
                <a:tc>
                  <a:txBody>
                    <a:bodyPr/>
                    <a:lstStyle/>
                    <a:p>
                      <a:pPr algn="r" fontAlgn="b"/>
                      <a:r>
                        <a:rPr lang="ru-RU" sz="1200" b="1" i="0" u="none" strike="noStrike" dirty="0" smtClean="0">
                          <a:effectLst/>
                          <a:latin typeface="+mn-lt"/>
                        </a:rPr>
                        <a:t>117 059,0</a:t>
                      </a:r>
                      <a:endParaRPr lang="ru-RU" sz="1200" b="1" i="0" u="none" strike="noStrike" dirty="0">
                        <a:effectLst/>
                        <a:latin typeface="+mn-lt"/>
                      </a:endParaRPr>
                    </a:p>
                  </a:txBody>
                  <a:tcPr marL="8321" marR="8321" marT="8321" marB="0" anchor="b"/>
                </a:tc>
              </a:tr>
              <a:tr h="175382">
                <a:tc>
                  <a:txBody>
                    <a:bodyPr/>
                    <a:lstStyle/>
                    <a:p>
                      <a:pPr algn="l" fontAlgn="b"/>
                      <a:r>
                        <a:rPr lang="ru-RU" sz="1200" u="none" strike="noStrike" dirty="0">
                          <a:effectLst/>
                        </a:rPr>
                        <a:t>Выполнение работ по ремонту </a:t>
                      </a:r>
                      <a:r>
                        <a:rPr lang="ru-RU" sz="1200" u="none" strike="noStrike" dirty="0" smtClean="0">
                          <a:effectLst/>
                        </a:rPr>
                        <a:t>автодороги  </a:t>
                      </a:r>
                      <a:r>
                        <a:rPr lang="ru-RU" sz="1200" u="none" strike="noStrike" dirty="0">
                          <a:effectLst/>
                        </a:rPr>
                        <a:t>ул. Семена Урусова, микрорайон №3 "Кедровый"  (включая примыкания)</a:t>
                      </a:r>
                      <a:endParaRPr lang="ru-RU" sz="1200" b="0" i="0" u="none" strike="noStrike" dirty="0">
                        <a:effectLst/>
                        <a:latin typeface="+mn-lt"/>
                      </a:endParaRPr>
                    </a:p>
                  </a:txBody>
                  <a:tcPr marL="8321" marR="8321" marT="8321" marB="0" anchor="b"/>
                </a:tc>
                <a:tc>
                  <a:txBody>
                    <a:bodyPr/>
                    <a:lstStyle/>
                    <a:p>
                      <a:pPr algn="r" fontAlgn="b"/>
                      <a:r>
                        <a:rPr lang="ru-RU" sz="1200" u="none" strike="noStrike" dirty="0">
                          <a:effectLst/>
                        </a:rPr>
                        <a:t>6 680,3</a:t>
                      </a:r>
                      <a:endParaRPr lang="ru-RU" sz="1200" b="0" i="0" u="none" strike="noStrike" dirty="0">
                        <a:effectLst/>
                        <a:latin typeface="+mn-lt"/>
                      </a:endParaRPr>
                    </a:p>
                  </a:txBody>
                  <a:tcPr marL="8321" marR="8321" marT="8321" marB="0" anchor="b"/>
                </a:tc>
              </a:tr>
              <a:tr h="175382">
                <a:tc>
                  <a:txBody>
                    <a:bodyPr/>
                    <a:lstStyle/>
                    <a:p>
                      <a:pPr algn="l" fontAlgn="b"/>
                      <a:r>
                        <a:rPr lang="ru-RU" sz="1200" u="none" strike="noStrike" dirty="0">
                          <a:effectLst/>
                        </a:rPr>
                        <a:t>Выполнение работ по ремонту </a:t>
                      </a:r>
                      <a:r>
                        <a:rPr lang="ru-RU" sz="1200" u="none" strike="noStrike" dirty="0" smtClean="0">
                          <a:effectLst/>
                        </a:rPr>
                        <a:t>автодороги </a:t>
                      </a:r>
                      <a:r>
                        <a:rPr lang="ru-RU" sz="1200" u="none" strike="noStrike" dirty="0">
                          <a:effectLst/>
                        </a:rPr>
                        <a:t>ул. Белых ночей, промзона "Западная"</a:t>
                      </a:r>
                      <a:endParaRPr lang="ru-RU" sz="1200" b="0" i="0" u="none" strike="noStrike" dirty="0">
                        <a:effectLst/>
                        <a:latin typeface="+mn-lt"/>
                      </a:endParaRPr>
                    </a:p>
                  </a:txBody>
                  <a:tcPr marL="8321" marR="8321" marT="8321" marB="0" anchor="b"/>
                </a:tc>
                <a:tc>
                  <a:txBody>
                    <a:bodyPr/>
                    <a:lstStyle/>
                    <a:p>
                      <a:pPr algn="r" fontAlgn="b"/>
                      <a:r>
                        <a:rPr lang="ru-RU" sz="1200" u="none" strike="noStrike" dirty="0">
                          <a:effectLst/>
                        </a:rPr>
                        <a:t>17 088,8</a:t>
                      </a:r>
                      <a:endParaRPr lang="ru-RU" sz="1200" b="0" i="0" u="none" strike="noStrike" dirty="0">
                        <a:effectLst/>
                        <a:latin typeface="+mn-lt"/>
                      </a:endParaRPr>
                    </a:p>
                  </a:txBody>
                  <a:tcPr marL="8321" marR="8321" marT="8321" marB="0" anchor="b"/>
                </a:tc>
              </a:tr>
              <a:tr h="175382">
                <a:tc>
                  <a:txBody>
                    <a:bodyPr/>
                    <a:lstStyle/>
                    <a:p>
                      <a:pPr algn="l" fontAlgn="b"/>
                      <a:r>
                        <a:rPr lang="ru-RU" sz="1200" u="none" strike="noStrike" dirty="0">
                          <a:effectLst/>
                        </a:rPr>
                        <a:t>Выполнение работ по ремонту </a:t>
                      </a:r>
                      <a:r>
                        <a:rPr lang="ru-RU" sz="1200" u="none" strike="noStrike" dirty="0" smtClean="0">
                          <a:effectLst/>
                        </a:rPr>
                        <a:t>автодороги </a:t>
                      </a:r>
                      <a:r>
                        <a:rPr lang="ru-RU" sz="1200" u="none" strike="noStrike" dirty="0">
                          <a:effectLst/>
                        </a:rPr>
                        <a:t>ул. Транспортная, промзона "Западная"</a:t>
                      </a:r>
                      <a:endParaRPr lang="ru-RU" sz="1200" b="0" i="0" u="none" strike="noStrike" dirty="0">
                        <a:effectLst/>
                        <a:latin typeface="+mn-lt"/>
                      </a:endParaRPr>
                    </a:p>
                  </a:txBody>
                  <a:tcPr marL="8321" marR="8321" marT="8321" marB="0" anchor="b"/>
                </a:tc>
                <a:tc>
                  <a:txBody>
                    <a:bodyPr/>
                    <a:lstStyle/>
                    <a:p>
                      <a:pPr algn="r" fontAlgn="b"/>
                      <a:r>
                        <a:rPr lang="ru-RU" sz="1200" u="none" strike="noStrike">
                          <a:effectLst/>
                        </a:rPr>
                        <a:t>9 955,0</a:t>
                      </a:r>
                      <a:endParaRPr lang="ru-RU" sz="1200" b="0" i="0" u="none" strike="noStrike">
                        <a:effectLst/>
                        <a:latin typeface="+mn-lt"/>
                      </a:endParaRPr>
                    </a:p>
                  </a:txBody>
                  <a:tcPr marL="8321" marR="8321" marT="8321" marB="0" anchor="b"/>
                </a:tc>
              </a:tr>
              <a:tr h="175382">
                <a:tc>
                  <a:txBody>
                    <a:bodyPr/>
                    <a:lstStyle/>
                    <a:p>
                      <a:pPr algn="l" fontAlgn="b"/>
                      <a:r>
                        <a:rPr lang="ru-RU" sz="1200" u="none" strike="noStrike" dirty="0">
                          <a:effectLst/>
                        </a:rPr>
                        <a:t>Выполнение работ по ремонту </a:t>
                      </a:r>
                      <a:r>
                        <a:rPr lang="ru-RU" sz="1200" u="none" strike="noStrike" dirty="0" smtClean="0">
                          <a:effectLst/>
                        </a:rPr>
                        <a:t>автодороги </a:t>
                      </a:r>
                      <a:r>
                        <a:rPr lang="ru-RU" sz="1200" u="none" strike="noStrike" dirty="0">
                          <a:effectLst/>
                        </a:rPr>
                        <a:t>ул. Высоцкого от ул. Магистральная</a:t>
                      </a:r>
                      <a:endParaRPr lang="ru-RU" sz="1200" b="0" i="0" u="none" strike="noStrike" dirty="0">
                        <a:effectLst/>
                        <a:latin typeface="+mn-lt"/>
                      </a:endParaRPr>
                    </a:p>
                  </a:txBody>
                  <a:tcPr marL="8321" marR="8321" marT="8321" marB="0" anchor="b"/>
                </a:tc>
                <a:tc>
                  <a:txBody>
                    <a:bodyPr/>
                    <a:lstStyle/>
                    <a:p>
                      <a:pPr algn="r" fontAlgn="b"/>
                      <a:r>
                        <a:rPr lang="ru-RU" sz="1200" u="none" strike="noStrike">
                          <a:effectLst/>
                        </a:rPr>
                        <a:t>6 995,5</a:t>
                      </a:r>
                      <a:endParaRPr lang="ru-RU" sz="1200" b="0" i="0" u="none" strike="noStrike">
                        <a:effectLst/>
                        <a:latin typeface="+mn-lt"/>
                      </a:endParaRPr>
                    </a:p>
                  </a:txBody>
                  <a:tcPr marL="8321" marR="8321" marT="8321" marB="0" anchor="b"/>
                </a:tc>
              </a:tr>
              <a:tr h="343132">
                <a:tc>
                  <a:txBody>
                    <a:bodyPr/>
                    <a:lstStyle/>
                    <a:p>
                      <a:pPr algn="l" fontAlgn="b"/>
                      <a:r>
                        <a:rPr lang="ru-RU" sz="1200" u="none" strike="noStrike" dirty="0">
                          <a:effectLst/>
                        </a:rPr>
                        <a:t>Выполнение работ по ремонту </a:t>
                      </a:r>
                      <a:r>
                        <a:rPr lang="ru-RU" sz="1200" u="none" strike="noStrike" dirty="0" smtClean="0">
                          <a:effectLst/>
                        </a:rPr>
                        <a:t>автодороги </a:t>
                      </a:r>
                      <a:r>
                        <a:rPr lang="ru-RU" sz="1200" u="none" strike="noStrike" dirty="0">
                          <a:effectLst/>
                        </a:rPr>
                        <a:t>по ул</a:t>
                      </a:r>
                      <a:r>
                        <a:rPr lang="ru-RU" sz="1200" u="none" strike="noStrike" dirty="0" smtClean="0">
                          <a:effectLst/>
                        </a:rPr>
                        <a:t>. Центральная </a:t>
                      </a:r>
                      <a:r>
                        <a:rPr lang="ru-RU" sz="1200" u="none" strike="noStrike" dirty="0">
                          <a:effectLst/>
                        </a:rPr>
                        <a:t>от Н</a:t>
                      </a:r>
                      <a:r>
                        <a:rPr lang="ru-RU" sz="1200" u="none" strike="noStrike" dirty="0" smtClean="0">
                          <a:effectLst/>
                        </a:rPr>
                        <a:t>. Самардакова </a:t>
                      </a:r>
                      <a:r>
                        <a:rPr lang="ru-RU" sz="1200" u="none" strike="noStrike" dirty="0">
                          <a:effectLst/>
                        </a:rPr>
                        <a:t>до а/д «Тюмень-Нефтеюганск», ул</a:t>
                      </a:r>
                      <a:r>
                        <a:rPr lang="ru-RU" sz="1200" u="none" strike="noStrike" dirty="0" smtClean="0">
                          <a:effectLst/>
                        </a:rPr>
                        <a:t>. Кедровая </a:t>
                      </a:r>
                      <a:r>
                        <a:rPr lang="ru-RU" sz="1200" u="none" strike="noStrike" dirty="0">
                          <a:effectLst/>
                        </a:rPr>
                        <a:t>во 2 «А» микрорайоне</a:t>
                      </a:r>
                      <a:endParaRPr lang="ru-RU" sz="1200" b="0" i="0" u="none" strike="noStrike" dirty="0">
                        <a:effectLst/>
                        <a:latin typeface="+mn-lt"/>
                      </a:endParaRPr>
                    </a:p>
                  </a:txBody>
                  <a:tcPr marL="8321" marR="8321" marT="8321" marB="0" anchor="b"/>
                </a:tc>
                <a:tc>
                  <a:txBody>
                    <a:bodyPr/>
                    <a:lstStyle/>
                    <a:p>
                      <a:pPr algn="r" fontAlgn="b"/>
                      <a:r>
                        <a:rPr lang="ru-RU" sz="1200" u="none" strike="noStrike">
                          <a:effectLst/>
                        </a:rPr>
                        <a:t>9 776,5</a:t>
                      </a:r>
                      <a:endParaRPr lang="ru-RU" sz="1200" b="0" i="0" u="none" strike="noStrike">
                        <a:effectLst/>
                        <a:latin typeface="+mn-lt"/>
                      </a:endParaRPr>
                    </a:p>
                  </a:txBody>
                  <a:tcPr marL="8321" marR="8321" marT="8321" marB="0" anchor="b"/>
                </a:tc>
              </a:tr>
              <a:tr h="175382">
                <a:tc>
                  <a:txBody>
                    <a:bodyPr/>
                    <a:lstStyle/>
                    <a:p>
                      <a:pPr algn="l" fontAlgn="b"/>
                      <a:r>
                        <a:rPr lang="ru-RU" sz="1200" u="none" strike="noStrike" dirty="0">
                          <a:effectLst/>
                        </a:rPr>
                        <a:t>Выполнение работ по ремонту </a:t>
                      </a:r>
                      <a:r>
                        <a:rPr lang="ru-RU" sz="1200" u="none" strike="noStrike" dirty="0" smtClean="0">
                          <a:effectLst/>
                        </a:rPr>
                        <a:t>автодороги </a:t>
                      </a:r>
                      <a:r>
                        <a:rPr lang="ru-RU" sz="1200" u="none" strike="noStrike" dirty="0">
                          <a:effectLst/>
                        </a:rPr>
                        <a:t>ул. Евгения Котина от ул</a:t>
                      </a:r>
                      <a:r>
                        <a:rPr lang="ru-RU" sz="1200" u="none" strike="noStrike" dirty="0" smtClean="0">
                          <a:effectLst/>
                        </a:rPr>
                        <a:t>. Магистральная </a:t>
                      </a:r>
                      <a:r>
                        <a:rPr lang="ru-RU" sz="1200" u="none" strike="noStrike" dirty="0">
                          <a:effectLst/>
                        </a:rPr>
                        <a:t>до д/с "Золотой ключик"</a:t>
                      </a:r>
                      <a:endParaRPr lang="ru-RU" sz="1200" b="0" i="0" u="none" strike="noStrike" dirty="0">
                        <a:effectLst/>
                        <a:latin typeface="+mn-lt"/>
                      </a:endParaRPr>
                    </a:p>
                  </a:txBody>
                  <a:tcPr marL="8321" marR="8321" marT="8321" marB="0" anchor="b"/>
                </a:tc>
                <a:tc>
                  <a:txBody>
                    <a:bodyPr/>
                    <a:lstStyle/>
                    <a:p>
                      <a:pPr algn="r" fontAlgn="b"/>
                      <a:r>
                        <a:rPr lang="ru-RU" sz="1200" u="none" strike="noStrike">
                          <a:effectLst/>
                        </a:rPr>
                        <a:t>8 415,9</a:t>
                      </a:r>
                      <a:endParaRPr lang="ru-RU" sz="1200" b="0" i="0" u="none" strike="noStrike">
                        <a:effectLst/>
                        <a:latin typeface="+mn-lt"/>
                      </a:endParaRPr>
                    </a:p>
                  </a:txBody>
                  <a:tcPr marL="8321" marR="8321" marT="8321" marB="0" anchor="b"/>
                </a:tc>
              </a:tr>
              <a:tr h="175382">
                <a:tc>
                  <a:txBody>
                    <a:bodyPr/>
                    <a:lstStyle/>
                    <a:p>
                      <a:pPr algn="l" fontAlgn="b"/>
                      <a:r>
                        <a:rPr lang="ru-RU" sz="1200" u="none" strike="noStrike" dirty="0">
                          <a:effectLst/>
                        </a:rPr>
                        <a:t>Выполнение работ по ремонту </a:t>
                      </a:r>
                      <a:r>
                        <a:rPr lang="ru-RU" sz="1200" u="none" strike="noStrike" dirty="0" smtClean="0">
                          <a:effectLst/>
                        </a:rPr>
                        <a:t>сквер </a:t>
                      </a:r>
                      <a:r>
                        <a:rPr lang="ru-RU" sz="1200" u="none" strike="noStrike" dirty="0">
                          <a:effectLst/>
                        </a:rPr>
                        <a:t>«Алмазова»</a:t>
                      </a:r>
                      <a:endParaRPr lang="ru-RU" sz="1200" b="0" i="0" u="none" strike="noStrike" dirty="0">
                        <a:effectLst/>
                        <a:latin typeface="+mn-lt"/>
                      </a:endParaRPr>
                    </a:p>
                  </a:txBody>
                  <a:tcPr marL="8321" marR="8321" marT="8321" marB="0" anchor="b"/>
                </a:tc>
                <a:tc>
                  <a:txBody>
                    <a:bodyPr/>
                    <a:lstStyle/>
                    <a:p>
                      <a:pPr algn="r" fontAlgn="b"/>
                      <a:r>
                        <a:rPr lang="ru-RU" sz="1200" u="none" strike="noStrike">
                          <a:effectLst/>
                        </a:rPr>
                        <a:t>3 556,6</a:t>
                      </a:r>
                      <a:endParaRPr lang="ru-RU" sz="1200" b="0" i="0" u="none" strike="noStrike">
                        <a:effectLst/>
                        <a:latin typeface="+mn-lt"/>
                      </a:endParaRPr>
                    </a:p>
                  </a:txBody>
                  <a:tcPr marL="8321" marR="8321" marT="8321" marB="0" anchor="b"/>
                </a:tc>
              </a:tr>
              <a:tr h="175382">
                <a:tc>
                  <a:txBody>
                    <a:bodyPr/>
                    <a:lstStyle/>
                    <a:p>
                      <a:pPr algn="l" fontAlgn="b"/>
                      <a:r>
                        <a:rPr lang="ru-RU" sz="1200" u="none" strike="noStrike" dirty="0">
                          <a:effectLst/>
                        </a:rPr>
                        <a:t>Обустройство дорожного полотна по ул</a:t>
                      </a:r>
                      <a:r>
                        <a:rPr lang="ru-RU" sz="1200" u="none" strike="noStrike" dirty="0" smtClean="0">
                          <a:effectLst/>
                        </a:rPr>
                        <a:t>. Цветочная</a:t>
                      </a:r>
                      <a:r>
                        <a:rPr lang="ru-RU" sz="1200" u="none" strike="noStrike" dirty="0">
                          <a:effectLst/>
                        </a:rPr>
                        <a:t>, микрорайон "Черемушки"</a:t>
                      </a:r>
                      <a:endParaRPr lang="ru-RU" sz="1200" b="0" i="0" u="none" strike="noStrike" dirty="0">
                        <a:effectLst/>
                        <a:latin typeface="+mn-lt"/>
                      </a:endParaRPr>
                    </a:p>
                  </a:txBody>
                  <a:tcPr marL="8321" marR="8321" marT="8321" marB="0" anchor="b"/>
                </a:tc>
                <a:tc>
                  <a:txBody>
                    <a:bodyPr/>
                    <a:lstStyle/>
                    <a:p>
                      <a:pPr algn="r" fontAlgn="b"/>
                      <a:r>
                        <a:rPr lang="ru-RU" sz="1200" u="none" strike="noStrike">
                          <a:effectLst/>
                        </a:rPr>
                        <a:t>578,7</a:t>
                      </a:r>
                      <a:endParaRPr lang="ru-RU" sz="1200" b="0" i="0" u="none" strike="noStrike">
                        <a:effectLst/>
                        <a:latin typeface="+mn-lt"/>
                      </a:endParaRPr>
                    </a:p>
                  </a:txBody>
                  <a:tcPr marL="8321" marR="8321" marT="8321" marB="0" anchor="b"/>
                </a:tc>
              </a:tr>
              <a:tr h="175382">
                <a:tc>
                  <a:txBody>
                    <a:bodyPr/>
                    <a:lstStyle/>
                    <a:p>
                      <a:pPr algn="l" fontAlgn="b"/>
                      <a:r>
                        <a:rPr lang="ru-RU" sz="1200" u="none" strike="noStrike" dirty="0">
                          <a:effectLst/>
                        </a:rPr>
                        <a:t>Ремонт водоотводной камеры по ул</a:t>
                      </a:r>
                      <a:r>
                        <a:rPr lang="ru-RU" sz="1200" u="none" strike="noStrike" dirty="0" smtClean="0">
                          <a:effectLst/>
                        </a:rPr>
                        <a:t>. Центральная</a:t>
                      </a:r>
                      <a:endParaRPr lang="ru-RU" sz="1200" b="0" i="0" u="none" strike="noStrike" dirty="0">
                        <a:effectLst/>
                        <a:latin typeface="+mn-lt"/>
                      </a:endParaRPr>
                    </a:p>
                  </a:txBody>
                  <a:tcPr marL="8321" marR="8321" marT="8321" marB="0" anchor="b"/>
                </a:tc>
                <a:tc>
                  <a:txBody>
                    <a:bodyPr/>
                    <a:lstStyle/>
                    <a:p>
                      <a:pPr algn="r" fontAlgn="b"/>
                      <a:r>
                        <a:rPr lang="ru-RU" sz="1200" u="none" strike="noStrike">
                          <a:effectLst/>
                        </a:rPr>
                        <a:t>159,4</a:t>
                      </a:r>
                      <a:endParaRPr lang="ru-RU" sz="1200" b="0" i="0" u="none" strike="noStrike">
                        <a:effectLst/>
                        <a:latin typeface="+mn-lt"/>
                      </a:endParaRPr>
                    </a:p>
                  </a:txBody>
                  <a:tcPr marL="8321" marR="8321" marT="8321" marB="0" anchor="b"/>
                </a:tc>
              </a:tr>
              <a:tr h="229691">
                <a:tc>
                  <a:txBody>
                    <a:bodyPr/>
                    <a:lstStyle/>
                    <a:p>
                      <a:pPr algn="l" fontAlgn="b"/>
                      <a:r>
                        <a:rPr lang="ru-RU" sz="1200" u="none" strike="noStrike" dirty="0">
                          <a:effectLst/>
                        </a:rPr>
                        <a:t>Выполнение работ по ремонту </a:t>
                      </a:r>
                      <a:r>
                        <a:rPr lang="ru-RU" sz="1200" u="none" strike="noStrike" dirty="0" smtClean="0">
                          <a:effectLst/>
                        </a:rPr>
                        <a:t>автодороги </a:t>
                      </a:r>
                      <a:r>
                        <a:rPr lang="ru-RU" sz="1200" u="none" strike="noStrike" dirty="0">
                          <a:effectLst/>
                        </a:rPr>
                        <a:t>по ул. "Кольцевая" </a:t>
                      </a:r>
                      <a:r>
                        <a:rPr lang="ru-RU" sz="1200" u="none" strike="noStrike" dirty="0" smtClean="0">
                          <a:effectLst/>
                        </a:rPr>
                        <a:t>(</a:t>
                      </a:r>
                      <a:r>
                        <a:rPr lang="ru-RU" sz="1200" u="none" strike="noStrike" dirty="0">
                          <a:effectLst/>
                        </a:rPr>
                        <a:t>включая примыкания съездов</a:t>
                      </a:r>
                      <a:r>
                        <a:rPr lang="ru-RU" sz="1200" u="none" strike="noStrike" dirty="0" smtClean="0">
                          <a:effectLst/>
                        </a:rPr>
                        <a:t>, заездов</a:t>
                      </a:r>
                      <a:r>
                        <a:rPr lang="ru-RU" sz="1200" u="none" strike="noStrike" dirty="0">
                          <a:effectLst/>
                        </a:rPr>
                        <a:t>) в г. Пыть-Ях</a:t>
                      </a:r>
                      <a:endParaRPr lang="ru-RU" sz="1200" b="0" i="0" u="none" strike="noStrike" dirty="0">
                        <a:effectLst/>
                        <a:latin typeface="+mn-lt"/>
                      </a:endParaRPr>
                    </a:p>
                  </a:txBody>
                  <a:tcPr marL="8321" marR="8321" marT="8321" marB="0" anchor="b"/>
                </a:tc>
                <a:tc>
                  <a:txBody>
                    <a:bodyPr/>
                    <a:lstStyle/>
                    <a:p>
                      <a:pPr algn="r" fontAlgn="b"/>
                      <a:r>
                        <a:rPr lang="ru-RU" sz="1200" u="none" strike="noStrike">
                          <a:effectLst/>
                        </a:rPr>
                        <a:t>9 895,4</a:t>
                      </a:r>
                      <a:endParaRPr lang="ru-RU" sz="1200" b="0" i="0" u="none" strike="noStrike">
                        <a:effectLst/>
                        <a:latin typeface="+mn-lt"/>
                      </a:endParaRPr>
                    </a:p>
                  </a:txBody>
                  <a:tcPr marL="8321" marR="8321" marT="8321" marB="0" anchor="b"/>
                </a:tc>
              </a:tr>
              <a:tr h="327706">
                <a:tc>
                  <a:txBody>
                    <a:bodyPr/>
                    <a:lstStyle/>
                    <a:p>
                      <a:pPr algn="l" fontAlgn="b"/>
                      <a:r>
                        <a:rPr lang="ru-RU" sz="1200" u="none" strike="noStrike" dirty="0">
                          <a:effectLst/>
                        </a:rPr>
                        <a:t>Выполнение работ по ремонту </a:t>
                      </a:r>
                      <a:r>
                        <a:rPr lang="ru-RU" sz="1200" u="none" strike="noStrike" dirty="0" smtClean="0">
                          <a:effectLst/>
                        </a:rPr>
                        <a:t>автодороги </a:t>
                      </a:r>
                      <a:r>
                        <a:rPr lang="ru-RU" sz="1200" u="none" strike="noStrike" dirty="0">
                          <a:effectLst/>
                        </a:rPr>
                        <a:t>Тюмень-Нефтеюганск</a:t>
                      </a:r>
                      <a:r>
                        <a:rPr lang="ru-RU" sz="1200" u="none" strike="noStrike" dirty="0" smtClean="0">
                          <a:effectLst/>
                        </a:rPr>
                        <a:t>,(</a:t>
                      </a:r>
                      <a:r>
                        <a:rPr lang="ru-RU" sz="1200" u="none" strike="noStrike" dirty="0">
                          <a:effectLst/>
                        </a:rPr>
                        <a:t>включая примыкания съезда, заездов, остановочные карманы) в г. Пыть-Ях</a:t>
                      </a:r>
                      <a:endParaRPr lang="ru-RU" sz="1200" b="0" i="0" u="none" strike="noStrike" dirty="0">
                        <a:effectLst/>
                        <a:latin typeface="+mn-lt"/>
                      </a:endParaRPr>
                    </a:p>
                  </a:txBody>
                  <a:tcPr marL="8321" marR="8321" marT="8321" marB="0" anchor="b"/>
                </a:tc>
                <a:tc>
                  <a:txBody>
                    <a:bodyPr/>
                    <a:lstStyle/>
                    <a:p>
                      <a:pPr algn="r" fontAlgn="b"/>
                      <a:r>
                        <a:rPr lang="ru-RU" sz="1200" u="none" strike="noStrike">
                          <a:effectLst/>
                        </a:rPr>
                        <a:t>27 000,0</a:t>
                      </a:r>
                      <a:endParaRPr lang="ru-RU" sz="1200" b="0" i="0" u="none" strike="noStrike">
                        <a:effectLst/>
                        <a:latin typeface="+mn-lt"/>
                      </a:endParaRPr>
                    </a:p>
                  </a:txBody>
                  <a:tcPr marL="8321" marR="8321" marT="8321" marB="0" anchor="b"/>
                </a:tc>
              </a:tr>
              <a:tr h="175382">
                <a:tc>
                  <a:txBody>
                    <a:bodyPr/>
                    <a:lstStyle/>
                    <a:p>
                      <a:pPr algn="l" fontAlgn="b"/>
                      <a:r>
                        <a:rPr lang="ru-RU" sz="1200" u="none" strike="noStrike" dirty="0">
                          <a:effectLst/>
                        </a:rPr>
                        <a:t>Обустройство тротуара с освещением во 2 микрорайоне "Нефтяников" по ул. Нефтяников и ул. Н. Самардакова</a:t>
                      </a:r>
                      <a:endParaRPr lang="ru-RU" sz="1200" b="0" i="0" u="none" strike="noStrike" dirty="0">
                        <a:effectLst/>
                        <a:latin typeface="+mn-lt"/>
                      </a:endParaRPr>
                    </a:p>
                  </a:txBody>
                  <a:tcPr marL="8321" marR="8321" marT="8321" marB="0" anchor="b"/>
                </a:tc>
                <a:tc>
                  <a:txBody>
                    <a:bodyPr/>
                    <a:lstStyle/>
                    <a:p>
                      <a:pPr algn="r" fontAlgn="b"/>
                      <a:r>
                        <a:rPr lang="ru-RU" sz="1200" u="none" strike="noStrike">
                          <a:effectLst/>
                        </a:rPr>
                        <a:t>16 956,9</a:t>
                      </a:r>
                      <a:endParaRPr lang="ru-RU" sz="1200" b="0" i="0" u="none" strike="noStrike">
                        <a:effectLst/>
                        <a:latin typeface="+mn-lt"/>
                      </a:endParaRPr>
                    </a:p>
                  </a:txBody>
                  <a:tcPr marL="8321" marR="8321" marT="8321" marB="0" anchor="b"/>
                </a:tc>
              </a:tr>
              <a:tr h="175382">
                <a:tc>
                  <a:txBody>
                    <a:bodyPr/>
                    <a:lstStyle/>
                    <a:p>
                      <a:pPr algn="l" fontAlgn="b"/>
                      <a:r>
                        <a:rPr lang="ru-RU" sz="1600" u="none" strike="noStrike" dirty="0">
                          <a:effectLst/>
                        </a:rPr>
                        <a:t>Итого:</a:t>
                      </a:r>
                      <a:endParaRPr lang="ru-RU" sz="1600" b="1" i="0" u="none" strike="noStrike" dirty="0">
                        <a:effectLst/>
                        <a:latin typeface="+mn-lt"/>
                      </a:endParaRPr>
                    </a:p>
                  </a:txBody>
                  <a:tcPr marL="8321" marR="8321" marT="8321" marB="0" anchor="b"/>
                </a:tc>
                <a:tc>
                  <a:txBody>
                    <a:bodyPr/>
                    <a:lstStyle/>
                    <a:p>
                      <a:pPr algn="r" fontAlgn="b"/>
                      <a:r>
                        <a:rPr lang="ru-RU" sz="1600" u="none" strike="noStrike" dirty="0">
                          <a:effectLst/>
                        </a:rPr>
                        <a:t>185 845,3</a:t>
                      </a:r>
                      <a:endParaRPr lang="ru-RU" sz="1600" b="1" i="0" u="none" strike="noStrike" dirty="0">
                        <a:effectLst/>
                        <a:latin typeface="+mn-lt"/>
                      </a:endParaRPr>
                    </a:p>
                  </a:txBody>
                  <a:tcPr marL="8321" marR="8321" marT="8321" marB="0" anchor="b"/>
                </a:tc>
              </a:tr>
            </a:tbl>
          </a:graphicData>
        </a:graphic>
      </p:graphicFrame>
      <p:pic>
        <p:nvPicPr>
          <p:cNvPr id="2052" name="Picture 4" descr="https://adm.gov86.org/files/2019/news/mart/7f6q8mvah8i.jp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368300" y="1114427"/>
            <a:ext cx="2412000" cy="1657404"/>
          </a:xfrm>
          <a:prstGeom prst="rect">
            <a:avLst/>
          </a:prstGeom>
          <a:noFill/>
          <a:extLst>
            <a:ext uri="{909E8E84-426E-40DD-AFC4-6F175D3DCCD1}">
              <a14:hiddenFill xmlns:a14="http://schemas.microsoft.com/office/drawing/2010/main">
                <a:solidFill>
                  <a:srgbClr val="FFFFFF"/>
                </a:solidFill>
              </a14:hiddenFill>
            </a:ext>
          </a:extLst>
        </p:spPr>
      </p:pic>
      <p:sp>
        <p:nvSpPr>
          <p:cNvPr id="6" name="AutoShape 6" descr="https://pbs.twimg.com/media/E0iKNgVXsAEKJAl.jpg"/>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2056" name="Picture 8" descr="https://pbs.twimg.com/media/E0iKNgVXsAEKJAl.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68300" y="2922904"/>
            <a:ext cx="2412000" cy="1606995"/>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https://adm.gov86.org/images/2/18200551447997937.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368300" y="4679662"/>
            <a:ext cx="2412000" cy="16063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6088911"/>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Нижний колонтитул 3"/>
          <p:cNvSpPr>
            <a:spLocks noGrp="1"/>
          </p:cNvSpPr>
          <p:nvPr>
            <p:ph type="ftr" sz="quarter" idx="4294967295"/>
          </p:nvPr>
        </p:nvSpPr>
        <p:spPr>
          <a:xfrm>
            <a:off x="0" y="6437730"/>
            <a:ext cx="11760000" cy="432000"/>
          </a:xfrm>
          <a:prstGeom prst="rect">
            <a:avLst/>
          </a:prstGeom>
          <a:solidFill>
            <a:srgbClr val="404040"/>
          </a:solidFill>
          <a:ln cmpd="sng">
            <a:noFill/>
          </a:ln>
        </p:spPr>
        <p:txBody>
          <a:bodyPr anchor="ctr"/>
          <a:lstStyle/>
          <a:p>
            <a:pPr lvl="1"/>
            <a:r>
              <a:rPr lang="ru-RU" b="1" dirty="0">
                <a:gradFill>
                  <a:gsLst>
                    <a:gs pos="0">
                      <a:schemeClr val="accent1">
                        <a:lumMod val="5000"/>
                        <a:lumOff val="95000"/>
                      </a:schemeClr>
                    </a:gs>
                    <a:gs pos="74000">
                      <a:schemeClr val="accent5">
                        <a:lumMod val="25000"/>
                        <a:lumOff val="75000"/>
                      </a:schemeClr>
                    </a:gs>
                    <a:gs pos="83000">
                      <a:schemeClr val="accent5">
                        <a:lumMod val="25000"/>
                        <a:lumOff val="75000"/>
                      </a:schemeClr>
                    </a:gs>
                    <a:gs pos="100000">
                      <a:schemeClr val="accent5">
                        <a:lumMod val="50000"/>
                        <a:lumOff val="50000"/>
                      </a:schemeClr>
                    </a:gs>
                  </a:gsLst>
                  <a:lin ang="5400000" scaled="1"/>
                </a:gradFill>
              </a:rPr>
              <a:t>БЮДЖЕТ ДЛЯ ГРАЖДАН </a:t>
            </a:r>
          </a:p>
        </p:txBody>
      </p:sp>
      <p:sp>
        <p:nvSpPr>
          <p:cNvPr id="34" name="Номер слайда 5">
            <a:extLst>
              <a:ext uri="{FF2B5EF4-FFF2-40B4-BE49-F238E27FC236}">
                <a16:creationId xmlns="" xmlns:a16="http://schemas.microsoft.com/office/drawing/2014/main" id="{1C554D9F-1895-486E-BFBA-905BB2D29E08}"/>
              </a:ext>
            </a:extLst>
          </p:cNvPr>
          <p:cNvSpPr>
            <a:spLocks noGrp="1"/>
          </p:cNvSpPr>
          <p:nvPr>
            <p:ph type="sldNum" sz="quarter" idx="33"/>
          </p:nvPr>
        </p:nvSpPr>
        <p:spPr>
          <a:xfrm>
            <a:off x="11760000" y="6437730"/>
            <a:ext cx="432000" cy="432000"/>
          </a:xfrm>
        </p:spPr>
        <p:txBody>
          <a:bodyPr rtlCol="0"/>
          <a:lstStyle/>
          <a:p>
            <a:pPr rtl="0"/>
            <a:fld id="{19B51A1E-902D-48AF-9020-955120F399B6}" type="slidenum">
              <a:rPr lang="ru-RU" sz="1600" b="1" smtClean="0">
                <a:ln w="0"/>
                <a:gradFill>
                  <a:gsLst>
                    <a:gs pos="0">
                      <a:schemeClr val="accent1">
                        <a:lumMod val="5000"/>
                        <a:lumOff val="95000"/>
                      </a:schemeClr>
                    </a:gs>
                    <a:gs pos="74000">
                      <a:schemeClr val="accent5">
                        <a:lumMod val="25000"/>
                        <a:lumOff val="75000"/>
                      </a:schemeClr>
                    </a:gs>
                    <a:gs pos="83000">
                      <a:schemeClr val="accent5">
                        <a:lumMod val="25000"/>
                        <a:lumOff val="75000"/>
                      </a:schemeClr>
                    </a:gs>
                    <a:gs pos="100000">
                      <a:schemeClr val="accent5">
                        <a:lumMod val="50000"/>
                        <a:lumOff val="50000"/>
                      </a:schemeClr>
                    </a:gs>
                  </a:gsLst>
                  <a:lin ang="5400000" scaled="1"/>
                </a:gradFill>
                <a:effectLst>
                  <a:outerShdw blurRad="38100" dist="25400" dir="5400000" algn="ctr" rotWithShape="0">
                    <a:srgbClr val="6E747A">
                      <a:alpha val="43000"/>
                    </a:srgbClr>
                  </a:outerShdw>
                </a:effectLst>
              </a:rPr>
              <a:pPr rtl="0"/>
              <a:t>98</a:t>
            </a:fld>
            <a:endParaRPr lang="ru-RU" sz="1600" b="1" dirty="0">
              <a:ln w="0"/>
              <a:gradFill>
                <a:gsLst>
                  <a:gs pos="0">
                    <a:schemeClr val="accent1">
                      <a:lumMod val="5000"/>
                      <a:lumOff val="95000"/>
                    </a:schemeClr>
                  </a:gs>
                  <a:gs pos="74000">
                    <a:schemeClr val="accent5">
                      <a:lumMod val="25000"/>
                      <a:lumOff val="75000"/>
                    </a:schemeClr>
                  </a:gs>
                  <a:gs pos="83000">
                    <a:schemeClr val="accent5">
                      <a:lumMod val="25000"/>
                      <a:lumOff val="75000"/>
                    </a:schemeClr>
                  </a:gs>
                  <a:gs pos="100000">
                    <a:schemeClr val="accent5">
                      <a:lumMod val="50000"/>
                      <a:lumOff val="50000"/>
                    </a:schemeClr>
                  </a:gs>
                </a:gsLst>
                <a:lin ang="5400000" scaled="1"/>
              </a:gradFill>
              <a:effectLst>
                <a:outerShdw blurRad="38100" dist="25400" dir="5400000" algn="ctr" rotWithShape="0">
                  <a:srgbClr val="6E747A">
                    <a:alpha val="43000"/>
                  </a:srgbClr>
                </a:outerShdw>
              </a:effectLst>
            </a:endParaRPr>
          </a:p>
        </p:txBody>
      </p:sp>
      <p:sp>
        <p:nvSpPr>
          <p:cNvPr id="3" name="Заголовок 2"/>
          <p:cNvSpPr>
            <a:spLocks noGrp="1"/>
          </p:cNvSpPr>
          <p:nvPr>
            <p:ph type="title"/>
          </p:nvPr>
        </p:nvSpPr>
        <p:spPr/>
        <p:txBody>
          <a:bodyPr/>
          <a:lstStyle/>
          <a:p>
            <a:r>
              <a:rPr lang="ru-RU" sz="2800" dirty="0" smtClean="0"/>
              <a:t>Информация </a:t>
            </a:r>
            <a:r>
              <a:rPr lang="ru-RU" sz="2800" dirty="0"/>
              <a:t>об использовании бюджетных ассигнований резервного фонда Администрации </a:t>
            </a:r>
            <a:r>
              <a:rPr lang="ru-RU" sz="2800" dirty="0" smtClean="0"/>
              <a:t>города за 2021 год</a:t>
            </a:r>
            <a:endParaRPr lang="ru-RU" sz="2800" dirty="0"/>
          </a:p>
        </p:txBody>
      </p:sp>
      <p:graphicFrame>
        <p:nvGraphicFramePr>
          <p:cNvPr id="2" name="Таблица 1"/>
          <p:cNvGraphicFramePr>
            <a:graphicFrameLocks noGrp="1"/>
          </p:cNvGraphicFramePr>
          <p:nvPr>
            <p:extLst/>
          </p:nvPr>
        </p:nvGraphicFramePr>
        <p:xfrm>
          <a:off x="432000" y="1087853"/>
          <a:ext cx="11376000" cy="5258117"/>
        </p:xfrm>
        <a:graphic>
          <a:graphicData uri="http://schemas.openxmlformats.org/drawingml/2006/table">
            <a:tbl>
              <a:tblPr firstRow="1" bandRow="1" bandCol="1">
                <a:tableStyleId>{5A111915-BE36-4E01-A7E5-04B1672EAD32}</a:tableStyleId>
              </a:tblPr>
              <a:tblGrid>
                <a:gridCol w="386531"/>
                <a:gridCol w="5201920"/>
                <a:gridCol w="877306"/>
                <a:gridCol w="854765"/>
                <a:gridCol w="1639956"/>
                <a:gridCol w="805174"/>
                <a:gridCol w="805174"/>
                <a:gridCol w="805174"/>
              </a:tblGrid>
              <a:tr h="339739">
                <a:tc rowSpan="2">
                  <a:txBody>
                    <a:bodyPr/>
                    <a:lstStyle/>
                    <a:p>
                      <a:pPr algn="ctr" fontAlgn="ctr"/>
                      <a:r>
                        <a:rPr lang="ru-RU" sz="1100" u="none" strike="noStrike" dirty="0">
                          <a:effectLst/>
                        </a:rPr>
                        <a:t>№</a:t>
                      </a:r>
                      <a:endParaRPr lang="ru-RU" sz="1100" b="0" i="0" u="none" strike="noStrike" dirty="0">
                        <a:solidFill>
                          <a:srgbClr val="000000"/>
                        </a:solidFill>
                        <a:effectLst/>
                        <a:latin typeface="Times New Roman" panose="02020603050405020304" pitchFamily="18" charset="0"/>
                      </a:endParaRPr>
                    </a:p>
                  </a:txBody>
                  <a:tcPr marL="4800" marR="4800" marT="4800" marB="0" anchor="ctr"/>
                </a:tc>
                <a:tc rowSpan="2">
                  <a:txBody>
                    <a:bodyPr/>
                    <a:lstStyle/>
                    <a:p>
                      <a:pPr algn="ctr" fontAlgn="ctr"/>
                      <a:r>
                        <a:rPr lang="ru-RU" sz="1050" u="none" strike="noStrike" dirty="0">
                          <a:effectLst/>
                        </a:rPr>
                        <a:t>Направление использования бюджетных ассигнований резервного фонда </a:t>
                      </a:r>
                      <a:r>
                        <a:rPr lang="ru-RU" sz="1050" u="none" strike="noStrike" dirty="0" smtClean="0">
                          <a:effectLst/>
                        </a:rPr>
                        <a:t>Администрации </a:t>
                      </a:r>
                      <a:r>
                        <a:rPr lang="ru-RU" sz="1050" u="none" strike="noStrike" dirty="0">
                          <a:effectLst/>
                        </a:rPr>
                        <a:t>города</a:t>
                      </a:r>
                      <a:endParaRPr lang="ru-RU" sz="1050" b="0" i="0" u="none" strike="noStrike" dirty="0">
                        <a:solidFill>
                          <a:srgbClr val="000000"/>
                        </a:solidFill>
                        <a:effectLst/>
                        <a:latin typeface="Times New Roman" panose="02020603050405020304" pitchFamily="18" charset="0"/>
                      </a:endParaRPr>
                    </a:p>
                  </a:txBody>
                  <a:tcPr marL="4800" marR="4800" marT="4800" marB="0" anchor="ctr"/>
                </a:tc>
                <a:tc gridSpan="2">
                  <a:txBody>
                    <a:bodyPr/>
                    <a:lstStyle/>
                    <a:p>
                      <a:pPr algn="ctr" fontAlgn="ctr"/>
                      <a:r>
                        <a:rPr lang="ru-RU" sz="1050" u="none" strike="noStrike" dirty="0">
                          <a:effectLst/>
                        </a:rPr>
                        <a:t>Реквизиты МПА основания для выделения</a:t>
                      </a:r>
                      <a:endParaRPr lang="ru-RU" sz="1050" b="0" i="0" u="none" strike="noStrike" dirty="0">
                        <a:solidFill>
                          <a:srgbClr val="000000"/>
                        </a:solidFill>
                        <a:effectLst/>
                        <a:latin typeface="Times New Roman" panose="02020603050405020304" pitchFamily="18" charset="0"/>
                      </a:endParaRPr>
                    </a:p>
                  </a:txBody>
                  <a:tcPr marL="4800" marR="4800" marT="4800" marB="0" anchor="ctr"/>
                </a:tc>
                <a:tc hMerge="1">
                  <a:txBody>
                    <a:bodyPr/>
                    <a:lstStyle/>
                    <a:p>
                      <a:endParaRPr lang="ru-RU"/>
                    </a:p>
                  </a:txBody>
                  <a:tcPr/>
                </a:tc>
                <a:tc rowSpan="2">
                  <a:txBody>
                    <a:bodyPr/>
                    <a:lstStyle/>
                    <a:p>
                      <a:pPr algn="ctr" fontAlgn="ctr"/>
                      <a:r>
                        <a:rPr lang="ru-RU" sz="1050" u="none" strike="noStrike" dirty="0">
                          <a:effectLst/>
                        </a:rPr>
                        <a:t>Исполнитель</a:t>
                      </a:r>
                      <a:endParaRPr lang="ru-RU" sz="1050" b="0" i="0" u="none" strike="noStrike" dirty="0">
                        <a:solidFill>
                          <a:srgbClr val="000000"/>
                        </a:solidFill>
                        <a:effectLst/>
                        <a:latin typeface="Times New Roman" panose="02020603050405020304" pitchFamily="18" charset="0"/>
                      </a:endParaRPr>
                    </a:p>
                  </a:txBody>
                  <a:tcPr marL="4800" marR="4800" marT="4800" marB="0" anchor="ctr"/>
                </a:tc>
                <a:tc rowSpan="2">
                  <a:txBody>
                    <a:bodyPr/>
                    <a:lstStyle/>
                    <a:p>
                      <a:pPr algn="ctr" fontAlgn="ctr"/>
                      <a:r>
                        <a:rPr lang="ru-RU" sz="1050" u="none" strike="noStrike" dirty="0">
                          <a:effectLst/>
                        </a:rPr>
                        <a:t>Объем средств резервного фонда</a:t>
                      </a:r>
                      <a:endParaRPr lang="ru-RU" sz="1050" b="0" i="0" u="none" strike="noStrike" dirty="0">
                        <a:solidFill>
                          <a:srgbClr val="000000"/>
                        </a:solidFill>
                        <a:effectLst/>
                        <a:latin typeface="Times New Roman" panose="02020603050405020304" pitchFamily="18" charset="0"/>
                      </a:endParaRPr>
                    </a:p>
                  </a:txBody>
                  <a:tcPr marL="4800" marR="4800" marT="4800" marB="0" anchor="ctr"/>
                </a:tc>
                <a:tc rowSpan="2">
                  <a:txBody>
                    <a:bodyPr/>
                    <a:lstStyle/>
                    <a:p>
                      <a:pPr algn="ctr" fontAlgn="ctr"/>
                      <a:r>
                        <a:rPr lang="ru-RU" sz="1050" u="none" strike="noStrike" dirty="0">
                          <a:effectLst/>
                        </a:rPr>
                        <a:t>Выделено из резервного фонда</a:t>
                      </a:r>
                      <a:endParaRPr lang="ru-RU" sz="1050" b="0" i="0" u="none" strike="noStrike" dirty="0">
                        <a:effectLst/>
                        <a:latin typeface="Times New Roman" panose="02020603050405020304" pitchFamily="18" charset="0"/>
                      </a:endParaRPr>
                    </a:p>
                  </a:txBody>
                  <a:tcPr marL="4800" marR="4800" marT="4800" marB="0" anchor="ctr"/>
                </a:tc>
                <a:tc rowSpan="2">
                  <a:txBody>
                    <a:bodyPr/>
                    <a:lstStyle/>
                    <a:p>
                      <a:pPr algn="ctr" fontAlgn="ctr"/>
                      <a:r>
                        <a:rPr lang="ru-RU" sz="1050" u="none" strike="noStrike" dirty="0" smtClean="0">
                          <a:effectLst/>
                        </a:rPr>
                        <a:t>Использовано</a:t>
                      </a:r>
                      <a:endParaRPr lang="ru-RU" sz="1050" b="0" i="0" u="none" strike="noStrike" dirty="0">
                        <a:effectLst/>
                        <a:latin typeface="Times New Roman" panose="02020603050405020304" pitchFamily="18" charset="0"/>
                      </a:endParaRPr>
                    </a:p>
                  </a:txBody>
                  <a:tcPr marL="4800" marR="4800" marT="4800" marB="0" anchor="ctr"/>
                </a:tc>
              </a:tr>
              <a:tr h="335338">
                <a:tc vMerge="1">
                  <a:txBody>
                    <a:bodyPr/>
                    <a:lstStyle/>
                    <a:p>
                      <a:endParaRPr lang="ru-RU"/>
                    </a:p>
                  </a:txBody>
                  <a:tcPr/>
                </a:tc>
                <a:tc vMerge="1">
                  <a:txBody>
                    <a:bodyPr/>
                    <a:lstStyle/>
                    <a:p>
                      <a:endParaRPr lang="ru-RU"/>
                    </a:p>
                  </a:txBody>
                  <a:tcPr/>
                </a:tc>
                <a:tc>
                  <a:txBody>
                    <a:bodyPr/>
                    <a:lstStyle/>
                    <a:p>
                      <a:pPr algn="ctr" fontAlgn="ctr"/>
                      <a:r>
                        <a:rPr lang="ru-RU" sz="1100" u="none" strike="noStrike" dirty="0">
                          <a:effectLst/>
                        </a:rPr>
                        <a:t>дата</a:t>
                      </a:r>
                      <a:endParaRPr lang="ru-RU" sz="1100" b="0" i="0" u="none" strike="noStrike" dirty="0">
                        <a:solidFill>
                          <a:srgbClr val="000000"/>
                        </a:solidFill>
                        <a:effectLst/>
                        <a:latin typeface="Times New Roman" panose="02020603050405020304" pitchFamily="18" charset="0"/>
                      </a:endParaRPr>
                    </a:p>
                  </a:txBody>
                  <a:tcPr marL="4800" marR="4800" marT="4800" marB="0" anchor="ctr"/>
                </a:tc>
                <a:tc>
                  <a:txBody>
                    <a:bodyPr/>
                    <a:lstStyle/>
                    <a:p>
                      <a:pPr algn="ctr" fontAlgn="ctr"/>
                      <a:r>
                        <a:rPr lang="ru-RU" sz="1100" u="none" strike="noStrike" dirty="0">
                          <a:effectLst/>
                        </a:rPr>
                        <a:t>номер</a:t>
                      </a:r>
                      <a:endParaRPr lang="ru-RU" sz="1100" b="0" i="0" u="none" strike="noStrike" dirty="0">
                        <a:solidFill>
                          <a:srgbClr val="000000"/>
                        </a:solidFill>
                        <a:effectLst/>
                        <a:latin typeface="Times New Roman" panose="02020603050405020304" pitchFamily="18" charset="0"/>
                      </a:endParaRPr>
                    </a:p>
                  </a:txBody>
                  <a:tcPr marL="4800" marR="4800" marT="4800" marB="0" anchor="ct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r>
              <a:tr h="200014">
                <a:tc>
                  <a:txBody>
                    <a:bodyPr/>
                    <a:lstStyle/>
                    <a:p>
                      <a:pPr algn="ctr" fontAlgn="t"/>
                      <a:r>
                        <a:rPr lang="ru-RU" sz="1400" u="none" strike="noStrike">
                          <a:effectLst/>
                        </a:rPr>
                        <a:t> </a:t>
                      </a:r>
                      <a:endParaRPr lang="ru-RU" sz="1400" b="1" i="0" u="none" strike="noStrike">
                        <a:solidFill>
                          <a:srgbClr val="000000"/>
                        </a:solidFill>
                        <a:effectLst/>
                        <a:latin typeface="Times New Roman" panose="02020603050405020304" pitchFamily="18" charset="0"/>
                      </a:endParaRPr>
                    </a:p>
                  </a:txBody>
                  <a:tcPr marL="4800" marR="4800" marT="4800" marB="0"/>
                </a:tc>
                <a:tc>
                  <a:txBody>
                    <a:bodyPr/>
                    <a:lstStyle/>
                    <a:p>
                      <a:pPr algn="l" fontAlgn="b"/>
                      <a:r>
                        <a:rPr lang="ru-RU" sz="1400" b="1" u="none" strike="noStrike" dirty="0">
                          <a:effectLst/>
                        </a:rPr>
                        <a:t>Резервный фонд Администрации города Пыть-Яха</a:t>
                      </a:r>
                      <a:endParaRPr lang="ru-RU" sz="1400" b="1" i="0" u="none" strike="noStrike" dirty="0">
                        <a:solidFill>
                          <a:srgbClr val="000000"/>
                        </a:solidFill>
                        <a:effectLst/>
                        <a:latin typeface="Times New Roman" panose="02020603050405020304" pitchFamily="18" charset="0"/>
                      </a:endParaRPr>
                    </a:p>
                  </a:txBody>
                  <a:tcPr marL="4800" marR="4800" marT="4800" marB="0" anchor="b"/>
                </a:tc>
                <a:tc>
                  <a:txBody>
                    <a:bodyPr/>
                    <a:lstStyle/>
                    <a:p>
                      <a:pPr algn="ctr" fontAlgn="ctr"/>
                      <a:r>
                        <a:rPr lang="ru-RU" sz="1400" b="1" u="none" strike="noStrike" dirty="0">
                          <a:effectLst/>
                        </a:rPr>
                        <a:t> </a:t>
                      </a:r>
                      <a:endParaRPr lang="ru-RU" sz="1400" b="1" i="0" u="none" strike="noStrike" dirty="0">
                        <a:solidFill>
                          <a:srgbClr val="000000"/>
                        </a:solidFill>
                        <a:effectLst/>
                        <a:latin typeface="Times New Roman" panose="02020603050405020304" pitchFamily="18" charset="0"/>
                      </a:endParaRPr>
                    </a:p>
                  </a:txBody>
                  <a:tcPr marL="4800" marR="4800" marT="4800" marB="0" anchor="ctr"/>
                </a:tc>
                <a:tc>
                  <a:txBody>
                    <a:bodyPr/>
                    <a:lstStyle/>
                    <a:p>
                      <a:pPr algn="ctr" fontAlgn="ctr"/>
                      <a:r>
                        <a:rPr lang="ru-RU" sz="1400" b="1" u="none" strike="noStrike" dirty="0">
                          <a:effectLst/>
                        </a:rPr>
                        <a:t> </a:t>
                      </a:r>
                      <a:endParaRPr lang="ru-RU" sz="1400" b="1" i="0" u="none" strike="noStrike" dirty="0">
                        <a:solidFill>
                          <a:srgbClr val="000000"/>
                        </a:solidFill>
                        <a:effectLst/>
                        <a:latin typeface="Times New Roman" panose="02020603050405020304" pitchFamily="18" charset="0"/>
                      </a:endParaRPr>
                    </a:p>
                  </a:txBody>
                  <a:tcPr marL="4800" marR="4800" marT="4800" marB="0" anchor="ctr"/>
                </a:tc>
                <a:tc>
                  <a:txBody>
                    <a:bodyPr/>
                    <a:lstStyle/>
                    <a:p>
                      <a:pPr algn="ctr" fontAlgn="b"/>
                      <a:r>
                        <a:rPr lang="ru-RU" sz="1400" b="1" u="none" strike="noStrike" dirty="0">
                          <a:effectLst/>
                        </a:rPr>
                        <a:t> </a:t>
                      </a:r>
                      <a:endParaRPr lang="ru-RU" sz="1400" b="1" i="0" u="none" strike="noStrike" dirty="0">
                        <a:solidFill>
                          <a:srgbClr val="000000"/>
                        </a:solidFill>
                        <a:effectLst/>
                        <a:latin typeface="Times New Roman" panose="02020603050405020304" pitchFamily="18" charset="0"/>
                      </a:endParaRPr>
                    </a:p>
                  </a:txBody>
                  <a:tcPr marL="4800" marR="4800" marT="4800" marB="0" anchor="b"/>
                </a:tc>
                <a:tc>
                  <a:txBody>
                    <a:bodyPr/>
                    <a:lstStyle/>
                    <a:p>
                      <a:pPr algn="ctr" fontAlgn="ctr"/>
                      <a:r>
                        <a:rPr lang="ru-RU" sz="1400" b="1" u="none" strike="noStrike" dirty="0">
                          <a:effectLst/>
                        </a:rPr>
                        <a:t>4 862,8</a:t>
                      </a:r>
                      <a:endParaRPr lang="ru-RU" sz="1400" b="1" i="0" u="none" strike="noStrike" dirty="0">
                        <a:solidFill>
                          <a:srgbClr val="000000"/>
                        </a:solidFill>
                        <a:effectLst/>
                        <a:latin typeface="Times New Roman" panose="02020603050405020304" pitchFamily="18" charset="0"/>
                      </a:endParaRPr>
                    </a:p>
                  </a:txBody>
                  <a:tcPr marL="4800" marR="4800" marT="4800" marB="0" anchor="ctr"/>
                </a:tc>
                <a:tc>
                  <a:txBody>
                    <a:bodyPr/>
                    <a:lstStyle/>
                    <a:p>
                      <a:pPr algn="ctr" fontAlgn="ctr"/>
                      <a:r>
                        <a:rPr lang="ru-RU" sz="1400" b="1" u="none" strike="noStrike" dirty="0">
                          <a:effectLst/>
                        </a:rPr>
                        <a:t>4 862,8</a:t>
                      </a:r>
                      <a:endParaRPr lang="ru-RU" sz="1400" b="1" i="0" u="none" strike="noStrike" dirty="0">
                        <a:solidFill>
                          <a:srgbClr val="000000"/>
                        </a:solidFill>
                        <a:effectLst/>
                        <a:latin typeface="Times New Roman" panose="02020603050405020304" pitchFamily="18" charset="0"/>
                      </a:endParaRPr>
                    </a:p>
                  </a:txBody>
                  <a:tcPr marL="4800" marR="4800" marT="4800" marB="0" anchor="ctr"/>
                </a:tc>
                <a:tc>
                  <a:txBody>
                    <a:bodyPr/>
                    <a:lstStyle/>
                    <a:p>
                      <a:pPr algn="ctr" fontAlgn="ctr"/>
                      <a:r>
                        <a:rPr lang="ru-RU" sz="1400" b="1" u="none" strike="noStrike" dirty="0">
                          <a:effectLst/>
                        </a:rPr>
                        <a:t>0,0</a:t>
                      </a:r>
                      <a:endParaRPr lang="ru-RU" sz="1400" b="1" i="0" u="none" strike="noStrike" dirty="0">
                        <a:solidFill>
                          <a:srgbClr val="000000"/>
                        </a:solidFill>
                        <a:effectLst/>
                        <a:latin typeface="Times New Roman" panose="02020603050405020304" pitchFamily="18" charset="0"/>
                      </a:endParaRPr>
                    </a:p>
                  </a:txBody>
                  <a:tcPr marL="4800" marR="4800" marT="4800" marB="0" anchor="ctr"/>
                </a:tc>
              </a:tr>
              <a:tr h="200014">
                <a:tc>
                  <a:txBody>
                    <a:bodyPr/>
                    <a:lstStyle/>
                    <a:p>
                      <a:pPr algn="ctr" fontAlgn="t"/>
                      <a:r>
                        <a:rPr lang="ru-RU" sz="1400" u="none" strike="noStrike" dirty="0">
                          <a:effectLst/>
                        </a:rPr>
                        <a:t> </a:t>
                      </a:r>
                      <a:endParaRPr lang="ru-RU" sz="1400" b="0" i="0" u="none" strike="noStrike" dirty="0">
                        <a:solidFill>
                          <a:srgbClr val="000000"/>
                        </a:solidFill>
                        <a:effectLst/>
                        <a:latin typeface="Times New Roman" panose="02020603050405020304" pitchFamily="18" charset="0"/>
                      </a:endParaRPr>
                    </a:p>
                  </a:txBody>
                  <a:tcPr marL="4800" marR="4800" marT="4800" marB="0"/>
                </a:tc>
                <a:tc>
                  <a:txBody>
                    <a:bodyPr/>
                    <a:lstStyle/>
                    <a:p>
                      <a:pPr algn="l" fontAlgn="t"/>
                      <a:r>
                        <a:rPr lang="ru-RU" sz="1400" b="0" u="none" strike="noStrike" dirty="0">
                          <a:effectLst/>
                        </a:rPr>
                        <a:t>в том числе за счет средств:</a:t>
                      </a:r>
                      <a:endParaRPr lang="ru-RU" sz="1400" b="0" i="0" u="none" strike="noStrike" dirty="0">
                        <a:solidFill>
                          <a:srgbClr val="000000"/>
                        </a:solidFill>
                        <a:effectLst/>
                        <a:latin typeface="Times New Roman" panose="02020603050405020304" pitchFamily="18" charset="0"/>
                      </a:endParaRPr>
                    </a:p>
                  </a:txBody>
                  <a:tcPr marL="4800" marR="4800" marT="4800" marB="0"/>
                </a:tc>
                <a:tc>
                  <a:txBody>
                    <a:bodyPr/>
                    <a:lstStyle/>
                    <a:p>
                      <a:pPr algn="ctr" fontAlgn="ctr"/>
                      <a:r>
                        <a:rPr lang="ru-RU" sz="1400" b="1" u="none" strike="noStrike">
                          <a:effectLst/>
                        </a:rPr>
                        <a:t> </a:t>
                      </a:r>
                      <a:endParaRPr lang="ru-RU" sz="1400" b="1" i="0" u="none" strike="noStrike">
                        <a:solidFill>
                          <a:srgbClr val="000000"/>
                        </a:solidFill>
                        <a:effectLst/>
                        <a:latin typeface="Times New Roman" panose="02020603050405020304" pitchFamily="18" charset="0"/>
                      </a:endParaRPr>
                    </a:p>
                  </a:txBody>
                  <a:tcPr marL="4800" marR="4800" marT="4800" marB="0" anchor="ctr"/>
                </a:tc>
                <a:tc>
                  <a:txBody>
                    <a:bodyPr/>
                    <a:lstStyle/>
                    <a:p>
                      <a:pPr algn="ctr" fontAlgn="ctr"/>
                      <a:r>
                        <a:rPr lang="ru-RU" sz="1400" b="1" u="none" strike="noStrike">
                          <a:effectLst/>
                        </a:rPr>
                        <a:t> </a:t>
                      </a:r>
                      <a:endParaRPr lang="ru-RU" sz="1400" b="1" i="0" u="none" strike="noStrike">
                        <a:solidFill>
                          <a:srgbClr val="000000"/>
                        </a:solidFill>
                        <a:effectLst/>
                        <a:latin typeface="Times New Roman" panose="02020603050405020304" pitchFamily="18" charset="0"/>
                      </a:endParaRPr>
                    </a:p>
                  </a:txBody>
                  <a:tcPr marL="4800" marR="4800" marT="4800" marB="0" anchor="ctr"/>
                </a:tc>
                <a:tc>
                  <a:txBody>
                    <a:bodyPr/>
                    <a:lstStyle/>
                    <a:p>
                      <a:pPr algn="ctr" fontAlgn="b"/>
                      <a:r>
                        <a:rPr lang="ru-RU" sz="1400" b="1" u="none" strike="noStrike">
                          <a:effectLst/>
                        </a:rPr>
                        <a:t> </a:t>
                      </a:r>
                      <a:endParaRPr lang="ru-RU" sz="1400" b="1" i="0" u="none" strike="noStrike">
                        <a:solidFill>
                          <a:srgbClr val="000000"/>
                        </a:solidFill>
                        <a:effectLst/>
                        <a:latin typeface="Times New Roman" panose="02020603050405020304" pitchFamily="18" charset="0"/>
                      </a:endParaRPr>
                    </a:p>
                  </a:txBody>
                  <a:tcPr marL="4800" marR="4800" marT="4800" marB="0" anchor="b"/>
                </a:tc>
                <a:tc>
                  <a:txBody>
                    <a:bodyPr/>
                    <a:lstStyle/>
                    <a:p>
                      <a:pPr algn="ctr" fontAlgn="ctr"/>
                      <a:r>
                        <a:rPr lang="ru-RU" sz="1400" b="1" u="none" strike="noStrike" dirty="0">
                          <a:effectLst/>
                        </a:rPr>
                        <a:t> </a:t>
                      </a:r>
                      <a:endParaRPr lang="ru-RU" sz="1400" b="1" i="0" u="none" strike="noStrike" dirty="0">
                        <a:solidFill>
                          <a:srgbClr val="000000"/>
                        </a:solidFill>
                        <a:effectLst/>
                        <a:latin typeface="Times New Roman" panose="02020603050405020304" pitchFamily="18" charset="0"/>
                      </a:endParaRPr>
                    </a:p>
                  </a:txBody>
                  <a:tcPr marL="4800" marR="4800" marT="4800" marB="0" anchor="ctr"/>
                </a:tc>
                <a:tc>
                  <a:txBody>
                    <a:bodyPr/>
                    <a:lstStyle/>
                    <a:p>
                      <a:pPr algn="ctr" fontAlgn="ctr"/>
                      <a:r>
                        <a:rPr lang="ru-RU" sz="1400" b="1" u="none" strike="noStrike" dirty="0">
                          <a:effectLst/>
                        </a:rPr>
                        <a:t> </a:t>
                      </a:r>
                      <a:endParaRPr lang="ru-RU" sz="1400" b="1" i="0" u="none" strike="noStrike" dirty="0">
                        <a:solidFill>
                          <a:srgbClr val="000000"/>
                        </a:solidFill>
                        <a:effectLst/>
                        <a:latin typeface="Times New Roman" panose="02020603050405020304" pitchFamily="18" charset="0"/>
                      </a:endParaRPr>
                    </a:p>
                  </a:txBody>
                  <a:tcPr marL="4800" marR="4800" marT="4800" marB="0" anchor="ctr"/>
                </a:tc>
                <a:tc>
                  <a:txBody>
                    <a:bodyPr/>
                    <a:lstStyle/>
                    <a:p>
                      <a:pPr algn="ctr" fontAlgn="ctr"/>
                      <a:r>
                        <a:rPr lang="ru-RU" sz="1400" b="1" u="none" strike="noStrike" dirty="0">
                          <a:effectLst/>
                        </a:rPr>
                        <a:t> </a:t>
                      </a:r>
                      <a:endParaRPr lang="ru-RU" sz="1400" b="1" i="0" u="none" strike="noStrike" dirty="0">
                        <a:solidFill>
                          <a:srgbClr val="000000"/>
                        </a:solidFill>
                        <a:effectLst/>
                        <a:latin typeface="Times New Roman" panose="02020603050405020304" pitchFamily="18" charset="0"/>
                      </a:endParaRPr>
                    </a:p>
                  </a:txBody>
                  <a:tcPr marL="4800" marR="4800" marT="4800" marB="0" anchor="ctr"/>
                </a:tc>
              </a:tr>
              <a:tr h="200014">
                <a:tc>
                  <a:txBody>
                    <a:bodyPr/>
                    <a:lstStyle/>
                    <a:p>
                      <a:pPr algn="ctr" fontAlgn="t"/>
                      <a:r>
                        <a:rPr lang="ru-RU" sz="1400" u="none" strike="noStrike">
                          <a:effectLst/>
                        </a:rPr>
                        <a:t> </a:t>
                      </a:r>
                      <a:endParaRPr lang="ru-RU" sz="1400" b="0" i="0" u="none" strike="noStrike">
                        <a:solidFill>
                          <a:srgbClr val="000000"/>
                        </a:solidFill>
                        <a:effectLst/>
                        <a:latin typeface="Times New Roman" panose="02020603050405020304" pitchFamily="18" charset="0"/>
                      </a:endParaRPr>
                    </a:p>
                  </a:txBody>
                  <a:tcPr marL="4800" marR="4800" marT="4800" marB="0"/>
                </a:tc>
                <a:tc>
                  <a:txBody>
                    <a:bodyPr/>
                    <a:lstStyle/>
                    <a:p>
                      <a:pPr algn="l" fontAlgn="t"/>
                      <a:r>
                        <a:rPr lang="ru-RU" sz="1400" b="1" u="none" strike="noStrike" dirty="0">
                          <a:effectLst/>
                        </a:rPr>
                        <a:t>местного бюджета</a:t>
                      </a:r>
                      <a:endParaRPr lang="ru-RU" sz="1400" b="1" i="0" u="none" strike="noStrike" dirty="0">
                        <a:solidFill>
                          <a:srgbClr val="000000"/>
                        </a:solidFill>
                        <a:effectLst/>
                        <a:latin typeface="Times New Roman" panose="02020603050405020304" pitchFamily="18" charset="0"/>
                      </a:endParaRPr>
                    </a:p>
                  </a:txBody>
                  <a:tcPr marL="4800" marR="4800" marT="4800" marB="0"/>
                </a:tc>
                <a:tc>
                  <a:txBody>
                    <a:bodyPr/>
                    <a:lstStyle/>
                    <a:p>
                      <a:pPr algn="ctr" fontAlgn="ctr"/>
                      <a:r>
                        <a:rPr lang="ru-RU" sz="1400" b="1" u="none" strike="noStrike">
                          <a:effectLst/>
                        </a:rPr>
                        <a:t> </a:t>
                      </a:r>
                      <a:endParaRPr lang="ru-RU" sz="1400" b="1" i="0" u="none" strike="noStrike">
                        <a:solidFill>
                          <a:srgbClr val="000000"/>
                        </a:solidFill>
                        <a:effectLst/>
                        <a:latin typeface="Times New Roman" panose="02020603050405020304" pitchFamily="18" charset="0"/>
                      </a:endParaRPr>
                    </a:p>
                  </a:txBody>
                  <a:tcPr marL="4800" marR="4800" marT="4800" marB="0" anchor="ctr"/>
                </a:tc>
                <a:tc>
                  <a:txBody>
                    <a:bodyPr/>
                    <a:lstStyle/>
                    <a:p>
                      <a:pPr algn="ctr" fontAlgn="ctr"/>
                      <a:r>
                        <a:rPr lang="ru-RU" sz="1400" b="1" u="none" strike="noStrike">
                          <a:effectLst/>
                        </a:rPr>
                        <a:t> </a:t>
                      </a:r>
                      <a:endParaRPr lang="ru-RU" sz="1400" b="1" i="0" u="none" strike="noStrike">
                        <a:solidFill>
                          <a:srgbClr val="000000"/>
                        </a:solidFill>
                        <a:effectLst/>
                        <a:latin typeface="Times New Roman" panose="02020603050405020304" pitchFamily="18" charset="0"/>
                      </a:endParaRPr>
                    </a:p>
                  </a:txBody>
                  <a:tcPr marL="4800" marR="4800" marT="4800" marB="0" anchor="ctr"/>
                </a:tc>
                <a:tc>
                  <a:txBody>
                    <a:bodyPr/>
                    <a:lstStyle/>
                    <a:p>
                      <a:pPr algn="ctr" fontAlgn="b"/>
                      <a:r>
                        <a:rPr lang="ru-RU" sz="1400" b="1" u="none" strike="noStrike">
                          <a:effectLst/>
                        </a:rPr>
                        <a:t> </a:t>
                      </a:r>
                      <a:endParaRPr lang="ru-RU" sz="1400" b="1" i="0" u="none" strike="noStrike">
                        <a:solidFill>
                          <a:srgbClr val="000000"/>
                        </a:solidFill>
                        <a:effectLst/>
                        <a:latin typeface="Times New Roman" panose="02020603050405020304" pitchFamily="18" charset="0"/>
                      </a:endParaRPr>
                    </a:p>
                  </a:txBody>
                  <a:tcPr marL="4800" marR="4800" marT="4800" marB="0" anchor="b"/>
                </a:tc>
                <a:tc>
                  <a:txBody>
                    <a:bodyPr/>
                    <a:lstStyle/>
                    <a:p>
                      <a:pPr algn="ctr" fontAlgn="ctr"/>
                      <a:r>
                        <a:rPr lang="ru-RU" sz="1400" b="1" u="none" strike="noStrike" dirty="0">
                          <a:effectLst/>
                        </a:rPr>
                        <a:t>2 500,0</a:t>
                      </a:r>
                      <a:endParaRPr lang="ru-RU" sz="1400" b="1" i="0" u="none" strike="noStrike" dirty="0">
                        <a:solidFill>
                          <a:srgbClr val="000000"/>
                        </a:solidFill>
                        <a:effectLst/>
                        <a:latin typeface="Times New Roman" panose="02020603050405020304" pitchFamily="18" charset="0"/>
                      </a:endParaRPr>
                    </a:p>
                  </a:txBody>
                  <a:tcPr marL="4800" marR="4800" marT="4800" marB="0" anchor="ctr"/>
                </a:tc>
                <a:tc>
                  <a:txBody>
                    <a:bodyPr/>
                    <a:lstStyle/>
                    <a:p>
                      <a:pPr algn="ctr" fontAlgn="ctr"/>
                      <a:r>
                        <a:rPr lang="ru-RU" sz="1400" b="1" u="none" strike="noStrike" dirty="0">
                          <a:effectLst/>
                        </a:rPr>
                        <a:t>2 500,0</a:t>
                      </a:r>
                      <a:endParaRPr lang="ru-RU" sz="1400" b="1" i="0" u="none" strike="noStrike" dirty="0">
                        <a:solidFill>
                          <a:srgbClr val="000000"/>
                        </a:solidFill>
                        <a:effectLst/>
                        <a:latin typeface="Times New Roman" panose="02020603050405020304" pitchFamily="18" charset="0"/>
                      </a:endParaRPr>
                    </a:p>
                  </a:txBody>
                  <a:tcPr marL="4800" marR="4800" marT="4800" marB="0" anchor="ctr"/>
                </a:tc>
                <a:tc>
                  <a:txBody>
                    <a:bodyPr/>
                    <a:lstStyle/>
                    <a:p>
                      <a:pPr algn="ctr" fontAlgn="ctr"/>
                      <a:r>
                        <a:rPr lang="ru-RU" sz="1400" b="1" u="none" strike="noStrike" dirty="0">
                          <a:effectLst/>
                        </a:rPr>
                        <a:t> </a:t>
                      </a:r>
                      <a:endParaRPr lang="ru-RU" sz="1400" b="1" i="0" u="none" strike="noStrike" dirty="0">
                        <a:solidFill>
                          <a:srgbClr val="000000"/>
                        </a:solidFill>
                        <a:effectLst/>
                        <a:latin typeface="Times New Roman" panose="02020603050405020304" pitchFamily="18" charset="0"/>
                      </a:endParaRPr>
                    </a:p>
                  </a:txBody>
                  <a:tcPr marL="4800" marR="4800" marT="4800" marB="0" anchor="ctr"/>
                </a:tc>
              </a:tr>
              <a:tr h="395628">
                <a:tc>
                  <a:txBody>
                    <a:bodyPr/>
                    <a:lstStyle/>
                    <a:p>
                      <a:pPr algn="ctr" fontAlgn="t"/>
                      <a:r>
                        <a:rPr lang="ru-RU" sz="1400" u="none" strike="noStrike" dirty="0">
                          <a:effectLst/>
                        </a:rPr>
                        <a:t> </a:t>
                      </a:r>
                      <a:endParaRPr lang="ru-RU" sz="1400" b="0" i="0" u="none" strike="noStrike" dirty="0">
                        <a:solidFill>
                          <a:srgbClr val="000000"/>
                        </a:solidFill>
                        <a:effectLst/>
                        <a:latin typeface="Times New Roman" panose="02020603050405020304" pitchFamily="18" charset="0"/>
                      </a:endParaRPr>
                    </a:p>
                  </a:txBody>
                  <a:tcPr marL="4800" marR="4800" marT="4800" marB="0"/>
                </a:tc>
                <a:tc>
                  <a:txBody>
                    <a:bodyPr/>
                    <a:lstStyle/>
                    <a:p>
                      <a:pPr algn="l" fontAlgn="t"/>
                      <a:r>
                        <a:rPr lang="ru-RU" sz="1400" b="1" u="none" strike="noStrike" dirty="0">
                          <a:effectLst/>
                        </a:rPr>
                        <a:t>остаток межбюджетных трансфертов из бюджета автономного округа</a:t>
                      </a:r>
                      <a:endParaRPr lang="ru-RU" sz="1400" b="1" i="0" u="none" strike="noStrike" dirty="0">
                        <a:solidFill>
                          <a:srgbClr val="000000"/>
                        </a:solidFill>
                        <a:effectLst/>
                        <a:latin typeface="Times New Roman" panose="02020603050405020304" pitchFamily="18" charset="0"/>
                      </a:endParaRPr>
                    </a:p>
                  </a:txBody>
                  <a:tcPr marL="4800" marR="4800" marT="4800" marB="0"/>
                </a:tc>
                <a:tc>
                  <a:txBody>
                    <a:bodyPr/>
                    <a:lstStyle/>
                    <a:p>
                      <a:pPr algn="ctr" fontAlgn="ctr"/>
                      <a:r>
                        <a:rPr lang="ru-RU" sz="1400" b="1" u="none" strike="noStrike" dirty="0">
                          <a:effectLst/>
                        </a:rPr>
                        <a:t> </a:t>
                      </a:r>
                      <a:endParaRPr lang="ru-RU" sz="1400" b="1" i="0" u="none" strike="noStrike" dirty="0">
                        <a:solidFill>
                          <a:srgbClr val="000000"/>
                        </a:solidFill>
                        <a:effectLst/>
                        <a:latin typeface="Times New Roman" panose="02020603050405020304" pitchFamily="18" charset="0"/>
                      </a:endParaRPr>
                    </a:p>
                  </a:txBody>
                  <a:tcPr marL="4800" marR="4800" marT="4800" marB="0" anchor="ctr"/>
                </a:tc>
                <a:tc>
                  <a:txBody>
                    <a:bodyPr/>
                    <a:lstStyle/>
                    <a:p>
                      <a:pPr algn="ctr" fontAlgn="ctr"/>
                      <a:r>
                        <a:rPr lang="ru-RU" sz="1400" b="1" u="none" strike="noStrike">
                          <a:effectLst/>
                        </a:rPr>
                        <a:t> </a:t>
                      </a:r>
                      <a:endParaRPr lang="ru-RU" sz="1400" b="1" i="0" u="none" strike="noStrike">
                        <a:solidFill>
                          <a:srgbClr val="000000"/>
                        </a:solidFill>
                        <a:effectLst/>
                        <a:latin typeface="Times New Roman" panose="02020603050405020304" pitchFamily="18" charset="0"/>
                      </a:endParaRPr>
                    </a:p>
                  </a:txBody>
                  <a:tcPr marL="4800" marR="4800" marT="4800" marB="0" anchor="ctr"/>
                </a:tc>
                <a:tc>
                  <a:txBody>
                    <a:bodyPr/>
                    <a:lstStyle/>
                    <a:p>
                      <a:pPr algn="ctr" fontAlgn="b"/>
                      <a:r>
                        <a:rPr lang="ru-RU" sz="1400" b="1" u="none" strike="noStrike" dirty="0">
                          <a:effectLst/>
                        </a:rPr>
                        <a:t> </a:t>
                      </a:r>
                      <a:endParaRPr lang="ru-RU" sz="1400" b="1" i="0" u="none" strike="noStrike" dirty="0">
                        <a:solidFill>
                          <a:srgbClr val="000000"/>
                        </a:solidFill>
                        <a:effectLst/>
                        <a:latin typeface="Times New Roman" panose="02020603050405020304" pitchFamily="18" charset="0"/>
                      </a:endParaRPr>
                    </a:p>
                  </a:txBody>
                  <a:tcPr marL="4800" marR="4800" marT="4800" marB="0" anchor="b"/>
                </a:tc>
                <a:tc>
                  <a:txBody>
                    <a:bodyPr/>
                    <a:lstStyle/>
                    <a:p>
                      <a:pPr algn="ctr" fontAlgn="ctr"/>
                      <a:r>
                        <a:rPr lang="ru-RU" sz="1400" b="1" u="none" strike="noStrike" dirty="0">
                          <a:effectLst/>
                        </a:rPr>
                        <a:t>2 362,8</a:t>
                      </a:r>
                      <a:endParaRPr lang="ru-RU" sz="1400" b="1" i="0" u="none" strike="noStrike" dirty="0">
                        <a:solidFill>
                          <a:srgbClr val="000000"/>
                        </a:solidFill>
                        <a:effectLst/>
                        <a:latin typeface="Times New Roman" panose="02020603050405020304" pitchFamily="18" charset="0"/>
                      </a:endParaRPr>
                    </a:p>
                  </a:txBody>
                  <a:tcPr marL="4800" marR="4800" marT="4800" marB="0" anchor="ctr"/>
                </a:tc>
                <a:tc>
                  <a:txBody>
                    <a:bodyPr/>
                    <a:lstStyle/>
                    <a:p>
                      <a:pPr algn="ctr" fontAlgn="ctr"/>
                      <a:r>
                        <a:rPr lang="ru-RU" sz="1400" b="1" u="none" strike="noStrike" dirty="0">
                          <a:effectLst/>
                        </a:rPr>
                        <a:t>2 362,8</a:t>
                      </a:r>
                      <a:endParaRPr lang="ru-RU" sz="1400" b="1" i="0" u="none" strike="noStrike" dirty="0">
                        <a:solidFill>
                          <a:srgbClr val="000000"/>
                        </a:solidFill>
                        <a:effectLst/>
                        <a:latin typeface="Times New Roman" panose="02020603050405020304" pitchFamily="18" charset="0"/>
                      </a:endParaRPr>
                    </a:p>
                  </a:txBody>
                  <a:tcPr marL="4800" marR="4800" marT="4800" marB="0" anchor="ctr"/>
                </a:tc>
                <a:tc>
                  <a:txBody>
                    <a:bodyPr/>
                    <a:lstStyle/>
                    <a:p>
                      <a:pPr algn="ctr" fontAlgn="ctr"/>
                      <a:r>
                        <a:rPr lang="ru-RU" sz="1400" b="1" u="none" strike="noStrike" dirty="0">
                          <a:effectLst/>
                        </a:rPr>
                        <a:t> </a:t>
                      </a:r>
                      <a:endParaRPr lang="ru-RU" sz="1400" b="1" i="0" u="none" strike="noStrike" dirty="0">
                        <a:solidFill>
                          <a:srgbClr val="000000"/>
                        </a:solidFill>
                        <a:effectLst/>
                        <a:latin typeface="Times New Roman" panose="02020603050405020304" pitchFamily="18" charset="0"/>
                      </a:endParaRPr>
                    </a:p>
                  </a:txBody>
                  <a:tcPr marL="4800" marR="4800" marT="4800" marB="0" anchor="ctr"/>
                </a:tc>
              </a:tr>
              <a:tr h="200014">
                <a:tc>
                  <a:txBody>
                    <a:bodyPr/>
                    <a:lstStyle/>
                    <a:p>
                      <a:pPr algn="ctr" fontAlgn="t"/>
                      <a:r>
                        <a:rPr lang="ru-RU" sz="1400" u="none" strike="noStrike">
                          <a:effectLst/>
                        </a:rPr>
                        <a:t> </a:t>
                      </a:r>
                      <a:endParaRPr lang="ru-RU" sz="1400" b="0" i="0" u="none" strike="noStrike">
                        <a:solidFill>
                          <a:srgbClr val="000000"/>
                        </a:solidFill>
                        <a:effectLst/>
                        <a:latin typeface="Times New Roman" panose="02020603050405020304" pitchFamily="18" charset="0"/>
                      </a:endParaRPr>
                    </a:p>
                  </a:txBody>
                  <a:tcPr marL="4800" marR="4800" marT="4800" marB="0"/>
                </a:tc>
                <a:tc>
                  <a:txBody>
                    <a:bodyPr/>
                    <a:lstStyle/>
                    <a:p>
                      <a:pPr algn="l" fontAlgn="b"/>
                      <a:r>
                        <a:rPr lang="ru-RU" sz="1400" b="1" i="1" u="none" strike="noStrike" dirty="0">
                          <a:effectLst/>
                        </a:rPr>
                        <a:t>В том числе по направлениям использования</a:t>
                      </a:r>
                      <a:endParaRPr lang="ru-RU" sz="1400" b="1" i="1" u="none" strike="noStrike" dirty="0">
                        <a:solidFill>
                          <a:srgbClr val="000000"/>
                        </a:solidFill>
                        <a:effectLst/>
                        <a:latin typeface="Times New Roman" panose="02020603050405020304" pitchFamily="18" charset="0"/>
                      </a:endParaRPr>
                    </a:p>
                  </a:txBody>
                  <a:tcPr marL="4800" marR="4800" marT="4800" marB="0" anchor="b"/>
                </a:tc>
                <a:tc>
                  <a:txBody>
                    <a:bodyPr/>
                    <a:lstStyle/>
                    <a:p>
                      <a:pPr algn="l" fontAlgn="b"/>
                      <a:r>
                        <a:rPr lang="ru-RU" sz="1400" b="1" i="1" u="none" strike="noStrike">
                          <a:effectLst/>
                        </a:rPr>
                        <a:t> </a:t>
                      </a:r>
                      <a:endParaRPr lang="ru-RU" sz="1400" b="1" i="1" u="none" strike="noStrike">
                        <a:solidFill>
                          <a:srgbClr val="000000"/>
                        </a:solidFill>
                        <a:effectLst/>
                        <a:latin typeface="Times New Roman" panose="02020603050405020304" pitchFamily="18" charset="0"/>
                      </a:endParaRPr>
                    </a:p>
                  </a:txBody>
                  <a:tcPr marL="4800" marR="4800" marT="4800" marB="0" anchor="b"/>
                </a:tc>
                <a:tc>
                  <a:txBody>
                    <a:bodyPr/>
                    <a:lstStyle/>
                    <a:p>
                      <a:pPr algn="l" fontAlgn="b"/>
                      <a:r>
                        <a:rPr lang="ru-RU" sz="1400" b="1" i="1" u="none" strike="noStrike">
                          <a:effectLst/>
                        </a:rPr>
                        <a:t> </a:t>
                      </a:r>
                      <a:endParaRPr lang="ru-RU" sz="1400" b="1" i="1" u="none" strike="noStrike">
                        <a:solidFill>
                          <a:srgbClr val="000000"/>
                        </a:solidFill>
                        <a:effectLst/>
                        <a:latin typeface="Times New Roman" panose="02020603050405020304" pitchFamily="18" charset="0"/>
                      </a:endParaRPr>
                    </a:p>
                  </a:txBody>
                  <a:tcPr marL="4800" marR="4800" marT="4800" marB="0" anchor="b"/>
                </a:tc>
                <a:tc>
                  <a:txBody>
                    <a:bodyPr/>
                    <a:lstStyle/>
                    <a:p>
                      <a:pPr algn="l" fontAlgn="b"/>
                      <a:r>
                        <a:rPr lang="ru-RU" sz="1400" b="1" i="1" u="none" strike="noStrike" dirty="0">
                          <a:effectLst/>
                        </a:rPr>
                        <a:t> </a:t>
                      </a:r>
                      <a:endParaRPr lang="ru-RU" sz="1400" b="1" i="1" u="none" strike="noStrike" dirty="0">
                        <a:solidFill>
                          <a:srgbClr val="000000"/>
                        </a:solidFill>
                        <a:effectLst/>
                        <a:latin typeface="Times New Roman" panose="02020603050405020304" pitchFamily="18" charset="0"/>
                      </a:endParaRPr>
                    </a:p>
                  </a:txBody>
                  <a:tcPr marL="4800" marR="4800" marT="4800" marB="0" anchor="b"/>
                </a:tc>
                <a:tc>
                  <a:txBody>
                    <a:bodyPr/>
                    <a:lstStyle/>
                    <a:p>
                      <a:pPr algn="ctr" fontAlgn="ctr"/>
                      <a:r>
                        <a:rPr lang="ru-RU" sz="1400" b="1" i="1" u="none" strike="noStrike" dirty="0">
                          <a:effectLst/>
                        </a:rPr>
                        <a:t> </a:t>
                      </a:r>
                      <a:endParaRPr lang="ru-RU" sz="1400" b="1" i="1" u="none" strike="noStrike" dirty="0">
                        <a:solidFill>
                          <a:srgbClr val="000000"/>
                        </a:solidFill>
                        <a:effectLst/>
                        <a:latin typeface="Times New Roman" panose="02020603050405020304" pitchFamily="18" charset="0"/>
                      </a:endParaRPr>
                    </a:p>
                  </a:txBody>
                  <a:tcPr marL="4800" marR="4800" marT="4800" marB="0" anchor="ctr"/>
                </a:tc>
                <a:tc>
                  <a:txBody>
                    <a:bodyPr/>
                    <a:lstStyle/>
                    <a:p>
                      <a:pPr algn="ctr" fontAlgn="ctr"/>
                      <a:r>
                        <a:rPr lang="ru-RU" sz="1400" b="1" i="1" u="none" strike="noStrike" dirty="0">
                          <a:effectLst/>
                        </a:rPr>
                        <a:t>4 862,8</a:t>
                      </a:r>
                      <a:endParaRPr lang="ru-RU" sz="1400" b="1" i="1" u="none" strike="noStrike" dirty="0">
                        <a:solidFill>
                          <a:srgbClr val="000000"/>
                        </a:solidFill>
                        <a:effectLst/>
                        <a:latin typeface="Times New Roman" panose="02020603050405020304" pitchFamily="18" charset="0"/>
                      </a:endParaRPr>
                    </a:p>
                  </a:txBody>
                  <a:tcPr marL="4800" marR="4800" marT="4800" marB="0" anchor="ctr"/>
                </a:tc>
                <a:tc>
                  <a:txBody>
                    <a:bodyPr/>
                    <a:lstStyle/>
                    <a:p>
                      <a:pPr algn="ctr" fontAlgn="ctr"/>
                      <a:r>
                        <a:rPr lang="ru-RU" sz="1400" b="1" i="1" u="none" strike="noStrike" dirty="0">
                          <a:effectLst/>
                        </a:rPr>
                        <a:t>4 862,7</a:t>
                      </a:r>
                      <a:endParaRPr lang="ru-RU" sz="1400" b="1" i="1" u="none" strike="noStrike" dirty="0">
                        <a:solidFill>
                          <a:srgbClr val="000000"/>
                        </a:solidFill>
                        <a:effectLst/>
                        <a:latin typeface="Times New Roman" panose="02020603050405020304" pitchFamily="18" charset="0"/>
                      </a:endParaRPr>
                    </a:p>
                  </a:txBody>
                  <a:tcPr marL="4800" marR="4800" marT="4800" marB="0" anchor="ctr"/>
                </a:tc>
              </a:tr>
              <a:tr h="339739">
                <a:tc>
                  <a:txBody>
                    <a:bodyPr/>
                    <a:lstStyle/>
                    <a:p>
                      <a:pPr algn="ctr" fontAlgn="t"/>
                      <a:r>
                        <a:rPr lang="ru-RU" sz="1200" u="none" strike="noStrike" dirty="0">
                          <a:effectLst/>
                        </a:rPr>
                        <a:t>1</a:t>
                      </a:r>
                      <a:endParaRPr lang="ru-RU" sz="1200" b="0" i="0" u="none" strike="noStrike" dirty="0">
                        <a:solidFill>
                          <a:srgbClr val="000000"/>
                        </a:solidFill>
                        <a:effectLst/>
                        <a:latin typeface="Times New Roman" panose="02020603050405020304" pitchFamily="18" charset="0"/>
                      </a:endParaRPr>
                    </a:p>
                  </a:txBody>
                  <a:tcPr marL="4800" marR="4800" marT="4800" marB="0"/>
                </a:tc>
                <a:tc rowSpan="2">
                  <a:txBody>
                    <a:bodyPr/>
                    <a:lstStyle/>
                    <a:p>
                      <a:pPr algn="l" fontAlgn="ctr"/>
                      <a:r>
                        <a:rPr lang="ru-RU" sz="1200" u="none" strike="noStrike" dirty="0">
                          <a:effectLst/>
                        </a:rPr>
                        <a:t>Приобретение оборудования и проведение дезинфекции объектов учреждения</a:t>
                      </a:r>
                      <a:endParaRPr lang="ru-RU" sz="1200" b="0" i="0" u="none" strike="noStrike" dirty="0">
                        <a:solidFill>
                          <a:srgbClr val="000000"/>
                        </a:solidFill>
                        <a:effectLst/>
                        <a:latin typeface="Times New Roman" panose="02020603050405020304" pitchFamily="18" charset="0"/>
                      </a:endParaRPr>
                    </a:p>
                  </a:txBody>
                  <a:tcPr marL="4800" marR="4800" marT="4800" marB="0" anchor="ctr"/>
                </a:tc>
                <a:tc>
                  <a:txBody>
                    <a:bodyPr/>
                    <a:lstStyle/>
                    <a:p>
                      <a:pPr algn="ctr" fontAlgn="ctr"/>
                      <a:r>
                        <a:rPr lang="ru-RU" sz="1200" u="none" strike="noStrike" dirty="0">
                          <a:effectLst/>
                        </a:rPr>
                        <a:t>25.01.2021</a:t>
                      </a:r>
                      <a:endParaRPr lang="ru-RU" sz="1200" b="0" i="0" u="none" strike="noStrike" dirty="0">
                        <a:solidFill>
                          <a:srgbClr val="000000"/>
                        </a:solidFill>
                        <a:effectLst/>
                        <a:latin typeface="Times New Roman" panose="02020603050405020304" pitchFamily="18" charset="0"/>
                      </a:endParaRPr>
                    </a:p>
                  </a:txBody>
                  <a:tcPr marL="4800" marR="4800" marT="4800" marB="0" anchor="ctr"/>
                </a:tc>
                <a:tc>
                  <a:txBody>
                    <a:bodyPr/>
                    <a:lstStyle/>
                    <a:p>
                      <a:pPr algn="ctr" fontAlgn="ctr"/>
                      <a:r>
                        <a:rPr lang="ru-RU" sz="1200" u="none" strike="noStrike" dirty="0">
                          <a:effectLst/>
                        </a:rPr>
                        <a:t>№115-ра</a:t>
                      </a:r>
                      <a:endParaRPr lang="ru-RU" sz="1200" b="0" i="0" u="none" strike="noStrike" dirty="0">
                        <a:solidFill>
                          <a:srgbClr val="000000"/>
                        </a:solidFill>
                        <a:effectLst/>
                        <a:latin typeface="Times New Roman" panose="02020603050405020304" pitchFamily="18" charset="0"/>
                      </a:endParaRPr>
                    </a:p>
                  </a:txBody>
                  <a:tcPr marL="4800" marR="4800" marT="4800" marB="0" anchor="ctr"/>
                </a:tc>
                <a:tc>
                  <a:txBody>
                    <a:bodyPr/>
                    <a:lstStyle/>
                    <a:p>
                      <a:pPr algn="ctr" fontAlgn="ctr"/>
                      <a:r>
                        <a:rPr lang="ru-RU" sz="1200" u="none" strike="noStrike" dirty="0">
                          <a:effectLst/>
                        </a:rPr>
                        <a:t>МБУ "Спортивная школа"</a:t>
                      </a:r>
                      <a:endParaRPr lang="ru-RU" sz="1200" b="0" i="0" u="none" strike="noStrike" dirty="0">
                        <a:solidFill>
                          <a:srgbClr val="000000"/>
                        </a:solidFill>
                        <a:effectLst/>
                        <a:latin typeface="Times New Roman" panose="02020603050405020304" pitchFamily="18" charset="0"/>
                      </a:endParaRPr>
                    </a:p>
                  </a:txBody>
                  <a:tcPr marL="4800" marR="4800" marT="4800" marB="0" anchor="ctr"/>
                </a:tc>
                <a:tc>
                  <a:txBody>
                    <a:bodyPr/>
                    <a:lstStyle/>
                    <a:p>
                      <a:pPr algn="ctr" fontAlgn="ctr"/>
                      <a:r>
                        <a:rPr lang="ru-RU" sz="1400" u="none" strike="noStrike">
                          <a:effectLst/>
                        </a:rPr>
                        <a:t> </a:t>
                      </a:r>
                      <a:endParaRPr lang="ru-RU" sz="1400" b="0" i="0" u="none" strike="noStrike">
                        <a:solidFill>
                          <a:srgbClr val="000000"/>
                        </a:solidFill>
                        <a:effectLst/>
                        <a:latin typeface="Times New Roman" panose="02020603050405020304" pitchFamily="18" charset="0"/>
                      </a:endParaRPr>
                    </a:p>
                  </a:txBody>
                  <a:tcPr marL="4800" marR="4800" marT="4800" marB="0" anchor="ctr"/>
                </a:tc>
                <a:tc>
                  <a:txBody>
                    <a:bodyPr/>
                    <a:lstStyle/>
                    <a:p>
                      <a:pPr algn="ctr" fontAlgn="ctr"/>
                      <a:r>
                        <a:rPr lang="ru-RU" sz="1400" u="none" strike="noStrike" dirty="0">
                          <a:effectLst/>
                        </a:rPr>
                        <a:t>369,7</a:t>
                      </a:r>
                      <a:endParaRPr lang="ru-RU" sz="1400" b="0" i="0" u="none" strike="noStrike" dirty="0">
                        <a:solidFill>
                          <a:srgbClr val="000000"/>
                        </a:solidFill>
                        <a:effectLst/>
                        <a:latin typeface="Times New Roman" panose="02020603050405020304" pitchFamily="18" charset="0"/>
                      </a:endParaRPr>
                    </a:p>
                  </a:txBody>
                  <a:tcPr marL="4800" marR="4800" marT="4800" marB="0" anchor="ctr"/>
                </a:tc>
                <a:tc>
                  <a:txBody>
                    <a:bodyPr/>
                    <a:lstStyle/>
                    <a:p>
                      <a:pPr algn="ctr" fontAlgn="ctr"/>
                      <a:r>
                        <a:rPr lang="ru-RU" sz="1400" u="none" strike="noStrike" dirty="0">
                          <a:effectLst/>
                        </a:rPr>
                        <a:t>369,7</a:t>
                      </a:r>
                      <a:endParaRPr lang="ru-RU" sz="1400" b="0" i="0" u="none" strike="noStrike" dirty="0">
                        <a:solidFill>
                          <a:srgbClr val="000000"/>
                        </a:solidFill>
                        <a:effectLst/>
                        <a:latin typeface="Times New Roman" panose="02020603050405020304" pitchFamily="18" charset="0"/>
                      </a:endParaRPr>
                    </a:p>
                  </a:txBody>
                  <a:tcPr marL="4800" marR="4800" marT="4800" marB="0" anchor="ctr"/>
                </a:tc>
              </a:tr>
              <a:tr h="339739">
                <a:tc>
                  <a:txBody>
                    <a:bodyPr/>
                    <a:lstStyle/>
                    <a:p>
                      <a:pPr algn="ctr" fontAlgn="t"/>
                      <a:r>
                        <a:rPr lang="ru-RU" sz="1200" u="none" strike="noStrike" dirty="0">
                          <a:effectLst/>
                        </a:rPr>
                        <a:t>2</a:t>
                      </a:r>
                      <a:endParaRPr lang="ru-RU" sz="1200" b="0" i="0" u="none" strike="noStrike" dirty="0">
                        <a:solidFill>
                          <a:srgbClr val="000000"/>
                        </a:solidFill>
                        <a:effectLst/>
                        <a:latin typeface="Times New Roman" panose="02020603050405020304" pitchFamily="18" charset="0"/>
                      </a:endParaRPr>
                    </a:p>
                  </a:txBody>
                  <a:tcPr marL="4800" marR="4800" marT="4800" marB="0"/>
                </a:tc>
                <a:tc vMerge="1">
                  <a:txBody>
                    <a:bodyPr/>
                    <a:lstStyle/>
                    <a:p>
                      <a:endParaRPr lang="ru-RU"/>
                    </a:p>
                  </a:txBody>
                  <a:tcPr/>
                </a:tc>
                <a:tc>
                  <a:txBody>
                    <a:bodyPr/>
                    <a:lstStyle/>
                    <a:p>
                      <a:pPr algn="ctr" fontAlgn="ctr"/>
                      <a:r>
                        <a:rPr lang="ru-RU" sz="1200" u="none" strike="noStrike" dirty="0">
                          <a:effectLst/>
                        </a:rPr>
                        <a:t>25.01.2021</a:t>
                      </a:r>
                      <a:endParaRPr lang="ru-RU" sz="1200" b="0" i="0" u="none" strike="noStrike" dirty="0">
                        <a:solidFill>
                          <a:srgbClr val="000000"/>
                        </a:solidFill>
                        <a:effectLst/>
                        <a:latin typeface="Times New Roman" panose="02020603050405020304" pitchFamily="18" charset="0"/>
                      </a:endParaRPr>
                    </a:p>
                  </a:txBody>
                  <a:tcPr marL="4800" marR="4800" marT="4800" marB="0" anchor="ctr"/>
                </a:tc>
                <a:tc>
                  <a:txBody>
                    <a:bodyPr/>
                    <a:lstStyle/>
                    <a:p>
                      <a:pPr algn="ctr" fontAlgn="ctr"/>
                      <a:r>
                        <a:rPr lang="ru-RU" sz="1200" u="none" strike="noStrike">
                          <a:effectLst/>
                        </a:rPr>
                        <a:t>№115-ра</a:t>
                      </a:r>
                      <a:endParaRPr lang="ru-RU" sz="1200" b="0" i="0" u="none" strike="noStrike">
                        <a:solidFill>
                          <a:srgbClr val="000000"/>
                        </a:solidFill>
                        <a:effectLst/>
                        <a:latin typeface="Times New Roman" panose="02020603050405020304" pitchFamily="18" charset="0"/>
                      </a:endParaRPr>
                    </a:p>
                  </a:txBody>
                  <a:tcPr marL="4800" marR="4800" marT="4800" marB="0" anchor="ctr"/>
                </a:tc>
                <a:tc>
                  <a:txBody>
                    <a:bodyPr/>
                    <a:lstStyle/>
                    <a:p>
                      <a:pPr algn="ctr" fontAlgn="ctr"/>
                      <a:r>
                        <a:rPr lang="ru-RU" sz="1200" u="none" strike="noStrike" dirty="0">
                          <a:effectLst/>
                        </a:rPr>
                        <a:t>МБУ "Спортивная школа олимпийского резерва"</a:t>
                      </a:r>
                      <a:endParaRPr lang="ru-RU" sz="1200" b="0" i="0" u="none" strike="noStrike" dirty="0">
                        <a:solidFill>
                          <a:srgbClr val="000000"/>
                        </a:solidFill>
                        <a:effectLst/>
                        <a:latin typeface="Times New Roman" panose="02020603050405020304" pitchFamily="18" charset="0"/>
                      </a:endParaRPr>
                    </a:p>
                  </a:txBody>
                  <a:tcPr marL="4800" marR="4800" marT="4800" marB="0" anchor="ctr"/>
                </a:tc>
                <a:tc>
                  <a:txBody>
                    <a:bodyPr/>
                    <a:lstStyle/>
                    <a:p>
                      <a:pPr algn="ctr" fontAlgn="ctr"/>
                      <a:r>
                        <a:rPr lang="ru-RU" sz="1400" u="none" strike="noStrike">
                          <a:effectLst/>
                        </a:rPr>
                        <a:t> </a:t>
                      </a:r>
                      <a:endParaRPr lang="ru-RU" sz="1400" b="0" i="0" u="none" strike="noStrike">
                        <a:solidFill>
                          <a:srgbClr val="000000"/>
                        </a:solidFill>
                        <a:effectLst/>
                        <a:latin typeface="Times New Roman" panose="02020603050405020304" pitchFamily="18" charset="0"/>
                      </a:endParaRPr>
                    </a:p>
                  </a:txBody>
                  <a:tcPr marL="4800" marR="4800" marT="4800" marB="0" anchor="ctr"/>
                </a:tc>
                <a:tc>
                  <a:txBody>
                    <a:bodyPr/>
                    <a:lstStyle/>
                    <a:p>
                      <a:pPr algn="ctr" fontAlgn="ctr"/>
                      <a:r>
                        <a:rPr lang="ru-RU" sz="1400" u="none" strike="noStrike" dirty="0">
                          <a:effectLst/>
                        </a:rPr>
                        <a:t>482,3</a:t>
                      </a:r>
                      <a:endParaRPr lang="ru-RU" sz="1400" b="0" i="0" u="none" strike="noStrike" dirty="0">
                        <a:solidFill>
                          <a:srgbClr val="000000"/>
                        </a:solidFill>
                        <a:effectLst/>
                        <a:latin typeface="Times New Roman" panose="02020603050405020304" pitchFamily="18" charset="0"/>
                      </a:endParaRPr>
                    </a:p>
                  </a:txBody>
                  <a:tcPr marL="4800" marR="4800" marT="4800" marB="0" anchor="ctr"/>
                </a:tc>
                <a:tc>
                  <a:txBody>
                    <a:bodyPr/>
                    <a:lstStyle/>
                    <a:p>
                      <a:pPr algn="ctr" fontAlgn="ctr"/>
                      <a:r>
                        <a:rPr lang="ru-RU" sz="1400" u="none" strike="noStrike" dirty="0">
                          <a:effectLst/>
                        </a:rPr>
                        <a:t>482,3</a:t>
                      </a:r>
                      <a:endParaRPr lang="ru-RU" sz="1400" b="0" i="0" u="none" strike="noStrike" dirty="0">
                        <a:solidFill>
                          <a:srgbClr val="000000"/>
                        </a:solidFill>
                        <a:effectLst/>
                        <a:latin typeface="Times New Roman" panose="02020603050405020304" pitchFamily="18" charset="0"/>
                      </a:endParaRPr>
                    </a:p>
                  </a:txBody>
                  <a:tcPr marL="4800" marR="4800" marT="4800" marB="0" anchor="ctr"/>
                </a:tc>
              </a:tr>
              <a:tr h="200014">
                <a:tc>
                  <a:txBody>
                    <a:bodyPr/>
                    <a:lstStyle/>
                    <a:p>
                      <a:pPr algn="ctr" fontAlgn="t"/>
                      <a:r>
                        <a:rPr lang="ru-RU" sz="1200" u="none" strike="noStrike">
                          <a:effectLst/>
                        </a:rPr>
                        <a:t>3</a:t>
                      </a:r>
                      <a:endParaRPr lang="ru-RU" sz="1200" b="0" i="0" u="none" strike="noStrike">
                        <a:solidFill>
                          <a:srgbClr val="000000"/>
                        </a:solidFill>
                        <a:effectLst/>
                        <a:latin typeface="Times New Roman" panose="02020603050405020304" pitchFamily="18" charset="0"/>
                      </a:endParaRPr>
                    </a:p>
                  </a:txBody>
                  <a:tcPr marL="4800" marR="4800" marT="4800" marB="0"/>
                </a:tc>
                <a:tc>
                  <a:txBody>
                    <a:bodyPr/>
                    <a:lstStyle/>
                    <a:p>
                      <a:pPr algn="l" fontAlgn="b"/>
                      <a:r>
                        <a:rPr lang="ru-RU" sz="1200" u="none" strike="noStrike" dirty="0">
                          <a:effectLst/>
                        </a:rPr>
                        <a:t>Приобретение оборудования и средств защиты</a:t>
                      </a:r>
                      <a:endParaRPr lang="ru-RU" sz="1200" b="0" i="0" u="none" strike="noStrike" dirty="0">
                        <a:solidFill>
                          <a:srgbClr val="000000"/>
                        </a:solidFill>
                        <a:effectLst/>
                        <a:latin typeface="Times New Roman" panose="02020603050405020304" pitchFamily="18" charset="0"/>
                      </a:endParaRPr>
                    </a:p>
                  </a:txBody>
                  <a:tcPr marL="4800" marR="4800" marT="4800" marB="0" anchor="b"/>
                </a:tc>
                <a:tc>
                  <a:txBody>
                    <a:bodyPr/>
                    <a:lstStyle/>
                    <a:p>
                      <a:pPr algn="ctr" fontAlgn="ctr"/>
                      <a:r>
                        <a:rPr lang="ru-RU" sz="1200" u="none" strike="noStrike" dirty="0">
                          <a:effectLst/>
                        </a:rPr>
                        <a:t>25.01.2021</a:t>
                      </a:r>
                      <a:endParaRPr lang="ru-RU" sz="1200" b="0" i="0" u="none" strike="noStrike" dirty="0">
                        <a:solidFill>
                          <a:srgbClr val="000000"/>
                        </a:solidFill>
                        <a:effectLst/>
                        <a:latin typeface="Times New Roman" panose="02020603050405020304" pitchFamily="18" charset="0"/>
                      </a:endParaRPr>
                    </a:p>
                  </a:txBody>
                  <a:tcPr marL="4800" marR="4800" marT="4800" marB="0" anchor="ctr"/>
                </a:tc>
                <a:tc>
                  <a:txBody>
                    <a:bodyPr/>
                    <a:lstStyle/>
                    <a:p>
                      <a:pPr algn="ctr" fontAlgn="ctr"/>
                      <a:r>
                        <a:rPr lang="ru-RU" sz="1200" u="none" strike="noStrike">
                          <a:effectLst/>
                        </a:rPr>
                        <a:t>№115-ра</a:t>
                      </a:r>
                      <a:endParaRPr lang="ru-RU" sz="1200" b="0" i="0" u="none" strike="noStrike">
                        <a:solidFill>
                          <a:srgbClr val="000000"/>
                        </a:solidFill>
                        <a:effectLst/>
                        <a:latin typeface="Times New Roman" panose="02020603050405020304" pitchFamily="18" charset="0"/>
                      </a:endParaRPr>
                    </a:p>
                  </a:txBody>
                  <a:tcPr marL="4800" marR="4800" marT="4800" marB="0" anchor="ctr"/>
                </a:tc>
                <a:tc>
                  <a:txBody>
                    <a:bodyPr/>
                    <a:lstStyle/>
                    <a:p>
                      <a:pPr algn="ctr" fontAlgn="ctr"/>
                      <a:r>
                        <a:rPr lang="ru-RU" sz="1200" u="none" strike="noStrike" dirty="0">
                          <a:effectLst/>
                        </a:rPr>
                        <a:t>МБОУ "ДШИ"</a:t>
                      </a:r>
                      <a:endParaRPr lang="ru-RU" sz="1200" b="0" i="0" u="none" strike="noStrike" dirty="0">
                        <a:solidFill>
                          <a:srgbClr val="000000"/>
                        </a:solidFill>
                        <a:effectLst/>
                        <a:latin typeface="Times New Roman" panose="02020603050405020304" pitchFamily="18" charset="0"/>
                      </a:endParaRPr>
                    </a:p>
                  </a:txBody>
                  <a:tcPr marL="4800" marR="4800" marT="4800" marB="0" anchor="ctr"/>
                </a:tc>
                <a:tc>
                  <a:txBody>
                    <a:bodyPr/>
                    <a:lstStyle/>
                    <a:p>
                      <a:pPr algn="ctr" fontAlgn="ctr"/>
                      <a:r>
                        <a:rPr lang="ru-RU" sz="1400" u="none" strike="noStrike">
                          <a:effectLst/>
                        </a:rPr>
                        <a:t> </a:t>
                      </a:r>
                      <a:endParaRPr lang="ru-RU" sz="1400" b="0" i="0" u="none" strike="noStrike">
                        <a:solidFill>
                          <a:srgbClr val="000000"/>
                        </a:solidFill>
                        <a:effectLst/>
                        <a:latin typeface="Times New Roman" panose="02020603050405020304" pitchFamily="18" charset="0"/>
                      </a:endParaRPr>
                    </a:p>
                  </a:txBody>
                  <a:tcPr marL="4800" marR="4800" marT="4800" marB="0" anchor="ctr"/>
                </a:tc>
                <a:tc>
                  <a:txBody>
                    <a:bodyPr/>
                    <a:lstStyle/>
                    <a:p>
                      <a:pPr algn="ctr" fontAlgn="ctr"/>
                      <a:r>
                        <a:rPr lang="ru-RU" sz="1400" u="none" strike="noStrike" dirty="0">
                          <a:effectLst/>
                        </a:rPr>
                        <a:t>1 181,8</a:t>
                      </a:r>
                      <a:endParaRPr lang="ru-RU" sz="1400" b="0" i="0" u="none" strike="noStrike" dirty="0">
                        <a:solidFill>
                          <a:srgbClr val="000000"/>
                        </a:solidFill>
                        <a:effectLst/>
                        <a:latin typeface="Times New Roman" panose="02020603050405020304" pitchFamily="18" charset="0"/>
                      </a:endParaRPr>
                    </a:p>
                  </a:txBody>
                  <a:tcPr marL="4800" marR="4800" marT="4800" marB="0" anchor="ctr"/>
                </a:tc>
                <a:tc>
                  <a:txBody>
                    <a:bodyPr/>
                    <a:lstStyle/>
                    <a:p>
                      <a:pPr algn="ctr" fontAlgn="ctr"/>
                      <a:r>
                        <a:rPr lang="ru-RU" sz="1400" u="none" strike="noStrike" dirty="0">
                          <a:effectLst/>
                        </a:rPr>
                        <a:t>1 181,8</a:t>
                      </a:r>
                      <a:endParaRPr lang="ru-RU" sz="1400" b="0" i="0" u="none" strike="noStrike" dirty="0">
                        <a:solidFill>
                          <a:srgbClr val="000000"/>
                        </a:solidFill>
                        <a:effectLst/>
                        <a:latin typeface="Times New Roman" panose="02020603050405020304" pitchFamily="18" charset="0"/>
                      </a:endParaRPr>
                    </a:p>
                  </a:txBody>
                  <a:tcPr marL="4800" marR="4800" marT="4800" marB="0" anchor="ctr"/>
                </a:tc>
              </a:tr>
              <a:tr h="507408">
                <a:tc>
                  <a:txBody>
                    <a:bodyPr/>
                    <a:lstStyle/>
                    <a:p>
                      <a:pPr algn="ctr" fontAlgn="t"/>
                      <a:r>
                        <a:rPr lang="ru-RU" sz="1200" u="none" strike="noStrike" dirty="0">
                          <a:effectLst/>
                        </a:rPr>
                        <a:t>4</a:t>
                      </a:r>
                      <a:endParaRPr lang="ru-RU" sz="1200" b="0" i="0" u="none" strike="noStrike" dirty="0">
                        <a:solidFill>
                          <a:srgbClr val="000000"/>
                        </a:solidFill>
                        <a:effectLst/>
                        <a:latin typeface="Times New Roman" panose="02020603050405020304" pitchFamily="18" charset="0"/>
                      </a:endParaRPr>
                    </a:p>
                  </a:txBody>
                  <a:tcPr marL="4800" marR="4800" marT="4800" marB="0"/>
                </a:tc>
                <a:tc>
                  <a:txBody>
                    <a:bodyPr/>
                    <a:lstStyle/>
                    <a:p>
                      <a:pPr algn="l" fontAlgn="b"/>
                      <a:r>
                        <a:rPr lang="ru-RU" sz="1200" u="none" strike="noStrike" dirty="0">
                          <a:effectLst/>
                        </a:rPr>
                        <a:t>Проведение работ по дезинфекции улиц, тротуаров, остановочных комплексов, общественных пространств, дворов многоквартирных домов, детских площадок</a:t>
                      </a:r>
                      <a:endParaRPr lang="ru-RU" sz="1200" b="0" i="0" u="none" strike="noStrike" dirty="0">
                        <a:solidFill>
                          <a:srgbClr val="000000"/>
                        </a:solidFill>
                        <a:effectLst/>
                        <a:latin typeface="Times New Roman" panose="02020603050405020304" pitchFamily="18" charset="0"/>
                      </a:endParaRPr>
                    </a:p>
                  </a:txBody>
                  <a:tcPr marL="4800" marR="4800" marT="4800" marB="0" anchor="b"/>
                </a:tc>
                <a:tc>
                  <a:txBody>
                    <a:bodyPr/>
                    <a:lstStyle/>
                    <a:p>
                      <a:pPr algn="ctr" fontAlgn="ctr"/>
                      <a:r>
                        <a:rPr lang="ru-RU" sz="1200" u="none" strike="noStrike" dirty="0">
                          <a:effectLst/>
                        </a:rPr>
                        <a:t>11.06.2021</a:t>
                      </a:r>
                      <a:endParaRPr lang="ru-RU" sz="1200" b="0" i="0" u="none" strike="noStrike" dirty="0">
                        <a:solidFill>
                          <a:srgbClr val="000000"/>
                        </a:solidFill>
                        <a:effectLst/>
                        <a:latin typeface="Times New Roman" panose="02020603050405020304" pitchFamily="18" charset="0"/>
                      </a:endParaRPr>
                    </a:p>
                  </a:txBody>
                  <a:tcPr marL="4800" marR="4800" marT="4800" marB="0" anchor="ctr"/>
                </a:tc>
                <a:tc>
                  <a:txBody>
                    <a:bodyPr/>
                    <a:lstStyle/>
                    <a:p>
                      <a:pPr algn="ctr" fontAlgn="ctr"/>
                      <a:r>
                        <a:rPr lang="ru-RU" sz="1200" u="none" strike="noStrike" dirty="0" smtClean="0">
                          <a:effectLst/>
                        </a:rPr>
                        <a:t>№1088-ра</a:t>
                      </a:r>
                      <a:endParaRPr lang="ru-RU" sz="1200" b="0" i="0" u="none" strike="noStrike" dirty="0">
                        <a:solidFill>
                          <a:srgbClr val="000000"/>
                        </a:solidFill>
                        <a:effectLst/>
                        <a:latin typeface="Times New Roman" panose="02020603050405020304" pitchFamily="18" charset="0"/>
                      </a:endParaRPr>
                    </a:p>
                  </a:txBody>
                  <a:tcPr marL="4800" marR="4800" marT="4800" marB="0" anchor="ctr"/>
                </a:tc>
                <a:tc>
                  <a:txBody>
                    <a:bodyPr/>
                    <a:lstStyle/>
                    <a:p>
                      <a:pPr algn="ctr" fontAlgn="ctr"/>
                      <a:r>
                        <a:rPr lang="ru-RU" sz="1200" u="none" strike="noStrike" dirty="0">
                          <a:effectLst/>
                        </a:rPr>
                        <a:t>МКУ Администрация</a:t>
                      </a:r>
                      <a:endParaRPr lang="ru-RU" sz="1200" b="0" i="0" u="none" strike="noStrike" dirty="0">
                        <a:solidFill>
                          <a:srgbClr val="000000"/>
                        </a:solidFill>
                        <a:effectLst/>
                        <a:latin typeface="Times New Roman" panose="02020603050405020304" pitchFamily="18" charset="0"/>
                      </a:endParaRPr>
                    </a:p>
                  </a:txBody>
                  <a:tcPr marL="4800" marR="4800" marT="4800" marB="0" anchor="ctr"/>
                </a:tc>
                <a:tc>
                  <a:txBody>
                    <a:bodyPr/>
                    <a:lstStyle/>
                    <a:p>
                      <a:pPr algn="ctr" fontAlgn="ctr"/>
                      <a:r>
                        <a:rPr lang="ru-RU" sz="1400" u="none" strike="noStrike" dirty="0">
                          <a:effectLst/>
                        </a:rPr>
                        <a:t> </a:t>
                      </a:r>
                      <a:endParaRPr lang="ru-RU" sz="1400" b="0" i="0" u="none" strike="noStrike" dirty="0">
                        <a:solidFill>
                          <a:srgbClr val="000000"/>
                        </a:solidFill>
                        <a:effectLst/>
                        <a:latin typeface="Times New Roman" panose="02020603050405020304" pitchFamily="18" charset="0"/>
                      </a:endParaRPr>
                    </a:p>
                  </a:txBody>
                  <a:tcPr marL="4800" marR="4800" marT="4800" marB="0" anchor="ctr"/>
                </a:tc>
                <a:tc>
                  <a:txBody>
                    <a:bodyPr/>
                    <a:lstStyle/>
                    <a:p>
                      <a:pPr algn="ctr" fontAlgn="ctr"/>
                      <a:r>
                        <a:rPr lang="ru-RU" sz="1400" u="none" strike="noStrike" dirty="0">
                          <a:effectLst/>
                        </a:rPr>
                        <a:t>329,1</a:t>
                      </a:r>
                      <a:endParaRPr lang="ru-RU" sz="1400" b="0" i="0" u="none" strike="noStrike" dirty="0">
                        <a:solidFill>
                          <a:srgbClr val="000000"/>
                        </a:solidFill>
                        <a:effectLst/>
                        <a:latin typeface="Times New Roman" panose="02020603050405020304" pitchFamily="18" charset="0"/>
                      </a:endParaRPr>
                    </a:p>
                  </a:txBody>
                  <a:tcPr marL="4800" marR="4800" marT="4800" marB="0" anchor="ctr"/>
                </a:tc>
                <a:tc>
                  <a:txBody>
                    <a:bodyPr/>
                    <a:lstStyle/>
                    <a:p>
                      <a:pPr algn="ctr" fontAlgn="ctr"/>
                      <a:r>
                        <a:rPr lang="ru-RU" sz="1400" u="none" strike="noStrike" dirty="0">
                          <a:effectLst/>
                        </a:rPr>
                        <a:t>329,1</a:t>
                      </a:r>
                      <a:endParaRPr lang="ru-RU" sz="1400" b="0" i="0" u="none" strike="noStrike" dirty="0">
                        <a:solidFill>
                          <a:srgbClr val="000000"/>
                        </a:solidFill>
                        <a:effectLst/>
                        <a:latin typeface="Times New Roman" panose="02020603050405020304" pitchFamily="18" charset="0"/>
                      </a:endParaRPr>
                    </a:p>
                  </a:txBody>
                  <a:tcPr marL="4800" marR="4800" marT="4800" marB="0" anchor="ctr"/>
                </a:tc>
              </a:tr>
              <a:tr h="101520">
                <a:tc>
                  <a:txBody>
                    <a:bodyPr/>
                    <a:lstStyle/>
                    <a:p>
                      <a:pPr algn="ctr" fontAlgn="t"/>
                      <a:r>
                        <a:rPr lang="ru-RU" sz="1200" u="none" strike="noStrike">
                          <a:effectLst/>
                        </a:rPr>
                        <a:t>5</a:t>
                      </a:r>
                      <a:endParaRPr lang="ru-RU" sz="1200" b="0" i="0" u="none" strike="noStrike">
                        <a:solidFill>
                          <a:srgbClr val="000000"/>
                        </a:solidFill>
                        <a:effectLst/>
                        <a:latin typeface="Times New Roman" panose="02020603050405020304" pitchFamily="18" charset="0"/>
                      </a:endParaRPr>
                    </a:p>
                  </a:txBody>
                  <a:tcPr marL="4800" marR="4800" marT="4800" marB="0"/>
                </a:tc>
                <a:tc>
                  <a:txBody>
                    <a:bodyPr/>
                    <a:lstStyle/>
                    <a:p>
                      <a:pPr algn="l" fontAlgn="b"/>
                      <a:r>
                        <a:rPr lang="ru-RU" sz="1200" u="none" strike="noStrike" dirty="0">
                          <a:effectLst/>
                        </a:rPr>
                        <a:t>Проведение работ по дезинфекции улиц, тротуаров, остановочных комплексов</a:t>
                      </a:r>
                      <a:r>
                        <a:rPr lang="ru-RU" sz="1200" u="none" strike="noStrike" dirty="0" smtClean="0">
                          <a:effectLst/>
                        </a:rPr>
                        <a:t>, </a:t>
                      </a:r>
                      <a:r>
                        <a:rPr lang="ru-RU" sz="1200" u="none" strike="noStrike" dirty="0">
                          <a:effectLst/>
                        </a:rPr>
                        <a:t>дворов многоквартирных домов, детских площадок</a:t>
                      </a:r>
                      <a:endParaRPr lang="ru-RU" sz="1200" b="0" i="0" u="none" strike="noStrike" dirty="0">
                        <a:solidFill>
                          <a:srgbClr val="000000"/>
                        </a:solidFill>
                        <a:effectLst/>
                        <a:latin typeface="Times New Roman" panose="02020603050405020304" pitchFamily="18" charset="0"/>
                      </a:endParaRPr>
                    </a:p>
                  </a:txBody>
                  <a:tcPr marL="4800" marR="4800" marT="4800" marB="0" anchor="b"/>
                </a:tc>
                <a:tc>
                  <a:txBody>
                    <a:bodyPr/>
                    <a:lstStyle/>
                    <a:p>
                      <a:pPr algn="ctr" fontAlgn="ctr"/>
                      <a:r>
                        <a:rPr lang="ru-RU" sz="1200" u="none" strike="noStrike" dirty="0">
                          <a:effectLst/>
                        </a:rPr>
                        <a:t>30.06.2021</a:t>
                      </a:r>
                      <a:endParaRPr lang="ru-RU" sz="1200" b="0" i="0" u="none" strike="noStrike" dirty="0">
                        <a:solidFill>
                          <a:srgbClr val="000000"/>
                        </a:solidFill>
                        <a:effectLst/>
                        <a:latin typeface="Times New Roman" panose="02020603050405020304" pitchFamily="18" charset="0"/>
                      </a:endParaRPr>
                    </a:p>
                  </a:txBody>
                  <a:tcPr marL="4800" marR="4800" marT="4800" marB="0" anchor="ctr"/>
                </a:tc>
                <a:tc>
                  <a:txBody>
                    <a:bodyPr/>
                    <a:lstStyle/>
                    <a:p>
                      <a:pPr algn="ctr" fontAlgn="ctr"/>
                      <a:r>
                        <a:rPr lang="ru-RU" sz="1200" u="none" strike="noStrike" dirty="0" smtClean="0">
                          <a:effectLst/>
                        </a:rPr>
                        <a:t>№1215-ра</a:t>
                      </a:r>
                      <a:endParaRPr lang="ru-RU" sz="1200" b="0" i="0" u="none" strike="noStrike" dirty="0">
                        <a:solidFill>
                          <a:srgbClr val="000000"/>
                        </a:solidFill>
                        <a:effectLst/>
                        <a:latin typeface="Times New Roman" panose="02020603050405020304" pitchFamily="18" charset="0"/>
                      </a:endParaRPr>
                    </a:p>
                  </a:txBody>
                  <a:tcPr marL="4800" marR="4800" marT="4800" marB="0" anchor="ctr"/>
                </a:tc>
                <a:tc>
                  <a:txBody>
                    <a:bodyPr/>
                    <a:lstStyle/>
                    <a:p>
                      <a:pPr algn="ctr" fontAlgn="ctr"/>
                      <a:r>
                        <a:rPr lang="ru-RU" sz="1200" u="none" strike="noStrike" dirty="0">
                          <a:effectLst/>
                        </a:rPr>
                        <a:t>МКУ Администрация</a:t>
                      </a:r>
                      <a:endParaRPr lang="ru-RU" sz="1200" b="0" i="0" u="none" strike="noStrike" dirty="0">
                        <a:solidFill>
                          <a:srgbClr val="000000"/>
                        </a:solidFill>
                        <a:effectLst/>
                        <a:latin typeface="Times New Roman" panose="02020603050405020304" pitchFamily="18" charset="0"/>
                      </a:endParaRPr>
                    </a:p>
                  </a:txBody>
                  <a:tcPr marL="4800" marR="4800" marT="4800" marB="0" anchor="ctr"/>
                </a:tc>
                <a:tc>
                  <a:txBody>
                    <a:bodyPr/>
                    <a:lstStyle/>
                    <a:p>
                      <a:pPr algn="ctr" fontAlgn="ctr"/>
                      <a:r>
                        <a:rPr lang="ru-RU" sz="1400" u="none" strike="noStrike" dirty="0">
                          <a:effectLst/>
                        </a:rPr>
                        <a:t> </a:t>
                      </a:r>
                      <a:endParaRPr lang="ru-RU" sz="1400" b="0" i="0" u="none" strike="noStrike" dirty="0">
                        <a:solidFill>
                          <a:srgbClr val="000000"/>
                        </a:solidFill>
                        <a:effectLst/>
                        <a:latin typeface="Times New Roman" panose="02020603050405020304" pitchFamily="18" charset="0"/>
                      </a:endParaRPr>
                    </a:p>
                  </a:txBody>
                  <a:tcPr marL="4800" marR="4800" marT="4800" marB="0" anchor="ctr"/>
                </a:tc>
                <a:tc>
                  <a:txBody>
                    <a:bodyPr/>
                    <a:lstStyle/>
                    <a:p>
                      <a:pPr algn="ctr" fontAlgn="ctr"/>
                      <a:r>
                        <a:rPr lang="ru-RU" sz="1400" u="none" strike="noStrike">
                          <a:effectLst/>
                        </a:rPr>
                        <a:t>404,2</a:t>
                      </a:r>
                      <a:endParaRPr lang="ru-RU" sz="1400" b="0" i="0" u="none" strike="noStrike">
                        <a:solidFill>
                          <a:srgbClr val="000000"/>
                        </a:solidFill>
                        <a:effectLst/>
                        <a:latin typeface="Times New Roman" panose="02020603050405020304" pitchFamily="18" charset="0"/>
                      </a:endParaRPr>
                    </a:p>
                  </a:txBody>
                  <a:tcPr marL="4800" marR="4800" marT="4800" marB="0" anchor="ctr"/>
                </a:tc>
                <a:tc>
                  <a:txBody>
                    <a:bodyPr/>
                    <a:lstStyle/>
                    <a:p>
                      <a:pPr algn="ctr" fontAlgn="ctr"/>
                      <a:r>
                        <a:rPr lang="ru-RU" sz="1400" u="none" strike="noStrike" dirty="0">
                          <a:effectLst/>
                        </a:rPr>
                        <a:t>404,2</a:t>
                      </a:r>
                      <a:endParaRPr lang="ru-RU" sz="1400" b="0" i="0" u="none" strike="noStrike" dirty="0">
                        <a:solidFill>
                          <a:srgbClr val="000000"/>
                        </a:solidFill>
                        <a:effectLst/>
                        <a:latin typeface="Times New Roman" panose="02020603050405020304" pitchFamily="18" charset="0"/>
                      </a:endParaRPr>
                    </a:p>
                  </a:txBody>
                  <a:tcPr marL="4800" marR="4800" marT="4800" marB="0" anchor="ctr"/>
                </a:tc>
              </a:tr>
              <a:tr h="200014">
                <a:tc>
                  <a:txBody>
                    <a:bodyPr/>
                    <a:lstStyle/>
                    <a:p>
                      <a:pPr algn="ctr" fontAlgn="t"/>
                      <a:r>
                        <a:rPr lang="ru-RU" sz="1200" u="none" strike="noStrike">
                          <a:effectLst/>
                        </a:rPr>
                        <a:t>6</a:t>
                      </a:r>
                      <a:endParaRPr lang="ru-RU" sz="1200" b="0" i="0" u="none" strike="noStrike">
                        <a:solidFill>
                          <a:srgbClr val="000000"/>
                        </a:solidFill>
                        <a:effectLst/>
                        <a:latin typeface="Times New Roman" panose="02020603050405020304" pitchFamily="18" charset="0"/>
                      </a:endParaRPr>
                    </a:p>
                  </a:txBody>
                  <a:tcPr marL="4800" marR="4800" marT="4800" marB="0"/>
                </a:tc>
                <a:tc>
                  <a:txBody>
                    <a:bodyPr/>
                    <a:lstStyle/>
                    <a:p>
                      <a:pPr algn="l" fontAlgn="b"/>
                      <a:r>
                        <a:rPr lang="ru-RU" sz="1200" u="none" strike="noStrike">
                          <a:effectLst/>
                        </a:rPr>
                        <a:t>Проведение дезинфекции здания МКУ Администрация</a:t>
                      </a:r>
                      <a:endParaRPr lang="ru-RU" sz="1200" b="0" i="0" u="none" strike="noStrike">
                        <a:solidFill>
                          <a:srgbClr val="000000"/>
                        </a:solidFill>
                        <a:effectLst/>
                        <a:latin typeface="Times New Roman" panose="02020603050405020304" pitchFamily="18" charset="0"/>
                      </a:endParaRPr>
                    </a:p>
                  </a:txBody>
                  <a:tcPr marL="4800" marR="4800" marT="4800" marB="0" anchor="b"/>
                </a:tc>
                <a:tc>
                  <a:txBody>
                    <a:bodyPr/>
                    <a:lstStyle/>
                    <a:p>
                      <a:pPr algn="ctr" fontAlgn="ctr"/>
                      <a:r>
                        <a:rPr lang="ru-RU" sz="1200" u="none" strike="noStrike" dirty="0">
                          <a:effectLst/>
                        </a:rPr>
                        <a:t>26.10.2021</a:t>
                      </a:r>
                      <a:endParaRPr lang="ru-RU" sz="1200" b="0" i="0" u="none" strike="noStrike" dirty="0">
                        <a:solidFill>
                          <a:srgbClr val="000000"/>
                        </a:solidFill>
                        <a:effectLst/>
                        <a:latin typeface="Times New Roman" panose="02020603050405020304" pitchFamily="18" charset="0"/>
                      </a:endParaRPr>
                    </a:p>
                  </a:txBody>
                  <a:tcPr marL="4800" marR="4800" marT="4800" marB="0" anchor="ctr"/>
                </a:tc>
                <a:tc>
                  <a:txBody>
                    <a:bodyPr/>
                    <a:lstStyle/>
                    <a:p>
                      <a:pPr algn="ctr" fontAlgn="ctr"/>
                      <a:r>
                        <a:rPr lang="ru-RU" sz="1200" u="none" strike="noStrike" dirty="0" smtClean="0">
                          <a:effectLst/>
                        </a:rPr>
                        <a:t>№2074-ра</a:t>
                      </a:r>
                      <a:endParaRPr lang="ru-RU" sz="1200" b="0" i="0" u="none" strike="noStrike" dirty="0">
                        <a:solidFill>
                          <a:srgbClr val="000000"/>
                        </a:solidFill>
                        <a:effectLst/>
                        <a:latin typeface="Times New Roman" panose="02020603050405020304" pitchFamily="18" charset="0"/>
                      </a:endParaRPr>
                    </a:p>
                  </a:txBody>
                  <a:tcPr marL="4800" marR="4800" marT="4800" marB="0" anchor="ctr"/>
                </a:tc>
                <a:tc>
                  <a:txBody>
                    <a:bodyPr/>
                    <a:lstStyle/>
                    <a:p>
                      <a:pPr algn="ctr" fontAlgn="ctr"/>
                      <a:r>
                        <a:rPr lang="ru-RU" sz="1200" u="none" strike="noStrike" dirty="0">
                          <a:effectLst/>
                        </a:rPr>
                        <a:t>МКУ </a:t>
                      </a:r>
                      <a:r>
                        <a:rPr lang="ru-RU" sz="1200" u="none" strike="noStrike" dirty="0" smtClean="0">
                          <a:effectLst/>
                        </a:rPr>
                        <a:t>УМТО</a:t>
                      </a:r>
                      <a:endParaRPr lang="ru-RU" sz="1200" b="0" i="0" u="none" strike="noStrike" dirty="0">
                        <a:solidFill>
                          <a:srgbClr val="000000"/>
                        </a:solidFill>
                        <a:effectLst/>
                        <a:latin typeface="Times New Roman" panose="02020603050405020304" pitchFamily="18" charset="0"/>
                      </a:endParaRPr>
                    </a:p>
                  </a:txBody>
                  <a:tcPr marL="4800" marR="4800" marT="4800" marB="0" anchor="ctr"/>
                </a:tc>
                <a:tc>
                  <a:txBody>
                    <a:bodyPr/>
                    <a:lstStyle/>
                    <a:p>
                      <a:pPr algn="ctr" fontAlgn="ctr"/>
                      <a:r>
                        <a:rPr lang="ru-RU" sz="1400" u="none" strike="noStrike">
                          <a:effectLst/>
                        </a:rPr>
                        <a:t> </a:t>
                      </a:r>
                      <a:endParaRPr lang="ru-RU" sz="1400" b="0" i="0" u="none" strike="noStrike">
                        <a:solidFill>
                          <a:srgbClr val="000000"/>
                        </a:solidFill>
                        <a:effectLst/>
                        <a:latin typeface="Times New Roman" panose="02020603050405020304" pitchFamily="18" charset="0"/>
                      </a:endParaRPr>
                    </a:p>
                  </a:txBody>
                  <a:tcPr marL="4800" marR="4800" marT="4800" marB="0" anchor="ctr"/>
                </a:tc>
                <a:tc>
                  <a:txBody>
                    <a:bodyPr/>
                    <a:lstStyle/>
                    <a:p>
                      <a:pPr algn="ctr" fontAlgn="ctr"/>
                      <a:r>
                        <a:rPr lang="ru-RU" sz="1400" u="none" strike="noStrike">
                          <a:effectLst/>
                        </a:rPr>
                        <a:t>82,6</a:t>
                      </a:r>
                      <a:endParaRPr lang="ru-RU" sz="1400" b="0" i="0" u="none" strike="noStrike">
                        <a:solidFill>
                          <a:srgbClr val="000000"/>
                        </a:solidFill>
                        <a:effectLst/>
                        <a:latin typeface="Times New Roman" panose="02020603050405020304" pitchFamily="18" charset="0"/>
                      </a:endParaRPr>
                    </a:p>
                  </a:txBody>
                  <a:tcPr marL="4800" marR="4800" marT="4800" marB="0" anchor="ctr"/>
                </a:tc>
                <a:tc>
                  <a:txBody>
                    <a:bodyPr/>
                    <a:lstStyle/>
                    <a:p>
                      <a:pPr algn="ctr" fontAlgn="ctr"/>
                      <a:r>
                        <a:rPr lang="ru-RU" sz="1400" u="none" strike="noStrike" dirty="0">
                          <a:effectLst/>
                        </a:rPr>
                        <a:t>82,5</a:t>
                      </a:r>
                      <a:endParaRPr lang="ru-RU" sz="1400" b="0" i="0" u="none" strike="noStrike" dirty="0">
                        <a:solidFill>
                          <a:srgbClr val="000000"/>
                        </a:solidFill>
                        <a:effectLst/>
                        <a:latin typeface="Times New Roman" panose="02020603050405020304" pitchFamily="18" charset="0"/>
                      </a:endParaRPr>
                    </a:p>
                  </a:txBody>
                  <a:tcPr marL="4800" marR="4800" marT="4800" marB="0" anchor="ctr"/>
                </a:tc>
              </a:tr>
              <a:tr h="200014">
                <a:tc>
                  <a:txBody>
                    <a:bodyPr/>
                    <a:lstStyle/>
                    <a:p>
                      <a:pPr algn="ctr" fontAlgn="t"/>
                      <a:r>
                        <a:rPr lang="ru-RU" sz="1200" u="none" strike="noStrike">
                          <a:effectLst/>
                        </a:rPr>
                        <a:t>7</a:t>
                      </a:r>
                      <a:endParaRPr lang="ru-RU" sz="1200" b="0" i="0" u="none" strike="noStrike">
                        <a:solidFill>
                          <a:srgbClr val="000000"/>
                        </a:solidFill>
                        <a:effectLst/>
                        <a:latin typeface="Times New Roman" panose="02020603050405020304" pitchFamily="18" charset="0"/>
                      </a:endParaRPr>
                    </a:p>
                  </a:txBody>
                  <a:tcPr marL="4800" marR="4800" marT="4800" marB="0"/>
                </a:tc>
                <a:tc>
                  <a:txBody>
                    <a:bodyPr/>
                    <a:lstStyle/>
                    <a:p>
                      <a:pPr algn="l" fontAlgn="b"/>
                      <a:r>
                        <a:rPr lang="ru-RU" sz="1200" u="none" strike="noStrike" dirty="0">
                          <a:effectLst/>
                        </a:rPr>
                        <a:t>Приобретение противочумных костюмов</a:t>
                      </a:r>
                      <a:endParaRPr lang="ru-RU" sz="1200" b="0" i="0" u="none" strike="noStrike" dirty="0">
                        <a:solidFill>
                          <a:srgbClr val="000000"/>
                        </a:solidFill>
                        <a:effectLst/>
                        <a:latin typeface="Times New Roman" panose="02020603050405020304" pitchFamily="18" charset="0"/>
                      </a:endParaRPr>
                    </a:p>
                  </a:txBody>
                  <a:tcPr marL="4800" marR="4800" marT="4800" marB="0" anchor="b"/>
                </a:tc>
                <a:tc>
                  <a:txBody>
                    <a:bodyPr/>
                    <a:lstStyle/>
                    <a:p>
                      <a:pPr algn="ctr" fontAlgn="ctr"/>
                      <a:r>
                        <a:rPr lang="ru-RU" sz="1200" u="none" strike="noStrike">
                          <a:effectLst/>
                        </a:rPr>
                        <a:t>10.11.2021</a:t>
                      </a:r>
                      <a:endParaRPr lang="ru-RU" sz="1200" b="0" i="0" u="none" strike="noStrike">
                        <a:solidFill>
                          <a:srgbClr val="000000"/>
                        </a:solidFill>
                        <a:effectLst/>
                        <a:latin typeface="Times New Roman" panose="02020603050405020304" pitchFamily="18" charset="0"/>
                      </a:endParaRPr>
                    </a:p>
                  </a:txBody>
                  <a:tcPr marL="4800" marR="4800" marT="4800" marB="0" anchor="ctr"/>
                </a:tc>
                <a:tc>
                  <a:txBody>
                    <a:bodyPr/>
                    <a:lstStyle/>
                    <a:p>
                      <a:pPr algn="ctr" fontAlgn="ctr"/>
                      <a:r>
                        <a:rPr lang="ru-RU" sz="1200" u="none" strike="noStrike" dirty="0" smtClean="0">
                          <a:effectLst/>
                        </a:rPr>
                        <a:t>№2128-ра</a:t>
                      </a:r>
                      <a:endParaRPr lang="ru-RU" sz="1200" b="0" i="0" u="none" strike="noStrike" dirty="0">
                        <a:solidFill>
                          <a:srgbClr val="000000"/>
                        </a:solidFill>
                        <a:effectLst/>
                        <a:latin typeface="Times New Roman" panose="02020603050405020304" pitchFamily="18" charset="0"/>
                      </a:endParaRPr>
                    </a:p>
                  </a:txBody>
                  <a:tcPr marL="4800" marR="4800" marT="4800" marB="0" anchor="ctr"/>
                </a:tc>
                <a:tc>
                  <a:txBody>
                    <a:bodyPr/>
                    <a:lstStyle/>
                    <a:p>
                      <a:pPr algn="ctr" fontAlgn="ctr"/>
                      <a:r>
                        <a:rPr lang="ru-RU" sz="1200" u="none" strike="noStrike" dirty="0">
                          <a:effectLst/>
                        </a:rPr>
                        <a:t>МКУ </a:t>
                      </a:r>
                      <a:r>
                        <a:rPr lang="ru-RU" sz="1200" u="none" strike="noStrike" dirty="0" smtClean="0">
                          <a:effectLst/>
                        </a:rPr>
                        <a:t>УМТО</a:t>
                      </a:r>
                      <a:endParaRPr lang="ru-RU" sz="1200" b="0" i="0" u="none" strike="noStrike" dirty="0">
                        <a:solidFill>
                          <a:srgbClr val="000000"/>
                        </a:solidFill>
                        <a:effectLst/>
                        <a:latin typeface="Times New Roman" panose="02020603050405020304" pitchFamily="18" charset="0"/>
                      </a:endParaRPr>
                    </a:p>
                  </a:txBody>
                  <a:tcPr marL="4800" marR="4800" marT="4800" marB="0" anchor="ctr"/>
                </a:tc>
                <a:tc>
                  <a:txBody>
                    <a:bodyPr/>
                    <a:lstStyle/>
                    <a:p>
                      <a:pPr algn="ctr" fontAlgn="ctr"/>
                      <a:r>
                        <a:rPr lang="ru-RU" sz="1400" u="none" strike="noStrike">
                          <a:effectLst/>
                        </a:rPr>
                        <a:t> </a:t>
                      </a:r>
                      <a:endParaRPr lang="ru-RU" sz="1400" b="0" i="0" u="none" strike="noStrike">
                        <a:solidFill>
                          <a:srgbClr val="000000"/>
                        </a:solidFill>
                        <a:effectLst/>
                        <a:latin typeface="Times New Roman" panose="02020603050405020304" pitchFamily="18" charset="0"/>
                      </a:endParaRPr>
                    </a:p>
                  </a:txBody>
                  <a:tcPr marL="4800" marR="4800" marT="4800" marB="0" anchor="ctr"/>
                </a:tc>
                <a:tc>
                  <a:txBody>
                    <a:bodyPr/>
                    <a:lstStyle/>
                    <a:p>
                      <a:pPr algn="ctr" fontAlgn="ctr"/>
                      <a:r>
                        <a:rPr lang="ru-RU" sz="1400" u="none" strike="noStrike">
                          <a:effectLst/>
                        </a:rPr>
                        <a:t>32,5</a:t>
                      </a:r>
                      <a:endParaRPr lang="ru-RU" sz="1400" b="0" i="0" u="none" strike="noStrike">
                        <a:solidFill>
                          <a:srgbClr val="000000"/>
                        </a:solidFill>
                        <a:effectLst/>
                        <a:latin typeface="Times New Roman" panose="02020603050405020304" pitchFamily="18" charset="0"/>
                      </a:endParaRPr>
                    </a:p>
                  </a:txBody>
                  <a:tcPr marL="4800" marR="4800" marT="4800" marB="0" anchor="ctr"/>
                </a:tc>
                <a:tc>
                  <a:txBody>
                    <a:bodyPr/>
                    <a:lstStyle/>
                    <a:p>
                      <a:pPr algn="ctr" fontAlgn="ctr"/>
                      <a:r>
                        <a:rPr lang="ru-RU" sz="1400" u="none" strike="noStrike" dirty="0">
                          <a:effectLst/>
                        </a:rPr>
                        <a:t>32,5</a:t>
                      </a:r>
                      <a:endParaRPr lang="ru-RU" sz="1400" b="0" i="0" u="none" strike="noStrike" dirty="0">
                        <a:solidFill>
                          <a:srgbClr val="000000"/>
                        </a:solidFill>
                        <a:effectLst/>
                        <a:latin typeface="Times New Roman" panose="02020603050405020304" pitchFamily="18" charset="0"/>
                      </a:endParaRPr>
                    </a:p>
                  </a:txBody>
                  <a:tcPr marL="4800" marR="4800" marT="4800" marB="0" anchor="ctr"/>
                </a:tc>
              </a:tr>
              <a:tr h="339739">
                <a:tc>
                  <a:txBody>
                    <a:bodyPr/>
                    <a:lstStyle/>
                    <a:p>
                      <a:pPr algn="ctr" fontAlgn="t"/>
                      <a:r>
                        <a:rPr lang="ru-RU" sz="1200" u="none" strike="noStrike">
                          <a:effectLst/>
                        </a:rPr>
                        <a:t>8</a:t>
                      </a:r>
                      <a:endParaRPr lang="ru-RU" sz="1200" b="0" i="0" u="none" strike="noStrike">
                        <a:solidFill>
                          <a:srgbClr val="000000"/>
                        </a:solidFill>
                        <a:effectLst/>
                        <a:latin typeface="Times New Roman" panose="02020603050405020304" pitchFamily="18" charset="0"/>
                      </a:endParaRPr>
                    </a:p>
                  </a:txBody>
                  <a:tcPr marL="4800" marR="4800" marT="4800" marB="0"/>
                </a:tc>
                <a:tc>
                  <a:txBody>
                    <a:bodyPr/>
                    <a:lstStyle/>
                    <a:p>
                      <a:pPr algn="l" fontAlgn="b"/>
                      <a:r>
                        <a:rPr lang="ru-RU" sz="1200" u="none" strike="noStrike">
                          <a:effectLst/>
                        </a:rPr>
                        <a:t>Возмещение затрат, связанных с профилактикой и устранением последствий распространения коронавирусной инфекции</a:t>
                      </a:r>
                      <a:endParaRPr lang="ru-RU" sz="1200" b="0" i="0" u="none" strike="noStrike">
                        <a:solidFill>
                          <a:srgbClr val="000000"/>
                        </a:solidFill>
                        <a:effectLst/>
                        <a:latin typeface="Times New Roman" panose="02020603050405020304" pitchFamily="18" charset="0"/>
                      </a:endParaRPr>
                    </a:p>
                  </a:txBody>
                  <a:tcPr marL="4800" marR="4800" marT="4800" marB="0" anchor="b"/>
                </a:tc>
                <a:tc>
                  <a:txBody>
                    <a:bodyPr/>
                    <a:lstStyle/>
                    <a:p>
                      <a:pPr algn="ctr" fontAlgn="ctr"/>
                      <a:r>
                        <a:rPr lang="ru-RU" sz="1200" u="none" strike="noStrike">
                          <a:effectLst/>
                        </a:rPr>
                        <a:t>18.11.2021</a:t>
                      </a:r>
                      <a:endParaRPr lang="ru-RU" sz="1200" b="0" i="0" u="none" strike="noStrike">
                        <a:solidFill>
                          <a:srgbClr val="000000"/>
                        </a:solidFill>
                        <a:effectLst/>
                        <a:latin typeface="Times New Roman" panose="02020603050405020304" pitchFamily="18" charset="0"/>
                      </a:endParaRPr>
                    </a:p>
                  </a:txBody>
                  <a:tcPr marL="4800" marR="4800" marT="4800" marB="0" anchor="ctr"/>
                </a:tc>
                <a:tc>
                  <a:txBody>
                    <a:bodyPr/>
                    <a:lstStyle/>
                    <a:p>
                      <a:pPr algn="ctr" fontAlgn="ctr"/>
                      <a:r>
                        <a:rPr lang="ru-RU" sz="1200" u="none" strike="noStrike" dirty="0" smtClean="0">
                          <a:effectLst/>
                        </a:rPr>
                        <a:t>№2165-ра</a:t>
                      </a:r>
                      <a:endParaRPr lang="ru-RU" sz="1200" b="0" i="0" u="none" strike="noStrike" dirty="0">
                        <a:solidFill>
                          <a:srgbClr val="000000"/>
                        </a:solidFill>
                        <a:effectLst/>
                        <a:latin typeface="Times New Roman" panose="02020603050405020304" pitchFamily="18" charset="0"/>
                      </a:endParaRPr>
                    </a:p>
                  </a:txBody>
                  <a:tcPr marL="4800" marR="4800" marT="4800" marB="0" anchor="ctr"/>
                </a:tc>
                <a:tc>
                  <a:txBody>
                    <a:bodyPr/>
                    <a:lstStyle/>
                    <a:p>
                      <a:pPr algn="ctr" fontAlgn="ctr"/>
                      <a:r>
                        <a:rPr lang="ru-RU" sz="1200" u="none" strike="noStrike" dirty="0">
                          <a:effectLst/>
                        </a:rPr>
                        <a:t>МКУ Администрация</a:t>
                      </a:r>
                      <a:endParaRPr lang="ru-RU" sz="1200" b="0" i="0" u="none" strike="noStrike" dirty="0">
                        <a:solidFill>
                          <a:srgbClr val="000000"/>
                        </a:solidFill>
                        <a:effectLst/>
                        <a:latin typeface="Times New Roman" panose="02020603050405020304" pitchFamily="18" charset="0"/>
                      </a:endParaRPr>
                    </a:p>
                  </a:txBody>
                  <a:tcPr marL="4800" marR="4800" marT="4800" marB="0" anchor="ctr"/>
                </a:tc>
                <a:tc>
                  <a:txBody>
                    <a:bodyPr/>
                    <a:lstStyle/>
                    <a:p>
                      <a:pPr algn="ctr" fontAlgn="ctr"/>
                      <a:r>
                        <a:rPr lang="ru-RU" sz="1400" u="none" strike="noStrike">
                          <a:effectLst/>
                        </a:rPr>
                        <a:t> </a:t>
                      </a:r>
                      <a:endParaRPr lang="ru-RU" sz="1400" b="0" i="0" u="none" strike="noStrike">
                        <a:solidFill>
                          <a:srgbClr val="000000"/>
                        </a:solidFill>
                        <a:effectLst/>
                        <a:latin typeface="Times New Roman" panose="02020603050405020304" pitchFamily="18" charset="0"/>
                      </a:endParaRPr>
                    </a:p>
                  </a:txBody>
                  <a:tcPr marL="4800" marR="4800" marT="4800" marB="0" anchor="ctr"/>
                </a:tc>
                <a:tc>
                  <a:txBody>
                    <a:bodyPr/>
                    <a:lstStyle/>
                    <a:p>
                      <a:pPr algn="ctr" fontAlgn="ctr"/>
                      <a:r>
                        <a:rPr lang="ru-RU" sz="1400" u="none" strike="noStrike" dirty="0">
                          <a:effectLst/>
                        </a:rPr>
                        <a:t>1 800,0</a:t>
                      </a:r>
                      <a:endParaRPr lang="ru-RU" sz="1400" b="0" i="0" u="none" strike="noStrike" dirty="0">
                        <a:solidFill>
                          <a:srgbClr val="000000"/>
                        </a:solidFill>
                        <a:effectLst/>
                        <a:latin typeface="Times New Roman" panose="02020603050405020304" pitchFamily="18" charset="0"/>
                      </a:endParaRPr>
                    </a:p>
                  </a:txBody>
                  <a:tcPr marL="4800" marR="4800" marT="4800" marB="0" anchor="ctr"/>
                </a:tc>
                <a:tc>
                  <a:txBody>
                    <a:bodyPr/>
                    <a:lstStyle/>
                    <a:p>
                      <a:pPr algn="ctr" fontAlgn="ctr"/>
                      <a:r>
                        <a:rPr lang="ru-RU" sz="1400" u="none" strike="noStrike" dirty="0">
                          <a:effectLst/>
                        </a:rPr>
                        <a:t>1 800,0</a:t>
                      </a:r>
                      <a:endParaRPr lang="ru-RU" sz="1400" b="0" i="0" u="none" strike="noStrike" dirty="0">
                        <a:solidFill>
                          <a:srgbClr val="000000"/>
                        </a:solidFill>
                        <a:effectLst/>
                        <a:latin typeface="Times New Roman" panose="02020603050405020304" pitchFamily="18" charset="0"/>
                      </a:endParaRPr>
                    </a:p>
                  </a:txBody>
                  <a:tcPr marL="4800" marR="4800" marT="4800" marB="0" anchor="ctr"/>
                </a:tc>
              </a:tr>
              <a:tr h="339739">
                <a:tc>
                  <a:txBody>
                    <a:bodyPr/>
                    <a:lstStyle/>
                    <a:p>
                      <a:pPr algn="ctr" fontAlgn="t"/>
                      <a:r>
                        <a:rPr lang="ru-RU" sz="1200" u="none" strike="noStrike">
                          <a:effectLst/>
                        </a:rPr>
                        <a:t>9</a:t>
                      </a:r>
                      <a:endParaRPr lang="ru-RU" sz="1200" b="0" i="0" u="none" strike="noStrike">
                        <a:solidFill>
                          <a:srgbClr val="000000"/>
                        </a:solidFill>
                        <a:effectLst/>
                        <a:latin typeface="Times New Roman" panose="02020603050405020304" pitchFamily="18" charset="0"/>
                      </a:endParaRPr>
                    </a:p>
                  </a:txBody>
                  <a:tcPr marL="4800" marR="4800" marT="4800" marB="0"/>
                </a:tc>
                <a:tc>
                  <a:txBody>
                    <a:bodyPr/>
                    <a:lstStyle/>
                    <a:p>
                      <a:pPr algn="l" fontAlgn="b"/>
                      <a:r>
                        <a:rPr lang="ru-RU" sz="1200" u="none" strike="noStrike">
                          <a:effectLst/>
                        </a:rPr>
                        <a:t>Возмещение затрат, связанных с профилактикой и устранением последствий распространения коронавирусной инфекции</a:t>
                      </a:r>
                      <a:endParaRPr lang="ru-RU" sz="1200" b="0" i="0" u="none" strike="noStrike">
                        <a:solidFill>
                          <a:srgbClr val="000000"/>
                        </a:solidFill>
                        <a:effectLst/>
                        <a:latin typeface="Times New Roman" panose="02020603050405020304" pitchFamily="18" charset="0"/>
                      </a:endParaRPr>
                    </a:p>
                  </a:txBody>
                  <a:tcPr marL="4800" marR="4800" marT="4800" marB="0" anchor="b"/>
                </a:tc>
                <a:tc>
                  <a:txBody>
                    <a:bodyPr/>
                    <a:lstStyle/>
                    <a:p>
                      <a:pPr algn="ctr" fontAlgn="ctr"/>
                      <a:r>
                        <a:rPr lang="ru-RU" sz="1200" u="none" strike="noStrike">
                          <a:effectLst/>
                        </a:rPr>
                        <a:t>26.11.2021</a:t>
                      </a:r>
                      <a:endParaRPr lang="ru-RU" sz="1200" b="0" i="0" u="none" strike="noStrike">
                        <a:solidFill>
                          <a:srgbClr val="000000"/>
                        </a:solidFill>
                        <a:effectLst/>
                        <a:latin typeface="Times New Roman" panose="02020603050405020304" pitchFamily="18" charset="0"/>
                      </a:endParaRPr>
                    </a:p>
                  </a:txBody>
                  <a:tcPr marL="4800" marR="4800" marT="4800" marB="0" anchor="ctr"/>
                </a:tc>
                <a:tc>
                  <a:txBody>
                    <a:bodyPr/>
                    <a:lstStyle/>
                    <a:p>
                      <a:pPr algn="ctr" fontAlgn="ctr"/>
                      <a:r>
                        <a:rPr lang="ru-RU" sz="1200" u="none" strike="noStrike" dirty="0" smtClean="0">
                          <a:effectLst/>
                        </a:rPr>
                        <a:t>№2262-ра</a:t>
                      </a:r>
                      <a:endParaRPr lang="ru-RU" sz="1200" b="0" i="0" u="none" strike="noStrike" dirty="0">
                        <a:solidFill>
                          <a:srgbClr val="000000"/>
                        </a:solidFill>
                        <a:effectLst/>
                        <a:latin typeface="Times New Roman" panose="02020603050405020304" pitchFamily="18" charset="0"/>
                      </a:endParaRPr>
                    </a:p>
                  </a:txBody>
                  <a:tcPr marL="4800" marR="4800" marT="4800" marB="0" anchor="ctr"/>
                </a:tc>
                <a:tc>
                  <a:txBody>
                    <a:bodyPr/>
                    <a:lstStyle/>
                    <a:p>
                      <a:pPr algn="ctr" fontAlgn="ctr"/>
                      <a:r>
                        <a:rPr lang="ru-RU" sz="1200" u="none" strike="noStrike" dirty="0">
                          <a:effectLst/>
                        </a:rPr>
                        <a:t>МКУ Администрация</a:t>
                      </a:r>
                      <a:endParaRPr lang="ru-RU" sz="1200" b="0" i="0" u="none" strike="noStrike" dirty="0">
                        <a:solidFill>
                          <a:srgbClr val="000000"/>
                        </a:solidFill>
                        <a:effectLst/>
                        <a:latin typeface="Times New Roman" panose="02020603050405020304" pitchFamily="18" charset="0"/>
                      </a:endParaRPr>
                    </a:p>
                  </a:txBody>
                  <a:tcPr marL="4800" marR="4800" marT="4800" marB="0" anchor="ctr"/>
                </a:tc>
                <a:tc>
                  <a:txBody>
                    <a:bodyPr/>
                    <a:lstStyle/>
                    <a:p>
                      <a:pPr algn="ctr" fontAlgn="ctr"/>
                      <a:r>
                        <a:rPr lang="ru-RU" sz="1400" u="none" strike="noStrike">
                          <a:effectLst/>
                        </a:rPr>
                        <a:t> </a:t>
                      </a:r>
                      <a:endParaRPr lang="ru-RU" sz="1400" b="0" i="0" u="none" strike="noStrike">
                        <a:solidFill>
                          <a:srgbClr val="000000"/>
                        </a:solidFill>
                        <a:effectLst/>
                        <a:latin typeface="Times New Roman" panose="02020603050405020304" pitchFamily="18" charset="0"/>
                      </a:endParaRPr>
                    </a:p>
                  </a:txBody>
                  <a:tcPr marL="4800" marR="4800" marT="4800" marB="0" anchor="ctr"/>
                </a:tc>
                <a:tc>
                  <a:txBody>
                    <a:bodyPr/>
                    <a:lstStyle/>
                    <a:p>
                      <a:pPr algn="ctr" fontAlgn="ctr"/>
                      <a:r>
                        <a:rPr lang="ru-RU" sz="1400" u="none" strike="noStrike" dirty="0">
                          <a:effectLst/>
                        </a:rPr>
                        <a:t>82,3</a:t>
                      </a:r>
                      <a:endParaRPr lang="ru-RU" sz="1400" b="0" i="0" u="none" strike="noStrike" dirty="0">
                        <a:solidFill>
                          <a:srgbClr val="000000"/>
                        </a:solidFill>
                        <a:effectLst/>
                        <a:latin typeface="Times New Roman" panose="02020603050405020304" pitchFamily="18" charset="0"/>
                      </a:endParaRPr>
                    </a:p>
                  </a:txBody>
                  <a:tcPr marL="4800" marR="4800" marT="4800" marB="0" anchor="ctr"/>
                </a:tc>
                <a:tc>
                  <a:txBody>
                    <a:bodyPr/>
                    <a:lstStyle/>
                    <a:p>
                      <a:pPr algn="ctr" fontAlgn="ctr"/>
                      <a:r>
                        <a:rPr lang="ru-RU" sz="1400" u="none" strike="noStrike" dirty="0">
                          <a:effectLst/>
                        </a:rPr>
                        <a:t>82,3</a:t>
                      </a:r>
                      <a:endParaRPr lang="ru-RU" sz="1400" b="0" i="0" u="none" strike="noStrike" dirty="0">
                        <a:solidFill>
                          <a:srgbClr val="000000"/>
                        </a:solidFill>
                        <a:effectLst/>
                        <a:latin typeface="Times New Roman" panose="02020603050405020304" pitchFamily="18" charset="0"/>
                      </a:endParaRPr>
                    </a:p>
                  </a:txBody>
                  <a:tcPr marL="4800" marR="4800" marT="4800" marB="0" anchor="ctr"/>
                </a:tc>
              </a:tr>
              <a:tr h="200014">
                <a:tc>
                  <a:txBody>
                    <a:bodyPr/>
                    <a:lstStyle/>
                    <a:p>
                      <a:pPr algn="ctr" fontAlgn="t"/>
                      <a:r>
                        <a:rPr lang="ru-RU" sz="1200" u="none" strike="noStrike">
                          <a:effectLst/>
                        </a:rPr>
                        <a:t>10</a:t>
                      </a:r>
                      <a:endParaRPr lang="ru-RU" sz="1200" b="0" i="0" u="none" strike="noStrike">
                        <a:solidFill>
                          <a:srgbClr val="000000"/>
                        </a:solidFill>
                        <a:effectLst/>
                        <a:latin typeface="Times New Roman" panose="02020603050405020304" pitchFamily="18" charset="0"/>
                      </a:endParaRPr>
                    </a:p>
                  </a:txBody>
                  <a:tcPr marL="4800" marR="4800" marT="4800" marB="0"/>
                </a:tc>
                <a:tc>
                  <a:txBody>
                    <a:bodyPr/>
                    <a:lstStyle/>
                    <a:p>
                      <a:pPr algn="l" fontAlgn="b"/>
                      <a:r>
                        <a:rPr lang="ru-RU" sz="1200" u="none" strike="noStrike">
                          <a:effectLst/>
                        </a:rPr>
                        <a:t>Приобретение медицинских масок</a:t>
                      </a:r>
                      <a:endParaRPr lang="ru-RU" sz="1200" b="0" i="0" u="none" strike="noStrike">
                        <a:solidFill>
                          <a:srgbClr val="000000"/>
                        </a:solidFill>
                        <a:effectLst/>
                        <a:latin typeface="Times New Roman" panose="02020603050405020304" pitchFamily="18" charset="0"/>
                      </a:endParaRPr>
                    </a:p>
                  </a:txBody>
                  <a:tcPr marL="4800" marR="4800" marT="4800" marB="0" anchor="b"/>
                </a:tc>
                <a:tc>
                  <a:txBody>
                    <a:bodyPr/>
                    <a:lstStyle/>
                    <a:p>
                      <a:pPr algn="ctr" fontAlgn="ctr"/>
                      <a:r>
                        <a:rPr lang="ru-RU" sz="1200" u="none" strike="noStrike">
                          <a:effectLst/>
                        </a:rPr>
                        <a:t>23.12.2021</a:t>
                      </a:r>
                      <a:endParaRPr lang="ru-RU" sz="1200" b="0" i="0" u="none" strike="noStrike">
                        <a:solidFill>
                          <a:srgbClr val="000000"/>
                        </a:solidFill>
                        <a:effectLst/>
                        <a:latin typeface="Times New Roman" panose="02020603050405020304" pitchFamily="18" charset="0"/>
                      </a:endParaRPr>
                    </a:p>
                  </a:txBody>
                  <a:tcPr marL="4800" marR="4800" marT="4800" marB="0" anchor="ctr"/>
                </a:tc>
                <a:tc>
                  <a:txBody>
                    <a:bodyPr/>
                    <a:lstStyle/>
                    <a:p>
                      <a:pPr algn="ctr" fontAlgn="ctr"/>
                      <a:r>
                        <a:rPr lang="ru-RU" sz="1200" u="none" strike="noStrike" dirty="0" smtClean="0">
                          <a:effectLst/>
                        </a:rPr>
                        <a:t>№2462-ра</a:t>
                      </a:r>
                      <a:endParaRPr lang="ru-RU" sz="1200" b="0" i="0" u="none" strike="noStrike" dirty="0">
                        <a:solidFill>
                          <a:srgbClr val="000000"/>
                        </a:solidFill>
                        <a:effectLst/>
                        <a:latin typeface="Times New Roman" panose="02020603050405020304" pitchFamily="18" charset="0"/>
                      </a:endParaRPr>
                    </a:p>
                  </a:txBody>
                  <a:tcPr marL="4800" marR="4800" marT="4800" marB="0" anchor="ctr"/>
                </a:tc>
                <a:tc>
                  <a:txBody>
                    <a:bodyPr/>
                    <a:lstStyle/>
                    <a:p>
                      <a:pPr algn="ctr" fontAlgn="ctr"/>
                      <a:r>
                        <a:rPr lang="ru-RU" sz="1200" u="none" strike="noStrike" dirty="0">
                          <a:effectLst/>
                        </a:rPr>
                        <a:t>МКУ </a:t>
                      </a:r>
                      <a:r>
                        <a:rPr lang="ru-RU" sz="1200" u="none" strike="noStrike" dirty="0" smtClean="0">
                          <a:effectLst/>
                        </a:rPr>
                        <a:t>УМТО</a:t>
                      </a:r>
                      <a:endParaRPr lang="ru-RU" sz="1200" b="0" i="0" u="none" strike="noStrike" dirty="0">
                        <a:solidFill>
                          <a:srgbClr val="000000"/>
                        </a:solidFill>
                        <a:effectLst/>
                        <a:latin typeface="Times New Roman" panose="02020603050405020304" pitchFamily="18" charset="0"/>
                      </a:endParaRPr>
                    </a:p>
                  </a:txBody>
                  <a:tcPr marL="4800" marR="4800" marT="4800" marB="0" anchor="ctr"/>
                </a:tc>
                <a:tc>
                  <a:txBody>
                    <a:bodyPr/>
                    <a:lstStyle/>
                    <a:p>
                      <a:pPr algn="ctr" fontAlgn="ctr"/>
                      <a:r>
                        <a:rPr lang="ru-RU" sz="1400" u="none" strike="noStrike">
                          <a:effectLst/>
                        </a:rPr>
                        <a:t> </a:t>
                      </a:r>
                      <a:endParaRPr lang="ru-RU" sz="1400" b="0" i="0" u="none" strike="noStrike">
                        <a:solidFill>
                          <a:srgbClr val="000000"/>
                        </a:solidFill>
                        <a:effectLst/>
                        <a:latin typeface="Times New Roman" panose="02020603050405020304" pitchFamily="18" charset="0"/>
                      </a:endParaRPr>
                    </a:p>
                  </a:txBody>
                  <a:tcPr marL="4800" marR="4800" marT="4800" marB="0" anchor="ctr"/>
                </a:tc>
                <a:tc>
                  <a:txBody>
                    <a:bodyPr/>
                    <a:lstStyle/>
                    <a:p>
                      <a:pPr algn="ctr" fontAlgn="ctr"/>
                      <a:r>
                        <a:rPr lang="ru-RU" sz="1400" u="none" strike="noStrike" dirty="0">
                          <a:effectLst/>
                        </a:rPr>
                        <a:t>98,5</a:t>
                      </a:r>
                      <a:endParaRPr lang="ru-RU" sz="1400" b="0" i="0" u="none" strike="noStrike" dirty="0">
                        <a:solidFill>
                          <a:srgbClr val="000000"/>
                        </a:solidFill>
                        <a:effectLst/>
                        <a:latin typeface="Times New Roman" panose="02020603050405020304" pitchFamily="18" charset="0"/>
                      </a:endParaRPr>
                    </a:p>
                  </a:txBody>
                  <a:tcPr marL="4800" marR="4800" marT="4800" marB="0" anchor="ctr"/>
                </a:tc>
                <a:tc>
                  <a:txBody>
                    <a:bodyPr/>
                    <a:lstStyle/>
                    <a:p>
                      <a:pPr algn="ctr" fontAlgn="ctr"/>
                      <a:r>
                        <a:rPr lang="ru-RU" sz="1400" u="none" strike="noStrike" dirty="0">
                          <a:effectLst/>
                        </a:rPr>
                        <a:t>98,5</a:t>
                      </a:r>
                      <a:endParaRPr lang="ru-RU" sz="1400" b="0" i="0" u="none" strike="noStrike" dirty="0">
                        <a:solidFill>
                          <a:srgbClr val="000000"/>
                        </a:solidFill>
                        <a:effectLst/>
                        <a:latin typeface="Times New Roman" panose="02020603050405020304" pitchFamily="18" charset="0"/>
                      </a:endParaRPr>
                    </a:p>
                  </a:txBody>
                  <a:tcPr marL="4800" marR="4800" marT="4800" marB="0" anchor="ctr"/>
                </a:tc>
              </a:tr>
            </a:tbl>
          </a:graphicData>
        </a:graphic>
      </p:graphicFrame>
    </p:spTree>
    <p:extLst>
      <p:ext uri="{BB962C8B-B14F-4D97-AF65-F5344CB8AC3E}">
        <p14:creationId xmlns:p14="http://schemas.microsoft.com/office/powerpoint/2010/main" val="86787403"/>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3" name="Нижний колонтитул 3"/>
          <p:cNvSpPr>
            <a:spLocks noGrp="1"/>
          </p:cNvSpPr>
          <p:nvPr>
            <p:ph type="ftr" sz="quarter" idx="4294967295"/>
          </p:nvPr>
        </p:nvSpPr>
        <p:spPr>
          <a:xfrm>
            <a:off x="0" y="6437730"/>
            <a:ext cx="11760000" cy="432000"/>
          </a:xfrm>
          <a:prstGeom prst="rect">
            <a:avLst/>
          </a:prstGeom>
          <a:solidFill>
            <a:srgbClr val="404040"/>
          </a:solidFill>
          <a:ln cmpd="sng">
            <a:noFill/>
          </a:ln>
        </p:spPr>
        <p:txBody>
          <a:bodyPr anchor="ctr"/>
          <a:lstStyle/>
          <a:p>
            <a:pPr lvl="1"/>
            <a:r>
              <a:rPr lang="ru-RU" b="1" dirty="0">
                <a:gradFill>
                  <a:gsLst>
                    <a:gs pos="0">
                      <a:schemeClr val="accent1">
                        <a:lumMod val="5000"/>
                        <a:lumOff val="95000"/>
                      </a:schemeClr>
                    </a:gs>
                    <a:gs pos="74000">
                      <a:schemeClr val="accent5">
                        <a:lumMod val="25000"/>
                        <a:lumOff val="75000"/>
                      </a:schemeClr>
                    </a:gs>
                    <a:gs pos="83000">
                      <a:schemeClr val="accent5">
                        <a:lumMod val="25000"/>
                        <a:lumOff val="75000"/>
                      </a:schemeClr>
                    </a:gs>
                    <a:gs pos="100000">
                      <a:schemeClr val="accent5">
                        <a:lumMod val="50000"/>
                        <a:lumOff val="50000"/>
                      </a:schemeClr>
                    </a:gs>
                  </a:gsLst>
                  <a:lin ang="5400000" scaled="1"/>
                </a:gradFill>
              </a:rPr>
              <a:t>БЮДЖЕТ ДЛЯ ГРАЖДАН </a:t>
            </a:r>
          </a:p>
        </p:txBody>
      </p:sp>
      <p:sp>
        <p:nvSpPr>
          <p:cNvPr id="34" name="Номер слайда 5">
            <a:extLst>
              <a:ext uri="{FF2B5EF4-FFF2-40B4-BE49-F238E27FC236}">
                <a16:creationId xmlns="" xmlns:a16="http://schemas.microsoft.com/office/drawing/2014/main" id="{1C554D9F-1895-486E-BFBA-905BB2D29E08}"/>
              </a:ext>
            </a:extLst>
          </p:cNvPr>
          <p:cNvSpPr>
            <a:spLocks noGrp="1"/>
          </p:cNvSpPr>
          <p:nvPr>
            <p:ph type="sldNum" sz="quarter" idx="33"/>
          </p:nvPr>
        </p:nvSpPr>
        <p:spPr>
          <a:xfrm>
            <a:off x="11760000" y="6437730"/>
            <a:ext cx="432000" cy="432000"/>
          </a:xfrm>
        </p:spPr>
        <p:txBody>
          <a:bodyPr rtlCol="0"/>
          <a:lstStyle/>
          <a:p>
            <a:pPr rtl="0"/>
            <a:fld id="{19B51A1E-902D-48AF-9020-955120F399B6}" type="slidenum">
              <a:rPr lang="ru-RU" sz="1600" b="1" smtClean="0">
                <a:ln w="0"/>
                <a:gradFill>
                  <a:gsLst>
                    <a:gs pos="0">
                      <a:schemeClr val="accent1">
                        <a:lumMod val="5000"/>
                        <a:lumOff val="95000"/>
                      </a:schemeClr>
                    </a:gs>
                    <a:gs pos="74000">
                      <a:schemeClr val="accent5">
                        <a:lumMod val="25000"/>
                        <a:lumOff val="75000"/>
                      </a:schemeClr>
                    </a:gs>
                    <a:gs pos="83000">
                      <a:schemeClr val="accent5">
                        <a:lumMod val="25000"/>
                        <a:lumOff val="75000"/>
                      </a:schemeClr>
                    </a:gs>
                    <a:gs pos="100000">
                      <a:schemeClr val="accent5">
                        <a:lumMod val="50000"/>
                        <a:lumOff val="50000"/>
                      </a:schemeClr>
                    </a:gs>
                  </a:gsLst>
                  <a:lin ang="5400000" scaled="1"/>
                </a:gradFill>
                <a:effectLst>
                  <a:outerShdw blurRad="38100" dist="25400" dir="5400000" algn="ctr" rotWithShape="0">
                    <a:srgbClr val="6E747A">
                      <a:alpha val="43000"/>
                    </a:srgbClr>
                  </a:outerShdw>
                </a:effectLst>
              </a:rPr>
              <a:pPr rtl="0"/>
              <a:t>99</a:t>
            </a:fld>
            <a:endParaRPr lang="ru-RU" sz="1600" b="1" dirty="0">
              <a:ln w="0"/>
              <a:gradFill>
                <a:gsLst>
                  <a:gs pos="0">
                    <a:schemeClr val="accent1">
                      <a:lumMod val="5000"/>
                      <a:lumOff val="95000"/>
                    </a:schemeClr>
                  </a:gs>
                  <a:gs pos="74000">
                    <a:schemeClr val="accent5">
                      <a:lumMod val="25000"/>
                      <a:lumOff val="75000"/>
                    </a:schemeClr>
                  </a:gs>
                  <a:gs pos="83000">
                    <a:schemeClr val="accent5">
                      <a:lumMod val="25000"/>
                      <a:lumOff val="75000"/>
                    </a:schemeClr>
                  </a:gs>
                  <a:gs pos="100000">
                    <a:schemeClr val="accent5">
                      <a:lumMod val="50000"/>
                      <a:lumOff val="50000"/>
                    </a:schemeClr>
                  </a:gs>
                </a:gsLst>
                <a:lin ang="5400000" scaled="1"/>
              </a:gradFill>
              <a:effectLst>
                <a:outerShdw blurRad="38100" dist="25400" dir="5400000" algn="ctr" rotWithShape="0">
                  <a:srgbClr val="6E747A">
                    <a:alpha val="43000"/>
                  </a:srgbClr>
                </a:outerShdw>
              </a:effectLst>
            </a:endParaRPr>
          </a:p>
        </p:txBody>
      </p:sp>
      <p:sp>
        <p:nvSpPr>
          <p:cNvPr id="3" name="Заголовок 2"/>
          <p:cNvSpPr>
            <a:spLocks noGrp="1"/>
          </p:cNvSpPr>
          <p:nvPr>
            <p:ph type="title"/>
          </p:nvPr>
        </p:nvSpPr>
        <p:spPr/>
        <p:txBody>
          <a:bodyPr/>
          <a:lstStyle/>
          <a:p>
            <a:r>
              <a:rPr lang="ru-RU" sz="2800" dirty="0" smtClean="0"/>
              <a:t>Источники внутреннего финансирования дефицита бюджета за 2021 год</a:t>
            </a:r>
            <a:endParaRPr lang="ru-RU" sz="2800" dirty="0"/>
          </a:p>
        </p:txBody>
      </p:sp>
      <p:graphicFrame>
        <p:nvGraphicFramePr>
          <p:cNvPr id="4" name="Таблица 3"/>
          <p:cNvGraphicFramePr>
            <a:graphicFrameLocks noGrp="1"/>
          </p:cNvGraphicFramePr>
          <p:nvPr>
            <p:extLst>
              <p:ext uri="{D42A27DB-BD31-4B8C-83A1-F6EECF244321}">
                <p14:modId xmlns:p14="http://schemas.microsoft.com/office/powerpoint/2010/main" val="702488254"/>
              </p:ext>
            </p:extLst>
          </p:nvPr>
        </p:nvGraphicFramePr>
        <p:xfrm>
          <a:off x="432000" y="926033"/>
          <a:ext cx="11328000" cy="5432435"/>
        </p:xfrm>
        <a:graphic>
          <a:graphicData uri="http://schemas.openxmlformats.org/drawingml/2006/table">
            <a:tbl>
              <a:tblPr firstRow="1" lastRow="1">
                <a:tableStyleId>{5FD0F851-EC5A-4D38-B0AD-8093EC10F338}</a:tableStyleId>
              </a:tblPr>
              <a:tblGrid>
                <a:gridCol w="6695093"/>
                <a:gridCol w="1621717"/>
                <a:gridCol w="1505595"/>
                <a:gridCol w="1505595"/>
              </a:tblGrid>
              <a:tr h="752199">
                <a:tc>
                  <a:txBody>
                    <a:bodyPr/>
                    <a:lstStyle/>
                    <a:p>
                      <a:pPr algn="ctr" rtl="0" fontAlgn="ctr"/>
                      <a:r>
                        <a:rPr lang="ru-RU" sz="1800" u="none" strike="noStrike" dirty="0">
                          <a:effectLst/>
                          <a:latin typeface="+mn-lt"/>
                        </a:rPr>
                        <a:t>Наименование</a:t>
                      </a:r>
                      <a:endParaRPr lang="ru-RU" sz="1800" b="1" i="0" u="none" strike="noStrike" dirty="0">
                        <a:solidFill>
                          <a:srgbClr val="000000"/>
                        </a:solidFill>
                        <a:effectLst/>
                        <a:latin typeface="+mn-lt"/>
                      </a:endParaRPr>
                    </a:p>
                  </a:txBody>
                  <a:tcPr marL="9525" marR="9525" marT="9525" marB="0" anchor="ctr"/>
                </a:tc>
                <a:tc>
                  <a:txBody>
                    <a:bodyPr/>
                    <a:lstStyle/>
                    <a:p>
                      <a:pPr algn="l" rtl="0" fontAlgn="ctr"/>
                      <a:r>
                        <a:rPr lang="ru-RU" sz="1800" u="none" strike="noStrike">
                          <a:effectLst/>
                          <a:latin typeface="+mn-lt"/>
                        </a:rPr>
                        <a:t>2020 год (отчет)</a:t>
                      </a:r>
                      <a:endParaRPr lang="ru-RU" sz="1800" b="1" i="0" u="none" strike="noStrike">
                        <a:solidFill>
                          <a:srgbClr val="000000"/>
                        </a:solidFill>
                        <a:effectLst/>
                        <a:latin typeface="+mn-lt"/>
                      </a:endParaRPr>
                    </a:p>
                  </a:txBody>
                  <a:tcPr marL="9525" marR="9525" marT="9525" marB="0" anchor="ctr"/>
                </a:tc>
                <a:tc>
                  <a:txBody>
                    <a:bodyPr/>
                    <a:lstStyle/>
                    <a:p>
                      <a:pPr algn="l" rtl="0" fontAlgn="ctr"/>
                      <a:r>
                        <a:rPr lang="ru-RU" sz="1800" u="none" strike="noStrike">
                          <a:effectLst/>
                          <a:latin typeface="+mn-lt"/>
                        </a:rPr>
                        <a:t>2021 год (Утверждено)</a:t>
                      </a:r>
                      <a:endParaRPr lang="ru-RU" sz="1800" b="1" i="0" u="none" strike="noStrike">
                        <a:solidFill>
                          <a:srgbClr val="000000"/>
                        </a:solidFill>
                        <a:effectLst/>
                        <a:latin typeface="+mn-lt"/>
                      </a:endParaRPr>
                    </a:p>
                  </a:txBody>
                  <a:tcPr marL="9525" marR="9525" marT="9525" marB="0" anchor="ctr"/>
                </a:tc>
                <a:tc>
                  <a:txBody>
                    <a:bodyPr/>
                    <a:lstStyle/>
                    <a:p>
                      <a:pPr algn="l" rtl="0" fontAlgn="ctr"/>
                      <a:r>
                        <a:rPr lang="ru-RU" sz="1800" u="none" strike="noStrike">
                          <a:effectLst/>
                          <a:latin typeface="+mn-lt"/>
                        </a:rPr>
                        <a:t>2021 год (отчет)</a:t>
                      </a:r>
                      <a:endParaRPr lang="ru-RU" sz="1800" b="1" i="0" u="none" strike="noStrike">
                        <a:solidFill>
                          <a:srgbClr val="000000"/>
                        </a:solidFill>
                        <a:effectLst/>
                        <a:latin typeface="+mn-lt"/>
                      </a:endParaRPr>
                    </a:p>
                  </a:txBody>
                  <a:tcPr marL="9525" marR="9525" marT="9525" marB="0" anchor="ctr"/>
                </a:tc>
              </a:tr>
              <a:tr h="668032">
                <a:tc>
                  <a:txBody>
                    <a:bodyPr/>
                    <a:lstStyle/>
                    <a:p>
                      <a:pPr algn="l" rtl="0" fontAlgn="ctr"/>
                      <a:r>
                        <a:rPr lang="ru-RU" sz="1800" b="1" u="none" strike="noStrike" dirty="0">
                          <a:effectLst/>
                          <a:latin typeface="+mn-lt"/>
                        </a:rPr>
                        <a:t>Кредиты кредитных организаций в валюте Российской Федерации</a:t>
                      </a:r>
                      <a:endParaRPr lang="ru-RU" sz="1800" b="1" i="0" u="none" strike="noStrike" dirty="0">
                        <a:solidFill>
                          <a:srgbClr val="000000"/>
                        </a:solidFill>
                        <a:effectLst/>
                        <a:latin typeface="+mn-lt"/>
                      </a:endParaRPr>
                    </a:p>
                  </a:txBody>
                  <a:tcPr marL="9525" marR="9525" marT="9525" marB="0" anchor="ctr">
                    <a:solidFill>
                      <a:schemeClr val="tx2">
                        <a:lumMod val="20000"/>
                        <a:lumOff val="80000"/>
                      </a:schemeClr>
                    </a:solidFill>
                  </a:tcPr>
                </a:tc>
                <a:tc>
                  <a:txBody>
                    <a:bodyPr/>
                    <a:lstStyle/>
                    <a:p>
                      <a:pPr algn="ctr" rtl="0" fontAlgn="ctr"/>
                      <a:r>
                        <a:rPr lang="ru-RU" sz="1800" b="1" u="none" strike="noStrike" dirty="0">
                          <a:effectLst/>
                          <a:latin typeface="+mn-lt"/>
                        </a:rPr>
                        <a:t>-39 000,0</a:t>
                      </a:r>
                      <a:endParaRPr lang="ru-RU" sz="1800" b="1" i="0" u="none" strike="noStrike" dirty="0">
                        <a:solidFill>
                          <a:srgbClr val="000000"/>
                        </a:solidFill>
                        <a:effectLst/>
                        <a:latin typeface="+mn-lt"/>
                      </a:endParaRPr>
                    </a:p>
                  </a:txBody>
                  <a:tcPr marL="9525" marR="9525" marT="9525" marB="0" anchor="ctr">
                    <a:solidFill>
                      <a:schemeClr val="tx2">
                        <a:lumMod val="20000"/>
                        <a:lumOff val="80000"/>
                      </a:schemeClr>
                    </a:solidFill>
                  </a:tcPr>
                </a:tc>
                <a:tc>
                  <a:txBody>
                    <a:bodyPr/>
                    <a:lstStyle/>
                    <a:p>
                      <a:pPr algn="ctr" rtl="0" fontAlgn="ctr"/>
                      <a:r>
                        <a:rPr lang="ru-RU" sz="1800" b="1" u="none" strike="noStrike" dirty="0" smtClean="0">
                          <a:effectLst/>
                          <a:latin typeface="+mn-lt"/>
                        </a:rPr>
                        <a:t>+118 </a:t>
                      </a:r>
                      <a:r>
                        <a:rPr lang="ru-RU" sz="1800" b="1" u="none" strike="noStrike" dirty="0">
                          <a:effectLst/>
                          <a:latin typeface="+mn-lt"/>
                        </a:rPr>
                        <a:t>338,7</a:t>
                      </a:r>
                      <a:endParaRPr lang="ru-RU" sz="1800" b="1" i="0" u="none" strike="noStrike" dirty="0">
                        <a:solidFill>
                          <a:srgbClr val="000000"/>
                        </a:solidFill>
                        <a:effectLst/>
                        <a:latin typeface="+mn-lt"/>
                      </a:endParaRPr>
                    </a:p>
                  </a:txBody>
                  <a:tcPr marL="9525" marR="9525" marT="9525" marB="0" anchor="ctr">
                    <a:solidFill>
                      <a:schemeClr val="tx2">
                        <a:lumMod val="20000"/>
                        <a:lumOff val="80000"/>
                      </a:schemeClr>
                    </a:solidFill>
                  </a:tcPr>
                </a:tc>
                <a:tc>
                  <a:txBody>
                    <a:bodyPr/>
                    <a:lstStyle/>
                    <a:p>
                      <a:pPr algn="ctr" rtl="0" fontAlgn="ctr"/>
                      <a:r>
                        <a:rPr lang="ru-RU" sz="1800" b="1" u="none" strike="noStrike" dirty="0" smtClean="0">
                          <a:effectLst/>
                          <a:latin typeface="+mn-lt"/>
                        </a:rPr>
                        <a:t>+20 </a:t>
                      </a:r>
                      <a:r>
                        <a:rPr lang="ru-RU" sz="1800" b="1" u="none" strike="noStrike" dirty="0">
                          <a:effectLst/>
                          <a:latin typeface="+mn-lt"/>
                        </a:rPr>
                        <a:t>000,0</a:t>
                      </a:r>
                      <a:endParaRPr lang="ru-RU" sz="1800" b="1" i="0" u="none" strike="noStrike" dirty="0">
                        <a:solidFill>
                          <a:srgbClr val="000000"/>
                        </a:solidFill>
                        <a:effectLst/>
                        <a:latin typeface="+mn-lt"/>
                      </a:endParaRPr>
                    </a:p>
                  </a:txBody>
                  <a:tcPr marL="9525" marR="9525" marT="9525" marB="0" anchor="ctr">
                    <a:solidFill>
                      <a:schemeClr val="tx2">
                        <a:lumMod val="20000"/>
                        <a:lumOff val="80000"/>
                      </a:schemeClr>
                    </a:solidFill>
                  </a:tcPr>
                </a:tc>
              </a:tr>
              <a:tr h="382518">
                <a:tc>
                  <a:txBody>
                    <a:bodyPr/>
                    <a:lstStyle/>
                    <a:p>
                      <a:pPr algn="l" rtl="0" fontAlgn="ctr"/>
                      <a:r>
                        <a:rPr lang="ru-RU" sz="1800" u="none" strike="noStrike" dirty="0">
                          <a:effectLst/>
                          <a:latin typeface="+mn-lt"/>
                        </a:rPr>
                        <a:t>в том числе:</a:t>
                      </a:r>
                      <a:endParaRPr lang="ru-RU" sz="1800" b="1" i="0" u="none" strike="noStrike" dirty="0">
                        <a:solidFill>
                          <a:srgbClr val="000000"/>
                        </a:solidFill>
                        <a:effectLst/>
                        <a:latin typeface="+mn-lt"/>
                      </a:endParaRPr>
                    </a:p>
                  </a:txBody>
                  <a:tcPr marL="9525" marR="9525" marT="9525" marB="0" anchor="ctr"/>
                </a:tc>
                <a:tc>
                  <a:txBody>
                    <a:bodyPr/>
                    <a:lstStyle/>
                    <a:p>
                      <a:pPr algn="ctr" rtl="0" fontAlgn="ctr"/>
                      <a:endParaRPr lang="ru-RU" sz="1800" b="0" i="0" u="none" strike="noStrike">
                        <a:solidFill>
                          <a:srgbClr val="000000"/>
                        </a:solidFill>
                        <a:effectLst/>
                        <a:latin typeface="+mn-lt"/>
                      </a:endParaRPr>
                    </a:p>
                  </a:txBody>
                  <a:tcPr marL="9525" marR="9525" marT="9525" marB="0" anchor="ctr"/>
                </a:tc>
                <a:tc>
                  <a:txBody>
                    <a:bodyPr/>
                    <a:lstStyle/>
                    <a:p>
                      <a:pPr algn="ctr" rtl="0" fontAlgn="ctr"/>
                      <a:endParaRPr lang="ru-RU" sz="1800" b="0" i="0" u="none" strike="noStrike" dirty="0">
                        <a:solidFill>
                          <a:srgbClr val="000000"/>
                        </a:solidFill>
                        <a:effectLst/>
                        <a:latin typeface="+mn-lt"/>
                      </a:endParaRPr>
                    </a:p>
                  </a:txBody>
                  <a:tcPr marL="9525" marR="9525" marT="9525" marB="0" anchor="ctr"/>
                </a:tc>
                <a:tc>
                  <a:txBody>
                    <a:bodyPr/>
                    <a:lstStyle/>
                    <a:p>
                      <a:pPr algn="ctr" rtl="0" fontAlgn="ctr"/>
                      <a:endParaRPr lang="ru-RU" sz="1800" b="1" i="0" u="none" strike="noStrike">
                        <a:solidFill>
                          <a:srgbClr val="000000"/>
                        </a:solidFill>
                        <a:effectLst/>
                        <a:latin typeface="+mn-lt"/>
                      </a:endParaRPr>
                    </a:p>
                  </a:txBody>
                  <a:tcPr marL="9525" marR="9525" marT="9525" marB="0" anchor="ctr"/>
                </a:tc>
              </a:tr>
              <a:tr h="382518">
                <a:tc>
                  <a:txBody>
                    <a:bodyPr/>
                    <a:lstStyle/>
                    <a:p>
                      <a:pPr algn="l" rtl="0" fontAlgn="ctr"/>
                      <a:r>
                        <a:rPr lang="ru-RU" sz="1800" u="none" strike="noStrike">
                          <a:effectLst/>
                          <a:latin typeface="+mn-lt"/>
                        </a:rPr>
                        <a:t>получение кредитов</a:t>
                      </a:r>
                      <a:endParaRPr lang="ru-RU" sz="1800" b="1" i="0" u="none" strike="noStrike">
                        <a:solidFill>
                          <a:srgbClr val="000000"/>
                        </a:solidFill>
                        <a:effectLst/>
                        <a:latin typeface="+mn-lt"/>
                      </a:endParaRPr>
                    </a:p>
                  </a:txBody>
                  <a:tcPr marL="9525" marR="9525" marT="9525" marB="0" anchor="ctr"/>
                </a:tc>
                <a:tc>
                  <a:txBody>
                    <a:bodyPr/>
                    <a:lstStyle/>
                    <a:p>
                      <a:pPr algn="ctr" rtl="0" fontAlgn="ctr"/>
                      <a:r>
                        <a:rPr lang="ru-RU" sz="1800" u="none" strike="noStrike" dirty="0" smtClean="0">
                          <a:effectLst/>
                          <a:latin typeface="+mn-lt"/>
                        </a:rPr>
                        <a:t>+80 </a:t>
                      </a:r>
                      <a:r>
                        <a:rPr lang="ru-RU" sz="1800" u="none" strike="noStrike" dirty="0">
                          <a:effectLst/>
                          <a:latin typeface="+mn-lt"/>
                        </a:rPr>
                        <a:t>000,0</a:t>
                      </a:r>
                      <a:endParaRPr lang="ru-RU" sz="1800" b="0" i="0" u="none" strike="noStrike" dirty="0">
                        <a:solidFill>
                          <a:srgbClr val="000000"/>
                        </a:solidFill>
                        <a:effectLst/>
                        <a:latin typeface="+mn-lt"/>
                      </a:endParaRPr>
                    </a:p>
                  </a:txBody>
                  <a:tcPr marL="9525" marR="9525" marT="9525" marB="0" anchor="ctr"/>
                </a:tc>
                <a:tc>
                  <a:txBody>
                    <a:bodyPr/>
                    <a:lstStyle/>
                    <a:p>
                      <a:pPr algn="ctr" rtl="0" fontAlgn="ctr"/>
                      <a:r>
                        <a:rPr lang="ru-RU" sz="1800" u="none" strike="noStrike" dirty="0" smtClean="0">
                          <a:effectLst/>
                          <a:latin typeface="+mn-lt"/>
                        </a:rPr>
                        <a:t>+198 </a:t>
                      </a:r>
                      <a:r>
                        <a:rPr lang="ru-RU" sz="1800" u="none" strike="noStrike" dirty="0">
                          <a:effectLst/>
                          <a:latin typeface="+mn-lt"/>
                        </a:rPr>
                        <a:t>338,7</a:t>
                      </a:r>
                      <a:endParaRPr lang="ru-RU" sz="1800" b="0" i="0" u="none" strike="noStrike" dirty="0">
                        <a:solidFill>
                          <a:srgbClr val="000000"/>
                        </a:solidFill>
                        <a:effectLst/>
                        <a:latin typeface="+mn-lt"/>
                      </a:endParaRPr>
                    </a:p>
                  </a:txBody>
                  <a:tcPr marL="9525" marR="9525" marT="9525" marB="0" anchor="ctr"/>
                </a:tc>
                <a:tc>
                  <a:txBody>
                    <a:bodyPr/>
                    <a:lstStyle/>
                    <a:p>
                      <a:pPr algn="ctr" rtl="0" fontAlgn="ctr"/>
                      <a:r>
                        <a:rPr lang="ru-RU" sz="1800" u="none" strike="noStrike" dirty="0" smtClean="0">
                          <a:effectLst/>
                          <a:latin typeface="+mn-lt"/>
                        </a:rPr>
                        <a:t>+100 </a:t>
                      </a:r>
                      <a:r>
                        <a:rPr lang="ru-RU" sz="1800" u="none" strike="noStrike" dirty="0">
                          <a:effectLst/>
                          <a:latin typeface="+mn-lt"/>
                        </a:rPr>
                        <a:t>000,0</a:t>
                      </a:r>
                      <a:endParaRPr lang="ru-RU" sz="1800" b="1" i="0" u="none" strike="noStrike" dirty="0">
                        <a:solidFill>
                          <a:srgbClr val="000000"/>
                        </a:solidFill>
                        <a:effectLst/>
                        <a:latin typeface="+mn-lt"/>
                      </a:endParaRPr>
                    </a:p>
                  </a:txBody>
                  <a:tcPr marL="9525" marR="9525" marT="9525" marB="0" anchor="ctr"/>
                </a:tc>
              </a:tr>
              <a:tr h="382518">
                <a:tc>
                  <a:txBody>
                    <a:bodyPr/>
                    <a:lstStyle/>
                    <a:p>
                      <a:pPr algn="l" rtl="0" fontAlgn="ctr"/>
                      <a:r>
                        <a:rPr lang="ru-RU" sz="1800" u="none" strike="noStrike" dirty="0">
                          <a:effectLst/>
                          <a:latin typeface="+mn-lt"/>
                        </a:rPr>
                        <a:t>погашение кредитов</a:t>
                      </a:r>
                      <a:endParaRPr lang="ru-RU" sz="1800" b="1" i="0" u="none" strike="noStrike" dirty="0">
                        <a:solidFill>
                          <a:srgbClr val="000000"/>
                        </a:solidFill>
                        <a:effectLst/>
                        <a:latin typeface="+mn-lt"/>
                      </a:endParaRPr>
                    </a:p>
                  </a:txBody>
                  <a:tcPr marL="9525" marR="9525" marT="9525" marB="0" anchor="ctr"/>
                </a:tc>
                <a:tc>
                  <a:txBody>
                    <a:bodyPr/>
                    <a:lstStyle/>
                    <a:p>
                      <a:pPr algn="ctr" rtl="0" fontAlgn="ctr"/>
                      <a:r>
                        <a:rPr lang="ru-RU" sz="1800" u="none" strike="noStrike">
                          <a:effectLst/>
                          <a:latin typeface="+mn-lt"/>
                        </a:rPr>
                        <a:t>-119 000,0</a:t>
                      </a:r>
                      <a:endParaRPr lang="ru-RU" sz="1800" b="0" i="0" u="none" strike="noStrike">
                        <a:solidFill>
                          <a:srgbClr val="000000"/>
                        </a:solidFill>
                        <a:effectLst/>
                        <a:latin typeface="+mn-lt"/>
                      </a:endParaRPr>
                    </a:p>
                  </a:txBody>
                  <a:tcPr marL="9525" marR="9525" marT="9525" marB="0" anchor="ctr"/>
                </a:tc>
                <a:tc>
                  <a:txBody>
                    <a:bodyPr/>
                    <a:lstStyle/>
                    <a:p>
                      <a:pPr algn="ctr" rtl="0" fontAlgn="ctr"/>
                      <a:r>
                        <a:rPr lang="ru-RU" sz="1800" u="none" strike="noStrike">
                          <a:effectLst/>
                          <a:latin typeface="+mn-lt"/>
                        </a:rPr>
                        <a:t>-80 000,0</a:t>
                      </a:r>
                      <a:endParaRPr lang="ru-RU" sz="1800" b="0" i="0" u="none" strike="noStrike">
                        <a:solidFill>
                          <a:srgbClr val="000000"/>
                        </a:solidFill>
                        <a:effectLst/>
                        <a:latin typeface="+mn-lt"/>
                      </a:endParaRPr>
                    </a:p>
                  </a:txBody>
                  <a:tcPr marL="9525" marR="9525" marT="9525" marB="0" anchor="ctr"/>
                </a:tc>
                <a:tc>
                  <a:txBody>
                    <a:bodyPr/>
                    <a:lstStyle/>
                    <a:p>
                      <a:pPr algn="ctr" rtl="0" fontAlgn="ctr"/>
                      <a:r>
                        <a:rPr lang="ru-RU" sz="1800" u="none" strike="noStrike" dirty="0">
                          <a:effectLst/>
                          <a:latin typeface="+mn-lt"/>
                        </a:rPr>
                        <a:t>-80 000,0</a:t>
                      </a:r>
                      <a:endParaRPr lang="ru-RU" sz="1800" b="1" i="0" u="none" strike="noStrike" dirty="0">
                        <a:solidFill>
                          <a:srgbClr val="000000"/>
                        </a:solidFill>
                        <a:effectLst/>
                        <a:latin typeface="+mn-lt"/>
                      </a:endParaRPr>
                    </a:p>
                  </a:txBody>
                  <a:tcPr marL="9525" marR="9525" marT="9525" marB="0" anchor="ctr"/>
                </a:tc>
              </a:tr>
              <a:tr h="752199">
                <a:tc>
                  <a:txBody>
                    <a:bodyPr/>
                    <a:lstStyle/>
                    <a:p>
                      <a:pPr algn="l" rtl="0" fontAlgn="ctr"/>
                      <a:r>
                        <a:rPr lang="ru-RU" sz="1800" b="1" u="none" strike="noStrike" dirty="0">
                          <a:effectLst/>
                          <a:latin typeface="+mn-lt"/>
                        </a:rPr>
                        <a:t>Бюджетные кредиты от других бюджетов бюджетной системы  Российской Федерации</a:t>
                      </a:r>
                      <a:endParaRPr lang="ru-RU" sz="1800" b="1" i="0" u="none" strike="noStrike" dirty="0">
                        <a:solidFill>
                          <a:srgbClr val="000000"/>
                        </a:solidFill>
                        <a:effectLst/>
                        <a:latin typeface="+mn-lt"/>
                      </a:endParaRPr>
                    </a:p>
                  </a:txBody>
                  <a:tcPr marL="9525" marR="9525" marT="9525" marB="0" anchor="ctr">
                    <a:solidFill>
                      <a:schemeClr val="tx2">
                        <a:lumMod val="20000"/>
                        <a:lumOff val="80000"/>
                      </a:schemeClr>
                    </a:solidFill>
                  </a:tcPr>
                </a:tc>
                <a:tc>
                  <a:txBody>
                    <a:bodyPr/>
                    <a:lstStyle/>
                    <a:p>
                      <a:pPr algn="ctr" rtl="0" fontAlgn="ctr"/>
                      <a:r>
                        <a:rPr lang="ru-RU" sz="1800" b="1" u="none" strike="noStrike" dirty="0" smtClean="0">
                          <a:effectLst/>
                          <a:latin typeface="+mn-lt"/>
                        </a:rPr>
                        <a:t>+50 </a:t>
                      </a:r>
                      <a:r>
                        <a:rPr lang="ru-RU" sz="1800" b="1" u="none" strike="noStrike" dirty="0">
                          <a:effectLst/>
                          <a:latin typeface="+mn-lt"/>
                        </a:rPr>
                        <a:t>000,0</a:t>
                      </a:r>
                      <a:endParaRPr lang="ru-RU" sz="1800" b="1" i="0" u="none" strike="noStrike" dirty="0">
                        <a:solidFill>
                          <a:srgbClr val="000000"/>
                        </a:solidFill>
                        <a:effectLst/>
                        <a:latin typeface="+mn-lt"/>
                      </a:endParaRPr>
                    </a:p>
                  </a:txBody>
                  <a:tcPr marL="9525" marR="9525" marT="9525" marB="0" anchor="ctr">
                    <a:solidFill>
                      <a:schemeClr val="tx2">
                        <a:lumMod val="20000"/>
                        <a:lumOff val="80000"/>
                      </a:schemeClr>
                    </a:solidFill>
                  </a:tcPr>
                </a:tc>
                <a:tc>
                  <a:txBody>
                    <a:bodyPr/>
                    <a:lstStyle/>
                    <a:p>
                      <a:pPr algn="ctr" rtl="0" fontAlgn="ctr"/>
                      <a:r>
                        <a:rPr lang="ru-RU" sz="1800" b="1" u="none" strike="noStrike" dirty="0">
                          <a:effectLst/>
                          <a:latin typeface="+mn-lt"/>
                        </a:rPr>
                        <a:t>-4 100,0</a:t>
                      </a:r>
                      <a:endParaRPr lang="ru-RU" sz="1800" b="1" i="0" u="none" strike="noStrike" dirty="0">
                        <a:solidFill>
                          <a:srgbClr val="000000"/>
                        </a:solidFill>
                        <a:effectLst/>
                        <a:latin typeface="+mn-lt"/>
                      </a:endParaRPr>
                    </a:p>
                  </a:txBody>
                  <a:tcPr marL="9525" marR="9525" marT="9525" marB="0" anchor="ctr">
                    <a:solidFill>
                      <a:schemeClr val="tx2">
                        <a:lumMod val="20000"/>
                        <a:lumOff val="80000"/>
                      </a:schemeClr>
                    </a:solidFill>
                  </a:tcPr>
                </a:tc>
                <a:tc>
                  <a:txBody>
                    <a:bodyPr/>
                    <a:lstStyle/>
                    <a:p>
                      <a:pPr algn="ctr" rtl="0" fontAlgn="ctr"/>
                      <a:r>
                        <a:rPr lang="ru-RU" sz="1800" b="1" u="none" strike="noStrike" dirty="0">
                          <a:effectLst/>
                          <a:latin typeface="+mn-lt"/>
                        </a:rPr>
                        <a:t>-4 100,0</a:t>
                      </a:r>
                      <a:endParaRPr lang="ru-RU" sz="1800" b="1" i="0" u="none" strike="noStrike" dirty="0">
                        <a:solidFill>
                          <a:srgbClr val="000000"/>
                        </a:solidFill>
                        <a:effectLst/>
                        <a:latin typeface="+mn-lt"/>
                      </a:endParaRPr>
                    </a:p>
                  </a:txBody>
                  <a:tcPr marL="9525" marR="9525" marT="9525" marB="0" anchor="ctr">
                    <a:solidFill>
                      <a:schemeClr val="tx2">
                        <a:lumMod val="20000"/>
                        <a:lumOff val="80000"/>
                      </a:schemeClr>
                    </a:solidFill>
                  </a:tcPr>
                </a:tc>
              </a:tr>
              <a:tr h="382518">
                <a:tc>
                  <a:txBody>
                    <a:bodyPr/>
                    <a:lstStyle/>
                    <a:p>
                      <a:pPr algn="l" rtl="0" fontAlgn="ctr"/>
                      <a:r>
                        <a:rPr lang="ru-RU" sz="1800" u="none" strike="noStrike" dirty="0">
                          <a:effectLst/>
                          <a:latin typeface="+mn-lt"/>
                        </a:rPr>
                        <a:t>в том числе:</a:t>
                      </a:r>
                      <a:endParaRPr lang="ru-RU" sz="1800" b="1" i="0" u="none" strike="noStrike" dirty="0">
                        <a:solidFill>
                          <a:srgbClr val="000000"/>
                        </a:solidFill>
                        <a:effectLst/>
                        <a:latin typeface="+mn-lt"/>
                      </a:endParaRPr>
                    </a:p>
                  </a:txBody>
                  <a:tcPr marL="9525" marR="9525" marT="9525" marB="0" anchor="ctr"/>
                </a:tc>
                <a:tc>
                  <a:txBody>
                    <a:bodyPr/>
                    <a:lstStyle/>
                    <a:p>
                      <a:pPr algn="ctr" rtl="0" fontAlgn="ctr"/>
                      <a:endParaRPr lang="ru-RU" sz="1800" b="0" i="0" u="none" strike="noStrike">
                        <a:solidFill>
                          <a:srgbClr val="000000"/>
                        </a:solidFill>
                        <a:effectLst/>
                        <a:latin typeface="+mn-lt"/>
                      </a:endParaRPr>
                    </a:p>
                  </a:txBody>
                  <a:tcPr marL="9525" marR="9525" marT="9525" marB="0" anchor="ctr"/>
                </a:tc>
                <a:tc>
                  <a:txBody>
                    <a:bodyPr/>
                    <a:lstStyle/>
                    <a:p>
                      <a:pPr algn="ctr" rtl="0" fontAlgn="ctr"/>
                      <a:endParaRPr lang="ru-RU" sz="1800" b="0" i="0" u="none" strike="noStrike">
                        <a:solidFill>
                          <a:srgbClr val="000000"/>
                        </a:solidFill>
                        <a:effectLst/>
                        <a:latin typeface="+mn-lt"/>
                      </a:endParaRPr>
                    </a:p>
                  </a:txBody>
                  <a:tcPr marL="9525" marR="9525" marT="9525" marB="0" anchor="ctr"/>
                </a:tc>
                <a:tc>
                  <a:txBody>
                    <a:bodyPr/>
                    <a:lstStyle/>
                    <a:p>
                      <a:pPr algn="ctr" rtl="0" fontAlgn="ctr"/>
                      <a:endParaRPr lang="ru-RU" sz="1800" b="1" i="0" u="none" strike="noStrike" dirty="0">
                        <a:solidFill>
                          <a:srgbClr val="000000"/>
                        </a:solidFill>
                        <a:effectLst/>
                        <a:latin typeface="+mn-lt"/>
                      </a:endParaRPr>
                    </a:p>
                  </a:txBody>
                  <a:tcPr marL="9525" marR="9525" marT="9525" marB="0" anchor="ctr"/>
                </a:tc>
              </a:tr>
              <a:tr h="382518">
                <a:tc>
                  <a:txBody>
                    <a:bodyPr/>
                    <a:lstStyle/>
                    <a:p>
                      <a:pPr algn="l" rtl="0" fontAlgn="ctr"/>
                      <a:r>
                        <a:rPr lang="ru-RU" sz="1800" u="none" strike="noStrike" dirty="0">
                          <a:effectLst/>
                          <a:latin typeface="+mn-lt"/>
                        </a:rPr>
                        <a:t>получение кредитов</a:t>
                      </a:r>
                      <a:endParaRPr lang="ru-RU" sz="1800" b="1" i="0" u="none" strike="noStrike" dirty="0">
                        <a:solidFill>
                          <a:srgbClr val="000000"/>
                        </a:solidFill>
                        <a:effectLst/>
                        <a:latin typeface="+mn-lt"/>
                      </a:endParaRPr>
                    </a:p>
                  </a:txBody>
                  <a:tcPr marL="9525" marR="9525" marT="9525" marB="0" anchor="ctr"/>
                </a:tc>
                <a:tc>
                  <a:txBody>
                    <a:bodyPr/>
                    <a:lstStyle/>
                    <a:p>
                      <a:pPr algn="ctr" rtl="0" fontAlgn="ctr"/>
                      <a:r>
                        <a:rPr lang="ru-RU" sz="1800" u="none" strike="noStrike" dirty="0" smtClean="0">
                          <a:effectLst/>
                          <a:latin typeface="+mn-lt"/>
                        </a:rPr>
                        <a:t>+50 </a:t>
                      </a:r>
                      <a:r>
                        <a:rPr lang="ru-RU" sz="1800" u="none" strike="noStrike" dirty="0">
                          <a:effectLst/>
                          <a:latin typeface="+mn-lt"/>
                        </a:rPr>
                        <a:t>000,0</a:t>
                      </a:r>
                      <a:endParaRPr lang="ru-RU" sz="1800" b="0" i="0" u="none" strike="noStrike" dirty="0">
                        <a:solidFill>
                          <a:srgbClr val="000000"/>
                        </a:solidFill>
                        <a:effectLst/>
                        <a:latin typeface="+mn-lt"/>
                      </a:endParaRPr>
                    </a:p>
                  </a:txBody>
                  <a:tcPr marL="9525" marR="9525" marT="9525" marB="0" anchor="ctr"/>
                </a:tc>
                <a:tc>
                  <a:txBody>
                    <a:bodyPr/>
                    <a:lstStyle/>
                    <a:p>
                      <a:pPr algn="ctr" rtl="0" fontAlgn="ctr"/>
                      <a:r>
                        <a:rPr lang="ru-RU" sz="1800" u="none" strike="noStrike" dirty="0" smtClean="0">
                          <a:effectLst/>
                          <a:latin typeface="+mn-lt"/>
                        </a:rPr>
                        <a:t>+61 </a:t>
                      </a:r>
                      <a:r>
                        <a:rPr lang="ru-RU" sz="1800" u="none" strike="noStrike" dirty="0">
                          <a:effectLst/>
                          <a:latin typeface="+mn-lt"/>
                        </a:rPr>
                        <a:t>200,0</a:t>
                      </a:r>
                      <a:endParaRPr lang="ru-RU" sz="1800" b="0" i="0" u="none" strike="noStrike" dirty="0">
                        <a:solidFill>
                          <a:srgbClr val="000000"/>
                        </a:solidFill>
                        <a:effectLst/>
                        <a:latin typeface="+mn-lt"/>
                      </a:endParaRPr>
                    </a:p>
                  </a:txBody>
                  <a:tcPr marL="9525" marR="9525" marT="9525" marB="0" anchor="ctr"/>
                </a:tc>
                <a:tc>
                  <a:txBody>
                    <a:bodyPr/>
                    <a:lstStyle/>
                    <a:p>
                      <a:pPr algn="ctr" rtl="0" fontAlgn="ctr"/>
                      <a:r>
                        <a:rPr lang="ru-RU" sz="1800" u="none" strike="noStrike" dirty="0" smtClean="0">
                          <a:effectLst/>
                          <a:latin typeface="+mn-lt"/>
                        </a:rPr>
                        <a:t>+61 </a:t>
                      </a:r>
                      <a:r>
                        <a:rPr lang="ru-RU" sz="1800" u="none" strike="noStrike" dirty="0">
                          <a:effectLst/>
                          <a:latin typeface="+mn-lt"/>
                        </a:rPr>
                        <a:t>200,0</a:t>
                      </a:r>
                      <a:endParaRPr lang="ru-RU" sz="1800" b="1" i="0" u="none" strike="noStrike" dirty="0">
                        <a:solidFill>
                          <a:srgbClr val="000000"/>
                        </a:solidFill>
                        <a:effectLst/>
                        <a:latin typeface="+mn-lt"/>
                      </a:endParaRPr>
                    </a:p>
                  </a:txBody>
                  <a:tcPr marL="9525" marR="9525" marT="9525" marB="0" anchor="ctr"/>
                </a:tc>
              </a:tr>
              <a:tr h="382518">
                <a:tc>
                  <a:txBody>
                    <a:bodyPr/>
                    <a:lstStyle/>
                    <a:p>
                      <a:pPr algn="l" rtl="0" fontAlgn="ctr"/>
                      <a:r>
                        <a:rPr lang="ru-RU" sz="1800" u="none" strike="noStrike">
                          <a:effectLst/>
                          <a:latin typeface="+mn-lt"/>
                        </a:rPr>
                        <a:t>погашение кредитов</a:t>
                      </a:r>
                      <a:endParaRPr lang="ru-RU" sz="1800" b="1" i="0" u="none" strike="noStrike">
                        <a:solidFill>
                          <a:srgbClr val="000000"/>
                        </a:solidFill>
                        <a:effectLst/>
                        <a:latin typeface="+mn-lt"/>
                      </a:endParaRPr>
                    </a:p>
                  </a:txBody>
                  <a:tcPr marL="9525" marR="9525" marT="9525" marB="0" anchor="ctr"/>
                </a:tc>
                <a:tc>
                  <a:txBody>
                    <a:bodyPr/>
                    <a:lstStyle/>
                    <a:p>
                      <a:pPr algn="ctr" rtl="0" fontAlgn="ctr"/>
                      <a:endParaRPr lang="ru-RU" sz="1800" b="0" i="0" u="none" strike="noStrike">
                        <a:solidFill>
                          <a:srgbClr val="000000"/>
                        </a:solidFill>
                        <a:effectLst/>
                        <a:latin typeface="+mn-lt"/>
                      </a:endParaRPr>
                    </a:p>
                  </a:txBody>
                  <a:tcPr marL="9525" marR="9525" marT="9525" marB="0" anchor="ctr"/>
                </a:tc>
                <a:tc>
                  <a:txBody>
                    <a:bodyPr/>
                    <a:lstStyle/>
                    <a:p>
                      <a:pPr algn="ctr" rtl="0" fontAlgn="ctr"/>
                      <a:r>
                        <a:rPr lang="ru-RU" sz="1800" u="none" strike="noStrike">
                          <a:effectLst/>
                          <a:latin typeface="+mn-lt"/>
                        </a:rPr>
                        <a:t>-65 300,0</a:t>
                      </a:r>
                      <a:endParaRPr lang="ru-RU" sz="1800" b="0" i="0" u="none" strike="noStrike">
                        <a:solidFill>
                          <a:srgbClr val="000000"/>
                        </a:solidFill>
                        <a:effectLst/>
                        <a:latin typeface="+mn-lt"/>
                      </a:endParaRPr>
                    </a:p>
                  </a:txBody>
                  <a:tcPr marL="9525" marR="9525" marT="9525" marB="0" anchor="ctr"/>
                </a:tc>
                <a:tc>
                  <a:txBody>
                    <a:bodyPr/>
                    <a:lstStyle/>
                    <a:p>
                      <a:pPr algn="ctr" rtl="0" fontAlgn="ctr"/>
                      <a:r>
                        <a:rPr lang="ru-RU" sz="1800" u="none" strike="noStrike" dirty="0">
                          <a:effectLst/>
                          <a:latin typeface="+mn-lt"/>
                        </a:rPr>
                        <a:t>-65 300,0</a:t>
                      </a:r>
                      <a:endParaRPr lang="ru-RU" sz="1800" b="1" i="0" u="none" strike="noStrike" dirty="0">
                        <a:solidFill>
                          <a:srgbClr val="000000"/>
                        </a:solidFill>
                        <a:effectLst/>
                        <a:latin typeface="+mn-lt"/>
                      </a:endParaRPr>
                    </a:p>
                  </a:txBody>
                  <a:tcPr marL="9525" marR="9525" marT="9525" marB="0" anchor="ctr"/>
                </a:tc>
              </a:tr>
              <a:tr h="382518">
                <a:tc>
                  <a:txBody>
                    <a:bodyPr/>
                    <a:lstStyle/>
                    <a:p>
                      <a:pPr algn="l" rtl="0" fontAlgn="ctr"/>
                      <a:r>
                        <a:rPr lang="ru-RU" sz="1800" b="1" u="none" strike="noStrike" dirty="0">
                          <a:effectLst/>
                          <a:latin typeface="+mn-lt"/>
                        </a:rPr>
                        <a:t>Остатки средств бюджета</a:t>
                      </a:r>
                      <a:endParaRPr lang="ru-RU" sz="1800" b="1" i="0" u="none" strike="noStrike" dirty="0">
                        <a:solidFill>
                          <a:srgbClr val="000000"/>
                        </a:solidFill>
                        <a:effectLst/>
                        <a:latin typeface="+mn-lt"/>
                      </a:endParaRPr>
                    </a:p>
                  </a:txBody>
                  <a:tcPr marL="9525" marR="9525" marT="9525" marB="0" anchor="ctr">
                    <a:solidFill>
                      <a:schemeClr val="tx2">
                        <a:lumMod val="20000"/>
                        <a:lumOff val="80000"/>
                      </a:schemeClr>
                    </a:solidFill>
                  </a:tcPr>
                </a:tc>
                <a:tc>
                  <a:txBody>
                    <a:bodyPr/>
                    <a:lstStyle/>
                    <a:p>
                      <a:pPr algn="ctr" rtl="0" fontAlgn="ctr"/>
                      <a:r>
                        <a:rPr lang="ru-RU" sz="1800" b="1" u="none" strike="noStrike" dirty="0">
                          <a:effectLst/>
                          <a:latin typeface="+mn-lt"/>
                        </a:rPr>
                        <a:t>-45 681,8</a:t>
                      </a:r>
                      <a:endParaRPr lang="ru-RU" sz="1800" b="1" i="0" u="none" strike="noStrike" dirty="0">
                        <a:solidFill>
                          <a:srgbClr val="000000"/>
                        </a:solidFill>
                        <a:effectLst/>
                        <a:latin typeface="+mn-lt"/>
                      </a:endParaRPr>
                    </a:p>
                  </a:txBody>
                  <a:tcPr marL="9525" marR="9525" marT="9525" marB="0" anchor="ctr">
                    <a:solidFill>
                      <a:schemeClr val="tx2">
                        <a:lumMod val="20000"/>
                        <a:lumOff val="80000"/>
                      </a:schemeClr>
                    </a:solidFill>
                  </a:tcPr>
                </a:tc>
                <a:tc>
                  <a:txBody>
                    <a:bodyPr/>
                    <a:lstStyle/>
                    <a:p>
                      <a:pPr algn="ctr" rtl="0" fontAlgn="ctr"/>
                      <a:r>
                        <a:rPr lang="ru-RU" sz="1800" b="1" u="none" strike="noStrike" dirty="0" smtClean="0">
                          <a:effectLst/>
                          <a:latin typeface="+mn-lt"/>
                        </a:rPr>
                        <a:t>+680 </a:t>
                      </a:r>
                      <a:r>
                        <a:rPr lang="ru-RU" sz="1800" b="1" u="none" strike="noStrike" dirty="0">
                          <a:effectLst/>
                          <a:latin typeface="+mn-lt"/>
                        </a:rPr>
                        <a:t>462,4</a:t>
                      </a:r>
                      <a:endParaRPr lang="ru-RU" sz="1800" b="1" i="0" u="none" strike="noStrike" dirty="0">
                        <a:solidFill>
                          <a:srgbClr val="000000"/>
                        </a:solidFill>
                        <a:effectLst/>
                        <a:latin typeface="+mn-lt"/>
                      </a:endParaRPr>
                    </a:p>
                  </a:txBody>
                  <a:tcPr marL="9525" marR="9525" marT="9525" marB="0" anchor="ctr">
                    <a:solidFill>
                      <a:schemeClr val="tx2">
                        <a:lumMod val="20000"/>
                        <a:lumOff val="80000"/>
                      </a:schemeClr>
                    </a:solidFill>
                  </a:tcPr>
                </a:tc>
                <a:tc>
                  <a:txBody>
                    <a:bodyPr/>
                    <a:lstStyle/>
                    <a:p>
                      <a:pPr algn="ctr" rtl="0" fontAlgn="ctr"/>
                      <a:r>
                        <a:rPr lang="ru-RU" sz="1800" b="1" u="none" strike="noStrike" dirty="0" smtClean="0">
                          <a:effectLst/>
                          <a:latin typeface="+mn-lt"/>
                        </a:rPr>
                        <a:t>+174 </a:t>
                      </a:r>
                      <a:r>
                        <a:rPr lang="ru-RU" sz="1800" b="1" u="none" strike="noStrike" dirty="0">
                          <a:effectLst/>
                          <a:latin typeface="+mn-lt"/>
                        </a:rPr>
                        <a:t>202,9</a:t>
                      </a:r>
                      <a:endParaRPr lang="ru-RU" sz="1800" b="1" i="0" u="none" strike="noStrike" dirty="0">
                        <a:solidFill>
                          <a:srgbClr val="000000"/>
                        </a:solidFill>
                        <a:effectLst/>
                        <a:latin typeface="+mn-lt"/>
                      </a:endParaRPr>
                    </a:p>
                  </a:txBody>
                  <a:tcPr marL="9525" marR="9525" marT="9525" marB="0" anchor="ctr">
                    <a:solidFill>
                      <a:schemeClr val="tx2">
                        <a:lumMod val="20000"/>
                        <a:lumOff val="80000"/>
                      </a:schemeClr>
                    </a:solidFill>
                  </a:tcPr>
                </a:tc>
              </a:tr>
              <a:tr h="582379">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ru-RU" sz="1800" u="none" strike="noStrike" dirty="0">
                          <a:solidFill>
                            <a:schemeClr val="bg1"/>
                          </a:solidFill>
                          <a:effectLst/>
                          <a:latin typeface="+mn-lt"/>
                        </a:rPr>
                        <a:t>Источники внутреннего финансирования дефицитов </a:t>
                      </a:r>
                      <a:r>
                        <a:rPr lang="ru-RU" sz="1800" u="none" strike="noStrike" dirty="0" smtClean="0">
                          <a:solidFill>
                            <a:schemeClr val="bg1"/>
                          </a:solidFill>
                          <a:effectLst/>
                          <a:latin typeface="+mn-lt"/>
                        </a:rPr>
                        <a:t>бюджетов</a:t>
                      </a:r>
                      <a:br>
                        <a:rPr lang="ru-RU" sz="1800" u="none" strike="noStrike" dirty="0" smtClean="0">
                          <a:solidFill>
                            <a:schemeClr val="bg1"/>
                          </a:solidFill>
                          <a:effectLst/>
                          <a:latin typeface="+mn-lt"/>
                        </a:rPr>
                      </a:br>
                      <a:r>
                        <a:rPr lang="ru-RU" sz="1800" u="none" strike="noStrike" dirty="0" smtClean="0">
                          <a:solidFill>
                            <a:schemeClr val="bg1"/>
                          </a:solidFill>
                          <a:effectLst/>
                          <a:latin typeface="+mn-lt"/>
                        </a:rPr>
                        <a:t>Профицит (-) / дефицит (+)</a:t>
                      </a:r>
                      <a:endParaRPr lang="ru-RU" sz="1800" b="1" i="0" u="none" strike="noStrike" dirty="0" smtClean="0">
                        <a:solidFill>
                          <a:schemeClr val="bg1"/>
                        </a:solidFill>
                        <a:effectLst/>
                        <a:latin typeface="+mn-lt"/>
                      </a:endParaRPr>
                    </a:p>
                  </a:txBody>
                  <a:tcPr marL="9525" marR="9525" marT="9525" marB="0" anchor="ctr">
                    <a:solidFill>
                      <a:srgbClr val="002060"/>
                    </a:solidFill>
                  </a:tcPr>
                </a:tc>
                <a:tc>
                  <a:txBody>
                    <a:bodyPr/>
                    <a:lstStyle/>
                    <a:p>
                      <a:pPr algn="ctr" rtl="0" fontAlgn="ctr"/>
                      <a:r>
                        <a:rPr lang="ru-RU" sz="1800" u="none" strike="noStrike" dirty="0">
                          <a:solidFill>
                            <a:schemeClr val="bg1"/>
                          </a:solidFill>
                          <a:effectLst/>
                          <a:latin typeface="+mn-lt"/>
                        </a:rPr>
                        <a:t>-34 681,8</a:t>
                      </a:r>
                      <a:endParaRPr lang="ru-RU" sz="1800" b="0" i="0" u="none" strike="noStrike" dirty="0">
                        <a:solidFill>
                          <a:schemeClr val="bg1"/>
                        </a:solidFill>
                        <a:effectLst/>
                        <a:latin typeface="+mn-lt"/>
                      </a:endParaRPr>
                    </a:p>
                  </a:txBody>
                  <a:tcPr marL="9525" marR="9525" marT="9525" marB="0" anchor="ctr">
                    <a:solidFill>
                      <a:srgbClr val="002060"/>
                    </a:solidFill>
                  </a:tcPr>
                </a:tc>
                <a:tc>
                  <a:txBody>
                    <a:bodyPr/>
                    <a:lstStyle/>
                    <a:p>
                      <a:pPr algn="ctr" rtl="0" fontAlgn="ctr"/>
                      <a:r>
                        <a:rPr lang="ru-RU" sz="1800" u="none" strike="noStrike" dirty="0" smtClean="0">
                          <a:solidFill>
                            <a:schemeClr val="bg1"/>
                          </a:solidFill>
                          <a:effectLst/>
                          <a:latin typeface="+mn-lt"/>
                        </a:rPr>
                        <a:t>+794 </a:t>
                      </a:r>
                      <a:r>
                        <a:rPr lang="ru-RU" sz="1800" u="none" strike="noStrike" dirty="0">
                          <a:solidFill>
                            <a:schemeClr val="bg1"/>
                          </a:solidFill>
                          <a:effectLst/>
                          <a:latin typeface="+mn-lt"/>
                        </a:rPr>
                        <a:t>701,1</a:t>
                      </a:r>
                      <a:endParaRPr lang="ru-RU" sz="1800" b="0" i="0" u="none" strike="noStrike" dirty="0">
                        <a:solidFill>
                          <a:schemeClr val="bg1"/>
                        </a:solidFill>
                        <a:effectLst/>
                        <a:latin typeface="+mn-lt"/>
                      </a:endParaRPr>
                    </a:p>
                  </a:txBody>
                  <a:tcPr marL="9525" marR="9525" marT="9525" marB="0" anchor="ctr">
                    <a:solidFill>
                      <a:srgbClr val="002060"/>
                    </a:solidFill>
                  </a:tcPr>
                </a:tc>
                <a:tc>
                  <a:txBody>
                    <a:bodyPr/>
                    <a:lstStyle/>
                    <a:p>
                      <a:pPr algn="ctr" rtl="0" fontAlgn="ctr"/>
                      <a:r>
                        <a:rPr lang="ru-RU" sz="1800" u="none" strike="noStrike" dirty="0" smtClean="0">
                          <a:solidFill>
                            <a:schemeClr val="bg1"/>
                          </a:solidFill>
                          <a:effectLst/>
                          <a:latin typeface="+mn-lt"/>
                        </a:rPr>
                        <a:t>+190 </a:t>
                      </a:r>
                      <a:r>
                        <a:rPr lang="ru-RU" sz="1800" u="none" strike="noStrike" dirty="0">
                          <a:solidFill>
                            <a:schemeClr val="bg1"/>
                          </a:solidFill>
                          <a:effectLst/>
                          <a:latin typeface="+mn-lt"/>
                        </a:rPr>
                        <a:t>102,9</a:t>
                      </a:r>
                      <a:endParaRPr lang="ru-RU" sz="1800" b="0" i="0" u="none" strike="noStrike" dirty="0">
                        <a:solidFill>
                          <a:schemeClr val="bg1"/>
                        </a:solidFill>
                        <a:effectLst/>
                        <a:latin typeface="+mn-lt"/>
                      </a:endParaRPr>
                    </a:p>
                  </a:txBody>
                  <a:tcPr marL="9525" marR="9525" marT="9525" marB="0" anchor="ctr">
                    <a:solidFill>
                      <a:srgbClr val="002060"/>
                    </a:solidFill>
                  </a:tcPr>
                </a:tc>
              </a:tr>
            </a:tbl>
          </a:graphicData>
        </a:graphic>
      </p:graphicFrame>
    </p:spTree>
    <p:extLst>
      <p:ext uri="{BB962C8B-B14F-4D97-AF65-F5344CB8AC3E}">
        <p14:creationId xmlns:p14="http://schemas.microsoft.com/office/powerpoint/2010/main" val="1445076579"/>
      </p:ext>
    </p:extLst>
  </p:cSld>
  <p:clrMapOvr>
    <a:masterClrMapping/>
  </p:clrMapOvr>
</p:sld>
</file>

<file path=ppt/theme/theme1.xml><?xml version="1.0" encoding="utf-8"?>
<a:theme xmlns:a="http://schemas.openxmlformats.org/drawingml/2006/main" name="Тема Office">
  <a:themeElements>
    <a:clrScheme name="Custom 129">
      <a:dk1>
        <a:sysClr val="windowText" lastClr="000000"/>
      </a:dk1>
      <a:lt1>
        <a:srgbClr val="FFFFFF"/>
      </a:lt1>
      <a:dk2>
        <a:srgbClr val="3F3F3F"/>
      </a:dk2>
      <a:lt2>
        <a:srgbClr val="F2F2F2"/>
      </a:lt2>
      <a:accent1>
        <a:srgbClr val="25C6E3"/>
      </a:accent1>
      <a:accent2>
        <a:srgbClr val="E80554"/>
      </a:accent2>
      <a:accent3>
        <a:srgbClr val="A9E26F"/>
      </a:accent3>
      <a:accent4>
        <a:srgbClr val="EAD000"/>
      </a:accent4>
      <a:accent5>
        <a:srgbClr val="1A0F49"/>
      </a:accent5>
      <a:accent6>
        <a:srgbClr val="FF4A01"/>
      </a:accent6>
      <a:hlink>
        <a:srgbClr val="25C6E3"/>
      </a:hlink>
      <a:folHlink>
        <a:srgbClr val="25C6E3"/>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_19716558_TF16411250.potx" id="{A260DA37-CFC9-4D02-84AC-0507580D9156}" vid="{7B0E278F-2D2E-40C5-B449-266E5B0CACED}"/>
    </a:ext>
  </a:extLst>
</a:theme>
</file>

<file path=ppt/theme/theme2.xml><?xml version="1.0" encoding="utf-8"?>
<a:theme xmlns:a="http://schemas.openxmlformats.org/drawingml/2006/main" name="Тема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Тема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DEEA25CC0A0AC24199CDC46C25B8B0BC" ma:contentTypeVersion="9" ma:contentTypeDescription="Create a new document." ma:contentTypeScope="" ma:versionID="76e25e1730b4532ab1d5e5b131a96a5a">
  <xsd:schema xmlns:xsd="http://www.w3.org/2001/XMLSchema" xmlns:xs="http://www.w3.org/2001/XMLSchema" xmlns:p="http://schemas.microsoft.com/office/2006/metadata/properties" xmlns:ns1="http://schemas.microsoft.com/sharepoint/v3" xmlns:ns2="6dc4bcd6-49db-4c07-9060-8acfc67cef9f" xmlns:ns3="fb0879af-3eba-417a-a55a-ffe6dcd6ca77" targetNamespace="http://schemas.microsoft.com/office/2006/metadata/properties" ma:root="true" ma:fieldsID="ad1e9281a84c4949647088091c718de3" ns1:_="" ns2:_="" ns3:_="">
    <xsd:import namespace="http://schemas.microsoft.com/sharepoint/v3"/>
    <xsd:import namespace="6dc4bcd6-49db-4c07-9060-8acfc67cef9f"/>
    <xsd:import namespace="fb0879af-3eba-417a-a55a-ffe6dcd6ca77"/>
    <xsd:element name="properties">
      <xsd:complexType>
        <xsd:sequence>
          <xsd:element name="documentManagement">
            <xsd:complexType>
              <xsd:all>
                <xsd:element ref="ns2:MediaServiceMetadata" minOccurs="0"/>
                <xsd:element ref="ns2:MediaServiceFastMetadata" minOccurs="0"/>
                <xsd:element ref="ns2:MediaServiceOCR" minOccurs="0"/>
                <xsd:element ref="ns3:SharedWithUsers" minOccurs="0"/>
                <xsd:element ref="ns3:SharedWithDetails" minOccurs="0"/>
                <xsd:element ref="ns3:LastSharedByUser" minOccurs="0"/>
                <xsd:element ref="ns3:LastSharedByTime" minOccurs="0"/>
                <xsd:element ref="ns1:_ip_UnifiedCompliancePolicyProperties" minOccurs="0"/>
                <xsd:element ref="ns1:_ip_UnifiedCompliancePolicyUIAc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5" nillable="true" ma:displayName="Unified Compliance Policy Properties" ma:hidden="true" ma:internalName="_ip_UnifiedCompliancePolicyProperties">
      <xsd:simpleType>
        <xsd:restriction base="dms:Note"/>
      </xsd:simpleType>
    </xsd:element>
    <xsd:element name="_ip_UnifiedCompliancePolicyUIAction" ma:index="16"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dc4bcd6-49db-4c07-9060-8acfc67cef9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b0879af-3eba-417a-a55a-ffe6dcd6ca77"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LastSharedByUser" ma:index="13" nillable="true" ma:displayName="Last Shared By User" ma:hidden="true" ma:internalName="LastSharedByUser" ma:readOnly="true">
      <xsd:simpleType>
        <xsd:restriction base="dms:Note"/>
      </xsd:simpleType>
    </xsd:element>
    <xsd:element name="LastSharedByTime" ma:index="14" nillable="true" ma:displayName="Last Shared By Time" ma:hidden="true" ma:internalName="LastSharedByTime" ma:readOnly="true">
      <xsd:simpleType>
        <xsd:restriction base="dms:DateTim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B2218FC-8412-44B9-9E82-D51F1F531141}">
  <ds:schemaRefs>
    <ds:schemaRef ds:uri="http://schemas.microsoft.com/office/2006/metadata/properties"/>
    <ds:schemaRef ds:uri="http://purl.org/dc/elements/1.1/"/>
    <ds:schemaRef ds:uri="http://schemas.microsoft.com/sharepoint/v3"/>
    <ds:schemaRef ds:uri="http://schemas.openxmlformats.org/package/2006/metadata/core-properties"/>
    <ds:schemaRef ds:uri="6dc4bcd6-49db-4c07-9060-8acfc67cef9f"/>
    <ds:schemaRef ds:uri="http://purl.org/dc/terms/"/>
    <ds:schemaRef ds:uri="http://schemas.microsoft.com/office/infopath/2007/PartnerControls"/>
    <ds:schemaRef ds:uri="http://schemas.microsoft.com/office/2006/documentManagement/types"/>
    <ds:schemaRef ds:uri="fb0879af-3eba-417a-a55a-ffe6dcd6ca77"/>
    <ds:schemaRef ds:uri="http://www.w3.org/XML/1998/namespace"/>
    <ds:schemaRef ds:uri="http://purl.org/dc/dcmitype/"/>
  </ds:schemaRefs>
</ds:datastoreItem>
</file>

<file path=customXml/itemProps2.xml><?xml version="1.0" encoding="utf-8"?>
<ds:datastoreItem xmlns:ds="http://schemas.openxmlformats.org/officeDocument/2006/customXml" ds:itemID="{B64A4C9D-F801-4923-BC6D-E0006F51233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6dc4bcd6-49db-4c07-9060-8acfc67cef9f"/>
    <ds:schemaRef ds:uri="fb0879af-3eba-417a-a55a-ffe6dcd6ca7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Яркая бизнес-презентация</Template>
  <TotalTime>0</TotalTime>
  <Words>24269</Words>
  <Application>Microsoft Office PowerPoint</Application>
  <PresentationFormat>Широкоэкранный</PresentationFormat>
  <Paragraphs>6143</Paragraphs>
  <Slides>104</Slides>
  <Notes>84</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104</vt:i4>
      </vt:variant>
    </vt:vector>
  </HeadingPairs>
  <TitlesOfParts>
    <vt:vector size="110" baseType="lpstr">
      <vt:lpstr>Arial</vt:lpstr>
      <vt:lpstr>Calibri</vt:lpstr>
      <vt:lpstr>Century Gothic</vt:lpstr>
      <vt:lpstr>Times New Roman</vt:lpstr>
      <vt:lpstr>Wingdings</vt:lpstr>
      <vt:lpstr>Тема Office</vt:lpstr>
      <vt:lpstr>ОТЧЁТ ОБ ИСПОЛНЕНИИ БЮДЖЕТА  ГОРОДА ПЫТЬ-ЯХА ЗА 2021 ГОД</vt:lpstr>
      <vt:lpstr>ГОРОД ПЫТЬ-ЯХ</vt:lpstr>
      <vt:lpstr>Основные итоги социально-экономического развития  города Пыть-Яха за 2021 год</vt:lpstr>
      <vt:lpstr>Основные направления и итоги бюджетной политики</vt:lpstr>
      <vt:lpstr>Сведения о внесенных изменениях в решение об утверждении бюджета города Пыть-Яха в 2021 году</vt:lpstr>
      <vt:lpstr>Информация о внесении изменений в параметры бюджета города Пыть-Яха в 2021 году по видам доходов бюджета, тыс. рублей </vt:lpstr>
      <vt:lpstr>Информация о внесении изменений в параметры бюджета города Пыть-Яха в 2021 году по видам доходов бюджета, тыс. рублей </vt:lpstr>
      <vt:lpstr>Информация о внесении изменений в параметры бюджета города Пыть-Яха в 2021 году по видам доходов бюджета, тыс. рублей </vt:lpstr>
      <vt:lpstr>Информация о внесении изменений в параметры бюджета города Пыть-Яха в 2021 году по видам доходов бюджета, тыс. рублей </vt:lpstr>
      <vt:lpstr>Информация о внесении изменений в параметры бюджета города Пыть-Яха в 2021 году по видам доходов бюджета, тыс. рублей </vt:lpstr>
      <vt:lpstr>Информация о внесении изменений в параметры бюджета города Пыть-Яха в 2021 году по разделам, подразделам классификации расходов бюджета, тыс. рублей </vt:lpstr>
      <vt:lpstr>Информация о внесении изменений в параметры бюджета города Пыть-Яха в 2021 году по разделам, подразделам классификации расходов бюджета, тыс. рублей </vt:lpstr>
      <vt:lpstr>Информация о внесении изменений в параметры бюджета города Пыть-Яха в 2021 году по разделам, подразделам классификации расходов бюджета, тыс. рублей </vt:lpstr>
      <vt:lpstr>Основные показатели исполнения бюджета города Пыть-Яха</vt:lpstr>
      <vt:lpstr>Динамика доходов и расходов города Пыть-Яха</vt:lpstr>
      <vt:lpstr>Доходы бюджета города Пыть-Яха за 2021 год</vt:lpstr>
      <vt:lpstr>Динамика и структура доходов бюджета города Пыть-Яха, тыс. рублей</vt:lpstr>
      <vt:lpstr>Исполнение доходов бюджета города</vt:lpstr>
      <vt:lpstr>Структура налоговых доходов бюджета города</vt:lpstr>
      <vt:lpstr>Структура неналоговых доходов бюджета города</vt:lpstr>
      <vt:lpstr>Безвозмездные поступления бюджета города Пыть-Яха</vt:lpstr>
      <vt:lpstr>Сведения о фактических поступлениях доходов по видам доходов города Пыть-Яха в сравнении с первоначально утвержденными решениями о бюджете значениями и с уточненными значениями с учетом внесенных изменений за 2021 год. тыс. рублей</vt:lpstr>
      <vt:lpstr>Сведения о фактических поступлениях доходов по видам доходов города Пыть-Яха в сравнении с первоначально утвержденными решениями о бюджете значениями и с уточненными значениями с учетом внесенных изменений за 2021 год. тыс. рублей</vt:lpstr>
      <vt:lpstr>Сведения о фактических поступлениях доходов по видам доходов города Пыть-Яха в сравнении с первоначально утвержденными решениями о бюджете значениями и с уточненными значениями с учетом внесенных изменений за 2021 год. тыс. рублей</vt:lpstr>
      <vt:lpstr>Сведения о фактических поступлениях доходов по видам доходов города Пыть-Яха в сравнении с первоначально утвержденными решениями о бюджете значениями и с уточненными значениями с учетом внесенных изменений за 2021 год. тыс. рублей</vt:lpstr>
      <vt:lpstr>Сведения о фактических поступлениях доходов по видам доходов города Пыть-Яха в сравнении с первоначально утвержденными решениями о бюджете значениями и с уточненными значениями с учетом внесенных изменений за 2021 год. тыс. рублей</vt:lpstr>
      <vt:lpstr>Сведения о фактических поступлениях доходов по видам доходов города Пыть-Яха в сравнении с первоначально утвержденными решениями о бюджете значениями и с уточненными значениями с учетом внесенных изменений за 2021 год. тыс. рублей</vt:lpstr>
      <vt:lpstr>Сведения о фактических поступлениях доходов по видам доходов города Пыть-Яха в сравнении с первоначально утвержденными решениями о бюджете значениями и с уточненными значениями с учетом внесенных изменений за 2021 год. тыс. рублей</vt:lpstr>
      <vt:lpstr>Результаты работы по увеличению доходной части  бюджета города за 2021 год</vt:lpstr>
      <vt:lpstr>Динамика и структура расходов бюджета города Пыть-Яха,  тыс. рублей</vt:lpstr>
      <vt:lpstr>Динамика и структура расходов бюджета города Пыть-Яха на социальную сферу в 2021 году</vt:lpstr>
      <vt:lpstr>Структура расходов бюджета города Пыть-Яха за 2021 год в функциональном разрезе</vt:lpstr>
      <vt:lpstr>Исполнение расходов бюджета города Пыть-Яха за 2021 год по разделам, подразделам классификации расходов бюджета, тыс. рублей</vt:lpstr>
      <vt:lpstr>Исполнение расходов бюджета города Пыть-Яха за 2021 год по разделам, подразделам классификации расходов бюджета, тыс. рублей</vt:lpstr>
      <vt:lpstr>Исполнение расходов бюджета города Пыть-Яха за 2021 год по разделам, подразделам классификации расходов бюджета, тыс. рублей</vt:lpstr>
      <vt:lpstr>Исполнение расходов бюджета города Пыть-Яха за 2021 год по разделам, подразделам классификации расходов бюджета, тыс. рублей</vt:lpstr>
      <vt:lpstr>Сведения о фактически произведенных расходах по разделам и подразделам классификации расходов бюджета в сравнении с первоначально утвержденными решением о бюджете значениями и с уточненными значениями с учетом внесенных изменений по городу Пыть-Ях за 2021 год, тыс. рублей</vt:lpstr>
      <vt:lpstr>Сведения о фактически произведенных расходах по разделам и подразделам классификации расходов бюджета в сравнении с первоначально утвержденными решением о бюджете значениями и с уточненными значениями с учетом внесенных изменений по городу Пыть-Ях за 2021 год, тыс. рублей</vt:lpstr>
      <vt:lpstr>Сведения о фактически произведенных расходах по разделам и подразделам классификации расходов бюджета в сравнении с первоначально утвержденными решением о бюджете значениями и с уточненными значениями с учетом внесенных изменений по городу Пыть-Ях за 2021 год, тыс. рублей</vt:lpstr>
      <vt:lpstr>Сведения о фактически произведенных расходах по разделам и подразделам классификации расходов бюджета в сравнении с первоначально утвержденными решением о бюджете значениями и с уточненными значениями с учетом внесенных изменений по городу Пыть-Ях за 2021 год, тыс. рублей</vt:lpstr>
      <vt:lpstr>Сведения о фактически произведенных расходах по разделам и подразделам классификации расходов бюджета в сравнении с первоначально утвержденными решением о бюджете значениями и с уточненными значениями с учетом внесенных изменений по городу Пыть-Ях за 2021 год, тыс. рублей</vt:lpstr>
      <vt:lpstr>Сведения о фактически произведенных расходах по разделам и подразделам классификации расходов бюджета в сравнении с первоначально утвержденными решением о бюджете значениями и с уточненными значениями с учетом внесенных изменений по городу Пыть-Ях за 2021 год, тыс. рублей</vt:lpstr>
      <vt:lpstr>Сведения о фактически произведенных расходах по разделам и подразделам классификации расходов бюджета в сравнении с первоначально утвержденными решением о бюджете значениями и с уточненными значениями с учетом внесенных изменений по городу Пыть-Ях за 2021 год, тыс. рублей</vt:lpstr>
      <vt:lpstr>Сведения о фактически произведенных расходах по разделам и подразделам классификации расходов бюджета в сравнении с первоначально утвержденными решением о бюджете значениями и с уточненными значениями с учетом внесенных изменений по городу Пыть-Ях за 2021 год, тыс. рублей</vt:lpstr>
      <vt:lpstr>Сведения о фактически произведенных расходах по разделам и подразделам классификации расходов бюджета в сравнении с первоначально утвержденными решением о бюджете значениями и с уточненными значениями с учетом внесенных изменений по городу Пыть-Ях за 2021 год, тыс. рублей</vt:lpstr>
      <vt:lpstr>Сведения о фактически произведенных расходах по разделам и подразделам классификации расходов бюджета в сравнении с первоначально утвержденными решением о бюджете значениями и с уточненными значениями с учетом внесенных изменений по городу Пыть-Ях за 2021 год, тыс. рублей</vt:lpstr>
      <vt:lpstr>Сведения о количестве главных распорядителей, казенных учреждений и  подведомственных муниципальных учреждений</vt:lpstr>
      <vt:lpstr>Структура расходов бюджета города Пыть-Яха за 2021 год  в разрезе видов расходов</vt:lpstr>
      <vt:lpstr>ПОДДЕРЖКА СЕМЬИ И ДЕТЕЙ</vt:lpstr>
      <vt:lpstr>Исполнение публичных нормативных обязательств города Пыть-Яха</vt:lpstr>
      <vt:lpstr>Расходы бюджета города Пыть-Яха на реализацию муниципальных программ и непрограммную деятельность в 2020–2021 годах</vt:lpstr>
      <vt:lpstr>Исполнение расходов бюджета города Пыть-Яха за 2021 год в разрезе муниципальных программ и непрограммных направлений деятельности</vt:lpstr>
      <vt:lpstr>Сведения о фактически произведенных расходах города Пыть-Яха на реализацию муниципальных программ и непрограммных направлений деятельности в сравнении с первоначально утвержденными решением о бюджете значениями и с уточненными назначениями с учетом внесенных изменений за 2021 год, тыс. рублей</vt:lpstr>
      <vt:lpstr>Сведения о фактически произведенных расходах города Пыть-Яха на реализацию муниципальных программ и непрограммных направлений деятельности в сравнении с первоначально утвержденными решением о бюджете значениями и с уточненными назначениями с учетом внесенных изменений за 2021 год, тыс. рублей</vt:lpstr>
      <vt:lpstr>Сведения о фактически произведенных расходах города Пыть-Яха на реализацию муниципальных программ и непрограммных направлений деятельности в сравнении с первоначально утвержденными решением о бюджете значениями и с уточненными назначениями с учетом внесенных изменений за 2021 год, тыс. рублей</vt:lpstr>
      <vt:lpstr>Сведения о фактически произведенных расходах города Пыть-Яха на реализацию муниципальных программ и непрограммных направлений деятельности в сравнении с первоначально утвержденными решением о бюджете значениями и с уточненными назначениями с учетом внесенных изменений за 2021 год, тыс. рублей</vt:lpstr>
      <vt:lpstr>Сведения о фактически произведенных расходах города Пыть-Яха на реализацию муниципальных программ и непрограммных направлений деятельности в сравнении с первоначально утвержденными решением о бюджете значениями и с уточненными назначениями с учетом внесенных изменений за 2021 год, тыс. рублей</vt:lpstr>
      <vt:lpstr>Исполнение расходов бюджета города Пыть-Яха за 2021 год в разрезе муниципальных программ и непрограммных направлений деятельности</vt:lpstr>
      <vt:lpstr>Исполнение расходов бюджета города Пыть-Яха за 2021 год в разрезе муниципальных программ и непрограммных направлений деятельности</vt:lpstr>
      <vt:lpstr>Исполнение расходов бюджета города Пыть-Яха за 2021 год в разрезе муниципальных программ и непрограммных направлений деятельности</vt:lpstr>
      <vt:lpstr>Исполнение расходов бюджета города Пыть-Яха за 2021 год в разрезе муниципальных программ и непрограммных направлений деятельности</vt:lpstr>
      <vt:lpstr>Исполнение расходов бюджета города Пыть-Яха за 2021 год в разрезе муниципальных программ и непрограммных направлений деятельности</vt:lpstr>
      <vt:lpstr>Муниципальная программа "Развитие образования в городе Пыть-Яхе"</vt:lpstr>
      <vt:lpstr>Основные результаты реализации мероприятий муниципальной программы:</vt:lpstr>
      <vt:lpstr>Муниципальная программа «Социальное и демографическое развитие города Пыть-Яха"</vt:lpstr>
      <vt:lpstr>Муниципальная программа «Культурное пространство города Пыть-Яха"</vt:lpstr>
      <vt:lpstr>Основные результаты реализации мероприятий муниципальной программы:</vt:lpstr>
      <vt:lpstr>Муниципальная программа «Развитие физической культуры и спорта в городе Пыть-Яхе"</vt:lpstr>
      <vt:lpstr>Основные результаты реализации мероприятий муниципальной программы:</vt:lpstr>
      <vt:lpstr>Муниципальная программа «Поддержка занятости населения в городе Пыть-Яхе"</vt:lpstr>
      <vt:lpstr>Основные результаты реализации мероприятий муниципальной программы:</vt:lpstr>
      <vt:lpstr>Муниципальная программа "Развитие агропромышленного комплекса в городе Пыть-Яхе"</vt:lpstr>
      <vt:lpstr>Муниципальная программа "Развитие жилищной сферы в городе Пыть-Яхе"</vt:lpstr>
      <vt:lpstr>Основные результаты реализации мероприятий муниципальной программы:</vt:lpstr>
      <vt:lpstr>Муниципальная программа «Жилищно-коммунальный комплекс и городская среда города Пыть-Яха"</vt:lpstr>
      <vt:lpstr>Основные результаты реализации мероприятий муниципальной программы:</vt:lpstr>
      <vt:lpstr>Муниципальная программа «Профилактика правонарушений в городе Пыть-Яхе"</vt:lpstr>
      <vt:lpstr>Муниципальная программа «Укрепление межнационального и межконфессионального согласия  в городе Пыть-Яхе"</vt:lpstr>
      <vt:lpstr>Муниципальная программа «Безопасность жизнедеятельности в городе Пыть-Яхе"</vt:lpstr>
      <vt:lpstr>Основные результаты реализации мероприятий муниципальной программы:</vt:lpstr>
      <vt:lpstr>Муниципальная программа "Экологическая безопасность города Пыть-Яха"</vt:lpstr>
      <vt:lpstr>Муниципальная программа "Развитие экономического потенциала города Пыть-Яха"</vt:lpstr>
      <vt:lpstr>Муниципальная программа "Цифровое развитие города Пыть-Яха"</vt:lpstr>
      <vt:lpstr>Муниципальная программа «Современная транспортная система города Пыть-Яха"</vt:lpstr>
      <vt:lpstr>Основные результаты реализации мероприятий муниципальной программы:</vt:lpstr>
      <vt:lpstr>Муниципальная программа «Управление муниципальными финансами в городе Пыть-Яхе"</vt:lpstr>
      <vt:lpstr>Муниципальная программа "Развитие гражданского общества в городе Пыть-Яхе "</vt:lpstr>
      <vt:lpstr>Муниципальная программа «Управление муниципальным имуществом города Пыть-Яха"</vt:lpstr>
      <vt:lpstr>Муниципальная программа «Развитие муниципальной службы в городе Пыть-Яхе"</vt:lpstr>
      <vt:lpstr>Муниципальная программа "Содержание городских территорий, озеленение и благоустройство в городе Пыть-Яхе"</vt:lpstr>
      <vt:lpstr>Непрограммные направления деятельности:</vt:lpstr>
      <vt:lpstr>Реализация национальных проектов в 2021 году</vt:lpstr>
      <vt:lpstr>Реализация национальных проектов в 2021 году, тыс. рублей</vt:lpstr>
      <vt:lpstr>Информация о реализации проектов инициативного бюджетирования в 2021 году</vt:lpstr>
      <vt:lpstr>Информация о капитальных вложениях в объекты муниципальной собственности в 2021 году</vt:lpstr>
      <vt:lpstr>Формирование и использование дорожного фонда муниципального образования в 2021 году</vt:lpstr>
      <vt:lpstr>Расходы, направленные в 2021 году на развитие и обслуживание объектов транспортной инфраструктуры</vt:lpstr>
      <vt:lpstr>Информация об использовании бюджетных ассигнований резервного фонда Администрации города за 2021 год</vt:lpstr>
      <vt:lpstr>Источники внутреннего финансирования дефицита бюджета за 2021 год</vt:lpstr>
      <vt:lpstr>Объем муниципального долга</vt:lpstr>
      <vt:lpstr>Сводная оценка качества организации и осуществления бюджетного процесса в городских округах и муниципальных районах Ханты-Мансийского автономного округа – Югры и их рейтинг по итогам 2020 года</vt:lpstr>
      <vt:lpstr>Рейтинг городских округов и муниципальных районов Ханты-Мансийского автономного округа – Югры по уровню открытости бюджетных данных и участия граждан в бюджетном процессе за 2021 год</vt:lpstr>
      <vt:lpstr>Рейтинг главных распорядителей  (распорядителей) средств бюджета города по уровню качества финансового менеджмента на 01 января 2021 года </vt:lpstr>
      <vt:lpstr>Контактная информация</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2022-04-08T10:32:04Z</dcterms:created>
  <dcterms:modified xsi:type="dcterms:W3CDTF">2023-01-26T09:25:35Z</dcterms:modified>
</cp:coreProperties>
</file>