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6" r:id="rId10"/>
    <p:sldId id="267" r:id="rId11"/>
  </p:sldIdLst>
  <p:sldSz cx="18288000" cy="10287000"/>
  <p:notesSz cx="6858000" cy="9144000"/>
  <p:embeddedFontLst>
    <p:embeddedFont>
      <p:font typeface="Clear Sans Regular" panose="020B0604020202020204" charset="0"/>
      <p:regular r:id="rId13"/>
    </p:embeddedFont>
    <p:embeddedFont>
      <p:font typeface="Raleway Bold" panose="020B0604020202020204" charset="-52"/>
      <p:regular r:id="rId14"/>
    </p:embeddedFont>
    <p:embeddedFont>
      <p:font typeface="Arimo Bold" panose="020B0604020202020204" charset="0"/>
      <p:regular r:id="rId15"/>
    </p:embeddedFont>
    <p:embeddedFont>
      <p:font typeface="Raleway Thin" panose="020B0604020202020204" charset="-52"/>
      <p:regular r:id="rId16"/>
      <p:italic r:id="rId17"/>
    </p:embeddedFont>
    <p:embeddedFont>
      <p:font typeface="Raleway" panose="020B0604020202020204" charset="-5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K Grotesk Light Bold" panose="020B0604020202020204" charset="-52"/>
      <p:regular r:id="rId23"/>
    </p:embeddedFont>
    <p:embeddedFont>
      <p:font typeface="Arim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2" autoAdjust="0"/>
  </p:normalViewPr>
  <p:slideViewPr>
    <p:cSldViewPr>
      <p:cViewPr>
        <p:scale>
          <a:sx n="60" d="100"/>
          <a:sy n="60" d="100"/>
        </p:scale>
        <p:origin x="1356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95ACC-9CB4-4B3C-B214-D7777C88415B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3C0BE-4206-4DED-8DE2-1F26AF396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36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3C0BE-4206-4DED-8DE2-1F26AF3969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6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3C0BE-4206-4DED-8DE2-1F26AF3969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04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9.sv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7.svg"/><Relationship Id="rId7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13" Type="http://schemas.openxmlformats.org/officeDocument/2006/relationships/image" Target="../media/image45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47.svg"/><Relationship Id="rId10" Type="http://schemas.openxmlformats.org/officeDocument/2006/relationships/image" Target="../media/image26.png"/><Relationship Id="rId19" Type="http://schemas.openxmlformats.org/officeDocument/2006/relationships/image" Target="../media/image51.svg"/><Relationship Id="rId4" Type="http://schemas.openxmlformats.org/officeDocument/2006/relationships/image" Target="../media/image35.sv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9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0" y="0"/>
            <a:ext cx="1832643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2378233" y="1897748"/>
            <a:ext cx="5909767" cy="5909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19393" y="4408525"/>
            <a:ext cx="5909767" cy="59097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7112" y="487453"/>
            <a:ext cx="11693015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spc="150" dirty="0" smtClean="0">
                <a:solidFill>
                  <a:srgbClr val="FFFCFA"/>
                </a:solidFill>
                <a:latin typeface="Raleway Bold"/>
              </a:rPr>
              <a:t>ПРОЕКТ</a:t>
            </a:r>
            <a:endParaRPr lang="ru-RU" sz="4000" spc="150" dirty="0" smtClean="0">
              <a:solidFill>
                <a:srgbClr val="FFFCFA"/>
              </a:solidFill>
              <a:latin typeface="Raleway Bold"/>
            </a:endParaRPr>
          </a:p>
          <a:p>
            <a:pPr>
              <a:lnSpc>
                <a:spcPts val="3900"/>
              </a:lnSpc>
            </a:pPr>
            <a:r>
              <a:rPr lang="ru-RU" sz="4000" spc="150" dirty="0" smtClean="0">
                <a:solidFill>
                  <a:srgbClr val="FFFCFA"/>
                </a:solidFill>
                <a:latin typeface="Arimo Bold"/>
              </a:rPr>
              <a:t>«ДИНОПАРКА</a:t>
            </a:r>
            <a:r>
              <a:rPr lang="ru-RU" sz="4000" spc="150" dirty="0">
                <a:solidFill>
                  <a:srgbClr val="FFFCFA"/>
                </a:solidFill>
                <a:latin typeface="Arimo Bold"/>
              </a:rPr>
              <a:t>» г. Пыть-Ях</a:t>
            </a:r>
          </a:p>
          <a:p>
            <a:pPr marL="514350" indent="-5143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3000" spc="150" dirty="0">
              <a:solidFill>
                <a:srgbClr val="FFFCFA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9006" y="1536043"/>
            <a:ext cx="4660252" cy="48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r>
              <a:rPr lang="en-US" sz="2925" dirty="0">
                <a:solidFill>
                  <a:srgbClr val="FFFFFF"/>
                </a:solidFill>
                <a:latin typeface="Raleway Thin"/>
              </a:rPr>
              <a:t>#</a:t>
            </a:r>
            <a:r>
              <a:rPr lang="en-US" sz="2925" dirty="0" err="1">
                <a:solidFill>
                  <a:srgbClr val="FFFFFF"/>
                </a:solidFill>
                <a:latin typeface="Raleway Thin"/>
              </a:rPr>
              <a:t>Городаменяютсядлянас</a:t>
            </a:r>
            <a:endParaRPr lang="en-US" sz="2925" dirty="0">
              <a:solidFill>
                <a:srgbClr val="FFFFFF"/>
              </a:solidFill>
              <a:latin typeface="Raleway Th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67577" y="1544837"/>
            <a:ext cx="4660252" cy="48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r>
              <a:rPr lang="en-US" sz="2925" dirty="0">
                <a:solidFill>
                  <a:srgbClr val="FFFFFF"/>
                </a:solidFill>
                <a:latin typeface="Raleway Thin"/>
              </a:rPr>
              <a:t>#Юграменяется</a:t>
            </a:r>
          </a:p>
        </p:txBody>
      </p:sp>
      <p:sp>
        <p:nvSpPr>
          <p:cNvPr id="12" name="AutoShape 12"/>
          <p:cNvSpPr/>
          <p:nvPr/>
        </p:nvSpPr>
        <p:spPr>
          <a:xfrm>
            <a:off x="389006" y="2031565"/>
            <a:ext cx="811530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7412152-AC4C-4654-94C7-539A849CD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233" y="328077"/>
            <a:ext cx="1245635" cy="1579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7528" y="333270"/>
            <a:ext cx="3669408" cy="1498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475318"/>
            <a:ext cx="18337600" cy="790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" y="1003034"/>
            <a:ext cx="18283989" cy="92819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33400" y="-10026"/>
            <a:ext cx="7731881" cy="186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4999" b="1" dirty="0" err="1">
                <a:solidFill>
                  <a:srgbClr val="067900"/>
                </a:solidFill>
                <a:latin typeface="Raleway"/>
              </a:rPr>
              <a:t>Результаты</a:t>
            </a:r>
            <a:r>
              <a:rPr lang="en-US" sz="4999" b="1" dirty="0">
                <a:solidFill>
                  <a:srgbClr val="067900"/>
                </a:solidFill>
                <a:latin typeface="Raleway"/>
              </a:rPr>
              <a:t> </a:t>
            </a:r>
            <a:r>
              <a:rPr lang="en-US" sz="4999" b="1" dirty="0" err="1" smtClean="0">
                <a:solidFill>
                  <a:srgbClr val="067900"/>
                </a:solidFill>
                <a:latin typeface="Raleway"/>
              </a:rPr>
              <a:t>реализации</a:t>
            </a:r>
            <a:endParaRPr lang="ru-RU" sz="4999" b="1" dirty="0" smtClean="0">
              <a:solidFill>
                <a:srgbClr val="067900"/>
              </a:solidFill>
              <a:latin typeface="Raleway"/>
            </a:endParaRPr>
          </a:p>
          <a:p>
            <a:pPr>
              <a:lnSpc>
                <a:spcPts val="7999"/>
              </a:lnSpc>
            </a:pPr>
            <a:r>
              <a:rPr lang="ru-RU" sz="2400" b="1" dirty="0" smtClean="0">
                <a:solidFill>
                  <a:srgbClr val="067900"/>
                </a:solidFill>
                <a:latin typeface="Raleway"/>
              </a:rPr>
              <a:t>Парк более 5000 </a:t>
            </a:r>
            <a:r>
              <a:rPr lang="ru-RU" sz="2400" b="1" dirty="0" err="1" smtClean="0">
                <a:solidFill>
                  <a:srgbClr val="067900"/>
                </a:solidFill>
                <a:latin typeface="Raleway"/>
              </a:rPr>
              <a:t>кв.м</a:t>
            </a:r>
            <a:endParaRPr lang="en-US" sz="2400" b="1" dirty="0">
              <a:solidFill>
                <a:srgbClr val="067900"/>
              </a:solidFill>
              <a:latin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1047750"/>
            <a:ext cx="9357957" cy="935795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9142" y="800951"/>
            <a:ext cx="604290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b="1" spc="169" dirty="0">
                <a:solidFill>
                  <a:schemeClr val="accent3">
                    <a:lumMod val="75000"/>
                  </a:schemeClr>
                </a:solidFill>
                <a:latin typeface="Raleway Italics"/>
              </a:rPr>
              <a:t>ОПИСАНИЕ ПРОЕКТА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143" y="-353418"/>
            <a:ext cx="6842258" cy="7771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ru-RU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ru-RU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ru-RU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ru-RU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ru-RU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endParaRPr lang="ru-RU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endParaRPr lang="ru-RU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r>
              <a:rPr lang="ru-RU" sz="1700" b="1" spc="238" dirty="0">
                <a:solidFill>
                  <a:schemeClr val="accent3">
                    <a:lumMod val="75000"/>
                  </a:schemeClr>
                </a:solidFill>
                <a:latin typeface="Raleway"/>
              </a:rPr>
              <a:t>Инициативная группа проекта «</a:t>
            </a:r>
            <a:r>
              <a:rPr lang="ru-RU" sz="1700" b="1" spc="238" dirty="0" err="1">
                <a:solidFill>
                  <a:schemeClr val="accent3">
                    <a:lumMod val="75000"/>
                  </a:schemeClr>
                </a:solidFill>
                <a:latin typeface="Raleway"/>
              </a:rPr>
              <a:t>Динопарк</a:t>
            </a:r>
            <a:r>
              <a:rPr lang="ru-RU" sz="1700" b="1" spc="238" dirty="0">
                <a:solidFill>
                  <a:schemeClr val="accent3">
                    <a:lumMod val="75000"/>
                  </a:schemeClr>
                </a:solidFill>
                <a:latin typeface="Raleway"/>
              </a:rPr>
              <a:t>» уверена в том, что любая общественная территория, благоустроенная по современным канонам, должна быть многофункциональной, т.е. пригодной для проведения времени жителей разных возрастов, организации разного рода деятельности. Эта мысль легла в основу проекта «</a:t>
            </a:r>
            <a:r>
              <a:rPr lang="ru-RU" sz="1700" b="1" spc="238" dirty="0" err="1">
                <a:solidFill>
                  <a:schemeClr val="accent3">
                    <a:lumMod val="75000"/>
                  </a:schemeClr>
                </a:solidFill>
                <a:latin typeface="Raleway"/>
              </a:rPr>
              <a:t>Динопарк</a:t>
            </a:r>
            <a:r>
              <a:rPr lang="ru-RU" sz="1700" b="1" spc="238" dirty="0">
                <a:solidFill>
                  <a:schemeClr val="accent3">
                    <a:lumMod val="75000"/>
                  </a:schemeClr>
                </a:solidFill>
                <a:latin typeface="Raleway"/>
              </a:rPr>
              <a:t>». По задумке, он будет организован вблизи озера, в окружении высоких деревьев, что позволит погрузить посетителей в атмосферу древней Земли. Предполагается установить фигуры различных динозавров в их натуральную величину. Это оценят и желающие сделать красивое фото, и юные палеонтологи. В «</a:t>
            </a:r>
            <a:r>
              <a:rPr lang="ru-RU" sz="1700" b="1" spc="238" dirty="0" err="1">
                <a:solidFill>
                  <a:schemeClr val="accent3">
                    <a:lumMod val="75000"/>
                  </a:schemeClr>
                </a:solidFill>
                <a:latin typeface="Raleway"/>
              </a:rPr>
              <a:t>Динопарке</a:t>
            </a:r>
            <a:r>
              <a:rPr lang="ru-RU" sz="1700" b="1" spc="238" dirty="0">
                <a:solidFill>
                  <a:schemeClr val="accent3">
                    <a:lumMod val="75000"/>
                  </a:schemeClr>
                </a:solidFill>
                <a:latin typeface="Raleway"/>
              </a:rPr>
              <a:t>» также расположат интерактивный игровой комплекс в виде двух микроавтобусов (по задумке именно они привезли туристов на отдых), палатки, шезлонги</a:t>
            </a:r>
            <a:endParaRPr lang="en-US" sz="1700" b="1" spc="238" dirty="0">
              <a:solidFill>
                <a:schemeClr val="accent3">
                  <a:lumMod val="75000"/>
                </a:schemeClr>
              </a:solidFill>
              <a:latin typeface="Raleway"/>
            </a:endParaRPr>
          </a:p>
          <a:p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100"/>
              </a:lnSpc>
            </a:pPr>
            <a:endParaRPr lang="en-US" sz="1700" b="1" spc="238" dirty="0">
              <a:solidFill>
                <a:srgbClr val="FFFFFF"/>
              </a:solidFill>
              <a:latin typeface="Raleway"/>
            </a:endParaRPr>
          </a:p>
          <a:p>
            <a:pPr marL="342900" indent="-342900">
              <a:lnSpc>
                <a:spcPts val="1100"/>
              </a:lnSpc>
              <a:buFont typeface="+mj-lt"/>
              <a:buAutoNum type="arabicPeriod"/>
            </a:pPr>
            <a:endParaRPr lang="en-US" sz="8000" u="sng" spc="238" baseline="-25000" dirty="0">
              <a:solidFill>
                <a:srgbClr val="FFFFFF"/>
              </a:solidFill>
              <a:latin typeface="Raleway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3" y="6272440"/>
            <a:ext cx="6859868" cy="3807740"/>
          </a:xfrm>
          <a:prstGeom prst="rect">
            <a:avLst/>
          </a:prstGeom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xmlns="" id="{313504D3-F602-F146-9B7D-E33638305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30527"/>
            <a:ext cx="9825052" cy="567127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5973425" y="3771900"/>
            <a:ext cx="257175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973425" y="3723501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70 %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6402050" y="3181350"/>
            <a:ext cx="180975" cy="523875"/>
          </a:xfrm>
          <a:custGeom>
            <a:avLst/>
            <a:gdLst>
              <a:gd name="connsiteX0" fmla="*/ 0 w 180975"/>
              <a:gd name="connsiteY0" fmla="*/ 523875 h 523875"/>
              <a:gd name="connsiteX1" fmla="*/ 180975 w 180975"/>
              <a:gd name="connsiteY1" fmla="*/ 19050 h 523875"/>
              <a:gd name="connsiteX2" fmla="*/ 142875 w 180975"/>
              <a:gd name="connsiteY2" fmla="*/ 9525 h 523875"/>
              <a:gd name="connsiteX3" fmla="*/ 47625 w 180975"/>
              <a:gd name="connsiteY3" fmla="*/ 0 h 523875"/>
              <a:gd name="connsiteX4" fmla="*/ 0 w 180975"/>
              <a:gd name="connsiteY4" fmla="*/ 0 h 523875"/>
              <a:gd name="connsiteX5" fmla="*/ 0 w 180975"/>
              <a:gd name="connsiteY5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975" h="523875">
                <a:moveTo>
                  <a:pt x="0" y="523875"/>
                </a:moveTo>
                <a:lnTo>
                  <a:pt x="180975" y="19050"/>
                </a:lnTo>
                <a:lnTo>
                  <a:pt x="142875" y="9525"/>
                </a:lnTo>
                <a:lnTo>
                  <a:pt x="47625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6272440"/>
            <a:ext cx="9825052" cy="381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 flipV="1">
            <a:off x="-40821" y="-145575"/>
            <a:ext cx="18629600" cy="104325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0" y="1344336"/>
            <a:ext cx="8942664" cy="894266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1751565"/>
            <a:ext cx="5116141" cy="3706914"/>
          </a:xfrm>
          <a:prstGeom prst="rect">
            <a:avLst/>
          </a:prstGeom>
          <a:solidFill>
            <a:srgbClr val="FFFCFA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9646116" y="-145577"/>
            <a:ext cx="8942664" cy="8942664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6505203" y="1751565"/>
            <a:ext cx="5116141" cy="3706914"/>
          </a:xfrm>
          <a:prstGeom prst="rect">
            <a:avLst/>
          </a:prstGeom>
          <a:solidFill>
            <a:srgbClr val="FFFCFA"/>
          </a:solidFill>
        </p:spPr>
      </p:sp>
      <p:sp>
        <p:nvSpPr>
          <p:cNvPr id="7" name="AutoShape 7"/>
          <p:cNvSpPr/>
          <p:nvPr/>
        </p:nvSpPr>
        <p:spPr>
          <a:xfrm>
            <a:off x="12143159" y="1751565"/>
            <a:ext cx="5116141" cy="3706914"/>
          </a:xfrm>
          <a:prstGeom prst="rect">
            <a:avLst/>
          </a:prstGeom>
          <a:solidFill>
            <a:srgbClr val="FFFCFA"/>
          </a:solidFill>
        </p:spPr>
      </p:sp>
      <p:sp>
        <p:nvSpPr>
          <p:cNvPr id="8" name="AutoShape 8"/>
          <p:cNvSpPr/>
          <p:nvPr/>
        </p:nvSpPr>
        <p:spPr>
          <a:xfrm>
            <a:off x="1028700" y="5913315"/>
            <a:ext cx="5116141" cy="3706914"/>
          </a:xfrm>
          <a:prstGeom prst="rect">
            <a:avLst/>
          </a:prstGeom>
          <a:solidFill>
            <a:srgbClr val="FFFCFA"/>
          </a:solidFill>
        </p:spPr>
      </p:sp>
      <p:sp>
        <p:nvSpPr>
          <p:cNvPr id="9" name="AutoShape 9"/>
          <p:cNvSpPr/>
          <p:nvPr/>
        </p:nvSpPr>
        <p:spPr>
          <a:xfrm>
            <a:off x="6587280" y="5831858"/>
            <a:ext cx="5034064" cy="3788371"/>
          </a:xfrm>
          <a:prstGeom prst="rect">
            <a:avLst/>
          </a:prstGeom>
          <a:solidFill>
            <a:srgbClr val="FFFCFA"/>
          </a:solidFill>
        </p:spPr>
      </p:sp>
      <p:sp>
        <p:nvSpPr>
          <p:cNvPr id="10" name="AutoShape 10"/>
          <p:cNvSpPr/>
          <p:nvPr/>
        </p:nvSpPr>
        <p:spPr>
          <a:xfrm>
            <a:off x="12143159" y="5831858"/>
            <a:ext cx="5116141" cy="3788371"/>
          </a:xfrm>
          <a:prstGeom prst="rect">
            <a:avLst/>
          </a:prstGeom>
          <a:solidFill>
            <a:srgbClr val="FFFCFA"/>
          </a:solidFill>
        </p:spPr>
      </p:sp>
      <p:sp>
        <p:nvSpPr>
          <p:cNvPr id="11" name="TextBox 11"/>
          <p:cNvSpPr txBox="1"/>
          <p:nvPr/>
        </p:nvSpPr>
        <p:spPr>
          <a:xfrm>
            <a:off x="1434344" y="1961801"/>
            <a:ext cx="407385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spc="297" dirty="0">
                <a:solidFill>
                  <a:srgbClr val="079400"/>
                </a:solidFill>
                <a:latin typeface="HK Grotesk Light Bold"/>
              </a:rPr>
              <a:t>1. ПРИВЛЕЧЕНО </a:t>
            </a:r>
          </a:p>
          <a:p>
            <a:r>
              <a:rPr lang="en-US" sz="2000" spc="297" dirty="0">
                <a:solidFill>
                  <a:srgbClr val="079400"/>
                </a:solidFill>
                <a:latin typeface="HK Grotesk Light Bold"/>
              </a:rPr>
              <a:t>    ВНИМАНИЕ </a:t>
            </a:r>
          </a:p>
          <a:p>
            <a:r>
              <a:rPr lang="en-US" sz="2000" spc="297" dirty="0">
                <a:solidFill>
                  <a:srgbClr val="079400"/>
                </a:solidFill>
                <a:latin typeface="HK Grotesk Light Bold"/>
              </a:rPr>
              <a:t>    ЖИТЕЛЕЙ </a:t>
            </a:r>
          </a:p>
          <a:p>
            <a:r>
              <a:rPr lang="en-US" sz="2000" spc="297" dirty="0">
                <a:solidFill>
                  <a:srgbClr val="079400"/>
                </a:solidFill>
                <a:latin typeface="HK Grotesk Light Bold"/>
              </a:rPr>
              <a:t>    ГОРОДА К </a:t>
            </a:r>
          </a:p>
          <a:p>
            <a:r>
              <a:rPr lang="en-US" sz="2000" spc="297" dirty="0">
                <a:solidFill>
                  <a:srgbClr val="079400"/>
                </a:solidFill>
                <a:latin typeface="HK Grotesk Light Bold"/>
              </a:rPr>
              <a:t>    ПРОБЛЕМЕ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07072" y="1971326"/>
            <a:ext cx="407385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2000" spc="240" dirty="0" smtClean="0">
                <a:solidFill>
                  <a:srgbClr val="079400"/>
                </a:solidFill>
                <a:latin typeface="HK Grotesk Light Bold"/>
              </a:rPr>
              <a:t>2. </a:t>
            </a:r>
            <a:r>
              <a:rPr lang="en-US" sz="2000" spc="240" dirty="0" smtClean="0">
                <a:solidFill>
                  <a:srgbClr val="079400"/>
                </a:solidFill>
                <a:latin typeface="HK Grotesk Light Bold"/>
              </a:rPr>
              <a:t>ПРОВЕДЕНО </a:t>
            </a:r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5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СУББОТНИКОВ ПО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ОЧИСТКЕ ЗОНЫ. В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СУББОТНИКАХ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ПРИНЯЛИ УЧАСТИЕ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НЕ МЕНЕЕ 1500 </a:t>
            </a:r>
          </a:p>
          <a:p>
            <a:r>
              <a:rPr lang="en-US" sz="2000" spc="240" dirty="0">
                <a:solidFill>
                  <a:srgbClr val="079400"/>
                </a:solidFill>
                <a:latin typeface="HK Grotesk Light Bold"/>
              </a:rPr>
              <a:t>    ЖИТЕЛЕЙ.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50155" y="1971326"/>
            <a:ext cx="4073856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3. УСТАНОВЛЕНО </a:t>
            </a:r>
            <a:r>
              <a:rPr lang="ru-RU" sz="2000" spc="202" dirty="0">
                <a:solidFill>
                  <a:srgbClr val="079400"/>
                </a:solidFill>
                <a:latin typeface="HK Grotesk Light Bold"/>
              </a:rPr>
              <a:t>18</a:t>
            </a:r>
            <a:endParaRPr lang="en-US" sz="2000" spc="202" dirty="0">
              <a:solidFill>
                <a:srgbClr val="079400"/>
              </a:solidFill>
              <a:latin typeface="HK Grotesk Light Bold"/>
            </a:endParaRP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СКАМЕЕК И </a:t>
            </a:r>
            <a:r>
              <a:rPr lang="ru-RU" sz="2000" spc="202" dirty="0">
                <a:solidFill>
                  <a:srgbClr val="079400"/>
                </a:solidFill>
                <a:latin typeface="HK Grotesk Light Bold"/>
              </a:rPr>
              <a:t>2</a:t>
            </a:r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0 УРН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ВДОЛЬ ПРОГУЛОЧНЫЙ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ЗОНЫ.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БЛАГОУСТРОЕНА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ЗОНА ОТДЫХА ДЛЯ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ДЕТЕЙ ЗОНА.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В ГОРОДЕ ПЫТЬ-ЯХ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ПОЯВИЛАСЬ ЕЩЕ </a:t>
            </a:r>
          </a:p>
          <a:p>
            <a:r>
              <a:rPr lang="en-US" sz="2000" spc="202" dirty="0">
                <a:solidFill>
                  <a:srgbClr val="079400"/>
                </a:solidFill>
                <a:latin typeface="HK Grotesk Light Bold"/>
              </a:rPr>
              <a:t>    ОДНА ЗОНА ОТДЫХА.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8342" y="6375399"/>
            <a:ext cx="4073856" cy="175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spc="320" dirty="0" smtClean="0">
                <a:solidFill>
                  <a:srgbClr val="079400"/>
                </a:solidFill>
                <a:latin typeface="HK Grotesk Light Bold"/>
              </a:rPr>
              <a:t>УСТАНОВЛЕНЫ  </a:t>
            </a:r>
            <a:r>
              <a:rPr lang="ru-RU" sz="2000" spc="320" dirty="0" smtClean="0">
                <a:solidFill>
                  <a:srgbClr val="079400"/>
                </a:solidFill>
                <a:latin typeface="HK Grotesk Light Bold"/>
              </a:rPr>
              <a:t>ДИНОЗАВРЫ В СВОЮ </a:t>
            </a:r>
            <a:r>
              <a:rPr lang="ru-RU" sz="2000" spc="320" dirty="0">
                <a:solidFill>
                  <a:srgbClr val="079400"/>
                </a:solidFill>
                <a:latin typeface="HK Grotesk Light Bold"/>
              </a:rPr>
              <a:t>ЕСТЕСТВЕННУЮ ВЕЛИЧИНУ </a:t>
            </a:r>
          </a:p>
          <a:p>
            <a:pPr>
              <a:lnSpc>
                <a:spcPts val="4160"/>
              </a:lnSpc>
            </a:pPr>
            <a:endParaRPr lang="en-US" sz="3200" spc="320" dirty="0">
              <a:solidFill>
                <a:srgbClr val="079400"/>
              </a:solidFill>
              <a:latin typeface="HK Grotesk Light Bold"/>
            </a:endParaRPr>
          </a:p>
        </p:txBody>
      </p:sp>
      <p:sp>
        <p:nvSpPr>
          <p:cNvPr id="15" name="TextBox 15"/>
          <p:cNvSpPr txBox="1"/>
          <p:nvPr/>
        </p:nvSpPr>
        <p:spPr>
          <a:xfrm rot="10800000" flipH="1" flipV="1">
            <a:off x="7467600" y="6330888"/>
            <a:ext cx="371332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spc="232" dirty="0" smtClean="0">
                <a:solidFill>
                  <a:srgbClr val="079400"/>
                </a:solidFill>
                <a:latin typeface="HK Grotesk Light Bold"/>
              </a:rPr>
              <a:t>УСТАНОВЛЕНЫ </a:t>
            </a:r>
            <a:r>
              <a:rPr lang="ru-RU" sz="2000" spc="232" dirty="0">
                <a:solidFill>
                  <a:srgbClr val="079400"/>
                </a:solidFill>
                <a:latin typeface="HK Grotesk Light Bold"/>
              </a:rPr>
              <a:t>3 КАЧЕЛЕЙ </a:t>
            </a:r>
            <a:r>
              <a:rPr lang="ru-RU" sz="2000" spc="232" dirty="0" smtClean="0">
                <a:solidFill>
                  <a:srgbClr val="079400"/>
                </a:solidFill>
                <a:latin typeface="HK Grotesk Light Bold"/>
              </a:rPr>
              <a:t>   ГАМАЧНОГО </a:t>
            </a:r>
            <a:r>
              <a:rPr lang="ru-RU" sz="2000" spc="232" dirty="0">
                <a:solidFill>
                  <a:srgbClr val="079400"/>
                </a:solidFill>
                <a:latin typeface="HK Grotesk Light Bold"/>
              </a:rPr>
              <a:t>ТИПА И ЭКСКЛЮЗИВНАЯ  ДЕТСКАЯ ПЛОЩАДКА, ГОРКИ, ШЕЗЛОНГИ, ОБОРУДОВАНЫЕ МЕСТА ДЛЯ ОТДЫХА </a:t>
            </a:r>
            <a:endParaRPr lang="en-US" sz="2000" spc="232" dirty="0">
              <a:solidFill>
                <a:srgbClr val="079400"/>
              </a:solidFill>
              <a:latin typeface="HK Grotesk Ligh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745028" y="6375399"/>
            <a:ext cx="4355978" cy="250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6. СОЗДАНА ЕДИНАЯ И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УНИКАЛЬНАЯ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ТЕМАТИЧЕСКАЯ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ПАРКОВАЯ ЗОНА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ОТДЫХА ДЛЯ ДЕТЕЙ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ГОРОЖАН И ГОСТЕЙ </a:t>
            </a:r>
          </a:p>
          <a:p>
            <a:r>
              <a:rPr lang="en-US" sz="2000" spc="211" dirty="0">
                <a:solidFill>
                  <a:srgbClr val="079400"/>
                </a:solidFill>
                <a:latin typeface="HK Grotesk Light Bold"/>
              </a:rPr>
              <a:t>    ГОРОДА </a:t>
            </a:r>
            <a:r>
              <a:rPr lang="ru-RU" sz="2000" spc="211" dirty="0">
                <a:solidFill>
                  <a:srgbClr val="079400"/>
                </a:solidFill>
                <a:latin typeface="HK Grotesk Light Bold"/>
              </a:rPr>
              <a:t>«ДИНОПАРК» </a:t>
            </a:r>
          </a:p>
          <a:p>
            <a:pPr>
              <a:lnSpc>
                <a:spcPts val="2754"/>
              </a:lnSpc>
            </a:pPr>
            <a:endParaRPr lang="en-US" sz="2118" spc="211" dirty="0">
              <a:solidFill>
                <a:srgbClr val="079400"/>
              </a:solidFill>
              <a:latin typeface="HK Grotesk Ligh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033645" y="727075"/>
            <a:ext cx="8623382" cy="60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spc="199">
                <a:solidFill>
                  <a:srgbClr val="FFFCFA"/>
                </a:solidFill>
                <a:latin typeface="Raleway Italics"/>
              </a:rPr>
              <a:t>ЭТАПЫ РЕАЛИЗАЦИИ ОБЬЕКТА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0234" y="6305486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79400"/>
                </a:solidFill>
                <a:latin typeface="HK Grotesk Light Bold" panose="020B0604020202020204" charset="-52"/>
              </a:rPr>
              <a:t>5.</a:t>
            </a:r>
            <a:endParaRPr lang="ru-RU" sz="2000" dirty="0">
              <a:solidFill>
                <a:srgbClr val="079400"/>
              </a:solidFill>
              <a:latin typeface="HK Grotesk Light Bold" panose="020B060402020202020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5903" y="6305486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79400"/>
                </a:solidFill>
                <a:latin typeface="HK Grotesk Light Bold" panose="020B0604020202020204" charset="-52"/>
              </a:rPr>
              <a:t>4.</a:t>
            </a:r>
            <a:endParaRPr lang="ru-RU" sz="2000" dirty="0">
              <a:solidFill>
                <a:srgbClr val="079400"/>
              </a:solidFill>
              <a:latin typeface="HK Grotesk Light Bold" panose="020B0604020202020204" charset="-52"/>
            </a:endParaRPr>
          </a:p>
        </p:txBody>
      </p:sp>
      <p:pic>
        <p:nvPicPr>
          <p:cNvPr id="1026" name="Picture 2" descr="https://a.d-cd.net/zYAAAgERCOA-9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54" y="3500684"/>
            <a:ext cx="1856329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6675" y="3707367"/>
            <a:ext cx="1672472" cy="16049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8600" y="7513972"/>
            <a:ext cx="2228850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68" t="2159"/>
          <a:stretch>
            <a:fillRect/>
          </a:stretch>
        </p:blipFill>
        <p:spPr>
          <a:xfrm>
            <a:off x="0" y="0"/>
            <a:ext cx="814489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2684935" y="486262"/>
            <a:ext cx="6131197" cy="51586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610600" y="432754"/>
            <a:ext cx="8776921" cy="1755993"/>
            <a:chOff x="0" y="209429"/>
            <a:chExt cx="7333310" cy="2341323"/>
          </a:xfrm>
        </p:grpSpPr>
        <p:sp>
          <p:nvSpPr>
            <p:cNvPr id="8" name="TextBox 8"/>
            <p:cNvSpPr txBox="1"/>
            <p:nvPr/>
          </p:nvSpPr>
          <p:spPr>
            <a:xfrm>
              <a:off x="0" y="209429"/>
              <a:ext cx="733331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249" b="1" spc="162" dirty="0">
                  <a:solidFill>
                    <a:schemeClr val="accent3">
                      <a:lumMod val="50000"/>
                    </a:schemeClr>
                  </a:solidFill>
                  <a:latin typeface="Raleway Italics"/>
                </a:rPr>
                <a:t>АКТУАЛЬНОСТЬ ОБЬЕКТА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70279"/>
              <a:ext cx="7333310" cy="48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endParaRPr lang="en-US" sz="1800" spc="18">
                <a:solidFill>
                  <a:srgbClr val="067900"/>
                </a:solidFill>
                <a:latin typeface="Arimo"/>
              </a:endParaRPr>
            </a:p>
          </p:txBody>
        </p:sp>
      </p:grpSp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8A828F7B-ED5B-2840-829E-2A6BD004B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51" y="1"/>
            <a:ext cx="5731044" cy="1028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ABB698-AA0C-8840-9125-FDE1C25B811B}"/>
              </a:ext>
            </a:extLst>
          </p:cNvPr>
          <p:cNvSpPr txBox="1"/>
          <p:nvPr/>
        </p:nvSpPr>
        <p:spPr>
          <a:xfrm rot="10800000" flipV="1">
            <a:off x="8447605" y="1070643"/>
            <a:ext cx="95681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Город Пыть-Ях молодой развивающийся город. Многоэтажная жилая застройка, объекты соцкультбыта – в городе есть все, что нужно для комфортного существования современного человека. Но город остро нуждается в современных объектах для проведения досуга на свежем воздухе, оригинальных локациях, становящихся притягательными для горожан и гостей. Эту проблему решает проект «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</a:rPr>
              <a:t>Динопарк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», предполагающий возведение уникальной интерактивной территории вблизи одного из самых молодых и густонаселенных микрорайонов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</a:rPr>
              <a:t>Пыть-Яха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7605" y="4991100"/>
            <a:ext cx="9568149" cy="503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24063" y="2057400"/>
            <a:ext cx="82296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788"/>
          <a:stretch>
            <a:fillRect/>
          </a:stretch>
        </p:blipFill>
        <p:spPr>
          <a:xfrm>
            <a:off x="-24063" y="0"/>
            <a:ext cx="7994776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8200" y="876300"/>
            <a:ext cx="6019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-60" dirty="0" err="1">
                <a:solidFill>
                  <a:srgbClr val="FFFCFA"/>
                </a:solidFill>
                <a:latin typeface="Raleway Bold Italics"/>
              </a:rPr>
              <a:t>Уникальность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alics"/>
              </a:rPr>
              <a:t> </a:t>
            </a:r>
            <a:r>
              <a:rPr lang="en-US" sz="6000" b="1" spc="-60" dirty="0" err="1">
                <a:solidFill>
                  <a:srgbClr val="FFFCFA"/>
                </a:solidFill>
                <a:latin typeface="Raleway Bold Italics"/>
              </a:rPr>
              <a:t>проекта</a:t>
            </a:r>
            <a:endParaRPr lang="en-US" sz="6000" b="1" spc="-60" dirty="0">
              <a:solidFill>
                <a:srgbClr val="FFFCFA"/>
              </a:solidFill>
              <a:latin typeface="Raleway Bold Itali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0058400" y="-20241"/>
            <a:ext cx="8229600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686800" y="495300"/>
            <a:ext cx="8105042" cy="611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300" spc="23" dirty="0" err="1">
                <a:solidFill>
                  <a:schemeClr val="accent3">
                    <a:lumMod val="50000"/>
                  </a:schemeClr>
                </a:solidFill>
                <a:latin typeface="Arimo"/>
              </a:rPr>
              <a:t>Помимо</a:t>
            </a:r>
            <a:r>
              <a:rPr lang="en-US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 </a:t>
            </a:r>
            <a:r>
              <a:rPr lang="en-US" sz="2300" spc="23" dirty="0" err="1">
                <a:solidFill>
                  <a:schemeClr val="accent3">
                    <a:lumMod val="50000"/>
                  </a:schemeClr>
                </a:solidFill>
                <a:latin typeface="Arimo"/>
              </a:rPr>
              <a:t>единого</a:t>
            </a:r>
            <a:r>
              <a:rPr lang="en-US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 </a:t>
            </a:r>
            <a:r>
              <a:rPr lang="en-US" sz="2300" spc="23" dirty="0" err="1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тематическог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о цель 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инициативного 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проекта: 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
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- Создание 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единой и уникальной тематической зоны отдыха для детей, жителей и гостей города, путем строительства тематической зоны отдыха «</a:t>
            </a:r>
            <a:r>
              <a:rPr lang="ru-RU" sz="2300" spc="23" dirty="0" err="1">
                <a:solidFill>
                  <a:schemeClr val="accent3">
                    <a:lumMod val="50000"/>
                  </a:schemeClr>
                </a:solidFill>
                <a:latin typeface="Arimo"/>
              </a:rPr>
              <a:t>Динопарк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».
Задачи инициативного 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проекта;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
- 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Благоустроить 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общественную территорию, обеспечив подготовку площадки, установку оригинального игрового комплекса, фигур динозавров, скамьи, урны;
- 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Привлечь 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внимание общественности к проблеме необходимости обустройства тематических зон отдыха, привлекательных для всех категорий граждан, жителей и гостей </a:t>
            </a:r>
            <a:r>
              <a:rPr lang="ru-RU" sz="2300" spc="23" dirty="0" smtClean="0">
                <a:solidFill>
                  <a:schemeClr val="accent3">
                    <a:lumMod val="50000"/>
                  </a:schemeClr>
                </a:solidFill>
                <a:latin typeface="Arimo"/>
              </a:rPr>
              <a:t>города</a:t>
            </a:r>
            <a:r>
              <a:rPr lang="ru-RU" sz="2300" spc="23" dirty="0">
                <a:solidFill>
                  <a:schemeClr val="accent3">
                    <a:lumMod val="50000"/>
                  </a:schemeClr>
                </a:solidFill>
                <a:latin typeface="Arimo"/>
              </a:rPr>
              <a:t>.</a:t>
            </a:r>
            <a:endParaRPr lang="en-US" sz="2300" spc="23" dirty="0">
              <a:solidFill>
                <a:schemeClr val="accent3">
                  <a:lumMod val="50000"/>
                </a:schemeClr>
              </a:solidFill>
              <a:latin typeface="Arimo"/>
            </a:endParaRPr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xmlns="" id="{F61C236F-4264-BF4E-BD30-EB52E65FD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5" y="3956558"/>
            <a:ext cx="7340642" cy="510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09" b="3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4180084"/>
            <a:ext cx="7209856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5437064"/>
            <a:ext cx="7209856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3284108"/>
            <a:ext cx="1019262" cy="407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015194"/>
            <a:ext cx="1019262" cy="40770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77479" y="5720730"/>
            <a:ext cx="5561076" cy="88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Топиарные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фигуры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сенсорный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сад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позвол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или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жителям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с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нарушениями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функций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зрения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изучать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животный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мир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природу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77479" y="3153686"/>
            <a:ext cx="5561076" cy="58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Появи</a:t>
            </a:r>
            <a:r>
              <a:rPr lang="ru-RU" dirty="0" err="1">
                <a:solidFill>
                  <a:srgbClr val="FFFFFF"/>
                </a:solidFill>
                <a:latin typeface="Clear Sans Regular"/>
              </a:rPr>
              <a:t>лась</a:t>
            </a:r>
            <a:r>
              <a:rPr lang="ru-RU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новая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парковая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зона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для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отдыха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горожан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гостей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города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19175"/>
            <a:ext cx="10367740" cy="107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0"/>
              </a:lnSpc>
            </a:pPr>
            <a:r>
              <a:rPr lang="en-US" sz="7325" b="1" dirty="0" err="1">
                <a:solidFill>
                  <a:srgbClr val="FFFFFF"/>
                </a:solidFill>
                <a:latin typeface="Raleway" pitchFamily="2" charset="-52"/>
              </a:rPr>
              <a:t>Результаты</a:t>
            </a:r>
            <a:r>
              <a:rPr lang="en-US" sz="7325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7325" b="1" dirty="0" err="1">
                <a:solidFill>
                  <a:srgbClr val="FFFFFF"/>
                </a:solidFill>
                <a:latin typeface="Raleway" pitchFamily="2" charset="-52"/>
              </a:rPr>
              <a:t>проекта</a:t>
            </a:r>
            <a:endParaRPr lang="en-US" sz="7325" b="1" dirty="0">
              <a:solidFill>
                <a:srgbClr val="FFFFFF"/>
              </a:solidFill>
              <a:latin typeface="Raleway" pitchFamily="2" charset="-5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908290" y="6805010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8700" y="7597052"/>
            <a:ext cx="1019262" cy="40770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77479" y="7148071"/>
            <a:ext cx="5561076" cy="118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Город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Пыть-Ях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обре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л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свой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неповторимый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индивидуальный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стиль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появи</a:t>
            </a:r>
            <a:r>
              <a:rPr lang="ru-RU" sz="1800" dirty="0" err="1">
                <a:solidFill>
                  <a:srgbClr val="FFFFFF"/>
                </a:solidFill>
                <a:latin typeface="Clear Sans Regular"/>
              </a:rPr>
              <a:t>лась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возможность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формирования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единого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стиля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бренда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как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муниципалитета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так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округа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627251" y="4115424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627251" y="3299983"/>
            <a:ext cx="1019262" cy="407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627251" y="4578890"/>
            <a:ext cx="1019262" cy="40770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276030" y="3005519"/>
            <a:ext cx="5983270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>
                <a:solidFill>
                  <a:srgbClr val="FFFFFF"/>
                </a:solidFill>
                <a:latin typeface="Clear Sans Regular"/>
              </a:rPr>
              <a:t>Улучшение общего психоэмоционального фона населения, за счёт возможности эстетического отдыха и общей разгрузки при посещении парка.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76030" y="4478789"/>
            <a:ext cx="5681486" cy="58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Парк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ст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ал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площадкой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для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реализации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новых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идей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проектов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граждан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общественных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организаций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76030" y="7256876"/>
            <a:ext cx="5983270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Тематический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парк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ста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л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основой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для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привлечения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туристического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потока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возможно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развитие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событийного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экологического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туризма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9627251" y="5446589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627251" y="6061390"/>
            <a:ext cx="1019262" cy="407705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908290" y="8574881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9627251" y="6814535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627251" y="7464795"/>
            <a:ext cx="1019262" cy="40770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1276030" y="5660579"/>
            <a:ext cx="5561076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Парк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увеличи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л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полезную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площадь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центральной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городской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площади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используемой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проведении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крупных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городских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окружных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мероприятий</a:t>
            </a:r>
            <a:endParaRPr lang="en-US" sz="1800" dirty="0">
              <a:solidFill>
                <a:srgbClr val="FFFFFF"/>
              </a:solidFill>
              <a:latin typeface="Clear Sans Regular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9627251" y="8584406"/>
            <a:ext cx="7330265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43014" y="4642446"/>
            <a:ext cx="1019262" cy="407705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78464" y="4426489"/>
            <a:ext cx="5983270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4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Тематический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парк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ста</a:t>
            </a:r>
            <a:r>
              <a:rPr lang="ru-RU" sz="1800" dirty="0">
                <a:solidFill>
                  <a:srgbClr val="FFFFFF"/>
                </a:solidFill>
                <a:latin typeface="Clear Sans Regular"/>
              </a:rPr>
              <a:t>л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основой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для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привлечения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туристического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потока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возможно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развитие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событийного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экологического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туризма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2875" y="-80367"/>
            <a:ext cx="18573750" cy="104477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3484" y="2405590"/>
            <a:ext cx="1592822" cy="1022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82572" y="4078211"/>
            <a:ext cx="1305568" cy="12293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51650" y="5935712"/>
            <a:ext cx="1336490" cy="11212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82572" y="7603816"/>
            <a:ext cx="1324272" cy="12038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161134" y="2323863"/>
            <a:ext cx="1329605" cy="11861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195468" y="4528835"/>
            <a:ext cx="1295271" cy="12293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6800" y="652301"/>
            <a:ext cx="169545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В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рамках</a:t>
            </a: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парка</a:t>
            </a: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начнут</a:t>
            </a: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проводить</a:t>
            </a: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множество</a:t>
            </a:r>
            <a:r>
              <a:rPr lang="en-US" sz="3999" b="1" dirty="0">
                <a:solidFill>
                  <a:srgbClr val="FFFFFF"/>
                </a:solidFill>
                <a:latin typeface="Raleway" pitchFamily="2" charset="-52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aleway" pitchFamily="2" charset="-52"/>
              </a:rPr>
              <a:t>мероприятий</a:t>
            </a:r>
            <a:r>
              <a:rPr lang="en-US" sz="3999" dirty="0">
                <a:solidFill>
                  <a:srgbClr val="FFFFFF"/>
                </a:solidFill>
                <a:latin typeface="Raleway" pitchFamily="2" charset="-52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61671" y="2603025"/>
            <a:ext cx="7199463" cy="64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Дни социальной солидарности для реализации инклюзивного взаимодействия населения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61671" y="4358443"/>
            <a:ext cx="5455479" cy="64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Открытые уроки на природе для школьников и учеников ДШИ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1671" y="6161887"/>
            <a:ext cx="5455479" cy="64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Творческие фестивали и индивидуальные выступления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61671" y="8035366"/>
            <a:ext cx="4152344" cy="32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Семейные досуговые мероприятия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62934" y="2746535"/>
            <a:ext cx="3996366" cy="32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Художественные и фото выставки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62934" y="4973108"/>
            <a:ext cx="2674276" cy="32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lear Sans Regular"/>
              </a:rPr>
              <a:t>Экологические акции.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66671"/>
            <a:ext cx="9563100" cy="922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4999" dirty="0" err="1">
                <a:solidFill>
                  <a:srgbClr val="067900"/>
                </a:solidFill>
                <a:latin typeface="Raleway"/>
              </a:rPr>
              <a:t>Результаты</a:t>
            </a:r>
            <a:r>
              <a:rPr lang="en-US" sz="4999" dirty="0">
                <a:solidFill>
                  <a:srgbClr val="067900"/>
                </a:solidFill>
                <a:latin typeface="Raleway"/>
              </a:rPr>
              <a:t> </a:t>
            </a:r>
            <a:r>
              <a:rPr lang="en-US" sz="4999" dirty="0" err="1">
                <a:solidFill>
                  <a:srgbClr val="067900"/>
                </a:solidFill>
                <a:latin typeface="Raleway"/>
              </a:rPr>
              <a:t>реализации</a:t>
            </a:r>
            <a:endParaRPr lang="en-US" sz="4999" dirty="0">
              <a:solidFill>
                <a:srgbClr val="067900"/>
              </a:solidFill>
              <a:latin typeface="Raleway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06C91119-F246-DD4A-A667-A7673E31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88" y="6004270"/>
            <a:ext cx="6039811" cy="386363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75FE8B40-AF28-4A48-983D-4F412922F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3" y="1367436"/>
            <a:ext cx="9799142" cy="8500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789" y="1369313"/>
            <a:ext cx="6039811" cy="434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28700" y="447673"/>
            <a:ext cx="7527431" cy="96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4999">
                <a:solidFill>
                  <a:srgbClr val="067900"/>
                </a:solidFill>
                <a:latin typeface="Raleway"/>
              </a:rPr>
              <a:t>Результаты реализации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589903"/>
            <a:ext cx="8153400" cy="4365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2" y="1589903"/>
            <a:ext cx="9110237" cy="8324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056" y="6923903"/>
            <a:ext cx="8132344" cy="2976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540</Words>
  <Application>Microsoft Office PowerPoint</Application>
  <PresentationFormat>Произвольный</PresentationFormat>
  <Paragraphs>86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Clear Sans Regular</vt:lpstr>
      <vt:lpstr>Raleway Bold</vt:lpstr>
      <vt:lpstr>Arimo Bold</vt:lpstr>
      <vt:lpstr>Raleway Thin</vt:lpstr>
      <vt:lpstr>Raleway</vt:lpstr>
      <vt:lpstr>Raleway Italics</vt:lpstr>
      <vt:lpstr>Calibri</vt:lpstr>
      <vt:lpstr>HK Grotesk Light Bold</vt:lpstr>
      <vt:lpstr>Arimo</vt:lpstr>
      <vt:lpstr>Raleway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Пурпурный Яркий Неон Градиенты Маркетинг Презентация</dc:title>
  <dc:creator>мамочка</dc:creator>
  <cp:lastModifiedBy>Анастасия Агеева</cp:lastModifiedBy>
  <cp:revision>30</cp:revision>
  <dcterms:created xsi:type="dcterms:W3CDTF">2006-08-16T00:00:00Z</dcterms:created>
  <dcterms:modified xsi:type="dcterms:W3CDTF">2022-03-18T06:47:04Z</dcterms:modified>
  <dc:identifier>DAEwE0shVno</dc:identifier>
</cp:coreProperties>
</file>