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7"/>
  </p:notesMasterIdLst>
  <p:sldIdLst>
    <p:sldId id="308" r:id="rId2"/>
    <p:sldId id="257" r:id="rId3"/>
    <p:sldId id="330" r:id="rId4"/>
    <p:sldId id="328" r:id="rId5"/>
    <p:sldId id="329" r:id="rId6"/>
    <p:sldId id="265" r:id="rId7"/>
    <p:sldId id="324" r:id="rId8"/>
    <p:sldId id="323" r:id="rId9"/>
    <p:sldId id="268" r:id="rId10"/>
    <p:sldId id="273" r:id="rId11"/>
    <p:sldId id="331" r:id="rId12"/>
    <p:sldId id="334" r:id="rId13"/>
    <p:sldId id="335" r:id="rId14"/>
    <p:sldId id="332" r:id="rId15"/>
    <p:sldId id="333" r:id="rId16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 Медведев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133DD"/>
    <a:srgbClr val="5C0DB3"/>
    <a:srgbClr val="1927A7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19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0"/>
      <c:rotY val="0"/>
      <c:depthPercent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59330966416075E-2"/>
          <c:y val="2.8871691139194008E-2"/>
          <c:w val="0.68053158153437987"/>
          <c:h val="0.83759971257813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Норвегия Дания Швеция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Израиль, Канада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Великобритания 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Нидерланды Германия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Австралия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Финляндия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Украина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1">
                  <c:v>40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Россия Беларусь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1">
                  <c:v>38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Афганистан, Албания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1">
                  <c:v>14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Йемен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Самый высокий показатель</c:v>
                </c:pt>
                <c:pt idx="1">
                  <c:v>Самый низкий показатель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gapDepth val="500"/>
        <c:shape val="cylinder"/>
        <c:axId val="-774796368"/>
        <c:axId val="-774795280"/>
        <c:axId val="0"/>
      </c:bar3DChart>
      <c:catAx>
        <c:axId val="-7747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-774795280"/>
        <c:crosses val="autoZero"/>
        <c:auto val="1"/>
        <c:lblAlgn val="ctr"/>
        <c:lblOffset val="100"/>
        <c:noMultiLvlLbl val="0"/>
      </c:catAx>
      <c:valAx>
        <c:axId val="-774795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77479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29323308270676"/>
          <c:y val="2.8571428571428571E-2"/>
          <c:w val="0.28270680635634265"/>
          <c:h val="0.93673361054587279"/>
        </c:manualLayout>
      </c:layout>
      <c:overlay val="0"/>
      <c:spPr>
        <a:gradFill>
          <a:gsLst>
            <a:gs pos="0">
              <a:schemeClr val="bg1"/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0"/>
      <c:rotY val="0"/>
      <c:depthPercent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82852143482065E-2"/>
          <c:y val="0.11099555263925343"/>
          <c:w val="0.92781714785651792"/>
          <c:h val="0.7961727179935841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'Лист1 (2)'!$S$6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Всего опрошено 119 респондентов</c:v>
              </c:pt>
            </c:strLit>
          </c:cat>
          <c:val>
            <c:numRef>
              <c:f>'Лист1 (2)'!$T$6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2"/>
          <c:order val="1"/>
          <c:tx>
            <c:strRef>
              <c:f>'Лист1 (2)'!$S$7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 w="165100" prst="coolSlant"/>
              </a:sp3d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Всего опрошено 119 респондентов</c:v>
              </c:pt>
            </c:strLit>
          </c:cat>
          <c:val>
            <c:numRef>
              <c:f>'Лист1 (2)'!$T$7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2"/>
          <c:tx>
            <c:strRef>
              <c:f>'Лист1 (2)'!$S$8</c:f>
              <c:strCache>
                <c:ptCount val="1"/>
                <c:pt idx="0">
                  <c:v>Пенсионеры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599905625193878E-3"/>
                  <c:y val="-6.4966395879076516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Всего опрошено 119 респондентов</c:v>
              </c:pt>
            </c:strLit>
          </c:cat>
          <c:val>
            <c:numRef>
              <c:f>'Лист1 (2)'!$T$8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3"/>
          <c:tx>
            <c:strRef>
              <c:f>'Лист1 (2)'!$S$9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799905662989155E-3"/>
                  <c:y val="-1.375935320198391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Всего опрошено 119 респондентов</c:v>
              </c:pt>
            </c:strLit>
          </c:cat>
          <c:val>
            <c:numRef>
              <c:f>'Лист1 (2)'!$T$9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4"/>
          <c:tx>
            <c:strRef>
              <c:f>'Лист1 (2)'!$S$10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999055496033245E-3"/>
                  <c:y val="-3.77842491937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Всего опрошено 119 респондентов</c:v>
              </c:pt>
            </c:strLit>
          </c:cat>
          <c:val>
            <c:numRef>
              <c:f>'Лист1 (2)'!$T$10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774796912"/>
        <c:axId val="-774801264"/>
        <c:axId val="0"/>
      </c:bar3DChart>
      <c:catAx>
        <c:axId val="-7747969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-774801264"/>
        <c:crosses val="autoZero"/>
        <c:auto val="1"/>
        <c:lblAlgn val="ctr"/>
        <c:lblOffset val="100"/>
        <c:noMultiLvlLbl val="0"/>
      </c:catAx>
      <c:valAx>
        <c:axId val="-774801264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774796912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86543661842283E-2"/>
          <c:y val="0"/>
          <c:w val="0.64560813863430999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0"/>
            <c:spPr>
              <a:gradFill>
                <a:gsLst>
                  <a:gs pos="38000">
                    <a:srgbClr val="808761"/>
                  </a:gs>
                  <a:gs pos="26000">
                    <a:srgbClr val="FF6633"/>
                  </a:gs>
                  <a:gs pos="15000">
                    <a:srgbClr val="FFFF00"/>
                  </a:gs>
                  <a:gs pos="72000">
                    <a:srgbClr val="01A78F"/>
                  </a:gs>
                  <a:gs pos="94000">
                    <a:srgbClr val="3366FF"/>
                  </a:gs>
                </a:gsLst>
                <a:lin ang="81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8100000" scaled="0"/>
              </a:gradFill>
            </c:spPr>
          </c:dPt>
          <c:dPt>
            <c:idx val="2"/>
            <c:bubble3D val="0"/>
            <c:spPr>
              <a:solidFill>
                <a:schemeClr val="accent3">
                  <a:alpha val="64000"/>
                </a:schemeClr>
              </a:solidFill>
            </c:spPr>
          </c:dPt>
          <c:dPt>
            <c:idx val="3"/>
            <c:bubble3D val="0"/>
            <c:spPr>
              <a:gradFill>
                <a:gsLst>
                  <a:gs pos="38000">
                    <a:srgbClr val="808761"/>
                  </a:gs>
                  <a:gs pos="26000">
                    <a:srgbClr val="FF6633"/>
                  </a:gs>
                  <a:gs pos="15000">
                    <a:srgbClr val="FFFF00"/>
                  </a:gs>
                  <a:gs pos="72000">
                    <a:srgbClr val="01A78F"/>
                  </a:gs>
                  <a:gs pos="94000">
                    <a:srgbClr val="3366FF"/>
                  </a:gs>
                </a:gsLst>
                <a:lin ang="8100000" scaled="0"/>
              </a:gradFill>
            </c:spPr>
          </c:dPt>
          <c:dLbls>
            <c:dLbl>
              <c:idx val="3"/>
              <c:layout>
                <c:manualLayout>
                  <c:x val="0.13283472888383061"/>
                  <c:y val="3.06666555646101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'Лист1 (2)'!$S$6:$S$8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примерно догадываюсь </c:v>
                </c:pt>
              </c:strCache>
            </c:strRef>
          </c:cat>
          <c:val>
            <c:numRef>
              <c:f>'Лист1 (2)'!$T$6:$T$8</c:f>
              <c:numCache>
                <c:formatCode>General</c:formatCode>
                <c:ptCount val="3"/>
                <c:pt idx="0">
                  <c:v>64</c:v>
                </c:pt>
                <c:pt idx="1">
                  <c:v>14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v>Да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'1'!$B$2:$B$6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'1'!$C$2:$C$6</c:f>
              <c:numCache>
                <c:formatCode>General</c:formatCode>
                <c:ptCount val="5"/>
                <c:pt idx="0">
                  <c:v>45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v>Нет</c:v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'1'!$B$2:$B$6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'1'!$D$2:$D$6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v>Примерно догадываюсь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'1'!$B$2:$B$6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'1'!$E$2:$E$6</c:f>
              <c:numCache>
                <c:formatCode>General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774798544"/>
        <c:axId val="-774802352"/>
        <c:axId val="0"/>
      </c:bar3DChart>
      <c:catAx>
        <c:axId val="-774798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774802352"/>
        <c:crosses val="autoZero"/>
        <c:auto val="1"/>
        <c:lblAlgn val="ctr"/>
        <c:lblOffset val="100"/>
        <c:noMultiLvlLbl val="0"/>
      </c:catAx>
      <c:valAx>
        <c:axId val="-7748023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774798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809523809523812E-3"/>
          <c:y val="3.3292486612849012E-4"/>
          <c:w val="0.91889257592800899"/>
          <c:h val="0.82441091387258536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gradFill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62000">
                    <a:srgbClr val="9C6563"/>
                  </a:gs>
                  <a:gs pos="63000">
                    <a:srgbClr val="80302D"/>
                  </a:gs>
                  <a:gs pos="71001">
                    <a:srgbClr val="C0524E"/>
                  </a:gs>
                  <a:gs pos="76000">
                    <a:srgbClr val="EBDAD4"/>
                  </a:gs>
                  <a:gs pos="99000">
                    <a:srgbClr val="55261C"/>
                  </a:gs>
                </a:gsLst>
                <a:lin ang="8100000" scaled="0"/>
              </a:grad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3"/>
            <c:bubble3D val="0"/>
            <c:spPr>
              <a:gradFill>
                <a:gsLst>
                  <a:gs pos="38000">
                    <a:srgbClr val="808761"/>
                  </a:gs>
                  <a:gs pos="26000">
                    <a:srgbClr val="FF6633"/>
                  </a:gs>
                  <a:gs pos="61000">
                    <a:srgbClr val="FFFF00"/>
                  </a:gs>
                  <a:gs pos="72000">
                    <a:srgbClr val="01A78F"/>
                  </a:gs>
                  <a:gs pos="87000">
                    <a:srgbClr val="3366FF"/>
                  </a:gs>
                </a:gsLst>
                <a:lin ang="8100000" scaled="0"/>
              </a:gradFill>
            </c:spPr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3473979551247303E-2"/>
                  <c:y val="2.5274314318286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762387365813861"/>
                  <c:y val="-0.179505604447842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453783667949996E-2"/>
                  <c:y val="1.81845857912939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820139101092709"/>
                  <c:y val="2.01447894089071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'Лист1 (2)'!$S$6:$S$10</c:f>
              <c:strCache>
                <c:ptCount val="5"/>
                <c:pt idx="0">
                  <c:v>да, на 100%</c:v>
                </c:pt>
                <c:pt idx="1">
                  <c:v>на 70%</c:v>
                </c:pt>
                <c:pt idx="2">
                  <c:v>50/50</c:v>
                </c:pt>
                <c:pt idx="3">
                  <c:v>примерно  на 40%</c:v>
                </c:pt>
                <c:pt idx="4">
                  <c:v>понятия не имею</c:v>
                </c:pt>
              </c:strCache>
            </c:strRef>
          </c:cat>
          <c:val>
            <c:numRef>
              <c:f>'Лист1 (2)'!$T$6:$T$10</c:f>
              <c:numCache>
                <c:formatCode>General</c:formatCode>
                <c:ptCount val="5"/>
                <c:pt idx="0">
                  <c:v>16</c:v>
                </c:pt>
                <c:pt idx="1">
                  <c:v>38</c:v>
                </c:pt>
                <c:pt idx="2">
                  <c:v>38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cat>
            <c:strRef>
              <c:f>'Лист1 (2)'!$S$6:$S$10</c:f>
              <c:strCache>
                <c:ptCount val="5"/>
                <c:pt idx="0">
                  <c:v>да, на 100%</c:v>
                </c:pt>
                <c:pt idx="1">
                  <c:v>на 70%</c:v>
                </c:pt>
                <c:pt idx="2">
                  <c:v>50/50</c:v>
                </c:pt>
                <c:pt idx="3">
                  <c:v>примерно  на 40%</c:v>
                </c:pt>
                <c:pt idx="4">
                  <c:v>понятия не имею</c:v>
                </c:pt>
              </c:strCache>
            </c:strRef>
          </c:cat>
          <c:val>
            <c:numRef>
              <c:f>'Лист1 (2)'!$U$6:$U$10</c:f>
              <c:numCache>
                <c:formatCode>General</c:formatCode>
                <c:ptCount val="5"/>
                <c:pt idx="0">
                  <c:v>16</c:v>
                </c:pt>
                <c:pt idx="1">
                  <c:v>38</c:v>
                </c:pt>
                <c:pt idx="2">
                  <c:v>38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601797269086205"/>
          <c:y val="0.76990366682387901"/>
          <c:w val="0.78890517346610645"/>
          <c:h val="0.2058506761818832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20289384299038"/>
          <c:y val="2.6723503369036086E-2"/>
          <c:w val="0.7932625830476121"/>
          <c:h val="0.850867547834497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'[Диаграмма 2 в Microsoft PowerPoint]1'!$C$10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accent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PowerPoint]1'!$B$11:$B$15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'[Диаграмма 2 в Microsoft PowerPoint]1'!$C$11:$C$15</c:f>
              <c:numCache>
                <c:formatCode>General</c:formatCode>
                <c:ptCount val="5"/>
                <c:pt idx="0">
                  <c:v>15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PowerPoint]1'!$D$10</c:f>
              <c:strCache>
                <c:ptCount val="1"/>
                <c:pt idx="0">
                  <c:v>70%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PowerPoint]1'!$B$11:$B$15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'[Диаграмма 2 в Microsoft PowerPoint]1'!$D$11:$D$15</c:f>
              <c:numCache>
                <c:formatCode>General</c:formatCode>
                <c:ptCount val="5"/>
                <c:pt idx="0">
                  <c:v>27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PowerPoint]1'!$E$10</c:f>
              <c:strCache>
                <c:ptCount val="1"/>
                <c:pt idx="0">
                  <c:v>50/50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20000"/>
                    <a:lumMod val="120000"/>
                  </a:schemeClr>
                </a:gs>
                <a:gs pos="100000">
                  <a:schemeClr val="accent3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PowerPoint]1'!$B$11:$B$15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'[Диаграмма 2 в Microsoft PowerPoint]1'!$E$11:$E$15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'[Диаграмма 2 в Microsoft PowerPoint]1'!$F$10</c:f>
              <c:strCache>
                <c:ptCount val="1"/>
                <c:pt idx="0">
                  <c:v>примерно на 40%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PowerPoint]1'!$B$11:$B$15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'[Диаграмма 2 в Microsoft PowerPoint]1'!$F$11:$F$15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'[Диаграмма 2 в Microsoft PowerPoint]1'!$G$10</c:f>
              <c:strCache>
                <c:ptCount val="1"/>
                <c:pt idx="0">
                  <c:v>понятия не имею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satMod val="120000"/>
                    <a:lumMod val="120000"/>
                  </a:schemeClr>
                </a:gs>
                <a:gs pos="100000">
                  <a:schemeClr val="accent5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PowerPoint]1'!$B$11:$B$15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'[Диаграмма 2 в Microsoft PowerPoint]1'!$G$11:$G$15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74795824"/>
        <c:axId val="-774794736"/>
        <c:axId val="0"/>
      </c:bar3DChart>
      <c:catAx>
        <c:axId val="-774795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774794736"/>
        <c:crosses val="autoZero"/>
        <c:auto val="1"/>
        <c:lblAlgn val="ctr"/>
        <c:lblOffset val="100"/>
        <c:noMultiLvlLbl val="0"/>
      </c:catAx>
      <c:valAx>
        <c:axId val="-774794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774795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5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9582003643568322E-2"/>
          <c:w val="1"/>
          <c:h val="0.78773859884783637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pattFill prst="shingle">
                <a:fgClr>
                  <a:schemeClr val="tx2"/>
                </a:fgClr>
                <a:bgClr>
                  <a:schemeClr val="accent3"/>
                </a:bgClr>
              </a:pattFill>
            </c:spPr>
          </c:dPt>
          <c:dPt>
            <c:idx val="1"/>
            <c:bubble3D val="0"/>
            <c:spPr>
              <a:gradFill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62000">
                    <a:srgbClr val="9C6563"/>
                  </a:gs>
                  <a:gs pos="63000">
                    <a:srgbClr val="80302D"/>
                  </a:gs>
                  <a:gs pos="71001">
                    <a:srgbClr val="C0524E"/>
                  </a:gs>
                  <a:gs pos="76000">
                    <a:srgbClr val="EBDAD4"/>
                  </a:gs>
                  <a:gs pos="99000">
                    <a:srgbClr val="55261C"/>
                  </a:gs>
                </a:gsLst>
                <a:lin ang="8100000" scaled="0"/>
              </a:grad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3"/>
            <c:bubble3D val="0"/>
            <c:spPr>
              <a:gradFill>
                <a:gsLst>
                  <a:gs pos="7500">
                    <a:srgbClr val="FFFF00"/>
                  </a:gs>
                  <a:gs pos="38000">
                    <a:srgbClr val="808761"/>
                  </a:gs>
                  <a:gs pos="26000">
                    <a:srgbClr val="FF6633"/>
                  </a:gs>
                  <a:gs pos="48000">
                    <a:srgbClr val="FFFF00"/>
                  </a:gs>
                  <a:gs pos="72000">
                    <a:srgbClr val="01A78F"/>
                  </a:gs>
                  <a:gs pos="68000">
                    <a:srgbClr val="3366FF"/>
                  </a:gs>
                </a:gsLst>
                <a:lin ang="8100000" scaled="0"/>
              </a:gradFill>
            </c:spPr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42983997379861"/>
                  <c:y val="-0.104950832335472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636652870256388E-2"/>
                  <c:y val="-7.46892431770042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208572227302065E-4"/>
                  <c:y val="-9.67981338649041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132149596985062E-2"/>
                  <c:y val="-6.11494031498223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172886252889288E-2"/>
                  <c:y val="2.0144802192125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 (2)'!$S$6:$S$10</c:f>
              <c:strCache>
                <c:ptCount val="4"/>
                <c:pt idx="0">
                  <c:v>да, обязательно</c:v>
                </c:pt>
                <c:pt idx="1">
                  <c:v>только если это связано с професссиональной деятельностью</c:v>
                </c:pt>
                <c:pt idx="2">
                  <c:v>и без этого можно прожить</c:v>
                </c:pt>
                <c:pt idx="3">
                  <c:v>нет, а зачем?</c:v>
                </c:pt>
              </c:strCache>
            </c:strRef>
          </c:cat>
          <c:val>
            <c:numRef>
              <c:f>'Лист1 (2)'!$T$6:$T$10</c:f>
              <c:numCache>
                <c:formatCode>General</c:formatCode>
                <c:ptCount val="5"/>
                <c:pt idx="0">
                  <c:v>96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cat>
            <c:strRef>
              <c:f>'Лист1 (2)'!$S$6:$S$10</c:f>
              <c:strCache>
                <c:ptCount val="4"/>
                <c:pt idx="0">
                  <c:v>да, обязательно</c:v>
                </c:pt>
                <c:pt idx="1">
                  <c:v>только если это связано с професссиональной деятельностью</c:v>
                </c:pt>
                <c:pt idx="2">
                  <c:v>и без этого можно прожить</c:v>
                </c:pt>
                <c:pt idx="3">
                  <c:v>нет, а зачем?</c:v>
                </c:pt>
              </c:strCache>
            </c:strRef>
          </c:cat>
          <c:val>
            <c:numRef>
              <c:f>'Лист1 (2)'!$U$6:$U$10</c:f>
              <c:numCache>
                <c:formatCode>General</c:formatCode>
                <c:ptCount val="5"/>
                <c:pt idx="0">
                  <c:v>16</c:v>
                </c:pt>
                <c:pt idx="1">
                  <c:v>38</c:v>
                </c:pt>
                <c:pt idx="2">
                  <c:v>38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56508936517193E-2"/>
          <c:y val="0.70182212247568576"/>
          <c:w val="0.8288747645858705"/>
          <c:h val="0.268513718075255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'1'!$C$21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'1'!$C$22:$G$22</c:f>
              <c:numCache>
                <c:formatCode>General</c:formatCode>
                <c:ptCount val="5"/>
                <c:pt idx="0">
                  <c:v>60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'1'!$D$21</c:f>
              <c:strCache>
                <c:ptCount val="1"/>
                <c:pt idx="0">
                  <c:v>только если это связано с профю деятельностью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'1'!$C$23:$G$23</c:f>
              <c:numCache>
                <c:formatCode>General</c:formatCode>
                <c:ptCount val="5"/>
                <c:pt idx="0">
                  <c:v>17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'1'!$E$21</c:f>
              <c:strCache>
                <c:ptCount val="1"/>
                <c:pt idx="0">
                  <c:v>и без этого можно прожить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'1'!$C$24:$G$24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'1'!$F$21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satMod val="120000"/>
                    <a:lumMod val="120000"/>
                  </a:schemeClr>
                </a:gs>
                <a:gs pos="100000">
                  <a:schemeClr val="accent5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служащий</c:v>
                </c:pt>
                <c:pt idx="1">
                  <c:v>рабочий</c:v>
                </c:pt>
                <c:pt idx="2">
                  <c:v>пенсионер</c:v>
                </c:pt>
                <c:pt idx="3">
                  <c:v>студент</c:v>
                </c:pt>
                <c:pt idx="4">
                  <c:v>безработный</c:v>
                </c:pt>
              </c:strCache>
            </c:strRef>
          </c:cat>
          <c:val>
            <c:numRef>
              <c:f>'1'!$C$25:$G$25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774809424"/>
        <c:axId val="-774808880"/>
        <c:axId val="0"/>
      </c:bar3DChart>
      <c:catAx>
        <c:axId val="-774809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774808880"/>
        <c:crosses val="autoZero"/>
        <c:auto val="1"/>
        <c:lblAlgn val="ctr"/>
        <c:lblOffset val="100"/>
        <c:noMultiLvlLbl val="0"/>
      </c:catAx>
      <c:valAx>
        <c:axId val="-7748088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77480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569277228957834E-3"/>
          <c:y val="0.79647876043845522"/>
          <c:w val="0.99324307227710407"/>
          <c:h val="0.188600069162170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D3721-C840-487A-BE44-A97EFF9834B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6CE76E-DC22-4057-B72E-33074148CDB0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знаний в области банковских услуг, ценных бумаг, страхования, пенсионного обеспечения, налогообложения, а именно: владение категориальным аппаратом финансово-экономического содержания; системное представление о финансовой составляющей жизни в условиях рыночной экономики; обладание базовыми представлениями о рыночной экономике, институтах рынка; современные представления о предпринимательстве, фирмах;</a:t>
          </a:r>
          <a:endParaRPr lang="ru-RU" sz="12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73F3D5-1FB7-4FA4-9CA1-37740A9939D7}" type="parTrans" cxnId="{61467893-0C80-459E-965B-D486CD14CBAB}">
      <dgm:prSet/>
      <dgm:spPr/>
      <dgm:t>
        <a:bodyPr/>
        <a:lstStyle/>
        <a:p>
          <a:endParaRPr lang="ru-RU"/>
        </a:p>
      </dgm:t>
    </dgm:pt>
    <dgm:pt modelId="{7F908F3D-F134-4A3B-9447-73E15ED5CDA8}" type="sibTrans" cxnId="{61467893-0C80-459E-965B-D486CD14CBAB}">
      <dgm:prSet/>
      <dgm:spPr/>
      <dgm:t>
        <a:bodyPr/>
        <a:lstStyle/>
        <a:p>
          <a:endParaRPr lang="ru-RU"/>
        </a:p>
      </dgm:t>
    </dgm:pt>
    <dgm:pt modelId="{A8129683-7B19-4C1F-99D2-27EA685FA831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базовых навыков управления личными финансами, инвестирования денежных средств и предпринимательства, то есть зарабатывания и сохранения денег в современных условиях: обладание навыками самостоятельного поиска экономической информации; владение элементарными навыками использования различных видов финансовых и экономических инструментов с целью их эффективного использования; владение культурой экономического мышления, обладание способностью к восприятию экономической информации;</a:t>
          </a:r>
          <a:endParaRPr lang="ru-RU" sz="12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9937CC-EC3E-49C5-8E6F-2A4E7936673C}" type="parTrans" cxnId="{74CD3786-E72E-4A9A-BF07-96E523B63509}">
      <dgm:prSet/>
      <dgm:spPr/>
      <dgm:t>
        <a:bodyPr/>
        <a:lstStyle/>
        <a:p>
          <a:endParaRPr lang="ru-RU"/>
        </a:p>
      </dgm:t>
    </dgm:pt>
    <dgm:pt modelId="{E5F2E290-29CC-462F-B764-D4CCEC1566CE}" type="sibTrans" cxnId="{74CD3786-E72E-4A9A-BF07-96E523B63509}">
      <dgm:prSet/>
      <dgm:spPr/>
      <dgm:t>
        <a:bodyPr/>
        <a:lstStyle/>
        <a:p>
          <a:endParaRPr lang="ru-RU"/>
        </a:p>
      </dgm:t>
    </dgm:pt>
    <dgm:pt modelId="{EC16676D-3EF0-4913-8E38-B5738AF026FC}">
      <dgm:prSet custT="1"/>
      <dgm:spPr/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представления о рисках инвестирования, предпринимательских рисках, рисках мошенничества, то есть, способах их оценки, мерах по их предотвращению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333E16-717C-4912-BCB3-3556F47CFCC8}" type="parTrans" cxnId="{9905F821-0C6A-4A1E-A086-052FC3ED0D47}">
      <dgm:prSet/>
      <dgm:spPr/>
      <dgm:t>
        <a:bodyPr/>
        <a:lstStyle/>
        <a:p>
          <a:endParaRPr lang="ru-RU"/>
        </a:p>
      </dgm:t>
    </dgm:pt>
    <dgm:pt modelId="{38A731F3-C43C-46EF-B364-661AB020DF2D}" type="sibTrans" cxnId="{9905F821-0C6A-4A1E-A086-052FC3ED0D47}">
      <dgm:prSet/>
      <dgm:spPr/>
      <dgm:t>
        <a:bodyPr/>
        <a:lstStyle/>
        <a:p>
          <a:endParaRPr lang="ru-RU"/>
        </a:p>
      </dgm:t>
    </dgm:pt>
    <dgm:pt modelId="{181A6718-EE21-45F3-A577-240BB109D573}" type="pres">
      <dgm:prSet presAssocID="{039D3721-C840-487A-BE44-A97EFF9834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5A644-E421-4E7B-A1A4-57E760A13E9C}" type="pres">
      <dgm:prSet presAssocID="{039D3721-C840-487A-BE44-A97EFF9834BF}" presName="dummyMaxCanvas" presStyleCnt="0">
        <dgm:presLayoutVars/>
      </dgm:prSet>
      <dgm:spPr/>
    </dgm:pt>
    <dgm:pt modelId="{2A94A5CA-7670-4C86-B3B7-A6D0B7508D76}" type="pres">
      <dgm:prSet presAssocID="{039D3721-C840-487A-BE44-A97EFF9834B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9B41A-3882-4FF5-BADE-3D111D4DB5B5}" type="pres">
      <dgm:prSet presAssocID="{039D3721-C840-487A-BE44-A97EFF9834BF}" presName="ThreeNodes_2" presStyleLbl="node1" presStyleIdx="1" presStyleCnt="3" custLinFactNeighborX="256" custLinFactNeighborY="-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01639-2109-4EB7-8D10-1F2185AE2C0F}" type="pres">
      <dgm:prSet presAssocID="{039D3721-C840-487A-BE44-A97EFF9834BF}" presName="ThreeNodes_3" presStyleLbl="node1" presStyleIdx="2" presStyleCnt="3" custLinFactNeighborX="-303" custLinFactNeighborY="-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3C8A8-2166-4486-87B2-F7F9CAD95C02}" type="pres">
      <dgm:prSet presAssocID="{039D3721-C840-487A-BE44-A97EFF9834B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56239-6656-4218-A919-335CC0984F9E}" type="pres">
      <dgm:prSet presAssocID="{039D3721-C840-487A-BE44-A97EFF9834B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C7A1F-20A3-4295-A37F-2643B95F38F2}" type="pres">
      <dgm:prSet presAssocID="{039D3721-C840-487A-BE44-A97EFF9834B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A7B67-3278-4847-88AF-EAE2E23CC25D}" type="pres">
      <dgm:prSet presAssocID="{039D3721-C840-487A-BE44-A97EFF9834B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DA72F-FF02-44DE-81FB-2321B5428BD5}" type="pres">
      <dgm:prSet presAssocID="{039D3721-C840-487A-BE44-A97EFF9834B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D3786-E72E-4A9A-BF07-96E523B63509}" srcId="{039D3721-C840-487A-BE44-A97EFF9834BF}" destId="{A8129683-7B19-4C1F-99D2-27EA685FA831}" srcOrd="1" destOrd="0" parTransId="{EB9937CC-EC3E-49C5-8E6F-2A4E7936673C}" sibTransId="{E5F2E290-29CC-462F-B764-D4CCEC1566CE}"/>
    <dgm:cxn modelId="{847070EC-1217-4EA8-8EF0-42451D8EB680}" type="presOf" srcId="{A8129683-7B19-4C1F-99D2-27EA685FA831}" destId="{F939B41A-3882-4FF5-BADE-3D111D4DB5B5}" srcOrd="0" destOrd="0" presId="urn:microsoft.com/office/officeart/2005/8/layout/vProcess5"/>
    <dgm:cxn modelId="{9905F821-0C6A-4A1E-A086-052FC3ED0D47}" srcId="{039D3721-C840-487A-BE44-A97EFF9834BF}" destId="{EC16676D-3EF0-4913-8E38-B5738AF026FC}" srcOrd="2" destOrd="0" parTransId="{62333E16-717C-4912-BCB3-3556F47CFCC8}" sibTransId="{38A731F3-C43C-46EF-B364-661AB020DF2D}"/>
    <dgm:cxn modelId="{61467893-0C80-459E-965B-D486CD14CBAB}" srcId="{039D3721-C840-487A-BE44-A97EFF9834BF}" destId="{866CE76E-DC22-4057-B72E-33074148CDB0}" srcOrd="0" destOrd="0" parTransId="{BD73F3D5-1FB7-4FA4-9CA1-37740A9939D7}" sibTransId="{7F908F3D-F134-4A3B-9447-73E15ED5CDA8}"/>
    <dgm:cxn modelId="{180CA4BD-E998-469E-A45F-701752252824}" type="presOf" srcId="{E5F2E290-29CC-462F-B764-D4CCEC1566CE}" destId="{58356239-6656-4218-A919-335CC0984F9E}" srcOrd="0" destOrd="0" presId="urn:microsoft.com/office/officeart/2005/8/layout/vProcess5"/>
    <dgm:cxn modelId="{589620BA-BB8D-48E2-BF9E-4FF1EEB1D48D}" type="presOf" srcId="{EC16676D-3EF0-4913-8E38-B5738AF026FC}" destId="{6D1DA72F-FF02-44DE-81FB-2321B5428BD5}" srcOrd="1" destOrd="0" presId="urn:microsoft.com/office/officeart/2005/8/layout/vProcess5"/>
    <dgm:cxn modelId="{346EB4B8-B138-410A-83D0-201CDF1EC569}" type="presOf" srcId="{866CE76E-DC22-4057-B72E-33074148CDB0}" destId="{2A94A5CA-7670-4C86-B3B7-A6D0B7508D76}" srcOrd="0" destOrd="0" presId="urn:microsoft.com/office/officeart/2005/8/layout/vProcess5"/>
    <dgm:cxn modelId="{D42B34E5-1E02-4DFD-8ADC-414F4A2AF18F}" type="presOf" srcId="{EC16676D-3EF0-4913-8E38-B5738AF026FC}" destId="{CDF01639-2109-4EB7-8D10-1F2185AE2C0F}" srcOrd="0" destOrd="0" presId="urn:microsoft.com/office/officeart/2005/8/layout/vProcess5"/>
    <dgm:cxn modelId="{6020530E-F3D8-4231-8377-E3867D5FCBB8}" type="presOf" srcId="{7F908F3D-F134-4A3B-9447-73E15ED5CDA8}" destId="{E033C8A8-2166-4486-87B2-F7F9CAD95C02}" srcOrd="0" destOrd="0" presId="urn:microsoft.com/office/officeart/2005/8/layout/vProcess5"/>
    <dgm:cxn modelId="{790E81A5-CFC8-4224-B2A7-9C2B8CD36E02}" type="presOf" srcId="{A8129683-7B19-4C1F-99D2-27EA685FA831}" destId="{6F8A7B67-3278-4847-88AF-EAE2E23CC25D}" srcOrd="1" destOrd="0" presId="urn:microsoft.com/office/officeart/2005/8/layout/vProcess5"/>
    <dgm:cxn modelId="{68783769-E03C-4AC3-84A0-DA52DE83B54D}" type="presOf" srcId="{866CE76E-DC22-4057-B72E-33074148CDB0}" destId="{653C7A1F-20A3-4295-A37F-2643B95F38F2}" srcOrd="1" destOrd="0" presId="urn:microsoft.com/office/officeart/2005/8/layout/vProcess5"/>
    <dgm:cxn modelId="{3651B57C-9B90-4CCD-80FB-3D98E31FC672}" type="presOf" srcId="{039D3721-C840-487A-BE44-A97EFF9834BF}" destId="{181A6718-EE21-45F3-A577-240BB109D573}" srcOrd="0" destOrd="0" presId="urn:microsoft.com/office/officeart/2005/8/layout/vProcess5"/>
    <dgm:cxn modelId="{388CDD95-543E-4945-9FD5-8CAF5DF65DE4}" type="presParOf" srcId="{181A6718-EE21-45F3-A577-240BB109D573}" destId="{5E05A644-E421-4E7B-A1A4-57E760A13E9C}" srcOrd="0" destOrd="0" presId="urn:microsoft.com/office/officeart/2005/8/layout/vProcess5"/>
    <dgm:cxn modelId="{CF01C620-275A-44E2-9595-BFDC6B85D7E7}" type="presParOf" srcId="{181A6718-EE21-45F3-A577-240BB109D573}" destId="{2A94A5CA-7670-4C86-B3B7-A6D0B7508D76}" srcOrd="1" destOrd="0" presId="urn:microsoft.com/office/officeart/2005/8/layout/vProcess5"/>
    <dgm:cxn modelId="{B052455C-09B0-4798-B823-BE97BDF0680A}" type="presParOf" srcId="{181A6718-EE21-45F3-A577-240BB109D573}" destId="{F939B41A-3882-4FF5-BADE-3D111D4DB5B5}" srcOrd="2" destOrd="0" presId="urn:microsoft.com/office/officeart/2005/8/layout/vProcess5"/>
    <dgm:cxn modelId="{946A0F11-A92F-40A4-8313-E86E1D528D65}" type="presParOf" srcId="{181A6718-EE21-45F3-A577-240BB109D573}" destId="{CDF01639-2109-4EB7-8D10-1F2185AE2C0F}" srcOrd="3" destOrd="0" presId="urn:microsoft.com/office/officeart/2005/8/layout/vProcess5"/>
    <dgm:cxn modelId="{1035E598-E44C-40E6-97FF-54FF94DBF475}" type="presParOf" srcId="{181A6718-EE21-45F3-A577-240BB109D573}" destId="{E033C8A8-2166-4486-87B2-F7F9CAD95C02}" srcOrd="4" destOrd="0" presId="urn:microsoft.com/office/officeart/2005/8/layout/vProcess5"/>
    <dgm:cxn modelId="{F3C06208-4035-4015-BAC8-E7240CA8B9AA}" type="presParOf" srcId="{181A6718-EE21-45F3-A577-240BB109D573}" destId="{58356239-6656-4218-A919-335CC0984F9E}" srcOrd="5" destOrd="0" presId="urn:microsoft.com/office/officeart/2005/8/layout/vProcess5"/>
    <dgm:cxn modelId="{2480C4C6-D4CF-4264-896E-09D64E03EFA8}" type="presParOf" srcId="{181A6718-EE21-45F3-A577-240BB109D573}" destId="{653C7A1F-20A3-4295-A37F-2643B95F38F2}" srcOrd="6" destOrd="0" presId="urn:microsoft.com/office/officeart/2005/8/layout/vProcess5"/>
    <dgm:cxn modelId="{B426ED3C-9A64-42F8-9AA7-0FFE17514104}" type="presParOf" srcId="{181A6718-EE21-45F3-A577-240BB109D573}" destId="{6F8A7B67-3278-4847-88AF-EAE2E23CC25D}" srcOrd="7" destOrd="0" presId="urn:microsoft.com/office/officeart/2005/8/layout/vProcess5"/>
    <dgm:cxn modelId="{9FAAFD99-D1A6-43E3-8990-396475B4E876}" type="presParOf" srcId="{181A6718-EE21-45F3-A577-240BB109D573}" destId="{6D1DA72F-FF02-44DE-81FB-2321B5428B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B20CC-E8EF-4788-BD02-9DF27E5C259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AD6D8-74B6-49D6-A1FD-28489E6DEA2C}">
      <dgm:prSet/>
      <dgm:spPr/>
      <dgm:t>
        <a:bodyPr/>
        <a:lstStyle/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Горячая линия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ответы специалистов на прямые обращения граждан, пропаганда передового опыта организации домашних сбережений и инвестиций, предупреждение массовых ошибок.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C4F89-208A-43CD-9C67-1F0A8DC1C2C8}" type="parTrans" cxnId="{75CCAA45-AF56-4084-93D3-0E6C5B38318F}">
      <dgm:prSet/>
      <dgm:spPr/>
      <dgm:t>
        <a:bodyPr/>
        <a:lstStyle/>
        <a:p>
          <a:endParaRPr lang="ru-RU"/>
        </a:p>
      </dgm:t>
    </dgm:pt>
    <dgm:pt modelId="{7BACC443-683A-4366-86B6-6ED116AFD20C}" type="sibTrans" cxnId="{75CCAA45-AF56-4084-93D3-0E6C5B38318F}">
      <dgm:prSet/>
      <dgm:spPr/>
      <dgm:t>
        <a:bodyPr/>
        <a:lstStyle/>
        <a:p>
          <a:endParaRPr lang="ru-RU"/>
        </a:p>
      </dgm:t>
    </dgm:pt>
    <dgm:pt modelId="{13475D0A-6A6A-4105-94CA-BAA9576B5A64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разделы, посвященные вопросам финансовой грамотности на Интернет сайтах федеральных органов исполнительной власти, Банка России, Пенсионного фонда РФ и т.д.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47F52-BAAC-4555-BE5C-E707FCF93F50}" type="parTrans" cxnId="{CAEF8E20-4A9C-4EE8-A115-FA3FE914C124}">
      <dgm:prSet/>
      <dgm:spPr/>
      <dgm:t>
        <a:bodyPr/>
        <a:lstStyle/>
        <a:p>
          <a:endParaRPr lang="ru-RU"/>
        </a:p>
      </dgm:t>
    </dgm:pt>
    <dgm:pt modelId="{D11E250C-E2E6-4028-A69F-CE4760896E03}" type="sibTrans" cxnId="{CAEF8E20-4A9C-4EE8-A115-FA3FE914C124}">
      <dgm:prSet/>
      <dgm:spPr/>
      <dgm:t>
        <a:bodyPr/>
        <a:lstStyle/>
        <a:p>
          <a:endParaRPr lang="ru-RU"/>
        </a:p>
      </dgm:t>
    </dgm:pt>
    <dgm:pt modelId="{A3240F06-F0B2-4A19-B1AD-C46ED196BDB5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– ресурс Национальной программы</a:t>
          </a:r>
        </a:p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портал - Российский финансовый рынок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4C36-5E0B-448A-95E0-F2A1B6F7D022}" type="parTrans" cxnId="{DD1A9587-BD37-4AAE-9484-38CAADED5A8E}">
      <dgm:prSet/>
      <dgm:spPr/>
      <dgm:t>
        <a:bodyPr/>
        <a:lstStyle/>
        <a:p>
          <a:endParaRPr lang="ru-RU"/>
        </a:p>
      </dgm:t>
    </dgm:pt>
    <dgm:pt modelId="{D7F00247-EC19-4315-AB1B-5EF122DA34D8}" type="sibTrans" cxnId="{DD1A9587-BD37-4AAE-9484-38CAADED5A8E}">
      <dgm:prSet/>
      <dgm:spPr/>
      <dgm:t>
        <a:bodyPr/>
        <a:lstStyle/>
        <a:p>
          <a:endParaRPr lang="ru-RU"/>
        </a:p>
      </dgm:t>
    </dgm:pt>
    <dgm:pt modelId="{4B7AC070-F275-4B0C-928E-6D5396B9597E}">
      <dgm:prSet/>
      <dgm:spPr/>
      <dgm:t>
        <a:bodyPr/>
        <a:lstStyle/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образовательных материалов, на основе единого стандарта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Медиа контента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947C5-6E59-448B-A23B-A3DC7EE4E2A2}" type="parTrans" cxnId="{0A3E88B5-0489-4583-B776-EB077460B493}">
      <dgm:prSet/>
      <dgm:spPr/>
      <dgm:t>
        <a:bodyPr/>
        <a:lstStyle/>
        <a:p>
          <a:endParaRPr lang="ru-RU"/>
        </a:p>
      </dgm:t>
    </dgm:pt>
    <dgm:pt modelId="{8173A568-CD72-48E0-AF81-12C3F0243769}" type="sibTrans" cxnId="{0A3E88B5-0489-4583-B776-EB077460B493}">
      <dgm:prSet/>
      <dgm:spPr/>
      <dgm:t>
        <a:bodyPr/>
        <a:lstStyle/>
        <a:p>
          <a:endParaRPr lang="ru-RU"/>
        </a:p>
      </dgm:t>
    </dgm:pt>
    <dgm:pt modelId="{89D0D10A-B31B-40AF-99ED-B5C187DEC5F3}">
      <dgm:prSet/>
      <dgm:spPr/>
      <dgm:t>
        <a:bodyPr/>
        <a:lstStyle/>
        <a:p>
          <a:endParaRPr lang="ru-RU"/>
        </a:p>
      </dgm:t>
    </dgm:pt>
    <dgm:pt modelId="{2085D164-CDC7-4452-9FFF-3A09BB9F019C}" type="parTrans" cxnId="{E666B902-4601-4CC2-922B-AAC604AF9F08}">
      <dgm:prSet/>
      <dgm:spPr/>
      <dgm:t>
        <a:bodyPr/>
        <a:lstStyle/>
        <a:p>
          <a:endParaRPr lang="ru-RU"/>
        </a:p>
      </dgm:t>
    </dgm:pt>
    <dgm:pt modelId="{7A8D2DDB-5878-450B-8842-E1E40305AC0B}" type="sibTrans" cxnId="{E666B902-4601-4CC2-922B-AAC604AF9F08}">
      <dgm:prSet/>
      <dgm:spPr/>
      <dgm:t>
        <a:bodyPr/>
        <a:lstStyle/>
        <a:p>
          <a:endParaRPr lang="ru-RU"/>
        </a:p>
      </dgm:t>
    </dgm:pt>
    <dgm:pt modelId="{5C18844A-0A3F-4121-8CF7-74C3A4AEDDD1}">
      <dgm:prSet/>
      <dgm:spPr/>
      <dgm:t>
        <a:bodyPr/>
        <a:lstStyle/>
        <a:p>
          <a:endParaRPr lang="ru-RU"/>
        </a:p>
      </dgm:t>
    </dgm:pt>
    <dgm:pt modelId="{17313BE7-3F26-488A-BDF4-222F3AAD069A}" type="parTrans" cxnId="{0A030BE7-EA7E-4C80-BC50-465350822CAD}">
      <dgm:prSet/>
      <dgm:spPr/>
      <dgm:t>
        <a:bodyPr/>
        <a:lstStyle/>
        <a:p>
          <a:endParaRPr lang="ru-RU"/>
        </a:p>
      </dgm:t>
    </dgm:pt>
    <dgm:pt modelId="{6CF2A2C1-8730-4AFA-A96E-FFA98BC648EF}" type="sibTrans" cxnId="{0A030BE7-EA7E-4C80-BC50-465350822CAD}">
      <dgm:prSet/>
      <dgm:spPr/>
      <dgm:t>
        <a:bodyPr/>
        <a:lstStyle/>
        <a:p>
          <a:endParaRPr lang="ru-RU"/>
        </a:p>
      </dgm:t>
    </dgm:pt>
    <dgm:pt modelId="{625BE9F1-28DA-4ED1-8BD0-F1E9088523A1}">
      <dgm:prSet/>
      <dgm:spPr/>
      <dgm:t>
        <a:bodyPr/>
        <a:lstStyle/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Брошюра – памятка: Финансовая безопасность домохозяйств: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 опыта Горячей линии, четкие и понятные для простых граждан технологии: кредит, ипотека, акции, инвестиции, пенсии и т.д.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789EC3-2377-4E45-A486-5B17CE2E5541}" type="parTrans" cxnId="{46787157-4582-41E3-B86A-A0875A6AA124}">
      <dgm:prSet/>
      <dgm:spPr/>
      <dgm:t>
        <a:bodyPr/>
        <a:lstStyle/>
        <a:p>
          <a:endParaRPr lang="ru-RU"/>
        </a:p>
      </dgm:t>
    </dgm:pt>
    <dgm:pt modelId="{92B97E0A-3E48-4DFD-8D67-DC97A6748016}" type="sibTrans" cxnId="{46787157-4582-41E3-B86A-A0875A6AA124}">
      <dgm:prSet/>
      <dgm:spPr/>
      <dgm:t>
        <a:bodyPr/>
        <a:lstStyle/>
        <a:p>
          <a:endParaRPr lang="ru-RU"/>
        </a:p>
      </dgm:t>
    </dgm:pt>
    <dgm:pt modelId="{CD4762C2-6A09-4529-9FD2-608453E7F608}" type="pres">
      <dgm:prSet presAssocID="{2F4B20CC-E8EF-4788-BD02-9DF27E5C259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C838-0D15-4448-BDCA-39CF505F12DE}" type="pres">
      <dgm:prSet presAssocID="{2F4B20CC-E8EF-4788-BD02-9DF27E5C2596}" presName="arrow" presStyleLbl="bgShp" presStyleIdx="0" presStyleCnt="1"/>
      <dgm:spPr/>
    </dgm:pt>
    <dgm:pt modelId="{E1DD00B3-BAD3-40C3-AD44-7A236EAFBB14}" type="pres">
      <dgm:prSet presAssocID="{2F4B20CC-E8EF-4788-BD02-9DF27E5C2596}" presName="arrowDiagram5" presStyleCnt="0"/>
      <dgm:spPr/>
    </dgm:pt>
    <dgm:pt modelId="{8E2D5938-5766-4F0B-B961-A25C579B71F7}" type="pres">
      <dgm:prSet presAssocID="{A3240F06-F0B2-4A19-B1AD-C46ED196BDB5}" presName="bullet5a" presStyleLbl="node1" presStyleIdx="0" presStyleCnt="5"/>
      <dgm:spPr/>
    </dgm:pt>
    <dgm:pt modelId="{5EB8C5EB-7B42-4015-88D2-45533CBDE897}" type="pres">
      <dgm:prSet presAssocID="{A3240F06-F0B2-4A19-B1AD-C46ED196BD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91F6C-CF7C-4E45-A507-7845AA34100E}" type="pres">
      <dgm:prSet presAssocID="{13475D0A-6A6A-4105-94CA-BAA9576B5A64}" presName="bullet5b" presStyleLbl="node1" presStyleIdx="1" presStyleCnt="5"/>
      <dgm:spPr/>
    </dgm:pt>
    <dgm:pt modelId="{28B592B8-B29A-4371-8B46-D059EA6D12C5}" type="pres">
      <dgm:prSet presAssocID="{13475D0A-6A6A-4105-94CA-BAA9576B5A6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AC5E3-5C6C-4974-B8EC-3F6254A73C89}" type="pres">
      <dgm:prSet presAssocID="{713AD6D8-74B6-49D6-A1FD-28489E6DEA2C}" presName="bullet5c" presStyleLbl="node1" presStyleIdx="2" presStyleCnt="5"/>
      <dgm:spPr/>
    </dgm:pt>
    <dgm:pt modelId="{59D76214-27DA-4CE1-A83D-559023D47B17}" type="pres">
      <dgm:prSet presAssocID="{713AD6D8-74B6-49D6-A1FD-28489E6DEA2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E79D2-4026-4CC3-99ED-E0F6E337EA37}" type="pres">
      <dgm:prSet presAssocID="{625BE9F1-28DA-4ED1-8BD0-F1E9088523A1}" presName="bullet5d" presStyleLbl="node1" presStyleIdx="3" presStyleCnt="5"/>
      <dgm:spPr/>
    </dgm:pt>
    <dgm:pt modelId="{53374A81-A345-4E00-B841-848A42A47648}" type="pres">
      <dgm:prSet presAssocID="{625BE9F1-28DA-4ED1-8BD0-F1E9088523A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2FD52-EF5E-40DA-99E1-C29A3EB00111}" type="pres">
      <dgm:prSet presAssocID="{4B7AC070-F275-4B0C-928E-6D5396B9597E}" presName="bullet5e" presStyleLbl="node1" presStyleIdx="4" presStyleCnt="5"/>
      <dgm:spPr/>
    </dgm:pt>
    <dgm:pt modelId="{224B686C-E358-43D3-8607-C92E6762846D}" type="pres">
      <dgm:prSet presAssocID="{4B7AC070-F275-4B0C-928E-6D5396B9597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82A77-31B2-41C6-879E-565ADD0F5DF3}" type="presOf" srcId="{625BE9F1-28DA-4ED1-8BD0-F1E9088523A1}" destId="{53374A81-A345-4E00-B841-848A42A47648}" srcOrd="0" destOrd="0" presId="urn:microsoft.com/office/officeart/2005/8/layout/arrow2"/>
    <dgm:cxn modelId="{A4CD7528-8B7A-4865-819F-CC21449FE46F}" type="presOf" srcId="{4B7AC070-F275-4B0C-928E-6D5396B9597E}" destId="{224B686C-E358-43D3-8607-C92E6762846D}" srcOrd="0" destOrd="0" presId="urn:microsoft.com/office/officeart/2005/8/layout/arrow2"/>
    <dgm:cxn modelId="{E666B902-4601-4CC2-922B-AAC604AF9F08}" srcId="{2F4B20CC-E8EF-4788-BD02-9DF27E5C2596}" destId="{89D0D10A-B31B-40AF-99ED-B5C187DEC5F3}" srcOrd="6" destOrd="0" parTransId="{2085D164-CDC7-4452-9FFF-3A09BB9F019C}" sibTransId="{7A8D2DDB-5878-450B-8842-E1E40305AC0B}"/>
    <dgm:cxn modelId="{BBD0C853-D3B5-4D9C-B46D-7A56F00DD3E8}" type="presOf" srcId="{A3240F06-F0B2-4A19-B1AD-C46ED196BDB5}" destId="{5EB8C5EB-7B42-4015-88D2-45533CBDE897}" srcOrd="0" destOrd="0" presId="urn:microsoft.com/office/officeart/2005/8/layout/arrow2"/>
    <dgm:cxn modelId="{17B1E0EC-3636-4CE4-AB7F-4F21E99EC435}" type="presOf" srcId="{713AD6D8-74B6-49D6-A1FD-28489E6DEA2C}" destId="{59D76214-27DA-4CE1-A83D-559023D47B17}" srcOrd="0" destOrd="0" presId="urn:microsoft.com/office/officeart/2005/8/layout/arrow2"/>
    <dgm:cxn modelId="{0A030BE7-EA7E-4C80-BC50-465350822CAD}" srcId="{2F4B20CC-E8EF-4788-BD02-9DF27E5C2596}" destId="{5C18844A-0A3F-4121-8CF7-74C3A4AEDDD1}" srcOrd="5" destOrd="0" parTransId="{17313BE7-3F26-488A-BDF4-222F3AAD069A}" sibTransId="{6CF2A2C1-8730-4AFA-A96E-FFA98BC648EF}"/>
    <dgm:cxn modelId="{DD1A9587-BD37-4AAE-9484-38CAADED5A8E}" srcId="{2F4B20CC-E8EF-4788-BD02-9DF27E5C2596}" destId="{A3240F06-F0B2-4A19-B1AD-C46ED196BDB5}" srcOrd="0" destOrd="0" parTransId="{65B24C36-5E0B-448A-95E0-F2A1B6F7D022}" sibTransId="{D7F00247-EC19-4315-AB1B-5EF122DA34D8}"/>
    <dgm:cxn modelId="{4AB783C2-54B0-4759-A091-982FEF688D64}" type="presOf" srcId="{2F4B20CC-E8EF-4788-BD02-9DF27E5C2596}" destId="{CD4762C2-6A09-4529-9FD2-608453E7F608}" srcOrd="0" destOrd="0" presId="urn:microsoft.com/office/officeart/2005/8/layout/arrow2"/>
    <dgm:cxn modelId="{AE8C56B1-8193-42F1-A109-E1A180F44C32}" type="presOf" srcId="{13475D0A-6A6A-4105-94CA-BAA9576B5A64}" destId="{28B592B8-B29A-4371-8B46-D059EA6D12C5}" srcOrd="0" destOrd="0" presId="urn:microsoft.com/office/officeart/2005/8/layout/arrow2"/>
    <dgm:cxn modelId="{0A3E88B5-0489-4583-B776-EB077460B493}" srcId="{2F4B20CC-E8EF-4788-BD02-9DF27E5C2596}" destId="{4B7AC070-F275-4B0C-928E-6D5396B9597E}" srcOrd="4" destOrd="0" parTransId="{C86947C5-6E59-448B-A23B-A3DC7EE4E2A2}" sibTransId="{8173A568-CD72-48E0-AF81-12C3F0243769}"/>
    <dgm:cxn modelId="{CAEF8E20-4A9C-4EE8-A115-FA3FE914C124}" srcId="{2F4B20CC-E8EF-4788-BD02-9DF27E5C2596}" destId="{13475D0A-6A6A-4105-94CA-BAA9576B5A64}" srcOrd="1" destOrd="0" parTransId="{54C47F52-BAAC-4555-BE5C-E707FCF93F50}" sibTransId="{D11E250C-E2E6-4028-A69F-CE4760896E03}"/>
    <dgm:cxn modelId="{46787157-4582-41E3-B86A-A0875A6AA124}" srcId="{2F4B20CC-E8EF-4788-BD02-9DF27E5C2596}" destId="{625BE9F1-28DA-4ED1-8BD0-F1E9088523A1}" srcOrd="3" destOrd="0" parTransId="{1F789EC3-2377-4E45-A486-5B17CE2E5541}" sibTransId="{92B97E0A-3E48-4DFD-8D67-DC97A6748016}"/>
    <dgm:cxn modelId="{75CCAA45-AF56-4084-93D3-0E6C5B38318F}" srcId="{2F4B20CC-E8EF-4788-BD02-9DF27E5C2596}" destId="{713AD6D8-74B6-49D6-A1FD-28489E6DEA2C}" srcOrd="2" destOrd="0" parTransId="{5C3C4F89-208A-43CD-9C67-1F0A8DC1C2C8}" sibTransId="{7BACC443-683A-4366-86B6-6ED116AFD20C}"/>
    <dgm:cxn modelId="{1DBB16EF-421D-4676-BE25-77F8F39ACCB0}" type="presParOf" srcId="{CD4762C2-6A09-4529-9FD2-608453E7F608}" destId="{4DDBC838-0D15-4448-BDCA-39CF505F12DE}" srcOrd="0" destOrd="0" presId="urn:microsoft.com/office/officeart/2005/8/layout/arrow2"/>
    <dgm:cxn modelId="{390A3111-1A4E-4891-B4F2-628CFF2342B1}" type="presParOf" srcId="{CD4762C2-6A09-4529-9FD2-608453E7F608}" destId="{E1DD00B3-BAD3-40C3-AD44-7A236EAFBB14}" srcOrd="1" destOrd="0" presId="urn:microsoft.com/office/officeart/2005/8/layout/arrow2"/>
    <dgm:cxn modelId="{4407FAB2-9CF0-4C39-81EC-2AAB18968CE6}" type="presParOf" srcId="{E1DD00B3-BAD3-40C3-AD44-7A236EAFBB14}" destId="{8E2D5938-5766-4F0B-B961-A25C579B71F7}" srcOrd="0" destOrd="0" presId="urn:microsoft.com/office/officeart/2005/8/layout/arrow2"/>
    <dgm:cxn modelId="{CD991933-E2B3-4588-8DB7-E4B09CED23AC}" type="presParOf" srcId="{E1DD00B3-BAD3-40C3-AD44-7A236EAFBB14}" destId="{5EB8C5EB-7B42-4015-88D2-45533CBDE897}" srcOrd="1" destOrd="0" presId="urn:microsoft.com/office/officeart/2005/8/layout/arrow2"/>
    <dgm:cxn modelId="{B2B05F7A-370C-4C7B-8528-7989543A33EA}" type="presParOf" srcId="{E1DD00B3-BAD3-40C3-AD44-7A236EAFBB14}" destId="{67F91F6C-CF7C-4E45-A507-7845AA34100E}" srcOrd="2" destOrd="0" presId="urn:microsoft.com/office/officeart/2005/8/layout/arrow2"/>
    <dgm:cxn modelId="{CC08318B-1B71-4796-8182-298E7C833202}" type="presParOf" srcId="{E1DD00B3-BAD3-40C3-AD44-7A236EAFBB14}" destId="{28B592B8-B29A-4371-8B46-D059EA6D12C5}" srcOrd="3" destOrd="0" presId="urn:microsoft.com/office/officeart/2005/8/layout/arrow2"/>
    <dgm:cxn modelId="{FD033AC6-7287-4B59-A3BB-C5154F9A941C}" type="presParOf" srcId="{E1DD00B3-BAD3-40C3-AD44-7A236EAFBB14}" destId="{9FAAC5E3-5C6C-4974-B8EC-3F6254A73C89}" srcOrd="4" destOrd="0" presId="urn:microsoft.com/office/officeart/2005/8/layout/arrow2"/>
    <dgm:cxn modelId="{E1B5BF56-6715-4DE4-9E24-617D1D854469}" type="presParOf" srcId="{E1DD00B3-BAD3-40C3-AD44-7A236EAFBB14}" destId="{59D76214-27DA-4CE1-A83D-559023D47B17}" srcOrd="5" destOrd="0" presId="urn:microsoft.com/office/officeart/2005/8/layout/arrow2"/>
    <dgm:cxn modelId="{54FFCE4A-08F7-4D6C-8C09-72606397F6F2}" type="presParOf" srcId="{E1DD00B3-BAD3-40C3-AD44-7A236EAFBB14}" destId="{EA1E79D2-4026-4CC3-99ED-E0F6E337EA37}" srcOrd="6" destOrd="0" presId="urn:microsoft.com/office/officeart/2005/8/layout/arrow2"/>
    <dgm:cxn modelId="{A6C9E2AE-BFF5-4D47-8608-46B57A4D1E5A}" type="presParOf" srcId="{E1DD00B3-BAD3-40C3-AD44-7A236EAFBB14}" destId="{53374A81-A345-4E00-B841-848A42A47648}" srcOrd="7" destOrd="0" presId="urn:microsoft.com/office/officeart/2005/8/layout/arrow2"/>
    <dgm:cxn modelId="{386666F4-6701-4A9B-ADA5-24ED95DD0A07}" type="presParOf" srcId="{E1DD00B3-BAD3-40C3-AD44-7A236EAFBB14}" destId="{E8E2FD52-EF5E-40DA-99E1-C29A3EB00111}" srcOrd="8" destOrd="0" presId="urn:microsoft.com/office/officeart/2005/8/layout/arrow2"/>
    <dgm:cxn modelId="{E2D80A56-B4E5-4024-875B-474B504F5535}" type="presParOf" srcId="{E1DD00B3-BAD3-40C3-AD44-7A236EAFBB14}" destId="{224B686C-E358-43D3-8607-C92E6762846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08987-2C0A-4138-A65F-9C86D00CC9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BE1B5-64AF-4E6E-8227-591447F3D918}">
      <dgm:prSet phldrT="[Текст]" custT="1"/>
      <dgm:spPr/>
      <dgm:t>
        <a:bodyPr/>
        <a:lstStyle/>
        <a:p>
          <a:r>
            <a:rPr lang="ru-RU" sz="105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Издание народного учебника : </a:t>
          </a:r>
          <a:r>
            <a:rPr lang="ru-RU" sz="105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практической экономики</a:t>
          </a:r>
          <a:endParaRPr lang="ru-RU" sz="105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68D10-3CDC-498E-A731-51C1B15BC4EE}" type="parTrans" cxnId="{393869DB-D24B-4AC1-964E-7147707E19AB}">
      <dgm:prSet/>
      <dgm:spPr/>
      <dgm:t>
        <a:bodyPr/>
        <a:lstStyle/>
        <a:p>
          <a:endParaRPr lang="ru-RU"/>
        </a:p>
      </dgm:t>
    </dgm:pt>
    <dgm:pt modelId="{AF5B9290-C349-47CE-8E16-721C2FA89B1E}" type="sibTrans" cxnId="{393869DB-D24B-4AC1-964E-7147707E19AB}">
      <dgm:prSet/>
      <dgm:spPr/>
      <dgm:t>
        <a:bodyPr/>
        <a:lstStyle/>
        <a:p>
          <a:endParaRPr lang="ru-RU"/>
        </a:p>
      </dgm:t>
    </dgm:pt>
    <dgm:pt modelId="{D2E2AA48-91BB-4616-A991-351D4534EBA3}">
      <dgm:prSet phldrT="[Текст]"/>
      <dgm:spPr/>
      <dgm:t>
        <a:bodyPr/>
        <a:lstStyle/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базового курса финансовой грамотности</a:t>
          </a:r>
          <a:r>
            <a: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ВУЗы, старшие классы школ среднего образования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13990-6878-42D1-8CEF-D9AA69D0D647}" type="parTrans" cxnId="{BDE7CB87-C064-4B06-875A-97F46669A1E6}">
      <dgm:prSet/>
      <dgm:spPr/>
      <dgm:t>
        <a:bodyPr/>
        <a:lstStyle/>
        <a:p>
          <a:endParaRPr lang="ru-RU"/>
        </a:p>
      </dgm:t>
    </dgm:pt>
    <dgm:pt modelId="{A51DCF33-112F-473A-AC1A-DCE7AB0D73B5}" type="sibTrans" cxnId="{BDE7CB87-C064-4B06-875A-97F46669A1E6}">
      <dgm:prSet/>
      <dgm:spPr/>
      <dgm:t>
        <a:bodyPr/>
        <a:lstStyle/>
        <a:p>
          <a:endParaRPr lang="ru-RU"/>
        </a:p>
      </dgm:t>
    </dgm:pt>
    <dgm:pt modelId="{B83177E7-D7DE-4EB8-94F7-E654B0AF8C81}">
      <dgm:prSet phldrT="[Текст]"/>
      <dgm:spPr/>
      <dgm:t>
        <a:bodyPr/>
        <a:lstStyle/>
        <a:p>
          <a:endParaRPr lang="ru-RU" b="1" i="0" u="sng" dirty="0" smtClean="0"/>
        </a:p>
        <a:p>
          <a:endParaRPr lang="ru-RU" b="1" i="0" u="sng" dirty="0" smtClean="0"/>
        </a:p>
        <a:p>
          <a:endParaRPr lang="ru-RU" b="1" i="0" u="sng" dirty="0" smtClean="0"/>
        </a:p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Социологическая диагностика групп риска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 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пользователей кредита, массовых инвесторов, пенсионеров и др.</a:t>
          </a:r>
          <a:r>
            <a:rPr lang="ru-RU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7182D-8C15-4502-97EA-166ED661DD95}" type="parTrans" cxnId="{15554F30-59F3-4355-947A-6D313A59A572}">
      <dgm:prSet/>
      <dgm:spPr/>
      <dgm:t>
        <a:bodyPr/>
        <a:lstStyle/>
        <a:p>
          <a:endParaRPr lang="ru-RU"/>
        </a:p>
      </dgm:t>
    </dgm:pt>
    <dgm:pt modelId="{B252C385-0382-49C0-A667-5967D8141E41}" type="sibTrans" cxnId="{15554F30-59F3-4355-947A-6D313A59A572}">
      <dgm:prSet/>
      <dgm:spPr/>
      <dgm:t>
        <a:bodyPr/>
        <a:lstStyle/>
        <a:p>
          <a:endParaRPr lang="ru-RU"/>
        </a:p>
      </dgm:t>
    </dgm:pt>
    <dgm:pt modelId="{9D884FA5-3272-460B-BDA1-1F8FF8730BCF}">
      <dgm:prSet/>
      <dgm:spPr/>
      <dgm:t>
        <a:bodyPr/>
        <a:lstStyle/>
        <a:p>
          <a:endParaRPr lang="ru-RU"/>
        </a:p>
      </dgm:t>
    </dgm:pt>
    <dgm:pt modelId="{3DCE77BB-D6E5-4FB7-802D-54084F6A576C}" type="parTrans" cxnId="{48454608-7316-4705-97B7-859AA6DFB1CA}">
      <dgm:prSet/>
      <dgm:spPr/>
      <dgm:t>
        <a:bodyPr/>
        <a:lstStyle/>
        <a:p>
          <a:endParaRPr lang="ru-RU"/>
        </a:p>
      </dgm:t>
    </dgm:pt>
    <dgm:pt modelId="{9E6A8103-F83D-4050-8B8D-656ACE430529}" type="sibTrans" cxnId="{48454608-7316-4705-97B7-859AA6DFB1CA}">
      <dgm:prSet/>
      <dgm:spPr/>
      <dgm:t>
        <a:bodyPr/>
        <a:lstStyle/>
        <a:p>
          <a:endParaRPr lang="ru-RU"/>
        </a:p>
      </dgm:t>
    </dgm:pt>
    <dgm:pt modelId="{68A19B64-6E06-4993-8DA3-7DE62E0642AB}">
      <dgm:prSet/>
      <dgm:spPr/>
      <dgm:t>
        <a:bodyPr/>
        <a:lstStyle/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Регулярные рубрики в СМИ</a:t>
          </a:r>
          <a:r>
            <a: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финансовая грамотность.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8902A-5622-4034-9207-75605DA069E7}" type="parTrans" cxnId="{F4379E2B-3257-46ED-B726-34655336AAA4}">
      <dgm:prSet/>
      <dgm:spPr/>
      <dgm:t>
        <a:bodyPr/>
        <a:lstStyle/>
        <a:p>
          <a:endParaRPr lang="ru-RU"/>
        </a:p>
      </dgm:t>
    </dgm:pt>
    <dgm:pt modelId="{5F8F3238-AAA9-4D92-95DE-00386CB1EEA4}" type="sibTrans" cxnId="{F4379E2B-3257-46ED-B726-34655336AAA4}">
      <dgm:prSet/>
      <dgm:spPr/>
      <dgm:t>
        <a:bodyPr/>
        <a:lstStyle/>
        <a:p>
          <a:endParaRPr lang="ru-RU"/>
        </a:p>
      </dgm:t>
    </dgm:pt>
    <dgm:pt modelId="{4DEE3A09-BE47-4FAA-B462-ED802EAAE903}">
      <dgm:prSet/>
      <dgm:spPr/>
      <dgm:t>
        <a:bodyPr/>
        <a:lstStyle/>
        <a:p>
          <a:r>
            <a:rPr lang="ru-RU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Ежегодный общероссийский медиа – </a:t>
          </a:r>
          <a:r>
            <a: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форум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по финансовой грамотности. 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C53D6-BBD8-4618-B8DA-80BBB9B946EB}" type="parTrans" cxnId="{A1A82C04-27D8-4C2B-A688-2356B3ADDB47}">
      <dgm:prSet/>
      <dgm:spPr/>
      <dgm:t>
        <a:bodyPr/>
        <a:lstStyle/>
        <a:p>
          <a:endParaRPr lang="ru-RU"/>
        </a:p>
      </dgm:t>
    </dgm:pt>
    <dgm:pt modelId="{D70F8709-3A27-4632-A234-8F496546CF15}" type="sibTrans" cxnId="{A1A82C04-27D8-4C2B-A688-2356B3ADDB47}">
      <dgm:prSet/>
      <dgm:spPr/>
      <dgm:t>
        <a:bodyPr/>
        <a:lstStyle/>
        <a:p>
          <a:endParaRPr lang="ru-RU"/>
        </a:p>
      </dgm:t>
    </dgm:pt>
    <dgm:pt modelId="{1251886A-2ABE-476B-9BCF-EB9CCFCB60BF}">
      <dgm:prSet/>
      <dgm:spPr/>
      <dgm:t>
        <a:bodyPr/>
        <a:lstStyle/>
        <a:p>
          <a:endParaRPr lang="ru-RU"/>
        </a:p>
      </dgm:t>
    </dgm:pt>
    <dgm:pt modelId="{3DEC2B37-8DC0-493E-ADF0-C6B5894B6595}" type="parTrans" cxnId="{683E21DB-5148-4662-8639-3DE7D15E4AB2}">
      <dgm:prSet/>
      <dgm:spPr/>
      <dgm:t>
        <a:bodyPr/>
        <a:lstStyle/>
        <a:p>
          <a:endParaRPr lang="ru-RU"/>
        </a:p>
      </dgm:t>
    </dgm:pt>
    <dgm:pt modelId="{0BCAFCFB-73E6-4283-B224-CA374AF021C1}" type="sibTrans" cxnId="{683E21DB-5148-4662-8639-3DE7D15E4AB2}">
      <dgm:prSet/>
      <dgm:spPr/>
      <dgm:t>
        <a:bodyPr/>
        <a:lstStyle/>
        <a:p>
          <a:endParaRPr lang="ru-RU"/>
        </a:p>
      </dgm:t>
    </dgm:pt>
    <dgm:pt modelId="{51A06656-7A8B-47B6-9CB0-008F91AE4B24}">
      <dgm:prSet/>
      <dgm:spPr/>
      <dgm:t>
        <a:bodyPr/>
        <a:lstStyle/>
        <a:p>
          <a:endParaRPr lang="ru-RU"/>
        </a:p>
      </dgm:t>
    </dgm:pt>
    <dgm:pt modelId="{1B2F6979-ADD3-4A2B-9228-050A2CBCEA7F}" type="parTrans" cxnId="{13907D14-70F0-4810-A0C7-CFE4154CCCA0}">
      <dgm:prSet/>
      <dgm:spPr/>
      <dgm:t>
        <a:bodyPr/>
        <a:lstStyle/>
        <a:p>
          <a:endParaRPr lang="ru-RU"/>
        </a:p>
      </dgm:t>
    </dgm:pt>
    <dgm:pt modelId="{6C4BADCD-0143-4318-BC9A-71C26F5BB8D3}" type="sibTrans" cxnId="{13907D14-70F0-4810-A0C7-CFE4154CCCA0}">
      <dgm:prSet/>
      <dgm:spPr/>
      <dgm:t>
        <a:bodyPr/>
        <a:lstStyle/>
        <a:p>
          <a:endParaRPr lang="ru-RU"/>
        </a:p>
      </dgm:t>
    </dgm:pt>
    <dgm:pt modelId="{38F82908-8711-459A-842C-0AA589A4EB9D}">
      <dgm:prSet/>
      <dgm:spPr/>
      <dgm:t>
        <a:bodyPr/>
        <a:lstStyle/>
        <a:p>
          <a:endParaRPr lang="ru-RU"/>
        </a:p>
      </dgm:t>
    </dgm:pt>
    <dgm:pt modelId="{B247468E-289B-4DDC-85F7-21E2663F356D}" type="parTrans" cxnId="{1C64D539-D657-404B-8EC3-F09FD3E5AF36}">
      <dgm:prSet/>
      <dgm:spPr/>
      <dgm:t>
        <a:bodyPr/>
        <a:lstStyle/>
        <a:p>
          <a:endParaRPr lang="ru-RU"/>
        </a:p>
      </dgm:t>
    </dgm:pt>
    <dgm:pt modelId="{1B3F5319-5988-443F-B5F2-C1004620459C}" type="sibTrans" cxnId="{1C64D539-D657-404B-8EC3-F09FD3E5AF36}">
      <dgm:prSet/>
      <dgm:spPr/>
      <dgm:t>
        <a:bodyPr/>
        <a:lstStyle/>
        <a:p>
          <a:endParaRPr lang="ru-RU"/>
        </a:p>
      </dgm:t>
    </dgm:pt>
    <dgm:pt modelId="{BE771C6F-59E1-4CA8-BEAF-5699F7DA54E2}" type="pres">
      <dgm:prSet presAssocID="{6A108987-2C0A-4138-A65F-9C86D00CC9E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EE02B-1D3B-429A-8B2A-61E8AB7CF1FD}" type="pres">
      <dgm:prSet presAssocID="{6A108987-2C0A-4138-A65F-9C86D00CC9E3}" presName="arrow" presStyleLbl="bgShp" presStyleIdx="0" presStyleCnt="1"/>
      <dgm:spPr/>
    </dgm:pt>
    <dgm:pt modelId="{997E61EC-DAFC-4FB8-ACFE-2216E0453752}" type="pres">
      <dgm:prSet presAssocID="{6A108987-2C0A-4138-A65F-9C86D00CC9E3}" presName="arrowDiagram5" presStyleCnt="0"/>
      <dgm:spPr/>
    </dgm:pt>
    <dgm:pt modelId="{7C341EFF-6CAB-48FA-B6D4-009D523D76F9}" type="pres">
      <dgm:prSet presAssocID="{415BE1B5-64AF-4E6E-8227-591447F3D918}" presName="bullet5a" presStyleLbl="node1" presStyleIdx="0" presStyleCnt="5"/>
      <dgm:spPr/>
    </dgm:pt>
    <dgm:pt modelId="{D1A682E7-BF6E-44BC-84C6-2AFB14ED1646}" type="pres">
      <dgm:prSet presAssocID="{415BE1B5-64AF-4E6E-8227-591447F3D91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18A3-E1B4-406C-9B6C-3CBC247B798C}" type="pres">
      <dgm:prSet presAssocID="{D2E2AA48-91BB-4616-A991-351D4534EBA3}" presName="bullet5b" presStyleLbl="node1" presStyleIdx="1" presStyleCnt="5"/>
      <dgm:spPr/>
    </dgm:pt>
    <dgm:pt modelId="{BD4A021A-C72A-409A-8494-E0508C724039}" type="pres">
      <dgm:prSet presAssocID="{D2E2AA48-91BB-4616-A991-351D4534EBA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0DFC9-F004-495D-A726-632E2CDD0A18}" type="pres">
      <dgm:prSet presAssocID="{B83177E7-D7DE-4EB8-94F7-E654B0AF8C81}" presName="bullet5c" presStyleLbl="node1" presStyleIdx="2" presStyleCnt="5"/>
      <dgm:spPr/>
    </dgm:pt>
    <dgm:pt modelId="{19C79A64-6515-4CA4-A749-2F5BF0005221}" type="pres">
      <dgm:prSet presAssocID="{B83177E7-D7DE-4EB8-94F7-E654B0AF8C8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55C1E-F1FF-4097-9190-D817042B020E}" type="pres">
      <dgm:prSet presAssocID="{4DEE3A09-BE47-4FAA-B462-ED802EAAE903}" presName="bullet5d" presStyleLbl="node1" presStyleIdx="3" presStyleCnt="5"/>
      <dgm:spPr/>
    </dgm:pt>
    <dgm:pt modelId="{FB879787-5179-4A5E-A24E-B51F5FDB9044}" type="pres">
      <dgm:prSet presAssocID="{4DEE3A09-BE47-4FAA-B462-ED802EAAE90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4F5ED-851C-4907-86B7-5C93C827090D}" type="pres">
      <dgm:prSet presAssocID="{68A19B64-6E06-4993-8DA3-7DE62E0642AB}" presName="bullet5e" presStyleLbl="node1" presStyleIdx="4" presStyleCnt="5"/>
      <dgm:spPr/>
    </dgm:pt>
    <dgm:pt modelId="{FFCB5630-3353-4EF3-A13F-02D16E7C6E33}" type="pres">
      <dgm:prSet presAssocID="{68A19B64-6E06-4993-8DA3-7DE62E0642A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7CB87-C064-4B06-875A-97F46669A1E6}" srcId="{6A108987-2C0A-4138-A65F-9C86D00CC9E3}" destId="{D2E2AA48-91BB-4616-A991-351D4534EBA3}" srcOrd="1" destOrd="0" parTransId="{11E13990-6878-42D1-8CEF-D9AA69D0D647}" sibTransId="{A51DCF33-112F-473A-AC1A-DCE7AB0D73B5}"/>
    <dgm:cxn modelId="{D7159689-44B4-4A55-A47F-99902A973C37}" type="presOf" srcId="{D2E2AA48-91BB-4616-A991-351D4534EBA3}" destId="{BD4A021A-C72A-409A-8494-E0508C724039}" srcOrd="0" destOrd="0" presId="urn:microsoft.com/office/officeart/2005/8/layout/arrow2"/>
    <dgm:cxn modelId="{BBB9F712-D2AB-4819-965D-94581B38390E}" type="presOf" srcId="{6A108987-2C0A-4138-A65F-9C86D00CC9E3}" destId="{BE771C6F-59E1-4CA8-BEAF-5699F7DA54E2}" srcOrd="0" destOrd="0" presId="urn:microsoft.com/office/officeart/2005/8/layout/arrow2"/>
    <dgm:cxn modelId="{F4379E2B-3257-46ED-B726-34655336AAA4}" srcId="{6A108987-2C0A-4138-A65F-9C86D00CC9E3}" destId="{68A19B64-6E06-4993-8DA3-7DE62E0642AB}" srcOrd="4" destOrd="0" parTransId="{54B8902A-5622-4034-9207-75605DA069E7}" sibTransId="{5F8F3238-AAA9-4D92-95DE-00386CB1EEA4}"/>
    <dgm:cxn modelId="{15554F30-59F3-4355-947A-6D313A59A572}" srcId="{6A108987-2C0A-4138-A65F-9C86D00CC9E3}" destId="{B83177E7-D7DE-4EB8-94F7-E654B0AF8C81}" srcOrd="2" destOrd="0" parTransId="{1567182D-8C15-4502-97EA-166ED661DD95}" sibTransId="{B252C385-0382-49C0-A667-5967D8141E41}"/>
    <dgm:cxn modelId="{13907D14-70F0-4810-A0C7-CFE4154CCCA0}" srcId="{6A108987-2C0A-4138-A65F-9C86D00CC9E3}" destId="{51A06656-7A8B-47B6-9CB0-008F91AE4B24}" srcOrd="6" destOrd="0" parTransId="{1B2F6979-ADD3-4A2B-9228-050A2CBCEA7F}" sibTransId="{6C4BADCD-0143-4318-BC9A-71C26F5BB8D3}"/>
    <dgm:cxn modelId="{1C64D539-D657-404B-8EC3-F09FD3E5AF36}" srcId="{6A108987-2C0A-4138-A65F-9C86D00CC9E3}" destId="{38F82908-8711-459A-842C-0AA589A4EB9D}" srcOrd="8" destOrd="0" parTransId="{B247468E-289B-4DDC-85F7-21E2663F356D}" sibTransId="{1B3F5319-5988-443F-B5F2-C1004620459C}"/>
    <dgm:cxn modelId="{BD413589-1BE5-41C6-AFE4-A302EF0210E4}" type="presOf" srcId="{68A19B64-6E06-4993-8DA3-7DE62E0642AB}" destId="{FFCB5630-3353-4EF3-A13F-02D16E7C6E33}" srcOrd="0" destOrd="0" presId="urn:microsoft.com/office/officeart/2005/8/layout/arrow2"/>
    <dgm:cxn modelId="{9B00C649-C297-41D0-98EB-5FF43BD59FB5}" type="presOf" srcId="{415BE1B5-64AF-4E6E-8227-591447F3D918}" destId="{D1A682E7-BF6E-44BC-84C6-2AFB14ED1646}" srcOrd="0" destOrd="0" presId="urn:microsoft.com/office/officeart/2005/8/layout/arrow2"/>
    <dgm:cxn modelId="{A1A82C04-27D8-4C2B-A688-2356B3ADDB47}" srcId="{6A108987-2C0A-4138-A65F-9C86D00CC9E3}" destId="{4DEE3A09-BE47-4FAA-B462-ED802EAAE903}" srcOrd="3" destOrd="0" parTransId="{DE7C53D6-BBD8-4618-B8DA-80BBB9B946EB}" sibTransId="{D70F8709-3A27-4632-A234-8F496546CF15}"/>
    <dgm:cxn modelId="{393869DB-D24B-4AC1-964E-7147707E19AB}" srcId="{6A108987-2C0A-4138-A65F-9C86D00CC9E3}" destId="{415BE1B5-64AF-4E6E-8227-591447F3D918}" srcOrd="0" destOrd="0" parTransId="{7FD68D10-3CDC-498E-A731-51C1B15BC4EE}" sibTransId="{AF5B9290-C349-47CE-8E16-721C2FA89B1E}"/>
    <dgm:cxn modelId="{0723AA4C-F37F-4B5E-AFB2-C2CC868F5DAB}" type="presOf" srcId="{4DEE3A09-BE47-4FAA-B462-ED802EAAE903}" destId="{FB879787-5179-4A5E-A24E-B51F5FDB9044}" srcOrd="0" destOrd="0" presId="urn:microsoft.com/office/officeart/2005/8/layout/arrow2"/>
    <dgm:cxn modelId="{021B72B1-CD6E-420F-AA32-E553B2A7EFC6}" type="presOf" srcId="{B83177E7-D7DE-4EB8-94F7-E654B0AF8C81}" destId="{19C79A64-6515-4CA4-A749-2F5BF0005221}" srcOrd="0" destOrd="0" presId="urn:microsoft.com/office/officeart/2005/8/layout/arrow2"/>
    <dgm:cxn modelId="{48454608-7316-4705-97B7-859AA6DFB1CA}" srcId="{6A108987-2C0A-4138-A65F-9C86D00CC9E3}" destId="{9D884FA5-3272-460B-BDA1-1F8FF8730BCF}" srcOrd="5" destOrd="0" parTransId="{3DCE77BB-D6E5-4FB7-802D-54084F6A576C}" sibTransId="{9E6A8103-F83D-4050-8B8D-656ACE430529}"/>
    <dgm:cxn modelId="{683E21DB-5148-4662-8639-3DE7D15E4AB2}" srcId="{6A108987-2C0A-4138-A65F-9C86D00CC9E3}" destId="{1251886A-2ABE-476B-9BCF-EB9CCFCB60BF}" srcOrd="7" destOrd="0" parTransId="{3DEC2B37-8DC0-493E-ADF0-C6B5894B6595}" sibTransId="{0BCAFCFB-73E6-4283-B224-CA374AF021C1}"/>
    <dgm:cxn modelId="{49C725FF-7257-47CD-8386-16616C1B5C16}" type="presParOf" srcId="{BE771C6F-59E1-4CA8-BEAF-5699F7DA54E2}" destId="{158EE02B-1D3B-429A-8B2A-61E8AB7CF1FD}" srcOrd="0" destOrd="0" presId="urn:microsoft.com/office/officeart/2005/8/layout/arrow2"/>
    <dgm:cxn modelId="{7952FA35-1698-41AF-9973-B0A9347B3067}" type="presParOf" srcId="{BE771C6F-59E1-4CA8-BEAF-5699F7DA54E2}" destId="{997E61EC-DAFC-4FB8-ACFE-2216E0453752}" srcOrd="1" destOrd="0" presId="urn:microsoft.com/office/officeart/2005/8/layout/arrow2"/>
    <dgm:cxn modelId="{DCF9ADD6-E1FB-4AC2-BC9E-569544208958}" type="presParOf" srcId="{997E61EC-DAFC-4FB8-ACFE-2216E0453752}" destId="{7C341EFF-6CAB-48FA-B6D4-009D523D76F9}" srcOrd="0" destOrd="0" presId="urn:microsoft.com/office/officeart/2005/8/layout/arrow2"/>
    <dgm:cxn modelId="{37A5766A-76D6-4272-BB96-AE141337C195}" type="presParOf" srcId="{997E61EC-DAFC-4FB8-ACFE-2216E0453752}" destId="{D1A682E7-BF6E-44BC-84C6-2AFB14ED1646}" srcOrd="1" destOrd="0" presId="urn:microsoft.com/office/officeart/2005/8/layout/arrow2"/>
    <dgm:cxn modelId="{AEB7BF86-6A3E-434A-AED8-B2E391C73B51}" type="presParOf" srcId="{997E61EC-DAFC-4FB8-ACFE-2216E0453752}" destId="{090F18A3-E1B4-406C-9B6C-3CBC247B798C}" srcOrd="2" destOrd="0" presId="urn:microsoft.com/office/officeart/2005/8/layout/arrow2"/>
    <dgm:cxn modelId="{0B3F848D-6722-45D5-804C-002F8C060493}" type="presParOf" srcId="{997E61EC-DAFC-4FB8-ACFE-2216E0453752}" destId="{BD4A021A-C72A-409A-8494-E0508C724039}" srcOrd="3" destOrd="0" presId="urn:microsoft.com/office/officeart/2005/8/layout/arrow2"/>
    <dgm:cxn modelId="{9E9F0027-D465-4A7B-82C7-90A96510CBFF}" type="presParOf" srcId="{997E61EC-DAFC-4FB8-ACFE-2216E0453752}" destId="{91B0DFC9-F004-495D-A726-632E2CDD0A18}" srcOrd="4" destOrd="0" presId="urn:microsoft.com/office/officeart/2005/8/layout/arrow2"/>
    <dgm:cxn modelId="{969B6803-589E-4334-9A42-7B14097AC22A}" type="presParOf" srcId="{997E61EC-DAFC-4FB8-ACFE-2216E0453752}" destId="{19C79A64-6515-4CA4-A749-2F5BF0005221}" srcOrd="5" destOrd="0" presId="urn:microsoft.com/office/officeart/2005/8/layout/arrow2"/>
    <dgm:cxn modelId="{144BAFB6-7B2A-40D2-8CC8-07BF93F1659D}" type="presParOf" srcId="{997E61EC-DAFC-4FB8-ACFE-2216E0453752}" destId="{B4B55C1E-F1FF-4097-9190-D817042B020E}" srcOrd="6" destOrd="0" presId="urn:microsoft.com/office/officeart/2005/8/layout/arrow2"/>
    <dgm:cxn modelId="{DE9B6C3F-DBFF-4B5C-91BA-4F4259DFDC02}" type="presParOf" srcId="{997E61EC-DAFC-4FB8-ACFE-2216E0453752}" destId="{FB879787-5179-4A5E-A24E-B51F5FDB9044}" srcOrd="7" destOrd="0" presId="urn:microsoft.com/office/officeart/2005/8/layout/arrow2"/>
    <dgm:cxn modelId="{38720517-DAD2-475D-89C5-9F18920863F2}" type="presParOf" srcId="{997E61EC-DAFC-4FB8-ACFE-2216E0453752}" destId="{7CE4F5ED-851C-4907-86B7-5C93C827090D}" srcOrd="8" destOrd="0" presId="urn:microsoft.com/office/officeart/2005/8/layout/arrow2"/>
    <dgm:cxn modelId="{148C1EB1-4813-4C19-885E-7D99AD4BD2E3}" type="presParOf" srcId="{997E61EC-DAFC-4FB8-ACFE-2216E0453752}" destId="{FFCB5630-3353-4EF3-A13F-02D16E7C6E3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6B12A-B89D-4125-9B40-4C54B4EF41A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3DB3C-B9FB-46FE-9867-F83FE7C8CB0D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7B59D438-3A97-4696-868E-DD0628B1E2B7}" type="parTrans" cxnId="{5CC646BC-F992-4CE6-882A-6EA3815D71AB}">
      <dgm:prSet/>
      <dgm:spPr/>
      <dgm:t>
        <a:bodyPr/>
        <a:lstStyle/>
        <a:p>
          <a:endParaRPr lang="ru-RU"/>
        </a:p>
      </dgm:t>
    </dgm:pt>
    <dgm:pt modelId="{6AEDFDA5-AD49-4B38-B5D7-C6D4F17698DF}" type="sibTrans" cxnId="{5CC646BC-F992-4CE6-882A-6EA3815D71AB}">
      <dgm:prSet/>
      <dgm:spPr/>
      <dgm:t>
        <a:bodyPr/>
        <a:lstStyle/>
        <a:p>
          <a:endParaRPr lang="ru-RU"/>
        </a:p>
      </dgm:t>
    </dgm:pt>
    <dgm:pt modelId="{90E03AE8-F908-4E7A-9C50-2BFBFE01828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разработке,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апробации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доработке и распространении образовательных материалов по финансовой грамотности</a:t>
          </a:r>
        </a:p>
        <a:p>
          <a:endParaRPr lang="ru-RU" sz="1000" dirty="0"/>
        </a:p>
      </dgm:t>
    </dgm:pt>
    <dgm:pt modelId="{9C0078F3-CB24-4528-9589-22F4E95247C6}" type="parTrans" cxnId="{EE6271F8-63DB-486B-97B0-D1A197B15B34}">
      <dgm:prSet/>
      <dgm:spPr/>
      <dgm:t>
        <a:bodyPr/>
        <a:lstStyle/>
        <a:p>
          <a:endParaRPr lang="ru-RU"/>
        </a:p>
      </dgm:t>
    </dgm:pt>
    <dgm:pt modelId="{A5D3C366-3174-4DFE-80A9-F3335D8EE502}" type="sibTrans" cxnId="{EE6271F8-63DB-486B-97B0-D1A197B15B34}">
      <dgm:prSet/>
      <dgm:spPr/>
      <dgm:t>
        <a:bodyPr/>
        <a:lstStyle/>
        <a:p>
          <a:endParaRPr lang="ru-RU"/>
        </a:p>
      </dgm:t>
    </dgm:pt>
    <dgm:pt modelId="{494B98D2-03C4-4B72-BB8A-12F72DC1D14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информационных, учебных и методических материалов по финансовой грамотности , разработанных участниками проекта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4E09F-14F0-4F8F-B362-E8C98CE393E8}" type="parTrans" cxnId="{CAE31671-5915-407E-8C16-CAE2C28E05D1}">
      <dgm:prSet/>
      <dgm:spPr/>
      <dgm:t>
        <a:bodyPr/>
        <a:lstStyle/>
        <a:p>
          <a:endParaRPr lang="ru-RU"/>
        </a:p>
      </dgm:t>
    </dgm:pt>
    <dgm:pt modelId="{8191D11F-9A7A-46F5-BBE3-76F11EE5AFBC}" type="sibTrans" cxnId="{CAE31671-5915-407E-8C16-CAE2C28E05D1}">
      <dgm:prSet/>
      <dgm:spPr/>
      <dgm:t>
        <a:bodyPr/>
        <a:lstStyle/>
        <a:p>
          <a:endParaRPr lang="ru-RU"/>
        </a:p>
      </dgm:t>
    </dgm:pt>
    <dgm:pt modelId="{B7CF09B3-F401-45A7-8A92-360DA1B90A9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кадрового потенциала в области реализации программ по повышению финансовой грамотности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6DCE3-3978-480E-8789-6D46ED005C79}" type="parTrans" cxnId="{3144F24C-2625-4516-A1EE-05BF823ADCCA}">
      <dgm:prSet/>
      <dgm:spPr/>
      <dgm:t>
        <a:bodyPr/>
        <a:lstStyle/>
        <a:p>
          <a:endParaRPr lang="ru-RU"/>
        </a:p>
      </dgm:t>
    </dgm:pt>
    <dgm:pt modelId="{7095D7AE-765F-491D-B3EA-6972FB7D798E}" type="sibTrans" cxnId="{3144F24C-2625-4516-A1EE-05BF823ADCCA}">
      <dgm:prSet/>
      <dgm:spPr/>
      <dgm:t>
        <a:bodyPr/>
        <a:lstStyle/>
        <a:p>
          <a:endParaRPr lang="ru-RU"/>
        </a:p>
      </dgm:t>
    </dgm:pt>
    <dgm:pt modelId="{7A8207EF-6D1E-42B1-99DC-1DE7B4E62235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мониторинга финансовой грамотности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6409E-00CC-40E9-9F24-17253160B4F6}" type="parTrans" cxnId="{F5A04305-FD0B-4E5F-BA8D-10AB2D184169}">
      <dgm:prSet/>
      <dgm:spPr/>
      <dgm:t>
        <a:bodyPr/>
        <a:lstStyle/>
        <a:p>
          <a:endParaRPr lang="ru-RU"/>
        </a:p>
      </dgm:t>
    </dgm:pt>
    <dgm:pt modelId="{EBFB777D-A790-4F40-97BD-46C1FCDA08CA}" type="sibTrans" cxnId="{F5A04305-FD0B-4E5F-BA8D-10AB2D184169}">
      <dgm:prSet/>
      <dgm:spPr/>
      <dgm:t>
        <a:bodyPr/>
        <a:lstStyle/>
        <a:p>
          <a:endParaRPr lang="ru-RU"/>
        </a:p>
      </dgm:t>
    </dgm:pt>
    <dgm:pt modelId="{7CDDC281-3740-4CA7-AE06-F808213637A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Вхождение в число регионов, являющихся лидерами в области реализации проектов по финансовой грамотности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6AB75-B876-48E5-BA57-C6906EFE68A0}" type="sibTrans" cxnId="{1087C57F-0842-487D-AE8D-B49C14AAA90E}">
      <dgm:prSet/>
      <dgm:spPr/>
      <dgm:t>
        <a:bodyPr/>
        <a:lstStyle/>
        <a:p>
          <a:endParaRPr lang="ru-RU"/>
        </a:p>
      </dgm:t>
    </dgm:pt>
    <dgm:pt modelId="{51259BE0-9E6B-49EC-841C-82948CB61DA8}" type="parTrans" cxnId="{1087C57F-0842-487D-AE8D-B49C14AAA90E}">
      <dgm:prSet/>
      <dgm:spPr/>
      <dgm:t>
        <a:bodyPr/>
        <a:lstStyle/>
        <a:p>
          <a:endParaRPr lang="ru-RU"/>
        </a:p>
      </dgm:t>
    </dgm:pt>
    <dgm:pt modelId="{7E9240E2-349F-4B08-AF65-DAD4101518E6}" type="pres">
      <dgm:prSet presAssocID="{9DB6B12A-B89D-4125-9B40-4C54B4EF41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FACAE-9D3A-4C0A-AFBB-FAFB798608D8}" type="pres">
      <dgm:prSet presAssocID="{4BB3DB3C-B9FB-46FE-9867-F83FE7C8CB0D}" presName="centerShape" presStyleLbl="node0" presStyleIdx="0" presStyleCnt="1" custScaleX="116675" custLinFactNeighborX="4311" custLinFactNeighborY="-562"/>
      <dgm:spPr/>
      <dgm:t>
        <a:bodyPr/>
        <a:lstStyle/>
        <a:p>
          <a:endParaRPr lang="ru-RU"/>
        </a:p>
      </dgm:t>
    </dgm:pt>
    <dgm:pt modelId="{08B84856-B828-4F6B-B119-6A0075E8EC43}" type="pres">
      <dgm:prSet presAssocID="{90E03AE8-F908-4E7A-9C50-2BFBFE01828F}" presName="node" presStyleLbl="node1" presStyleIdx="0" presStyleCnt="5" custScaleX="18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FC2E8-2386-4803-A85C-281B8C47534D}" type="pres">
      <dgm:prSet presAssocID="{90E03AE8-F908-4E7A-9C50-2BFBFE01828F}" presName="dummy" presStyleCnt="0"/>
      <dgm:spPr/>
    </dgm:pt>
    <dgm:pt modelId="{645132FC-2C3E-4853-A143-9F3A3B0E450A}" type="pres">
      <dgm:prSet presAssocID="{A5D3C366-3174-4DFE-80A9-F3335D8EE502}" presName="sibTrans" presStyleLbl="sibTrans2D1" presStyleIdx="0" presStyleCnt="5" custLinFactNeighborX="4139"/>
      <dgm:spPr/>
      <dgm:t>
        <a:bodyPr/>
        <a:lstStyle/>
        <a:p>
          <a:endParaRPr lang="ru-RU"/>
        </a:p>
      </dgm:t>
    </dgm:pt>
    <dgm:pt modelId="{1D683C00-BC2C-45BE-B77D-27328626F54E}" type="pres">
      <dgm:prSet presAssocID="{494B98D2-03C4-4B72-BB8A-12F72DC1D14B}" presName="node" presStyleLbl="node1" presStyleIdx="1" presStyleCnt="5" custScaleX="177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07B4-1F4C-4313-AA11-D4ACA1C94460}" type="pres">
      <dgm:prSet presAssocID="{494B98D2-03C4-4B72-BB8A-12F72DC1D14B}" presName="dummy" presStyleCnt="0"/>
      <dgm:spPr/>
    </dgm:pt>
    <dgm:pt modelId="{308BD01F-9C60-4C7C-8D8B-8946C1BEBC29}" type="pres">
      <dgm:prSet presAssocID="{8191D11F-9A7A-46F5-BBE3-76F11EE5AFB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7076964-7B0A-47D7-B080-06EB95745013}" type="pres">
      <dgm:prSet presAssocID="{7CDDC281-3740-4CA7-AE06-F808213637A5}" presName="node" presStyleLbl="node1" presStyleIdx="2" presStyleCnt="5" custScaleX="180075" custRadScaleRad="107524" custRadScaleInc="-43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B7E5D-EAA5-4084-B92C-F979D8CECCE1}" type="pres">
      <dgm:prSet presAssocID="{7CDDC281-3740-4CA7-AE06-F808213637A5}" presName="dummy" presStyleCnt="0"/>
      <dgm:spPr/>
    </dgm:pt>
    <dgm:pt modelId="{B829FDE8-B07B-4E6B-824D-0AA4DDD9773F}" type="pres">
      <dgm:prSet presAssocID="{50D6AB75-B876-48E5-BA57-C6906EFE68A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5FA89DA-EAF2-4D3A-9EED-B52346AC3161}" type="pres">
      <dgm:prSet presAssocID="{B7CF09B3-F401-45A7-8A92-360DA1B90A98}" presName="node" presStyleLbl="node1" presStyleIdx="3" presStyleCnt="5" custScaleX="175463" custScaleY="96360" custRadScaleRad="98367" custRadScaleInc="24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1250-EE9E-4E4E-9AE3-3CF311F118C1}" type="pres">
      <dgm:prSet presAssocID="{B7CF09B3-F401-45A7-8A92-360DA1B90A98}" presName="dummy" presStyleCnt="0"/>
      <dgm:spPr/>
    </dgm:pt>
    <dgm:pt modelId="{ED497A65-FDA2-4797-B9DF-DE0499C2B9FD}" type="pres">
      <dgm:prSet presAssocID="{7095D7AE-765F-491D-B3EA-6972FB7D798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8F7985A-3E86-49C6-A20D-6F8EF4D97F7E}" type="pres">
      <dgm:prSet presAssocID="{7A8207EF-6D1E-42B1-99DC-1DE7B4E62235}" presName="node" presStyleLbl="node1" presStyleIdx="4" presStyleCnt="5" custScaleX="168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61EC2-ACB1-4989-A0D4-9A95BA4E5C12}" type="pres">
      <dgm:prSet presAssocID="{7A8207EF-6D1E-42B1-99DC-1DE7B4E62235}" presName="dummy" presStyleCnt="0"/>
      <dgm:spPr/>
    </dgm:pt>
    <dgm:pt modelId="{F25E1531-2EE7-44D9-A690-F52CF6E39BD0}" type="pres">
      <dgm:prSet presAssocID="{EBFB777D-A790-4F40-97BD-46C1FCDA08C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E9AE09C-2D7C-488A-8A36-F1ED88AAFB98}" type="presOf" srcId="{7CDDC281-3740-4CA7-AE06-F808213637A5}" destId="{37076964-7B0A-47D7-B080-06EB95745013}" srcOrd="0" destOrd="0" presId="urn:microsoft.com/office/officeart/2005/8/layout/radial6"/>
    <dgm:cxn modelId="{CAE31671-5915-407E-8C16-CAE2C28E05D1}" srcId="{4BB3DB3C-B9FB-46FE-9867-F83FE7C8CB0D}" destId="{494B98D2-03C4-4B72-BB8A-12F72DC1D14B}" srcOrd="1" destOrd="0" parTransId="{BC94E09F-14F0-4F8F-B362-E8C98CE393E8}" sibTransId="{8191D11F-9A7A-46F5-BBE3-76F11EE5AFBC}"/>
    <dgm:cxn modelId="{AFD826BC-823A-462E-97D7-825C014FA044}" type="presOf" srcId="{50D6AB75-B876-48E5-BA57-C6906EFE68A0}" destId="{B829FDE8-B07B-4E6B-824D-0AA4DDD9773F}" srcOrd="0" destOrd="0" presId="urn:microsoft.com/office/officeart/2005/8/layout/radial6"/>
    <dgm:cxn modelId="{4AE601F0-CA1C-4323-97C4-F33328DDB487}" type="presOf" srcId="{9DB6B12A-B89D-4125-9B40-4C54B4EF41A0}" destId="{7E9240E2-349F-4B08-AF65-DAD4101518E6}" srcOrd="0" destOrd="0" presId="urn:microsoft.com/office/officeart/2005/8/layout/radial6"/>
    <dgm:cxn modelId="{8F6B2D54-E6CD-4944-806A-2896D25DA5D9}" type="presOf" srcId="{7A8207EF-6D1E-42B1-99DC-1DE7B4E62235}" destId="{B8F7985A-3E86-49C6-A20D-6F8EF4D97F7E}" srcOrd="0" destOrd="0" presId="urn:microsoft.com/office/officeart/2005/8/layout/radial6"/>
    <dgm:cxn modelId="{831AC614-E1D4-4FC9-9E3A-E709DE013FBB}" type="presOf" srcId="{EBFB777D-A790-4F40-97BD-46C1FCDA08CA}" destId="{F25E1531-2EE7-44D9-A690-F52CF6E39BD0}" srcOrd="0" destOrd="0" presId="urn:microsoft.com/office/officeart/2005/8/layout/radial6"/>
    <dgm:cxn modelId="{F5A04305-FD0B-4E5F-BA8D-10AB2D184169}" srcId="{4BB3DB3C-B9FB-46FE-9867-F83FE7C8CB0D}" destId="{7A8207EF-6D1E-42B1-99DC-1DE7B4E62235}" srcOrd="4" destOrd="0" parTransId="{C5B6409E-00CC-40E9-9F24-17253160B4F6}" sibTransId="{EBFB777D-A790-4F40-97BD-46C1FCDA08CA}"/>
    <dgm:cxn modelId="{EE6271F8-63DB-486B-97B0-D1A197B15B34}" srcId="{4BB3DB3C-B9FB-46FE-9867-F83FE7C8CB0D}" destId="{90E03AE8-F908-4E7A-9C50-2BFBFE01828F}" srcOrd="0" destOrd="0" parTransId="{9C0078F3-CB24-4528-9589-22F4E95247C6}" sibTransId="{A5D3C366-3174-4DFE-80A9-F3335D8EE502}"/>
    <dgm:cxn modelId="{1087C57F-0842-487D-AE8D-B49C14AAA90E}" srcId="{4BB3DB3C-B9FB-46FE-9867-F83FE7C8CB0D}" destId="{7CDDC281-3740-4CA7-AE06-F808213637A5}" srcOrd="2" destOrd="0" parTransId="{51259BE0-9E6B-49EC-841C-82948CB61DA8}" sibTransId="{50D6AB75-B876-48E5-BA57-C6906EFE68A0}"/>
    <dgm:cxn modelId="{5CC646BC-F992-4CE6-882A-6EA3815D71AB}" srcId="{9DB6B12A-B89D-4125-9B40-4C54B4EF41A0}" destId="{4BB3DB3C-B9FB-46FE-9867-F83FE7C8CB0D}" srcOrd="0" destOrd="0" parTransId="{7B59D438-3A97-4696-868E-DD0628B1E2B7}" sibTransId="{6AEDFDA5-AD49-4B38-B5D7-C6D4F17698DF}"/>
    <dgm:cxn modelId="{6D0E1B1E-96FF-4232-AD9D-72469F6A321C}" type="presOf" srcId="{A5D3C366-3174-4DFE-80A9-F3335D8EE502}" destId="{645132FC-2C3E-4853-A143-9F3A3B0E450A}" srcOrd="0" destOrd="0" presId="urn:microsoft.com/office/officeart/2005/8/layout/radial6"/>
    <dgm:cxn modelId="{AF75E24C-734B-40B7-9986-37E24F2304DA}" type="presOf" srcId="{7095D7AE-765F-491D-B3EA-6972FB7D798E}" destId="{ED497A65-FDA2-4797-B9DF-DE0499C2B9FD}" srcOrd="0" destOrd="0" presId="urn:microsoft.com/office/officeart/2005/8/layout/radial6"/>
    <dgm:cxn modelId="{F538BB75-0A6B-421A-B004-29FE2B2D5715}" type="presOf" srcId="{8191D11F-9A7A-46F5-BBE3-76F11EE5AFBC}" destId="{308BD01F-9C60-4C7C-8D8B-8946C1BEBC29}" srcOrd="0" destOrd="0" presId="urn:microsoft.com/office/officeart/2005/8/layout/radial6"/>
    <dgm:cxn modelId="{3144F24C-2625-4516-A1EE-05BF823ADCCA}" srcId="{4BB3DB3C-B9FB-46FE-9867-F83FE7C8CB0D}" destId="{B7CF09B3-F401-45A7-8A92-360DA1B90A98}" srcOrd="3" destOrd="0" parTransId="{D126DCE3-3978-480E-8789-6D46ED005C79}" sibTransId="{7095D7AE-765F-491D-B3EA-6972FB7D798E}"/>
    <dgm:cxn modelId="{B06D87F1-AD1A-459B-80F0-89D6227D785A}" type="presOf" srcId="{4BB3DB3C-B9FB-46FE-9867-F83FE7C8CB0D}" destId="{A5DFACAE-9D3A-4C0A-AFBB-FAFB798608D8}" srcOrd="0" destOrd="0" presId="urn:microsoft.com/office/officeart/2005/8/layout/radial6"/>
    <dgm:cxn modelId="{9740080C-CE28-4E9A-8585-A9CF9FC9BEE8}" type="presOf" srcId="{B7CF09B3-F401-45A7-8A92-360DA1B90A98}" destId="{F5FA89DA-EAF2-4D3A-9EED-B52346AC3161}" srcOrd="0" destOrd="0" presId="urn:microsoft.com/office/officeart/2005/8/layout/radial6"/>
    <dgm:cxn modelId="{F3356623-FAC3-4B5F-BC0D-6E6BED746D34}" type="presOf" srcId="{494B98D2-03C4-4B72-BB8A-12F72DC1D14B}" destId="{1D683C00-BC2C-45BE-B77D-27328626F54E}" srcOrd="0" destOrd="0" presId="urn:microsoft.com/office/officeart/2005/8/layout/radial6"/>
    <dgm:cxn modelId="{D9EB1898-8B84-43C5-AC45-47A890294E5B}" type="presOf" srcId="{90E03AE8-F908-4E7A-9C50-2BFBFE01828F}" destId="{08B84856-B828-4F6B-B119-6A0075E8EC43}" srcOrd="0" destOrd="0" presId="urn:microsoft.com/office/officeart/2005/8/layout/radial6"/>
    <dgm:cxn modelId="{C453BCE4-2FE4-491F-BACD-A07859019E63}" type="presParOf" srcId="{7E9240E2-349F-4B08-AF65-DAD4101518E6}" destId="{A5DFACAE-9D3A-4C0A-AFBB-FAFB798608D8}" srcOrd="0" destOrd="0" presId="urn:microsoft.com/office/officeart/2005/8/layout/radial6"/>
    <dgm:cxn modelId="{8B740991-B6F5-4DF0-A291-925ED89B1879}" type="presParOf" srcId="{7E9240E2-349F-4B08-AF65-DAD4101518E6}" destId="{08B84856-B828-4F6B-B119-6A0075E8EC43}" srcOrd="1" destOrd="0" presId="urn:microsoft.com/office/officeart/2005/8/layout/radial6"/>
    <dgm:cxn modelId="{03F08738-A4F1-45CD-A2C9-46D69EFF589A}" type="presParOf" srcId="{7E9240E2-349F-4B08-AF65-DAD4101518E6}" destId="{D6FFC2E8-2386-4803-A85C-281B8C47534D}" srcOrd="2" destOrd="0" presId="urn:microsoft.com/office/officeart/2005/8/layout/radial6"/>
    <dgm:cxn modelId="{B3849206-297C-48D8-88E5-52BFE4BCC433}" type="presParOf" srcId="{7E9240E2-349F-4B08-AF65-DAD4101518E6}" destId="{645132FC-2C3E-4853-A143-9F3A3B0E450A}" srcOrd="3" destOrd="0" presId="urn:microsoft.com/office/officeart/2005/8/layout/radial6"/>
    <dgm:cxn modelId="{8FAAFD60-6D1C-4EAD-B630-55F30EA65494}" type="presParOf" srcId="{7E9240E2-349F-4B08-AF65-DAD4101518E6}" destId="{1D683C00-BC2C-45BE-B77D-27328626F54E}" srcOrd="4" destOrd="0" presId="urn:microsoft.com/office/officeart/2005/8/layout/radial6"/>
    <dgm:cxn modelId="{6F385D01-DA6A-4BB2-B386-C5CE98C4D288}" type="presParOf" srcId="{7E9240E2-349F-4B08-AF65-DAD4101518E6}" destId="{35E007B4-1F4C-4313-AA11-D4ACA1C94460}" srcOrd="5" destOrd="0" presId="urn:microsoft.com/office/officeart/2005/8/layout/radial6"/>
    <dgm:cxn modelId="{D048F0CF-60F8-4824-8350-68D44BBD6F1C}" type="presParOf" srcId="{7E9240E2-349F-4B08-AF65-DAD4101518E6}" destId="{308BD01F-9C60-4C7C-8D8B-8946C1BEBC29}" srcOrd="6" destOrd="0" presId="urn:microsoft.com/office/officeart/2005/8/layout/radial6"/>
    <dgm:cxn modelId="{BC2F38F8-20D1-4ABD-A05F-CB1C0AB024C3}" type="presParOf" srcId="{7E9240E2-349F-4B08-AF65-DAD4101518E6}" destId="{37076964-7B0A-47D7-B080-06EB95745013}" srcOrd="7" destOrd="0" presId="urn:microsoft.com/office/officeart/2005/8/layout/radial6"/>
    <dgm:cxn modelId="{B4199ACE-C5E6-43F7-B2CF-FA6E2E0EC0F2}" type="presParOf" srcId="{7E9240E2-349F-4B08-AF65-DAD4101518E6}" destId="{022B7E5D-EAA5-4084-B92C-F979D8CECCE1}" srcOrd="8" destOrd="0" presId="urn:microsoft.com/office/officeart/2005/8/layout/radial6"/>
    <dgm:cxn modelId="{63894976-D097-4237-BFB2-592404912150}" type="presParOf" srcId="{7E9240E2-349F-4B08-AF65-DAD4101518E6}" destId="{B829FDE8-B07B-4E6B-824D-0AA4DDD9773F}" srcOrd="9" destOrd="0" presId="urn:microsoft.com/office/officeart/2005/8/layout/radial6"/>
    <dgm:cxn modelId="{40D69067-5831-4845-8878-0D2ECB43EB08}" type="presParOf" srcId="{7E9240E2-349F-4B08-AF65-DAD4101518E6}" destId="{F5FA89DA-EAF2-4D3A-9EED-B52346AC3161}" srcOrd="10" destOrd="0" presId="urn:microsoft.com/office/officeart/2005/8/layout/radial6"/>
    <dgm:cxn modelId="{D69C3ADB-9F5E-4464-A571-7F00AA7D2F1A}" type="presParOf" srcId="{7E9240E2-349F-4B08-AF65-DAD4101518E6}" destId="{866A1250-EE9E-4E4E-9AE3-3CF311F118C1}" srcOrd="11" destOrd="0" presId="urn:microsoft.com/office/officeart/2005/8/layout/radial6"/>
    <dgm:cxn modelId="{AFCA1C0B-3A33-4005-B1E5-E7EE11802BD3}" type="presParOf" srcId="{7E9240E2-349F-4B08-AF65-DAD4101518E6}" destId="{ED497A65-FDA2-4797-B9DF-DE0499C2B9FD}" srcOrd="12" destOrd="0" presId="urn:microsoft.com/office/officeart/2005/8/layout/radial6"/>
    <dgm:cxn modelId="{8E0236B7-69A8-4363-9068-E34FBE44E1CD}" type="presParOf" srcId="{7E9240E2-349F-4B08-AF65-DAD4101518E6}" destId="{B8F7985A-3E86-49C6-A20D-6F8EF4D97F7E}" srcOrd="13" destOrd="0" presId="urn:microsoft.com/office/officeart/2005/8/layout/radial6"/>
    <dgm:cxn modelId="{9FAC44D6-D560-423E-B6A7-95378F5F7A61}" type="presParOf" srcId="{7E9240E2-349F-4B08-AF65-DAD4101518E6}" destId="{29861EC2-ACB1-4989-A0D4-9A95BA4E5C12}" srcOrd="14" destOrd="0" presId="urn:microsoft.com/office/officeart/2005/8/layout/radial6"/>
    <dgm:cxn modelId="{229FB9D3-47C9-4CC8-8CA8-5A8319AFA251}" type="presParOf" srcId="{7E9240E2-349F-4B08-AF65-DAD4101518E6}" destId="{F25E1531-2EE7-44D9-A690-F52CF6E39BD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13335-E2DF-4340-ADFD-86E1B4FF99DA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74C02B1-A6C0-4937-BE78-40E8259158C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Опросили более 150 000 человек</a:t>
          </a:r>
          <a:endParaRPr lang="ru-RU" sz="1600" b="1" cap="none" spc="0" dirty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8CBC9-0979-42D8-8914-4B60D1B102AE}" type="parTrans" cxnId="{3B648420-205E-4125-912C-E6299F2584E6}">
      <dgm:prSet/>
      <dgm:spPr/>
      <dgm:t>
        <a:bodyPr/>
        <a:lstStyle/>
        <a:p>
          <a:endParaRPr lang="ru-RU"/>
        </a:p>
      </dgm:t>
    </dgm:pt>
    <dgm:pt modelId="{35C0FB3E-6952-4B20-8264-5AD0B2BF064F}" type="sibTrans" cxnId="{3B648420-205E-4125-912C-E6299F2584E6}">
      <dgm:prSet/>
      <dgm:spPr/>
      <dgm:t>
        <a:bodyPr/>
        <a:lstStyle/>
        <a:p>
          <a:endParaRPr lang="ru-RU"/>
        </a:p>
      </dgm:t>
    </dgm:pt>
    <dgm:pt modelId="{0AED8AF1-180B-42E3-A6BA-C24A068A2E6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144 странах мира</a:t>
          </a:r>
          <a:endParaRPr lang="ru-RU" sz="1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5C1FF-E1C7-44A1-BA04-266617F1758D}" type="parTrans" cxnId="{477B8441-6297-44B0-923A-0B79E1A1E368}">
      <dgm:prSet/>
      <dgm:spPr/>
      <dgm:t>
        <a:bodyPr/>
        <a:lstStyle/>
        <a:p>
          <a:endParaRPr lang="ru-RU"/>
        </a:p>
      </dgm:t>
    </dgm:pt>
    <dgm:pt modelId="{4FAF2FCE-D564-42ED-9FE1-5BB7CB44FED1}" type="sibTrans" cxnId="{477B8441-6297-44B0-923A-0B79E1A1E368}">
      <dgm:prSet/>
      <dgm:spPr/>
      <dgm:t>
        <a:bodyPr/>
        <a:lstStyle/>
        <a:p>
          <a:endParaRPr lang="ru-RU"/>
        </a:p>
      </dgm:t>
    </dgm:pt>
    <dgm:pt modelId="{3FDC6BB2-1C07-4124-A003-87F140A4555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Представителей мировых государств  проверили на способность  понимать как «работают» деньги , как зарабатывать, вкладывать, жертвовать. Рейтинг самых финансово образованных стран мира и самых низко образованных приведён на слайде</a:t>
          </a:r>
          <a:endParaRPr lang="ru-RU" sz="1600" b="1" cap="none" spc="0" dirty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73CCA-A9B9-4099-8DF4-DD788D88465C}" type="sibTrans" cxnId="{D57F180E-6687-45E7-8DE5-9C779E53D78D}">
      <dgm:prSet/>
      <dgm:spPr/>
      <dgm:t>
        <a:bodyPr/>
        <a:lstStyle/>
        <a:p>
          <a:endParaRPr lang="ru-RU"/>
        </a:p>
      </dgm:t>
    </dgm:pt>
    <dgm:pt modelId="{112E8A17-C2D3-4C5C-8912-764718A9256E}" type="parTrans" cxnId="{D57F180E-6687-45E7-8DE5-9C779E53D78D}">
      <dgm:prSet/>
      <dgm:spPr/>
      <dgm:t>
        <a:bodyPr/>
        <a:lstStyle/>
        <a:p>
          <a:endParaRPr lang="ru-RU"/>
        </a:p>
      </dgm:t>
    </dgm:pt>
    <dgm:pt modelId="{0BAA0B0C-FB65-47A1-B33C-5D102A9A4835}" type="pres">
      <dgm:prSet presAssocID="{73B13335-E2DF-4340-ADFD-86E1B4FF99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32679-EF0B-486B-B9E9-018116A489C6}" type="pres">
      <dgm:prSet presAssocID="{774C02B1-A6C0-4937-BE78-40E8259158C3}" presName="parentLin" presStyleCnt="0"/>
      <dgm:spPr/>
      <dgm:t>
        <a:bodyPr/>
        <a:lstStyle/>
        <a:p>
          <a:endParaRPr lang="ru-RU"/>
        </a:p>
      </dgm:t>
    </dgm:pt>
    <dgm:pt modelId="{4C2330A6-6743-416C-B1A6-344B8876A521}" type="pres">
      <dgm:prSet presAssocID="{774C02B1-A6C0-4937-BE78-40E8259158C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1C83B26-7DDC-405A-A7AF-B35A1C92350E}" type="pres">
      <dgm:prSet presAssocID="{774C02B1-A6C0-4937-BE78-40E8259158C3}" presName="parentText" presStyleLbl="node1" presStyleIdx="0" presStyleCnt="2" custScaleX="127988" custScaleY="39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70340-2588-4033-B392-A944472B2329}" type="pres">
      <dgm:prSet presAssocID="{774C02B1-A6C0-4937-BE78-40E8259158C3}" presName="negativeSpace" presStyleCnt="0"/>
      <dgm:spPr/>
      <dgm:t>
        <a:bodyPr/>
        <a:lstStyle/>
        <a:p>
          <a:endParaRPr lang="ru-RU"/>
        </a:p>
      </dgm:t>
    </dgm:pt>
    <dgm:pt modelId="{AC2EC86E-4DB3-4BBA-BF0F-16E96EF8E921}" type="pres">
      <dgm:prSet presAssocID="{774C02B1-A6C0-4937-BE78-40E8259158C3}" presName="childText" presStyleLbl="conFgAcc1" presStyleIdx="0" presStyleCnt="2" custScaleX="91616" custScaleY="94254" custLinFactNeighborX="4378" custLinFactNeighborY="25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B9BA7-9425-4248-A0B8-13C00D83187B}" type="pres">
      <dgm:prSet presAssocID="{35C0FB3E-6952-4B20-8264-5AD0B2BF064F}" presName="spaceBetweenRectangles" presStyleCnt="0"/>
      <dgm:spPr/>
      <dgm:t>
        <a:bodyPr/>
        <a:lstStyle/>
        <a:p>
          <a:endParaRPr lang="ru-RU"/>
        </a:p>
      </dgm:t>
    </dgm:pt>
    <dgm:pt modelId="{09988CEA-86A6-4EBD-AB91-6C261D28E65E}" type="pres">
      <dgm:prSet presAssocID="{3FDC6BB2-1C07-4124-A003-87F140A4555E}" presName="parentLin" presStyleCnt="0"/>
      <dgm:spPr/>
      <dgm:t>
        <a:bodyPr/>
        <a:lstStyle/>
        <a:p>
          <a:endParaRPr lang="ru-RU"/>
        </a:p>
      </dgm:t>
    </dgm:pt>
    <dgm:pt modelId="{AAE2BDED-53DA-445B-88B0-0E6EF09D75EA}" type="pres">
      <dgm:prSet presAssocID="{3FDC6BB2-1C07-4124-A003-87F140A4555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BAA190F-EDBE-42E7-9363-269E3759F861}" type="pres">
      <dgm:prSet presAssocID="{3FDC6BB2-1C07-4124-A003-87F140A4555E}" presName="parentText" presStyleLbl="node1" presStyleIdx="1" presStyleCnt="2" custAng="0" custScaleX="127988" custScaleY="155772" custLinFactNeighborX="8819" custLinFactNeighborY="-12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AC7E7-A266-494B-83C7-61762EA5DA5B}" type="pres">
      <dgm:prSet presAssocID="{3FDC6BB2-1C07-4124-A003-87F140A4555E}" presName="negativeSpace" presStyleCnt="0"/>
      <dgm:spPr/>
      <dgm:t>
        <a:bodyPr/>
        <a:lstStyle/>
        <a:p>
          <a:endParaRPr lang="ru-RU"/>
        </a:p>
      </dgm:t>
    </dgm:pt>
    <dgm:pt modelId="{51A69E9A-51F4-42FC-96B1-33A3D3421959}" type="pres">
      <dgm:prSet presAssocID="{3FDC6BB2-1C07-4124-A003-87F140A4555E}" presName="childText" presStyleLbl="conFgAcc1" presStyleIdx="1" presStyleCnt="2" custScaleY="59175" custLinFactNeighborX="547" custLinFactNeighborY="42871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632A75B-E6EB-4335-AF9C-9EAABA6B2C22}" type="presOf" srcId="{3FDC6BB2-1C07-4124-A003-87F140A4555E}" destId="{AAE2BDED-53DA-445B-88B0-0E6EF09D75EA}" srcOrd="0" destOrd="0" presId="urn:microsoft.com/office/officeart/2005/8/layout/list1"/>
    <dgm:cxn modelId="{D57F180E-6687-45E7-8DE5-9C779E53D78D}" srcId="{73B13335-E2DF-4340-ADFD-86E1B4FF99DA}" destId="{3FDC6BB2-1C07-4124-A003-87F140A4555E}" srcOrd="1" destOrd="0" parTransId="{112E8A17-C2D3-4C5C-8912-764718A9256E}" sibTransId="{5DB73CCA-A9B9-4099-8DF4-DD788D88465C}"/>
    <dgm:cxn modelId="{B4302E43-74CC-445B-B228-92C5BB21ED32}" type="presOf" srcId="{73B13335-E2DF-4340-ADFD-86E1B4FF99DA}" destId="{0BAA0B0C-FB65-47A1-B33C-5D102A9A4835}" srcOrd="0" destOrd="0" presId="urn:microsoft.com/office/officeart/2005/8/layout/list1"/>
    <dgm:cxn modelId="{9B637AA6-3530-435B-AB46-763AC918B2D1}" type="presOf" srcId="{0AED8AF1-180B-42E3-A6BA-C24A068A2E6F}" destId="{AC2EC86E-4DB3-4BBA-BF0F-16E96EF8E921}" srcOrd="0" destOrd="0" presId="urn:microsoft.com/office/officeart/2005/8/layout/list1"/>
    <dgm:cxn modelId="{477B8441-6297-44B0-923A-0B79E1A1E368}" srcId="{774C02B1-A6C0-4937-BE78-40E8259158C3}" destId="{0AED8AF1-180B-42E3-A6BA-C24A068A2E6F}" srcOrd="0" destOrd="0" parTransId="{9E85C1FF-E1C7-44A1-BA04-266617F1758D}" sibTransId="{4FAF2FCE-D564-42ED-9FE1-5BB7CB44FED1}"/>
    <dgm:cxn modelId="{3082C2EC-F866-4BC1-9687-94FAD4FF1A19}" type="presOf" srcId="{774C02B1-A6C0-4937-BE78-40E8259158C3}" destId="{4C2330A6-6743-416C-B1A6-344B8876A521}" srcOrd="0" destOrd="0" presId="urn:microsoft.com/office/officeart/2005/8/layout/list1"/>
    <dgm:cxn modelId="{3B648420-205E-4125-912C-E6299F2584E6}" srcId="{73B13335-E2DF-4340-ADFD-86E1B4FF99DA}" destId="{774C02B1-A6C0-4937-BE78-40E8259158C3}" srcOrd="0" destOrd="0" parTransId="{A1C8CBC9-0979-42D8-8914-4B60D1B102AE}" sibTransId="{35C0FB3E-6952-4B20-8264-5AD0B2BF064F}"/>
    <dgm:cxn modelId="{C2CDB99A-9A54-44ED-BE20-48275A4CD0CB}" type="presOf" srcId="{3FDC6BB2-1C07-4124-A003-87F140A4555E}" destId="{EBAA190F-EDBE-42E7-9363-269E3759F861}" srcOrd="1" destOrd="0" presId="urn:microsoft.com/office/officeart/2005/8/layout/list1"/>
    <dgm:cxn modelId="{02556B93-1B4F-40B0-8D2C-EBFBAF47CC03}" type="presOf" srcId="{774C02B1-A6C0-4937-BE78-40E8259158C3}" destId="{41C83B26-7DDC-405A-A7AF-B35A1C92350E}" srcOrd="1" destOrd="0" presId="urn:microsoft.com/office/officeart/2005/8/layout/list1"/>
    <dgm:cxn modelId="{6344EE52-30BE-4E14-921E-1279DC51D2B5}" type="presParOf" srcId="{0BAA0B0C-FB65-47A1-B33C-5D102A9A4835}" destId="{5B032679-EF0B-486B-B9E9-018116A489C6}" srcOrd="0" destOrd="0" presId="urn:microsoft.com/office/officeart/2005/8/layout/list1"/>
    <dgm:cxn modelId="{3B3FAE51-36C1-463C-87F6-2D5961385C49}" type="presParOf" srcId="{5B032679-EF0B-486B-B9E9-018116A489C6}" destId="{4C2330A6-6743-416C-B1A6-344B8876A521}" srcOrd="0" destOrd="0" presId="urn:microsoft.com/office/officeart/2005/8/layout/list1"/>
    <dgm:cxn modelId="{76A164B9-DD4C-4D5A-960E-CC414B0E94C9}" type="presParOf" srcId="{5B032679-EF0B-486B-B9E9-018116A489C6}" destId="{41C83B26-7DDC-405A-A7AF-B35A1C92350E}" srcOrd="1" destOrd="0" presId="urn:microsoft.com/office/officeart/2005/8/layout/list1"/>
    <dgm:cxn modelId="{5D1309E2-B4FF-4B25-B127-6CEB282FB109}" type="presParOf" srcId="{0BAA0B0C-FB65-47A1-B33C-5D102A9A4835}" destId="{8EF70340-2588-4033-B392-A944472B2329}" srcOrd="1" destOrd="0" presId="urn:microsoft.com/office/officeart/2005/8/layout/list1"/>
    <dgm:cxn modelId="{96E073BD-4D3F-401D-9445-89E169004FEF}" type="presParOf" srcId="{0BAA0B0C-FB65-47A1-B33C-5D102A9A4835}" destId="{AC2EC86E-4DB3-4BBA-BF0F-16E96EF8E921}" srcOrd="2" destOrd="0" presId="urn:microsoft.com/office/officeart/2005/8/layout/list1"/>
    <dgm:cxn modelId="{3AC3CE81-CFE3-449D-8A44-A1628DA52D35}" type="presParOf" srcId="{0BAA0B0C-FB65-47A1-B33C-5D102A9A4835}" destId="{D80B9BA7-9425-4248-A0B8-13C00D83187B}" srcOrd="3" destOrd="0" presId="urn:microsoft.com/office/officeart/2005/8/layout/list1"/>
    <dgm:cxn modelId="{A7A84735-0409-4709-A869-FA1395F2F17A}" type="presParOf" srcId="{0BAA0B0C-FB65-47A1-B33C-5D102A9A4835}" destId="{09988CEA-86A6-4EBD-AB91-6C261D28E65E}" srcOrd="4" destOrd="0" presId="urn:microsoft.com/office/officeart/2005/8/layout/list1"/>
    <dgm:cxn modelId="{E31FE5B3-B0F9-43BF-8422-440FBB256359}" type="presParOf" srcId="{09988CEA-86A6-4EBD-AB91-6C261D28E65E}" destId="{AAE2BDED-53DA-445B-88B0-0E6EF09D75EA}" srcOrd="0" destOrd="0" presId="urn:microsoft.com/office/officeart/2005/8/layout/list1"/>
    <dgm:cxn modelId="{A112D00A-E35E-4551-84DA-0D98D5DDD198}" type="presParOf" srcId="{09988CEA-86A6-4EBD-AB91-6C261D28E65E}" destId="{EBAA190F-EDBE-42E7-9363-269E3759F861}" srcOrd="1" destOrd="0" presId="urn:microsoft.com/office/officeart/2005/8/layout/list1"/>
    <dgm:cxn modelId="{ECFB8D67-95FD-46F7-B9EE-F382E10F07F1}" type="presParOf" srcId="{0BAA0B0C-FB65-47A1-B33C-5D102A9A4835}" destId="{56BAC7E7-A266-494B-83C7-61762EA5DA5B}" srcOrd="5" destOrd="0" presId="urn:microsoft.com/office/officeart/2005/8/layout/list1"/>
    <dgm:cxn modelId="{ECA97C14-C415-4129-AC4F-20C64AA90EF8}" type="presParOf" srcId="{0BAA0B0C-FB65-47A1-B33C-5D102A9A4835}" destId="{51A69E9A-51F4-42FC-96B1-33A3D34219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A5CA-7670-4C86-B3B7-A6D0B7508D76}">
      <dsp:nvSpPr>
        <dsp:cNvPr id="0" name=""/>
        <dsp:cNvSpPr/>
      </dsp:nvSpPr>
      <dsp:spPr>
        <a:xfrm>
          <a:off x="0" y="0"/>
          <a:ext cx="8396110" cy="103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знаний в области банковских услуг, ценных бумаг, страхования, пенсионного обеспечения, налогообложения, а именно: владение категориальным аппаратом финансово-экономического содержания; системное представление о финансовой составляющей жизни в условиях рыночной экономики; обладание базовыми представлениями о рыночной экономике, институтах рынка; современные представления о предпринимательстве, фирмах;</a:t>
          </a:r>
          <a:endParaRPr lang="ru-RU" sz="12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320" y="30320"/>
        <a:ext cx="7279039" cy="974568"/>
      </dsp:txXfrm>
    </dsp:sp>
    <dsp:sp modelId="{F939B41A-3882-4FF5-BADE-3D111D4DB5B5}">
      <dsp:nvSpPr>
        <dsp:cNvPr id="0" name=""/>
        <dsp:cNvSpPr/>
      </dsp:nvSpPr>
      <dsp:spPr>
        <a:xfrm>
          <a:off x="762327" y="1199275"/>
          <a:ext cx="8396110" cy="103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базовых навыков управления личными финансами, инвестирования денежных средств и предпринимательства, то есть зарабатывания и сохранения денег в современных условиях: обладание навыками самостоятельного поиска экономической информации; владение элементарными навыками использования различных видов финансовых и экономических инструментов с целью их эффективного использования; владение культурой экономического мышления, обладание способностью к восприятию экономической информации;</a:t>
          </a:r>
          <a:endParaRPr lang="ru-RU" sz="12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647" y="1229595"/>
        <a:ext cx="6921751" cy="974568"/>
      </dsp:txXfrm>
    </dsp:sp>
    <dsp:sp modelId="{CDF01639-2109-4EB7-8D10-1F2185AE2C0F}">
      <dsp:nvSpPr>
        <dsp:cNvPr id="0" name=""/>
        <dsp:cNvSpPr/>
      </dsp:nvSpPr>
      <dsp:spPr>
        <a:xfrm>
          <a:off x="1456226" y="2381625"/>
          <a:ext cx="8396110" cy="103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представления о рисках инвестирования, предпринимательских рисках, рисках мошенничества, то есть, способах их оценки, мерах по их предотвращению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6546" y="2411945"/>
        <a:ext cx="6921751" cy="974568"/>
      </dsp:txXfrm>
    </dsp:sp>
    <dsp:sp modelId="{E033C8A8-2166-4486-87B2-F7F9CAD95C02}">
      <dsp:nvSpPr>
        <dsp:cNvPr id="0" name=""/>
        <dsp:cNvSpPr/>
      </dsp:nvSpPr>
      <dsp:spPr>
        <a:xfrm>
          <a:off x="7723224" y="785033"/>
          <a:ext cx="672885" cy="672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874623" y="785033"/>
        <a:ext cx="370087" cy="506346"/>
      </dsp:txXfrm>
    </dsp:sp>
    <dsp:sp modelId="{58356239-6656-4218-A919-335CC0984F9E}">
      <dsp:nvSpPr>
        <dsp:cNvPr id="0" name=""/>
        <dsp:cNvSpPr/>
      </dsp:nvSpPr>
      <dsp:spPr>
        <a:xfrm>
          <a:off x="8464058" y="1985875"/>
          <a:ext cx="672885" cy="672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615457" y="1985875"/>
        <a:ext cx="370087" cy="506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C838-0D15-4448-BDCA-39CF505F12DE}">
      <dsp:nvSpPr>
        <dsp:cNvPr id="0" name=""/>
        <dsp:cNvSpPr/>
      </dsp:nvSpPr>
      <dsp:spPr>
        <a:xfrm>
          <a:off x="1388532" y="0"/>
          <a:ext cx="8060267" cy="5037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D5938-5766-4F0B-B961-A25C579B71F7}">
      <dsp:nvSpPr>
        <dsp:cNvPr id="0" name=""/>
        <dsp:cNvSpPr/>
      </dsp:nvSpPr>
      <dsp:spPr>
        <a:xfrm>
          <a:off x="2182469" y="3746009"/>
          <a:ext cx="185386" cy="185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C5EB-7B42-4015-88D2-45533CBDE897}">
      <dsp:nvSpPr>
        <dsp:cNvPr id="0" name=""/>
        <dsp:cNvSpPr/>
      </dsp:nvSpPr>
      <dsp:spPr>
        <a:xfrm>
          <a:off x="2275162" y="3838702"/>
          <a:ext cx="1055895" cy="1198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2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– ресурс Национальной программы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портал - Российский финансовый рынок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5162" y="3838702"/>
        <a:ext cx="1055895" cy="1198964"/>
      </dsp:txXfrm>
    </dsp:sp>
    <dsp:sp modelId="{67F91F6C-CF7C-4E45-A507-7845AA34100E}">
      <dsp:nvSpPr>
        <dsp:cNvPr id="0" name=""/>
        <dsp:cNvSpPr/>
      </dsp:nvSpPr>
      <dsp:spPr>
        <a:xfrm>
          <a:off x="3185972" y="2781799"/>
          <a:ext cx="290169" cy="290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592B8-B29A-4371-8B46-D059EA6D12C5}">
      <dsp:nvSpPr>
        <dsp:cNvPr id="0" name=""/>
        <dsp:cNvSpPr/>
      </dsp:nvSpPr>
      <dsp:spPr>
        <a:xfrm>
          <a:off x="3331057" y="2926884"/>
          <a:ext cx="1338004" cy="211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5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разделы, посвященные вопросам финансовой грамотности на Интернет сайтах федеральных органов исполнительной власти, Банка России, Пенсионного фонда РФ и т.д.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1057" y="2926884"/>
        <a:ext cx="1338004" cy="2110782"/>
      </dsp:txXfrm>
    </dsp:sp>
    <dsp:sp modelId="{9FAAC5E3-5C6C-4974-B8EC-3F6254A73C89}">
      <dsp:nvSpPr>
        <dsp:cNvPr id="0" name=""/>
        <dsp:cNvSpPr/>
      </dsp:nvSpPr>
      <dsp:spPr>
        <a:xfrm>
          <a:off x="4475615" y="2013051"/>
          <a:ext cx="386892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76214-27DA-4CE1-A83D-559023D47B17}">
      <dsp:nvSpPr>
        <dsp:cNvPr id="0" name=""/>
        <dsp:cNvSpPr/>
      </dsp:nvSpPr>
      <dsp:spPr>
        <a:xfrm>
          <a:off x="4669061" y="2206498"/>
          <a:ext cx="1555631" cy="283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00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Горячая линия</a:t>
          </a:r>
          <a:r>
            <a:rPr lang="ru-RU" sz="1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ответы специалистов на прямые обращения граждан, пропаганда передового опыта организации домашних сбережений и инвестиций, предупреждение массовых ошибок.</a:t>
          </a:r>
          <a:endParaRPr lang="ru-RU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9061" y="2206498"/>
        <a:ext cx="1555631" cy="2831168"/>
      </dsp:txXfrm>
    </dsp:sp>
    <dsp:sp modelId="{EA1E79D2-4026-4CC3-99ED-E0F6E337EA37}">
      <dsp:nvSpPr>
        <dsp:cNvPr id="0" name=""/>
        <dsp:cNvSpPr/>
      </dsp:nvSpPr>
      <dsp:spPr>
        <a:xfrm>
          <a:off x="5974824" y="1412561"/>
          <a:ext cx="499736" cy="499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74A81-A345-4E00-B841-848A42A47648}">
      <dsp:nvSpPr>
        <dsp:cNvPr id="0" name=""/>
        <dsp:cNvSpPr/>
      </dsp:nvSpPr>
      <dsp:spPr>
        <a:xfrm>
          <a:off x="6224693" y="1662430"/>
          <a:ext cx="1612053" cy="337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00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Брошюра – памятка: Финансовая безопасность домохозяйств: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 опыта Горячей линии, четкие и понятные для простых граждан технологии: кредит, ипотека, акции, инвестиции, пенсии и т.д.</a:t>
          </a:r>
          <a:endParaRPr lang="ru-RU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4693" y="1662430"/>
        <a:ext cx="1612053" cy="3375236"/>
      </dsp:txXfrm>
    </dsp:sp>
    <dsp:sp modelId="{E8E2FD52-EF5E-40DA-99E1-C29A3EB00111}">
      <dsp:nvSpPr>
        <dsp:cNvPr id="0" name=""/>
        <dsp:cNvSpPr/>
      </dsp:nvSpPr>
      <dsp:spPr>
        <a:xfrm>
          <a:off x="7518366" y="1011563"/>
          <a:ext cx="636761" cy="636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B686C-E358-43D3-8607-C92E6762846D}">
      <dsp:nvSpPr>
        <dsp:cNvPr id="0" name=""/>
        <dsp:cNvSpPr/>
      </dsp:nvSpPr>
      <dsp:spPr>
        <a:xfrm>
          <a:off x="7836746" y="1329944"/>
          <a:ext cx="1612053" cy="370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407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образовательных материалов, на основе единого стандарта</a:t>
          </a: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Медиа контента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6746" y="1329944"/>
        <a:ext cx="1612053" cy="3707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EE02B-1D3B-429A-8B2A-61E8AB7CF1FD}">
      <dsp:nvSpPr>
        <dsp:cNvPr id="0" name=""/>
        <dsp:cNvSpPr/>
      </dsp:nvSpPr>
      <dsp:spPr>
        <a:xfrm>
          <a:off x="1626557" y="0"/>
          <a:ext cx="7939817" cy="49623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41EFF-6CAB-48FA-B6D4-009D523D76F9}">
      <dsp:nvSpPr>
        <dsp:cNvPr id="0" name=""/>
        <dsp:cNvSpPr/>
      </dsp:nvSpPr>
      <dsp:spPr>
        <a:xfrm>
          <a:off x="2408629" y="3690030"/>
          <a:ext cx="182615" cy="182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682E7-BF6E-44BC-84C6-2AFB14ED1646}">
      <dsp:nvSpPr>
        <dsp:cNvPr id="0" name=""/>
        <dsp:cNvSpPr/>
      </dsp:nvSpPr>
      <dsp:spPr>
        <a:xfrm>
          <a:off x="2499937" y="3781338"/>
          <a:ext cx="1040116" cy="118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64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Издание народного учебника : </a:t>
          </a:r>
          <a:r>
            <a:rPr lang="ru-RU" sz="105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практической экономики</a:t>
          </a:r>
          <a:endParaRPr lang="ru-RU" sz="105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9937" y="3781338"/>
        <a:ext cx="1040116" cy="1181047"/>
      </dsp:txXfrm>
    </dsp:sp>
    <dsp:sp modelId="{090F18A3-E1B4-406C-9B6C-3CBC247B798C}">
      <dsp:nvSpPr>
        <dsp:cNvPr id="0" name=""/>
        <dsp:cNvSpPr/>
      </dsp:nvSpPr>
      <dsp:spPr>
        <a:xfrm>
          <a:off x="3397137" y="2740229"/>
          <a:ext cx="285833" cy="285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A021A-C72A-409A-8494-E0508C724039}">
      <dsp:nvSpPr>
        <dsp:cNvPr id="0" name=""/>
        <dsp:cNvSpPr/>
      </dsp:nvSpPr>
      <dsp:spPr>
        <a:xfrm>
          <a:off x="3540053" y="2883146"/>
          <a:ext cx="1318009" cy="207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57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базового курса финансовой грамотности</a:t>
          </a:r>
          <a:r>
            <a:rPr lang="ru-RU" sz="10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ВУЗы, старшие классы школ среднего образования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053" y="2883146"/>
        <a:ext cx="1318009" cy="2079239"/>
      </dsp:txXfrm>
    </dsp:sp>
    <dsp:sp modelId="{91B0DFC9-F004-495D-A726-632E2CDD0A18}">
      <dsp:nvSpPr>
        <dsp:cNvPr id="0" name=""/>
        <dsp:cNvSpPr/>
      </dsp:nvSpPr>
      <dsp:spPr>
        <a:xfrm>
          <a:off x="4667507" y="1982969"/>
          <a:ext cx="381111" cy="381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79A64-6515-4CA4-A749-2F5BF0005221}">
      <dsp:nvSpPr>
        <dsp:cNvPr id="0" name=""/>
        <dsp:cNvSpPr/>
      </dsp:nvSpPr>
      <dsp:spPr>
        <a:xfrm>
          <a:off x="4858063" y="2173525"/>
          <a:ext cx="1532384" cy="2788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4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0" u="sng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0" u="sng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0" u="sng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Социологическая диагностика групп риска</a:t>
          </a:r>
          <a:r>
            <a:rPr lang="ru-RU" sz="1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 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пользователей кредита, массовых инвесторов, пенсионеров и др.</a:t>
          </a:r>
          <a:r>
            <a:rPr lang="ru-RU" sz="1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8063" y="2173525"/>
        <a:ext cx="1532384" cy="2788860"/>
      </dsp:txXfrm>
    </dsp:sp>
    <dsp:sp modelId="{B4B55C1E-F1FF-4097-9190-D817042B020E}">
      <dsp:nvSpPr>
        <dsp:cNvPr id="0" name=""/>
        <dsp:cNvSpPr/>
      </dsp:nvSpPr>
      <dsp:spPr>
        <a:xfrm>
          <a:off x="6144313" y="1391453"/>
          <a:ext cx="492268" cy="492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79787-5179-4A5E-A24E-B51F5FDB9044}">
      <dsp:nvSpPr>
        <dsp:cNvPr id="0" name=""/>
        <dsp:cNvSpPr/>
      </dsp:nvSpPr>
      <dsp:spPr>
        <a:xfrm>
          <a:off x="6390448" y="1637587"/>
          <a:ext cx="1587963" cy="33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4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Ежегодный общероссийский медиа – </a:t>
          </a:r>
          <a:r>
            <a:rPr lang="ru-RU" sz="10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форум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по финансовой грамотности. </a:t>
          </a:r>
          <a:endParaRPr lang="ru-RU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0448" y="1637587"/>
        <a:ext cx="1587963" cy="3324798"/>
      </dsp:txXfrm>
    </dsp:sp>
    <dsp:sp modelId="{7CE4F5ED-851C-4907-86B7-5C93C827090D}">
      <dsp:nvSpPr>
        <dsp:cNvPr id="0" name=""/>
        <dsp:cNvSpPr/>
      </dsp:nvSpPr>
      <dsp:spPr>
        <a:xfrm>
          <a:off x="7664788" y="996447"/>
          <a:ext cx="627245" cy="627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B5630-3353-4EF3-A13F-02D16E7C6E33}">
      <dsp:nvSpPr>
        <dsp:cNvPr id="0" name=""/>
        <dsp:cNvSpPr/>
      </dsp:nvSpPr>
      <dsp:spPr>
        <a:xfrm>
          <a:off x="7978411" y="1310069"/>
          <a:ext cx="1587963" cy="3652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36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Регулярные рубрики в СМИ</a:t>
          </a:r>
          <a:r>
            <a:rPr lang="ru-RU" sz="10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финансовая грамотность.</a:t>
          </a:r>
          <a:endParaRPr lang="ru-RU" sz="1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8411" y="1310069"/>
        <a:ext cx="1587963" cy="3652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1531-2EE7-44D9-A690-F52CF6E39BD0}">
      <dsp:nvSpPr>
        <dsp:cNvPr id="0" name=""/>
        <dsp:cNvSpPr/>
      </dsp:nvSpPr>
      <dsp:spPr>
        <a:xfrm>
          <a:off x="3300715" y="674880"/>
          <a:ext cx="4500096" cy="4500096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97A65-FDA2-4797-B9DF-DE0499C2B9FD}">
      <dsp:nvSpPr>
        <dsp:cNvPr id="0" name=""/>
        <dsp:cNvSpPr/>
      </dsp:nvSpPr>
      <dsp:spPr>
        <a:xfrm>
          <a:off x="3312541" y="637345"/>
          <a:ext cx="4500096" cy="4500096"/>
        </a:xfrm>
        <a:prstGeom prst="blockArc">
          <a:avLst>
            <a:gd name="adj1" fmla="val 7889489"/>
            <a:gd name="adj2" fmla="val 1181844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DE8-B07B-4E6B-824D-0AA4DDD9773F}">
      <dsp:nvSpPr>
        <dsp:cNvPr id="0" name=""/>
        <dsp:cNvSpPr/>
      </dsp:nvSpPr>
      <dsp:spPr>
        <a:xfrm>
          <a:off x="3444363" y="764094"/>
          <a:ext cx="4500096" cy="4500096"/>
        </a:xfrm>
        <a:prstGeom prst="blockArc">
          <a:avLst>
            <a:gd name="adj1" fmla="val 2661215"/>
            <a:gd name="adj2" fmla="val 817561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D01F-9C60-4C7C-8D8B-8946C1BEBC29}">
      <dsp:nvSpPr>
        <dsp:cNvPr id="0" name=""/>
        <dsp:cNvSpPr/>
      </dsp:nvSpPr>
      <dsp:spPr>
        <a:xfrm>
          <a:off x="3365571" y="849054"/>
          <a:ext cx="4500096" cy="4500096"/>
        </a:xfrm>
        <a:prstGeom prst="blockArc">
          <a:avLst>
            <a:gd name="adj1" fmla="val 20229206"/>
            <a:gd name="adj2" fmla="val 247995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132FC-2C3E-4853-A143-9F3A3B0E450A}">
      <dsp:nvSpPr>
        <dsp:cNvPr id="0" name=""/>
        <dsp:cNvSpPr/>
      </dsp:nvSpPr>
      <dsp:spPr>
        <a:xfrm>
          <a:off x="3486974" y="674880"/>
          <a:ext cx="4500096" cy="4500096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FACAE-9D3A-4C0A-AFBB-FAFB798608D8}">
      <dsp:nvSpPr>
        <dsp:cNvPr id="0" name=""/>
        <dsp:cNvSpPr/>
      </dsp:nvSpPr>
      <dsp:spPr>
        <a:xfrm>
          <a:off x="4531679" y="1864371"/>
          <a:ext cx="2417165" cy="20717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85665" y="2167766"/>
        <a:ext cx="1709193" cy="1464918"/>
      </dsp:txXfrm>
    </dsp:sp>
    <dsp:sp modelId="{08B84856-B828-4F6B-B119-6A0075E8EC43}">
      <dsp:nvSpPr>
        <dsp:cNvPr id="0" name=""/>
        <dsp:cNvSpPr/>
      </dsp:nvSpPr>
      <dsp:spPr>
        <a:xfrm>
          <a:off x="4204286" y="1989"/>
          <a:ext cx="2692955" cy="145019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разработке,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апробации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доработке и распространении образовательных материалов по финансовой грамотности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598660" y="214365"/>
        <a:ext cx="1904207" cy="1025443"/>
      </dsp:txXfrm>
    </dsp:sp>
    <dsp:sp modelId="{1D683C00-BC2C-45BE-B77D-27328626F54E}">
      <dsp:nvSpPr>
        <dsp:cNvPr id="0" name=""/>
        <dsp:cNvSpPr/>
      </dsp:nvSpPr>
      <dsp:spPr>
        <a:xfrm>
          <a:off x="6352834" y="1520660"/>
          <a:ext cx="2576403" cy="145019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информационных, учебных и методических материалов по финансовой грамотности , разработанных участниками проекта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0139" y="1733036"/>
        <a:ext cx="1821793" cy="1025443"/>
      </dsp:txXfrm>
    </dsp:sp>
    <dsp:sp modelId="{37076964-7B0A-47D7-B080-06EB95745013}">
      <dsp:nvSpPr>
        <dsp:cNvPr id="0" name=""/>
        <dsp:cNvSpPr/>
      </dsp:nvSpPr>
      <dsp:spPr>
        <a:xfrm>
          <a:off x="5960234" y="3825521"/>
          <a:ext cx="2611440" cy="14501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Вхождение в число регионов, являющихся лидерами в области реализации проектов по финансовой грамотности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2671" y="4037897"/>
        <a:ext cx="1846566" cy="1025443"/>
      </dsp:txXfrm>
    </dsp:sp>
    <dsp:sp modelId="{F5FA89DA-EAF2-4D3A-9EED-B52346AC3161}">
      <dsp:nvSpPr>
        <dsp:cNvPr id="0" name=""/>
        <dsp:cNvSpPr/>
      </dsp:nvSpPr>
      <dsp:spPr>
        <a:xfrm>
          <a:off x="2834222" y="3834992"/>
          <a:ext cx="2544556" cy="139740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кадрового потенциала в области реализации программ по повышению финансовой грамотности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864" y="4039638"/>
        <a:ext cx="1799272" cy="988116"/>
      </dsp:txXfrm>
    </dsp:sp>
    <dsp:sp modelId="{B8F7985A-3E86-49C6-A20D-6F8EF4D97F7E}">
      <dsp:nvSpPr>
        <dsp:cNvPr id="0" name=""/>
        <dsp:cNvSpPr/>
      </dsp:nvSpPr>
      <dsp:spPr>
        <a:xfrm>
          <a:off x="2236179" y="1520660"/>
          <a:ext cx="2448626" cy="1450195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мониторинга финансовой грамотности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4772" y="1733036"/>
        <a:ext cx="1731440" cy="1025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EC86E-4DB3-4BBA-BF0F-16E96EF8E921}">
      <dsp:nvSpPr>
        <dsp:cNvPr id="0" name=""/>
        <dsp:cNvSpPr/>
      </dsp:nvSpPr>
      <dsp:spPr>
        <a:xfrm>
          <a:off x="205305" y="115328"/>
          <a:ext cx="4296309" cy="1469655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955" tIns="1166368" rIns="3639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144 странах мира</a:t>
          </a:r>
          <a:endParaRPr lang="ru-RU" sz="1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05" y="115328"/>
        <a:ext cx="4296309" cy="1469655"/>
      </dsp:txXfrm>
    </dsp:sp>
    <dsp:sp modelId="{41C83B26-7DDC-405A-A7AF-B35A1C92350E}">
      <dsp:nvSpPr>
        <dsp:cNvPr id="0" name=""/>
        <dsp:cNvSpPr/>
      </dsp:nvSpPr>
      <dsp:spPr>
        <a:xfrm>
          <a:off x="234473" y="211046"/>
          <a:ext cx="4201375" cy="70718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76" tIns="0" rIns="12407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Опросили более 150 000 человек</a:t>
          </a:r>
          <a:endParaRPr lang="ru-RU" sz="1600" b="1" kern="1200" cap="none" spc="0" dirty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995" y="245568"/>
        <a:ext cx="4132331" cy="638143"/>
      </dsp:txXfrm>
    </dsp:sp>
    <dsp:sp modelId="{51A69E9A-51F4-42FC-96B1-33A3D3421959}">
      <dsp:nvSpPr>
        <dsp:cNvPr id="0" name=""/>
        <dsp:cNvSpPr/>
      </dsp:nvSpPr>
      <dsp:spPr>
        <a:xfrm>
          <a:off x="0" y="3732357"/>
          <a:ext cx="4689475" cy="89472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A190F-EDBE-42E7-9363-269E3759F861}">
      <dsp:nvSpPr>
        <dsp:cNvPr id="0" name=""/>
        <dsp:cNvSpPr/>
      </dsp:nvSpPr>
      <dsp:spPr>
        <a:xfrm>
          <a:off x="255151" y="1604623"/>
          <a:ext cx="4201375" cy="275903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76" tIns="0" rIns="12407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Представителей мировых государств  проверили на способность  понимать как «работают» деньги , как зарабатывать, вкладывать, жертвовать. Рейтинг самых финансово образованных стран мира и самых низко образованных приведён на слайде</a:t>
          </a:r>
          <a:endParaRPr lang="ru-RU" sz="1600" b="1" kern="1200" cap="none" spc="0" dirty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836" y="1739308"/>
        <a:ext cx="3932005" cy="2489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5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E5A8C2-D564-4A7A-8825-64647903D882}" type="datetimeFigureOut">
              <a:rPr lang="ru-RU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407"/>
            <a:ext cx="2946400" cy="495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5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F5E03-9C36-4AC6-9E33-026BC23B1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505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A09E1-0A59-4BE0-AA63-A19C915CC8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4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F93E3-7ED5-48D1-8167-D47072A0E8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9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CE13B-5CEB-4375-A5E6-A51DD9F10B02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AB129-94FD-4BCD-9B94-18BDB0F449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5A324-0C32-4339-88A3-6FA423A507C4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D1D41-0E07-4437-A9C6-EF119A0D8E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1BAB3-D28E-46B5-8991-71244CC7509A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2FB15-5F10-457C-A17D-ADB4A98948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ADCF6-7ECC-4106-8607-858C76C8D9FB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E7646-9027-43A7-BE7F-20D215BA07C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B6EDE-01BC-4A87-9EE5-D33BBC153B3B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558CC-712A-4714-AA06-51623F514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4D574-7FD9-45E6-AD96-427CCC5B74F7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24E04-D844-4549-AA5A-160225AE34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7D871-EEA2-45E3-89DD-F557FAB16FE6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DE6B2-24BB-424F-BB02-05D83A2426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F418D-4BC7-490D-81D7-ECAA4BBB5904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376C5-8D3D-40D0-B350-96BA946127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0C30-948D-4750-B1B3-B224FE1B934C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13A83-C97A-4FDC-9E9F-5F9606B22B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06437-D54B-49B1-8884-6CCE99936CDE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94314-B702-4BAD-B066-2C9B8789FD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8D722-0180-4D90-9F46-3AA724252E32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75D9B-A526-469D-9D27-6F7DCA11C3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681B8-7881-473E-8E71-812C0DB911A2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C0B3D-C0DB-4E0D-8AA0-64E278F6B9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DC2199-6524-4D1B-BF43-33F7C6413B19}" type="datetimeFigureOut">
              <a:rPr lang="ru-RU" smtClean="0"/>
              <a:pPr>
                <a:defRPr/>
              </a:pPr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974F74-425D-4588-B2F6-9C35C8EA89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ymer.ru/finCenter/lesson/1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FathievaLN\Desktop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228601"/>
            <a:ext cx="11548534" cy="54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object 2"/>
          <p:cNvSpPr>
            <a:spLocks/>
          </p:cNvSpPr>
          <p:nvPr/>
        </p:nvSpPr>
        <p:spPr bwMode="auto">
          <a:xfrm>
            <a:off x="8228013" y="7938"/>
            <a:ext cx="3810000" cy="3810000"/>
          </a:xfrm>
          <a:custGeom>
            <a:avLst/>
            <a:gdLst/>
            <a:ahLst/>
            <a:cxnLst>
              <a:cxn ang="0">
                <a:pos x="3810000" y="0"/>
              </a:cxn>
              <a:cxn ang="0">
                <a:pos x="0" y="3810000"/>
              </a:cxn>
            </a:cxnLst>
            <a:rect l="0" t="0" r="r" b="b"/>
            <a:pathLst>
              <a:path w="3810000" h="3810000">
                <a:moveTo>
                  <a:pt x="3810000" y="0"/>
                </a:moveTo>
                <a:lnTo>
                  <a:pt x="0" y="381000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6" name="object 3"/>
          <p:cNvSpPr>
            <a:spLocks/>
          </p:cNvSpPr>
          <p:nvPr/>
        </p:nvSpPr>
        <p:spPr bwMode="auto">
          <a:xfrm>
            <a:off x="6108700" y="92075"/>
            <a:ext cx="6080125" cy="6080125"/>
          </a:xfrm>
          <a:custGeom>
            <a:avLst/>
            <a:gdLst/>
            <a:ahLst/>
            <a:cxnLst>
              <a:cxn ang="0">
                <a:pos x="6080633" y="0"/>
              </a:cxn>
              <a:cxn ang="0">
                <a:pos x="0" y="6080633"/>
              </a:cxn>
            </a:cxnLst>
            <a:rect l="0" t="0" r="r" b="b"/>
            <a:pathLst>
              <a:path w="6080759" h="6080760">
                <a:moveTo>
                  <a:pt x="6080633" y="0"/>
                </a:moveTo>
                <a:lnTo>
                  <a:pt x="0" y="6080633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7" name="object 4"/>
          <p:cNvSpPr>
            <a:spLocks/>
          </p:cNvSpPr>
          <p:nvPr/>
        </p:nvSpPr>
        <p:spPr bwMode="auto">
          <a:xfrm>
            <a:off x="7235825" y="228600"/>
            <a:ext cx="4953000" cy="4953000"/>
          </a:xfrm>
          <a:custGeom>
            <a:avLst/>
            <a:gdLst/>
            <a:ahLst/>
            <a:cxnLst>
              <a:cxn ang="0">
                <a:pos x="4953000" y="0"/>
              </a:cxn>
              <a:cxn ang="0">
                <a:pos x="0" y="4953000"/>
              </a:cxn>
            </a:cxnLst>
            <a:rect l="0" t="0" r="r" b="b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8" name="object 5"/>
          <p:cNvSpPr>
            <a:spLocks/>
          </p:cNvSpPr>
          <p:nvPr/>
        </p:nvSpPr>
        <p:spPr bwMode="auto">
          <a:xfrm>
            <a:off x="7335838" y="31750"/>
            <a:ext cx="4852987" cy="4854575"/>
          </a:xfrm>
          <a:custGeom>
            <a:avLst/>
            <a:gdLst/>
            <a:ahLst/>
            <a:cxnLst>
              <a:cxn ang="0">
                <a:pos x="4853051" y="0"/>
              </a:cxn>
              <a:cxn ang="0">
                <a:pos x="0" y="4853051"/>
              </a:cxn>
            </a:cxnLst>
            <a:rect l="0" t="0" r="r" b="b"/>
            <a:pathLst>
              <a:path w="4853305" h="4853305">
                <a:moveTo>
                  <a:pt x="4853051" y="0"/>
                </a:moveTo>
                <a:lnTo>
                  <a:pt x="0" y="4853051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9" name="object 6"/>
          <p:cNvSpPr>
            <a:spLocks/>
          </p:cNvSpPr>
          <p:nvPr/>
        </p:nvSpPr>
        <p:spPr bwMode="auto">
          <a:xfrm>
            <a:off x="7845425" y="609600"/>
            <a:ext cx="4343400" cy="4343400"/>
          </a:xfrm>
          <a:custGeom>
            <a:avLst/>
            <a:gdLst/>
            <a:ahLst/>
            <a:cxnLst>
              <a:cxn ang="0">
                <a:pos x="4343400" y="0"/>
              </a:cxn>
              <a:cxn ang="0">
                <a:pos x="0" y="4343400"/>
              </a:cxn>
            </a:cxnLst>
            <a:rect l="0" t="0" r="r" b="b"/>
            <a:pathLst>
              <a:path w="4343400" h="4343400">
                <a:moveTo>
                  <a:pt x="4343400" y="0"/>
                </a:moveTo>
                <a:lnTo>
                  <a:pt x="0" y="434340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2286000" y="258763"/>
            <a:ext cx="9906000" cy="9223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Социологический опрос жителей города Пыть-Яха на тему «Нужна ли финансовая грамотность населению?»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29" y="153103"/>
            <a:ext cx="1543050" cy="1028700"/>
          </a:xfrm>
          <a:prstGeom prst="rect">
            <a:avLst/>
          </a:prstGeom>
          <a:ln w="38100"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11" name="Диаграмма 10" title="ккккккккк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284317"/>
              </p:ext>
            </p:extLst>
          </p:nvPr>
        </p:nvGraphicFramePr>
        <p:xfrm>
          <a:off x="643467" y="1181802"/>
          <a:ext cx="10583333" cy="530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963" y="182563"/>
            <a:ext cx="9796462" cy="998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/>
              <a:t>Знаете ли вы что такое "финансовая грамотность"?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29" y="153103"/>
            <a:ext cx="1543050" cy="1028700"/>
          </a:xfrm>
          <a:prstGeom prst="rect">
            <a:avLst/>
          </a:prstGeom>
          <a:ln w="38100"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783264"/>
              </p:ext>
            </p:extLst>
          </p:nvPr>
        </p:nvGraphicFramePr>
        <p:xfrm>
          <a:off x="474134" y="1524000"/>
          <a:ext cx="6197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015961"/>
              </p:ext>
            </p:extLst>
          </p:nvPr>
        </p:nvGraphicFramePr>
        <p:xfrm>
          <a:off x="5215996" y="1524000"/>
          <a:ext cx="6789737" cy="467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59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8133" y="270595"/>
            <a:ext cx="10972800" cy="1252728"/>
          </a:xfrm>
        </p:spPr>
        <p:txBody>
          <a:bodyPr>
            <a:normAutofit/>
          </a:bodyPr>
          <a:lstStyle/>
          <a:p>
            <a:r>
              <a:rPr lang="ru-RU" sz="3600" dirty="0"/>
              <a:t>Вы считаете себя  финансово  грамотным гражданином?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00962"/>
              </p:ext>
            </p:extLst>
          </p:nvPr>
        </p:nvGraphicFramePr>
        <p:xfrm>
          <a:off x="406401" y="1710267"/>
          <a:ext cx="4758266" cy="494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95010"/>
              </p:ext>
            </p:extLst>
          </p:nvPr>
        </p:nvGraphicFramePr>
        <p:xfrm>
          <a:off x="4761782" y="1104180"/>
          <a:ext cx="7142672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252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Как вы считаете, в наше время, нужно ли быть финансово грамотным человеком?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059613"/>
              </p:ext>
            </p:extLst>
          </p:nvPr>
        </p:nvGraphicFramePr>
        <p:xfrm>
          <a:off x="138021" y="1086928"/>
          <a:ext cx="5072334" cy="577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994475"/>
              </p:ext>
            </p:extLst>
          </p:nvPr>
        </p:nvGraphicFramePr>
        <p:xfrm>
          <a:off x="5262114" y="1259457"/>
          <a:ext cx="6797616" cy="546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87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8" y="192088"/>
            <a:ext cx="9921875" cy="9890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Образ финансово грамотного человека</a:t>
            </a:r>
            <a:endParaRPr lang="ru-RU" sz="2400" b="1" dirty="0"/>
          </a:p>
        </p:txBody>
      </p:sp>
      <p:pic>
        <p:nvPicPr>
          <p:cNvPr id="52226" name="Picture 2" descr="C:\Users\FathievaLN\Desktop\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88757"/>
            <a:ext cx="8585200" cy="50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2"/>
          <p:cNvSpPr>
            <a:spLocks/>
          </p:cNvSpPr>
          <p:nvPr/>
        </p:nvSpPr>
        <p:spPr bwMode="auto">
          <a:xfrm>
            <a:off x="8228013" y="7938"/>
            <a:ext cx="3810000" cy="3810000"/>
          </a:xfrm>
          <a:custGeom>
            <a:avLst/>
            <a:gdLst/>
            <a:ahLst/>
            <a:cxnLst>
              <a:cxn ang="0">
                <a:pos x="3810000" y="0"/>
              </a:cxn>
              <a:cxn ang="0">
                <a:pos x="0" y="3810000"/>
              </a:cxn>
            </a:cxnLst>
            <a:rect l="0" t="0" r="r" b="b"/>
            <a:pathLst>
              <a:path w="3810000" h="3810000">
                <a:moveTo>
                  <a:pt x="3810000" y="0"/>
                </a:moveTo>
                <a:lnTo>
                  <a:pt x="0" y="381000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250" name="object 3"/>
          <p:cNvSpPr>
            <a:spLocks/>
          </p:cNvSpPr>
          <p:nvPr/>
        </p:nvSpPr>
        <p:spPr bwMode="auto">
          <a:xfrm>
            <a:off x="6108700" y="92075"/>
            <a:ext cx="6080125" cy="6080125"/>
          </a:xfrm>
          <a:custGeom>
            <a:avLst/>
            <a:gdLst/>
            <a:ahLst/>
            <a:cxnLst>
              <a:cxn ang="0">
                <a:pos x="6080633" y="0"/>
              </a:cxn>
              <a:cxn ang="0">
                <a:pos x="0" y="6080633"/>
              </a:cxn>
            </a:cxnLst>
            <a:rect l="0" t="0" r="r" b="b"/>
            <a:pathLst>
              <a:path w="6080759" h="6080760">
                <a:moveTo>
                  <a:pt x="6080633" y="0"/>
                </a:moveTo>
                <a:lnTo>
                  <a:pt x="0" y="6080633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251" name="object 4"/>
          <p:cNvSpPr>
            <a:spLocks/>
          </p:cNvSpPr>
          <p:nvPr/>
        </p:nvSpPr>
        <p:spPr bwMode="auto">
          <a:xfrm>
            <a:off x="7235825" y="228600"/>
            <a:ext cx="4953000" cy="4953000"/>
          </a:xfrm>
          <a:custGeom>
            <a:avLst/>
            <a:gdLst/>
            <a:ahLst/>
            <a:cxnLst>
              <a:cxn ang="0">
                <a:pos x="4953000" y="0"/>
              </a:cxn>
              <a:cxn ang="0">
                <a:pos x="0" y="4953000"/>
              </a:cxn>
            </a:cxnLst>
            <a:rect l="0" t="0" r="r" b="b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252" name="object 5"/>
          <p:cNvSpPr>
            <a:spLocks/>
          </p:cNvSpPr>
          <p:nvPr/>
        </p:nvSpPr>
        <p:spPr bwMode="auto">
          <a:xfrm>
            <a:off x="7335838" y="31750"/>
            <a:ext cx="4852987" cy="4854575"/>
          </a:xfrm>
          <a:custGeom>
            <a:avLst/>
            <a:gdLst/>
            <a:ahLst/>
            <a:cxnLst>
              <a:cxn ang="0">
                <a:pos x="4853051" y="0"/>
              </a:cxn>
              <a:cxn ang="0">
                <a:pos x="0" y="4853051"/>
              </a:cxn>
            </a:cxnLst>
            <a:rect l="0" t="0" r="r" b="b"/>
            <a:pathLst>
              <a:path w="4853305" h="4853305">
                <a:moveTo>
                  <a:pt x="4853051" y="0"/>
                </a:moveTo>
                <a:lnTo>
                  <a:pt x="0" y="4853051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253" name="object 6"/>
          <p:cNvSpPr>
            <a:spLocks/>
          </p:cNvSpPr>
          <p:nvPr/>
        </p:nvSpPr>
        <p:spPr bwMode="auto">
          <a:xfrm>
            <a:off x="7845425" y="609600"/>
            <a:ext cx="4343400" cy="4343400"/>
          </a:xfrm>
          <a:custGeom>
            <a:avLst/>
            <a:gdLst/>
            <a:ahLst/>
            <a:cxnLst>
              <a:cxn ang="0">
                <a:pos x="4343400" y="0"/>
              </a:cxn>
              <a:cxn ang="0">
                <a:pos x="0" y="4343400"/>
              </a:cxn>
            </a:cxnLst>
            <a:rect l="0" t="0" r="r" b="b"/>
            <a:pathLst>
              <a:path w="4343400" h="4343400">
                <a:moveTo>
                  <a:pt x="4343400" y="0"/>
                </a:moveTo>
                <a:lnTo>
                  <a:pt x="0" y="434340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0075" y="1095375"/>
            <a:ext cx="5937250" cy="492125"/>
          </a:xfrm>
        </p:spPr>
        <p:txBody>
          <a:bodyPr wrap="square"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sz="3200" spc="-25" dirty="0">
                <a:latin typeface="Times New Roman"/>
                <a:cs typeface="Times New Roman"/>
              </a:rPr>
              <a:t>КОНТАКТНАЯ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ИНФОРМАЦИЯ: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6300" y="2070993"/>
            <a:ext cx="5715000" cy="14777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indent="-4763" algn="ctr">
              <a:lnSpc>
                <a:spcPct val="118000"/>
              </a:lnSpc>
            </a:pPr>
            <a:r>
              <a:rPr lang="ru-RU" sz="2800" b="1" dirty="0" smtClean="0">
                <a:solidFill>
                  <a:srgbClr val="0E486E"/>
                </a:solidFill>
                <a:latin typeface="Century Gothic" pitchFamily="34" charset="0"/>
              </a:rPr>
              <a:t>КОМИТЕТ </a:t>
            </a:r>
            <a:r>
              <a:rPr lang="ru-RU" sz="2800" b="1" dirty="0">
                <a:solidFill>
                  <a:srgbClr val="0E486E"/>
                </a:solidFill>
                <a:latin typeface="Century Gothic" pitchFamily="34" charset="0"/>
              </a:rPr>
              <a:t>ПО ФИНАНСАМ  АДМИНИСТРАЦИИ ГОРОДА ПЫТЬ-ЯХА 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588" y="4565650"/>
            <a:ext cx="5305425" cy="985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dirty="0">
                <a:latin typeface="Century Gothic" pitchFamily="34" charset="0"/>
              </a:rPr>
              <a:t>ул. Центральная, дом 18а, г. Пыть-Ях,</a:t>
            </a:r>
          </a:p>
          <a:p>
            <a:pPr marL="12700">
              <a:lnSpc>
                <a:spcPct val="128000"/>
              </a:lnSpc>
            </a:pPr>
            <a:r>
              <a:rPr lang="ru-RU" dirty="0">
                <a:latin typeface="Century Gothic" pitchFamily="34" charset="0"/>
              </a:rPr>
              <a:t>Ханты-Мансийский автономный округ – Югра  (Тюменская область), 628381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19268" y="4550658"/>
            <a:ext cx="3186113" cy="9848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ru-RU" dirty="0">
                <a:latin typeface="Century Gothic" pitchFamily="34" charset="0"/>
              </a:rPr>
              <a:t>Телефон: (3463) </a:t>
            </a:r>
            <a:r>
              <a:rPr lang="en-US" dirty="0" smtClean="0">
                <a:latin typeface="Century Gothic" pitchFamily="34" charset="0"/>
              </a:rPr>
              <a:t>46-55-50</a:t>
            </a:r>
            <a:endParaRPr lang="ru-RU" dirty="0"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entury Gothic" pitchFamily="34" charset="0"/>
              </a:rPr>
              <a:t>Факс: (3463) </a:t>
            </a:r>
            <a:r>
              <a:rPr lang="ru-RU" dirty="0" smtClean="0">
                <a:latin typeface="Century Gothic" pitchFamily="34" charset="0"/>
              </a:rPr>
              <a:t>42-23-</a:t>
            </a:r>
            <a:r>
              <a:rPr lang="en-US" dirty="0" smtClean="0">
                <a:latin typeface="Century Gothic" pitchFamily="34" charset="0"/>
              </a:rPr>
              <a:t>26</a:t>
            </a:r>
            <a:endParaRPr lang="ru-RU" dirty="0">
              <a:latin typeface="Century Gothic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dirty="0">
                <a:latin typeface="Century Gothic" pitchFamily="34" charset="0"/>
              </a:rPr>
              <a:t>E-</a:t>
            </a:r>
            <a:r>
              <a:rPr lang="ru-RU" dirty="0" err="1">
                <a:latin typeface="Century Gothic" pitchFamily="34" charset="0"/>
              </a:rPr>
              <a:t>mail</a:t>
            </a:r>
            <a:r>
              <a:rPr lang="ru-RU" dirty="0">
                <a:latin typeface="Century Gothic" pitchFamily="34" charset="0"/>
              </a:rPr>
              <a:t>: </a:t>
            </a:r>
            <a:r>
              <a:rPr lang="en-US" u="sng" dirty="0" err="1"/>
              <a:t>komfin</a:t>
            </a:r>
            <a:r>
              <a:rPr lang="ru-RU" dirty="0"/>
              <a:t>@</a:t>
            </a:r>
            <a:r>
              <a:rPr lang="en-US" dirty="0" err="1"/>
              <a:t>gov</a:t>
            </a:r>
            <a:r>
              <a:rPr lang="ru-RU" dirty="0"/>
              <a:t>86.</a:t>
            </a:r>
            <a:r>
              <a:rPr lang="en-US" dirty="0"/>
              <a:t>org</a:t>
            </a:r>
            <a:endParaRPr lang="ru-RU" u="sng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FathievaLN\Desktop\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2087033"/>
            <a:ext cx="11700932" cy="42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599" y="152400"/>
            <a:ext cx="9631363" cy="10191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 ПОНЯТИЕ ФИНАНСОВОЙ ГРАМОТНОСТИ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757" y="2108201"/>
            <a:ext cx="9877777" cy="2633132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>
                <a:solidFill>
                  <a:schemeClr val="bg1"/>
                </a:solidFill>
                <a:hlinkClick r:id="rId3"/>
              </a:rPr>
              <a:t>Финансовая грамотность</a:t>
            </a:r>
            <a:r>
              <a:rPr lang="ru-RU" b="1" dirty="0">
                <a:solidFill>
                  <a:schemeClr val="bg1"/>
                </a:solidFill>
              </a:rPr>
              <a:t>– это знания и навыки, которые позволяют правильно ориентироваться в финансовой отрасли и принимать верные решения, грамотно управлять своими деньгами: к примеру, вести учет доходов и расходов, избегать задолженностей, планировать свой бюджет, накапливать сбережения.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10363200" cy="95673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  <a:cs typeface="Times New Roman" panose="02020603050405020304" pitchFamily="18" charset="0"/>
              </a:rPr>
              <a:t>Структура финансовой грамотности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5069472" y="3246966"/>
            <a:ext cx="3079751" cy="7281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5C0DB3"/>
                </a:solidFill>
              </a:rPr>
              <a:t>Знания</a:t>
            </a:r>
            <a:endParaRPr lang="ru-RU" sz="2800" b="1" dirty="0">
              <a:solidFill>
                <a:srgbClr val="5C0DB3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>
          <a:xfrm>
            <a:off x="8415867" y="2071132"/>
            <a:ext cx="3081867" cy="2311400"/>
          </a:xfrm>
        </p:spPr>
      </p:pic>
      <p:pic>
        <p:nvPicPr>
          <p:cNvPr id="52228" name="Picture 4" descr="C:\Users\FathievaLN\Desktop\online_class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6" y="39751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C:\Users\FathievaLN\Desktop\costofeduca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23" y="4557183"/>
            <a:ext cx="24511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C:\Users\FathievaLN\Desktop\slide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5" y="1341397"/>
            <a:ext cx="4599517" cy="36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78684" y="1341397"/>
            <a:ext cx="408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5C0DB3"/>
                </a:solidFill>
              </a:rPr>
              <a:t>Практические навыки</a:t>
            </a:r>
            <a:endParaRPr lang="ru-RU" sz="2800" dirty="0">
              <a:solidFill>
                <a:srgbClr val="5C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25555" y="220662"/>
            <a:ext cx="7209710" cy="88933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F1C4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финансовой грамотности в Российской Федерации на 2017 - 2023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утверждена Председателем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25 сентября 2017 года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Picture 1" descr="C:\Users\FathievaLN\Desktop\header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3" y="220662"/>
            <a:ext cx="33464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17876"/>
              </p:ext>
            </p:extLst>
          </p:nvPr>
        </p:nvGraphicFramePr>
        <p:xfrm>
          <a:off x="1134885" y="2870200"/>
          <a:ext cx="9877777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883" y="1852598"/>
            <a:ext cx="11643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	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приоритеты, цели и задачи, способы эффективного достижения целей и решения задач в сфере государственного управления отношениями, возникающими в сфере повышения финансовой грамотности населения, создании системы финансового образования и информирования в сфере защиты прав потребителей финансовых услуг в Российской Федерации на среднесрочный период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03391"/>
              </p:ext>
            </p:extLst>
          </p:nvPr>
        </p:nvGraphicFramePr>
        <p:xfrm>
          <a:off x="465667" y="1667933"/>
          <a:ext cx="10837333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немедленного действия и оперативные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-an.info/Photo/QNews/n3771/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188" y="2445809"/>
            <a:ext cx="29273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46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6600" y="179388"/>
            <a:ext cx="11159067" cy="1219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Долгосрочные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закладывают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основы экономической культуры, создают массовые стереотипы эффективного финансового поведения.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80668" y="2209800"/>
            <a:ext cx="5915852" cy="426811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061977"/>
              </p:ext>
            </p:extLst>
          </p:nvPr>
        </p:nvGraphicFramePr>
        <p:xfrm>
          <a:off x="448733" y="1515533"/>
          <a:ext cx="11192933" cy="496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0550" y="230188"/>
            <a:ext cx="9794875" cy="925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населения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609825"/>
              </p:ext>
            </p:extLst>
          </p:nvPr>
        </p:nvGraphicFramePr>
        <p:xfrm>
          <a:off x="806450" y="1134533"/>
          <a:ext cx="11165417" cy="546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FathievaLN\Desktop\-6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9" y="2929467"/>
            <a:ext cx="5546811" cy="35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FathievaLN\Desktop\educati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929467"/>
            <a:ext cx="5435601" cy="35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C:\Users\FathievaLN\Desktop\-7-6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91" y="240808"/>
            <a:ext cx="4906090" cy="26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C:\Users\FathievaLN\Desktop\news_532_636_500_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376">
            <a:off x="9733140" y="819415"/>
            <a:ext cx="2116665" cy="14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C:\Users\FathievaLN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862">
            <a:off x="417155" y="722738"/>
            <a:ext cx="2750916" cy="17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213280"/>
              </p:ext>
            </p:extLst>
          </p:nvPr>
        </p:nvGraphicFramePr>
        <p:xfrm>
          <a:off x="78356" y="866966"/>
          <a:ext cx="7186044" cy="586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250" y="206375"/>
            <a:ext cx="10080625" cy="914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ru-RU" sz="2800" b="1" cap="none" dirty="0" smtClean="0">
                <a:ln>
                  <a:noFill/>
                </a:ln>
                <a:solidFill>
                  <a:srgbClr val="FFFFFF"/>
                </a:solidFill>
                <a:ea typeface="Century Gothic" pitchFamily="34" charset="0"/>
                <a:cs typeface="Century Gothic" pitchFamily="34" charset="0"/>
              </a:rPr>
              <a:t>Рейтинг  </a:t>
            </a:r>
            <a:r>
              <a:rPr lang="en-US" sz="2800" b="1" cap="none" dirty="0" smtClean="0">
                <a:ln>
                  <a:noFill/>
                </a:ln>
                <a:solidFill>
                  <a:srgbClr val="FFFFFF"/>
                </a:solidFill>
                <a:ea typeface="Century Gothic" pitchFamily="34" charset="0"/>
                <a:cs typeface="Century Gothic" pitchFamily="34" charset="0"/>
              </a:rPr>
              <a:t>Financial Literacy around the World</a:t>
            </a:r>
            <a:endParaRPr lang="ru-RU" sz="2800" b="1" cap="none" dirty="0" smtClean="0">
              <a:ln>
                <a:noFill/>
              </a:ln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1267033"/>
              </p:ext>
            </p:extLst>
          </p:nvPr>
        </p:nvGraphicFramePr>
        <p:xfrm>
          <a:off x="7264400" y="1883884"/>
          <a:ext cx="4689475" cy="462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127914" y="1120966"/>
            <a:ext cx="4638100" cy="762918"/>
          </a:xfrm>
          <a:prstGeom prst="downArrow">
            <a:avLst>
              <a:gd name="adj1" fmla="val 78979"/>
              <a:gd name="adj2" fmla="val 3122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Рейтинговое агентство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4866</TotalTime>
  <Words>516</Words>
  <Application>Microsoft Office PowerPoint</Application>
  <PresentationFormat>Широкоэкранный</PresentationFormat>
  <Paragraphs>65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Century Gothic</vt:lpstr>
      <vt:lpstr>Symbol</vt:lpstr>
      <vt:lpstr>Times New Roman</vt:lpstr>
      <vt:lpstr>Волна</vt:lpstr>
      <vt:lpstr>Презентация PowerPoint</vt:lpstr>
      <vt:lpstr> ПОНЯТИЕ ФИНАНСОВОЙ ГРАМОТНОСТИ </vt:lpstr>
      <vt:lpstr>Структура финансовой грамотности</vt:lpstr>
      <vt:lpstr>     Стратегия повышения финансовой грамотности в Российской Федерации на 2017 - 2023 годы  утверждена Председателем Правительства РФ 25 сентября 2017 года     </vt:lpstr>
      <vt:lpstr>Меры немедленного действия и оперативные меры</vt:lpstr>
      <vt:lpstr>Долгосрочные меры закладывают основы экономической культуры, создают массовые стереотипы эффективного финансового поведения.</vt:lpstr>
      <vt:lpstr>Повышение финансовой грамотности населения</vt:lpstr>
      <vt:lpstr>Презентация PowerPoint</vt:lpstr>
      <vt:lpstr>Рейтинг  Financial Literacy around the World</vt:lpstr>
      <vt:lpstr>Социологический опрос жителей города Пыть-Яха на тему «Нужна ли финансовая грамотность населению?»</vt:lpstr>
      <vt:lpstr>Знаете ли вы что такое "финансовая грамотность"?</vt:lpstr>
      <vt:lpstr>Вы считаете себя  финансово  грамотным гражданином?</vt:lpstr>
      <vt:lpstr>Как вы считаете, в наше время, нужно ли быть финансово грамотным человеком?</vt:lpstr>
      <vt:lpstr>Образ финансово грамотного человека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основных показателей бюджета города Пыть-Яха за 2014-2015 годы</dc:title>
  <dc:creator>Сергей Медведев</dc:creator>
  <cp:lastModifiedBy>Людмила Фатхиева</cp:lastModifiedBy>
  <cp:revision>361</cp:revision>
  <cp:lastPrinted>2016-04-29T06:07:45Z</cp:lastPrinted>
  <dcterms:created xsi:type="dcterms:W3CDTF">2016-03-14T03:38:25Z</dcterms:created>
  <dcterms:modified xsi:type="dcterms:W3CDTF">2023-09-11T09:51:08Z</dcterms:modified>
</cp:coreProperties>
</file>