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
  </p:notesMasterIdLst>
  <p:sldIdLst>
    <p:sldId id="364" r:id="rId2"/>
    <p:sldId id="363" r:id="rId3"/>
    <p:sldId id="361" r:id="rId4"/>
    <p:sldId id="352" r:id="rId5"/>
    <p:sldId id="353" r:id="rId6"/>
    <p:sldId id="354" r:id="rId7"/>
    <p:sldId id="355" r:id="rId8"/>
    <p:sldId id="357" r:id="rId9"/>
    <p:sldId id="359" r:id="rId10"/>
    <p:sldId id="257" r:id="rId11"/>
    <p:sldId id="297" r:id="rId12"/>
    <p:sldId id="331" r:id="rId13"/>
    <p:sldId id="319" r:id="rId14"/>
    <p:sldId id="303" r:id="rId15"/>
    <p:sldId id="330" r:id="rId16"/>
    <p:sldId id="304" r:id="rId17"/>
    <p:sldId id="277" r:id="rId18"/>
    <p:sldId id="259" r:id="rId19"/>
    <p:sldId id="284" r:id="rId20"/>
    <p:sldId id="260" r:id="rId21"/>
    <p:sldId id="265" r:id="rId22"/>
    <p:sldId id="310" r:id="rId23"/>
    <p:sldId id="288" r:id="rId24"/>
    <p:sldId id="308" r:id="rId25"/>
    <p:sldId id="338" r:id="rId26"/>
    <p:sldId id="267" r:id="rId27"/>
    <p:sldId id="269" r:id="rId28"/>
    <p:sldId id="276" r:id="rId29"/>
    <p:sldId id="278" r:id="rId30"/>
    <p:sldId id="280" r:id="rId31"/>
    <p:sldId id="281" r:id="rId32"/>
    <p:sldId id="346" r:id="rId33"/>
    <p:sldId id="362" r:id="rId3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82" autoAdjust="0"/>
    <p:restoredTop sz="92361" autoAdjust="0"/>
  </p:normalViewPr>
  <p:slideViewPr>
    <p:cSldViewPr>
      <p:cViewPr varScale="1">
        <p:scale>
          <a:sx n="72" d="100"/>
          <a:sy n="72" d="100"/>
        </p:scale>
        <p:origin x="141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1422"/>
    </p:cViewPr>
  </p:sorterViewPr>
  <p:notesViewPr>
    <p:cSldViewPr>
      <p:cViewPr varScale="1">
        <p:scale>
          <a:sx n="57" d="100"/>
          <a:sy n="57" d="100"/>
        </p:scale>
        <p:origin x="-1788"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F70A9E5-10A4-4A42-90F9-DFA758AC08AC}" type="datetimeFigureOut">
              <a:rPr lang="ru-RU" smtClean="0"/>
              <a:pPr/>
              <a:t>23.01.2025</a:t>
            </a:fld>
            <a:endParaRPr lang="ru-RU" dirty="0"/>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434B002-005C-403B-8A79-FEA90E2F5F63}" type="slidenum">
              <a:rPr lang="ru-RU" smtClean="0"/>
              <a:pPr/>
              <a:t>‹#›</a:t>
            </a:fld>
            <a:endParaRPr lang="ru-RU" dirty="0"/>
          </a:p>
        </p:txBody>
      </p:sp>
    </p:spTree>
    <p:extLst>
      <p:ext uri="{BB962C8B-B14F-4D97-AF65-F5344CB8AC3E}">
        <p14:creationId xmlns:p14="http://schemas.microsoft.com/office/powerpoint/2010/main" val="23088574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E434B002-005C-403B-8A79-FEA90E2F5F63}" type="slidenum">
              <a:rPr lang="ru-RU" smtClean="0"/>
              <a:pPr/>
              <a:t>10</a:t>
            </a:fld>
            <a:endParaRPr lang="ru-RU" dirty="0"/>
          </a:p>
        </p:txBody>
      </p:sp>
    </p:spTree>
    <p:extLst>
      <p:ext uri="{BB962C8B-B14F-4D97-AF65-F5344CB8AC3E}">
        <p14:creationId xmlns:p14="http://schemas.microsoft.com/office/powerpoint/2010/main" val="28199911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E434B002-005C-403B-8A79-FEA90E2F5F63}" type="slidenum">
              <a:rPr lang="ru-RU" smtClean="0"/>
              <a:pPr/>
              <a:t>23</a:t>
            </a:fld>
            <a:endParaRPr lang="ru-RU" dirty="0"/>
          </a:p>
        </p:txBody>
      </p:sp>
    </p:spTree>
    <p:extLst>
      <p:ext uri="{BB962C8B-B14F-4D97-AF65-F5344CB8AC3E}">
        <p14:creationId xmlns:p14="http://schemas.microsoft.com/office/powerpoint/2010/main" val="39791326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E434B002-005C-403B-8A79-FEA90E2F5F63}" type="slidenum">
              <a:rPr lang="ru-RU" smtClean="0"/>
              <a:pPr/>
              <a:t>26</a:t>
            </a:fld>
            <a:endParaRPr lang="ru-RU" dirty="0"/>
          </a:p>
        </p:txBody>
      </p:sp>
    </p:spTree>
    <p:extLst>
      <p:ext uri="{BB962C8B-B14F-4D97-AF65-F5344CB8AC3E}">
        <p14:creationId xmlns:p14="http://schemas.microsoft.com/office/powerpoint/2010/main" val="40502466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E434B002-005C-403B-8A79-FEA90E2F5F63}" type="slidenum">
              <a:rPr lang="ru-RU" smtClean="0"/>
              <a:pPr/>
              <a:t>27</a:t>
            </a:fld>
            <a:endParaRPr lang="ru-RU" dirty="0"/>
          </a:p>
        </p:txBody>
      </p:sp>
    </p:spTree>
    <p:extLst>
      <p:ext uri="{BB962C8B-B14F-4D97-AF65-F5344CB8AC3E}">
        <p14:creationId xmlns:p14="http://schemas.microsoft.com/office/powerpoint/2010/main" val="26469076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E434B002-005C-403B-8A79-FEA90E2F5F63}" type="slidenum">
              <a:rPr lang="ru-RU" smtClean="0"/>
              <a:pPr/>
              <a:t>28</a:t>
            </a:fld>
            <a:endParaRPr lang="ru-RU" dirty="0"/>
          </a:p>
        </p:txBody>
      </p:sp>
    </p:spTree>
    <p:extLst>
      <p:ext uri="{BB962C8B-B14F-4D97-AF65-F5344CB8AC3E}">
        <p14:creationId xmlns:p14="http://schemas.microsoft.com/office/powerpoint/2010/main" val="5698311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dirty="0" smtClean="0"/>
          </a:p>
        </p:txBody>
      </p:sp>
      <p:sp>
        <p:nvSpPr>
          <p:cNvPr id="4" name="Номер слайда 3"/>
          <p:cNvSpPr>
            <a:spLocks noGrp="1"/>
          </p:cNvSpPr>
          <p:nvPr>
            <p:ph type="sldNum" sz="quarter" idx="10"/>
          </p:nvPr>
        </p:nvSpPr>
        <p:spPr/>
        <p:txBody>
          <a:bodyPr/>
          <a:lstStyle/>
          <a:p>
            <a:fld id="{E434B002-005C-403B-8A79-FEA90E2F5F63}" type="slidenum">
              <a:rPr lang="ru-RU" smtClean="0"/>
              <a:pPr/>
              <a:t>29</a:t>
            </a:fld>
            <a:endParaRPr lang="ru-RU" dirty="0"/>
          </a:p>
        </p:txBody>
      </p:sp>
    </p:spTree>
    <p:extLst>
      <p:ext uri="{BB962C8B-B14F-4D97-AF65-F5344CB8AC3E}">
        <p14:creationId xmlns:p14="http://schemas.microsoft.com/office/powerpoint/2010/main" val="41790004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E434B002-005C-403B-8A79-FEA90E2F5F63}" type="slidenum">
              <a:rPr lang="ru-RU" smtClean="0"/>
              <a:pPr/>
              <a:t>30</a:t>
            </a:fld>
            <a:endParaRPr lang="ru-RU" dirty="0"/>
          </a:p>
        </p:txBody>
      </p:sp>
    </p:spTree>
    <p:extLst>
      <p:ext uri="{BB962C8B-B14F-4D97-AF65-F5344CB8AC3E}">
        <p14:creationId xmlns:p14="http://schemas.microsoft.com/office/powerpoint/2010/main" val="19451520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E434B002-005C-403B-8A79-FEA90E2F5F63}" type="slidenum">
              <a:rPr lang="ru-RU" smtClean="0"/>
              <a:pPr/>
              <a:t>31</a:t>
            </a:fld>
            <a:endParaRPr lang="ru-RU" dirty="0"/>
          </a:p>
        </p:txBody>
      </p:sp>
    </p:spTree>
    <p:extLst>
      <p:ext uri="{BB962C8B-B14F-4D97-AF65-F5344CB8AC3E}">
        <p14:creationId xmlns:p14="http://schemas.microsoft.com/office/powerpoint/2010/main" val="25696651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E434B002-005C-403B-8A79-FEA90E2F5F63}" type="slidenum">
              <a:rPr lang="ru-RU" smtClean="0"/>
              <a:pPr/>
              <a:t>32</a:t>
            </a:fld>
            <a:endParaRPr lang="ru-RU" dirty="0"/>
          </a:p>
        </p:txBody>
      </p:sp>
    </p:spTree>
    <p:extLst>
      <p:ext uri="{BB962C8B-B14F-4D97-AF65-F5344CB8AC3E}">
        <p14:creationId xmlns:p14="http://schemas.microsoft.com/office/powerpoint/2010/main" val="2209498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 </a:t>
            </a:r>
          </a:p>
          <a:p>
            <a:endParaRPr lang="ru-RU" dirty="0"/>
          </a:p>
        </p:txBody>
      </p:sp>
      <p:sp>
        <p:nvSpPr>
          <p:cNvPr id="4" name="Номер слайда 3"/>
          <p:cNvSpPr>
            <a:spLocks noGrp="1"/>
          </p:cNvSpPr>
          <p:nvPr>
            <p:ph type="sldNum" sz="quarter" idx="10"/>
          </p:nvPr>
        </p:nvSpPr>
        <p:spPr/>
        <p:txBody>
          <a:bodyPr/>
          <a:lstStyle/>
          <a:p>
            <a:fld id="{E434B002-005C-403B-8A79-FEA90E2F5F63}" type="slidenum">
              <a:rPr lang="ru-RU" smtClean="0"/>
              <a:pPr/>
              <a:t>11</a:t>
            </a:fld>
            <a:endParaRPr lang="ru-RU" dirty="0"/>
          </a:p>
        </p:txBody>
      </p:sp>
    </p:spTree>
    <p:extLst>
      <p:ext uri="{BB962C8B-B14F-4D97-AF65-F5344CB8AC3E}">
        <p14:creationId xmlns:p14="http://schemas.microsoft.com/office/powerpoint/2010/main" val="2731624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E434B002-005C-403B-8A79-FEA90E2F5F63}" type="slidenum">
              <a:rPr lang="ru-RU" smtClean="0"/>
              <a:pPr/>
              <a:t>13</a:t>
            </a:fld>
            <a:endParaRPr lang="ru-RU" dirty="0"/>
          </a:p>
        </p:txBody>
      </p:sp>
    </p:spTree>
    <p:extLst>
      <p:ext uri="{BB962C8B-B14F-4D97-AF65-F5344CB8AC3E}">
        <p14:creationId xmlns:p14="http://schemas.microsoft.com/office/powerpoint/2010/main" val="23323661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E434B002-005C-403B-8A79-FEA90E2F5F63}" type="slidenum">
              <a:rPr lang="ru-RU" smtClean="0"/>
              <a:pPr/>
              <a:t>14</a:t>
            </a:fld>
            <a:endParaRPr lang="ru-RU" dirty="0"/>
          </a:p>
        </p:txBody>
      </p:sp>
    </p:spTree>
    <p:extLst>
      <p:ext uri="{BB962C8B-B14F-4D97-AF65-F5344CB8AC3E}">
        <p14:creationId xmlns:p14="http://schemas.microsoft.com/office/powerpoint/2010/main" val="4097787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E434B002-005C-403B-8A79-FEA90E2F5F63}" type="slidenum">
              <a:rPr lang="ru-RU" smtClean="0"/>
              <a:pPr/>
              <a:t>17</a:t>
            </a:fld>
            <a:endParaRPr lang="ru-RU" dirty="0"/>
          </a:p>
        </p:txBody>
      </p:sp>
    </p:spTree>
    <p:extLst>
      <p:ext uri="{BB962C8B-B14F-4D97-AF65-F5344CB8AC3E}">
        <p14:creationId xmlns:p14="http://schemas.microsoft.com/office/powerpoint/2010/main" val="676861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E434B002-005C-403B-8A79-FEA90E2F5F63}" type="slidenum">
              <a:rPr lang="ru-RU" smtClean="0"/>
              <a:pPr/>
              <a:t>18</a:t>
            </a:fld>
            <a:endParaRPr lang="ru-RU" dirty="0"/>
          </a:p>
        </p:txBody>
      </p:sp>
    </p:spTree>
    <p:extLst>
      <p:ext uri="{BB962C8B-B14F-4D97-AF65-F5344CB8AC3E}">
        <p14:creationId xmlns:p14="http://schemas.microsoft.com/office/powerpoint/2010/main" val="9343965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E434B002-005C-403B-8A79-FEA90E2F5F63}" type="slidenum">
              <a:rPr lang="ru-RU" smtClean="0"/>
              <a:pPr/>
              <a:t>19</a:t>
            </a:fld>
            <a:endParaRPr lang="ru-RU" dirty="0"/>
          </a:p>
        </p:txBody>
      </p:sp>
    </p:spTree>
    <p:extLst>
      <p:ext uri="{BB962C8B-B14F-4D97-AF65-F5344CB8AC3E}">
        <p14:creationId xmlns:p14="http://schemas.microsoft.com/office/powerpoint/2010/main" val="1796440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E434B002-005C-403B-8A79-FEA90E2F5F63}" type="slidenum">
              <a:rPr lang="ru-RU" smtClean="0"/>
              <a:pPr/>
              <a:t>20</a:t>
            </a:fld>
            <a:endParaRPr lang="ru-RU" dirty="0"/>
          </a:p>
        </p:txBody>
      </p:sp>
    </p:spTree>
    <p:extLst>
      <p:ext uri="{BB962C8B-B14F-4D97-AF65-F5344CB8AC3E}">
        <p14:creationId xmlns:p14="http://schemas.microsoft.com/office/powerpoint/2010/main" val="5219675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E434B002-005C-403B-8A79-FEA90E2F5F63}" type="slidenum">
              <a:rPr lang="ru-RU" smtClean="0"/>
              <a:pPr/>
              <a:t>21</a:t>
            </a:fld>
            <a:endParaRPr lang="ru-RU" dirty="0"/>
          </a:p>
        </p:txBody>
      </p:sp>
    </p:spTree>
    <p:extLst>
      <p:ext uri="{BB962C8B-B14F-4D97-AF65-F5344CB8AC3E}">
        <p14:creationId xmlns:p14="http://schemas.microsoft.com/office/powerpoint/2010/main" val="25267500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Подзаголовок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Заголовок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ru-RU" smtClean="0"/>
              <a:t>Образец заголовка</a:t>
            </a:r>
            <a:endParaRPr kumimoji="0" lang="en-US"/>
          </a:p>
        </p:txBody>
      </p:sp>
      <p:cxnSp>
        <p:nvCxnSpPr>
          <p:cNvPr id="8" name="Прямая соединительная линия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Овал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dirty="0"/>
          </a:p>
        </p:txBody>
      </p:sp>
      <p:sp>
        <p:nvSpPr>
          <p:cNvPr id="15" name="Дата 14"/>
          <p:cNvSpPr>
            <a:spLocks noGrp="1"/>
          </p:cNvSpPr>
          <p:nvPr>
            <p:ph type="dt" sz="half" idx="10"/>
          </p:nvPr>
        </p:nvSpPr>
        <p:spPr/>
        <p:txBody>
          <a:bodyPr/>
          <a:lstStyle/>
          <a:p>
            <a:fld id="{C9675222-3019-4845-85F3-DF8F7AFF6646}" type="datetimeFigureOut">
              <a:rPr lang="ru-RU" smtClean="0"/>
              <a:pPr/>
              <a:t>23.01.2025</a:t>
            </a:fld>
            <a:endParaRPr lang="ru-RU" dirty="0"/>
          </a:p>
        </p:txBody>
      </p:sp>
      <p:sp>
        <p:nvSpPr>
          <p:cNvPr id="16" name="Номер слайда 15"/>
          <p:cNvSpPr>
            <a:spLocks noGrp="1"/>
          </p:cNvSpPr>
          <p:nvPr>
            <p:ph type="sldNum" sz="quarter" idx="11"/>
          </p:nvPr>
        </p:nvSpPr>
        <p:spPr/>
        <p:txBody>
          <a:bodyPr/>
          <a:lstStyle/>
          <a:p>
            <a:fld id="{1626E6A2-BB63-4A9F-AD47-6C647A9EA698}" type="slidenum">
              <a:rPr lang="ru-RU" smtClean="0"/>
              <a:pPr/>
              <a:t>‹#›</a:t>
            </a:fld>
            <a:endParaRPr lang="ru-RU" dirty="0"/>
          </a:p>
        </p:txBody>
      </p:sp>
      <p:sp>
        <p:nvSpPr>
          <p:cNvPr id="17" name="Нижний колонтитул 16"/>
          <p:cNvSpPr>
            <a:spLocks noGrp="1"/>
          </p:cNvSpPr>
          <p:nvPr>
            <p:ph type="ftr" sz="quarter" idx="12"/>
          </p:nvPr>
        </p:nvSpPr>
        <p:spPr/>
        <p:txBody>
          <a:bodyPr/>
          <a:lstStyle/>
          <a:p>
            <a:endParaRPr 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C9675222-3019-4845-85F3-DF8F7AFF6646}" type="datetimeFigureOut">
              <a:rPr lang="ru-RU" smtClean="0"/>
              <a:pPr/>
              <a:t>23.01.2025</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1626E6A2-BB63-4A9F-AD47-6C647A9EA698}" type="slidenum">
              <a:rPr lang="ru-RU" smtClean="0"/>
              <a:pPr/>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C9675222-3019-4845-85F3-DF8F7AFF6646}" type="datetimeFigureOut">
              <a:rPr lang="ru-RU" smtClean="0"/>
              <a:pPr/>
              <a:t>23.01.2025</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1626E6A2-BB63-4A9F-AD47-6C647A9EA698}" type="slidenum">
              <a:rPr lang="ru-RU" smtClean="0"/>
              <a:pPr/>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9" name="Содержимое 8"/>
          <p:cNvSpPr>
            <a:spLocks noGrp="1"/>
          </p:cNvSpPr>
          <p:nvPr>
            <p:ph idx="1"/>
          </p:nvPr>
        </p:nvSpPr>
        <p:spPr>
          <a:xfrm>
            <a:off x="457200" y="1524000"/>
            <a:ext cx="8229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4" name="Дата 13"/>
          <p:cNvSpPr>
            <a:spLocks noGrp="1"/>
          </p:cNvSpPr>
          <p:nvPr>
            <p:ph type="dt" sz="half" idx="14"/>
          </p:nvPr>
        </p:nvSpPr>
        <p:spPr/>
        <p:txBody>
          <a:bodyPr/>
          <a:lstStyle/>
          <a:p>
            <a:fld id="{C9675222-3019-4845-85F3-DF8F7AFF6646}" type="datetimeFigureOut">
              <a:rPr lang="ru-RU" smtClean="0"/>
              <a:pPr/>
              <a:t>23.01.2025</a:t>
            </a:fld>
            <a:endParaRPr lang="ru-RU" dirty="0"/>
          </a:p>
        </p:txBody>
      </p:sp>
      <p:sp>
        <p:nvSpPr>
          <p:cNvPr id="15" name="Номер слайда 14"/>
          <p:cNvSpPr>
            <a:spLocks noGrp="1"/>
          </p:cNvSpPr>
          <p:nvPr>
            <p:ph type="sldNum" sz="quarter" idx="15"/>
          </p:nvPr>
        </p:nvSpPr>
        <p:spPr/>
        <p:txBody>
          <a:bodyPr/>
          <a:lstStyle>
            <a:lvl1pPr algn="ctr">
              <a:defRPr/>
            </a:lvl1pPr>
          </a:lstStyle>
          <a:p>
            <a:fld id="{1626E6A2-BB63-4A9F-AD47-6C647A9EA698}" type="slidenum">
              <a:rPr lang="ru-RU" smtClean="0"/>
              <a:pPr/>
              <a:t>‹#›</a:t>
            </a:fld>
            <a:endParaRPr lang="ru-RU" dirty="0"/>
          </a:p>
        </p:txBody>
      </p:sp>
      <p:sp>
        <p:nvSpPr>
          <p:cNvPr id="16" name="Нижний колонтитул 15"/>
          <p:cNvSpPr>
            <a:spLocks noGrp="1"/>
          </p:cNvSpPr>
          <p:nvPr>
            <p:ph type="ftr" sz="quarter" idx="16"/>
          </p:nvPr>
        </p:nvSpPr>
        <p:spPr/>
        <p:txBody>
          <a:bodyPr/>
          <a:lstStyle/>
          <a:p>
            <a:endParaRPr lang="ru-RU" dirty="0"/>
          </a:p>
        </p:txBody>
      </p:sp>
      <p:sp>
        <p:nvSpPr>
          <p:cNvPr id="17" name="Заголовок 16"/>
          <p:cNvSpPr>
            <a:spLocks noGrp="1"/>
          </p:cNvSpPr>
          <p:nvPr>
            <p:ph type="title"/>
          </p:nvPr>
        </p:nvSpPr>
        <p:spPr/>
        <p:txBody>
          <a:bodyPr rtlCol="0" anchor="b" anchorCtr="0"/>
          <a:lstStyle/>
          <a:p>
            <a:r>
              <a:rPr kumimoji="0" lang="ru-RU" smtClean="0"/>
              <a:t>Образец заголовка</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4" name="Дата 3"/>
          <p:cNvSpPr>
            <a:spLocks noGrp="1"/>
          </p:cNvSpPr>
          <p:nvPr>
            <p:ph type="dt" sz="half" idx="10"/>
          </p:nvPr>
        </p:nvSpPr>
        <p:spPr/>
        <p:txBody>
          <a:bodyPr/>
          <a:lstStyle/>
          <a:p>
            <a:fld id="{C9675222-3019-4845-85F3-DF8F7AFF6646}" type="datetimeFigureOut">
              <a:rPr lang="ru-RU" smtClean="0"/>
              <a:pPr/>
              <a:t>23.01.2025</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1626E6A2-BB63-4A9F-AD47-6C647A9EA698}" type="slidenum">
              <a:rPr lang="ru-RU" smtClean="0"/>
              <a:pPr/>
              <a:t>‹#›</a:t>
            </a:fld>
            <a:endParaRPr lang="ru-RU" dirty="0"/>
          </a:p>
        </p:txBody>
      </p:sp>
      <p:sp>
        <p:nvSpPr>
          <p:cNvPr id="2" name="Заголовок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cxnSp>
        <p:nvCxnSpPr>
          <p:cNvPr id="7" name="Прямая соединительная линия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Дата 4"/>
          <p:cNvSpPr>
            <a:spLocks noGrp="1"/>
          </p:cNvSpPr>
          <p:nvPr>
            <p:ph type="dt" sz="half" idx="10"/>
          </p:nvPr>
        </p:nvSpPr>
        <p:spPr/>
        <p:txBody>
          <a:bodyPr/>
          <a:lstStyle/>
          <a:p>
            <a:fld id="{C9675222-3019-4845-85F3-DF8F7AFF6646}" type="datetimeFigureOut">
              <a:rPr lang="ru-RU" smtClean="0"/>
              <a:pPr/>
              <a:t>23.01.2025</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1626E6A2-BB63-4A9F-AD47-6C647A9EA698}" type="slidenum">
              <a:rPr lang="ru-RU" smtClean="0"/>
              <a:pPr/>
              <a:t>‹#›</a:t>
            </a:fld>
            <a:endParaRPr lang="ru-RU" dirty="0"/>
          </a:p>
        </p:txBody>
      </p:sp>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11" name="Содержимое 10"/>
          <p:cNvSpPr>
            <a:spLocks noGrp="1"/>
          </p:cNvSpPr>
          <p:nvPr>
            <p:ph sz="half" idx="1"/>
          </p:nvPr>
        </p:nvSpPr>
        <p:spPr>
          <a:xfrm>
            <a:off x="457200" y="1524000"/>
            <a:ext cx="4059936"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half" idx="2"/>
          </p:nvPr>
        </p:nvSpPr>
        <p:spPr>
          <a:xfrm>
            <a:off x="4648200" y="1524000"/>
            <a:ext cx="4059936"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9" name="Номер слайда 8"/>
          <p:cNvSpPr>
            <a:spLocks noGrp="1"/>
          </p:cNvSpPr>
          <p:nvPr>
            <p:ph type="sldNum" sz="quarter" idx="12"/>
          </p:nvPr>
        </p:nvSpPr>
        <p:spPr/>
        <p:txBody>
          <a:bodyPr/>
          <a:lstStyle/>
          <a:p>
            <a:fld id="{1626E6A2-BB63-4A9F-AD47-6C647A9EA698}" type="slidenum">
              <a:rPr lang="ru-RU" smtClean="0"/>
              <a:pPr/>
              <a:t>‹#›</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7" name="Дата 6"/>
          <p:cNvSpPr>
            <a:spLocks noGrp="1"/>
          </p:cNvSpPr>
          <p:nvPr>
            <p:ph type="dt" sz="half" idx="10"/>
          </p:nvPr>
        </p:nvSpPr>
        <p:spPr/>
        <p:txBody>
          <a:bodyPr/>
          <a:lstStyle/>
          <a:p>
            <a:fld id="{C9675222-3019-4845-85F3-DF8F7AFF6646}" type="datetimeFigureOut">
              <a:rPr lang="ru-RU" smtClean="0"/>
              <a:pPr/>
              <a:t>23.01.2025</a:t>
            </a:fld>
            <a:endParaRPr lang="ru-RU" dirty="0"/>
          </a:p>
        </p:txBody>
      </p:sp>
      <p:sp>
        <p:nvSpPr>
          <p:cNvPr id="3" name="Текст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32" name="Содержимое 31"/>
          <p:cNvSpPr>
            <a:spLocks noGrp="1"/>
          </p:cNvSpPr>
          <p:nvPr>
            <p:ph sz="half" idx="2"/>
          </p:nvPr>
        </p:nvSpPr>
        <p:spPr>
          <a:xfrm>
            <a:off x="457200" y="2201896"/>
            <a:ext cx="4038600" cy="391363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34" name="Содержимое 33"/>
          <p:cNvSpPr>
            <a:spLocks noGrp="1"/>
          </p:cNvSpPr>
          <p:nvPr>
            <p:ph sz="quarter" idx="4"/>
          </p:nvPr>
        </p:nvSpPr>
        <p:spPr>
          <a:xfrm>
            <a:off x="4649788" y="2201896"/>
            <a:ext cx="4038600" cy="391363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 name="Заголовок 1"/>
          <p:cNvSpPr>
            <a:spLocks noGrp="1"/>
          </p:cNvSpPr>
          <p:nvPr>
            <p:ph type="title"/>
          </p:nvPr>
        </p:nvSpPr>
        <p:spPr>
          <a:xfrm>
            <a:off x="457200" y="155448"/>
            <a:ext cx="8229600" cy="1143000"/>
          </a:xfrm>
        </p:spPr>
        <p:txBody>
          <a:bodyPr anchor="b" anchorCtr="0"/>
          <a:lstStyle>
            <a:lvl1pPr>
              <a:defRPr/>
            </a:lvl1pPr>
          </a:lstStyle>
          <a:p>
            <a:r>
              <a:rPr kumimoji="0" lang="ru-RU" smtClean="0"/>
              <a:t>Образец заголовка</a:t>
            </a:r>
            <a:endParaRPr kumimoji="0" lang="en-US"/>
          </a:p>
        </p:txBody>
      </p:sp>
      <p:sp>
        <p:nvSpPr>
          <p:cNvPr id="12" name="Текст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cxnSp>
        <p:nvCxnSpPr>
          <p:cNvPr id="10" name="Прямая соединительная линия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C9675222-3019-4845-85F3-DF8F7AFF6646}" type="datetimeFigureOut">
              <a:rPr lang="ru-RU" smtClean="0"/>
              <a:pPr/>
              <a:t>23.01.2025</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1626E6A2-BB63-4A9F-AD47-6C647A9EA698}" type="slidenum">
              <a:rPr lang="ru-RU" smtClean="0"/>
              <a:pPr/>
              <a:t>‹#›</a:t>
            </a:fld>
            <a:endParaRPr lang="ru-RU" dirty="0"/>
          </a:p>
        </p:txBody>
      </p:sp>
      <p:sp>
        <p:nvSpPr>
          <p:cNvPr id="2" name="Заголовок 1"/>
          <p:cNvSpPr>
            <a:spLocks noGrp="1"/>
          </p:cNvSpPr>
          <p:nvPr>
            <p:ph type="title"/>
          </p:nvPr>
        </p:nvSpPr>
        <p:spPr/>
        <p:txBody>
          <a:bodyPr/>
          <a:lstStyle/>
          <a:p>
            <a:r>
              <a:rPr kumimoji="0" lang="ru-RU" smtClean="0"/>
              <a:t>Образец заголовка</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C9675222-3019-4845-85F3-DF8F7AFF6646}" type="datetimeFigureOut">
              <a:rPr lang="ru-RU" smtClean="0"/>
              <a:pPr/>
              <a:t>23.01.2025</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1626E6A2-BB63-4A9F-AD47-6C647A9EA698}" type="slidenum">
              <a:rPr lang="ru-RU" smtClean="0"/>
              <a:pPr/>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9" name="Содержимое 28"/>
          <p:cNvSpPr>
            <a:spLocks noGrp="1"/>
          </p:cNvSpPr>
          <p:nvPr>
            <p:ph sz="quarter" idx="1"/>
          </p:nvPr>
        </p:nvSpPr>
        <p:spPr>
          <a:xfrm>
            <a:off x="457200" y="457200"/>
            <a:ext cx="6248400" cy="5715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3" name="Текст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31" name="Заголовок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ru-RU" smtClean="0"/>
              <a:t>Образец заголовка</a:t>
            </a:r>
            <a:endParaRPr kumimoji="0" lang="en-US"/>
          </a:p>
        </p:txBody>
      </p:sp>
      <p:sp>
        <p:nvSpPr>
          <p:cNvPr id="8" name="Дата 7"/>
          <p:cNvSpPr>
            <a:spLocks noGrp="1"/>
          </p:cNvSpPr>
          <p:nvPr>
            <p:ph type="dt" sz="half" idx="14"/>
          </p:nvPr>
        </p:nvSpPr>
        <p:spPr/>
        <p:txBody>
          <a:bodyPr/>
          <a:lstStyle/>
          <a:p>
            <a:fld id="{C9675222-3019-4845-85F3-DF8F7AFF6646}" type="datetimeFigureOut">
              <a:rPr lang="ru-RU" smtClean="0"/>
              <a:pPr/>
              <a:t>23.01.2025</a:t>
            </a:fld>
            <a:endParaRPr lang="ru-RU" dirty="0"/>
          </a:p>
        </p:txBody>
      </p:sp>
      <p:sp>
        <p:nvSpPr>
          <p:cNvPr id="9" name="Номер слайда 8"/>
          <p:cNvSpPr>
            <a:spLocks noGrp="1"/>
          </p:cNvSpPr>
          <p:nvPr>
            <p:ph type="sldNum" sz="quarter" idx="15"/>
          </p:nvPr>
        </p:nvSpPr>
        <p:spPr/>
        <p:txBody>
          <a:bodyPr/>
          <a:lstStyle/>
          <a:p>
            <a:fld id="{1626E6A2-BB63-4A9F-AD47-6C647A9EA698}" type="slidenum">
              <a:rPr lang="ru-RU" smtClean="0"/>
              <a:pPr/>
              <a:t>‹#›</a:t>
            </a:fld>
            <a:endParaRPr lang="ru-RU" dirty="0"/>
          </a:p>
        </p:txBody>
      </p:sp>
      <p:sp>
        <p:nvSpPr>
          <p:cNvPr id="10" name="Нижний колонтитул 9"/>
          <p:cNvSpPr>
            <a:spLocks noGrp="1"/>
          </p:cNvSpPr>
          <p:nvPr>
            <p:ph type="ftr" sz="quarter" idx="16"/>
          </p:nvPr>
        </p:nvSpPr>
        <p:spPr/>
        <p:txBody>
          <a:bodyPr/>
          <a:lstStyle/>
          <a:p>
            <a:endParaRPr lang="ru-R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ru-RU" dirty="0" smtClean="0"/>
              <a:t>Вставка рисунка</a:t>
            </a:r>
            <a:endParaRPr kumimoji="0" lang="en-US" dirty="0"/>
          </a:p>
        </p:txBody>
      </p:sp>
      <p:sp>
        <p:nvSpPr>
          <p:cNvPr id="4" name="Текст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8" name="Дата 7"/>
          <p:cNvSpPr>
            <a:spLocks noGrp="1"/>
          </p:cNvSpPr>
          <p:nvPr>
            <p:ph type="dt" sz="half" idx="10"/>
          </p:nvPr>
        </p:nvSpPr>
        <p:spPr/>
        <p:txBody>
          <a:bodyPr/>
          <a:lstStyle/>
          <a:p>
            <a:fld id="{C9675222-3019-4845-85F3-DF8F7AFF6646}" type="datetimeFigureOut">
              <a:rPr lang="ru-RU" smtClean="0"/>
              <a:pPr/>
              <a:t>23.01.2025</a:t>
            </a:fld>
            <a:endParaRPr lang="ru-RU" dirty="0"/>
          </a:p>
        </p:txBody>
      </p:sp>
      <p:sp>
        <p:nvSpPr>
          <p:cNvPr id="9" name="Номер слайда 8"/>
          <p:cNvSpPr>
            <a:spLocks noGrp="1"/>
          </p:cNvSpPr>
          <p:nvPr>
            <p:ph type="sldNum" sz="quarter" idx="11"/>
          </p:nvPr>
        </p:nvSpPr>
        <p:spPr/>
        <p:txBody>
          <a:bodyPr/>
          <a:lstStyle/>
          <a:p>
            <a:fld id="{1626E6A2-BB63-4A9F-AD47-6C647A9EA698}" type="slidenum">
              <a:rPr lang="ru-RU" smtClean="0"/>
              <a:pPr/>
              <a:t>‹#›</a:t>
            </a:fld>
            <a:endParaRPr lang="ru-RU" dirty="0"/>
          </a:p>
        </p:txBody>
      </p:sp>
      <p:sp>
        <p:nvSpPr>
          <p:cNvPr id="10" name="Нижний колонтитул 9"/>
          <p:cNvSpPr>
            <a:spLocks noGrp="1"/>
          </p:cNvSpPr>
          <p:nvPr>
            <p:ph type="ftr" sz="quarter" idx="12"/>
          </p:nvPr>
        </p:nvSpPr>
        <p:spPr/>
        <p:txBody>
          <a:bodyPr/>
          <a:lstStyle/>
          <a:p>
            <a:endParaRPr lang="ru-R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Текст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4" name="Дата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C9675222-3019-4845-85F3-DF8F7AFF6646}" type="datetimeFigureOut">
              <a:rPr lang="ru-RU" smtClean="0"/>
              <a:pPr/>
              <a:t>23.01.2025</a:t>
            </a:fld>
            <a:endParaRPr lang="ru-RU" dirty="0"/>
          </a:p>
        </p:txBody>
      </p:sp>
      <p:sp>
        <p:nvSpPr>
          <p:cNvPr id="10" name="Нижний колонтитул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ru-RU" dirty="0"/>
          </a:p>
        </p:txBody>
      </p:sp>
      <p:sp>
        <p:nvSpPr>
          <p:cNvPr id="22" name="Номер слайда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1626E6A2-BB63-4A9F-AD47-6C647A9EA698}" type="slidenum">
              <a:rPr lang="ru-RU" smtClean="0"/>
              <a:pPr/>
              <a:t>‹#›</a:t>
            </a:fld>
            <a:endParaRPr lang="ru-RU" dirty="0"/>
          </a:p>
        </p:txBody>
      </p:sp>
      <p:sp>
        <p:nvSpPr>
          <p:cNvPr id="5" name="Заголовок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ru-RU" smtClean="0"/>
              <a:t>Образец заголовка</a:t>
            </a:r>
            <a:endParaRPr kumimoji="0"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tiff"/><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images (24).jpg"/>
          <p:cNvPicPr>
            <a:picLocks noChangeAspect="1"/>
          </p:cNvPicPr>
          <p:nvPr/>
        </p:nvPicPr>
        <p:blipFill>
          <a:blip r:embed="rId2"/>
          <a:stretch>
            <a:fillRect/>
          </a:stretch>
        </p:blipFill>
        <p:spPr>
          <a:xfrm>
            <a:off x="1115616" y="1412776"/>
            <a:ext cx="7573900" cy="4135749"/>
          </a:xfrm>
          <a:prstGeom prst="rect">
            <a:avLst/>
          </a:prstGeom>
        </p:spPr>
      </p:pic>
      <p:sp>
        <p:nvSpPr>
          <p:cNvPr id="2" name="TextBox 1"/>
          <p:cNvSpPr txBox="1"/>
          <p:nvPr/>
        </p:nvSpPr>
        <p:spPr>
          <a:xfrm>
            <a:off x="1619672" y="5373216"/>
            <a:ext cx="6107762" cy="1107996"/>
          </a:xfrm>
          <a:prstGeom prst="rect">
            <a:avLst/>
          </a:prstGeom>
          <a:noFill/>
        </p:spPr>
        <p:txBody>
          <a:bodyPr wrap="none" rtlCol="0">
            <a:spAutoFit/>
          </a:bodyPr>
          <a:lstStyle/>
          <a:p>
            <a:r>
              <a:rPr lang="ru-RU" sz="6600" dirty="0" smtClean="0">
                <a:solidFill>
                  <a:srgbClr val="0070C0"/>
                </a:solidFill>
                <a:latin typeface="Bahnschrift SemiBold Condensed" panose="020B0502040204020203" pitchFamily="34" charset="0"/>
              </a:rPr>
              <a:t>08.09.1941-27.01.1944</a:t>
            </a:r>
            <a:endParaRPr lang="ru-RU" sz="6600" dirty="0">
              <a:solidFill>
                <a:srgbClr val="0070C0"/>
              </a:solidFill>
              <a:latin typeface="Bahnschrift SemiBold Condensed" panose="020B0502040204020203" pitchFamily="34" charset="0"/>
            </a:endParaRPr>
          </a:p>
        </p:txBody>
      </p:sp>
      <p:sp>
        <p:nvSpPr>
          <p:cNvPr id="4" name="Прямоугольник 3"/>
          <p:cNvSpPr/>
          <p:nvPr/>
        </p:nvSpPr>
        <p:spPr>
          <a:xfrm>
            <a:off x="958611" y="198789"/>
            <a:ext cx="7429884" cy="1200329"/>
          </a:xfrm>
          <a:prstGeom prst="rect">
            <a:avLst/>
          </a:prstGeom>
        </p:spPr>
        <p:txBody>
          <a:bodyPr wrap="square">
            <a:spAutoFit/>
          </a:bodyPr>
          <a:lstStyle/>
          <a:p>
            <a:pPr algn="ctr"/>
            <a:r>
              <a:rPr lang="ru-RU" sz="3600" b="1" i="1" dirty="0">
                <a:solidFill>
                  <a:srgbClr val="FF0000"/>
                </a:solidFill>
                <a:latin typeface="Times New Roman" panose="02020603050405020304" pitchFamily="18" charset="0"/>
                <a:cs typeface="Times New Roman" panose="02020603050405020304" pitchFamily="18" charset="0"/>
              </a:rPr>
              <a:t>«Навечно в памяти народной </a:t>
            </a:r>
          </a:p>
          <a:p>
            <a:pPr algn="ctr"/>
            <a:r>
              <a:rPr lang="ru-RU" sz="3600" b="1" i="1" dirty="0">
                <a:solidFill>
                  <a:srgbClr val="FF0000"/>
                </a:solidFill>
                <a:latin typeface="Times New Roman" panose="02020603050405020304" pitchFamily="18" charset="0"/>
                <a:cs typeface="Times New Roman" panose="02020603050405020304" pitchFamily="18" charset="0"/>
              </a:rPr>
              <a:t>непокоренный Ленинград»</a:t>
            </a:r>
          </a:p>
        </p:txBody>
      </p:sp>
    </p:spTree>
    <p:extLst>
      <p:ext uri="{BB962C8B-B14F-4D97-AF65-F5344CB8AC3E}">
        <p14:creationId xmlns:p14="http://schemas.microsoft.com/office/powerpoint/2010/main" val="3391450173"/>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01.JPG"/>
          <p:cNvPicPr>
            <a:picLocks noGrp="1" noChangeAspect="1"/>
          </p:cNvPicPr>
          <p:nvPr>
            <p:ph idx="4294967295"/>
          </p:nvPr>
        </p:nvPicPr>
        <p:blipFill>
          <a:blip r:embed="rId3" cstate="screen">
            <a:extLst>
              <a:ext uri="{28A0092B-C50C-407E-A947-70E740481C1C}">
                <a14:useLocalDpi xmlns:a14="http://schemas.microsoft.com/office/drawing/2010/main"/>
              </a:ext>
            </a:extLst>
          </a:blip>
          <a:stretch>
            <a:fillRect/>
          </a:stretch>
        </p:blipFill>
        <p:spPr>
          <a:xfrm>
            <a:off x="1619672" y="275694"/>
            <a:ext cx="5662412" cy="4125052"/>
          </a:xfrm>
        </p:spPr>
      </p:pic>
      <p:sp>
        <p:nvSpPr>
          <p:cNvPr id="6" name="Овал 5"/>
          <p:cNvSpPr/>
          <p:nvPr/>
        </p:nvSpPr>
        <p:spPr>
          <a:xfrm>
            <a:off x="3000364" y="1857364"/>
            <a:ext cx="612000" cy="612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Прямоугольник 4"/>
          <p:cNvSpPr/>
          <p:nvPr/>
        </p:nvSpPr>
        <p:spPr>
          <a:xfrm>
            <a:off x="539552" y="4509120"/>
            <a:ext cx="8358246" cy="2246769"/>
          </a:xfrm>
          <a:prstGeom prst="rect">
            <a:avLst/>
          </a:prstGeom>
        </p:spPr>
        <p:txBody>
          <a:bodyPr wrap="square">
            <a:spAutoFit/>
          </a:bodyPr>
          <a:lstStyle/>
          <a:p>
            <a:r>
              <a:rPr lang="ru-RU" sz="1400" b="1" dirty="0" smtClean="0">
                <a:solidFill>
                  <a:schemeClr val="accent3">
                    <a:lumMod val="50000"/>
                  </a:schemeClr>
                </a:solidFill>
                <a:latin typeface="Times New Roman" panose="02020603050405020304" pitchFamily="18" charset="0"/>
                <a:cs typeface="Times New Roman" panose="02020603050405020304" pitchFamily="18" charset="0"/>
              </a:rPr>
              <a:t>Посмотрите на карту. Ленинград находится там, где  нарисован красный круг. Слева – Финский залив, справа – Ладожское озеро. А сверху и снизу город окружен черными  крестами. Что это значит? Почему они появились на карте? Ломаный чёрный крест- это фашистский знак. И называется он «свастика». На всех знаменах, технике фашистов была изображена свастика. За границей свастики земля нарисована коричневой. Это значит, что ее захватили фашисты. А где стояли наши войска, Красная Армия, нарисованы звезды. Это так близко подошли враги к городу, что могли обстреливать из пушек все улицы. Посмотрите, враги не просто подошли близко к городу. Фашистам удалось окружить его. А из окруженного города нельзя выехать ни на поезде, ни на машине. И приехать никто не может в окруженный город. Все пути к нему на суше захвачены фашистами. А когда город окружен врагами, это  значит, что он в блокаде. </a:t>
            </a:r>
            <a:endParaRPr lang="ru-RU" sz="1400" b="1" dirty="0">
              <a:solidFill>
                <a:schemeClr val="accent3">
                  <a:lumMod val="50000"/>
                </a:schemeClr>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jpg"/>
          <p:cNvPicPr>
            <a:picLocks noChangeAspect="1"/>
          </p:cNvPicPr>
          <p:nvPr/>
        </p:nvPicPr>
        <p:blipFill>
          <a:blip r:embed="rId3" cstate="print"/>
          <a:stretch>
            <a:fillRect/>
          </a:stretch>
        </p:blipFill>
        <p:spPr>
          <a:xfrm>
            <a:off x="428596" y="357166"/>
            <a:ext cx="8297058" cy="5400000"/>
          </a:xfrm>
          <a:prstGeom prst="rect">
            <a:avLst/>
          </a:prstGeom>
        </p:spPr>
      </p:pic>
      <p:sp>
        <p:nvSpPr>
          <p:cNvPr id="3" name="Прямоугольник 2"/>
          <p:cNvSpPr/>
          <p:nvPr/>
        </p:nvSpPr>
        <p:spPr>
          <a:xfrm>
            <a:off x="344021" y="5805264"/>
            <a:ext cx="8466208" cy="584775"/>
          </a:xfrm>
          <a:prstGeom prst="rect">
            <a:avLst/>
          </a:prstGeom>
        </p:spPr>
        <p:txBody>
          <a:bodyPr wrap="square">
            <a:spAutoFit/>
          </a:bodyPr>
          <a:lstStyle/>
          <a:p>
            <a:pPr>
              <a:defRPr/>
            </a:pPr>
            <a:r>
              <a:rPr lang="ru-RU" sz="1600" b="1" dirty="0" smtClean="0">
                <a:solidFill>
                  <a:schemeClr val="accent3">
                    <a:lumMod val="50000"/>
                  </a:schemeClr>
                </a:solidFill>
                <a:latin typeface="Times New Roman" panose="02020603050405020304" pitchFamily="18" charset="0"/>
                <a:cs typeface="Times New Roman" panose="02020603050405020304" pitchFamily="18" charset="0"/>
              </a:rPr>
              <a:t>Днем и ночью немцы бомбили и обстреливали город. Немцы вели постоянные обстрелы, которые иногда  длились 26 часов подряд.</a:t>
            </a: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б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77949" y="412050"/>
            <a:ext cx="3665786" cy="5072098"/>
          </a:xfrm>
          <a:prstGeom prst="rect">
            <a:avLst/>
          </a:prstGeom>
        </p:spPr>
      </p:pic>
      <p:sp>
        <p:nvSpPr>
          <p:cNvPr id="3" name="TextBox 2"/>
          <p:cNvSpPr txBox="1"/>
          <p:nvPr/>
        </p:nvSpPr>
        <p:spPr>
          <a:xfrm>
            <a:off x="809685" y="5805264"/>
            <a:ext cx="7534050" cy="646331"/>
          </a:xfrm>
          <a:prstGeom prst="rect">
            <a:avLst/>
          </a:prstGeom>
          <a:noFill/>
        </p:spPr>
        <p:txBody>
          <a:bodyPr wrap="square" rtlCol="0">
            <a:spAutoFit/>
          </a:bodyPr>
          <a:lstStyle/>
          <a:p>
            <a:pPr algn="ctr"/>
            <a:r>
              <a:rPr lang="ru-RU" b="1" dirty="0" smtClean="0">
                <a:solidFill>
                  <a:schemeClr val="accent3">
                    <a:lumMod val="50000"/>
                  </a:schemeClr>
                </a:solidFill>
                <a:latin typeface="Times New Roman" panose="02020603050405020304" pitchFamily="18" charset="0"/>
                <a:cs typeface="Times New Roman" panose="02020603050405020304" pitchFamily="18" charset="0"/>
              </a:rPr>
              <a:t>Было очень страшно. Когда начинались обстрелы жители  прятались в бомбоубежищах.</a:t>
            </a:r>
            <a:endParaRPr lang="ru-RU" b="1" dirty="0">
              <a:solidFill>
                <a:schemeClr val="accent3">
                  <a:lumMod val="50000"/>
                </a:schemeClr>
              </a:solidFill>
              <a:latin typeface="Times New Roman" panose="02020603050405020304" pitchFamily="18" charset="0"/>
              <a:cs typeface="Times New Roman" panose="02020603050405020304" pitchFamily="18" charset="0"/>
            </a:endParaRPr>
          </a:p>
        </p:txBody>
      </p:sp>
      <p:pic>
        <p:nvPicPr>
          <p:cNvPr id="6" name="Рисунок 5" descr="images (6).jpg"/>
          <p:cNvPicPr>
            <a:picLocks noChangeAspect="1"/>
          </p:cNvPicPr>
          <p:nvPr/>
        </p:nvPicPr>
        <p:blipFill>
          <a:blip r:embed="rId3"/>
          <a:stretch>
            <a:fillRect/>
          </a:stretch>
        </p:blipFill>
        <p:spPr>
          <a:xfrm>
            <a:off x="809685" y="404664"/>
            <a:ext cx="3375251" cy="507209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images (26).jpg"/>
          <p:cNvPicPr>
            <a:picLocks noChangeAspect="1"/>
          </p:cNvPicPr>
          <p:nvPr/>
        </p:nvPicPr>
        <p:blipFill>
          <a:blip r:embed="rId3"/>
          <a:stretch>
            <a:fillRect/>
          </a:stretch>
        </p:blipFill>
        <p:spPr>
          <a:xfrm>
            <a:off x="1088352" y="260648"/>
            <a:ext cx="6895858" cy="4855511"/>
          </a:xfrm>
          <a:prstGeom prst="rect">
            <a:avLst/>
          </a:prstGeom>
        </p:spPr>
      </p:pic>
      <p:sp>
        <p:nvSpPr>
          <p:cNvPr id="3" name="Прямоугольник 2"/>
          <p:cNvSpPr/>
          <p:nvPr/>
        </p:nvSpPr>
        <p:spPr>
          <a:xfrm>
            <a:off x="500034" y="5301208"/>
            <a:ext cx="8072494" cy="1077218"/>
          </a:xfrm>
          <a:prstGeom prst="rect">
            <a:avLst/>
          </a:prstGeom>
        </p:spPr>
        <p:txBody>
          <a:bodyPr wrap="square">
            <a:spAutoFit/>
          </a:bodyPr>
          <a:lstStyle/>
          <a:p>
            <a:r>
              <a:rPr lang="ru-RU" sz="1600" b="1" dirty="0" smtClean="0">
                <a:solidFill>
                  <a:schemeClr val="accent3">
                    <a:lumMod val="50000"/>
                  </a:schemeClr>
                </a:solidFill>
                <a:latin typeface="Times New Roman" panose="02020603050405020304" pitchFamily="18" charset="0"/>
                <a:cs typeface="Times New Roman" panose="02020603050405020304" pitchFamily="18" charset="0"/>
              </a:rPr>
              <a:t>Все жители встали на защиту города. Выпустили плакат: «Защитим город Ленина». Немецкая армия не встречала сопротивления в других странах. Гитлер был уверен, что и этот город упадет к его ногам. Но он просчитался.  Жители не допускали даже мысли о том, чтобы сдаться врагу. Все встали на защиту любимого города.</a:t>
            </a:r>
            <a:endParaRPr lang="ru-RU" sz="1600" b="1" dirty="0">
              <a:solidFill>
                <a:schemeClr val="accent3">
                  <a:lumMod val="50000"/>
                </a:schemeClr>
              </a:solidFill>
              <a:latin typeface="Times New Roman" panose="02020603050405020304" pitchFamily="18" charset="0"/>
              <a:cs typeface="Times New Roman" panose="02020603050405020304" pitchFamily="18" charset="0"/>
            </a:endParaRPr>
          </a:p>
        </p:txBody>
      </p:sp>
    </p:spTree>
  </p:cSld>
  <p:clrMapOvr>
    <a:masterClrMapping/>
  </p:clrMapOvr>
  <p:transition spd="slow">
    <p:cove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83343976c6.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7158" y="371307"/>
            <a:ext cx="4373332" cy="2955123"/>
          </a:xfrm>
          <a:prstGeom prst="rect">
            <a:avLst/>
          </a:prstGeom>
        </p:spPr>
      </p:pic>
      <p:pic>
        <p:nvPicPr>
          <p:cNvPr id="3" name="Рисунок 2" descr="3f69b3ee615ee768878df909301.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7158" y="3143248"/>
            <a:ext cx="4373332" cy="3357586"/>
          </a:xfrm>
          <a:prstGeom prst="rect">
            <a:avLst/>
          </a:prstGeom>
        </p:spPr>
      </p:pic>
      <p:pic>
        <p:nvPicPr>
          <p:cNvPr id="4" name="Рисунок 3" descr="а9.jpg"/>
          <p:cNvPicPr>
            <a:picLocks noChangeAspect="1"/>
          </p:cNvPicPr>
          <p:nvPr/>
        </p:nvPicPr>
        <p:blipFill>
          <a:blip r:embed="rId5"/>
          <a:stretch>
            <a:fillRect/>
          </a:stretch>
        </p:blipFill>
        <p:spPr>
          <a:xfrm>
            <a:off x="4834618" y="371307"/>
            <a:ext cx="3555726" cy="2914818"/>
          </a:xfrm>
          <a:prstGeom prst="rect">
            <a:avLst/>
          </a:prstGeom>
        </p:spPr>
      </p:pic>
      <p:sp>
        <p:nvSpPr>
          <p:cNvPr id="5" name="TextBox 4"/>
          <p:cNvSpPr txBox="1"/>
          <p:nvPr/>
        </p:nvSpPr>
        <p:spPr>
          <a:xfrm>
            <a:off x="4834618" y="3861048"/>
            <a:ext cx="4067944" cy="1323439"/>
          </a:xfrm>
          <a:prstGeom prst="rect">
            <a:avLst/>
          </a:prstGeom>
          <a:noFill/>
        </p:spPr>
        <p:txBody>
          <a:bodyPr wrap="square" rtlCol="0">
            <a:spAutoFit/>
          </a:bodyPr>
          <a:lstStyle/>
          <a:p>
            <a:r>
              <a:rPr lang="ru-RU" sz="1600" b="1" dirty="0" smtClean="0">
                <a:solidFill>
                  <a:schemeClr val="accent3">
                    <a:lumMod val="50000"/>
                  </a:schemeClr>
                </a:solidFill>
                <a:latin typeface="Times New Roman" panose="02020603050405020304" pitchFamily="18" charset="0"/>
                <a:cs typeface="Times New Roman" panose="02020603050405020304" pitchFamily="18" charset="0"/>
              </a:rPr>
              <a:t>На заводы пришли женщины, подростки. Они учились работать на станках, потому что на фронте были нужны мины, пушки, пулеметы, гранаты, снаряды. </a:t>
            </a:r>
          </a:p>
          <a:p>
            <a:r>
              <a:rPr lang="ru-RU" sz="1600" b="1" dirty="0" smtClean="0">
                <a:solidFill>
                  <a:schemeClr val="accent3">
                    <a:lumMod val="50000"/>
                  </a:schemeClr>
                </a:solidFill>
                <a:latin typeface="Times New Roman" panose="02020603050405020304" pitchFamily="18" charset="0"/>
                <a:cs typeface="Times New Roman" panose="02020603050405020304" pitchFamily="18" charset="0"/>
              </a:rPr>
              <a:t> </a:t>
            </a:r>
            <a:endParaRPr lang="ru-RU" sz="1600" b="1" dirty="0">
              <a:solidFill>
                <a:schemeClr val="accent3">
                  <a:lumMod val="50000"/>
                </a:schemeClr>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б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68533" y="116632"/>
            <a:ext cx="5572164" cy="5474234"/>
          </a:xfrm>
          <a:prstGeom prst="rect">
            <a:avLst/>
          </a:prstGeom>
        </p:spPr>
      </p:pic>
      <p:sp>
        <p:nvSpPr>
          <p:cNvPr id="5" name="TextBox 4"/>
          <p:cNvSpPr txBox="1"/>
          <p:nvPr/>
        </p:nvSpPr>
        <p:spPr>
          <a:xfrm>
            <a:off x="323528" y="5733256"/>
            <a:ext cx="8750206" cy="584775"/>
          </a:xfrm>
          <a:prstGeom prst="rect">
            <a:avLst/>
          </a:prstGeom>
          <a:noFill/>
        </p:spPr>
        <p:txBody>
          <a:bodyPr wrap="square" rtlCol="0">
            <a:spAutoFit/>
          </a:bodyPr>
          <a:lstStyle/>
          <a:p>
            <a:pPr algn="ctr"/>
            <a:r>
              <a:rPr lang="ru-RU" sz="1600" b="1" dirty="0" smtClean="0">
                <a:solidFill>
                  <a:schemeClr val="accent3">
                    <a:lumMod val="50000"/>
                  </a:schemeClr>
                </a:solidFill>
                <a:latin typeface="Times New Roman" panose="02020603050405020304" pitchFamily="18" charset="0"/>
                <a:cs typeface="Times New Roman" panose="02020603050405020304" pitchFamily="18" charset="0"/>
              </a:rPr>
              <a:t>Маленькие дети жили в детских садиках. </a:t>
            </a:r>
          </a:p>
          <a:p>
            <a:pPr algn="ctr"/>
            <a:r>
              <a:rPr lang="ru-RU" sz="1600" b="1" dirty="0" smtClean="0">
                <a:solidFill>
                  <a:schemeClr val="accent3">
                    <a:lumMod val="50000"/>
                  </a:schemeClr>
                </a:solidFill>
                <a:latin typeface="Times New Roman" panose="02020603050405020304" pitchFamily="18" charset="0"/>
                <a:cs typeface="Times New Roman" panose="02020603050405020304" pitchFamily="18" charset="0"/>
              </a:rPr>
              <a:t>На стене дома плакат: «Воин Красной армии СПАСИ!»</a:t>
            </a:r>
            <a:endParaRPr lang="ru-RU" sz="1600" b="1" dirty="0">
              <a:solidFill>
                <a:schemeClr val="accent3">
                  <a:lumMod val="50000"/>
                </a:schemeClr>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image8663995.jpg"/>
          <p:cNvPicPr>
            <a:picLocks noChangeAspect="1"/>
          </p:cNvPicPr>
          <p:nvPr/>
        </p:nvPicPr>
        <p:blipFill>
          <a:blip r:embed="rId2"/>
          <a:stretch>
            <a:fillRect/>
          </a:stretch>
        </p:blipFill>
        <p:spPr>
          <a:xfrm>
            <a:off x="146490" y="332656"/>
            <a:ext cx="4611249" cy="2882030"/>
          </a:xfrm>
          <a:prstGeom prst="rect">
            <a:avLst/>
          </a:prstGeom>
        </p:spPr>
      </p:pic>
      <p:sp>
        <p:nvSpPr>
          <p:cNvPr id="5" name="TextBox 4"/>
          <p:cNvSpPr txBox="1"/>
          <p:nvPr/>
        </p:nvSpPr>
        <p:spPr>
          <a:xfrm>
            <a:off x="6516216" y="4005064"/>
            <a:ext cx="2376264" cy="1477328"/>
          </a:xfrm>
          <a:prstGeom prst="rect">
            <a:avLst/>
          </a:prstGeom>
          <a:noFill/>
        </p:spPr>
        <p:txBody>
          <a:bodyPr wrap="square" rtlCol="0">
            <a:spAutoFit/>
          </a:bodyPr>
          <a:lstStyle/>
          <a:p>
            <a:pPr algn="ctr"/>
            <a:r>
              <a:rPr lang="ru-RU" b="1" dirty="0" smtClean="0">
                <a:solidFill>
                  <a:schemeClr val="accent3">
                    <a:lumMod val="50000"/>
                  </a:schemeClr>
                </a:solidFill>
                <a:latin typeface="Times New Roman" panose="02020603050405020304" pitchFamily="18" charset="0"/>
                <a:cs typeface="Times New Roman" panose="02020603050405020304" pitchFamily="18" charset="0"/>
              </a:rPr>
              <a:t>Так проходили дни: дети кушали, играли, спали, гуляли, если не было бомбежки…</a:t>
            </a:r>
            <a:endParaRPr lang="ru-RU" b="1" dirty="0">
              <a:solidFill>
                <a:schemeClr val="accent3">
                  <a:lumMod val="50000"/>
                </a:schemeClr>
              </a:solidFill>
              <a:latin typeface="Times New Roman" panose="02020603050405020304" pitchFamily="18" charset="0"/>
              <a:cs typeface="Times New Roman" panose="02020603050405020304" pitchFamily="18" charset="0"/>
            </a:endParaRPr>
          </a:p>
        </p:txBody>
      </p:sp>
      <p:pic>
        <p:nvPicPr>
          <p:cNvPr id="4" name="Рисунок 3" descr="ж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57739" y="375140"/>
            <a:ext cx="4186243" cy="2839546"/>
          </a:xfrm>
          <a:prstGeom prst="rect">
            <a:avLst/>
          </a:prstGeom>
        </p:spPr>
      </p:pic>
      <p:pic>
        <p:nvPicPr>
          <p:cNvPr id="6" name="Рисунок 5" descr="в.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76714" y="3476992"/>
            <a:ext cx="2000263" cy="2733479"/>
          </a:xfrm>
          <a:prstGeom prst="rect">
            <a:avLst/>
          </a:prstGeom>
        </p:spPr>
      </p:pic>
      <p:pic>
        <p:nvPicPr>
          <p:cNvPr id="7" name="Рисунок 6" descr="images (22).jpg"/>
          <p:cNvPicPr>
            <a:picLocks noChangeAspect="1"/>
          </p:cNvPicPr>
          <p:nvPr/>
        </p:nvPicPr>
        <p:blipFill>
          <a:blip r:embed="rId5"/>
          <a:stretch>
            <a:fillRect/>
          </a:stretch>
        </p:blipFill>
        <p:spPr>
          <a:xfrm>
            <a:off x="250976" y="3476992"/>
            <a:ext cx="4037223" cy="268658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164dc48a9e2f.jpg"/>
          <p:cNvPicPr>
            <a:picLocks noChangeAspect="1"/>
          </p:cNvPicPr>
          <p:nvPr/>
        </p:nvPicPr>
        <p:blipFill>
          <a:blip r:embed="rId3"/>
          <a:stretch>
            <a:fillRect/>
          </a:stretch>
        </p:blipFill>
        <p:spPr>
          <a:xfrm>
            <a:off x="464175" y="340829"/>
            <a:ext cx="8097295" cy="4883681"/>
          </a:xfrm>
          <a:prstGeom prst="rect">
            <a:avLst/>
          </a:prstGeom>
        </p:spPr>
      </p:pic>
      <p:sp>
        <p:nvSpPr>
          <p:cNvPr id="4" name="TextBox 3"/>
          <p:cNvSpPr txBox="1"/>
          <p:nvPr/>
        </p:nvSpPr>
        <p:spPr>
          <a:xfrm>
            <a:off x="323528" y="5445224"/>
            <a:ext cx="8929718" cy="1323439"/>
          </a:xfrm>
          <a:prstGeom prst="rect">
            <a:avLst/>
          </a:prstGeom>
          <a:noFill/>
        </p:spPr>
        <p:txBody>
          <a:bodyPr wrap="square" rtlCol="0">
            <a:spAutoFit/>
          </a:bodyPr>
          <a:lstStyle/>
          <a:p>
            <a:r>
              <a:rPr lang="ru-RU" sz="1600" b="1" dirty="0" smtClean="0">
                <a:solidFill>
                  <a:schemeClr val="accent3">
                    <a:lumMod val="50000"/>
                  </a:schemeClr>
                </a:solidFill>
                <a:latin typeface="Times New Roman" panose="02020603050405020304" pitchFamily="18" charset="0"/>
                <a:cs typeface="Times New Roman" panose="02020603050405020304" pitchFamily="18" charset="0"/>
              </a:rPr>
              <a:t>Дети постарше продолжали учиться, чтобы отвлечься от ужаса войны.  Но, несмотря на трудности, город продолжал жить и бороться. Но в городе оставалось много людей, детей, а запасы продовольствия кончались. За кольцом блокады есть мука, мясо, масло. Но как доставить их в окруженный врагами город?</a:t>
            </a:r>
          </a:p>
          <a:p>
            <a:r>
              <a:rPr lang="ru-RU" sz="1600" b="1" dirty="0" smtClean="0">
                <a:solidFill>
                  <a:schemeClr val="accent3">
                    <a:lumMod val="50000"/>
                  </a:schemeClr>
                </a:solidFill>
                <a:latin typeface="Times New Roman" panose="02020603050405020304" pitchFamily="18" charset="0"/>
                <a:cs typeface="Times New Roman" panose="02020603050405020304" pitchFamily="18" charset="0"/>
              </a:rPr>
              <a:t>   </a:t>
            </a:r>
            <a:endParaRPr lang="ru-RU" sz="1600" b="1" dirty="0">
              <a:solidFill>
                <a:schemeClr val="accent3">
                  <a:lumMod val="50000"/>
                </a:schemeClr>
              </a:solidFill>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2286000" y="2413338"/>
            <a:ext cx="4572000" cy="369332"/>
          </a:xfrm>
          <a:prstGeom prst="rect">
            <a:avLst/>
          </a:prstGeom>
        </p:spPr>
        <p:txBody>
          <a:bodyPr>
            <a:spAutoFit/>
          </a:bodyPr>
          <a:lstStyle/>
          <a:p>
            <a:endParaRPr lang="ru-RU" dirty="0" smtClean="0">
              <a:solidFill>
                <a:schemeClr val="bg1"/>
              </a:solidFill>
              <a:latin typeface="Arial" pitchFamily="34" charset="0"/>
              <a:cs typeface="Arial" pitchFamily="34" charset="0"/>
            </a:endParaRPr>
          </a:p>
        </p:txBody>
      </p:sp>
      <p:sp>
        <p:nvSpPr>
          <p:cNvPr id="8" name="Прямоугольник 7"/>
          <p:cNvSpPr/>
          <p:nvPr/>
        </p:nvSpPr>
        <p:spPr>
          <a:xfrm>
            <a:off x="2286000" y="2413338"/>
            <a:ext cx="4572000" cy="369332"/>
          </a:xfrm>
          <a:prstGeom prst="rect">
            <a:avLst/>
          </a:prstGeom>
        </p:spPr>
        <p:txBody>
          <a:bodyPr>
            <a:spAutoFit/>
          </a:bodyPr>
          <a:lstStyle/>
          <a:p>
            <a:endParaRPr lang="ru-RU" dirty="0" smtClean="0">
              <a:solidFill>
                <a:schemeClr val="bg1"/>
              </a:solidFill>
              <a:latin typeface="Arial" pitchFamily="34"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0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1520" y="404664"/>
            <a:ext cx="5403377" cy="5990584"/>
          </a:xfrm>
          <a:prstGeom prst="rect">
            <a:avLst/>
          </a:prstGeom>
        </p:spPr>
      </p:pic>
      <p:sp>
        <p:nvSpPr>
          <p:cNvPr id="10" name="TextBox 9"/>
          <p:cNvSpPr txBox="1"/>
          <p:nvPr/>
        </p:nvSpPr>
        <p:spPr>
          <a:xfrm>
            <a:off x="6224598" y="2009764"/>
            <a:ext cx="3571900" cy="369332"/>
          </a:xfrm>
          <a:prstGeom prst="rect">
            <a:avLst/>
          </a:prstGeom>
          <a:noFill/>
        </p:spPr>
        <p:txBody>
          <a:bodyPr wrap="square" rtlCol="0">
            <a:spAutoFit/>
          </a:bodyPr>
          <a:lstStyle/>
          <a:p>
            <a:endParaRPr lang="ru-RU" dirty="0"/>
          </a:p>
        </p:txBody>
      </p:sp>
      <p:sp>
        <p:nvSpPr>
          <p:cNvPr id="11" name="TextBox 10"/>
          <p:cNvSpPr txBox="1"/>
          <p:nvPr/>
        </p:nvSpPr>
        <p:spPr>
          <a:xfrm>
            <a:off x="6215074" y="2000240"/>
            <a:ext cx="3571900" cy="369332"/>
          </a:xfrm>
          <a:prstGeom prst="rect">
            <a:avLst/>
          </a:prstGeom>
          <a:noFill/>
        </p:spPr>
        <p:txBody>
          <a:bodyPr wrap="square" rtlCol="0">
            <a:spAutoFit/>
          </a:bodyPr>
          <a:lstStyle/>
          <a:p>
            <a:endParaRPr lang="ru-RU" dirty="0"/>
          </a:p>
        </p:txBody>
      </p:sp>
      <p:sp>
        <p:nvSpPr>
          <p:cNvPr id="12" name="TextBox 11"/>
          <p:cNvSpPr txBox="1"/>
          <p:nvPr/>
        </p:nvSpPr>
        <p:spPr>
          <a:xfrm>
            <a:off x="6224598" y="2009764"/>
            <a:ext cx="3571900" cy="369332"/>
          </a:xfrm>
          <a:prstGeom prst="rect">
            <a:avLst/>
          </a:prstGeom>
          <a:noFill/>
        </p:spPr>
        <p:txBody>
          <a:bodyPr wrap="square" rtlCol="0">
            <a:spAutoFit/>
          </a:bodyPr>
          <a:lstStyle/>
          <a:p>
            <a:endParaRPr lang="ru-RU" dirty="0"/>
          </a:p>
        </p:txBody>
      </p:sp>
      <p:sp>
        <p:nvSpPr>
          <p:cNvPr id="13" name="Прямоугольник 12"/>
          <p:cNvSpPr/>
          <p:nvPr/>
        </p:nvSpPr>
        <p:spPr>
          <a:xfrm>
            <a:off x="5940152" y="553023"/>
            <a:ext cx="2643206" cy="5693866"/>
          </a:xfrm>
          <a:prstGeom prst="rect">
            <a:avLst/>
          </a:prstGeom>
        </p:spPr>
        <p:txBody>
          <a:bodyPr wrap="square">
            <a:spAutoFit/>
          </a:bodyPr>
          <a:lstStyle/>
          <a:p>
            <a:r>
              <a:rPr lang="ru-RU" sz="1400" b="1" dirty="0" smtClean="0">
                <a:solidFill>
                  <a:schemeClr val="accent3">
                    <a:lumMod val="50000"/>
                  </a:schemeClr>
                </a:solidFill>
                <a:latin typeface="Times New Roman" panose="02020603050405020304" pitchFamily="18" charset="0"/>
                <a:cs typeface="Times New Roman" panose="02020603050405020304" pitchFamily="18" charset="0"/>
              </a:rPr>
              <a:t>Только одна дорога связывала блокадный город с Большой землей, то есть с землей, где не было врагов. И шла эта дорога по воде. По реке Волхов на пароходах везли муку до Ладожского озера. А потом перегружали ее на большие баржи. Зачем перегружали? Потому что пароходы не могут идти по бурному , как море Ладожскому озеру. Только большие баржи могли довезли драгоценный груз по озеру до берега. Целых 125 километров по воде! Опасен был такой длинный путь. Только храбрые моряки могли вести баржи. Почему? Вражеские самолеты постоянно летали над озером. Они бомбили суда, баржи. Наши моряки старались идти ночью, чтобы вражеские летчики не увидели барж. </a:t>
            </a:r>
            <a:endParaRPr lang="ru-RU" sz="1400" b="1" dirty="0">
              <a:solidFill>
                <a:schemeClr val="accent3">
                  <a:lumMod val="50000"/>
                </a:schemeClr>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карта дороги жизни.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7584" y="500042"/>
            <a:ext cx="4177357" cy="4286281"/>
          </a:xfrm>
          <a:prstGeom prst="rect">
            <a:avLst/>
          </a:prstGeom>
        </p:spPr>
      </p:pic>
      <p:pic>
        <p:nvPicPr>
          <p:cNvPr id="4" name="Рисунок 3" descr="03.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57752" y="500042"/>
            <a:ext cx="3801696" cy="4214842"/>
          </a:xfrm>
          <a:prstGeom prst="rect">
            <a:avLst/>
          </a:prstGeom>
        </p:spPr>
      </p:pic>
      <p:cxnSp>
        <p:nvCxnSpPr>
          <p:cNvPr id="11" name="Прямая со стрелкой 10"/>
          <p:cNvCxnSpPr/>
          <p:nvPr/>
        </p:nvCxnSpPr>
        <p:spPr>
          <a:xfrm rot="5400000">
            <a:off x="3750463" y="1607331"/>
            <a:ext cx="857256" cy="357190"/>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Прямоугольник 8"/>
          <p:cNvSpPr/>
          <p:nvPr/>
        </p:nvSpPr>
        <p:spPr>
          <a:xfrm>
            <a:off x="323528" y="5487432"/>
            <a:ext cx="8572528" cy="584775"/>
          </a:xfrm>
          <a:prstGeom prst="rect">
            <a:avLst/>
          </a:prstGeom>
        </p:spPr>
        <p:txBody>
          <a:bodyPr wrap="square">
            <a:spAutoFit/>
          </a:bodyPr>
          <a:lstStyle/>
          <a:p>
            <a:pPr algn="ctr"/>
            <a:r>
              <a:rPr lang="ru-RU" sz="1600" b="1" dirty="0" smtClean="0">
                <a:solidFill>
                  <a:schemeClr val="accent3">
                    <a:lumMod val="50000"/>
                  </a:schemeClr>
                </a:solidFill>
                <a:latin typeface="Times New Roman" panose="02020603050405020304" pitchFamily="18" charset="0"/>
                <a:cs typeface="Times New Roman" panose="02020603050405020304" pitchFamily="18" charset="0"/>
              </a:rPr>
              <a:t>Когда баржи прибывали к берегу, солдаты перегружали муку в товарные вагоны и везли на поезде в город, на хлебозавод. </a:t>
            </a:r>
            <a:endParaRPr lang="ru-RU" sz="1600" b="1" dirty="0">
              <a:solidFill>
                <a:schemeClr val="accent3">
                  <a:lumMod val="50000"/>
                </a:schemeClr>
              </a:solidFill>
              <a:latin typeface="Times New Roman" panose="02020603050405020304" pitchFamily="18" charset="0"/>
              <a:cs typeface="Times New Roman" panose="02020603050405020304" pitchFamily="18" charset="0"/>
            </a:endParaRPr>
          </a:p>
        </p:txBody>
      </p:sp>
    </p:spTree>
  </p:cSld>
  <p:clrMapOvr>
    <a:masterClrMapping/>
  </p:clrMapOvr>
  <p:transition spd="slow">
    <p:randomBar dir="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539551" y="620688"/>
            <a:ext cx="8114135" cy="5400600"/>
          </a:xfrm>
          <a:prstGeom prst="rect">
            <a:avLst/>
          </a:prstGeom>
        </p:spPr>
      </p:pic>
    </p:spTree>
    <p:extLst>
      <p:ext uri="{BB962C8B-B14F-4D97-AF65-F5344CB8AC3E}">
        <p14:creationId xmlns:p14="http://schemas.microsoft.com/office/powerpoint/2010/main" val="2696261263"/>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04.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5616" y="188640"/>
            <a:ext cx="7102002" cy="4966346"/>
          </a:xfrm>
          <a:prstGeom prst="rect">
            <a:avLst/>
          </a:prstGeom>
        </p:spPr>
      </p:pic>
      <p:sp>
        <p:nvSpPr>
          <p:cNvPr id="5" name="Прямоугольник 4"/>
          <p:cNvSpPr/>
          <p:nvPr/>
        </p:nvSpPr>
        <p:spPr>
          <a:xfrm>
            <a:off x="899592" y="5301208"/>
            <a:ext cx="7858180" cy="1169551"/>
          </a:xfrm>
          <a:prstGeom prst="rect">
            <a:avLst/>
          </a:prstGeom>
        </p:spPr>
        <p:txBody>
          <a:bodyPr wrap="square">
            <a:spAutoFit/>
          </a:bodyPr>
          <a:lstStyle/>
          <a:p>
            <a:r>
              <a:rPr lang="ru-RU" sz="1400" b="1" dirty="0" smtClean="0">
                <a:solidFill>
                  <a:schemeClr val="accent3">
                    <a:lumMod val="50000"/>
                  </a:schemeClr>
                </a:solidFill>
                <a:latin typeface="Times New Roman" panose="02020603050405020304" pitchFamily="18" charset="0"/>
                <a:cs typeface="Times New Roman" panose="02020603050405020304" pitchFamily="18" charset="0"/>
              </a:rPr>
              <a:t>Кроме фашистов на осажденный город наступала зима – в тот год неожиданно суровая и морозная. На улице небывалый мороз. И в домах у горожан такой же мороз. Паровое отопление не действует, потому что нет угля, нет дров, чтобы топить печи. В городе нет электричества. В комнатах темно даже днем, потому что стекол в окнах нет. Они вылетели от бомбежек и обстрелов. Окна поэтому забивали фанерой, чтобы в комнате «не гулял» ветер. </a:t>
            </a:r>
            <a:endParaRPr lang="ru-RU" sz="1400" b="1" dirty="0">
              <a:solidFill>
                <a:schemeClr val="accent3">
                  <a:lumMod val="50000"/>
                </a:schemeClr>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7624" y="116632"/>
            <a:ext cx="1887541" cy="6312374"/>
          </a:xfrm>
          <a:prstGeom prst="rect">
            <a:avLst/>
          </a:prstGeom>
        </p:spPr>
      </p:pic>
      <p:sp>
        <p:nvSpPr>
          <p:cNvPr id="3" name="Прямоугольник 2"/>
          <p:cNvSpPr/>
          <p:nvPr/>
        </p:nvSpPr>
        <p:spPr>
          <a:xfrm>
            <a:off x="3203848" y="1412776"/>
            <a:ext cx="5940152" cy="2554545"/>
          </a:xfrm>
          <a:prstGeom prst="rect">
            <a:avLst/>
          </a:prstGeom>
        </p:spPr>
        <p:txBody>
          <a:bodyPr wrap="square">
            <a:spAutoFit/>
          </a:bodyPr>
          <a:lstStyle/>
          <a:p>
            <a:pPr algn="ctr"/>
            <a:r>
              <a:rPr lang="ru-RU" sz="3200" b="1" dirty="0" smtClean="0">
                <a:solidFill>
                  <a:schemeClr val="accent3">
                    <a:lumMod val="50000"/>
                  </a:schemeClr>
                </a:solidFill>
                <a:latin typeface="Times New Roman" panose="02020603050405020304" pitchFamily="18" charset="0"/>
                <a:cs typeface="Times New Roman" panose="02020603050405020304" pitchFamily="18" charset="0"/>
              </a:rPr>
              <a:t>В городе не было электричества. Вот такие крохотные фитильки коптилок освещали комнаты жителей.</a:t>
            </a: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0_ceeb8_49853294_L.jpg"/>
          <p:cNvPicPr>
            <a:picLocks noChangeAspect="1"/>
          </p:cNvPicPr>
          <p:nvPr/>
        </p:nvPicPr>
        <p:blipFill>
          <a:blip r:embed="rId2"/>
          <a:stretch>
            <a:fillRect/>
          </a:stretch>
        </p:blipFill>
        <p:spPr>
          <a:xfrm>
            <a:off x="611560" y="404664"/>
            <a:ext cx="8057529" cy="4951452"/>
          </a:xfrm>
          <a:prstGeom prst="rect">
            <a:avLst/>
          </a:prstGeom>
        </p:spPr>
      </p:pic>
      <p:sp>
        <p:nvSpPr>
          <p:cNvPr id="5" name="Прямоугольник 4"/>
          <p:cNvSpPr/>
          <p:nvPr/>
        </p:nvSpPr>
        <p:spPr>
          <a:xfrm>
            <a:off x="1115616" y="5369267"/>
            <a:ext cx="7337449" cy="954107"/>
          </a:xfrm>
          <a:prstGeom prst="rect">
            <a:avLst/>
          </a:prstGeom>
        </p:spPr>
        <p:txBody>
          <a:bodyPr wrap="square">
            <a:spAutoFit/>
          </a:bodyPr>
          <a:lstStyle/>
          <a:p>
            <a:pPr algn="ctr"/>
            <a:r>
              <a:rPr lang="ru-RU" sz="2800" b="1" dirty="0" smtClean="0">
                <a:solidFill>
                  <a:schemeClr val="accent3">
                    <a:lumMod val="50000"/>
                  </a:schemeClr>
                </a:solidFill>
                <a:latin typeface="Times New Roman" panose="02020603050405020304" pitchFamily="18" charset="0"/>
                <a:cs typeface="Times New Roman" panose="02020603050405020304" pitchFamily="18" charset="0"/>
              </a:rPr>
              <a:t>Вот такой кусочек хлеба по карточкам получали люди на целый день! </a:t>
            </a:r>
            <a:endParaRPr lang="ru-RU" sz="2800" b="1" dirty="0">
              <a:solidFill>
                <a:schemeClr val="accent3">
                  <a:lumMod val="50000"/>
                </a:schemeClr>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19672" y="260648"/>
            <a:ext cx="5616624" cy="5361324"/>
          </a:xfrm>
          <a:prstGeom prst="rect">
            <a:avLst/>
          </a:prstGeom>
        </p:spPr>
      </p:pic>
      <p:sp>
        <p:nvSpPr>
          <p:cNvPr id="4" name="TextBox 3"/>
          <p:cNvSpPr txBox="1"/>
          <p:nvPr/>
        </p:nvSpPr>
        <p:spPr>
          <a:xfrm>
            <a:off x="570332" y="5626894"/>
            <a:ext cx="7715304" cy="1231106"/>
          </a:xfrm>
          <a:prstGeom prst="rect">
            <a:avLst/>
          </a:prstGeom>
          <a:noFill/>
        </p:spPr>
        <p:txBody>
          <a:bodyPr wrap="square" rtlCol="0">
            <a:spAutoFit/>
          </a:bodyPr>
          <a:lstStyle/>
          <a:p>
            <a:pPr algn="ctr"/>
            <a:r>
              <a:rPr lang="ru-RU" sz="2000" b="1" dirty="0" smtClean="0">
                <a:solidFill>
                  <a:schemeClr val="accent3">
                    <a:lumMod val="50000"/>
                  </a:schemeClr>
                </a:solidFill>
                <a:latin typeface="Times New Roman" panose="02020603050405020304" pitchFamily="18" charset="0"/>
                <a:cs typeface="Times New Roman" panose="02020603050405020304" pitchFamily="18" charset="0"/>
              </a:rPr>
              <a:t>Работающие получали два таких кусочка…Конечно, этого не хватало. Постоянно хотелось есть, а ведь надо было идти на работу, выпускать снаряды для фронта. </a:t>
            </a:r>
          </a:p>
          <a:p>
            <a:endParaRPr lang="ru-RU" sz="1400" dirty="0">
              <a:solidFill>
                <a:schemeClr val="bg1"/>
              </a:solidFill>
              <a:latin typeface="Arial" pitchFamily="34"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images (18).jpg"/>
          <p:cNvPicPr>
            <a:picLocks noChangeAspect="1"/>
          </p:cNvPicPr>
          <p:nvPr/>
        </p:nvPicPr>
        <p:blipFill>
          <a:blip r:embed="rId2"/>
          <a:stretch>
            <a:fillRect/>
          </a:stretch>
        </p:blipFill>
        <p:spPr>
          <a:xfrm>
            <a:off x="1171470" y="332656"/>
            <a:ext cx="6758116" cy="4480924"/>
          </a:xfrm>
          <a:prstGeom prst="rect">
            <a:avLst/>
          </a:prstGeom>
        </p:spPr>
      </p:pic>
      <p:sp>
        <p:nvSpPr>
          <p:cNvPr id="3" name="TextBox 2"/>
          <p:cNvSpPr txBox="1"/>
          <p:nvPr/>
        </p:nvSpPr>
        <p:spPr>
          <a:xfrm>
            <a:off x="608344" y="4941168"/>
            <a:ext cx="7884368" cy="1569660"/>
          </a:xfrm>
          <a:prstGeom prst="rect">
            <a:avLst/>
          </a:prstGeom>
          <a:noFill/>
        </p:spPr>
        <p:txBody>
          <a:bodyPr wrap="square" rtlCol="0">
            <a:spAutoFit/>
          </a:bodyPr>
          <a:lstStyle/>
          <a:p>
            <a:pPr algn="ctr"/>
            <a:r>
              <a:rPr lang="ru-RU" sz="2400" b="1" dirty="0" smtClean="0">
                <a:solidFill>
                  <a:schemeClr val="accent3">
                    <a:lumMod val="50000"/>
                  </a:schemeClr>
                </a:solidFill>
                <a:latin typeface="Times New Roman" panose="02020603050405020304" pitchFamily="18" charset="0"/>
                <a:cs typeface="Times New Roman" panose="02020603050405020304" pitchFamily="18" charset="0"/>
              </a:rPr>
              <a:t>Но даже в это тяжелое время детям на Новый год дарили радость. Были устроены новогодние елки. И самым дорогим подарком  были не игрушки,</a:t>
            </a:r>
          </a:p>
          <a:p>
            <a:pPr algn="ctr"/>
            <a:r>
              <a:rPr lang="ru-RU" sz="2400" b="1" dirty="0" smtClean="0">
                <a:solidFill>
                  <a:schemeClr val="accent3">
                    <a:lumMod val="50000"/>
                  </a:schemeClr>
                </a:solidFill>
                <a:latin typeface="Times New Roman" panose="02020603050405020304" pitchFamily="18" charset="0"/>
                <a:cs typeface="Times New Roman" panose="02020603050405020304" pitchFamily="18" charset="0"/>
              </a:rPr>
              <a:t> а малюсенький кусочек сахара!</a:t>
            </a:r>
            <a:endParaRPr lang="ru-RU" sz="2400" b="1" dirty="0">
              <a:solidFill>
                <a:schemeClr val="accent3">
                  <a:lumMod val="50000"/>
                </a:schemeClr>
              </a:solidFill>
              <a:latin typeface="Times New Roman" panose="02020603050405020304" pitchFamily="18" charset="0"/>
              <a:cs typeface="Times New Roman" panose="02020603050405020304" pitchFamily="18" charset="0"/>
            </a:endParaRPr>
          </a:p>
        </p:txBody>
      </p:sp>
    </p:spTree>
  </p:cSld>
  <p:clrMapOvr>
    <a:masterClrMapping/>
  </p:clrMapOvr>
  <p:transition spd="med">
    <p:pull/>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д2.jpg"/>
          <p:cNvPicPr>
            <a:picLocks noChangeAspect="1"/>
          </p:cNvPicPr>
          <p:nvPr/>
        </p:nvPicPr>
        <p:blipFill>
          <a:blip r:embed="rId2"/>
          <a:stretch>
            <a:fillRect/>
          </a:stretch>
        </p:blipFill>
        <p:spPr>
          <a:xfrm>
            <a:off x="611560" y="188640"/>
            <a:ext cx="8116484" cy="4248472"/>
          </a:xfrm>
          <a:prstGeom prst="rect">
            <a:avLst/>
          </a:prstGeom>
        </p:spPr>
      </p:pic>
      <p:sp>
        <p:nvSpPr>
          <p:cNvPr id="3" name="Прямоугольник 2"/>
          <p:cNvSpPr/>
          <p:nvPr/>
        </p:nvSpPr>
        <p:spPr>
          <a:xfrm>
            <a:off x="395536" y="4725144"/>
            <a:ext cx="8332508" cy="1323439"/>
          </a:xfrm>
          <a:prstGeom prst="rect">
            <a:avLst/>
          </a:prstGeom>
        </p:spPr>
        <p:txBody>
          <a:bodyPr wrap="square">
            <a:spAutoFit/>
          </a:bodyPr>
          <a:lstStyle/>
          <a:p>
            <a:pPr algn="ctr"/>
            <a:r>
              <a:rPr lang="ru-RU" sz="2000" b="1" dirty="0" smtClean="0">
                <a:solidFill>
                  <a:schemeClr val="accent3">
                    <a:lumMod val="50000"/>
                  </a:schemeClr>
                </a:solidFill>
                <a:latin typeface="Times New Roman" panose="02020603050405020304" pitchFamily="18" charset="0"/>
                <a:cs typeface="Times New Roman" panose="02020603050405020304" pitchFamily="18" charset="0"/>
              </a:rPr>
              <a:t>С наступлением зимы наши бойцы с нетерпением ждали морозов. Каждый день специальная разведывательная группа измеряла толщину льда, чтобы можно было по замершему озеру доставлять все необходимое в осажденный город. </a:t>
            </a: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1600" y="260648"/>
            <a:ext cx="7344816" cy="5130559"/>
          </a:xfrm>
          <a:prstGeom prst="rect">
            <a:avLst/>
          </a:prstGeom>
        </p:spPr>
      </p:pic>
      <p:sp>
        <p:nvSpPr>
          <p:cNvPr id="3" name="Прямоугольник 2"/>
          <p:cNvSpPr/>
          <p:nvPr/>
        </p:nvSpPr>
        <p:spPr>
          <a:xfrm>
            <a:off x="971600" y="5391207"/>
            <a:ext cx="8072494" cy="1323439"/>
          </a:xfrm>
          <a:prstGeom prst="rect">
            <a:avLst/>
          </a:prstGeom>
        </p:spPr>
        <p:txBody>
          <a:bodyPr wrap="square">
            <a:spAutoFit/>
          </a:bodyPr>
          <a:lstStyle/>
          <a:p>
            <a:r>
              <a:rPr lang="ru-RU" sz="1400" dirty="0" smtClean="0">
                <a:solidFill>
                  <a:schemeClr val="bg1"/>
                </a:solidFill>
                <a:latin typeface="Arial" pitchFamily="34" charset="0"/>
                <a:cs typeface="Arial" pitchFamily="34" charset="0"/>
              </a:rPr>
              <a:t> </a:t>
            </a:r>
            <a:r>
              <a:rPr lang="ru-RU" sz="2000" b="1" dirty="0" smtClean="0">
                <a:solidFill>
                  <a:schemeClr val="accent3">
                    <a:lumMod val="50000"/>
                  </a:schemeClr>
                </a:solidFill>
                <a:latin typeface="Times New Roman" panose="02020603050405020304" pitchFamily="18" charset="0"/>
                <a:cs typeface="Times New Roman" panose="02020603050405020304" pitchFamily="18" charset="0"/>
              </a:rPr>
              <a:t>Когда лед немного окреп, в путь сначала отправились конные повозки. (Они легче, чем машины. А тяжелая машина могла провалиться под лед.) В город с незахваченной немцами, как ее называли, Большой  Земли, везли мешки с зерном, продуктами.</a:t>
            </a:r>
            <a:endParaRPr lang="ru-RU" sz="2000" b="1" dirty="0">
              <a:solidFill>
                <a:schemeClr val="accent3">
                  <a:lumMod val="50000"/>
                </a:schemeClr>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3.JPG"/>
          <p:cNvPicPr>
            <a:picLocks noChangeAspect="1"/>
          </p:cNvPicPr>
          <p:nvPr/>
        </p:nvPicPr>
        <p:blipFill>
          <a:blip r:embed="rId3"/>
          <a:stretch>
            <a:fillRect/>
          </a:stretch>
        </p:blipFill>
        <p:spPr>
          <a:xfrm>
            <a:off x="899592" y="188640"/>
            <a:ext cx="7172898" cy="5213665"/>
          </a:xfrm>
          <a:prstGeom prst="rect">
            <a:avLst/>
          </a:prstGeom>
        </p:spPr>
      </p:pic>
      <p:sp>
        <p:nvSpPr>
          <p:cNvPr id="3" name="Прямоугольник 2"/>
          <p:cNvSpPr/>
          <p:nvPr/>
        </p:nvSpPr>
        <p:spPr>
          <a:xfrm>
            <a:off x="592670" y="5517232"/>
            <a:ext cx="7786742" cy="1200329"/>
          </a:xfrm>
          <a:prstGeom prst="rect">
            <a:avLst/>
          </a:prstGeom>
        </p:spPr>
        <p:txBody>
          <a:bodyPr wrap="square">
            <a:spAutoFit/>
          </a:bodyPr>
          <a:lstStyle/>
          <a:p>
            <a:pPr algn="ctr"/>
            <a:r>
              <a:rPr lang="ru-RU" b="1" dirty="0" smtClean="0">
                <a:solidFill>
                  <a:schemeClr val="accent3">
                    <a:lumMod val="50000"/>
                  </a:schemeClr>
                </a:solidFill>
                <a:latin typeface="Times New Roman" panose="02020603050405020304" pitchFamily="18" charset="0"/>
                <a:cs typeface="Times New Roman" panose="02020603050405020304" pitchFamily="18" charset="0"/>
              </a:rPr>
              <a:t>А из осажденного города вывозили совсем ослабевших людей – стариков, детей и женщин. Также вывозили культурные ценности, промышленное оборудование, все, что могло пострадать во время бомбежек и надо было непременно сохранить.</a:t>
            </a:r>
            <a:endParaRPr lang="ru-RU" b="1" dirty="0">
              <a:solidFill>
                <a:schemeClr val="accent3">
                  <a:lumMod val="50000"/>
                </a:schemeClr>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2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5536" y="332656"/>
            <a:ext cx="3826000" cy="5344343"/>
          </a:xfrm>
          <a:prstGeom prst="rect">
            <a:avLst/>
          </a:prstGeom>
        </p:spPr>
      </p:pic>
      <p:sp>
        <p:nvSpPr>
          <p:cNvPr id="3" name="Прямоугольник 2"/>
          <p:cNvSpPr/>
          <p:nvPr/>
        </p:nvSpPr>
        <p:spPr>
          <a:xfrm>
            <a:off x="5143504" y="428604"/>
            <a:ext cx="3286148" cy="3170099"/>
          </a:xfrm>
          <a:prstGeom prst="rect">
            <a:avLst/>
          </a:prstGeom>
        </p:spPr>
        <p:txBody>
          <a:bodyPr wrap="square">
            <a:spAutoFit/>
          </a:bodyPr>
          <a:lstStyle/>
          <a:p>
            <a:r>
              <a:rPr lang="ru-RU" sz="2000" b="1" dirty="0" smtClean="0">
                <a:solidFill>
                  <a:schemeClr val="accent3">
                    <a:lumMod val="50000"/>
                  </a:schemeClr>
                </a:solidFill>
                <a:latin typeface="Times New Roman" panose="02020603050405020304" pitchFamily="18" charset="0"/>
                <a:cs typeface="Times New Roman" panose="02020603050405020304" pitchFamily="18" charset="0"/>
              </a:rPr>
              <a:t>После долгой, очень долгой зимы в Ленинград пришла весна. Голодные люди съедали свежие зеленые листочки с деревьев, траву. Ленинградцы превращали свои чудесные городские парки и сады в огороды с неуклюжими грядками. </a:t>
            </a:r>
            <a:endParaRPr lang="ru-RU" sz="2000" b="1" dirty="0">
              <a:solidFill>
                <a:schemeClr val="accent3">
                  <a:lumMod val="50000"/>
                </a:schemeClr>
              </a:solidFill>
              <a:latin typeface="Times New Roman" panose="02020603050405020304" pitchFamily="18" charset="0"/>
              <a:cs typeface="Times New Roman" panose="02020603050405020304" pitchFamily="18" charset="0"/>
            </a:endParaRPr>
          </a:p>
        </p:txBody>
      </p:sp>
      <p:pic>
        <p:nvPicPr>
          <p:cNvPr id="5" name="Рисунок 4" descr="images (2).jpg"/>
          <p:cNvPicPr>
            <a:picLocks noChangeAspect="1"/>
          </p:cNvPicPr>
          <p:nvPr/>
        </p:nvPicPr>
        <p:blipFill>
          <a:blip r:embed="rId4"/>
          <a:stretch>
            <a:fillRect/>
          </a:stretch>
        </p:blipFill>
        <p:spPr>
          <a:xfrm>
            <a:off x="4499992" y="3717032"/>
            <a:ext cx="4186735" cy="2786082"/>
          </a:xfrm>
          <a:prstGeom prst="rect">
            <a:avLst/>
          </a:prstGeom>
        </p:spPr>
      </p:pic>
    </p:spTree>
  </p:cSld>
  <p:clrMapOvr>
    <a:masterClrMapping/>
  </p:clrMapOvr>
  <p:transition spd="slow">
    <p:comb/>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2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9492" y="548680"/>
            <a:ext cx="7953036" cy="4357718"/>
          </a:xfrm>
          <a:prstGeom prst="rect">
            <a:avLst/>
          </a:prstGeom>
        </p:spPr>
      </p:pic>
      <p:sp>
        <p:nvSpPr>
          <p:cNvPr id="3" name="Прямоугольник 2"/>
          <p:cNvSpPr/>
          <p:nvPr/>
        </p:nvSpPr>
        <p:spPr>
          <a:xfrm>
            <a:off x="488325" y="5085184"/>
            <a:ext cx="8215370" cy="1477328"/>
          </a:xfrm>
          <a:prstGeom prst="rect">
            <a:avLst/>
          </a:prstGeom>
        </p:spPr>
        <p:txBody>
          <a:bodyPr wrap="square">
            <a:spAutoFit/>
          </a:bodyPr>
          <a:lstStyle/>
          <a:p>
            <a:pPr algn="ctr"/>
            <a:r>
              <a:rPr lang="ru-RU" b="1" dirty="0" smtClean="0">
                <a:solidFill>
                  <a:schemeClr val="accent3">
                    <a:lumMod val="50000"/>
                  </a:schemeClr>
                </a:solidFill>
                <a:latin typeface="Times New Roman" panose="02020603050405020304" pitchFamily="18" charset="0"/>
                <a:cs typeface="Times New Roman" panose="02020603050405020304" pitchFamily="18" charset="0"/>
              </a:rPr>
              <a:t>Семь дней и ночей шел кровопролитный бой. И, наконец, настал час, когда воины двух фронтов (Ленинградского и </a:t>
            </a:r>
            <a:r>
              <a:rPr lang="ru-RU" b="1" dirty="0" err="1" smtClean="0">
                <a:solidFill>
                  <a:schemeClr val="accent3">
                    <a:lumMod val="50000"/>
                  </a:schemeClr>
                </a:solidFill>
                <a:latin typeface="Times New Roman" panose="02020603050405020304" pitchFamily="18" charset="0"/>
                <a:cs typeface="Times New Roman" panose="02020603050405020304" pitchFamily="18" charset="0"/>
              </a:rPr>
              <a:t>Волховского</a:t>
            </a:r>
            <a:r>
              <a:rPr lang="ru-RU" b="1" dirty="0" smtClean="0">
                <a:solidFill>
                  <a:schemeClr val="accent3">
                    <a:lumMod val="50000"/>
                  </a:schemeClr>
                </a:solidFill>
                <a:latin typeface="Times New Roman" panose="02020603050405020304" pitchFamily="18" charset="0"/>
                <a:cs typeface="Times New Roman" panose="02020603050405020304" pitchFamily="18" charset="0"/>
              </a:rPr>
              <a:t>), прорвав блокаду, соединились. Весь мир слушал сообщение советского радио: «…После семидневных боев войска </a:t>
            </a:r>
            <a:r>
              <a:rPr lang="ru-RU" b="1" dirty="0" err="1" smtClean="0">
                <a:solidFill>
                  <a:schemeClr val="accent3">
                    <a:lumMod val="50000"/>
                  </a:schemeClr>
                </a:solidFill>
                <a:latin typeface="Times New Roman" panose="02020603050405020304" pitchFamily="18" charset="0"/>
                <a:cs typeface="Times New Roman" panose="02020603050405020304" pitchFamily="18" charset="0"/>
              </a:rPr>
              <a:t>Волховского</a:t>
            </a:r>
            <a:r>
              <a:rPr lang="ru-RU" b="1" dirty="0" smtClean="0">
                <a:solidFill>
                  <a:schemeClr val="accent3">
                    <a:lumMod val="50000"/>
                  </a:schemeClr>
                </a:solidFill>
                <a:latin typeface="Times New Roman" panose="02020603050405020304" pitchFamily="18" charset="0"/>
                <a:cs typeface="Times New Roman" panose="02020603050405020304" pitchFamily="18" charset="0"/>
              </a:rPr>
              <a:t> и Ленинградского фронтов соединились и тем самым прорвали блокаду Ленинграда…»</a:t>
            </a:r>
            <a:endParaRPr lang="ru-RU" b="1" dirty="0">
              <a:solidFill>
                <a:schemeClr val="accent3">
                  <a:lumMod val="50000"/>
                </a:schemeClr>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971600" y="411479"/>
            <a:ext cx="7200800" cy="707886"/>
          </a:xfrm>
          <a:prstGeom prst="rect">
            <a:avLst/>
          </a:prstGeom>
        </p:spPr>
        <p:txBody>
          <a:bodyPr wrap="square">
            <a:spAutoFit/>
          </a:bodyPr>
          <a:lstStyle/>
          <a:p>
            <a:pPr algn="ctr"/>
            <a:r>
              <a:rPr lang="ru-RU" sz="4000" b="1" i="1" dirty="0" smtClean="0">
                <a:solidFill>
                  <a:srgbClr val="FF0000"/>
                </a:solidFill>
                <a:latin typeface="Times New Roman" panose="02020603050405020304" pitchFamily="18" charset="0"/>
                <a:cs typeface="Times New Roman" panose="02020603050405020304" pitchFamily="18" charset="0"/>
              </a:rPr>
              <a:t>Герои </a:t>
            </a:r>
            <a:r>
              <a:rPr lang="ru-RU" sz="4000" b="1" i="1" dirty="0">
                <a:solidFill>
                  <a:srgbClr val="FF0000"/>
                </a:solidFill>
                <a:latin typeface="Times New Roman" panose="02020603050405020304" pitchFamily="18" charset="0"/>
                <a:cs typeface="Times New Roman" panose="02020603050405020304" pitchFamily="18" charset="0"/>
              </a:rPr>
              <a:t>блокадного Ленинграда</a:t>
            </a:r>
          </a:p>
        </p:txBody>
      </p:sp>
      <p:pic>
        <p:nvPicPr>
          <p:cNvPr id="4" name="Picture 2" descr="\\192.168.85.10\Arhiv\НАТАЛЬЯ\Коллекции документов\Ветеран ВОВ\Бенке 12\фото\портрет.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1720" y="1196752"/>
            <a:ext cx="1944216" cy="27568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5148062" y="1268760"/>
            <a:ext cx="2448273" cy="2676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23419" y="4365104"/>
            <a:ext cx="3023695" cy="2149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170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24.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7544" y="404664"/>
            <a:ext cx="8374036" cy="4823864"/>
          </a:xfrm>
          <a:prstGeom prst="rect">
            <a:avLst/>
          </a:prstGeom>
        </p:spPr>
      </p:pic>
      <p:sp>
        <p:nvSpPr>
          <p:cNvPr id="3" name="Прямоугольник 2"/>
          <p:cNvSpPr/>
          <p:nvPr/>
        </p:nvSpPr>
        <p:spPr>
          <a:xfrm>
            <a:off x="441811" y="5373216"/>
            <a:ext cx="8358246" cy="1015663"/>
          </a:xfrm>
          <a:prstGeom prst="rect">
            <a:avLst/>
          </a:prstGeom>
        </p:spPr>
        <p:txBody>
          <a:bodyPr wrap="square">
            <a:spAutoFit/>
          </a:bodyPr>
          <a:lstStyle/>
          <a:p>
            <a:pPr algn="ctr"/>
            <a:r>
              <a:rPr lang="ru-RU" sz="2000" b="1" dirty="0" smtClean="0">
                <a:solidFill>
                  <a:schemeClr val="accent3">
                    <a:lumMod val="50000"/>
                  </a:schemeClr>
                </a:solidFill>
                <a:latin typeface="Times New Roman" panose="02020603050405020304" pitchFamily="18" charset="0"/>
                <a:cs typeface="Times New Roman" panose="02020603050405020304" pitchFamily="18" charset="0"/>
              </a:rPr>
              <a:t>Блокада прорвана! Люди выходили на улицы, обнимали друг друга, плакали и смеялись, не могли поверить, что смогли дожить до этого прекрасного дня.</a:t>
            </a:r>
            <a:endParaRPr lang="ru-RU" sz="2000" b="1" dirty="0">
              <a:solidFill>
                <a:schemeClr val="accent3">
                  <a:lumMod val="50000"/>
                </a:schemeClr>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2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9030" y="214114"/>
            <a:ext cx="2777268" cy="3142878"/>
          </a:xfrm>
          <a:prstGeom prst="rect">
            <a:avLst/>
          </a:prstGeom>
        </p:spPr>
      </p:pic>
      <p:pic>
        <p:nvPicPr>
          <p:cNvPr id="3" name="Рисунок 2" descr="к6.jpg"/>
          <p:cNvPicPr>
            <a:picLocks noChangeAspect="1"/>
          </p:cNvPicPr>
          <p:nvPr/>
        </p:nvPicPr>
        <p:blipFill>
          <a:blip r:embed="rId4"/>
          <a:stretch>
            <a:fillRect/>
          </a:stretch>
        </p:blipFill>
        <p:spPr>
          <a:xfrm>
            <a:off x="4429124" y="299583"/>
            <a:ext cx="3959300" cy="2986541"/>
          </a:xfrm>
          <a:prstGeom prst="rect">
            <a:avLst/>
          </a:prstGeom>
        </p:spPr>
      </p:pic>
      <p:sp>
        <p:nvSpPr>
          <p:cNvPr id="4" name="Прямоугольник 3"/>
          <p:cNvSpPr/>
          <p:nvPr/>
        </p:nvSpPr>
        <p:spPr>
          <a:xfrm>
            <a:off x="395536" y="5288340"/>
            <a:ext cx="8358246" cy="1569660"/>
          </a:xfrm>
          <a:prstGeom prst="rect">
            <a:avLst/>
          </a:prstGeom>
        </p:spPr>
        <p:txBody>
          <a:bodyPr wrap="square">
            <a:spAutoFit/>
          </a:bodyPr>
          <a:lstStyle/>
          <a:p>
            <a:r>
              <a:rPr lang="ru-RU" sz="1600" b="1" dirty="0" smtClean="0">
                <a:solidFill>
                  <a:schemeClr val="accent3">
                    <a:lumMod val="50000"/>
                  </a:schemeClr>
                </a:solidFill>
                <a:latin typeface="Times New Roman" panose="02020603050405020304" pitchFamily="18" charset="0"/>
                <a:cs typeface="Times New Roman" panose="02020603050405020304" pitchFamily="18" charset="0"/>
              </a:rPr>
              <a:t>Защитники города – и взрослые и дети - были награждены орденами и медалями. Одни из них были на фронте с оружием в руках. За мужество, храбрость их наградили медалями «За оборону Ленинграда». Другие голодали и мерзли в блокадном городе, тушили вместе с бойцами зажигательные бомбы, работали на заводе – помогали делать снаряды и были награждены медалями « За доблестный труд в годы Великой Отечественной Войны».</a:t>
            </a:r>
            <a:endParaRPr lang="ru-RU" sz="1600" b="1" dirty="0">
              <a:solidFill>
                <a:schemeClr val="accent3">
                  <a:lumMod val="50000"/>
                </a:schemeClr>
              </a:solidFill>
              <a:latin typeface="Times New Roman" panose="02020603050405020304" pitchFamily="18" charset="0"/>
              <a:cs typeface="Times New Roman" panose="02020603050405020304" pitchFamily="18" charset="0"/>
            </a:endParaRPr>
          </a:p>
        </p:txBody>
      </p:sp>
      <p:pic>
        <p:nvPicPr>
          <p:cNvPr id="5" name="Рисунок 4" descr="images (3).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71538" y="3643314"/>
            <a:ext cx="863939" cy="1643074"/>
          </a:xfrm>
          <a:prstGeom prst="rect">
            <a:avLst/>
          </a:prstGeom>
        </p:spPr>
      </p:pic>
      <p:pic>
        <p:nvPicPr>
          <p:cNvPr id="6" name="Рисунок 5" descr="скачанные файлы (1).jpg"/>
          <p:cNvPicPr>
            <a:picLocks noChangeAspect="1"/>
          </p:cNvPicPr>
          <p:nvPr/>
        </p:nvPicPr>
        <p:blipFill>
          <a:blip r:embed="rId6"/>
          <a:stretch>
            <a:fillRect/>
          </a:stretch>
        </p:blipFill>
        <p:spPr>
          <a:xfrm>
            <a:off x="2285984" y="3643314"/>
            <a:ext cx="1437690" cy="1643074"/>
          </a:xfrm>
          <a:prstGeom prst="rect">
            <a:avLst/>
          </a:prstGeom>
        </p:spPr>
      </p:pic>
      <p:pic>
        <p:nvPicPr>
          <p:cNvPr id="7" name="Рисунок 6" descr="скачанные файлы (2).jpg"/>
          <p:cNvPicPr>
            <a:picLocks noChangeAspect="1"/>
          </p:cNvPicPr>
          <p:nvPr/>
        </p:nvPicPr>
        <p:blipFill>
          <a:blip r:embed="rId7"/>
          <a:stretch>
            <a:fillRect/>
          </a:stretch>
        </p:blipFill>
        <p:spPr>
          <a:xfrm>
            <a:off x="6357950" y="3556495"/>
            <a:ext cx="1500198" cy="1729893"/>
          </a:xfrm>
          <a:prstGeom prst="rect">
            <a:avLst/>
          </a:prstGeom>
        </p:spPr>
      </p:pic>
      <p:pic>
        <p:nvPicPr>
          <p:cNvPr id="11" name="Рисунок 10" descr="скачанные файлы (3).jpg"/>
          <p:cNvPicPr>
            <a:picLocks noChangeAspect="1"/>
          </p:cNvPicPr>
          <p:nvPr/>
        </p:nvPicPr>
        <p:blipFill>
          <a:blip r:embed="rId8"/>
          <a:stretch>
            <a:fillRect/>
          </a:stretch>
        </p:blipFill>
        <p:spPr>
          <a:xfrm>
            <a:off x="5143504" y="3571876"/>
            <a:ext cx="874065" cy="1714512"/>
          </a:xfrm>
          <a:prstGeom prst="rect">
            <a:avLst/>
          </a:prstGeom>
        </p:spPr>
      </p:pic>
    </p:spTree>
  </p:cSld>
  <p:clrMapOvr>
    <a:masterClrMapping/>
  </p:clrMapOvr>
  <p:transition spd="slow">
    <p:wheel spokes="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3137100" y="3664341"/>
            <a:ext cx="3071818" cy="1815882"/>
          </a:xfrm>
          <a:prstGeom prst="rect">
            <a:avLst/>
          </a:prstGeom>
        </p:spPr>
        <p:txBody>
          <a:bodyPr wrap="square">
            <a:spAutoFit/>
          </a:bodyPr>
          <a:lstStyle/>
          <a:p>
            <a:r>
              <a:rPr lang="ru-RU" sz="1400" b="1" dirty="0" smtClean="0">
                <a:solidFill>
                  <a:schemeClr val="accent3">
                    <a:lumMod val="50000"/>
                  </a:schemeClr>
                </a:solidFill>
                <a:latin typeface="Times New Roman" panose="02020603050405020304" pitchFamily="18" charset="0"/>
                <a:cs typeface="Times New Roman" panose="02020603050405020304" pitchFamily="18" charset="0"/>
              </a:rPr>
              <a:t>А это бетонная площадка, над которой поднимаются две половины несомкнутой дуги. Это памятник солдатам, матросам, летчикам – всем тем, кто не дал врагу сомкнуть кольцо вокруг Ладожского озера, кто спас Ленинград от голодной смерти.</a:t>
            </a:r>
            <a:endParaRPr lang="ru-RU" sz="1400" b="1" dirty="0">
              <a:solidFill>
                <a:schemeClr val="accent3">
                  <a:lumMod val="50000"/>
                </a:schemeClr>
              </a:solidFill>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6041171" y="4355730"/>
            <a:ext cx="3000364" cy="2462213"/>
          </a:xfrm>
          <a:prstGeom prst="rect">
            <a:avLst/>
          </a:prstGeom>
        </p:spPr>
        <p:txBody>
          <a:bodyPr wrap="square">
            <a:spAutoFit/>
          </a:bodyPr>
          <a:lstStyle/>
          <a:p>
            <a:r>
              <a:rPr lang="ru-RU" sz="1400" b="1" dirty="0" smtClean="0">
                <a:solidFill>
                  <a:schemeClr val="accent3">
                    <a:lumMod val="50000"/>
                  </a:schemeClr>
                </a:solidFill>
                <a:latin typeface="Times New Roman" panose="02020603050405020304" pitchFamily="18" charset="0"/>
                <a:cs typeface="Times New Roman" panose="02020603050405020304" pitchFamily="18" charset="0"/>
              </a:rPr>
              <a:t>Вот монумент в память павших зенитчиков. Здесь стояла зенитная батарея, защищавшая Дорогу жизни. Много раз бомбили ее фашистские самолеты. Падали убитые герои – зенитчики, на их место становились другие герои, и батарея не умолкала. Грозен и меток был ее огонь, немало вражеских самолетов погибло от ее залпов.</a:t>
            </a:r>
            <a:endParaRPr lang="ru-RU" sz="1400" b="1" dirty="0">
              <a:solidFill>
                <a:schemeClr val="accent3">
                  <a:lumMod val="50000"/>
                </a:schemeClr>
              </a:solidFill>
              <a:latin typeface="Times New Roman" panose="02020603050405020304" pitchFamily="18" charset="0"/>
              <a:cs typeface="Times New Roman" panose="02020603050405020304" pitchFamily="18" charset="0"/>
            </a:endParaRPr>
          </a:p>
        </p:txBody>
      </p:sp>
      <p:pic>
        <p:nvPicPr>
          <p:cNvPr id="9" name="Рисунок 8" descr="images (7).jpg"/>
          <p:cNvPicPr>
            <a:picLocks noChangeAspect="1"/>
          </p:cNvPicPr>
          <p:nvPr/>
        </p:nvPicPr>
        <p:blipFill>
          <a:blip r:embed="rId3"/>
          <a:stretch>
            <a:fillRect/>
          </a:stretch>
        </p:blipFill>
        <p:spPr>
          <a:xfrm>
            <a:off x="6258323" y="1006235"/>
            <a:ext cx="2514948" cy="3357586"/>
          </a:xfrm>
          <a:prstGeom prst="rect">
            <a:avLst/>
          </a:prstGeom>
        </p:spPr>
      </p:pic>
      <p:sp>
        <p:nvSpPr>
          <p:cNvPr id="10" name="TextBox 9"/>
          <p:cNvSpPr txBox="1"/>
          <p:nvPr/>
        </p:nvSpPr>
        <p:spPr>
          <a:xfrm>
            <a:off x="1115616" y="260648"/>
            <a:ext cx="7286676" cy="523220"/>
          </a:xfrm>
          <a:prstGeom prst="rect">
            <a:avLst/>
          </a:prstGeom>
          <a:noFill/>
        </p:spPr>
        <p:txBody>
          <a:bodyPr wrap="square" rtlCol="0">
            <a:spAutoFit/>
          </a:bodyPr>
          <a:lstStyle/>
          <a:p>
            <a:r>
              <a:rPr lang="ru-RU" sz="2800" b="1" dirty="0" smtClean="0">
                <a:solidFill>
                  <a:srgbClr val="FF0000"/>
                </a:solidFill>
                <a:latin typeface="Times New Roman" panose="02020603050405020304" pitchFamily="18" charset="0"/>
                <a:cs typeface="Times New Roman" panose="02020603050405020304" pitchFamily="18" charset="0"/>
              </a:rPr>
              <a:t>Мемориальный ансамбль «Дорога жизни»</a:t>
            </a:r>
            <a:endParaRPr lang="ru-RU" sz="2800" b="1" dirty="0">
              <a:solidFill>
                <a:srgbClr val="FF0000"/>
              </a:solidFill>
              <a:latin typeface="Times New Roman" panose="02020603050405020304" pitchFamily="18" charset="0"/>
              <a:cs typeface="Times New Roman" panose="02020603050405020304" pitchFamily="18" charset="0"/>
            </a:endParaRPr>
          </a:p>
        </p:txBody>
      </p:sp>
      <p:pic>
        <p:nvPicPr>
          <p:cNvPr id="11" name="Рисунок 10" descr="images (3).jpg"/>
          <p:cNvPicPr>
            <a:picLocks noChangeAspect="1"/>
          </p:cNvPicPr>
          <p:nvPr/>
        </p:nvPicPr>
        <p:blipFill>
          <a:blip r:embed="rId4"/>
          <a:stretch>
            <a:fillRect/>
          </a:stretch>
        </p:blipFill>
        <p:spPr>
          <a:xfrm>
            <a:off x="2927958" y="1531036"/>
            <a:ext cx="3113213" cy="2071702"/>
          </a:xfrm>
          <a:prstGeom prst="rect">
            <a:avLst/>
          </a:prstGeom>
        </p:spPr>
      </p:pic>
      <p:pic>
        <p:nvPicPr>
          <p:cNvPr id="13" name="Рисунок 12" descr="скачанные файлы (1).jpg"/>
          <p:cNvPicPr>
            <a:picLocks noChangeAspect="1"/>
          </p:cNvPicPr>
          <p:nvPr/>
        </p:nvPicPr>
        <p:blipFill>
          <a:blip r:embed="rId5"/>
          <a:stretch>
            <a:fillRect/>
          </a:stretch>
        </p:blipFill>
        <p:spPr>
          <a:xfrm>
            <a:off x="567976" y="3578003"/>
            <a:ext cx="1810633" cy="1752600"/>
          </a:xfrm>
          <a:prstGeom prst="rect">
            <a:avLst/>
          </a:prstGeom>
        </p:spPr>
      </p:pic>
      <p:pic>
        <p:nvPicPr>
          <p:cNvPr id="3" name="Рисунок 2" descr="л2.jpg"/>
          <p:cNvPicPr>
            <a:picLocks noChangeAspect="1"/>
          </p:cNvPicPr>
          <p:nvPr/>
        </p:nvPicPr>
        <p:blipFill>
          <a:blip r:embed="rId6"/>
          <a:stretch>
            <a:fillRect/>
          </a:stretch>
        </p:blipFill>
        <p:spPr>
          <a:xfrm>
            <a:off x="390188" y="1006235"/>
            <a:ext cx="2320618" cy="2571768"/>
          </a:xfrm>
          <a:prstGeom prst="rect">
            <a:avLst/>
          </a:prstGeom>
        </p:spPr>
      </p:pic>
      <p:sp>
        <p:nvSpPr>
          <p:cNvPr id="15" name="TextBox 14"/>
          <p:cNvSpPr txBox="1"/>
          <p:nvPr/>
        </p:nvSpPr>
        <p:spPr>
          <a:xfrm>
            <a:off x="304483" y="5480223"/>
            <a:ext cx="2741652" cy="954107"/>
          </a:xfrm>
          <a:prstGeom prst="rect">
            <a:avLst/>
          </a:prstGeom>
          <a:noFill/>
        </p:spPr>
        <p:txBody>
          <a:bodyPr wrap="square" rtlCol="0">
            <a:spAutoFit/>
          </a:bodyPr>
          <a:lstStyle/>
          <a:p>
            <a:pPr algn="ctr"/>
            <a:r>
              <a:rPr lang="ru-RU" sz="1400" b="1" dirty="0" smtClean="0">
                <a:solidFill>
                  <a:schemeClr val="accent3">
                    <a:lumMod val="50000"/>
                  </a:schemeClr>
                </a:solidFill>
                <a:latin typeface="Times New Roman" panose="02020603050405020304" pitchFamily="18" charset="0"/>
                <a:cs typeface="Times New Roman" panose="02020603050405020304" pitchFamily="18" charset="0"/>
              </a:rPr>
              <a:t>Цветок посвящен детям: </a:t>
            </a:r>
          </a:p>
          <a:p>
            <a:pPr algn="ctr"/>
            <a:r>
              <a:rPr lang="ru-RU" sz="1400" b="1" dirty="0" smtClean="0">
                <a:solidFill>
                  <a:schemeClr val="accent3">
                    <a:lumMod val="50000"/>
                  </a:schemeClr>
                </a:solidFill>
                <a:latin typeface="Times New Roman" panose="02020603050405020304" pitchFamily="18" charset="0"/>
                <a:cs typeface="Times New Roman" panose="02020603050405020304" pitchFamily="18" charset="0"/>
              </a:rPr>
              <a:t>«Во имя жизни и против войны. Детям – юным героям Ленинграда 1941-1944»</a:t>
            </a:r>
            <a:endParaRPr lang="ru-RU" sz="1400" b="1" dirty="0">
              <a:solidFill>
                <a:schemeClr val="accent3">
                  <a:lumMod val="50000"/>
                </a:schemeClr>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187624" y="2276872"/>
            <a:ext cx="6858000" cy="2062103"/>
          </a:xfrm>
          <a:prstGeom prst="rect">
            <a:avLst/>
          </a:prstGeom>
        </p:spPr>
        <p:txBody>
          <a:bodyPr wrap="square">
            <a:spAutoFit/>
            <a:scene3d>
              <a:camera prst="obliqueTopLeft"/>
              <a:lightRig rig="threePt" dir="t"/>
            </a:scene3d>
            <a:sp3d extrusionH="57150">
              <a:bevelT w="69850" h="38100" prst="cross"/>
              <a:bevelB h="25400" prst="softRound"/>
            </a:sp3d>
          </a:bodyPr>
          <a:lstStyle/>
          <a:p>
            <a:pPr lvl="0" algn="just"/>
            <a:r>
              <a:rPr lang="ru-RU" sz="3200" b="1" i="1" dirty="0">
                <a:ln>
                  <a:solidFill>
                    <a:srgbClr val="FF0000"/>
                  </a:solidFill>
                </a:ln>
                <a:solidFill>
                  <a:srgbClr val="FF0000"/>
                </a:solidFill>
                <a:effectLst>
                  <a:reflection blurRad="6350" stA="55000" endA="300" endPos="45500" dir="5400000" sy="-100000" algn="bl" rotWithShape="0"/>
                </a:effectLst>
                <a:latin typeface="Times New Roman" panose="02020603050405020304" pitchFamily="18" charset="0"/>
                <a:ea typeface="Batang" panose="02030600000101010101" pitchFamily="18" charset="-127"/>
                <a:cs typeface="Times New Roman" panose="02020603050405020304" pitchFamily="18" charset="0"/>
              </a:rPr>
              <a:t>Выставка подготовлена архивным отделом администрации </a:t>
            </a:r>
            <a:r>
              <a:rPr lang="ru-RU" sz="3200" b="1" i="1" dirty="0" err="1">
                <a:ln>
                  <a:solidFill>
                    <a:srgbClr val="FF0000"/>
                  </a:solidFill>
                </a:ln>
                <a:solidFill>
                  <a:srgbClr val="FF0000"/>
                </a:solidFill>
                <a:effectLst>
                  <a:reflection blurRad="6350" stA="55000" endA="300" endPos="45500" dir="5400000" sy="-100000" algn="bl" rotWithShape="0"/>
                </a:effectLst>
                <a:latin typeface="Times New Roman" panose="02020603050405020304" pitchFamily="18" charset="0"/>
                <a:ea typeface="Batang" panose="02030600000101010101" pitchFamily="18" charset="-127"/>
                <a:cs typeface="Times New Roman" panose="02020603050405020304" pitchFamily="18" charset="0"/>
              </a:rPr>
              <a:t>г.Пыть-Ях</a:t>
            </a:r>
            <a:r>
              <a:rPr lang="ru-RU" sz="3200" b="1" i="1" dirty="0">
                <a:ln>
                  <a:solidFill>
                    <a:srgbClr val="FF0000"/>
                  </a:solidFill>
                </a:ln>
                <a:solidFill>
                  <a:srgbClr val="FF0000"/>
                </a:solidFill>
                <a:effectLst>
                  <a:reflection blurRad="6350" stA="55000" endA="300" endPos="45500" dir="5400000" sy="-100000" algn="bl" rotWithShape="0"/>
                </a:effectLst>
                <a:latin typeface="Times New Roman" panose="02020603050405020304" pitchFamily="18" charset="0"/>
                <a:ea typeface="Batang" panose="02030600000101010101" pitchFamily="18" charset="-127"/>
                <a:cs typeface="Times New Roman" panose="02020603050405020304" pitchFamily="18" charset="0"/>
              </a:rPr>
              <a:t> по документам, хранящимися в муниципальном архиве. </a:t>
            </a:r>
          </a:p>
        </p:txBody>
      </p:sp>
    </p:spTree>
    <p:extLst>
      <p:ext uri="{BB962C8B-B14F-4D97-AF65-F5344CB8AC3E}">
        <p14:creationId xmlns:p14="http://schemas.microsoft.com/office/powerpoint/2010/main" val="91205959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92.168.85.10\Arhiv\НАТАЛЬЯ\Коллекции документов\Ветеран ВОВ\Бенке 12\фото\портрет.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340768"/>
            <a:ext cx="2602082" cy="3689688"/>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123728" y="260648"/>
            <a:ext cx="5105308" cy="584775"/>
          </a:xfrm>
          <a:prstGeom prst="rect">
            <a:avLst/>
          </a:prstGeom>
        </p:spPr>
        <p:txBody>
          <a:bodyPr wrap="none">
            <a:spAutoFit/>
          </a:bodyPr>
          <a:lstStyle/>
          <a:p>
            <a:r>
              <a:rPr lang="ru-RU" sz="3200" b="1" dirty="0" err="1" smtClean="0">
                <a:solidFill>
                  <a:srgbClr val="FF0000"/>
                </a:solidFill>
                <a:latin typeface="Times New Roman" panose="02020603050405020304" pitchFamily="18" charset="0"/>
                <a:cs typeface="Times New Roman" panose="02020603050405020304" pitchFamily="18" charset="0"/>
              </a:rPr>
              <a:t>Бенке</a:t>
            </a:r>
            <a:r>
              <a:rPr lang="ru-RU" sz="3200" b="1" dirty="0" smtClean="0">
                <a:solidFill>
                  <a:srgbClr val="FF0000"/>
                </a:solidFill>
                <a:latin typeface="Times New Roman" panose="02020603050405020304" pitchFamily="18" charset="0"/>
                <a:cs typeface="Times New Roman" panose="02020603050405020304" pitchFamily="18" charset="0"/>
              </a:rPr>
              <a:t> Галина Николаевна</a:t>
            </a:r>
            <a:endParaRPr lang="ru-RU" sz="3200" b="1" dirty="0">
              <a:solidFill>
                <a:srgbClr val="FF0000"/>
              </a:solidFill>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3347864" y="1124744"/>
            <a:ext cx="4572000" cy="5386090"/>
          </a:xfrm>
          <a:prstGeom prst="rect">
            <a:avLst/>
          </a:prstGeom>
        </p:spPr>
        <p:txBody>
          <a:bodyPr>
            <a:spAutoFit/>
          </a:bodyPr>
          <a:lstStyle/>
          <a:p>
            <a:pPr algn="ctr"/>
            <a:r>
              <a:rPr lang="ru-RU" b="1" i="1" dirty="0">
                <a:solidFill>
                  <a:srgbClr val="FFC000"/>
                </a:solidFill>
                <a:latin typeface="Times New Roman" panose="02020603050405020304" pitchFamily="18" charset="0"/>
                <a:cs typeface="Times New Roman" panose="02020603050405020304" pitchFamily="18" charset="0"/>
              </a:rPr>
              <a:t>Их семья не была эвакуирована и одиннадцатилетняя девочка очень быстро повзрослела с началом блокады. В ее обязанности входило смотреть за трехлетней сестрой и четырехлетним  братом (успевать спрятать их в случае бомбежки), готовить еду, поддерживать огонь в печке, топить снег, чтобы в доме всегда был кипяток. Когда закончились запасы пищи, то из обойного клея можно было сварить кисель. Полученный по талонам хлеб, делился на три приема: 5 часов утра – завтрак, состоявший из кусочка хлеба и кипятка, то же самое на обед в 12 часов и ужин в 17 часов. После этого сразу ложились в постели, чтобы экономить силы до утра. Труднее всего переносил голод братик, и в марте 1942 года он умер от дистрофии.</a:t>
            </a:r>
            <a:r>
              <a:rPr lang="ru-RU" sz="2000" b="1" i="1" dirty="0">
                <a:solidFill>
                  <a:srgbClr val="FFC000"/>
                </a:solidFill>
                <a:latin typeface="Times New Roman" panose="02020603050405020304" pitchFamily="18" charset="0"/>
                <a:cs typeface="Times New Roman" panose="02020603050405020304" pitchFamily="18" charset="0"/>
              </a:rPr>
              <a:t> </a:t>
            </a:r>
            <a:endParaRPr lang="ru-RU" dirty="0">
              <a:solidFill>
                <a:srgbClr val="FFC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22450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92.168.1.10\Arhiv\ЕВГЕНИЯ\Цветные ВСЕ\89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3514" y="692696"/>
            <a:ext cx="3661463" cy="550684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192.168.1.10\Arhiv\ЕВГЕНИЯ\Цветные ВСЕ\87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5936" y="1700808"/>
            <a:ext cx="5004090" cy="3336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948094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323528" y="1772816"/>
            <a:ext cx="3161973"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555776" y="1124744"/>
            <a:ext cx="6048672" cy="5078313"/>
          </a:xfrm>
          <a:prstGeom prst="rect">
            <a:avLst/>
          </a:prstGeom>
        </p:spPr>
        <p:txBody>
          <a:bodyPr wrap="square">
            <a:spAutoFit/>
          </a:bodyPr>
          <a:lstStyle/>
          <a:p>
            <a:pPr marL="1346200" indent="273050" algn="just" fontAlgn="auto">
              <a:spcBef>
                <a:spcPts val="0"/>
              </a:spcBef>
              <a:spcAft>
                <a:spcPts val="0"/>
              </a:spcAft>
              <a:defRPr/>
            </a:pPr>
            <a:r>
              <a:rPr lang="ru-RU" b="1" i="1" dirty="0">
                <a:solidFill>
                  <a:srgbClr val="FFC000"/>
                </a:solidFill>
                <a:latin typeface="Times New Roman" panose="02020603050405020304" pitchFamily="18" charset="0"/>
                <a:cs typeface="Times New Roman" panose="02020603050405020304" pitchFamily="18" charset="0"/>
              </a:rPr>
              <a:t>Была студенткой </a:t>
            </a:r>
            <a:r>
              <a:rPr lang="en-US" b="1" i="1" dirty="0">
                <a:solidFill>
                  <a:srgbClr val="FFC000"/>
                </a:solidFill>
                <a:latin typeface="Times New Roman" panose="02020603050405020304" pitchFamily="18" charset="0"/>
                <a:cs typeface="Times New Roman" panose="02020603050405020304" pitchFamily="18" charset="0"/>
              </a:rPr>
              <a:t>III</a:t>
            </a:r>
            <a:r>
              <a:rPr lang="ru-RU" b="1" i="1" dirty="0">
                <a:solidFill>
                  <a:srgbClr val="FFC000"/>
                </a:solidFill>
                <a:latin typeface="Times New Roman" panose="02020603050405020304" pitchFamily="18" charset="0"/>
                <a:cs typeface="Times New Roman" panose="02020603050405020304" pitchFamily="18" charset="0"/>
              </a:rPr>
              <a:t> курса химико- фармацевтического института. Ночами, оставляя  больную маму с отцом, бегала на дежурства в институт. Группе студенток достался противопожарный пост на седьмом этаже ВУЗа. Еще до блокады на крышах зданий ленинградцы заготовили ящики с песком. </a:t>
            </a:r>
          </a:p>
          <a:p>
            <a:pPr marL="1346200" indent="273050" algn="just" fontAlgn="auto">
              <a:spcBef>
                <a:spcPts val="0"/>
              </a:spcBef>
              <a:spcAft>
                <a:spcPts val="0"/>
              </a:spcAft>
              <a:defRPr/>
            </a:pPr>
            <a:endParaRPr lang="ru-RU" b="1" i="1" dirty="0">
              <a:solidFill>
                <a:srgbClr val="FFC000"/>
              </a:solidFill>
              <a:latin typeface="Times New Roman" panose="02020603050405020304" pitchFamily="18" charset="0"/>
              <a:cs typeface="Times New Roman" panose="02020603050405020304" pitchFamily="18" charset="0"/>
            </a:endParaRPr>
          </a:p>
          <a:p>
            <a:pPr marL="1346200" indent="273050" algn="just" fontAlgn="auto">
              <a:spcBef>
                <a:spcPts val="0"/>
              </a:spcBef>
              <a:spcAft>
                <a:spcPts val="0"/>
              </a:spcAft>
              <a:defRPr/>
            </a:pPr>
            <a:r>
              <a:rPr lang="ru-RU" b="1" i="1" dirty="0">
                <a:solidFill>
                  <a:srgbClr val="FFC000"/>
                </a:solidFill>
                <a:latin typeface="Times New Roman" panose="02020603050405020304" pitchFamily="18" charset="0"/>
                <a:cs typeface="Times New Roman" panose="02020603050405020304" pitchFamily="18" charset="0"/>
              </a:rPr>
              <a:t>Немцы бомбили, сбрасывая фугасы и зажигательные бомбы. Задачей девушек было вовремя схватить «зажигалку», так они называли зажигательные бомбы наполненные фосфором, от разрыва которых образовывался большой очаг пожара, и бросить ее в ящик с песком. Поначалу было страшно брать в руки шипящую бомбу, но потом привыкли…</a:t>
            </a:r>
          </a:p>
        </p:txBody>
      </p:sp>
      <p:sp>
        <p:nvSpPr>
          <p:cNvPr id="4" name="TextBox 3"/>
          <p:cNvSpPr txBox="1"/>
          <p:nvPr/>
        </p:nvSpPr>
        <p:spPr>
          <a:xfrm>
            <a:off x="971600" y="256291"/>
            <a:ext cx="7001276" cy="584775"/>
          </a:xfrm>
          <a:prstGeom prst="rect">
            <a:avLst/>
          </a:prstGeom>
          <a:noFill/>
        </p:spPr>
        <p:txBody>
          <a:bodyPr wrap="none" rtlCol="0">
            <a:spAutoFit/>
          </a:bodyPr>
          <a:lstStyle/>
          <a:p>
            <a:r>
              <a:rPr lang="ru-RU" sz="3200" b="1" dirty="0" err="1" smtClean="0">
                <a:solidFill>
                  <a:srgbClr val="FF0000"/>
                </a:solidFill>
                <a:latin typeface="Times New Roman" panose="02020603050405020304" pitchFamily="18" charset="0"/>
                <a:cs typeface="Times New Roman" panose="02020603050405020304" pitchFamily="18" charset="0"/>
              </a:rPr>
              <a:t>Хлевовая</a:t>
            </a:r>
            <a:r>
              <a:rPr lang="ru-RU" sz="3200" b="1" dirty="0" smtClean="0">
                <a:solidFill>
                  <a:srgbClr val="FF0000"/>
                </a:solidFill>
                <a:latin typeface="Times New Roman" panose="02020603050405020304" pitchFamily="18" charset="0"/>
                <a:cs typeface="Times New Roman" panose="02020603050405020304" pitchFamily="18" charset="0"/>
              </a:rPr>
              <a:t> Анастасия Александровна</a:t>
            </a:r>
            <a:endParaRPr lang="ru-RU"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49986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92.168.85.10\Arhiv\НАТАЛЬЯ\Коллекции документов\Ветеран ВОВ\Семья Хлевовых 1\Фотографии\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05443"/>
            <a:ext cx="5479795" cy="3623005"/>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80528" y="3861048"/>
            <a:ext cx="4572000" cy="923330"/>
          </a:xfrm>
          <a:prstGeom prst="rect">
            <a:avLst/>
          </a:prstGeom>
        </p:spPr>
        <p:txBody>
          <a:bodyPr>
            <a:spAutoFit/>
          </a:bodyPr>
          <a:lstStyle/>
          <a:p>
            <a:pPr algn="ctr"/>
            <a:r>
              <a:rPr lang="ru-RU" b="1" dirty="0">
                <a:solidFill>
                  <a:srgbClr val="FFC000"/>
                </a:solidFill>
                <a:latin typeface="Times New Roman" panose="02020603050405020304" pitchFamily="18" charset="0"/>
                <a:cs typeface="Times New Roman" panose="02020603050405020304" pitchFamily="18" charset="0"/>
              </a:rPr>
              <a:t>Анастасия Александровна с мужем Семеном Леонтьевичем </a:t>
            </a:r>
            <a:r>
              <a:rPr lang="ru-RU" b="1" dirty="0" err="1">
                <a:solidFill>
                  <a:srgbClr val="FFC000"/>
                </a:solidFill>
                <a:latin typeface="Times New Roman" panose="02020603050405020304" pitchFamily="18" charset="0"/>
                <a:cs typeface="Times New Roman" panose="02020603050405020304" pitchFamily="18" charset="0"/>
              </a:rPr>
              <a:t>Хлевовым</a:t>
            </a:r>
            <a:r>
              <a:rPr lang="ru-RU" b="1" dirty="0">
                <a:solidFill>
                  <a:srgbClr val="FFC000"/>
                </a:solidFill>
                <a:latin typeface="Times New Roman" panose="02020603050405020304" pitchFamily="18" charset="0"/>
                <a:cs typeface="Times New Roman" panose="02020603050405020304" pitchFamily="18" charset="0"/>
              </a:rPr>
              <a:t>, </a:t>
            </a:r>
            <a:r>
              <a:rPr lang="ru-RU" b="1" dirty="0" smtClean="0">
                <a:solidFill>
                  <a:srgbClr val="FFC000"/>
                </a:solidFill>
                <a:latin typeface="Times New Roman" panose="02020603050405020304" pitchFamily="18" charset="0"/>
                <a:cs typeface="Times New Roman" panose="02020603050405020304" pitchFamily="18" charset="0"/>
              </a:rPr>
              <a:t>г. Ленинград</a:t>
            </a:r>
            <a:r>
              <a:rPr lang="ru-RU" b="1" dirty="0">
                <a:solidFill>
                  <a:srgbClr val="FFC000"/>
                </a:solidFill>
                <a:latin typeface="Times New Roman" panose="02020603050405020304" pitchFamily="18" charset="0"/>
                <a:cs typeface="Times New Roman" panose="02020603050405020304" pitchFamily="18" charset="0"/>
              </a:rPr>
              <a:t>, 1940г.</a:t>
            </a:r>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3501008"/>
            <a:ext cx="5066201" cy="3209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8326391"/>
      </p:ext>
    </p:extLst>
  </p:cSld>
  <p:clrMapOvr>
    <a:masterClrMapping/>
  </p:clrMapOvr>
  <p:transition spd="med">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5039640" cy="3328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192.168.1.10\Arhiv\ЕВГЕНИЯ\Цветные ВСЕ\58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82180" y="3356992"/>
            <a:ext cx="5054316" cy="3383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0963176"/>
      </p:ext>
    </p:extLst>
  </p:cSld>
  <p:clrMapOvr>
    <a:masterClrMapping/>
  </p:clrMapOvr>
  <p:transition spd="slow">
    <p:cove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124744"/>
            <a:ext cx="7246159" cy="5151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763688" y="332656"/>
            <a:ext cx="6094031" cy="584775"/>
          </a:xfrm>
          <a:prstGeom prst="rect">
            <a:avLst/>
          </a:prstGeom>
          <a:noFill/>
        </p:spPr>
        <p:txBody>
          <a:bodyPr wrap="square" rtlCol="0">
            <a:spAutoFit/>
          </a:bodyPr>
          <a:lstStyle/>
          <a:p>
            <a:r>
              <a:rPr lang="ru-RU" sz="3200" b="1" dirty="0" err="1" smtClean="0">
                <a:solidFill>
                  <a:srgbClr val="FF0000"/>
                </a:solidFill>
                <a:latin typeface="Times New Roman" panose="02020603050405020304" pitchFamily="18" charset="0"/>
                <a:cs typeface="Times New Roman" panose="02020603050405020304" pitchFamily="18" charset="0"/>
              </a:rPr>
              <a:t>Парпиева</a:t>
            </a:r>
            <a:r>
              <a:rPr lang="ru-RU" sz="3200" b="1" dirty="0" smtClean="0">
                <a:solidFill>
                  <a:srgbClr val="FF0000"/>
                </a:solidFill>
                <a:latin typeface="Times New Roman" panose="02020603050405020304" pitchFamily="18" charset="0"/>
                <a:cs typeface="Times New Roman" panose="02020603050405020304" pitchFamily="18" charset="0"/>
              </a:rPr>
              <a:t> Шифра </a:t>
            </a:r>
            <a:r>
              <a:rPr lang="ru-RU" sz="3200" b="1" dirty="0" err="1" smtClean="0">
                <a:solidFill>
                  <a:srgbClr val="FF0000"/>
                </a:solidFill>
                <a:latin typeface="Times New Roman" panose="02020603050405020304" pitchFamily="18" charset="0"/>
                <a:cs typeface="Times New Roman" panose="02020603050405020304" pitchFamily="18" charset="0"/>
              </a:rPr>
              <a:t>Калмановна</a:t>
            </a:r>
            <a:endParaRPr lang="ru-RU"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24168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Бумажная">
  <a:themeElements>
    <a:clrScheme name="Аспект">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Аспект">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Organic</Template>
  <TotalTime>1873</TotalTime>
  <Words>1427</Words>
  <Application>Microsoft Office PowerPoint</Application>
  <PresentationFormat>Экран (4:3)</PresentationFormat>
  <Paragraphs>62</Paragraphs>
  <Slides>33</Slides>
  <Notes>17</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33</vt:i4>
      </vt:variant>
    </vt:vector>
  </HeadingPairs>
  <TitlesOfParts>
    <vt:vector size="41" baseType="lpstr">
      <vt:lpstr>Arial</vt:lpstr>
      <vt:lpstr>Bahnschrift SemiBold Condensed</vt:lpstr>
      <vt:lpstr>Batang</vt:lpstr>
      <vt:lpstr>Calibri</vt:lpstr>
      <vt:lpstr>Times New Roman</vt:lpstr>
      <vt:lpstr>Verdana</vt:lpstr>
      <vt:lpstr>Wingdings 2</vt:lpstr>
      <vt:lpstr>Бумажная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Krokoz™ Inc.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27 ЯНВАРЯ 1944года  70 лет назад</dc:title>
  <dc:creator>nady</dc:creator>
  <cp:lastModifiedBy>Путой Культура</cp:lastModifiedBy>
  <cp:revision>221</cp:revision>
  <dcterms:created xsi:type="dcterms:W3CDTF">2014-01-16T14:40:29Z</dcterms:created>
  <dcterms:modified xsi:type="dcterms:W3CDTF">2025-01-23T12:14:49Z</dcterms:modified>
</cp:coreProperties>
</file>