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
  </p:notesMasterIdLst>
  <p:sldIdLst>
    <p:sldId id="269" r:id="rId2"/>
    <p:sldId id="283" r:id="rId3"/>
    <p:sldId id="284" r:id="rId4"/>
    <p:sldId id="311" r:id="rId5"/>
    <p:sldId id="264" r:id="rId6"/>
    <p:sldId id="291" r:id="rId7"/>
    <p:sldId id="294" r:id="rId8"/>
    <p:sldId id="293" r:id="rId9"/>
    <p:sldId id="292" r:id="rId10"/>
    <p:sldId id="295" r:id="rId11"/>
    <p:sldId id="296" r:id="rId12"/>
    <p:sldId id="297" r:id="rId13"/>
    <p:sldId id="261" r:id="rId14"/>
    <p:sldId id="286" r:id="rId15"/>
    <p:sldId id="287" r:id="rId16"/>
    <p:sldId id="278" r:id="rId17"/>
    <p:sldId id="288" r:id="rId18"/>
    <p:sldId id="289" r:id="rId19"/>
    <p:sldId id="290" r:id="rId20"/>
    <p:sldId id="308" r:id="rId21"/>
    <p:sldId id="262" r:id="rId22"/>
    <p:sldId id="279" r:id="rId23"/>
    <p:sldId id="298" r:id="rId24"/>
    <p:sldId id="299" r:id="rId25"/>
    <p:sldId id="300" r:id="rId26"/>
    <p:sldId id="310" r:id="rId27"/>
    <p:sldId id="301" r:id="rId28"/>
    <p:sldId id="302" r:id="rId29"/>
    <p:sldId id="303" r:id="rId30"/>
    <p:sldId id="304" r:id="rId31"/>
    <p:sldId id="305" r:id="rId32"/>
    <p:sldId id="306" r:id="rId33"/>
    <p:sldId id="268"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545A15-20A8-4220-BE11-FC8700475BE4}" type="datetimeFigureOut">
              <a:rPr lang="ru-RU" smtClean="0"/>
              <a:t>07.05.2024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11DE48-309F-4942-B78B-CC3CD3B0318A}" type="slidenum">
              <a:rPr lang="ru-RU" smtClean="0"/>
              <a:t>‹#›</a:t>
            </a:fld>
            <a:endParaRPr lang="ru-RU"/>
          </a:p>
        </p:txBody>
      </p:sp>
    </p:spTree>
    <p:extLst>
      <p:ext uri="{BB962C8B-B14F-4D97-AF65-F5344CB8AC3E}">
        <p14:creationId xmlns:p14="http://schemas.microsoft.com/office/powerpoint/2010/main" val="383704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11DE48-309F-4942-B78B-CC3CD3B0318A}" type="slidenum">
              <a:rPr lang="ru-RU" smtClean="0"/>
              <a:t>5</a:t>
            </a:fld>
            <a:endParaRPr lang="ru-RU"/>
          </a:p>
        </p:txBody>
      </p:sp>
    </p:spTree>
    <p:extLst>
      <p:ext uri="{BB962C8B-B14F-4D97-AF65-F5344CB8AC3E}">
        <p14:creationId xmlns:p14="http://schemas.microsoft.com/office/powerpoint/2010/main" val="252666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07.05.2024</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07.05.2024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07.05.2024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07.05.2024</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07.05.2024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07.05.2024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07.05.2024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07.05.2024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07.05.2024</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07.05.2024</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07.05.2024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250" advClick="0" advTm="0">
        <p14:switch dir="r"/>
      </p:transition>
    </mc:Choice>
    <mc:Fallback xmlns="">
      <p:transition advClick="0" advTm="0">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7.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9024" y="1052736"/>
            <a:ext cx="8784976" cy="1323439"/>
          </a:xfrm>
          <a:prstGeom prst="rect">
            <a:avLst/>
          </a:prstGeom>
          <a:noFill/>
        </p:spPr>
        <p:txBody>
          <a:bodyPr wrap="square" rtlCol="0">
            <a:spAutoFit/>
          </a:bodyPr>
          <a:lstStyle/>
          <a:p>
            <a:pPr algn="ctr"/>
            <a:r>
              <a:rPr lang="ru-RU" sz="4000" b="1" i="1" dirty="0" smtClean="0">
                <a:solidFill>
                  <a:srgbClr val="FF0000"/>
                </a:solidFill>
              </a:rPr>
              <a:t>БЕССМЕРТНА ПОБЕДА, </a:t>
            </a:r>
          </a:p>
          <a:p>
            <a:pPr algn="ctr"/>
            <a:r>
              <a:rPr lang="ru-RU" sz="4000" b="1" i="1" dirty="0" smtClean="0">
                <a:solidFill>
                  <a:srgbClr val="FF0000"/>
                </a:solidFill>
              </a:rPr>
              <a:t>БЕССМЕРТНЫ ЕЕ СОЛДАТЫ!</a:t>
            </a:r>
            <a:endParaRPr lang="ru-RU" sz="4000" b="1" i="1" dirty="0">
              <a:solidFill>
                <a:srgbClr val="FF0000"/>
              </a:solidFill>
            </a:endParaRPr>
          </a:p>
        </p:txBody>
      </p:sp>
      <p:pic>
        <p:nvPicPr>
          <p:cNvPr id="6" name="Oleg_Gazmanov_-_Bessmertnyjj_polk_557765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165304"/>
            <a:ext cx="609600" cy="609600"/>
          </a:xfrm>
          <a:prstGeom prst="rect">
            <a:avLst/>
          </a:prstGeom>
        </p:spPr>
      </p:pic>
    </p:spTree>
    <p:extLst>
      <p:ext uri="{BB962C8B-B14F-4D97-AF65-F5344CB8AC3E}">
        <p14:creationId xmlns:p14="http://schemas.microsoft.com/office/powerpoint/2010/main" val="1099247162"/>
      </p:ext>
    </p:extLst>
  </p:cSld>
  <p:clrMapOvr>
    <a:masterClrMapping/>
  </p:clrMapOvr>
  <mc:AlternateContent xmlns:mc="http://schemas.openxmlformats.org/markup-compatibility/2006">
    <mc:Choice xmlns:p14="http://schemas.microsoft.com/office/powerpoint/2010/main" Requires="p14">
      <p:transition p14:dur="250" advClick="0" advTm="15652">
        <p14:switch dir="r"/>
      </p:transition>
    </mc:Choice>
    <mc:Fallback>
      <p:transition advClick="0" advTm="15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998355"/>
            <a:ext cx="3970784" cy="3845024"/>
          </a:xfrm>
        </p:spPr>
        <p:txBody>
          <a:bodyPr>
            <a:noAutofit/>
          </a:bodyPr>
          <a:lstStyle/>
          <a:p>
            <a:pPr marL="0" indent="0">
              <a:buNone/>
            </a:pPr>
            <a:r>
              <a:rPr lang="ru-RU" sz="1600" dirty="0" smtClean="0">
                <a:solidFill>
                  <a:schemeClr val="tx1"/>
                </a:solidFill>
                <a:latin typeface="Times New Roman" panose="02020603050405020304" pitchFamily="18" charset="0"/>
                <a:cs typeface="Times New Roman" panose="02020603050405020304" pitchFamily="18" charset="0"/>
              </a:rPr>
              <a:t>   В </a:t>
            </a:r>
            <a:r>
              <a:rPr lang="ru-RU" sz="1600" dirty="0">
                <a:solidFill>
                  <a:schemeClr val="tx1"/>
                </a:solidFill>
                <a:latin typeface="Times New Roman" panose="02020603050405020304" pitchFamily="18" charset="0"/>
                <a:cs typeface="Times New Roman" panose="02020603050405020304" pitchFamily="18" charset="0"/>
              </a:rPr>
              <a:t>мае 1943 года </a:t>
            </a:r>
            <a:r>
              <a:rPr lang="ru-RU" sz="1600" dirty="0" smtClean="0">
                <a:solidFill>
                  <a:schemeClr val="tx1"/>
                </a:solidFill>
                <a:latin typeface="Times New Roman" panose="02020603050405020304" pitchFamily="18" charset="0"/>
                <a:cs typeface="Times New Roman" panose="02020603050405020304" pitchFamily="18" charset="0"/>
              </a:rPr>
              <a:t>был </a:t>
            </a:r>
            <a:r>
              <a:rPr lang="ru-RU" sz="1600" dirty="0">
                <a:solidFill>
                  <a:schemeClr val="tx1"/>
                </a:solidFill>
                <a:latin typeface="Times New Roman" panose="02020603050405020304" pitchFamily="18" charset="0"/>
                <a:cs typeface="Times New Roman" panose="02020603050405020304" pitchFamily="18" charset="0"/>
              </a:rPr>
              <a:t>призван в армию, 305 запасной стрелковый полк, с которого был направлен на учебу в полковую школу города Прохладный Ставропольского края.</a:t>
            </a:r>
          </a:p>
          <a:p>
            <a:pPr marL="0" indent="0">
              <a:buNone/>
            </a:pP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После окончания полковой школы, в июле 1943 года в звании сержанта направлен в маршевую роту 3 Украинского фронта в составе </a:t>
            </a:r>
            <a:r>
              <a:rPr lang="ru-RU" sz="1600" dirty="0" err="1">
                <a:solidFill>
                  <a:schemeClr val="tx1"/>
                </a:solidFill>
                <a:latin typeface="Times New Roman" panose="02020603050405020304" pitchFamily="18" charset="0"/>
                <a:cs typeface="Times New Roman" panose="02020603050405020304" pitchFamily="18" charset="0"/>
              </a:rPr>
              <a:t>Кишеневской</a:t>
            </a:r>
            <a:r>
              <a:rPr lang="ru-RU" sz="1600" dirty="0">
                <a:solidFill>
                  <a:schemeClr val="tx1"/>
                </a:solidFill>
                <a:latin typeface="Times New Roman" panose="02020603050405020304" pitchFamily="18" charset="0"/>
                <a:cs typeface="Times New Roman" panose="02020603050405020304" pitchFamily="18" charset="0"/>
              </a:rPr>
              <a:t> группировки войск, с которой освобождал Николаев, Одессу, Тирасполь. </a:t>
            </a:r>
            <a:r>
              <a:rPr lang="ru-RU" sz="1600" dirty="0" smtClean="0">
                <a:solidFill>
                  <a:schemeClr val="tx1"/>
                </a:solidFill>
                <a:latin typeface="Times New Roman" panose="02020603050405020304" pitchFamily="18" charset="0"/>
                <a:cs typeface="Times New Roman" panose="02020603050405020304" pitchFamily="18" charset="0"/>
              </a:rPr>
              <a:t>В </a:t>
            </a:r>
            <a:r>
              <a:rPr lang="ru-RU" sz="1600" dirty="0">
                <a:solidFill>
                  <a:schemeClr val="tx1"/>
                </a:solidFill>
                <a:latin typeface="Times New Roman" panose="02020603050405020304" pitchFamily="18" charset="0"/>
                <a:cs typeface="Times New Roman" panose="02020603050405020304" pitchFamily="18" charset="0"/>
              </a:rPr>
              <a:t>июне 1944 года </a:t>
            </a:r>
            <a:r>
              <a:rPr lang="ru-RU" sz="1600" dirty="0" smtClean="0">
                <a:solidFill>
                  <a:schemeClr val="tx1"/>
                </a:solidFill>
                <a:latin typeface="Times New Roman" panose="02020603050405020304" pitchFamily="18" charset="0"/>
                <a:cs typeface="Times New Roman" panose="02020603050405020304" pitchFamily="18" charset="0"/>
              </a:rPr>
              <a:t>в </a:t>
            </a:r>
            <a:r>
              <a:rPr lang="ru-RU" sz="1600" dirty="0">
                <a:solidFill>
                  <a:schemeClr val="tx1"/>
                </a:solidFill>
                <a:latin typeface="Times New Roman" panose="02020603050405020304" pitchFamily="18" charset="0"/>
                <a:cs typeface="Times New Roman" panose="02020603050405020304" pitchFamily="18" charset="0"/>
              </a:rPr>
              <a:t>должности командира стрелкового отделения освобождал Румынию (город </a:t>
            </a:r>
            <a:r>
              <a:rPr lang="ru-RU" sz="1600" dirty="0" err="1">
                <a:solidFill>
                  <a:schemeClr val="tx1"/>
                </a:solidFill>
                <a:latin typeface="Times New Roman" panose="02020603050405020304" pitchFamily="18" charset="0"/>
                <a:cs typeface="Times New Roman" panose="02020603050405020304" pitchFamily="18" charset="0"/>
              </a:rPr>
              <a:t>Плаеш</a:t>
            </a:r>
            <a:r>
              <a:rPr lang="ru-RU" sz="1600" dirty="0">
                <a:solidFill>
                  <a:schemeClr val="tx1"/>
                </a:solidFill>
                <a:latin typeface="Times New Roman" panose="02020603050405020304" pitchFamily="18" charset="0"/>
                <a:cs typeface="Times New Roman" panose="02020603050405020304" pitchFamily="18" charset="0"/>
              </a:rPr>
              <a:t>), Венгрию. Принимал участие в форсировании Дуная. </a:t>
            </a:r>
          </a:p>
        </p:txBody>
      </p:sp>
      <p:sp>
        <p:nvSpPr>
          <p:cNvPr id="2" name="Заголовок 1"/>
          <p:cNvSpPr>
            <a:spLocks noGrp="1"/>
          </p:cNvSpPr>
          <p:nvPr>
            <p:ph type="title"/>
          </p:nvPr>
        </p:nvSpPr>
        <p:spPr>
          <a:xfrm>
            <a:off x="395536" y="908720"/>
            <a:ext cx="4841636" cy="864096"/>
          </a:xfrm>
        </p:spPr>
        <p:txBody>
          <a:bodyPr>
            <a:normAutofit fontScale="90000"/>
          </a:bodyPr>
          <a:lstStyle/>
          <a:p>
            <a:pPr algn="ctr"/>
            <a:r>
              <a:rPr lang="ru-RU" dirty="0"/>
              <a:t> </a:t>
            </a:r>
            <a:r>
              <a:rPr lang="ru-RU" dirty="0" smtClean="0"/>
              <a:t/>
            </a:r>
            <a:br>
              <a:rPr lang="ru-RU" dirty="0" smtClean="0"/>
            </a:b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572000" y="260648"/>
            <a:ext cx="4572000" cy="1015663"/>
          </a:xfrm>
          <a:prstGeom prst="rect">
            <a:avLst/>
          </a:prstGeom>
        </p:spPr>
        <p:txBody>
          <a:bodyPr>
            <a:spAutoFi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Кузнецов</a:t>
            </a:r>
          </a:p>
          <a:p>
            <a:pPr algn="ct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rPr>
              <a:t>Николай </a:t>
            </a:r>
            <a:r>
              <a:rPr lang="ru-RU" sz="2000" b="1" dirty="0" smtClean="0">
                <a:solidFill>
                  <a:srgbClr val="7030A0"/>
                </a:solidFill>
                <a:latin typeface="Times New Roman" panose="02020603050405020304" pitchFamily="18" charset="0"/>
                <a:cs typeface="Times New Roman" panose="02020603050405020304" pitchFamily="18" charset="0"/>
              </a:rPr>
              <a:t>Семенович,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 06.12.1920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80716" y="3501008"/>
            <a:ext cx="4572000" cy="2585323"/>
          </a:xfrm>
          <a:prstGeom prst="rect">
            <a:avLst/>
          </a:prstGeom>
        </p:spPr>
        <p:txBody>
          <a:bodyPr>
            <a:spAutoFit/>
          </a:bodyPr>
          <a:lstStyle/>
          <a:p>
            <a:r>
              <a:rPr lang="ru-RU" dirty="0"/>
              <a:t>В январе 1941 года Николая Семеновича призывают в ряды Красной Армии. Начало войны встретил на погранзаставе </a:t>
            </a:r>
            <a:r>
              <a:rPr lang="ru-RU" dirty="0" err="1"/>
              <a:t>Градековской</a:t>
            </a:r>
            <a:r>
              <a:rPr lang="ru-RU" dirty="0"/>
              <a:t> г. Ворошилова,  что на Дальнем Востоке. Всю войну прослужил в 158 стрелковом полку стрелком, с мая 1942 года занимал должность командира отделения. С августа по сентябрь 1945 года участвовал в войне с Японией.</a:t>
            </a:r>
          </a:p>
        </p:txBody>
      </p:sp>
      <p:pic>
        <p:nvPicPr>
          <p:cNvPr id="6146" name="Picture 2" descr="C:\Users\ByatikovaEA\Desktop\КУЗНЕЦ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417" y="1272231"/>
            <a:ext cx="1741165" cy="202935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89280" y="116632"/>
            <a:ext cx="2286000" cy="1015663"/>
          </a:xfrm>
          <a:prstGeom prst="rect">
            <a:avLst/>
          </a:prstGeom>
        </p:spPr>
        <p:txBody>
          <a:bodyPr>
            <a:spAutoFit/>
          </a:bodyPr>
          <a:lstStyle/>
          <a:p>
            <a:pPr lvl="0" algn="ctr">
              <a:spcBef>
                <a:spcPct val="0"/>
              </a:spcBef>
            </a:pPr>
            <a:r>
              <a:rPr lang="ru-RU" sz="2000" b="1" dirty="0">
                <a:solidFill>
                  <a:srgbClr val="7030A0"/>
                </a:solidFill>
                <a:latin typeface="Times New Roman" panose="02020603050405020304" pitchFamily="18" charset="0"/>
                <a:ea typeface="+mj-ea"/>
                <a:cs typeface="Times New Roman" panose="02020603050405020304" pitchFamily="18" charset="0"/>
              </a:rPr>
              <a:t>Климов </a:t>
            </a:r>
            <a:endParaRPr lang="ru-RU" sz="2000" b="1" dirty="0" smtClean="0">
              <a:solidFill>
                <a:srgbClr val="7030A0"/>
              </a:solidFill>
              <a:latin typeface="Times New Roman" panose="02020603050405020304" pitchFamily="18" charset="0"/>
              <a:ea typeface="+mj-ea"/>
              <a:cs typeface="Times New Roman" panose="02020603050405020304" pitchFamily="18" charset="0"/>
            </a:endParaRPr>
          </a:p>
          <a:p>
            <a:pPr lvl="0" algn="ctr">
              <a:spcBef>
                <a:spcPct val="0"/>
              </a:spcBef>
            </a:pPr>
            <a:r>
              <a:rPr lang="ru-RU" sz="2000" b="1" dirty="0" smtClean="0">
                <a:solidFill>
                  <a:srgbClr val="7030A0"/>
                </a:solidFill>
                <a:latin typeface="Times New Roman" panose="02020603050405020304" pitchFamily="18" charset="0"/>
                <a:ea typeface="+mj-ea"/>
                <a:cs typeface="Times New Roman" panose="02020603050405020304" pitchFamily="18" charset="0"/>
              </a:rPr>
              <a:t>Петр </a:t>
            </a:r>
            <a:r>
              <a:rPr lang="ru-RU" sz="2000" b="1" dirty="0">
                <a:solidFill>
                  <a:srgbClr val="7030A0"/>
                </a:solidFill>
                <a:latin typeface="Times New Roman" panose="02020603050405020304" pitchFamily="18" charset="0"/>
                <a:ea typeface="+mj-ea"/>
                <a:cs typeface="Times New Roman" panose="02020603050405020304" pitchFamily="18" charset="0"/>
              </a:rPr>
              <a:t>Яковлевич, </a:t>
            </a:r>
            <a:br>
              <a:rPr lang="ru-RU" sz="2000" b="1" dirty="0">
                <a:solidFill>
                  <a:srgbClr val="7030A0"/>
                </a:solidFill>
                <a:latin typeface="Times New Roman" panose="02020603050405020304" pitchFamily="18" charset="0"/>
                <a:ea typeface="+mj-ea"/>
                <a:cs typeface="Times New Roman" panose="02020603050405020304" pitchFamily="18" charset="0"/>
              </a:rPr>
            </a:br>
            <a:r>
              <a:rPr lang="ru-RU" sz="2000" b="1" dirty="0">
                <a:solidFill>
                  <a:srgbClr val="7030A0"/>
                </a:solidFill>
                <a:latin typeface="Times New Roman" panose="02020603050405020304" pitchFamily="18" charset="0"/>
                <a:ea typeface="+mj-ea"/>
                <a:cs typeface="Times New Roman" panose="02020603050405020304" pitchFamily="18" charset="0"/>
              </a:rPr>
              <a:t>10.08. 1924  года </a:t>
            </a:r>
          </a:p>
        </p:txBody>
      </p:sp>
      <p:pic>
        <p:nvPicPr>
          <p:cNvPr id="1026" name="Picture 2" descr="C:\Users\ByatikovaEA\Desktop\климо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097126"/>
            <a:ext cx="1336424" cy="185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55904"/>
      </p:ext>
    </p:extLst>
  </p:cSld>
  <p:clrMapOvr>
    <a:masterClrMapping/>
  </p:clrMapOvr>
  <mc:AlternateContent xmlns:mc="http://schemas.openxmlformats.org/markup-compatibility/2006">
    <mc:Choice xmlns:p14="http://schemas.microsoft.com/office/powerpoint/2010/main" Requires="p14">
      <p:transition p14:dur="250" advClick="0" advTm="4631">
        <p14:switch dir="r"/>
      </p:transition>
    </mc:Choice>
    <mc:Fallback>
      <p:transition advClick="0" advTm="4631">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015" y="2924944"/>
            <a:ext cx="4176464" cy="4055119"/>
          </a:xfrm>
        </p:spPr>
        <p:txBody>
          <a:bodyPr>
            <a:normAutofit fontScale="92500" lnSpcReduction="10000"/>
          </a:bodyPr>
          <a:lstStyle/>
          <a:p>
            <a:pPr marL="0" indent="0">
              <a:buNone/>
            </a:pPr>
            <a:r>
              <a:rPr lang="ru-RU" sz="2000" dirty="0" smtClean="0">
                <a:solidFill>
                  <a:schemeClr val="tx1"/>
                </a:solidFill>
                <a:latin typeface="Times New Roman" panose="02020603050405020304" pitchFamily="18" charset="0"/>
                <a:cs typeface="Times New Roman" panose="02020603050405020304" pitchFamily="18" charset="0"/>
              </a:rPr>
              <a:t>В </a:t>
            </a:r>
            <a:r>
              <a:rPr lang="ru-RU" sz="2000" dirty="0">
                <a:solidFill>
                  <a:schemeClr val="tx1"/>
                </a:solidFill>
                <a:latin typeface="Times New Roman" panose="02020603050405020304" pitchFamily="18" charset="0"/>
                <a:cs typeface="Times New Roman" panose="02020603050405020304" pitchFamily="18" charset="0"/>
              </a:rPr>
              <a:t>августе 1942 года направлен </a:t>
            </a:r>
            <a:r>
              <a:rPr lang="ru-RU" sz="2000" dirty="0" smtClean="0">
                <a:solidFill>
                  <a:schemeClr val="tx1"/>
                </a:solidFill>
                <a:latin typeface="Times New Roman" panose="02020603050405020304" pitchFamily="18" charset="0"/>
                <a:cs typeface="Times New Roman" panose="02020603050405020304" pitchFamily="18" charset="0"/>
              </a:rPr>
              <a:t>в 100 </a:t>
            </a:r>
            <a:r>
              <a:rPr lang="ru-RU" sz="2000" dirty="0">
                <a:solidFill>
                  <a:schemeClr val="tx1"/>
                </a:solidFill>
                <a:latin typeface="Times New Roman" panose="02020603050405020304" pitchFamily="18" charset="0"/>
                <a:cs typeface="Times New Roman" panose="02020603050405020304" pitchFamily="18" charset="0"/>
              </a:rPr>
              <a:t>запасной артиллерийский полк наводчиком. За время военной службы три раза получал ранения, поэтому после ранений продолжал службу в 257 стрелковой дивизии 848 полк курсантом минометного отделения, а с апреля по июль 1944 года в 268 артиллерийском полку, 305 гаубичный артиллерийский полк командиром радиоотделения и начальником радиостанции.   Принимал участие в боях и боевых  действиях 2 Белорусского фронта. </a:t>
            </a:r>
          </a:p>
        </p:txBody>
      </p:sp>
      <p:sp>
        <p:nvSpPr>
          <p:cNvPr id="2" name="Заголовок 1"/>
          <p:cNvSpPr>
            <a:spLocks noGrp="1"/>
          </p:cNvSpPr>
          <p:nvPr>
            <p:ph type="title"/>
          </p:nvPr>
        </p:nvSpPr>
        <p:spPr>
          <a:xfrm>
            <a:off x="-377211" y="264423"/>
            <a:ext cx="4989240" cy="864096"/>
          </a:xfrm>
        </p:spPr>
        <p:txBody>
          <a:bodyPr>
            <a:no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Ломако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Леонид Андреевич,</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28.11.1925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10242" name="Picture 2" descr="\\192.168.1.10\Arhiv\ЕВГЕНИЯ\Цветные ВСЕ\28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939" y="1227841"/>
            <a:ext cx="2727326"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05489" y="188640"/>
            <a:ext cx="4572000" cy="1015663"/>
          </a:xfrm>
          <a:prstGeom prst="rect">
            <a:avLst/>
          </a:prstGeom>
        </p:spPr>
        <p:txBody>
          <a:bodyPr>
            <a:spAutoFit/>
          </a:bodyPr>
          <a:lstStyle/>
          <a:p>
            <a:pPr algn="ctr"/>
            <a:r>
              <a:rPr lang="ru-RU" dirty="0"/>
              <a:t> </a:t>
            </a:r>
            <a:r>
              <a:rPr lang="ru-RU" sz="2000" b="1" dirty="0" smtClean="0">
                <a:solidFill>
                  <a:srgbClr val="7030A0"/>
                </a:solidFill>
                <a:latin typeface="Times New Roman" panose="02020603050405020304" pitchFamily="18" charset="0"/>
                <a:cs typeface="Times New Roman" panose="02020603050405020304" pitchFamily="18" charset="0"/>
              </a:rPr>
              <a:t>Трофименко</a:t>
            </a:r>
          </a:p>
          <a:p>
            <a:pPr algn="ctr"/>
            <a:r>
              <a:rPr lang="ru-RU" sz="2000" b="1" dirty="0" smtClean="0">
                <a:solidFill>
                  <a:srgbClr val="7030A0"/>
                </a:solidFill>
                <a:latin typeface="Times New Roman" panose="02020603050405020304" pitchFamily="18" charset="0"/>
                <a:cs typeface="Times New Roman" panose="02020603050405020304" pitchFamily="18" charset="0"/>
              </a:rPr>
              <a:t> Нина Кузьминична,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 19.12.1920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139952" y="3114653"/>
            <a:ext cx="4788024" cy="3785652"/>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В 1942 году </a:t>
            </a:r>
            <a:r>
              <a:rPr lang="ru-RU" sz="1600" dirty="0" smtClean="0">
                <a:latin typeface="Times New Roman" panose="02020603050405020304" pitchFamily="18" charset="0"/>
                <a:cs typeface="Times New Roman" panose="02020603050405020304" pitchFamily="18" charset="0"/>
              </a:rPr>
              <a:t>ушла </a:t>
            </a:r>
            <a:r>
              <a:rPr lang="ru-RU" sz="1600" dirty="0">
                <a:latin typeface="Times New Roman" panose="02020603050405020304" pitchFamily="18" charset="0"/>
                <a:cs typeface="Times New Roman" panose="02020603050405020304" pitchFamily="18" charset="0"/>
              </a:rPr>
              <a:t>добровольцем на фронт санинструктором.  Служила в Северной группе войск на Северокавказском фронте. При подступах к Крыму Северо-кавказский фронт был передан в Отдельную Приморскую армию, которая освобождала </a:t>
            </a:r>
            <a:r>
              <a:rPr lang="ru-RU" sz="1600" dirty="0" err="1" smtClean="0">
                <a:latin typeface="Times New Roman" panose="02020603050405020304" pitchFamily="18" charset="0"/>
                <a:cs typeface="Times New Roman" panose="02020603050405020304" pitchFamily="18" charset="0"/>
              </a:rPr>
              <a:t>Крым.Нина</a:t>
            </a:r>
            <a:r>
              <a:rPr lang="ru-RU" sz="1600" dirty="0" smtClean="0">
                <a:latin typeface="Times New Roman" panose="02020603050405020304" pitchFamily="18" charset="0"/>
                <a:cs typeface="Times New Roman" panose="02020603050405020304" pitchFamily="18" charset="0"/>
              </a:rPr>
              <a:t> Кузьминична служила в линейном полку, который подвозил боеприпасы непосредственно на огневые точки, а оттуда забирали раненных, оказывали им первую медицинскую помощь в полевых госпиталях, расположенных в прифронтовой полосе. </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После освобождения Крыма часть Нины Кузьминичны перебросили на 2 Белорусский фронт на Гомельское направление. Освобождала Польшу, Варшаву, </a:t>
            </a:r>
            <a:r>
              <a:rPr lang="ru-RU" sz="1600" dirty="0" smtClean="0">
                <a:latin typeface="Times New Roman" panose="02020603050405020304" pitchFamily="18" charset="0"/>
                <a:cs typeface="Times New Roman" panose="02020603050405020304" pitchFamily="18" charset="0"/>
              </a:rPr>
              <a:t>Германию.</a:t>
            </a:r>
            <a:endParaRPr lang="ru-RU" sz="1600" dirty="0">
              <a:latin typeface="Times New Roman" panose="02020603050405020304" pitchFamily="18" charset="0"/>
              <a:cs typeface="Times New Roman" panose="02020603050405020304" pitchFamily="18" charset="0"/>
            </a:endParaRPr>
          </a:p>
        </p:txBody>
      </p:sp>
      <p:pic>
        <p:nvPicPr>
          <p:cNvPr id="10243" name="Picture 3" descr="\\192.168.1.10\Arhiv\ЕВГЕНИЯ\Цветные ВСЕ\26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171" y="1170262"/>
            <a:ext cx="1160636" cy="194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962661"/>
      </p:ext>
    </p:extLst>
  </p:cSld>
  <p:clrMapOvr>
    <a:masterClrMapping/>
  </p:clrMapOvr>
  <mc:AlternateContent xmlns:mc="http://schemas.openxmlformats.org/markup-compatibility/2006">
    <mc:Choice xmlns:p14="http://schemas.microsoft.com/office/powerpoint/2010/main" Requires="p14">
      <p:transition p14:dur="250" advClick="0" advTm="7929">
        <p14:switch dir="r"/>
      </p:transition>
    </mc:Choice>
    <mc:Fallback>
      <p:transition advClick="0" advTm="7929">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864" y="3342737"/>
            <a:ext cx="5050904" cy="3412976"/>
          </a:xfrm>
        </p:spPr>
        <p:txBody>
          <a:bodyPr>
            <a:normAutofit/>
          </a:bodyPr>
          <a:lstStyle/>
          <a:p>
            <a:pPr marL="0" indent="0" algn="ctr">
              <a:buNone/>
            </a:pPr>
            <a:r>
              <a:rPr lang="ru-RU" dirty="0" smtClean="0"/>
              <a:t> </a:t>
            </a:r>
            <a:r>
              <a:rPr lang="ru-RU" sz="1600" dirty="0">
                <a:solidFill>
                  <a:schemeClr val="tx1"/>
                </a:solidFill>
                <a:latin typeface="Times New Roman" panose="02020603050405020304" pitchFamily="18" charset="0"/>
                <a:cs typeface="Times New Roman" panose="02020603050405020304" pitchFamily="18" charset="0"/>
              </a:rPr>
              <a:t>В мае 1943 года  был призван в Красную Армию. </a:t>
            </a:r>
            <a:r>
              <a:rPr lang="ru-RU" sz="1600" dirty="0" smtClean="0">
                <a:solidFill>
                  <a:schemeClr val="tx1"/>
                </a:solidFill>
                <a:latin typeface="Times New Roman" panose="02020603050405020304" pitchFamily="18" charset="0"/>
                <a:cs typeface="Times New Roman" panose="02020603050405020304" pitchFamily="18" charset="0"/>
              </a:rPr>
              <a:t>Александр </a:t>
            </a:r>
            <a:r>
              <a:rPr lang="ru-RU" sz="1600" dirty="0">
                <a:solidFill>
                  <a:schemeClr val="tx1"/>
                </a:solidFill>
                <a:latin typeface="Times New Roman" panose="02020603050405020304" pitchFamily="18" charset="0"/>
                <a:cs typeface="Times New Roman" panose="02020603050405020304" pitchFamily="18" charset="0"/>
              </a:rPr>
              <a:t>был определен в </a:t>
            </a:r>
            <a:r>
              <a:rPr lang="ru-RU" sz="1600" dirty="0" err="1">
                <a:solidFill>
                  <a:schemeClr val="tx1"/>
                </a:solidFill>
                <a:latin typeface="Times New Roman" panose="02020603050405020304" pitchFamily="18" charset="0"/>
                <a:cs typeface="Times New Roman" panose="02020603050405020304" pitchFamily="18" charset="0"/>
              </a:rPr>
              <a:t>автобатальон</a:t>
            </a:r>
            <a:r>
              <a:rPr lang="ru-RU" sz="1600" dirty="0">
                <a:solidFill>
                  <a:schemeClr val="tx1"/>
                </a:solidFill>
                <a:latin typeface="Times New Roman" panose="02020603050405020304" pitchFamily="18" charset="0"/>
                <a:cs typeface="Times New Roman" panose="02020603050405020304" pitchFamily="18" charset="0"/>
              </a:rPr>
              <a:t>, будучи курсантом учился на шофера. После окончания автошколы 7 ноября 1943 года эшелоном </a:t>
            </a:r>
            <a:r>
              <a:rPr lang="ru-RU" sz="1600" dirty="0" smtClean="0">
                <a:solidFill>
                  <a:schemeClr val="tx1"/>
                </a:solidFill>
                <a:latin typeface="Times New Roman" panose="02020603050405020304" pitchFamily="18" charset="0"/>
                <a:cs typeface="Times New Roman" panose="02020603050405020304" pitchFamily="18" charset="0"/>
              </a:rPr>
              <a:t>курсанты были </a:t>
            </a:r>
            <a:r>
              <a:rPr lang="ru-RU" sz="1600" dirty="0">
                <a:solidFill>
                  <a:schemeClr val="tx1"/>
                </a:solidFill>
                <a:latin typeface="Times New Roman" panose="02020603050405020304" pitchFamily="18" charset="0"/>
                <a:cs typeface="Times New Roman" panose="02020603050405020304" pitchFamily="18" charset="0"/>
              </a:rPr>
              <a:t>отправлены в Москву, где из них был сформирован 26 самоходный </a:t>
            </a:r>
            <a:r>
              <a:rPr lang="ru-RU" sz="1600" dirty="0" err="1">
                <a:solidFill>
                  <a:schemeClr val="tx1"/>
                </a:solidFill>
                <a:latin typeface="Times New Roman" panose="02020603050405020304" pitchFamily="18" charset="0"/>
                <a:cs typeface="Times New Roman" panose="02020603050405020304" pitchFamily="18" charset="0"/>
              </a:rPr>
              <a:t>автополк</a:t>
            </a:r>
            <a:r>
              <a:rPr lang="ru-RU" sz="1600" dirty="0">
                <a:solidFill>
                  <a:schemeClr val="tx1"/>
                </a:solidFill>
                <a:latin typeface="Times New Roman" panose="02020603050405020304" pitchFamily="18" charset="0"/>
                <a:cs typeface="Times New Roman" panose="02020603050405020304" pitchFamily="18" charset="0"/>
              </a:rPr>
              <a:t> и отправили на 3 Белорусский фронт. С боями прошли Литву, Польшу</a:t>
            </a:r>
            <a:r>
              <a:rPr lang="ru-RU" sz="1600" dirty="0" smtClean="0">
                <a:solidFill>
                  <a:schemeClr val="tx1"/>
                </a:solidFill>
                <a:latin typeface="Times New Roman" panose="02020603050405020304" pitchFamily="18" charset="0"/>
                <a:cs typeface="Times New Roman" panose="02020603050405020304" pitchFamily="18" charset="0"/>
              </a:rPr>
              <a:t>.</a:t>
            </a:r>
          </a:p>
          <a:p>
            <a:pPr marL="0" indent="0" algn="ctr">
              <a:buNone/>
            </a:pPr>
            <a:r>
              <a:rPr lang="ru-RU" sz="1600" dirty="0" smtClean="0">
                <a:solidFill>
                  <a:schemeClr val="tx1"/>
                </a:solidFill>
                <a:latin typeface="Times New Roman" panose="02020603050405020304" pitchFamily="18" charset="0"/>
                <a:cs typeface="Times New Roman" panose="02020603050405020304" pitchFamily="18" charset="0"/>
              </a:rPr>
              <a:t>    19 февраля 1945 года в составе 33 истребительного противотанкового артиллерийского полка Ордена Суворова участвовал в бою за </a:t>
            </a:r>
            <a:r>
              <a:rPr lang="ru-RU" sz="1600" dirty="0" err="1" smtClean="0">
                <a:solidFill>
                  <a:schemeClr val="tx1"/>
                </a:solidFill>
                <a:latin typeface="Times New Roman" panose="02020603050405020304" pitchFamily="18" charset="0"/>
                <a:cs typeface="Times New Roman" panose="02020603050405020304" pitchFamily="18" charset="0"/>
              </a:rPr>
              <a:t>Киниксберг</a:t>
            </a:r>
            <a:r>
              <a:rPr lang="ru-RU" sz="1600" dirty="0" smtClean="0">
                <a:solidFill>
                  <a:schemeClr val="tx1"/>
                </a:solidFill>
                <a:latin typeface="Times New Roman" panose="02020603050405020304" pitchFamily="18" charset="0"/>
                <a:cs typeface="Times New Roman" panose="02020603050405020304" pitchFamily="18" charset="0"/>
              </a:rPr>
              <a:t> (ныне Калининград). </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19056" y="13979"/>
            <a:ext cx="4978896" cy="1138138"/>
          </a:xfrm>
        </p:spPr>
        <p:txBody>
          <a:bodyPr>
            <a:norm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 Щепеткин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Александр Андреевич,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a:solidFill>
                  <a:srgbClr val="7030A0"/>
                </a:solidFill>
                <a:latin typeface="Times New Roman" panose="02020603050405020304" pitchFamily="18" charset="0"/>
                <a:cs typeface="Times New Roman" panose="02020603050405020304" pitchFamily="18" charset="0"/>
              </a:rPr>
              <a:t>0</a:t>
            </a:r>
            <a:r>
              <a:rPr lang="ru-RU" sz="2000" b="1" dirty="0" smtClean="0">
                <a:solidFill>
                  <a:srgbClr val="7030A0"/>
                </a:solidFill>
                <a:latin typeface="Times New Roman" panose="02020603050405020304" pitchFamily="18" charset="0"/>
                <a:cs typeface="Times New Roman" panose="02020603050405020304" pitchFamily="18" charset="0"/>
              </a:rPr>
              <a:t>8.03.1925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11266" name="Picture 2" descr="\\192.168.1.10\Arhiv\ЕВГЕНИЯ\Цветные ВСЕ\26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181853"/>
            <a:ext cx="1452827" cy="22254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860032" y="231807"/>
            <a:ext cx="4572000" cy="1015663"/>
          </a:xfrm>
          <a:prstGeom prst="rect">
            <a:avLst/>
          </a:prstGeom>
        </p:spPr>
        <p:txBody>
          <a:bodyPr>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Южанин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Федор Николаевич,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 30.05.1926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11267" name="Picture 3" descr="\\192.168.1.10\Arhiv\ЕВГЕНИЯ\Цветные ВСЕ\6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7115" y="1344881"/>
            <a:ext cx="1541850" cy="206243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716016" y="3560351"/>
            <a:ext cx="4572000" cy="2862322"/>
          </a:xfrm>
          <a:prstGeom prst="rect">
            <a:avLst/>
          </a:prstGeom>
        </p:spPr>
        <p:txBody>
          <a:bodyPr>
            <a:spAutoFit/>
          </a:bodyPr>
          <a:lstStyle/>
          <a:p>
            <a:r>
              <a:rPr lang="ru-RU" dirty="0"/>
              <a:t>6 апреля 1944 </a:t>
            </a:r>
            <a:r>
              <a:rPr lang="ru-RU" dirty="0" smtClean="0"/>
              <a:t>года </a:t>
            </a:r>
            <a:r>
              <a:rPr lang="ru-RU" dirty="0"/>
              <a:t>был призван в ряды Советской </a:t>
            </a:r>
            <a:r>
              <a:rPr lang="ru-RU" dirty="0" smtClean="0"/>
              <a:t>армии. Определили  артиллеристом </a:t>
            </a:r>
            <a:r>
              <a:rPr lang="ru-RU" dirty="0"/>
              <a:t>зенитной артиллерии </a:t>
            </a:r>
            <a:endParaRPr lang="ru-RU" dirty="0" smtClean="0"/>
          </a:p>
          <a:p>
            <a:r>
              <a:rPr lang="ru-RU" dirty="0" smtClean="0"/>
              <a:t>малого </a:t>
            </a:r>
            <a:r>
              <a:rPr lang="ru-RU" dirty="0"/>
              <a:t>калибра</a:t>
            </a:r>
            <a:r>
              <a:rPr lang="ru-RU" dirty="0" smtClean="0"/>
              <a:t>.</a:t>
            </a:r>
          </a:p>
          <a:p>
            <a:r>
              <a:rPr lang="ru-RU" dirty="0" smtClean="0"/>
              <a:t> </a:t>
            </a:r>
            <a:r>
              <a:rPr lang="ru-RU" dirty="0"/>
              <a:t>Задачей их воинской части было любыми </a:t>
            </a:r>
            <a:endParaRPr lang="ru-RU" dirty="0" smtClean="0"/>
          </a:p>
          <a:p>
            <a:r>
              <a:rPr lang="ru-RU" dirty="0" smtClean="0"/>
              <a:t>силами </a:t>
            </a:r>
            <a:r>
              <a:rPr lang="ru-RU" dirty="0"/>
              <a:t>не допустить прорыва вражеской </a:t>
            </a:r>
            <a:endParaRPr lang="ru-RU" dirty="0" smtClean="0"/>
          </a:p>
          <a:p>
            <a:r>
              <a:rPr lang="ru-RU" dirty="0" smtClean="0"/>
              <a:t>авиации </a:t>
            </a:r>
            <a:r>
              <a:rPr lang="ru-RU" dirty="0"/>
              <a:t>в небо над Москвой. Позже, </a:t>
            </a:r>
            <a:endParaRPr lang="ru-RU" dirty="0" smtClean="0"/>
          </a:p>
          <a:p>
            <a:r>
              <a:rPr lang="ru-RU" dirty="0" smtClean="0"/>
              <a:t>когда войска </a:t>
            </a:r>
            <a:r>
              <a:rPr lang="ru-RU" dirty="0"/>
              <a:t>Германии потеснили </a:t>
            </a:r>
            <a:endParaRPr lang="ru-RU" dirty="0" smtClean="0"/>
          </a:p>
          <a:p>
            <a:r>
              <a:rPr lang="ru-RU" dirty="0" smtClean="0"/>
              <a:t>в </a:t>
            </a:r>
            <a:r>
              <a:rPr lang="ru-RU" dirty="0"/>
              <a:t>Европу, охраняли Вильнюс, Ригу и Таллин. </a:t>
            </a:r>
          </a:p>
        </p:txBody>
      </p:sp>
    </p:spTree>
    <p:extLst>
      <p:ext uri="{BB962C8B-B14F-4D97-AF65-F5344CB8AC3E}">
        <p14:creationId xmlns:p14="http://schemas.microsoft.com/office/powerpoint/2010/main" val="933073650"/>
      </p:ext>
    </p:extLst>
  </p:cSld>
  <p:clrMapOvr>
    <a:masterClrMapping/>
  </p:clrMapOvr>
  <mc:AlternateContent xmlns:mc="http://schemas.openxmlformats.org/markup-compatibility/2006">
    <mc:Choice xmlns:p14="http://schemas.microsoft.com/office/powerpoint/2010/main" Requires="p14">
      <p:transition p14:dur="250" advClick="0" advTm="7964">
        <p14:switch dir="r"/>
      </p:transition>
    </mc:Choice>
    <mc:Fallback>
      <p:transition advClick="0" advTm="796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637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49938"/>
      </p:ext>
    </p:extLst>
  </p:cSld>
  <p:clrMapOvr>
    <a:masterClrMapping/>
  </p:clrMapOvr>
  <mc:AlternateContent xmlns:mc="http://schemas.openxmlformats.org/markup-compatibility/2006">
    <mc:Choice xmlns:p14="http://schemas.microsoft.com/office/powerpoint/2010/main" Requires="p14">
      <p:transition p14:dur="250" advClick="0" advTm="4730">
        <p14:switch dir="r"/>
      </p:transition>
    </mc:Choice>
    <mc:Fallback>
      <p:transition advClick="0" advTm="473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908720"/>
            <a:ext cx="3384376" cy="5642758"/>
          </a:xfrm>
        </p:spPr>
        <p:txBody>
          <a:bodyPr>
            <a:noAutofit/>
          </a:bodyPr>
          <a:lstStyle/>
          <a:p>
            <a:pPr marL="0" indent="0" algn="ctr">
              <a:buNone/>
            </a:pPr>
            <a:endParaRPr lang="ru-RU" sz="1600" dirty="0" smtClean="0">
              <a:latin typeface="Times New Roman" panose="02020603050405020304" pitchFamily="18" charset="0"/>
              <a:cs typeface="Times New Roman" panose="02020603050405020304" pitchFamily="18" charset="0"/>
            </a:endParaRP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В </a:t>
            </a:r>
            <a:r>
              <a:rPr lang="ru-RU" sz="1800" b="1" i="1" dirty="0">
                <a:solidFill>
                  <a:srgbClr val="7030A0"/>
                </a:solidFill>
                <a:latin typeface="Times New Roman" panose="02020603050405020304" pitchFamily="18" charset="0"/>
                <a:cs typeface="Times New Roman" panose="02020603050405020304" pitchFamily="18" charset="0"/>
              </a:rPr>
              <a:t>осеннем тумане в январском </a:t>
            </a:r>
            <a:endParaRPr lang="ru-RU" sz="1800" b="1" i="1" dirty="0" smtClean="0">
              <a:solidFill>
                <a:srgbClr val="7030A0"/>
              </a:solidFill>
              <a:latin typeface="Times New Roman" panose="02020603050405020304" pitchFamily="18" charset="0"/>
              <a:cs typeface="Times New Roman" panose="02020603050405020304" pitchFamily="18" charset="0"/>
            </a:endParaRP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снегу</a:t>
            </a: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 </a:t>
            </a:r>
            <a:r>
              <a:rPr lang="ru-RU" sz="1800" b="1" i="1" dirty="0">
                <a:solidFill>
                  <a:srgbClr val="7030A0"/>
                </a:solidFill>
                <a:latin typeface="Times New Roman" panose="02020603050405020304" pitchFamily="18" charset="0"/>
                <a:cs typeface="Times New Roman" panose="02020603050405020304" pitchFamily="18" charset="0"/>
              </a:rPr>
              <a:t>Стоит Ленинград на морском берегу </a:t>
            </a:r>
            <a:endParaRPr lang="ru-RU" sz="1800" b="1" i="1" dirty="0" smtClean="0">
              <a:solidFill>
                <a:srgbClr val="7030A0"/>
              </a:solidFill>
              <a:latin typeface="Times New Roman" panose="02020603050405020304" pitchFamily="18" charset="0"/>
              <a:cs typeface="Times New Roman" panose="02020603050405020304" pitchFamily="18" charset="0"/>
            </a:endParaRP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С </a:t>
            </a:r>
            <a:r>
              <a:rPr lang="ru-RU" sz="1800" b="1" i="1" dirty="0">
                <a:solidFill>
                  <a:srgbClr val="7030A0"/>
                </a:solidFill>
                <a:latin typeface="Times New Roman" panose="02020603050405020304" pitchFamily="18" charset="0"/>
                <a:cs typeface="Times New Roman" panose="02020603050405020304" pitchFamily="18" charset="0"/>
              </a:rPr>
              <a:t>дворцами и </a:t>
            </a:r>
            <a:r>
              <a:rPr lang="ru-RU" sz="1800" b="1" i="1" dirty="0" smtClean="0">
                <a:solidFill>
                  <a:srgbClr val="7030A0"/>
                </a:solidFill>
                <a:latin typeface="Times New Roman" panose="02020603050405020304" pitchFamily="18" charset="0"/>
                <a:cs typeface="Times New Roman" panose="02020603050405020304" pitchFamily="18" charset="0"/>
              </a:rPr>
              <a:t>парками, строг </a:t>
            </a:r>
            <a:r>
              <a:rPr lang="ru-RU" sz="1800" b="1" i="1" dirty="0">
                <a:solidFill>
                  <a:srgbClr val="7030A0"/>
                </a:solidFill>
                <a:latin typeface="Times New Roman" panose="02020603050405020304" pitchFamily="18" charset="0"/>
                <a:cs typeface="Times New Roman" panose="02020603050405020304" pitchFamily="18" charset="0"/>
              </a:rPr>
              <a:t>и красив</a:t>
            </a:r>
            <a:r>
              <a:rPr lang="ru-RU" sz="1800" b="1" i="1" dirty="0" smtClean="0">
                <a:solidFill>
                  <a:srgbClr val="7030A0"/>
                </a:solidFill>
                <a:latin typeface="Times New Roman" panose="02020603050405020304" pitchFamily="18" charset="0"/>
                <a:cs typeface="Times New Roman" panose="02020603050405020304" pitchFamily="18" charset="0"/>
              </a:rPr>
              <a:t>,</a:t>
            </a: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 </a:t>
            </a:r>
            <a:r>
              <a:rPr lang="ru-RU" sz="1800" b="1" i="1" dirty="0">
                <a:solidFill>
                  <a:srgbClr val="7030A0"/>
                </a:solidFill>
                <a:latin typeface="Times New Roman" panose="02020603050405020304" pitchFamily="18" charset="0"/>
                <a:cs typeface="Times New Roman" panose="02020603050405020304" pitchFamily="18" charset="0"/>
              </a:rPr>
              <a:t>Как будто вплывает в широкий залив. </a:t>
            </a:r>
            <a:endParaRPr lang="ru-RU" sz="1800" b="1" i="1" dirty="0" smtClean="0">
              <a:solidFill>
                <a:srgbClr val="7030A0"/>
              </a:solidFill>
              <a:latin typeface="Times New Roman" panose="02020603050405020304" pitchFamily="18" charset="0"/>
              <a:cs typeface="Times New Roman" panose="02020603050405020304" pitchFamily="18" charset="0"/>
            </a:endParaRP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В </a:t>
            </a:r>
            <a:r>
              <a:rPr lang="ru-RU" sz="1800" b="1" i="1" dirty="0">
                <a:solidFill>
                  <a:srgbClr val="7030A0"/>
                </a:solidFill>
                <a:latin typeface="Times New Roman" panose="02020603050405020304" pitchFamily="18" charset="0"/>
                <a:cs typeface="Times New Roman" panose="02020603050405020304" pitchFamily="18" charset="0"/>
              </a:rPr>
              <a:t>блокадные дни, под обстрелом в снегу </a:t>
            </a:r>
            <a:endParaRPr lang="ru-RU" sz="1800" b="1" i="1" dirty="0" smtClean="0">
              <a:solidFill>
                <a:srgbClr val="7030A0"/>
              </a:solidFill>
              <a:latin typeface="Times New Roman" panose="02020603050405020304" pitchFamily="18" charset="0"/>
              <a:cs typeface="Times New Roman" panose="02020603050405020304" pitchFamily="18" charset="0"/>
            </a:endParaRP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Не </a:t>
            </a:r>
            <a:r>
              <a:rPr lang="ru-RU" sz="1800" b="1" i="1" dirty="0">
                <a:solidFill>
                  <a:srgbClr val="7030A0"/>
                </a:solidFill>
                <a:latin typeface="Times New Roman" panose="02020603050405020304" pitchFamily="18" charset="0"/>
                <a:cs typeface="Times New Roman" panose="02020603050405020304" pitchFamily="18" charset="0"/>
              </a:rPr>
              <a:t>сдался, не сдался наш город врагу</a:t>
            </a:r>
            <a:r>
              <a:rPr lang="ru-RU" sz="1800" b="1" i="1" dirty="0" smtClean="0">
                <a:solidFill>
                  <a:srgbClr val="7030A0"/>
                </a:solidFill>
                <a:latin typeface="Times New Roman" panose="02020603050405020304" pitchFamily="18" charset="0"/>
                <a:cs typeface="Times New Roman" panose="02020603050405020304" pitchFamily="18" charset="0"/>
              </a:rPr>
              <a:t>.</a:t>
            </a: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 </a:t>
            </a:r>
            <a:r>
              <a:rPr lang="ru-RU" sz="1800" b="1" i="1" dirty="0">
                <a:solidFill>
                  <a:srgbClr val="7030A0"/>
                </a:solidFill>
                <a:latin typeface="Times New Roman" panose="02020603050405020304" pitchFamily="18" charset="0"/>
                <a:cs typeface="Times New Roman" panose="02020603050405020304" pitchFamily="18" charset="0"/>
              </a:rPr>
              <a:t>Здесь гордые, смелые люди живут</a:t>
            </a:r>
            <a:r>
              <a:rPr lang="ru-RU" sz="1800" b="1" i="1" dirty="0" smtClean="0">
                <a:solidFill>
                  <a:srgbClr val="7030A0"/>
                </a:solidFill>
                <a:latin typeface="Times New Roman" panose="02020603050405020304" pitchFamily="18" charset="0"/>
                <a:cs typeface="Times New Roman" panose="02020603050405020304" pitchFamily="18" charset="0"/>
              </a:rPr>
              <a:t>,</a:t>
            </a:r>
          </a:p>
          <a:p>
            <a:pPr marL="0" indent="0" algn="ctr">
              <a:buNone/>
            </a:pPr>
            <a:r>
              <a:rPr lang="ru-RU" sz="1800" b="1" i="1" dirty="0" smtClean="0">
                <a:solidFill>
                  <a:srgbClr val="7030A0"/>
                </a:solidFill>
                <a:latin typeface="Times New Roman" panose="02020603050405020304" pitchFamily="18" charset="0"/>
                <a:cs typeface="Times New Roman" panose="02020603050405020304" pitchFamily="18" charset="0"/>
              </a:rPr>
              <a:t> </a:t>
            </a:r>
            <a:r>
              <a:rPr lang="ru-RU" sz="1800" b="1" i="1" dirty="0">
                <a:solidFill>
                  <a:srgbClr val="7030A0"/>
                </a:solidFill>
                <a:latin typeface="Times New Roman" panose="02020603050405020304" pitchFamily="18" charset="0"/>
                <a:cs typeface="Times New Roman" panose="02020603050405020304" pitchFamily="18" charset="0"/>
              </a:rPr>
              <a:t>И ценится всюду их доблестный труд. </a:t>
            </a:r>
            <a:endParaRPr lang="ru-RU" sz="1800" b="1" i="1" dirty="0" smtClean="0">
              <a:solidFill>
                <a:srgbClr val="7030A0"/>
              </a:solidFill>
              <a:latin typeface="Times New Roman" panose="02020603050405020304" pitchFamily="18" charset="0"/>
              <a:cs typeface="Times New Roman" panose="02020603050405020304" pitchFamily="18" charset="0"/>
            </a:endParaRPr>
          </a:p>
        </p:txBody>
      </p:sp>
      <p:sp>
        <p:nvSpPr>
          <p:cNvPr id="7" name="Заголовок 6"/>
          <p:cNvSpPr>
            <a:spLocks noGrp="1"/>
          </p:cNvSpPr>
          <p:nvPr>
            <p:ph type="title"/>
          </p:nvPr>
        </p:nvSpPr>
        <p:spPr>
          <a:xfrm>
            <a:off x="1259632" y="188640"/>
            <a:ext cx="6963829" cy="648072"/>
          </a:xfrm>
        </p:spPr>
        <p:txBody>
          <a:bodyPr>
            <a:normAutofit fontScale="90000"/>
          </a:bodyPr>
          <a:lstStyle/>
          <a:p>
            <a:r>
              <a:rPr lang="ru-RU" sz="3600" b="1" i="1" dirty="0" smtClean="0">
                <a:solidFill>
                  <a:srgbClr val="FF0000"/>
                </a:solidFill>
                <a:latin typeface="+mn-lt"/>
              </a:rPr>
              <a:t>Жители блокадного Ленинграда</a:t>
            </a:r>
            <a:endParaRPr lang="ru-RU" sz="3600" b="1" i="1" dirty="0">
              <a:solidFill>
                <a:srgbClr val="FF0000"/>
              </a:solidFill>
              <a:latin typeface="+mn-lt"/>
            </a:endParaRPr>
          </a:p>
        </p:txBody>
      </p:sp>
      <p:pic>
        <p:nvPicPr>
          <p:cNvPr id="4" name="Picture 2" descr="\\192.168.85.10\Arhiv\НАТАЛЬЯ\Коллекции документов\Ветеран ВОВ\Бенке 12\фото\портрет.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0242" y="1924383"/>
            <a:ext cx="1917366" cy="271856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398644" y="908720"/>
            <a:ext cx="3220562" cy="1015663"/>
          </a:xfrm>
          <a:prstGeom prst="rect">
            <a:avLst/>
          </a:prstGeom>
        </p:spPr>
        <p:txBody>
          <a:bodyPr wrap="none">
            <a:spAutoFit/>
          </a:bodyPr>
          <a:lstStyle/>
          <a:p>
            <a:pPr algn="ctr"/>
            <a:r>
              <a:rPr lang="ru-RU" sz="2000" b="1" i="1" dirty="0" err="1">
                <a:solidFill>
                  <a:srgbClr val="7030A0"/>
                </a:solidFill>
                <a:latin typeface="Times New Roman" panose="02020603050405020304" pitchFamily="18" charset="0"/>
                <a:cs typeface="Times New Roman" panose="02020603050405020304" pitchFamily="18" charset="0"/>
              </a:rPr>
              <a:t>Бенке</a:t>
            </a:r>
            <a:r>
              <a:rPr lang="ru-RU" sz="2000" b="1" i="1" dirty="0">
                <a:solidFill>
                  <a:srgbClr val="7030A0"/>
                </a:solidFill>
                <a:latin typeface="Times New Roman" panose="02020603050405020304" pitchFamily="18" charset="0"/>
                <a:cs typeface="Times New Roman" panose="02020603050405020304" pitchFamily="18" charset="0"/>
              </a:rPr>
              <a:t> </a:t>
            </a:r>
            <a:endParaRPr lang="ru-RU" sz="2000" b="1" i="1" dirty="0" smtClean="0">
              <a:solidFill>
                <a:srgbClr val="7030A0"/>
              </a:solidFill>
              <a:latin typeface="Times New Roman" panose="02020603050405020304" pitchFamily="18" charset="0"/>
              <a:cs typeface="Times New Roman" panose="02020603050405020304" pitchFamily="18" charset="0"/>
            </a:endParaRPr>
          </a:p>
          <a:p>
            <a:pPr algn="ctr"/>
            <a:r>
              <a:rPr lang="ru-RU" sz="2000" b="1" i="1" dirty="0" smtClean="0">
                <a:solidFill>
                  <a:srgbClr val="7030A0"/>
                </a:solidFill>
                <a:latin typeface="Times New Roman" panose="02020603050405020304" pitchFamily="18" charset="0"/>
                <a:cs typeface="Times New Roman" panose="02020603050405020304" pitchFamily="18" charset="0"/>
              </a:rPr>
              <a:t>Галина Николаевна,</a:t>
            </a:r>
          </a:p>
          <a:p>
            <a:pPr algn="ctr"/>
            <a:r>
              <a:rPr lang="ru-RU" sz="2000" b="1" i="1" dirty="0" smtClean="0">
                <a:solidFill>
                  <a:srgbClr val="7030A0"/>
                </a:solidFill>
                <a:latin typeface="Times New Roman" panose="02020603050405020304" pitchFamily="18" charset="0"/>
                <a:cs typeface="Times New Roman" panose="02020603050405020304" pitchFamily="18" charset="0"/>
              </a:rPr>
              <a:t> 15.02.1930  </a:t>
            </a:r>
            <a:r>
              <a:rPr lang="ru-RU" sz="2000" b="1" i="1" dirty="0">
                <a:solidFill>
                  <a:srgbClr val="7030A0"/>
                </a:solidFill>
                <a:latin typeface="Times New Roman" panose="02020603050405020304" pitchFamily="18" charset="0"/>
                <a:cs typeface="Times New Roman" panose="02020603050405020304" pitchFamily="18" charset="0"/>
              </a:rPr>
              <a:t>года</a:t>
            </a:r>
            <a:r>
              <a:rPr lang="ru-RU" sz="2000" b="1" i="1" dirty="0" smtClean="0">
                <a:solidFill>
                  <a:srgbClr val="7030A0"/>
                </a:solidFill>
                <a:latin typeface="Times New Roman" panose="02020603050405020304" pitchFamily="18" charset="0"/>
                <a:cs typeface="Times New Roman" panose="02020603050405020304" pitchFamily="18" charset="0"/>
              </a:rPr>
              <a:t> рождения</a:t>
            </a:r>
            <a:endParaRPr lang="ru-RU" sz="2000" b="1" i="1" dirty="0">
              <a:solidFill>
                <a:srgbClr val="7030A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499992" y="4797152"/>
            <a:ext cx="4572000" cy="1754326"/>
          </a:xfrm>
          <a:prstGeom prst="rect">
            <a:avLst/>
          </a:prstGeom>
        </p:spPr>
        <p:txBody>
          <a:bodyPr>
            <a:spAutoFit/>
          </a:bodyPr>
          <a:lstStyle/>
          <a:p>
            <a:pPr algn="ctr"/>
            <a:r>
              <a:rPr lang="ru-RU" dirty="0">
                <a:latin typeface="Times New Roman" panose="02020603050405020304" pitchFamily="18" charset="0"/>
                <a:cs typeface="Times New Roman" panose="02020603050405020304" pitchFamily="18" charset="0"/>
              </a:rPr>
              <a:t>Их семья не была эвакуирована и одиннадцатилетняя девочка очень быстро повзрослела с началом </a:t>
            </a:r>
            <a:r>
              <a:rPr lang="ru-RU" dirty="0" smtClean="0">
                <a:latin typeface="Times New Roman" panose="02020603050405020304" pitchFamily="18" charset="0"/>
                <a:cs typeface="Times New Roman" panose="02020603050405020304" pitchFamily="18" charset="0"/>
              </a:rPr>
              <a:t>блокады.</a:t>
            </a:r>
            <a:r>
              <a:rPr lang="ru-RU" dirty="0">
                <a:latin typeface="Times New Roman" panose="02020603050405020304" pitchFamily="18" charset="0"/>
                <a:cs typeface="Times New Roman" panose="02020603050405020304" pitchFamily="18" charset="0"/>
              </a:rPr>
              <a:t> В ее обязанности входило: смотреть за младшими детьми, готовить еду, поддерживать огонь в </a:t>
            </a:r>
            <a:r>
              <a:rPr lang="ru-RU" dirty="0" smtClean="0">
                <a:latin typeface="Times New Roman" panose="02020603050405020304" pitchFamily="18" charset="0"/>
                <a:cs typeface="Times New Roman" panose="02020603050405020304" pitchFamily="18" charset="0"/>
              </a:rPr>
              <a:t>печке.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093778"/>
      </p:ext>
    </p:extLst>
  </p:cSld>
  <p:clrMapOvr>
    <a:masterClrMapping/>
  </p:clrMapOvr>
  <mc:AlternateContent xmlns:mc="http://schemas.openxmlformats.org/markup-compatibility/2006">
    <mc:Choice xmlns:p14="http://schemas.microsoft.com/office/powerpoint/2010/main" Requires="p14">
      <p:transition p14:dur="250" advClick="0" advTm="3873">
        <p14:switch dir="r"/>
      </p:transition>
    </mc:Choice>
    <mc:Fallback>
      <p:transition advClick="0" advTm="387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2773" y="1484783"/>
            <a:ext cx="2602926" cy="284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114930"/>
            <a:ext cx="4572000" cy="1323439"/>
          </a:xfrm>
          <a:prstGeom prst="rect">
            <a:avLst/>
          </a:prstGeom>
        </p:spPr>
        <p:txBody>
          <a:bodyPr>
            <a:spAutoFit/>
          </a:bodyPr>
          <a:lstStyle/>
          <a:p>
            <a:pPr algn="ctr"/>
            <a:r>
              <a:rPr lang="ru-RU" sz="2000" b="1" dirty="0" err="1">
                <a:solidFill>
                  <a:srgbClr val="7030A0"/>
                </a:solidFill>
                <a:latin typeface="Times New Roman" panose="02020603050405020304" pitchFamily="18" charset="0"/>
                <a:cs typeface="Times New Roman" panose="02020603050405020304" pitchFamily="18" charset="0"/>
              </a:rPr>
              <a:t>Хлевовая</a:t>
            </a:r>
            <a:r>
              <a:rPr lang="ru-RU" sz="2000" b="1" dirty="0">
                <a:solidFill>
                  <a:srgbClr val="7030A0"/>
                </a:solidFill>
                <a:latin typeface="Times New Roman" panose="02020603050405020304" pitchFamily="18" charset="0"/>
                <a:cs typeface="Times New Roman" panose="02020603050405020304" pitchFamily="18" charset="0"/>
              </a:rPr>
              <a:t> </a:t>
            </a:r>
          </a:p>
          <a:p>
            <a:pPr algn="ctr"/>
            <a:r>
              <a:rPr lang="ru-RU" sz="2000" b="1" dirty="0" smtClean="0">
                <a:solidFill>
                  <a:srgbClr val="7030A0"/>
                </a:solidFill>
                <a:latin typeface="Times New Roman" panose="02020603050405020304" pitchFamily="18" charset="0"/>
                <a:cs typeface="Times New Roman" panose="02020603050405020304" pitchFamily="18" charset="0"/>
              </a:rPr>
              <a:t>Анастасия</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Александровна,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16.01.1920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79512" y="4149080"/>
            <a:ext cx="4572000" cy="2585323"/>
          </a:xfrm>
          <a:prstGeom prst="rect">
            <a:avLst/>
          </a:prstGeom>
        </p:spPr>
        <p:txBody>
          <a:bodyPr>
            <a:spAutoFit/>
          </a:bodyPr>
          <a:lstStyle/>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Еще до блокады на крышах зданий ленинградцы заготовили ящики с песком. </a:t>
            </a:r>
          </a:p>
          <a:p>
            <a:pPr algn="ctr"/>
            <a:r>
              <a:rPr lang="ru-RU" dirty="0">
                <a:latin typeface="Times New Roman" panose="02020603050405020304" pitchFamily="18" charset="0"/>
                <a:cs typeface="Times New Roman" panose="02020603050405020304" pitchFamily="18" charset="0"/>
              </a:rPr>
              <a:t>Немцы бомбили, сбрасывая фугасы и зажигательные бомбы. Задачей девушек было вовремя схватить «зажигалку», так они называли зажигательные бомбы наполненные фосфором, от разрыва которых образовывался большой очаг пожара, и бросить ее в ящик с песком. </a:t>
            </a:r>
            <a:endParaRPr lang="ru-RU"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022" y="1373826"/>
            <a:ext cx="3474948" cy="277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50926" y="188640"/>
            <a:ext cx="3085140" cy="1015663"/>
          </a:xfrm>
          <a:prstGeom prst="rect">
            <a:avLst/>
          </a:prstGeom>
          <a:noFill/>
        </p:spPr>
        <p:txBody>
          <a:bodyPr wrap="none" rtlCol="0">
            <a:spAutoFit/>
          </a:bodyPr>
          <a:lstStyle/>
          <a:p>
            <a:pPr algn="ctr"/>
            <a:r>
              <a:rPr lang="ru-RU" sz="2000" b="1" dirty="0" err="1" smtClean="0">
                <a:solidFill>
                  <a:srgbClr val="7030A0"/>
                </a:solidFill>
                <a:latin typeface="Times New Roman" panose="02020603050405020304" pitchFamily="18" charset="0"/>
                <a:cs typeface="Times New Roman" panose="02020603050405020304" pitchFamily="18" charset="0"/>
              </a:rPr>
              <a:t>Вьюрова</a:t>
            </a:r>
            <a:r>
              <a:rPr lang="ru-RU" sz="2000" b="1" dirty="0" smtClean="0">
                <a:solidFill>
                  <a:srgbClr val="7030A0"/>
                </a:solidFill>
                <a:latin typeface="Times New Roman" panose="02020603050405020304" pitchFamily="18" charset="0"/>
                <a:cs typeface="Times New Roman" panose="02020603050405020304" pitchFamily="18" charset="0"/>
              </a:rPr>
              <a:t> </a:t>
            </a:r>
          </a:p>
          <a:p>
            <a:pPr algn="ctr"/>
            <a:r>
              <a:rPr lang="ru-RU" sz="2000" b="1" dirty="0" smtClean="0">
                <a:solidFill>
                  <a:srgbClr val="7030A0"/>
                </a:solidFill>
                <a:latin typeface="Times New Roman" panose="02020603050405020304" pitchFamily="18" charset="0"/>
                <a:cs typeface="Times New Roman" panose="02020603050405020304" pitchFamily="18" charset="0"/>
              </a:rPr>
              <a:t>Анна Никитовна,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28.10.1924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4751512" y="4437112"/>
            <a:ext cx="4283968" cy="1754326"/>
          </a:xfrm>
          <a:prstGeom prst="rect">
            <a:avLst/>
          </a:prstGeom>
        </p:spPr>
        <p:txBody>
          <a:bodyPr wrap="square">
            <a:spAutoFit/>
          </a:bodyPr>
          <a:lstStyle/>
          <a:p>
            <a:pPr algn="ctr"/>
            <a:r>
              <a:rPr lang="ru-RU" dirty="0" smtClean="0">
                <a:latin typeface="Times New Roman" panose="02020603050405020304" pitchFamily="18" charset="0"/>
                <a:cs typeface="Times New Roman" panose="02020603050405020304" pitchFamily="18" charset="0"/>
              </a:rPr>
              <a:t>Ей  </a:t>
            </a:r>
            <a:r>
              <a:rPr lang="ru-RU" dirty="0">
                <a:latin typeface="Times New Roman" panose="02020603050405020304" pitchFamily="18" charset="0"/>
                <a:cs typeface="Times New Roman" panose="02020603050405020304" pitchFamily="18" charset="0"/>
              </a:rPr>
              <a:t>было 17 лет, когда  она получила повестку в </a:t>
            </a:r>
            <a:r>
              <a:rPr lang="ru-RU" dirty="0" smtClean="0">
                <a:latin typeface="Times New Roman" panose="02020603050405020304" pitchFamily="18" charset="0"/>
                <a:cs typeface="Times New Roman" panose="02020603050405020304" pitchFamily="18" charset="0"/>
              </a:rPr>
              <a:t>Военкомат.</a:t>
            </a:r>
            <a:r>
              <a:rPr lang="ru-RU" dirty="0">
                <a:latin typeface="Times New Roman" panose="02020603050405020304" pitchFamily="18" charset="0"/>
                <a:cs typeface="Times New Roman" panose="02020603050405020304" pitchFamily="18" charset="0"/>
              </a:rPr>
              <a:t> Анна Никитовна входила в состав аварийного </a:t>
            </a:r>
            <a:r>
              <a:rPr lang="ru-RU" dirty="0" smtClean="0">
                <a:latin typeface="Times New Roman" panose="02020603050405020304" pitchFamily="18" charset="0"/>
                <a:cs typeface="Times New Roman" panose="02020603050405020304" pitchFamily="18" charset="0"/>
              </a:rPr>
              <a:t>батальона, </a:t>
            </a:r>
            <a:r>
              <a:rPr lang="ru-RU" dirty="0">
                <a:latin typeface="Times New Roman" panose="02020603050405020304" pitchFamily="18" charset="0"/>
                <a:cs typeface="Times New Roman" panose="02020603050405020304" pitchFamily="18" charset="0"/>
              </a:rPr>
              <a:t>их батальон доставлял взрывное устройство - аммонал, на передовую линию </a:t>
            </a:r>
            <a:r>
              <a:rPr lang="ru-RU" dirty="0" smtClean="0">
                <a:latin typeface="Times New Roman" panose="02020603050405020304" pitchFamily="18" charset="0"/>
                <a:cs typeface="Times New Roman" panose="02020603050405020304" pitchFamily="18" charset="0"/>
              </a:rPr>
              <a:t>фронта.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911295"/>
      </p:ext>
    </p:extLst>
  </p:cSld>
  <p:clrMapOvr>
    <a:masterClrMapping/>
  </p:clrMapOvr>
  <mc:AlternateContent xmlns:mc="http://schemas.openxmlformats.org/markup-compatibility/2006">
    <mc:Choice xmlns:p14="http://schemas.microsoft.com/office/powerpoint/2010/main" Requires="p14">
      <p:transition p14:dur="250" advClick="0" advTm="4721">
        <p14:switch dir="r"/>
      </p:transition>
    </mc:Choice>
    <mc:Fallback>
      <p:transition advClick="0" advTm="4721">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752130"/>
            <a:ext cx="7920880" cy="563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63688" y="188640"/>
            <a:ext cx="5939062" cy="584775"/>
          </a:xfrm>
          <a:prstGeom prst="rect">
            <a:avLst/>
          </a:prstGeom>
          <a:noFill/>
        </p:spPr>
        <p:txBody>
          <a:bodyPr wrap="none" rtlCol="0">
            <a:spAutoFit/>
          </a:bodyPr>
          <a:lstStyle/>
          <a:p>
            <a:r>
              <a:rPr lang="ru-RU" sz="3200" b="1" dirty="0" err="1" smtClean="0">
                <a:solidFill>
                  <a:srgbClr val="7030A0"/>
                </a:solidFill>
                <a:latin typeface="Times New Roman" panose="02020603050405020304" pitchFamily="18" charset="0"/>
                <a:cs typeface="Times New Roman" panose="02020603050405020304" pitchFamily="18" charset="0"/>
              </a:rPr>
              <a:t>Парпиева</a:t>
            </a:r>
            <a:r>
              <a:rPr lang="ru-RU" sz="3200" b="1" dirty="0" smtClean="0">
                <a:solidFill>
                  <a:srgbClr val="7030A0"/>
                </a:solidFill>
                <a:latin typeface="Times New Roman" panose="02020603050405020304" pitchFamily="18" charset="0"/>
                <a:cs typeface="Times New Roman" panose="02020603050405020304" pitchFamily="18" charset="0"/>
              </a:rPr>
              <a:t> Шифра </a:t>
            </a:r>
            <a:r>
              <a:rPr lang="ru-RU" sz="3200" b="1" dirty="0" err="1" smtClean="0">
                <a:solidFill>
                  <a:srgbClr val="7030A0"/>
                </a:solidFill>
                <a:latin typeface="Times New Roman" panose="02020603050405020304" pitchFamily="18" charset="0"/>
                <a:cs typeface="Times New Roman" panose="02020603050405020304" pitchFamily="18" charset="0"/>
              </a:rPr>
              <a:t>Калмановна</a:t>
            </a:r>
            <a:endParaRPr lang="ru-RU"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390313"/>
      </p:ext>
    </p:extLst>
  </p:cSld>
  <p:clrMapOvr>
    <a:masterClrMapping/>
  </p:clrMapOvr>
  <mc:AlternateContent xmlns:mc="http://schemas.openxmlformats.org/markup-compatibility/2006">
    <mc:Choice xmlns:p14="http://schemas.microsoft.com/office/powerpoint/2010/main" Requires="p14">
      <p:transition p14:dur="250" advClick="0" advTm="4284">
        <p14:switch dir="r"/>
      </p:transition>
    </mc:Choice>
    <mc:Fallback>
      <p:transition advClick="0" advTm="428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9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03848" y="1988840"/>
            <a:ext cx="4762872" cy="4281339"/>
          </a:xfrm>
        </p:spPr>
        <p:txBody>
          <a:bodyPr/>
          <a:lstStyle/>
          <a:p>
            <a:pPr marL="0" indent="0">
              <a:buNone/>
            </a:pPr>
            <a:r>
              <a:rPr lang="ru-RU" b="1" dirty="0" smtClean="0">
                <a:solidFill>
                  <a:srgbClr val="FF0000"/>
                </a:solidFill>
              </a:rPr>
              <a:t>Сталинградская битва – одна из величайших битв Великой Отечественной, которая явилась поворотным событием в ходе всей Второй Мировой войны.</a:t>
            </a:r>
            <a:endParaRPr lang="ru-RU" b="1" dirty="0">
              <a:solidFill>
                <a:srgbClr val="FF0000"/>
              </a:solidFill>
            </a:endParaRPr>
          </a:p>
        </p:txBody>
      </p:sp>
      <p:sp>
        <p:nvSpPr>
          <p:cNvPr id="2" name="Заголовок 1"/>
          <p:cNvSpPr>
            <a:spLocks noGrp="1"/>
          </p:cNvSpPr>
          <p:nvPr>
            <p:ph type="title"/>
          </p:nvPr>
        </p:nvSpPr>
        <p:spPr>
          <a:xfrm>
            <a:off x="1181100" y="-459432"/>
            <a:ext cx="6781800" cy="1600200"/>
          </a:xfrm>
        </p:spPr>
        <p:txBody>
          <a:bodyPr>
            <a:normAutofit/>
          </a:bodyPr>
          <a:lstStyle/>
          <a:p>
            <a:pPr algn="ctr"/>
            <a:r>
              <a:rPr lang="ru-RU" sz="2800" b="1" i="1" dirty="0" smtClean="0">
                <a:solidFill>
                  <a:srgbClr val="FF0000"/>
                </a:solidFill>
                <a:latin typeface="+mn-lt"/>
              </a:rPr>
              <a:t>СТАЛИНГРАДСКАЯ БИТВА</a:t>
            </a:r>
            <a:br>
              <a:rPr lang="ru-RU" sz="2800" b="1" i="1" dirty="0" smtClean="0">
                <a:solidFill>
                  <a:srgbClr val="FF0000"/>
                </a:solidFill>
                <a:latin typeface="+mn-lt"/>
              </a:rPr>
            </a:br>
            <a:r>
              <a:rPr lang="ru-RU" sz="2800" b="1" i="1" dirty="0" smtClean="0">
                <a:solidFill>
                  <a:srgbClr val="FF0000"/>
                </a:solidFill>
                <a:latin typeface="+mn-lt"/>
              </a:rPr>
              <a:t>17.07.1942 - 02.02.1943</a:t>
            </a:r>
            <a:endParaRPr lang="ru-RU" sz="2800" b="1" i="1" dirty="0">
              <a:solidFill>
                <a:srgbClr val="FF0000"/>
              </a:solidFill>
              <a:latin typeface="+mn-lt"/>
            </a:endParaRPr>
          </a:p>
        </p:txBody>
      </p:sp>
    </p:spTree>
    <p:extLst>
      <p:ext uri="{BB962C8B-B14F-4D97-AF65-F5344CB8AC3E}">
        <p14:creationId xmlns:p14="http://schemas.microsoft.com/office/powerpoint/2010/main" val="627550734"/>
      </p:ext>
    </p:extLst>
  </p:cSld>
  <p:clrMapOvr>
    <a:masterClrMapping/>
  </p:clrMapOvr>
  <mc:AlternateContent xmlns:mc="http://schemas.openxmlformats.org/markup-compatibility/2006">
    <mc:Choice xmlns:p14="http://schemas.microsoft.com/office/powerpoint/2010/main" Requires="p14">
      <p:transition p14:dur="250" advClick="0" advTm="5077">
        <p14:switch dir="r"/>
      </p:transition>
    </mc:Choice>
    <mc:Fallback>
      <p:transition advClick="0" advTm="5077">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192.168.1.10\Arhiv\ЕВГЕНИЯ\Цветные ВСЕ\261.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27602" y="1340767"/>
            <a:ext cx="1804057" cy="291920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67544" y="353293"/>
            <a:ext cx="3479304" cy="922114"/>
          </a:xfrm>
        </p:spPr>
        <p:txBody>
          <a:bodyPr>
            <a:noAutofit/>
          </a:bodyPr>
          <a:lstStyle/>
          <a:p>
            <a:pPr algn="ctr"/>
            <a:r>
              <a:rPr lang="ru-RU" sz="2000" b="1" dirty="0" err="1" smtClean="0">
                <a:solidFill>
                  <a:srgbClr val="7030A0"/>
                </a:solidFill>
                <a:latin typeface="Times New Roman" panose="02020603050405020304" pitchFamily="18" charset="0"/>
                <a:cs typeface="Times New Roman" panose="02020603050405020304" pitchFamily="18" charset="0"/>
              </a:rPr>
              <a:t>Агибалов</a:t>
            </a:r>
            <a:r>
              <a:rPr lang="ru-RU" sz="2000" b="1" dirty="0" smtClean="0">
                <a:solidFill>
                  <a:srgbClr val="7030A0"/>
                </a:solidFill>
                <a:latin typeface="Times New Roman" panose="02020603050405020304" pitchFamily="18" charset="0"/>
                <a:cs typeface="Times New Roman" panose="02020603050405020304" pitchFamily="18" charset="0"/>
              </a:rPr>
              <a:t>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Петр Федорович,</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22.06.1922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57767" y="4221088"/>
            <a:ext cx="4446240" cy="2308324"/>
          </a:xfrm>
          <a:prstGeom prst="rect">
            <a:avLst/>
          </a:prstGeom>
        </p:spPr>
        <p:txBody>
          <a:bodyPr wrap="square">
            <a:spAutoFit/>
          </a:bodyPr>
          <a:lstStyle/>
          <a:p>
            <a:r>
              <a:rPr lang="ru-RU" dirty="0"/>
              <a:t>В августе 1941 года получил боевое крещение в Крыму в составе 40 армий 394 стрелковой дивизии в должности разведчика. С боями защищал Таманский </a:t>
            </a:r>
            <a:r>
              <a:rPr lang="ru-RU" dirty="0" err="1" smtClean="0"/>
              <a:t>полуостров.Прошёл</a:t>
            </a:r>
            <a:r>
              <a:rPr lang="ru-RU" dirty="0" smtClean="0"/>
              <a:t> </a:t>
            </a:r>
            <a:r>
              <a:rPr lang="ru-RU" dirty="0" err="1"/>
              <a:t>Маруский</a:t>
            </a:r>
            <a:r>
              <a:rPr lang="ru-RU" dirty="0"/>
              <a:t>, </a:t>
            </a:r>
            <a:r>
              <a:rPr lang="ru-RU" dirty="0" err="1"/>
              <a:t>Кухорский</a:t>
            </a:r>
            <a:r>
              <a:rPr lang="ru-RU" dirty="0"/>
              <a:t>, </a:t>
            </a:r>
            <a:r>
              <a:rPr lang="ru-RU" dirty="0" err="1"/>
              <a:t>Нахарский</a:t>
            </a:r>
            <a:r>
              <a:rPr lang="ru-RU" dirty="0"/>
              <a:t>, </a:t>
            </a:r>
            <a:r>
              <a:rPr lang="ru-RU" dirty="0" err="1"/>
              <a:t>Сангайский</a:t>
            </a:r>
            <a:r>
              <a:rPr lang="ru-RU" dirty="0"/>
              <a:t> перевалы. </a:t>
            </a:r>
            <a:r>
              <a:rPr lang="ru-RU" dirty="0" smtClean="0"/>
              <a:t>Его </a:t>
            </a:r>
            <a:r>
              <a:rPr lang="ru-RU" dirty="0"/>
              <a:t>дивизией были освобождены г. Горячий Ключ, станица </a:t>
            </a:r>
            <a:r>
              <a:rPr lang="ru-RU" dirty="0" err="1"/>
              <a:t>Абинская</a:t>
            </a:r>
            <a:r>
              <a:rPr lang="ru-RU" dirty="0"/>
              <a:t>. </a:t>
            </a:r>
          </a:p>
        </p:txBody>
      </p:sp>
      <p:sp>
        <p:nvSpPr>
          <p:cNvPr id="7" name="TextBox 6"/>
          <p:cNvSpPr txBox="1"/>
          <p:nvPr/>
        </p:nvSpPr>
        <p:spPr>
          <a:xfrm>
            <a:off x="5613248" y="275246"/>
            <a:ext cx="3085140" cy="1015663"/>
          </a:xfrm>
          <a:prstGeom prst="rect">
            <a:avLst/>
          </a:prstGeom>
          <a:noFill/>
        </p:spPr>
        <p:txBody>
          <a:bodyPr wrap="none" rtlCol="0">
            <a:spAutoFit/>
          </a:bodyPr>
          <a:lstStyle/>
          <a:p>
            <a:pPr algn="ctr"/>
            <a:r>
              <a:rPr lang="ru-RU" sz="2000" b="1" dirty="0" err="1" smtClean="0">
                <a:solidFill>
                  <a:srgbClr val="7030A0"/>
                </a:solidFill>
                <a:latin typeface="Times New Roman" panose="02020603050405020304" pitchFamily="18" charset="0"/>
                <a:cs typeface="Times New Roman" panose="02020603050405020304" pitchFamily="18" charset="0"/>
              </a:rPr>
              <a:t>Хлевовой</a:t>
            </a:r>
            <a:r>
              <a:rPr lang="ru-RU" sz="2000" b="1" dirty="0" smtClean="0">
                <a:solidFill>
                  <a:srgbClr val="7030A0"/>
                </a:solidFill>
                <a:latin typeface="Times New Roman" panose="02020603050405020304" pitchFamily="18" charset="0"/>
                <a:cs typeface="Times New Roman" panose="02020603050405020304" pitchFamily="18" charset="0"/>
              </a:rPr>
              <a:t> </a:t>
            </a:r>
          </a:p>
          <a:p>
            <a:pPr algn="ctr"/>
            <a:r>
              <a:rPr lang="ru-RU" sz="2000" b="1" dirty="0" smtClean="0">
                <a:solidFill>
                  <a:srgbClr val="7030A0"/>
                </a:solidFill>
                <a:latin typeface="Times New Roman" panose="02020603050405020304" pitchFamily="18" charset="0"/>
                <a:cs typeface="Times New Roman" panose="02020603050405020304" pitchFamily="18" charset="0"/>
              </a:rPr>
              <a:t>Семен Леонтьевич,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10.05.1918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148064" y="4415062"/>
            <a:ext cx="3707904" cy="2308324"/>
          </a:xfrm>
          <a:prstGeom prst="rect">
            <a:avLst/>
          </a:prstGeom>
        </p:spPr>
        <p:txBody>
          <a:bodyPr wrap="square">
            <a:spAutoFit/>
          </a:bodyPr>
          <a:lstStyle/>
          <a:p>
            <a:r>
              <a:rPr lang="ru-RU" dirty="0" smtClean="0"/>
              <a:t>В </a:t>
            </a:r>
            <a:r>
              <a:rPr lang="ru-RU" dirty="0"/>
              <a:t>мае 1941 года прикомандирован в 186-ому истребительскому  противотанковому полку в город Житомир. В составе этого полка оборонял от врагов Киева. </a:t>
            </a:r>
            <a:r>
              <a:rPr lang="ru-RU" dirty="0" err="1"/>
              <a:t>Хлевовой</a:t>
            </a:r>
            <a:r>
              <a:rPr lang="ru-RU" dirty="0"/>
              <a:t> С.Л. – участник ВОВ воевавший с первого до последнего дня.  </a:t>
            </a:r>
          </a:p>
        </p:txBody>
      </p:sp>
      <p:pic>
        <p:nvPicPr>
          <p:cNvPr id="2055" name="Picture 7" descr="\\192.168.1.10\Arhiv\ЕВГЕНИЯ\Цветные ВСЕ\25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3" y="1312965"/>
            <a:ext cx="1711250" cy="290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38450"/>
      </p:ext>
    </p:extLst>
  </p:cSld>
  <p:clrMapOvr>
    <a:masterClrMapping/>
  </p:clrMapOvr>
  <mc:AlternateContent xmlns:mc="http://schemas.openxmlformats.org/markup-compatibility/2006">
    <mc:Choice xmlns:p14="http://schemas.microsoft.com/office/powerpoint/2010/main" Requires="p14">
      <p:transition p14:dur="250" advClick="0" advTm="6349">
        <p14:switch dir="r"/>
      </p:transition>
    </mc:Choice>
    <mc:Fallback>
      <p:transition advClick="0" advTm="6349">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ЕВГЕНИЯ\Цветные ВСЕ\258.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340768"/>
            <a:ext cx="2088232" cy="341816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67744" y="404664"/>
            <a:ext cx="4186808" cy="903007"/>
          </a:xfrm>
        </p:spPr>
        <p:txBody>
          <a:bodyPr>
            <a:noAutofit/>
          </a:bodyPr>
          <a:lstStyle/>
          <a:p>
            <a:pPr algn="ctr"/>
            <a:r>
              <a:rPr lang="ru-RU" sz="2000" b="1" dirty="0">
                <a:solidFill>
                  <a:srgbClr val="7030A0"/>
                </a:solidFill>
                <a:latin typeface="+mn-lt"/>
              </a:rPr>
              <a:t>Белозёрова Валентина </a:t>
            </a:r>
            <a:r>
              <a:rPr lang="ru-RU" sz="2000" b="1" dirty="0" smtClean="0">
                <a:solidFill>
                  <a:srgbClr val="7030A0"/>
                </a:solidFill>
                <a:latin typeface="+mn-lt"/>
              </a:rPr>
              <a:t>Александровна,</a:t>
            </a:r>
            <a:br>
              <a:rPr lang="ru-RU" sz="2000" b="1" dirty="0" smtClean="0">
                <a:solidFill>
                  <a:srgbClr val="7030A0"/>
                </a:solidFill>
                <a:latin typeface="+mn-lt"/>
              </a:rPr>
            </a:br>
            <a:r>
              <a:rPr lang="ru-RU" sz="2000" b="1" dirty="0" smtClean="0">
                <a:solidFill>
                  <a:srgbClr val="7030A0"/>
                </a:solidFill>
                <a:latin typeface="+mn-lt"/>
              </a:rPr>
              <a:t>23.12.1923  года рождения</a:t>
            </a:r>
            <a:endParaRPr lang="ru-RU" sz="2000" b="1" dirty="0">
              <a:solidFill>
                <a:srgbClr val="7030A0"/>
              </a:solidFill>
              <a:latin typeface="+mn-lt"/>
            </a:endParaRPr>
          </a:p>
        </p:txBody>
      </p:sp>
      <p:sp>
        <p:nvSpPr>
          <p:cNvPr id="5" name="Прямоугольник 4"/>
          <p:cNvSpPr/>
          <p:nvPr/>
        </p:nvSpPr>
        <p:spPr>
          <a:xfrm>
            <a:off x="479063" y="4915641"/>
            <a:ext cx="8208912" cy="1938992"/>
          </a:xfrm>
          <a:prstGeom prst="rect">
            <a:avLst/>
          </a:prstGeom>
        </p:spPr>
        <p:txBody>
          <a:bodyPr wrap="square">
            <a:spAutoFit/>
          </a:bodyPr>
          <a:lstStyle/>
          <a:p>
            <a:pPr algn="just"/>
            <a:r>
              <a:rPr lang="ru-RU" dirty="0"/>
              <a:t> </a:t>
            </a:r>
            <a:r>
              <a:rPr lang="ru-RU" sz="2400" dirty="0">
                <a:latin typeface="Times New Roman" panose="02020603050405020304" pitchFamily="18" charset="0"/>
                <a:cs typeface="Times New Roman" panose="02020603050405020304" pitchFamily="18" charset="0"/>
              </a:rPr>
              <a:t>До 1943 года Валентина Александровна работала кочегаром на паровозе, обслуживая военные части, подвозили военное снаряжение, продукты, одежду войсковым частям, а в 1943 году их эшелон был отправлен на фронт. Задачей их эшелона была поставка боевой техники к Сталинграду</a:t>
            </a:r>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480083"/>
      </p:ext>
    </p:extLst>
  </p:cSld>
  <p:clrMapOvr>
    <a:masterClrMapping/>
  </p:clrMapOvr>
  <mc:AlternateContent xmlns:mc="http://schemas.openxmlformats.org/markup-compatibility/2006">
    <mc:Choice xmlns:p14="http://schemas.microsoft.com/office/powerpoint/2010/main" Requires="p14">
      <p:transition p14:dur="250" advClick="0" advTm="6046">
        <p14:switch dir="r"/>
      </p:transition>
    </mc:Choice>
    <mc:Fallback>
      <p:transition advClick="0" advTm="604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112771"/>
      </p:ext>
    </p:extLst>
  </p:cSld>
  <p:clrMapOvr>
    <a:masterClrMapping/>
  </p:clrMapOvr>
  <mc:AlternateContent xmlns:mc="http://schemas.openxmlformats.org/markup-compatibility/2006">
    <mc:Choice xmlns:p14="http://schemas.microsoft.com/office/powerpoint/2010/main" Requires="p14">
      <p:transition p14:dur="250" advClick="0" advTm="3866">
        <p14:switch dir="r"/>
      </p:transition>
    </mc:Choice>
    <mc:Fallback>
      <p:transition advClick="0" advTm="3866">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ЕВГЕНИЯ\Черно-белые ВСЕ\123tif.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948597"/>
            <a:ext cx="2376264" cy="39286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692696"/>
            <a:ext cx="4320480" cy="936104"/>
          </a:xfrm>
        </p:spPr>
        <p:txBody>
          <a:bodyPr>
            <a:noAutofit/>
          </a:bodyPr>
          <a:lstStyle/>
          <a:p>
            <a:pPr algn="ctr"/>
            <a:r>
              <a:rPr lang="ru-RU" sz="2800" b="1" dirty="0" smtClean="0">
                <a:solidFill>
                  <a:srgbClr val="FF0000"/>
                </a:solidFill>
                <a:latin typeface="+mn-lt"/>
              </a:rPr>
              <a:t/>
            </a:r>
            <a:br>
              <a:rPr lang="ru-RU" sz="2800" b="1" dirty="0" smtClean="0">
                <a:solidFill>
                  <a:srgbClr val="FF0000"/>
                </a:solidFill>
                <a:latin typeface="+mn-lt"/>
              </a:rPr>
            </a:br>
            <a:r>
              <a:rPr lang="ru-RU" sz="2800" b="1" dirty="0">
                <a:solidFill>
                  <a:srgbClr val="FF0000"/>
                </a:solidFill>
                <a:latin typeface="+mn-lt"/>
              </a:rPr>
              <a:t/>
            </a:r>
            <a:br>
              <a:rPr lang="ru-RU" sz="2800" b="1" dirty="0">
                <a:solidFill>
                  <a:srgbClr val="FF0000"/>
                </a:solidFill>
                <a:latin typeface="+mn-lt"/>
              </a:rPr>
            </a:br>
            <a:r>
              <a:rPr lang="ru-RU" sz="2800" b="1" dirty="0" smtClean="0">
                <a:solidFill>
                  <a:srgbClr val="7030A0"/>
                </a:solidFill>
                <a:latin typeface="+mn-lt"/>
              </a:rPr>
              <a:t>Аксенова </a:t>
            </a:r>
            <a:br>
              <a:rPr lang="ru-RU" sz="2800" b="1" dirty="0" smtClean="0">
                <a:solidFill>
                  <a:srgbClr val="7030A0"/>
                </a:solidFill>
                <a:latin typeface="+mn-lt"/>
              </a:rPr>
            </a:br>
            <a:r>
              <a:rPr lang="ru-RU" sz="2800" b="1" dirty="0" smtClean="0">
                <a:solidFill>
                  <a:srgbClr val="7030A0"/>
                </a:solidFill>
                <a:latin typeface="+mn-lt"/>
              </a:rPr>
              <a:t>Клавдия Яковлевна</a:t>
            </a:r>
            <a:endParaRPr lang="ru-RU" sz="2800" b="1" dirty="0">
              <a:solidFill>
                <a:srgbClr val="7030A0"/>
              </a:solidFill>
              <a:latin typeface="+mn-lt"/>
            </a:endParaRPr>
          </a:p>
        </p:txBody>
      </p:sp>
      <p:pic>
        <p:nvPicPr>
          <p:cNvPr id="4" name="Picture 2" descr="\\192.168.1.10\Arhiv\ЕВГЕНИЯ\Черно-белые ВСЕ\125ti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805" y="1916832"/>
            <a:ext cx="2765975"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211960" y="692696"/>
            <a:ext cx="4752528" cy="954107"/>
          </a:xfrm>
          <a:prstGeom prst="rect">
            <a:avLst/>
          </a:prstGeom>
        </p:spPr>
        <p:txBody>
          <a:bodyPr wrap="square">
            <a:spAutoFit/>
          </a:bodyPr>
          <a:lstStyle/>
          <a:p>
            <a:pPr algn="ctr"/>
            <a:r>
              <a:rPr lang="ru-RU" sz="2800" b="1" dirty="0">
                <a:solidFill>
                  <a:srgbClr val="7030A0"/>
                </a:solidFill>
              </a:rPr>
              <a:t>Бегун </a:t>
            </a:r>
            <a:endParaRPr lang="ru-RU" sz="2800" b="1" dirty="0" smtClean="0">
              <a:solidFill>
                <a:srgbClr val="7030A0"/>
              </a:solidFill>
            </a:endParaRPr>
          </a:p>
          <a:p>
            <a:pPr algn="ctr"/>
            <a:r>
              <a:rPr lang="ru-RU" sz="2800" b="1" dirty="0" smtClean="0">
                <a:solidFill>
                  <a:srgbClr val="7030A0"/>
                </a:solidFill>
              </a:rPr>
              <a:t>Валентин Иванович </a:t>
            </a:r>
          </a:p>
        </p:txBody>
      </p:sp>
    </p:spTree>
    <p:extLst>
      <p:ext uri="{BB962C8B-B14F-4D97-AF65-F5344CB8AC3E}">
        <p14:creationId xmlns:p14="http://schemas.microsoft.com/office/powerpoint/2010/main" val="333049495"/>
      </p:ext>
    </p:extLst>
  </p:cSld>
  <p:clrMapOvr>
    <a:masterClrMapping/>
  </p:clrMapOvr>
  <mc:AlternateContent xmlns:mc="http://schemas.openxmlformats.org/markup-compatibility/2006">
    <mc:Choice xmlns:p14="http://schemas.microsoft.com/office/powerpoint/2010/main" Requires="p14">
      <p:transition p14:dur="250" advClick="0" advTm="2826">
        <p14:switch dir="r"/>
      </p:transition>
    </mc:Choice>
    <mc:Fallback>
      <p:transition advClick="0" advTm="2826">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260648"/>
            <a:ext cx="8424936" cy="631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91702"/>
      </p:ext>
    </p:extLst>
  </p:cSld>
  <p:clrMapOvr>
    <a:masterClrMapping/>
  </p:clrMapOvr>
  <mc:AlternateContent xmlns:mc="http://schemas.openxmlformats.org/markup-compatibility/2006">
    <mc:Choice xmlns:p14="http://schemas.microsoft.com/office/powerpoint/2010/main" Requires="p14">
      <p:transition p14:dur="250" advClick="0" advTm="5261">
        <p14:switch dir="r"/>
      </p:transition>
    </mc:Choice>
    <mc:Fallback>
      <p:transition advClick="0" advTm="5261">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98956"/>
            <a:ext cx="2168469" cy="279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409743"/>
            <a:ext cx="3610744" cy="850106"/>
          </a:xfrm>
        </p:spPr>
        <p:txBody>
          <a:bodyPr>
            <a:noAutofit/>
          </a:bodyPr>
          <a:lstStyle/>
          <a:p>
            <a:pPr algn="ctr"/>
            <a:r>
              <a:rPr lang="ru-RU" sz="2000" b="1" dirty="0" err="1">
                <a:solidFill>
                  <a:srgbClr val="7030A0"/>
                </a:solidFill>
                <a:latin typeface="Times New Roman" panose="02020603050405020304" pitchFamily="18" charset="0"/>
                <a:cs typeface="Times New Roman" panose="02020603050405020304" pitchFamily="18" charset="0"/>
              </a:rPr>
              <a:t>Афонин</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Герасим Михайлович,</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 10.01.1920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 </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07504" y="4221088"/>
            <a:ext cx="4572000" cy="2031325"/>
          </a:xfrm>
          <a:prstGeom prst="rect">
            <a:avLst/>
          </a:prstGeom>
        </p:spPr>
        <p:txBody>
          <a:bodyPr>
            <a:spAutoFit/>
          </a:bodyPr>
          <a:lstStyle/>
          <a:p>
            <a:r>
              <a:rPr lang="ru-RU" dirty="0" smtClean="0"/>
              <a:t>В </a:t>
            </a:r>
            <a:r>
              <a:rPr lang="ru-RU" dirty="0"/>
              <a:t>1940 году призвали в армию. Службу начал в 102 кавалерийском полку маршала Буденного в городе </a:t>
            </a:r>
            <a:r>
              <a:rPr lang="ru-RU" dirty="0" err="1"/>
              <a:t>Волковыйске</a:t>
            </a:r>
            <a:r>
              <a:rPr lang="ru-RU" dirty="0"/>
              <a:t>, в </a:t>
            </a:r>
            <a:r>
              <a:rPr lang="ru-RU" dirty="0" smtClean="0"/>
              <a:t>Белоруссии. Герасим </a:t>
            </a:r>
            <a:r>
              <a:rPr lang="ru-RU" dirty="0"/>
              <a:t>Михайлович принимал участие в боях на Курской дуге под деревней Прохоровка. </a:t>
            </a:r>
          </a:p>
          <a:p>
            <a:endParaRPr lang="ru-RU"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298456"/>
            <a:ext cx="2093051" cy="283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359543" y="292159"/>
            <a:ext cx="3149260" cy="1015663"/>
          </a:xfrm>
          <a:prstGeom prst="rect">
            <a:avLst/>
          </a:prstGeom>
        </p:spPr>
        <p:txBody>
          <a:bodyPr wrap="none">
            <a:spAutoFi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Мерзляков</a:t>
            </a:r>
          </a:p>
          <a:p>
            <a:pPr algn="ct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rPr>
              <a:t>Николай </a:t>
            </a:r>
            <a:r>
              <a:rPr lang="ru-RU" sz="2000" b="1" dirty="0" smtClean="0">
                <a:solidFill>
                  <a:srgbClr val="7030A0"/>
                </a:solidFill>
                <a:latin typeface="Times New Roman" panose="02020603050405020304" pitchFamily="18" charset="0"/>
                <a:cs typeface="Times New Roman" panose="02020603050405020304" pitchFamily="18" charset="0"/>
              </a:rPr>
              <a:t>Семёнович,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19.07.1924 года рождения </a:t>
            </a:r>
            <a:endParaRPr lang="ru-RU" sz="2000" b="1" dirty="0">
              <a:solidFill>
                <a:srgbClr val="7030A0"/>
              </a:solidFill>
            </a:endParaRPr>
          </a:p>
        </p:txBody>
      </p:sp>
      <p:sp>
        <p:nvSpPr>
          <p:cNvPr id="8" name="Прямоугольник 7"/>
          <p:cNvSpPr/>
          <p:nvPr/>
        </p:nvSpPr>
        <p:spPr>
          <a:xfrm>
            <a:off x="4572000" y="4137574"/>
            <a:ext cx="4572000" cy="2585323"/>
          </a:xfrm>
          <a:prstGeom prst="rect">
            <a:avLst/>
          </a:prstGeom>
        </p:spPr>
        <p:txBody>
          <a:bodyPr>
            <a:spAutoFit/>
          </a:bodyPr>
          <a:lstStyle/>
          <a:p>
            <a:r>
              <a:rPr lang="ru-RU" dirty="0"/>
              <a:t>В начале войны он попросился на фронт и его направили во 2-е Туркестанское пулеметное училище. В мае 1943 года Николай Семенович закончил училище в звании лейтенанта и был направлен на Степной фронт, 6-й гвардейской дивизии, 10 стрелкового полка. </a:t>
            </a:r>
            <a:r>
              <a:rPr lang="ru-RU" dirty="0" smtClean="0"/>
              <a:t>С </a:t>
            </a:r>
            <a:r>
              <a:rPr lang="ru-RU" dirty="0"/>
              <a:t>мая 1942 г.- Степной фронт, командир роты ПТР. Участие в боях на Орловско-Курской дуге.</a:t>
            </a:r>
          </a:p>
        </p:txBody>
      </p:sp>
    </p:spTree>
    <p:extLst>
      <p:ext uri="{BB962C8B-B14F-4D97-AF65-F5344CB8AC3E}">
        <p14:creationId xmlns:p14="http://schemas.microsoft.com/office/powerpoint/2010/main" val="3347634581"/>
      </p:ext>
    </p:extLst>
  </p:cSld>
  <p:clrMapOvr>
    <a:masterClrMapping/>
  </p:clrMapOvr>
  <mc:AlternateContent xmlns:mc="http://schemas.openxmlformats.org/markup-compatibility/2006">
    <mc:Choice xmlns:p14="http://schemas.microsoft.com/office/powerpoint/2010/main" Requires="p14">
      <p:transition p14:dur="250" advClick="0" advTm="5542">
        <p14:switch dir="r"/>
      </p:transition>
    </mc:Choice>
    <mc:Fallback>
      <p:transition advClick="0" advTm="5542">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listy_MPC_Margarity_i_Vyacheslava_Dvoreckikh_-_Bessmertnyjj_polk_avtA_Olkhanskijj_64067916">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05200"/>
            <a:ext cx="609600" cy="609600"/>
          </a:xfrm>
        </p:spPr>
      </p:pic>
      <p:sp>
        <p:nvSpPr>
          <p:cNvPr id="2" name="Заголовок 1"/>
          <p:cNvSpPr>
            <a:spLocks noGrp="1"/>
          </p:cNvSpPr>
          <p:nvPr>
            <p:ph type="title"/>
          </p:nvPr>
        </p:nvSpPr>
        <p:spPr/>
        <p:txBody>
          <a:bodyPr/>
          <a:lstStyle/>
          <a:p>
            <a:endParaRPr lang="ru-RU" dirty="0"/>
          </a:p>
        </p:txBody>
      </p:sp>
      <p:pic>
        <p:nvPicPr>
          <p:cNvPr id="4" name="Picture 2" descr="C:\Users\ByatikovaEA\Desktop\ГЕТТО.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37" y="56790"/>
            <a:ext cx="8808979" cy="6725634"/>
          </a:xfrm>
          <a:prstGeom prst="rect">
            <a:avLst/>
          </a:prstGeom>
          <a:noFill/>
          <a:extLst>
            <a:ext uri="{909E8E84-426E-40DD-AFC4-6F175D3DCCD1}">
              <a14:hiddenFill xmlns:a14="http://schemas.microsoft.com/office/drawing/2010/main">
                <a:solidFill>
                  <a:srgbClr val="FFFFFF"/>
                </a:solidFill>
              </a14:hiddenFill>
            </a:ext>
          </a:extLst>
        </p:spPr>
      </p:pic>
      <p:pic>
        <p:nvPicPr>
          <p:cNvPr id="6" name="Solisty_MPC_Margarity_i_Vyacheslava_Dvoreckikh_-_Bessmertnyjj_polk_avtA_Olkhanskijj_640679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373216"/>
            <a:ext cx="609600" cy="609600"/>
          </a:xfrm>
          <a:prstGeom prst="rect">
            <a:avLst/>
          </a:prstGeom>
        </p:spPr>
      </p:pic>
    </p:spTree>
    <p:extLst>
      <p:ext uri="{BB962C8B-B14F-4D97-AF65-F5344CB8AC3E}">
        <p14:creationId xmlns:p14="http://schemas.microsoft.com/office/powerpoint/2010/main" val="244912048"/>
      </p:ext>
    </p:extLst>
  </p:cSld>
  <p:clrMapOvr>
    <a:masterClrMapping/>
  </p:clrMapOvr>
  <mc:AlternateContent xmlns:mc="http://schemas.openxmlformats.org/markup-compatibility/2006">
    <mc:Choice xmlns:p14="http://schemas.microsoft.com/office/powerpoint/2010/main" Requires="p14">
      <p:transition p14:dur="250" advClick="0" advTm="7567">
        <p14:switch dir="r"/>
      </p:transition>
    </mc:Choice>
    <mc:Fallback>
      <p:transition advClick="0" advTm="7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2552"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numSld="999" showWhenStopped="0">
                <p:cTn id="13" repeatCount="indefinite"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yatikovaEA\Desktop\Короленко28\портрет 07.09.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628800"/>
            <a:ext cx="3139374"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03956" y="261864"/>
            <a:ext cx="5482952" cy="1066130"/>
          </a:xfrm>
        </p:spPr>
        <p:txBody>
          <a:bodyPr>
            <a:normAutofit/>
          </a:bodyPr>
          <a:lstStyle/>
          <a:p>
            <a:pPr algn="ctr"/>
            <a:r>
              <a:rPr lang="ru-RU" sz="2000" dirty="0">
                <a:solidFill>
                  <a:srgbClr val="7030A0"/>
                </a:solidFill>
                <a:latin typeface="Times New Roman" panose="02020603050405020304" pitchFamily="18" charset="0"/>
                <a:cs typeface="Times New Roman" panose="02020603050405020304" pitchFamily="18" charset="0"/>
              </a:rPr>
              <a:t>Короленко </a:t>
            </a:r>
            <a:r>
              <a:rPr lang="ru-RU" sz="2000" dirty="0" smtClean="0">
                <a:solidFill>
                  <a:srgbClr val="7030A0"/>
                </a:solidFill>
                <a:latin typeface="Times New Roman" panose="02020603050405020304" pitchFamily="18" charset="0"/>
                <a:cs typeface="Times New Roman" panose="02020603050405020304" pitchFamily="18" charset="0"/>
              </a:rPr>
              <a:t/>
            </a:r>
            <a:br>
              <a:rPr lang="ru-RU" sz="2000" dirty="0" smtClean="0">
                <a:solidFill>
                  <a:srgbClr val="7030A0"/>
                </a:solidFill>
                <a:latin typeface="Times New Roman" panose="02020603050405020304" pitchFamily="18" charset="0"/>
                <a:cs typeface="Times New Roman" panose="02020603050405020304" pitchFamily="18" charset="0"/>
              </a:rPr>
            </a:br>
            <a:r>
              <a:rPr lang="ru-RU" sz="2000" dirty="0" smtClean="0">
                <a:solidFill>
                  <a:srgbClr val="7030A0"/>
                </a:solidFill>
                <a:latin typeface="Times New Roman" panose="02020603050405020304" pitchFamily="18" charset="0"/>
                <a:cs typeface="Times New Roman" panose="02020603050405020304" pitchFamily="18" charset="0"/>
              </a:rPr>
              <a:t>Мария Семеновна, </a:t>
            </a:r>
            <a:r>
              <a:rPr lang="ru-RU" sz="2000" dirty="0">
                <a:solidFill>
                  <a:srgbClr val="7030A0"/>
                </a:solidFill>
                <a:latin typeface="Times New Roman" panose="02020603050405020304" pitchFamily="18" charset="0"/>
                <a:cs typeface="Times New Roman" panose="02020603050405020304" pitchFamily="18" charset="0"/>
              </a:rPr>
              <a:t/>
            </a:r>
            <a:br>
              <a:rPr lang="ru-RU" sz="2000" dirty="0">
                <a:solidFill>
                  <a:srgbClr val="7030A0"/>
                </a:solidFill>
                <a:latin typeface="Times New Roman" panose="02020603050405020304" pitchFamily="18" charset="0"/>
                <a:cs typeface="Times New Roman" panose="02020603050405020304" pitchFamily="18" charset="0"/>
              </a:rPr>
            </a:br>
            <a:r>
              <a:rPr lang="ru-RU" sz="2000" dirty="0" smtClean="0">
                <a:solidFill>
                  <a:srgbClr val="7030A0"/>
                </a:solidFill>
                <a:latin typeface="Times New Roman" panose="02020603050405020304" pitchFamily="18" charset="0"/>
                <a:cs typeface="Times New Roman" panose="02020603050405020304" pitchFamily="18" charset="0"/>
              </a:rPr>
              <a:t>07.10.1927 года рождения</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1325" y="3816309"/>
            <a:ext cx="4572000" cy="2800767"/>
          </a:xfrm>
          <a:prstGeom prst="rect">
            <a:avLst/>
          </a:prstGeom>
        </p:spPr>
        <p:txBody>
          <a:bodyPr>
            <a:spAutoFit/>
          </a:bodyPr>
          <a:lstStyle/>
          <a:p>
            <a:r>
              <a:rPr lang="ru-RU" sz="1600" dirty="0" smtClean="0">
                <a:latin typeface="Times New Roman" panose="02020603050405020304" pitchFamily="18" charset="0"/>
                <a:cs typeface="Times New Roman" panose="02020603050405020304" pitchFamily="18" charset="0"/>
              </a:rPr>
              <a:t>Холод</a:t>
            </a:r>
            <a:r>
              <a:rPr lang="ru-RU" sz="1600" dirty="0">
                <a:latin typeface="Times New Roman" panose="02020603050405020304" pitchFamily="18" charset="0"/>
                <a:cs typeface="Times New Roman" panose="02020603050405020304" pitchFamily="18" charset="0"/>
              </a:rPr>
              <a:t>, голод и  нужду познала Мария Семеновна в полной </a:t>
            </a:r>
            <a:r>
              <a:rPr lang="ru-RU" sz="1600" dirty="0" smtClean="0">
                <a:latin typeface="Times New Roman" panose="02020603050405020304" pitchFamily="18" charset="0"/>
                <a:cs typeface="Times New Roman" panose="02020603050405020304" pitchFamily="18" charset="0"/>
              </a:rPr>
              <a:t>мере.</a:t>
            </a:r>
            <a:r>
              <a:rPr lang="ru-RU" sz="1600" dirty="0">
                <a:latin typeface="Times New Roman" panose="02020603050405020304" pitchFamily="18" charset="0"/>
                <a:cs typeface="Times New Roman" panose="02020603050405020304" pitchFamily="18" charset="0"/>
              </a:rPr>
              <a:t> Мария в свои 14 лет оказалась в Германии. Она попала к хозяину-немцу. У него было 25 коров, их надо было почистить скребницей и щеткой, трех коров доила. Для коров хозяин косил сено, а Марии надо было его раскидать, высушить, собрать в копна, а потом в большие копна, затем латками его раскидать и когда сено высохнет, завезти в сарай. Мария была самая маленькая из работающих.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плену Мария пробыла почти три года. </a:t>
            </a:r>
            <a:endParaRPr lang="ru-RU" sz="1600" dirty="0"/>
          </a:p>
        </p:txBody>
      </p:sp>
      <p:pic>
        <p:nvPicPr>
          <p:cNvPr id="6" name="Picture 2" descr="C:\Users\ByatikovaEA\Desktop\Пономарева\фото\35   09.05. 20....Нефтеюганск кафе.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535699"/>
            <a:ext cx="1805860" cy="272191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074391" y="404664"/>
            <a:ext cx="3085140" cy="1015663"/>
          </a:xfrm>
          <a:prstGeom prst="rect">
            <a:avLst/>
          </a:prstGeom>
        </p:spPr>
        <p:txBody>
          <a:bodyPr wrap="none">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Пономарева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Эмма Алексеевна,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30.05.1938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557082" y="4252467"/>
            <a:ext cx="4572000" cy="2308324"/>
          </a:xfrm>
          <a:prstGeom prst="rect">
            <a:avLst/>
          </a:prstGeom>
        </p:spPr>
        <p:txBody>
          <a:bodyPr>
            <a:spAutoFit/>
          </a:bodyPr>
          <a:lstStyle/>
          <a:p>
            <a:r>
              <a:rPr lang="ru-RU" dirty="0"/>
              <a:t>Когда немцы зашли в поселок, первым делом они выгнали на улицы оставшихся в поселке женщин и детей, и подожгли дома. </a:t>
            </a:r>
            <a:endParaRPr lang="ru-RU" dirty="0" smtClean="0"/>
          </a:p>
          <a:p>
            <a:r>
              <a:rPr lang="ru-RU" dirty="0" smtClean="0"/>
              <a:t>Вывозили их </a:t>
            </a:r>
            <a:r>
              <a:rPr lang="ru-RU" dirty="0"/>
              <a:t>на грузовой машине в Брянск, и загрузили в последний эшелон</a:t>
            </a:r>
            <a:r>
              <a:rPr lang="ru-RU" dirty="0" smtClean="0"/>
              <a:t>.</a:t>
            </a:r>
            <a:r>
              <a:rPr lang="ru-RU" dirty="0"/>
              <a:t> Привезли и поместили всех в сарай, где держали домашних животных, на долгие одиннадцать месяцев. </a:t>
            </a:r>
          </a:p>
        </p:txBody>
      </p:sp>
    </p:spTree>
    <p:extLst>
      <p:ext uri="{BB962C8B-B14F-4D97-AF65-F5344CB8AC3E}">
        <p14:creationId xmlns:p14="http://schemas.microsoft.com/office/powerpoint/2010/main" val="3743791821"/>
      </p:ext>
    </p:extLst>
  </p:cSld>
  <p:clrMapOvr>
    <a:masterClrMapping/>
  </p:clrMapOvr>
  <mc:AlternateContent xmlns:mc="http://schemas.openxmlformats.org/markup-compatibility/2006">
    <mc:Choice xmlns:p14="http://schemas.microsoft.com/office/powerpoint/2010/main" Requires="p14">
      <p:transition p14:dur="250" advClick="0" advTm="12399">
        <p14:switch dir="r"/>
      </p:transition>
    </mc:Choice>
    <mc:Fallback>
      <p:transition advClick="0" advTm="12399">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yatikovaEA\Desktop\узники\Ляпин И.Д\ЕД.ХР.26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196752"/>
            <a:ext cx="1348591" cy="212510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656692"/>
            <a:ext cx="3384376" cy="1080120"/>
          </a:xfrm>
        </p:spPr>
        <p:txBody>
          <a:bodyPr>
            <a:normAutofit fontScale="90000"/>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a:solidFill>
                  <a:srgbClr val="C00000"/>
                </a:solidFill>
                <a:latin typeface="Times New Roman" panose="02020603050405020304" pitchFamily="18" charset="0"/>
                <a:cs typeface="Times New Roman" panose="02020603050405020304" pitchFamily="18" charset="0"/>
              </a:rPr>
              <a:t/>
            </a:r>
            <a:br>
              <a:rPr lang="ru-RU" sz="2000" b="1" dirty="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a:solidFill>
                  <a:srgbClr val="C00000"/>
                </a:solidFill>
                <a:latin typeface="Times New Roman" panose="02020603050405020304" pitchFamily="18" charset="0"/>
                <a:cs typeface="Times New Roman" panose="02020603050405020304" pitchFamily="18" charset="0"/>
              </a:rPr>
              <a:t/>
            </a:r>
            <a:br>
              <a:rPr lang="ru-RU" sz="2000" b="1" dirty="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a:solidFill>
                  <a:srgbClr val="C00000"/>
                </a:solidFill>
                <a:latin typeface="Times New Roman" panose="02020603050405020304" pitchFamily="18" charset="0"/>
                <a:cs typeface="Times New Roman" panose="02020603050405020304" pitchFamily="18" charset="0"/>
              </a:rPr>
              <a:t/>
            </a:r>
            <a:br>
              <a:rPr lang="ru-RU" sz="2000" b="1" dirty="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a:solidFill>
                  <a:srgbClr val="C00000"/>
                </a:solidFill>
                <a:latin typeface="Times New Roman" panose="02020603050405020304" pitchFamily="18" charset="0"/>
                <a:cs typeface="Times New Roman" panose="02020603050405020304" pitchFamily="18" charset="0"/>
              </a:rPr>
              <a:t/>
            </a:r>
            <a:br>
              <a:rPr lang="ru-RU" sz="2000" b="1" dirty="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000" b="1" dirty="0">
                <a:solidFill>
                  <a:srgbClr val="C00000"/>
                </a:solidFill>
                <a:latin typeface="Times New Roman" panose="02020603050405020304" pitchFamily="18" charset="0"/>
                <a:cs typeface="Times New Roman" panose="02020603050405020304" pitchFamily="18" charset="0"/>
              </a:rPr>
              <a:t/>
            </a:r>
            <a:br>
              <a:rPr lang="ru-RU" sz="2000" b="1" dirty="0">
                <a:solidFill>
                  <a:srgbClr val="C00000"/>
                </a:solidFill>
                <a:latin typeface="Times New Roman" panose="02020603050405020304" pitchFamily="18" charset="0"/>
                <a:cs typeface="Times New Roman" panose="02020603050405020304" pitchFamily="18" charset="0"/>
              </a:rPr>
            </a:br>
            <a:r>
              <a:rPr lang="ru-RU" sz="2000" b="1" dirty="0" smtClean="0">
                <a:solidFill>
                  <a:srgbClr val="C00000"/>
                </a:solidFill>
                <a:latin typeface="Times New Roman" panose="02020603050405020304" pitchFamily="18" charset="0"/>
                <a:cs typeface="Times New Roman" panose="02020603050405020304" pitchFamily="18" charset="0"/>
              </a:rPr>
              <a:t/>
            </a:r>
            <a:br>
              <a:rPr lang="ru-RU" sz="2000" b="1" dirty="0" smtClean="0">
                <a:solidFill>
                  <a:srgbClr val="C00000"/>
                </a:solidFill>
                <a:latin typeface="Times New Roman" panose="02020603050405020304" pitchFamily="18" charset="0"/>
                <a:cs typeface="Times New Roman" panose="02020603050405020304" pitchFamily="18" charset="0"/>
              </a:rPr>
            </a:br>
            <a:r>
              <a:rPr lang="ru-RU" sz="2200" b="1" dirty="0" err="1" smtClean="0">
                <a:solidFill>
                  <a:srgbClr val="7030A0"/>
                </a:solidFill>
                <a:latin typeface="Times New Roman" panose="02020603050405020304" pitchFamily="18" charset="0"/>
                <a:cs typeface="Times New Roman" panose="02020603050405020304" pitchFamily="18" charset="0"/>
              </a:rPr>
              <a:t>Ляпин</a:t>
            </a:r>
            <a:r>
              <a:rPr lang="ru-RU" sz="2200" b="1" dirty="0" smtClean="0">
                <a:solidFill>
                  <a:srgbClr val="7030A0"/>
                </a:solidFill>
                <a:latin typeface="Times New Roman" panose="02020603050405020304" pitchFamily="18" charset="0"/>
                <a:cs typeface="Times New Roman" panose="02020603050405020304" pitchFamily="18" charset="0"/>
              </a:rPr>
              <a:t/>
            </a:r>
            <a:br>
              <a:rPr lang="ru-RU" sz="2200" b="1" dirty="0" smtClean="0">
                <a:solidFill>
                  <a:srgbClr val="7030A0"/>
                </a:solidFill>
                <a:latin typeface="Times New Roman" panose="02020603050405020304" pitchFamily="18" charset="0"/>
                <a:cs typeface="Times New Roman" panose="02020603050405020304" pitchFamily="18" charset="0"/>
              </a:rPr>
            </a:br>
            <a:r>
              <a:rPr lang="ru-RU" sz="2200" b="1" dirty="0" smtClean="0">
                <a:solidFill>
                  <a:srgbClr val="7030A0"/>
                </a:solidFill>
                <a:latin typeface="Times New Roman" panose="02020603050405020304" pitchFamily="18" charset="0"/>
                <a:cs typeface="Times New Roman" panose="02020603050405020304" pitchFamily="18" charset="0"/>
              </a:rPr>
              <a:t> </a:t>
            </a:r>
            <a:r>
              <a:rPr lang="ru-RU" sz="2200" b="1" dirty="0">
                <a:solidFill>
                  <a:srgbClr val="7030A0"/>
                </a:solidFill>
                <a:latin typeface="Times New Roman" panose="02020603050405020304" pitchFamily="18" charset="0"/>
                <a:cs typeface="Times New Roman" panose="02020603050405020304" pitchFamily="18" charset="0"/>
              </a:rPr>
              <a:t>Иван </a:t>
            </a:r>
            <a:r>
              <a:rPr lang="ru-RU" sz="2200" b="1" dirty="0" smtClean="0">
                <a:solidFill>
                  <a:srgbClr val="7030A0"/>
                </a:solidFill>
                <a:latin typeface="Times New Roman" panose="02020603050405020304" pitchFamily="18" charset="0"/>
                <a:cs typeface="Times New Roman" panose="02020603050405020304" pitchFamily="18" charset="0"/>
              </a:rPr>
              <a:t>Данилович,</a:t>
            </a:r>
            <a:br>
              <a:rPr lang="ru-RU" sz="2200" b="1" dirty="0" smtClean="0">
                <a:solidFill>
                  <a:srgbClr val="7030A0"/>
                </a:solidFill>
                <a:latin typeface="Times New Roman" panose="02020603050405020304" pitchFamily="18" charset="0"/>
                <a:cs typeface="Times New Roman" panose="02020603050405020304" pitchFamily="18" charset="0"/>
              </a:rPr>
            </a:br>
            <a:r>
              <a:rPr lang="ru-RU" sz="2200" b="1" dirty="0">
                <a:solidFill>
                  <a:srgbClr val="7030A0"/>
                </a:solidFill>
                <a:latin typeface="Times New Roman" panose="02020603050405020304" pitchFamily="18" charset="0"/>
                <a:cs typeface="Times New Roman" panose="02020603050405020304" pitchFamily="18" charset="0"/>
              </a:rPr>
              <a:t>15 июня  1921  года </a:t>
            </a:r>
            <a:r>
              <a:rPr lang="ru-RU" b="1" dirty="0">
                <a:solidFill>
                  <a:srgbClr val="FFFF00"/>
                </a:solidFill>
                <a:latin typeface="Times New Roman" panose="02020603050405020304" pitchFamily="18" charset="0"/>
                <a:cs typeface="Times New Roman" panose="02020603050405020304" pitchFamily="18" charset="0"/>
              </a:rPr>
              <a:t/>
            </a:r>
            <a:br>
              <a:rPr lang="ru-RU" b="1" dirty="0">
                <a:solidFill>
                  <a:srgbClr val="FFFF00"/>
                </a:solidFill>
                <a:latin typeface="Times New Roman" panose="02020603050405020304" pitchFamily="18" charset="0"/>
                <a:cs typeface="Times New Roman" panose="02020603050405020304" pitchFamily="18" charset="0"/>
              </a:rPr>
            </a:br>
            <a:endParaRPr lang="ru-RU" b="1" dirty="0"/>
          </a:p>
        </p:txBody>
      </p:sp>
      <p:sp>
        <p:nvSpPr>
          <p:cNvPr id="7" name="Прямоугольник 6"/>
          <p:cNvSpPr/>
          <p:nvPr/>
        </p:nvSpPr>
        <p:spPr>
          <a:xfrm>
            <a:off x="107504" y="3212976"/>
            <a:ext cx="6120680" cy="3570208"/>
          </a:xfrm>
          <a:prstGeom prst="rect">
            <a:avLst/>
          </a:prstGeom>
        </p:spPr>
        <p:txBody>
          <a:bodyPr wrap="square">
            <a:spAutoFit/>
          </a:bodyPr>
          <a:lstStyle/>
          <a:p>
            <a:pPr algn="just"/>
            <a:r>
              <a:rPr lang="ru-RU" dirty="0">
                <a:solidFill>
                  <a:srgbClr val="FFFF00"/>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17 </a:t>
            </a:r>
            <a:r>
              <a:rPr lang="ru-RU" sz="1600" dirty="0">
                <a:latin typeface="Times New Roman" panose="02020603050405020304" pitchFamily="18" charset="0"/>
                <a:cs typeface="Times New Roman" panose="02020603050405020304" pitchFamily="18" charset="0"/>
              </a:rPr>
              <a:t>октября 1940 года призвали в армию в город Новороссийск в войска связи. В 1941 году в первые дни войны часть, в которой служил Иван Данилович была переброшена в Белоруссию под город </a:t>
            </a:r>
            <a:r>
              <a:rPr lang="ru-RU" sz="1600" dirty="0" smtClean="0">
                <a:latin typeface="Times New Roman" panose="02020603050405020304" pitchFamily="18" charset="0"/>
                <a:cs typeface="Times New Roman" panose="02020603050405020304" pitchFamily="18" charset="0"/>
              </a:rPr>
              <a:t>Орша. Попал </a:t>
            </a:r>
            <a:r>
              <a:rPr lang="ru-RU" sz="1600" dirty="0">
                <a:latin typeface="Times New Roman" panose="02020603050405020304" pitchFamily="18" charset="0"/>
                <a:cs typeface="Times New Roman" panose="02020603050405020304" pitchFamily="18" charset="0"/>
              </a:rPr>
              <a:t>в окружение и плен.</a:t>
            </a:r>
          </a:p>
          <a:p>
            <a:pPr algn="just"/>
            <a:r>
              <a:rPr lang="ru-RU" sz="1600" dirty="0">
                <a:latin typeface="Times New Roman" panose="02020603050405020304" pitchFamily="18" charset="0"/>
                <a:cs typeface="Times New Roman" panose="02020603050405020304" pitchFamily="18" charset="0"/>
              </a:rPr>
              <a:t>            Находясь в плену, работал на цементном заводе в городе Эссен в Германии. В обязанности военнопленных входила самая тяжелая работа, разбивать гранит и транспортировать его. </a:t>
            </a:r>
          </a:p>
          <a:p>
            <a:pPr algn="just"/>
            <a:r>
              <a:rPr lang="ru-RU" sz="1600" dirty="0">
                <a:latin typeface="Times New Roman" panose="02020603050405020304" pitchFamily="18" charset="0"/>
                <a:cs typeface="Times New Roman" panose="02020603050405020304" pitchFamily="18" charset="0"/>
              </a:rPr>
              <a:t>            Весной 1945 года немцы с военнопленными бежали в Норвегию.</a:t>
            </a:r>
          </a:p>
          <a:p>
            <a:pPr algn="just"/>
            <a:r>
              <a:rPr lang="ru-RU" sz="1600" dirty="0">
                <a:latin typeface="Times New Roman" panose="02020603050405020304" pitchFamily="18" charset="0"/>
                <a:cs typeface="Times New Roman" panose="02020603050405020304" pitchFamily="18" charset="0"/>
              </a:rPr>
              <a:t>           В этом же году Иван Данилович и еще 50 человек бывших военнопленных были отправлены поездом в Ленинград, а потом в Горьковскую область на торфоразработки. На торфоразработках отработал 2 года. </a:t>
            </a:r>
          </a:p>
          <a:p>
            <a:pPr algn="just"/>
            <a:r>
              <a:rPr lang="ru-RU" sz="1600" dirty="0">
                <a:latin typeface="Times New Roman" panose="02020603050405020304" pitchFamily="18" charset="0"/>
                <a:cs typeface="Times New Roman" panose="02020603050405020304" pitchFamily="18" charset="0"/>
              </a:rPr>
              <a:t>           В 1947 году был </a:t>
            </a:r>
            <a:r>
              <a:rPr lang="ru-RU" sz="1600" dirty="0" smtClean="0">
                <a:latin typeface="Times New Roman" panose="02020603050405020304" pitchFamily="18" charset="0"/>
                <a:cs typeface="Times New Roman" panose="02020603050405020304" pitchFamily="18" charset="0"/>
              </a:rPr>
              <a:t>освобожден.</a:t>
            </a:r>
            <a:endParaRPr lang="ru-RU" sz="1600" dirty="0">
              <a:latin typeface="Times New Roman" panose="02020603050405020304" pitchFamily="18" charset="0"/>
              <a:cs typeface="Times New Roman" panose="02020603050405020304" pitchFamily="18" charset="0"/>
            </a:endParaRPr>
          </a:p>
        </p:txBody>
      </p:sp>
      <p:pic>
        <p:nvPicPr>
          <p:cNvPr id="8" name="Рисунок 7" descr="\\192.168.1.10\Arhiv\НАТАЛЬЯ\Фото в программу\Цветные\299.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394" y="1196752"/>
            <a:ext cx="2556998" cy="1944216"/>
          </a:xfrm>
          <a:prstGeom prst="rect">
            <a:avLst/>
          </a:prstGeom>
          <a:noFill/>
          <a:ln>
            <a:noFill/>
          </a:ln>
        </p:spPr>
      </p:pic>
      <p:sp>
        <p:nvSpPr>
          <p:cNvPr id="9" name="Прямоугольник 8"/>
          <p:cNvSpPr/>
          <p:nvPr/>
        </p:nvSpPr>
        <p:spPr>
          <a:xfrm>
            <a:off x="4427984" y="332656"/>
            <a:ext cx="4572000" cy="707886"/>
          </a:xfrm>
          <a:prstGeom prst="rect">
            <a:avLst/>
          </a:prstGeom>
        </p:spPr>
        <p:txBody>
          <a:bodyPr>
            <a:spAutoFit/>
          </a:bodyPr>
          <a:lstStyle/>
          <a:p>
            <a:pPr algn="ctr"/>
            <a:r>
              <a:rPr lang="ru-RU" sz="2000" b="1" dirty="0" err="1" smtClean="0">
                <a:solidFill>
                  <a:srgbClr val="7030A0"/>
                </a:solidFill>
                <a:latin typeface="Times New Roman" panose="02020603050405020304" pitchFamily="18" charset="0"/>
                <a:cs typeface="Times New Roman" panose="02020603050405020304" pitchFamily="18" charset="0"/>
              </a:rPr>
              <a:t>Гучек</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a:solidFill>
                  <a:srgbClr val="7030A0"/>
                </a:solidFill>
                <a:latin typeface="Times New Roman" panose="02020603050405020304" pitchFamily="18" charset="0"/>
                <a:cs typeface="Times New Roman" panose="02020603050405020304" pitchFamily="18" charset="0"/>
              </a:rPr>
              <a:t>Иван Владимирович </a:t>
            </a:r>
            <a:r>
              <a:rPr lang="ru-RU" sz="2000" b="1" dirty="0" smtClean="0">
                <a:solidFill>
                  <a:srgbClr val="7030A0"/>
                </a:solidFill>
                <a:latin typeface="Times New Roman" panose="02020603050405020304" pitchFamily="18" charset="0"/>
                <a:cs typeface="Times New Roman" panose="02020603050405020304" pitchFamily="18" charset="0"/>
              </a:rPr>
              <a:t>и</a:t>
            </a:r>
          </a:p>
          <a:p>
            <a:pPr algn="ct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Гилек</a:t>
            </a:r>
            <a:r>
              <a:rPr lang="ru-RU" sz="2000" b="1" dirty="0">
                <a:solidFill>
                  <a:srgbClr val="7030A0"/>
                </a:solidFill>
                <a:latin typeface="Times New Roman" panose="02020603050405020304" pitchFamily="18" charset="0"/>
                <a:cs typeface="Times New Roman" panose="02020603050405020304" pitchFamily="18" charset="0"/>
              </a:rPr>
              <a:t> Александр Павлович </a:t>
            </a:r>
          </a:p>
        </p:txBody>
      </p:sp>
    </p:spTree>
    <p:extLst>
      <p:ext uri="{BB962C8B-B14F-4D97-AF65-F5344CB8AC3E}">
        <p14:creationId xmlns:p14="http://schemas.microsoft.com/office/powerpoint/2010/main" val="3956686518"/>
      </p:ext>
    </p:extLst>
  </p:cSld>
  <p:clrMapOvr>
    <a:masterClrMapping/>
  </p:clrMapOvr>
  <mc:AlternateContent xmlns:mc="http://schemas.openxmlformats.org/markup-compatibility/2006">
    <mc:Choice xmlns:p14="http://schemas.microsoft.com/office/powerpoint/2010/main" Requires="p14">
      <p:transition p14:dur="250" advClick="0" advTm="7167">
        <p14:switch dir="r"/>
      </p:transition>
    </mc:Choice>
    <mc:Fallback>
      <p:transition advClick="0" advTm="7167">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yatikovaEA\Desktop\ТРУЖЕНИКИ ТЫЛА-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99592" y="476672"/>
            <a:ext cx="7498483"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88141"/>
      </p:ext>
    </p:extLst>
  </p:cSld>
  <p:clrMapOvr>
    <a:masterClrMapping/>
  </p:clrMapOvr>
  <mc:AlternateContent xmlns:mc="http://schemas.openxmlformats.org/markup-compatibility/2006">
    <mc:Choice xmlns:p14="http://schemas.microsoft.com/office/powerpoint/2010/main" Requires="p14">
      <p:transition p14:dur="250" advClick="0" advTm="5276">
        <p14:switch dir="r"/>
      </p:transition>
    </mc:Choice>
    <mc:Fallback>
      <p:transition advClick="0" advTm="5276">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87688" y="1484784"/>
            <a:ext cx="2848408" cy="646331"/>
          </a:xfrm>
          <a:prstGeom prst="rect">
            <a:avLst/>
          </a:prstGeom>
        </p:spPr>
        <p:txBody>
          <a:bodyPr wrap="square">
            <a:spAutoFit/>
          </a:bodyPr>
          <a:lstStyle/>
          <a:p>
            <a:pPr algn="ctr"/>
            <a:endParaRPr lang="ru-RU" b="1" dirty="0" smtClean="0">
              <a:solidFill>
                <a:srgbClr val="FF0000"/>
              </a:solidFill>
            </a:endParaRPr>
          </a:p>
          <a:p>
            <a:pPr algn="ctr"/>
            <a:endParaRPr lang="ru-RU" b="1" dirty="0">
              <a:solidFill>
                <a:srgbClr val="FF0000"/>
              </a:solidFill>
            </a:endParaRPr>
          </a:p>
        </p:txBody>
      </p:sp>
      <p:sp>
        <p:nvSpPr>
          <p:cNvPr id="7" name="Прямоугольник 6"/>
          <p:cNvSpPr/>
          <p:nvPr/>
        </p:nvSpPr>
        <p:spPr>
          <a:xfrm>
            <a:off x="3126155" y="2138376"/>
            <a:ext cx="5429390" cy="3693319"/>
          </a:xfrm>
          <a:prstGeom prst="rect">
            <a:avLst/>
          </a:prstGeom>
        </p:spPr>
        <p:txBody>
          <a:bodyPr wrap="square">
            <a:spAutoFit/>
          </a:bodyPr>
          <a:lstStyle/>
          <a:p>
            <a:pPr algn="just"/>
            <a:r>
              <a:rPr lang="ru-RU" dirty="0"/>
              <a:t>Когда началась война Валентине Павловне, исполнилось девять с половиной лет, ее взяли в </a:t>
            </a:r>
            <a:r>
              <a:rPr lang="ru-RU" dirty="0" err="1"/>
              <a:t>Боградский</a:t>
            </a:r>
            <a:r>
              <a:rPr lang="ru-RU" dirty="0"/>
              <a:t> колхоз в бригаду по уборке урожая, для работы на кухне: мыть посуду, подготавливать овощи для дальнейшего приготовления пищи</a:t>
            </a:r>
            <a:r>
              <a:rPr lang="ru-RU" dirty="0" smtClean="0"/>
              <a:t>. </a:t>
            </a:r>
            <a:r>
              <a:rPr lang="ru-RU" dirty="0"/>
              <a:t>Только при достижении возраста одиннадцати лет Валентину Павловну официально оформили, как рабочую колхоза. </a:t>
            </a:r>
            <a:r>
              <a:rPr lang="ru-RU" dirty="0" smtClean="0"/>
              <a:t>Работала </a:t>
            </a:r>
            <a:r>
              <a:rPr lang="ru-RU" dirty="0"/>
              <a:t>сутками, занимались уборкой зерна. Затем отвозили зерно на склад, чистили от шелухи, от мусора, молотили. Зимой занимались погрузкой зерна, переворачивали его, чтобы оно не прело. Зерно поставляли государству, для обеспечения хлебом фронта и </a:t>
            </a:r>
            <a:r>
              <a:rPr lang="ru-RU" dirty="0" smtClean="0"/>
              <a:t>тыла.</a:t>
            </a:r>
            <a:endParaRPr lang="ru-RU" dirty="0"/>
          </a:p>
        </p:txBody>
      </p:sp>
      <p:sp>
        <p:nvSpPr>
          <p:cNvPr id="4" name="TextBox 3"/>
          <p:cNvSpPr txBox="1"/>
          <p:nvPr/>
        </p:nvSpPr>
        <p:spPr>
          <a:xfrm>
            <a:off x="2925980" y="548680"/>
            <a:ext cx="3771290" cy="1200329"/>
          </a:xfrm>
          <a:prstGeom prst="rect">
            <a:avLst/>
          </a:prstGeom>
          <a:noFill/>
        </p:spPr>
        <p:txBody>
          <a:bodyPr wrap="none" rtlCol="0">
            <a:spAutoFit/>
          </a:bodyPr>
          <a:lstStyle/>
          <a:p>
            <a:pPr algn="ctr"/>
            <a:r>
              <a:rPr lang="ru-RU" sz="2400" b="1" dirty="0" err="1" smtClean="0">
                <a:solidFill>
                  <a:srgbClr val="7030A0"/>
                </a:solidFill>
                <a:latin typeface="Times New Roman" panose="02020603050405020304" pitchFamily="18" charset="0"/>
                <a:cs typeface="Times New Roman" panose="02020603050405020304" pitchFamily="18" charset="0"/>
              </a:rPr>
              <a:t>Дацюк</a:t>
            </a:r>
            <a:endParaRPr lang="ru-RU" sz="2400" b="1" dirty="0" smtClean="0">
              <a:solidFill>
                <a:srgbClr val="7030A0"/>
              </a:solidFill>
              <a:latin typeface="Times New Roman" panose="02020603050405020304" pitchFamily="18" charset="0"/>
              <a:cs typeface="Times New Roman" panose="02020603050405020304" pitchFamily="18" charset="0"/>
            </a:endParaRPr>
          </a:p>
          <a:p>
            <a:pPr algn="ctr"/>
            <a:r>
              <a:rPr lang="ru-RU" sz="2400" b="1" dirty="0" smtClean="0">
                <a:solidFill>
                  <a:srgbClr val="7030A0"/>
                </a:solidFill>
                <a:latin typeface="Times New Roman" panose="02020603050405020304" pitchFamily="18" charset="0"/>
                <a:cs typeface="Times New Roman" panose="02020603050405020304" pitchFamily="18" charset="0"/>
              </a:rPr>
              <a:t>Валентина Павловна,</a:t>
            </a:r>
          </a:p>
          <a:p>
            <a:pPr algn="ctr"/>
            <a:r>
              <a:rPr lang="ru-RU" sz="2400" b="1" dirty="0" smtClean="0">
                <a:solidFill>
                  <a:srgbClr val="7030A0"/>
                </a:solidFill>
                <a:latin typeface="Times New Roman" panose="02020603050405020304" pitchFamily="18" charset="0"/>
                <a:cs typeface="Times New Roman" panose="02020603050405020304" pitchFamily="18" charset="0"/>
              </a:rPr>
              <a:t>07.11.1931 года рождения</a:t>
            </a:r>
            <a:endParaRPr lang="ru-RU" sz="2400" b="1" dirty="0">
              <a:solidFill>
                <a:srgbClr val="7030A0"/>
              </a:solidFill>
              <a:latin typeface="Times New Roman" panose="02020603050405020304" pitchFamily="18" charset="0"/>
              <a:cs typeface="Times New Roman" panose="02020603050405020304" pitchFamily="18" charset="0"/>
            </a:endParaRPr>
          </a:p>
        </p:txBody>
      </p:sp>
      <p:pic>
        <p:nvPicPr>
          <p:cNvPr id="11" name="Picture 2" descr="C:\Users\ByatikovaEA\Desktop\дацюк.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2323195" cy="434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90628"/>
      </p:ext>
    </p:extLst>
  </p:cSld>
  <p:clrMapOvr>
    <a:masterClrMapping/>
  </p:clrMapOvr>
  <mc:AlternateContent xmlns:mc="http://schemas.openxmlformats.org/markup-compatibility/2006">
    <mc:Choice xmlns:p14="http://schemas.microsoft.com/office/powerpoint/2010/main" Requires="p14">
      <p:transition p14:dur="250" advClick="0" advTm="4303">
        <p14:switch dir="r"/>
      </p:transition>
    </mc:Choice>
    <mc:Fallback>
      <p:transition advClick="0" advTm="4303">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2163" y="3467423"/>
            <a:ext cx="8604448" cy="3561259"/>
          </a:xfrm>
        </p:spPr>
        <p:txBody>
          <a:bodyPr>
            <a:normAutofit/>
          </a:bodyPr>
          <a:lstStyle/>
          <a:p>
            <a:pPr marL="0" indent="0">
              <a:buNone/>
            </a:pPr>
            <a:r>
              <a:rPr lang="ru-RU" sz="1800" dirty="0" smtClean="0">
                <a:solidFill>
                  <a:schemeClr val="tx1"/>
                </a:solidFill>
              </a:rPr>
              <a:t>Николай Иванович родился </a:t>
            </a:r>
            <a:r>
              <a:rPr lang="ru-RU" sz="1800" dirty="0">
                <a:solidFill>
                  <a:schemeClr val="tx1"/>
                </a:solidFill>
              </a:rPr>
              <a:t>13 декабря 1928 года </a:t>
            </a:r>
            <a:r>
              <a:rPr lang="ru-RU" sz="1800" dirty="0" smtClean="0">
                <a:solidFill>
                  <a:schemeClr val="tx1"/>
                </a:solidFill>
              </a:rPr>
              <a:t>, </a:t>
            </a:r>
            <a:r>
              <a:rPr lang="ru-RU" sz="1800" dirty="0">
                <a:solidFill>
                  <a:schemeClr val="tx1"/>
                </a:solidFill>
              </a:rPr>
              <a:t>будучи 12 летним мальчишкой, пошел работать в колхоз: поначалу был подпаском – с мамой пас коров, затем работал на полях.  В 15 лет стал учетчиком тракторной бригады. Через 2 года выучился на тракториста, окончив трехмесячные курсы. Всю войну  и некоторое время после войны Николай Иванович работал трактористом, и лишь сезонно – комбайнером.  </a:t>
            </a:r>
          </a:p>
          <a:p>
            <a:pPr marL="0" indent="0">
              <a:buNone/>
            </a:pPr>
            <a:r>
              <a:rPr lang="ru-RU" sz="1800" dirty="0" smtClean="0">
                <a:solidFill>
                  <a:schemeClr val="tx1"/>
                </a:solidFill>
              </a:rPr>
              <a:t>Татьяна Григорьевна родилась в 1929 </a:t>
            </a:r>
            <a:r>
              <a:rPr lang="ru-RU" sz="1800" dirty="0">
                <a:solidFill>
                  <a:schemeClr val="tx1"/>
                </a:solidFill>
              </a:rPr>
              <a:t>году </a:t>
            </a:r>
            <a:r>
              <a:rPr lang="ru-RU" sz="1800" dirty="0" smtClean="0">
                <a:solidFill>
                  <a:schemeClr val="tx1"/>
                </a:solidFill>
              </a:rPr>
              <a:t>.Когда </a:t>
            </a:r>
            <a:r>
              <a:rPr lang="ru-RU" sz="1800" dirty="0">
                <a:solidFill>
                  <a:schemeClr val="tx1"/>
                </a:solidFill>
              </a:rPr>
              <a:t>началась Великая Отечественная война, </a:t>
            </a:r>
            <a:r>
              <a:rPr lang="ru-RU" sz="1800" dirty="0" smtClean="0">
                <a:solidFill>
                  <a:schemeClr val="tx1"/>
                </a:solidFill>
              </a:rPr>
              <a:t>Татьяна была в семье  </a:t>
            </a:r>
            <a:r>
              <a:rPr lang="ru-RU" sz="1800" dirty="0">
                <a:solidFill>
                  <a:schemeClr val="tx1"/>
                </a:solidFill>
              </a:rPr>
              <a:t>самая младшая из детей, осталась с сестрой на хозяйстве. Ей было 13 лет, но всю работу выполняла как взрослая.  Пошла работать няней в детский сад. Затем  председатель колхоза отправил ее работать на быках: пахать, боронить, сено возить. 16-летней девчонкой приходилось работать и на лесозаготовках, где  и узнала об окончании войны.</a:t>
            </a:r>
          </a:p>
          <a:p>
            <a:endParaRPr lang="ru-RU" dirty="0"/>
          </a:p>
        </p:txBody>
      </p:sp>
      <p:sp>
        <p:nvSpPr>
          <p:cNvPr id="2" name="Заголовок 1"/>
          <p:cNvSpPr>
            <a:spLocks noGrp="1"/>
          </p:cNvSpPr>
          <p:nvPr>
            <p:ph type="title"/>
          </p:nvPr>
        </p:nvSpPr>
        <p:spPr>
          <a:xfrm>
            <a:off x="251520" y="-243408"/>
            <a:ext cx="8229600" cy="1143000"/>
          </a:xfrm>
        </p:spPr>
        <p:txBody>
          <a:bodyPr>
            <a:normAutofit fontScale="90000"/>
          </a:bodyPr>
          <a:lstStyle/>
          <a:p>
            <a:r>
              <a:rPr lang="ru-RU" b="1" dirty="0" smtClean="0"/>
              <a:t/>
            </a:r>
            <a:br>
              <a:rPr lang="ru-RU" b="1" dirty="0" smtClean="0"/>
            </a:br>
            <a:r>
              <a:rPr lang="ru-RU" b="1" dirty="0"/>
              <a:t/>
            </a:r>
            <a:br>
              <a:rPr lang="ru-RU" b="1" dirty="0"/>
            </a:br>
            <a:r>
              <a:rPr lang="ru-RU" b="1" dirty="0" smtClean="0"/>
              <a:t/>
            </a:r>
            <a:br>
              <a:rPr lang="ru-RU" b="1" dirty="0" smtClean="0"/>
            </a:br>
            <a:r>
              <a:rPr lang="ru-RU" b="1" dirty="0"/>
              <a:t/>
            </a:r>
            <a:br>
              <a:rPr lang="ru-RU" b="1" dirty="0"/>
            </a:br>
            <a:r>
              <a:rPr lang="ru-RU" b="1" dirty="0"/>
              <a:t> </a:t>
            </a:r>
            <a:r>
              <a:rPr lang="ru-RU" dirty="0"/>
              <a:t/>
            </a:r>
            <a:br>
              <a:rPr lang="ru-RU" dirty="0"/>
            </a:br>
            <a:endParaRPr lang="ru-RU" dirty="0"/>
          </a:p>
        </p:txBody>
      </p:sp>
      <p:pic>
        <p:nvPicPr>
          <p:cNvPr id="2050" name="Picture 2" descr="\\192.168.1.10\Arhiv\ЕВГЕНИЯ\Цветные ВСЕ\42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9339" y="801699"/>
            <a:ext cx="3816424" cy="25587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1127" y="188640"/>
            <a:ext cx="7861639" cy="461665"/>
          </a:xfrm>
          <a:prstGeom prst="rect">
            <a:avLst/>
          </a:prstGeom>
          <a:noFill/>
        </p:spPr>
        <p:txBody>
          <a:bodyPr wrap="none" rtlCol="0">
            <a:spAutoFit/>
          </a:bodyPr>
          <a:lstStyle/>
          <a:p>
            <a:r>
              <a:rPr lang="ru-RU" sz="2400" b="1" dirty="0" err="1" smtClean="0">
                <a:solidFill>
                  <a:srgbClr val="7030A0"/>
                </a:solidFill>
                <a:latin typeface="Times New Roman" panose="02020603050405020304" pitchFamily="18" charset="0"/>
                <a:cs typeface="Times New Roman" panose="02020603050405020304" pitchFamily="18" charset="0"/>
              </a:rPr>
              <a:t>Дудниковы</a:t>
            </a:r>
            <a:r>
              <a:rPr lang="ru-RU" sz="2400" b="1" dirty="0" smtClean="0">
                <a:solidFill>
                  <a:srgbClr val="7030A0"/>
                </a:solidFill>
                <a:latin typeface="Times New Roman" panose="02020603050405020304" pitchFamily="18" charset="0"/>
                <a:cs typeface="Times New Roman" panose="02020603050405020304" pitchFamily="18" charset="0"/>
              </a:rPr>
              <a:t> Николай Иванович и Валентина Павловна</a:t>
            </a:r>
            <a:endParaRPr lang="ru-RU"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318393"/>
      </p:ext>
    </p:extLst>
  </p:cSld>
  <p:clrMapOvr>
    <a:masterClrMapping/>
  </p:clrMapOvr>
  <mc:AlternateContent xmlns:mc="http://schemas.openxmlformats.org/markup-compatibility/2006">
    <mc:Choice xmlns:p14="http://schemas.microsoft.com/office/powerpoint/2010/main" Requires="p14">
      <p:transition p14:dur="250" advClick="0" advTm="3215">
        <p14:switch dir="r"/>
      </p:transition>
    </mc:Choice>
    <mc:Fallback>
      <p:transition advClick="0" advTm="3215">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500266"/>
            <a:ext cx="3923928" cy="3244259"/>
          </a:xfrm>
        </p:spPr>
        <p:txBody>
          <a:bodyPr>
            <a:normAutofit/>
          </a:bodyPr>
          <a:lstStyle/>
          <a:p>
            <a:pPr marL="0" indent="0" algn="just">
              <a:buNone/>
            </a:pPr>
            <a:r>
              <a:rPr lang="ru-RU" sz="1600" dirty="0">
                <a:solidFill>
                  <a:schemeClr val="tx1"/>
                </a:solidFill>
                <a:latin typeface="Times New Roman" panose="02020603050405020304" pitchFamily="18" charset="0"/>
                <a:cs typeface="Times New Roman" panose="02020603050405020304" pitchFamily="18" charset="0"/>
              </a:rPr>
              <a:t>С первого дня войны немцы появились в деревне. Семья Ефросиньи Федоровны  жила у дороги, и видела как колоннами, днем и ночью, несколько дней без перерыва, шли немецкие солдаты, танки, машины. Они шли на Смоленск. И двенадцатилетняя девочка, наравне со взрослыми, рыла окопы, пахала, сеяла, сажала и убирала картофель, таскала борону, плуг. За 30 километров ходила пешком за семенами, чтобы засеять поле.</a:t>
            </a:r>
          </a:p>
        </p:txBody>
      </p:sp>
      <p:pic>
        <p:nvPicPr>
          <p:cNvPr id="1026" name="Picture 2" descr="\\192.168.1.10\Arhiv\ЕВГЕНИЯ\Цветные ВСЕ\5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548" y="1193753"/>
            <a:ext cx="1791493" cy="23393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48030" y="274512"/>
            <a:ext cx="4572000" cy="1015663"/>
          </a:xfrm>
          <a:prstGeom prst="rect">
            <a:avLst/>
          </a:prstGeom>
        </p:spPr>
        <p:txBody>
          <a:bodyPr>
            <a:spAutoFit/>
          </a:bodyPr>
          <a:lstStyle/>
          <a:p>
            <a:pPr algn="ctr"/>
            <a:r>
              <a:rPr lang="ru-RU" sz="2000" b="1" dirty="0" err="1">
                <a:solidFill>
                  <a:srgbClr val="7030A0"/>
                </a:solidFill>
                <a:latin typeface="Times New Roman" panose="02020603050405020304" pitchFamily="18" charset="0"/>
                <a:cs typeface="Times New Roman" panose="02020603050405020304" pitchFamily="18" charset="0"/>
              </a:rPr>
              <a:t>Папенко</a:t>
            </a:r>
            <a:r>
              <a:rPr lang="ru-RU" sz="2000" b="1" dirty="0">
                <a:solidFill>
                  <a:srgbClr val="7030A0"/>
                </a:solidFill>
                <a:latin typeface="Times New Roman" panose="02020603050405020304" pitchFamily="18" charset="0"/>
                <a:cs typeface="Times New Roman" panose="02020603050405020304" pitchFamily="18" charset="0"/>
              </a:rPr>
              <a:t>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Вера </a:t>
            </a:r>
            <a:r>
              <a:rPr lang="ru-RU" sz="2000" b="1" dirty="0" err="1" smtClean="0">
                <a:solidFill>
                  <a:srgbClr val="7030A0"/>
                </a:solidFill>
                <a:latin typeface="Times New Roman" panose="02020603050405020304" pitchFamily="18" charset="0"/>
                <a:cs typeface="Times New Roman" panose="02020603050405020304" pitchFamily="18" charset="0"/>
              </a:rPr>
              <a:t>Финогеевна</a:t>
            </a:r>
            <a:r>
              <a:rPr lang="ru-RU" sz="2000" b="1" dirty="0" smtClean="0">
                <a:solidFill>
                  <a:srgbClr val="7030A0"/>
                </a:solidFill>
                <a:latin typeface="Times New Roman" panose="02020603050405020304" pitchFamily="18" charset="0"/>
                <a:cs typeface="Times New Roman" panose="02020603050405020304" pitchFamily="18" charset="0"/>
              </a:rPr>
              <a:t>,</a:t>
            </a:r>
          </a:p>
          <a:p>
            <a:pPr algn="ctr"/>
            <a:r>
              <a:rPr lang="ru-RU" sz="2000" b="1" dirty="0" smtClean="0">
                <a:solidFill>
                  <a:srgbClr val="7030A0"/>
                </a:solidFill>
                <a:latin typeface="Times New Roman" panose="02020603050405020304" pitchFamily="18" charset="0"/>
                <a:cs typeface="Times New Roman" panose="02020603050405020304" pitchFamily="18" charset="0"/>
              </a:rPr>
              <a:t> 6.01.1930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1027" name="Picture 3" descr="\\192.168.1.10\Arhiv\ЕВГЕНИЯ\Черно-белые ВСЕ\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763" y="1373257"/>
            <a:ext cx="1872208" cy="216505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27984" y="3533152"/>
            <a:ext cx="4572000" cy="3046988"/>
          </a:xfrm>
          <a:prstGeom prst="rect">
            <a:avLst/>
          </a:prstGeom>
        </p:spPr>
        <p:txBody>
          <a:bodyPr>
            <a:spAutoFit/>
          </a:bodyPr>
          <a:lstStyle/>
          <a:p>
            <a:r>
              <a:rPr lang="ru-RU" sz="1600" dirty="0"/>
              <a:t>Вере было десять лет, когда рано утром в совхоз прибыл верховой, и сообщил страшную весть: «Началась война!». </a:t>
            </a:r>
            <a:endParaRPr lang="ru-RU" sz="1600" dirty="0" smtClean="0"/>
          </a:p>
          <a:p>
            <a:r>
              <a:rPr lang="ru-RU" sz="1600" dirty="0"/>
              <a:t>Вере, наравне со взрослыми,  приходилось трудиться на совхозных полях. Работали под бдительным присмотром приставленной к ним женщины, которая наблюдала и не давала  им передохнуть. На полях пололи пшеницу и полынь, собирали колоски. Осенью собирали арбузы. Вместе с другими детьми пахала и боронила на быках, молотила на комбайне, сгребала сено. </a:t>
            </a:r>
          </a:p>
        </p:txBody>
      </p:sp>
      <p:sp>
        <p:nvSpPr>
          <p:cNvPr id="6" name="TextBox 5"/>
          <p:cNvSpPr txBox="1"/>
          <p:nvPr/>
        </p:nvSpPr>
        <p:spPr>
          <a:xfrm>
            <a:off x="422725" y="265261"/>
            <a:ext cx="3085140" cy="1015663"/>
          </a:xfrm>
          <a:prstGeom prst="rect">
            <a:avLst/>
          </a:prstGeom>
          <a:noFill/>
        </p:spPr>
        <p:txBody>
          <a:bodyPr wrap="none" rtlCol="0">
            <a:spAutoFi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Морозова </a:t>
            </a:r>
          </a:p>
          <a:p>
            <a:pPr algn="ctr"/>
            <a:r>
              <a:rPr lang="ru-RU" sz="2000" b="1" dirty="0" smtClean="0">
                <a:solidFill>
                  <a:srgbClr val="7030A0"/>
                </a:solidFill>
                <a:latin typeface="Times New Roman" panose="02020603050405020304" pitchFamily="18" charset="0"/>
                <a:cs typeface="Times New Roman" panose="02020603050405020304" pitchFamily="18" charset="0"/>
              </a:rPr>
              <a:t>Ефросинья Федоровна,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10.05.1929 года рождения</a:t>
            </a:r>
            <a:endParaRPr lang="ru-RU"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773713"/>
      </p:ext>
    </p:extLst>
  </p:cSld>
  <p:clrMapOvr>
    <a:masterClrMapping/>
  </p:clrMapOvr>
  <mc:AlternateContent xmlns:mc="http://schemas.openxmlformats.org/markup-compatibility/2006">
    <mc:Choice xmlns:p14="http://schemas.microsoft.com/office/powerpoint/2010/main" Requires="p14">
      <p:transition p14:dur="250" advClick="0" advTm="5411">
        <p14:switch dir="r"/>
      </p:transition>
    </mc:Choice>
    <mc:Fallback>
      <p:transition advClick="0" advTm="541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509" y="-4792"/>
            <a:ext cx="9156509" cy="686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905673"/>
      </p:ext>
    </p:extLst>
  </p:cSld>
  <p:clrMapOvr>
    <a:masterClrMapping/>
  </p:clrMapOvr>
  <mc:AlternateContent xmlns:mc="http://schemas.openxmlformats.org/markup-compatibility/2006">
    <mc:Choice xmlns:p14="http://schemas.microsoft.com/office/powerpoint/2010/main" Requires="p14">
      <p:transition p14:dur="250" advClick="0" advTm="5453">
        <p14:switch dir="r"/>
      </p:transition>
    </mc:Choice>
    <mc:Fallback>
      <p:transition advClick="0" advTm="5453">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3573016"/>
            <a:ext cx="8136904" cy="3589859"/>
          </a:xfrm>
        </p:spPr>
        <p:txBody>
          <a:bodyPr>
            <a:normAutofit/>
          </a:bodyPr>
          <a:lstStyle/>
          <a:p>
            <a:pPr marL="0" indent="0">
              <a:buNone/>
            </a:pPr>
            <a:r>
              <a:rPr lang="ru-RU" dirty="0" smtClean="0"/>
              <a:t> 	</a:t>
            </a:r>
            <a:r>
              <a:rPr lang="ru-RU" sz="1800" dirty="0" smtClean="0">
                <a:solidFill>
                  <a:schemeClr val="tx1"/>
                </a:solidFill>
              </a:rPr>
              <a:t>В </a:t>
            </a:r>
            <a:r>
              <a:rPr lang="ru-RU" sz="1800" dirty="0">
                <a:solidFill>
                  <a:schemeClr val="tx1"/>
                </a:solidFill>
              </a:rPr>
              <a:t>1941-1942 </a:t>
            </a:r>
            <a:r>
              <a:rPr lang="ru-RU" sz="1800" dirty="0" err="1">
                <a:solidFill>
                  <a:schemeClr val="tx1"/>
                </a:solidFill>
              </a:rPr>
              <a:t>г.г</a:t>
            </a:r>
            <a:r>
              <a:rPr lang="ru-RU" sz="1800" dirty="0">
                <a:solidFill>
                  <a:schemeClr val="tx1"/>
                </a:solidFill>
              </a:rPr>
              <a:t>. </a:t>
            </a:r>
            <a:r>
              <a:rPr lang="ru-RU" sz="1800" dirty="0" smtClean="0">
                <a:solidFill>
                  <a:schemeClr val="tx1"/>
                </a:solidFill>
              </a:rPr>
              <a:t>Иван помогал </a:t>
            </a:r>
            <a:r>
              <a:rPr lang="ru-RU" sz="1800" dirty="0">
                <a:solidFill>
                  <a:schemeClr val="tx1"/>
                </a:solidFill>
              </a:rPr>
              <a:t>не ушедшим на фронт женщинам и старикам выполнять любую работу в колхозе. С ноября 1942 года был направлен председателем колхоза на курсы в школу </a:t>
            </a:r>
            <a:r>
              <a:rPr lang="ru-RU" sz="1800" dirty="0" smtClean="0">
                <a:solidFill>
                  <a:schemeClr val="tx1"/>
                </a:solidFill>
              </a:rPr>
              <a:t>механизации .Через </a:t>
            </a:r>
            <a:r>
              <a:rPr lang="ru-RU" sz="1800" dirty="0">
                <a:solidFill>
                  <a:schemeClr val="tx1"/>
                </a:solidFill>
              </a:rPr>
              <a:t>3 месяца после окончания учебы получил специальность тракториста и был направлен в возрасте 14 лет на работу </a:t>
            </a:r>
            <a:r>
              <a:rPr lang="ru-RU" sz="1800" dirty="0" smtClean="0">
                <a:solidFill>
                  <a:schemeClr val="tx1"/>
                </a:solidFill>
              </a:rPr>
              <a:t>трактористом</a:t>
            </a:r>
            <a:r>
              <a:rPr lang="ru-RU" sz="1800" dirty="0">
                <a:solidFill>
                  <a:schemeClr val="tx1"/>
                </a:solidFill>
              </a:rPr>
              <a:t>. В зимнее время занимались ремонтом техники, а в осенне-летнее работал трактористом по колхозам района. </a:t>
            </a:r>
            <a:endParaRPr lang="ru-RU" sz="1800" dirty="0" smtClean="0">
              <a:solidFill>
                <a:schemeClr val="tx1"/>
              </a:solidFill>
            </a:endParaRPr>
          </a:p>
          <a:p>
            <a:pPr marL="0" indent="0">
              <a:buNone/>
            </a:pPr>
            <a:r>
              <a:rPr lang="ru-RU" sz="1800" dirty="0">
                <a:solidFill>
                  <a:schemeClr val="tx1"/>
                </a:solidFill>
              </a:rPr>
              <a:t>	</a:t>
            </a:r>
            <a:r>
              <a:rPr lang="ru-RU" sz="1800" dirty="0" smtClean="0">
                <a:solidFill>
                  <a:schemeClr val="tx1"/>
                </a:solidFill>
              </a:rPr>
              <a:t>Валентина помогала </a:t>
            </a:r>
            <a:r>
              <a:rPr lang="ru-RU" sz="1800" dirty="0">
                <a:solidFill>
                  <a:schemeClr val="tx1"/>
                </a:solidFill>
              </a:rPr>
              <a:t>взрослым работать в </a:t>
            </a:r>
            <a:r>
              <a:rPr lang="ru-RU" sz="1800" dirty="0" smtClean="0">
                <a:solidFill>
                  <a:schemeClr val="tx1"/>
                </a:solidFill>
              </a:rPr>
              <a:t>колхозе. Работала наравне </a:t>
            </a:r>
            <a:r>
              <a:rPr lang="ru-RU" sz="1800" dirty="0">
                <a:solidFill>
                  <a:schemeClr val="tx1"/>
                </a:solidFill>
              </a:rPr>
              <a:t>со взрослыми</a:t>
            </a:r>
            <a:r>
              <a:rPr lang="ru-RU" sz="1800" dirty="0" smtClean="0">
                <a:solidFill>
                  <a:schemeClr val="tx1"/>
                </a:solidFill>
              </a:rPr>
              <a:t>. </a:t>
            </a:r>
            <a:r>
              <a:rPr lang="ru-RU" sz="1800" dirty="0">
                <a:solidFill>
                  <a:schemeClr val="tx1"/>
                </a:solidFill>
              </a:rPr>
              <a:t>Приходилось на себе пахать, сеять, косить. Трудилась в колхозе до 1949 года.</a:t>
            </a:r>
          </a:p>
        </p:txBody>
      </p:sp>
      <p:sp>
        <p:nvSpPr>
          <p:cNvPr id="2" name="Заголовок 1"/>
          <p:cNvSpPr>
            <a:spLocks noGrp="1"/>
          </p:cNvSpPr>
          <p:nvPr>
            <p:ph type="title"/>
          </p:nvPr>
        </p:nvSpPr>
        <p:spPr>
          <a:xfrm>
            <a:off x="1403648" y="44624"/>
            <a:ext cx="6500192" cy="1375048"/>
          </a:xfrm>
        </p:spPr>
        <p:txBody>
          <a:bodyPr>
            <a:normAutofit/>
          </a:bodyPr>
          <a:lstStyle/>
          <a:p>
            <a:pPr algn="ctr"/>
            <a:r>
              <a:rPr lang="ru-RU" sz="2400" b="1" dirty="0" err="1" smtClean="0">
                <a:solidFill>
                  <a:srgbClr val="7030A0"/>
                </a:solidFill>
                <a:latin typeface="+mn-lt"/>
              </a:rPr>
              <a:t>Пучинкины</a:t>
            </a:r>
            <a:r>
              <a:rPr lang="ru-RU" sz="2400" b="1" dirty="0" smtClean="0">
                <a:solidFill>
                  <a:srgbClr val="7030A0"/>
                </a:solidFill>
                <a:latin typeface="+mn-lt"/>
              </a:rPr>
              <a:t> Иван Алексеевич, 16.12.1928г.р  и Валентина Григорьевна,15.08.1929г.р.</a:t>
            </a:r>
            <a:endParaRPr lang="ru-RU" sz="2400" dirty="0">
              <a:solidFill>
                <a:srgbClr val="7030A0"/>
              </a:solidFill>
              <a:latin typeface="+mn-lt"/>
            </a:endParaRPr>
          </a:p>
        </p:txBody>
      </p:sp>
      <p:pic>
        <p:nvPicPr>
          <p:cNvPr id="3074" name="Picture 2" descr="C:\Users\ByatikovaEA\Desktop\пучинкин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390" y="1484784"/>
            <a:ext cx="1657469" cy="22044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yatikovaEA\Desktop\пучинки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364" y="1484784"/>
            <a:ext cx="1836204" cy="220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64926"/>
      </p:ext>
    </p:extLst>
  </p:cSld>
  <p:clrMapOvr>
    <a:masterClrMapping/>
  </p:clrMapOvr>
  <mc:AlternateContent xmlns:mc="http://schemas.openxmlformats.org/markup-compatibility/2006">
    <mc:Choice xmlns:p14="http://schemas.microsoft.com/office/powerpoint/2010/main" Requires="p14">
      <p:transition p14:dur="250" advClick="0" advTm="4326">
        <p14:switch dir="r"/>
      </p:transition>
    </mc:Choice>
    <mc:Fallback>
      <p:transition advClick="0" advTm="4326">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3789040"/>
            <a:ext cx="4176464" cy="2808312"/>
          </a:xfrm>
        </p:spPr>
        <p:txBody>
          <a:bodyPr>
            <a:noAutofit/>
          </a:bodyPr>
          <a:lstStyle/>
          <a:p>
            <a:pPr marL="0" indent="0" algn="just">
              <a:buNone/>
            </a:pPr>
            <a:endParaRPr lang="ru-RU" sz="1600" dirty="0" smtClean="0">
              <a:latin typeface="Times New Roman" panose="02020603050405020304" pitchFamily="18" charset="0"/>
              <a:cs typeface="Times New Roman" panose="02020603050405020304" pitchFamily="18" charset="0"/>
            </a:endParaRPr>
          </a:p>
          <a:p>
            <a:pPr marL="0" indent="0" algn="just">
              <a:buNone/>
            </a:pPr>
            <a:r>
              <a:rPr lang="ru-RU" sz="1600" dirty="0" smtClean="0">
                <a:solidFill>
                  <a:schemeClr val="tx1"/>
                </a:solidFill>
                <a:latin typeface="Times New Roman" panose="02020603050405020304" pitchFamily="18" charset="0"/>
                <a:cs typeface="Times New Roman" panose="02020603050405020304" pitchFamily="18" charset="0"/>
              </a:rPr>
              <a:t>Немцы </a:t>
            </a:r>
            <a:r>
              <a:rPr lang="ru-RU" sz="1600" dirty="0">
                <a:solidFill>
                  <a:schemeClr val="tx1"/>
                </a:solidFill>
                <a:latin typeface="Times New Roman" panose="02020603050405020304" pitchFamily="18" charset="0"/>
                <a:cs typeface="Times New Roman" panose="02020603050405020304" pitchFamily="18" charset="0"/>
              </a:rPr>
              <a:t>заставляли всех на них работать: чистить сапоги, </a:t>
            </a:r>
            <a:r>
              <a:rPr lang="ru-RU" sz="1600" dirty="0" smtClean="0">
                <a:solidFill>
                  <a:schemeClr val="tx1"/>
                </a:solidFill>
                <a:latin typeface="Times New Roman" panose="02020603050405020304" pitchFamily="18" charset="0"/>
                <a:cs typeface="Times New Roman" panose="02020603050405020304" pitchFamily="18" charset="0"/>
              </a:rPr>
              <a:t>стирать.</a:t>
            </a:r>
          </a:p>
          <a:p>
            <a:pPr marL="0" indent="0" algn="just">
              <a:buNone/>
            </a:pPr>
            <a:r>
              <a:rPr lang="ru-RU" sz="1600" dirty="0" smtClean="0">
                <a:solidFill>
                  <a:schemeClr val="tx1"/>
                </a:solidFill>
                <a:latin typeface="Times New Roman" panose="02020603050405020304" pitchFamily="18" charset="0"/>
                <a:cs typeface="Times New Roman" panose="02020603050405020304" pitchFamily="18" charset="0"/>
              </a:rPr>
              <a:t>Русские </a:t>
            </a:r>
            <a:r>
              <a:rPr lang="ru-RU" sz="1600" dirty="0">
                <a:solidFill>
                  <a:schemeClr val="tx1"/>
                </a:solidFill>
                <a:latin typeface="Times New Roman" panose="02020603050405020304" pitchFamily="18" charset="0"/>
                <a:cs typeface="Times New Roman" panose="02020603050405020304" pitchFamily="18" charset="0"/>
              </a:rPr>
              <a:t>солдаты учили детей разминировать мины - больше некому было</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Детям давали  приспособление, которое показывало, где находится мина, «разгребешь руками землю и смотришь - стоит «</a:t>
            </a:r>
            <a:r>
              <a:rPr lang="ru-RU" sz="1600" dirty="0" err="1">
                <a:solidFill>
                  <a:schemeClr val="tx1"/>
                </a:solidFill>
                <a:latin typeface="Times New Roman" panose="02020603050405020304" pitchFamily="18" charset="0"/>
                <a:cs typeface="Times New Roman" panose="02020603050405020304" pitchFamily="18" charset="0"/>
              </a:rPr>
              <a:t>пистончик</a:t>
            </a:r>
            <a:r>
              <a:rPr lang="ru-RU" sz="1600" dirty="0">
                <a:solidFill>
                  <a:schemeClr val="tx1"/>
                </a:solidFill>
                <a:latin typeface="Times New Roman" panose="02020603050405020304" pitchFamily="18" charset="0"/>
                <a:cs typeface="Times New Roman" panose="02020603050405020304" pitchFamily="18" charset="0"/>
              </a:rPr>
              <a:t>» -  надо взять его осторожно, потихоньку вытянуть и мина </a:t>
            </a:r>
            <a:r>
              <a:rPr lang="ru-RU" sz="1600" dirty="0" err="1" smtClean="0">
                <a:solidFill>
                  <a:schemeClr val="tx1"/>
                </a:solidFill>
                <a:latin typeface="Times New Roman" panose="02020603050405020304" pitchFamily="18" charset="0"/>
                <a:cs typeface="Times New Roman" panose="02020603050405020304" pitchFamily="18" charset="0"/>
              </a:rPr>
              <a:t>обезврежена.Приходилось</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противотанковые окопы рыть шириной 4 </a:t>
            </a:r>
            <a:r>
              <a:rPr lang="ru-RU" sz="1600" dirty="0" smtClean="0">
                <a:solidFill>
                  <a:schemeClr val="tx1"/>
                </a:solidFill>
                <a:latin typeface="Times New Roman" panose="02020603050405020304" pitchFamily="18" charset="0"/>
                <a:cs typeface="Times New Roman" panose="02020603050405020304" pitchFamily="18" charset="0"/>
              </a:rPr>
              <a:t>метра.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0" y="221920"/>
            <a:ext cx="4211960" cy="1046840"/>
          </a:xfrm>
        </p:spPr>
        <p:txBody>
          <a:bodyPr>
            <a:normAutofit fontScale="90000"/>
          </a:bodyPr>
          <a:lstStyle/>
          <a:p>
            <a:pPr algn="ctr"/>
            <a:r>
              <a:rPr lang="ru-RU" dirty="0"/>
              <a:t> </a:t>
            </a:r>
            <a:r>
              <a:rPr lang="ru-RU" sz="2200" b="1" dirty="0" smtClean="0">
                <a:solidFill>
                  <a:srgbClr val="7030A0"/>
                </a:solidFill>
                <a:latin typeface="Times New Roman" panose="02020603050405020304" pitchFamily="18" charset="0"/>
                <a:cs typeface="Times New Roman" panose="02020603050405020304" pitchFamily="18" charset="0"/>
              </a:rPr>
              <a:t>Стрижакова</a:t>
            </a:r>
            <a:br>
              <a:rPr lang="ru-RU" sz="2200" b="1" dirty="0" smtClean="0">
                <a:solidFill>
                  <a:srgbClr val="7030A0"/>
                </a:solidFill>
                <a:latin typeface="Times New Roman" panose="02020603050405020304" pitchFamily="18" charset="0"/>
                <a:cs typeface="Times New Roman" panose="02020603050405020304" pitchFamily="18" charset="0"/>
              </a:rPr>
            </a:br>
            <a:r>
              <a:rPr lang="ru-RU" sz="2200" b="1" dirty="0" smtClean="0">
                <a:solidFill>
                  <a:srgbClr val="7030A0"/>
                </a:solidFill>
                <a:latin typeface="Times New Roman" panose="02020603050405020304" pitchFamily="18" charset="0"/>
                <a:cs typeface="Times New Roman" panose="02020603050405020304" pitchFamily="18" charset="0"/>
              </a:rPr>
              <a:t> </a:t>
            </a:r>
            <a:r>
              <a:rPr lang="ru-RU" sz="2200" b="1" dirty="0">
                <a:solidFill>
                  <a:srgbClr val="7030A0"/>
                </a:solidFill>
                <a:latin typeface="Times New Roman" panose="02020603050405020304" pitchFamily="18" charset="0"/>
                <a:cs typeface="Times New Roman" panose="02020603050405020304" pitchFamily="18" charset="0"/>
              </a:rPr>
              <a:t>Анна </a:t>
            </a:r>
            <a:r>
              <a:rPr lang="ru-RU" sz="2200" b="1" dirty="0" smtClean="0">
                <a:solidFill>
                  <a:srgbClr val="7030A0"/>
                </a:solidFill>
                <a:latin typeface="Times New Roman" panose="02020603050405020304" pitchFamily="18" charset="0"/>
                <a:cs typeface="Times New Roman" panose="02020603050405020304" pitchFamily="18" charset="0"/>
              </a:rPr>
              <a:t>Ивановна, </a:t>
            </a:r>
            <a:br>
              <a:rPr lang="ru-RU" sz="2200" b="1" dirty="0" smtClean="0">
                <a:solidFill>
                  <a:srgbClr val="7030A0"/>
                </a:solidFill>
                <a:latin typeface="Times New Roman" panose="02020603050405020304" pitchFamily="18" charset="0"/>
                <a:cs typeface="Times New Roman" panose="02020603050405020304" pitchFamily="18" charset="0"/>
              </a:rPr>
            </a:br>
            <a:r>
              <a:rPr lang="ru-RU" sz="2200" b="1" dirty="0" smtClean="0">
                <a:solidFill>
                  <a:srgbClr val="7030A0"/>
                </a:solidFill>
                <a:latin typeface="Times New Roman" panose="02020603050405020304" pitchFamily="18" charset="0"/>
                <a:cs typeface="Times New Roman" panose="02020603050405020304" pitchFamily="18" charset="0"/>
              </a:rPr>
              <a:t>10.05. </a:t>
            </a:r>
            <a:r>
              <a:rPr lang="ru-RU" sz="2200" b="1" dirty="0">
                <a:solidFill>
                  <a:srgbClr val="7030A0"/>
                </a:solidFill>
                <a:latin typeface="Times New Roman" panose="02020603050405020304" pitchFamily="18" charset="0"/>
                <a:cs typeface="Times New Roman" panose="02020603050405020304" pitchFamily="18" charset="0"/>
              </a:rPr>
              <a:t>1929 года рождения </a:t>
            </a:r>
          </a:p>
        </p:txBody>
      </p:sp>
      <p:pic>
        <p:nvPicPr>
          <p:cNvPr id="4099" name="Picture 3" descr="C:\Users\ByatikovaEA\Desktop\СТРИЖАКОВ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86194"/>
            <a:ext cx="2169210"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14786" y="265892"/>
            <a:ext cx="4572000" cy="1015663"/>
          </a:xfrm>
          <a:prstGeom prst="rect">
            <a:avLst/>
          </a:prstGeom>
        </p:spPr>
        <p:txBody>
          <a:bodyPr>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Шаров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Михаил Павлович,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 24.11.1932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17003" y="3789040"/>
            <a:ext cx="4572000" cy="2585323"/>
          </a:xfrm>
          <a:prstGeom prst="rect">
            <a:avLst/>
          </a:prstGeom>
        </p:spPr>
        <p:txBody>
          <a:bodyPr>
            <a:spAutoFit/>
          </a:bodyPr>
          <a:lstStyle/>
          <a:p>
            <a:r>
              <a:rPr lang="ru-RU" dirty="0"/>
              <a:t>В военные годы, будучи школьником, работал в колхозе. Работа состояла в том, что необходимо было грузить сено на повозку, сделанную из березовых брусьев, а затем верхом на лошади подвозили сено к работникам, которые делали из сена  большие прямоугольные копны. Такие заготовки из сена необходимы были для кормления скота: коров, </a:t>
            </a:r>
            <a:r>
              <a:rPr lang="ru-RU" dirty="0" smtClean="0"/>
              <a:t>лошадей.</a:t>
            </a:r>
            <a:endParaRPr lang="ru-RU" dirty="0"/>
          </a:p>
        </p:txBody>
      </p:sp>
      <p:pic>
        <p:nvPicPr>
          <p:cNvPr id="4100" name="Picture 4" descr="\\192.168.1.10\Arhiv\ЕВГЕНИЯ\Черно-белые ВСЕ\17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286194"/>
            <a:ext cx="1729874" cy="235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68496"/>
      </p:ext>
    </p:extLst>
  </p:cSld>
  <p:clrMapOvr>
    <a:masterClrMapping/>
  </p:clrMapOvr>
  <mc:AlternateContent xmlns:mc="http://schemas.openxmlformats.org/markup-compatibility/2006">
    <mc:Choice xmlns:p14="http://schemas.microsoft.com/office/powerpoint/2010/main" Requires="p14">
      <p:transition p14:dur="250" advClick="0" advTm="4368">
        <p14:switch dir="r"/>
      </p:transition>
    </mc:Choice>
    <mc:Fallback>
      <p:transition advClick="0" advTm="4368">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501008"/>
            <a:ext cx="4572000" cy="3805883"/>
          </a:xfrm>
        </p:spPr>
        <p:txBody>
          <a:bodyPr>
            <a:normAutofit/>
          </a:bodyPr>
          <a:lstStyle/>
          <a:p>
            <a:pPr marL="0" indent="0">
              <a:buNone/>
            </a:pPr>
            <a:r>
              <a:rPr lang="ru-RU" sz="1600" dirty="0">
                <a:solidFill>
                  <a:schemeClr val="tx1"/>
                </a:solidFill>
                <a:latin typeface="Times New Roman" panose="02020603050405020304" pitchFamily="18" charset="0"/>
                <a:cs typeface="Times New Roman" panose="02020603050405020304" pitchFamily="18" charset="0"/>
              </a:rPr>
              <a:t>В тылу и взрослые и дети выращивали хлопок для фронта. Взрослые были бригадирами, а дети собирали хлопок и сдавали в приемный </a:t>
            </a:r>
            <a:r>
              <a:rPr lang="ru-RU" sz="1600" dirty="0" smtClean="0">
                <a:solidFill>
                  <a:schemeClr val="tx1"/>
                </a:solidFill>
                <a:latin typeface="Times New Roman" panose="02020603050405020304" pitchFamily="18" charset="0"/>
                <a:cs typeface="Times New Roman" panose="02020603050405020304" pitchFamily="18" charset="0"/>
              </a:rPr>
              <a:t>пункт.</a:t>
            </a:r>
            <a:r>
              <a:rPr lang="ru-RU" sz="1600" dirty="0">
                <a:solidFill>
                  <a:schemeClr val="tx1"/>
                </a:solidFill>
                <a:latin typeface="Times New Roman" panose="02020603050405020304" pitchFamily="18" charset="0"/>
                <a:cs typeface="Times New Roman" panose="02020603050405020304" pitchFamily="18" charset="0"/>
              </a:rPr>
              <a:t> Кроме этой работы в тылу у десятилетней Евдокии была еще одна очень важная </a:t>
            </a:r>
            <a:r>
              <a:rPr lang="ru-RU" sz="1600" dirty="0" smtClean="0">
                <a:solidFill>
                  <a:schemeClr val="tx1"/>
                </a:solidFill>
                <a:latin typeface="Times New Roman" panose="02020603050405020304" pitchFamily="18" charset="0"/>
                <a:cs typeface="Times New Roman" panose="02020603050405020304" pitchFamily="18" charset="0"/>
              </a:rPr>
              <a:t>миссия.</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smtClean="0">
                <a:solidFill>
                  <a:schemeClr val="tx1"/>
                </a:solidFill>
                <a:latin typeface="Times New Roman" panose="02020603050405020304" pitchFamily="18" charset="0"/>
                <a:cs typeface="Times New Roman" panose="02020603050405020304" pitchFamily="18" charset="0"/>
              </a:rPr>
              <a:t>Женщины </a:t>
            </a:r>
            <a:r>
              <a:rPr lang="ru-RU" sz="1600" dirty="0">
                <a:solidFill>
                  <a:schemeClr val="tx1"/>
                </a:solidFill>
                <a:latin typeface="Times New Roman" panose="02020603050405020304" pitchFamily="18" charset="0"/>
                <a:cs typeface="Times New Roman" panose="02020603050405020304" pitchFamily="18" charset="0"/>
              </a:rPr>
              <a:t>и дети вместе с докторами, бинтовали искалеченных бойцов, дежурили у кроватей и под диктовку писали письма родным советских </a:t>
            </a:r>
            <a:r>
              <a:rPr lang="ru-RU" sz="1600" dirty="0" smtClean="0">
                <a:solidFill>
                  <a:schemeClr val="tx1"/>
                </a:solidFill>
                <a:latin typeface="Times New Roman" panose="02020603050405020304" pitchFamily="18" charset="0"/>
                <a:cs typeface="Times New Roman" panose="02020603050405020304" pitchFamily="18" charset="0"/>
              </a:rPr>
              <a:t>защитников.</a:t>
            </a:r>
            <a:r>
              <a:rPr lang="ru-RU" sz="1600" dirty="0">
                <a:solidFill>
                  <a:schemeClr val="tx1"/>
                </a:solidFill>
                <a:latin typeface="Times New Roman" panose="02020603050405020304" pitchFamily="18" charset="0"/>
                <a:cs typeface="Times New Roman" panose="02020603050405020304" pitchFamily="18" charset="0"/>
              </a:rPr>
              <a:t> После работы в медсанчасти, Евдокию Александровну отправляли работать на хлопковые поля. Труд был </a:t>
            </a:r>
            <a:r>
              <a:rPr lang="ru-RU" sz="1600" dirty="0" smtClean="0">
                <a:solidFill>
                  <a:schemeClr val="tx1"/>
                </a:solidFill>
                <a:latin typeface="Times New Roman" panose="02020603050405020304" pitchFamily="18" charset="0"/>
                <a:cs typeface="Times New Roman" panose="02020603050405020304" pitchFamily="18" charset="0"/>
              </a:rPr>
              <a:t>адский.</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323528" y="154071"/>
            <a:ext cx="3898776" cy="1066130"/>
          </a:xfrm>
        </p:spPr>
        <p:txBody>
          <a:bodyPr>
            <a:normAutofit/>
          </a:bodyPr>
          <a:lstStyle/>
          <a:p>
            <a:pPr algn="ctr"/>
            <a:r>
              <a:rPr lang="ru-RU" sz="2000" b="1" dirty="0" err="1">
                <a:solidFill>
                  <a:srgbClr val="7030A0"/>
                </a:solidFill>
                <a:latin typeface="Times New Roman" panose="02020603050405020304" pitchFamily="18" charset="0"/>
                <a:cs typeface="Times New Roman" panose="02020603050405020304" pitchFamily="18" charset="0"/>
              </a:rPr>
              <a:t>Физикова</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Евдокия </a:t>
            </a:r>
            <a:r>
              <a:rPr lang="ru-RU" sz="2000" b="1" dirty="0">
                <a:solidFill>
                  <a:srgbClr val="7030A0"/>
                </a:solidFill>
                <a:latin typeface="Times New Roman" panose="02020603050405020304" pitchFamily="18" charset="0"/>
                <a:cs typeface="Times New Roman" panose="02020603050405020304" pitchFamily="18" charset="0"/>
              </a:rPr>
              <a:t>Александровна,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15.03.1931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5122" name="Picture 2" descr="\\192.168.1.10\Arhiv\ЕВГЕНИЯ\Цветные ВСЕ\9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94932"/>
            <a:ext cx="2189182" cy="224847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355976" y="260648"/>
            <a:ext cx="4572000" cy="1015663"/>
          </a:xfrm>
          <a:prstGeom prst="rect">
            <a:avLst/>
          </a:prstGeom>
        </p:spPr>
        <p:txBody>
          <a:bodyPr>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Черенкова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Прасковья </a:t>
            </a:r>
            <a:r>
              <a:rPr lang="ru-RU" sz="2000" b="1" dirty="0">
                <a:solidFill>
                  <a:srgbClr val="7030A0"/>
                </a:solidFill>
                <a:latin typeface="Times New Roman" panose="02020603050405020304" pitchFamily="18" charset="0"/>
                <a:cs typeface="Times New Roman" panose="02020603050405020304" pitchFamily="18" charset="0"/>
              </a:rPr>
              <a:t>Иннокентьевна, </a:t>
            </a:r>
            <a:r>
              <a:rPr lang="ru-RU" sz="2000" b="1" dirty="0" smtClean="0">
                <a:solidFill>
                  <a:srgbClr val="7030A0"/>
                </a:solidFill>
                <a:latin typeface="Times New Roman" panose="02020603050405020304" pitchFamily="18" charset="0"/>
                <a:cs typeface="Times New Roman" panose="02020603050405020304" pitchFamily="18" charset="0"/>
              </a:rPr>
              <a:t> </a:t>
            </a:r>
          </a:p>
          <a:p>
            <a:pPr algn="ctr"/>
            <a:r>
              <a:rPr lang="ru-RU" sz="2000" b="1" dirty="0" smtClean="0">
                <a:solidFill>
                  <a:srgbClr val="7030A0"/>
                </a:solidFill>
                <a:latin typeface="Times New Roman" panose="02020603050405020304" pitchFamily="18" charset="0"/>
                <a:cs typeface="Times New Roman" panose="02020603050405020304" pitchFamily="18" charset="0"/>
              </a:rPr>
              <a:t>04.11.1932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72000" y="3645024"/>
            <a:ext cx="4572000" cy="2554545"/>
          </a:xfrm>
          <a:prstGeom prst="rect">
            <a:avLst/>
          </a:prstGeom>
        </p:spPr>
        <p:txBody>
          <a:bodyPr>
            <a:spAutoFit/>
          </a:bodyPr>
          <a:lstStyle/>
          <a:p>
            <a:r>
              <a:rPr lang="ru-RU" sz="1600" dirty="0" smtClean="0"/>
              <a:t>С </a:t>
            </a:r>
            <a:r>
              <a:rPr lang="ru-RU" sz="1600" dirty="0"/>
              <a:t>первого класса детей «гоняли» на поля собирать колоски, стояла засуха и ценен был каждый колосок</a:t>
            </a:r>
            <a:r>
              <a:rPr lang="ru-RU" sz="1600" dirty="0" smtClean="0"/>
              <a:t>. </a:t>
            </a:r>
            <a:r>
              <a:rPr lang="ru-RU" sz="1600" dirty="0"/>
              <a:t>Когда Прасковья перешла в 4 класс мама ее стала брать с собой на работу: возили лес, «ходили» на зимнюю «неводу» - ловили рыбу из подо льда</a:t>
            </a:r>
            <a:r>
              <a:rPr lang="ru-RU" sz="1600" dirty="0" smtClean="0"/>
              <a:t>. </a:t>
            </a:r>
            <a:r>
              <a:rPr lang="ru-RU" sz="1600" dirty="0"/>
              <a:t>Больше Прасковья </a:t>
            </a:r>
            <a:r>
              <a:rPr lang="ru-RU" sz="1600" dirty="0" smtClean="0"/>
              <a:t>в </a:t>
            </a:r>
            <a:r>
              <a:rPr lang="ru-RU" sz="1600" dirty="0"/>
              <a:t>школу не пошла, а отработала 3 сезона на лесозаготовках, пилила лес с девчонками. «Когда повалишь деревья, надо было их шкурить, снимать кору, срубать сучья и сжигать. </a:t>
            </a:r>
          </a:p>
        </p:txBody>
      </p:sp>
      <p:pic>
        <p:nvPicPr>
          <p:cNvPr id="1026" name="Picture 2" descr="C:\Users\ByatikovaEA\Desktop\черенков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464" y="1298431"/>
            <a:ext cx="3335023" cy="224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82186"/>
      </p:ext>
    </p:extLst>
  </p:cSld>
  <p:clrMapOvr>
    <a:masterClrMapping/>
  </p:clrMapOvr>
  <mc:AlternateContent xmlns:mc="http://schemas.openxmlformats.org/markup-compatibility/2006">
    <mc:Choice xmlns:p14="http://schemas.microsoft.com/office/powerpoint/2010/main" Requires="p14">
      <p:transition p14:dur="250" advClick="0" advTm="9332">
        <p14:switch dir="r"/>
      </p:transition>
    </mc:Choice>
    <mc:Fallback>
      <p:transition advClick="0" advTm="9332">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520" y="332656"/>
            <a:ext cx="8745851" cy="4922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71600" y="5301208"/>
            <a:ext cx="7704856" cy="1323439"/>
          </a:xfrm>
          <a:prstGeom prst="rect">
            <a:avLst/>
          </a:prstGeom>
        </p:spPr>
        <p:txBody>
          <a:bodyPr wrap="square">
            <a:spAutoFit/>
          </a:bodyPr>
          <a:lstStyle/>
          <a:p>
            <a:pPr algn="ctr"/>
            <a:r>
              <a:rPr lang="ru-RU" sz="2000" b="1" i="1" dirty="0">
                <a:solidFill>
                  <a:srgbClr val="C00000"/>
                </a:solidFill>
                <a:latin typeface="Times New Roman" panose="02020603050405020304" pitchFamily="18" charset="0"/>
                <a:cs typeface="Times New Roman" panose="02020603050405020304" pitchFamily="18" charset="0"/>
              </a:rPr>
              <a:t>Выставка подготовлена архивным отделом администрации </a:t>
            </a:r>
            <a:r>
              <a:rPr lang="ru-RU" sz="2000" b="1" i="1" dirty="0" err="1">
                <a:solidFill>
                  <a:srgbClr val="C00000"/>
                </a:solidFill>
                <a:latin typeface="Times New Roman" panose="02020603050405020304" pitchFamily="18" charset="0"/>
                <a:cs typeface="Times New Roman" panose="02020603050405020304" pitchFamily="18" charset="0"/>
              </a:rPr>
              <a:t>г.Пыть-Ях</a:t>
            </a:r>
            <a:r>
              <a:rPr lang="ru-RU" sz="2000" b="1" i="1" dirty="0">
                <a:solidFill>
                  <a:srgbClr val="C00000"/>
                </a:solidFill>
                <a:latin typeface="Times New Roman" panose="02020603050405020304" pitchFamily="18" charset="0"/>
                <a:cs typeface="Times New Roman" panose="02020603050405020304" pitchFamily="18" charset="0"/>
              </a:rPr>
              <a:t> </a:t>
            </a:r>
          </a:p>
          <a:p>
            <a:pPr algn="ctr"/>
            <a:r>
              <a:rPr lang="ru-RU" sz="2000" b="1" i="1" dirty="0">
                <a:solidFill>
                  <a:srgbClr val="C00000"/>
                </a:solidFill>
                <a:latin typeface="Times New Roman" panose="02020603050405020304" pitchFamily="18" charset="0"/>
                <a:cs typeface="Times New Roman" panose="02020603050405020304" pitchFamily="18" charset="0"/>
              </a:rPr>
              <a:t>по документам, хранящимся в муниципальном архиве. </a:t>
            </a:r>
          </a:p>
          <a:p>
            <a:pPr algn="ctr"/>
            <a:r>
              <a:rPr lang="ru-RU" sz="2000" b="1" i="1" dirty="0">
                <a:solidFill>
                  <a:srgbClr val="C00000"/>
                </a:solidFill>
                <a:latin typeface="Times New Roman" panose="02020603050405020304" pitchFamily="18" charset="0"/>
                <a:cs typeface="Times New Roman" panose="02020603050405020304" pitchFamily="18" charset="0"/>
              </a:rPr>
              <a:t> Фонд-39, опись №1,№2</a:t>
            </a:r>
          </a:p>
        </p:txBody>
      </p:sp>
    </p:spTree>
    <p:extLst>
      <p:ext uri="{BB962C8B-B14F-4D97-AF65-F5344CB8AC3E}">
        <p14:creationId xmlns:p14="http://schemas.microsoft.com/office/powerpoint/2010/main" val="3598098992"/>
      </p:ext>
    </p:extLst>
  </p:cSld>
  <p:clrMapOvr>
    <a:masterClrMapping/>
  </p:clrMapOvr>
  <mc:AlternateContent xmlns:mc="http://schemas.openxmlformats.org/markup-compatibility/2006">
    <mc:Choice xmlns:p14="http://schemas.microsoft.com/office/powerpoint/2010/main" Requires="p14">
      <p:transition p14:dur="250" advClick="0" advTm="5745">
        <p14:switch dir="r"/>
      </p:transition>
    </mc:Choice>
    <mc:Fallback>
      <p:transition advClick="0" advTm="5745">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520" y="404664"/>
            <a:ext cx="851610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375033"/>
      </p:ext>
    </p:extLst>
  </p:cSld>
  <p:clrMapOvr>
    <a:masterClrMapping/>
  </p:clrMapOvr>
  <mc:AlternateContent xmlns:mc="http://schemas.openxmlformats.org/markup-compatibility/2006">
    <mc:Choice xmlns:p14="http://schemas.microsoft.com/office/powerpoint/2010/main" Requires="p14">
      <p:transition p14:dur="250" advClick="0" advTm="5135">
        <p14:switch dir="r"/>
      </p:transition>
    </mc:Choice>
    <mc:Fallback>
      <p:transition advClick="0" advTm="5135">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9133993" cy="684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031669"/>
      </p:ext>
    </p:extLst>
  </p:cSld>
  <p:clrMapOvr>
    <a:masterClrMapping/>
  </p:clrMapOvr>
  <mc:AlternateContent xmlns:mc="http://schemas.openxmlformats.org/markup-compatibility/2006">
    <mc:Choice xmlns:p14="http://schemas.microsoft.com/office/powerpoint/2010/main" Requires="p14">
      <p:transition p14:dur="250" advClick="0" advTm="8288">
        <p14:switch dir="r"/>
      </p:transition>
    </mc:Choice>
    <mc:Fallback>
      <p:transition advClick="0" advTm="828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3600400" cy="1296144"/>
          </a:xfrm>
        </p:spPr>
        <p:txBody>
          <a:bodyPr>
            <a:noAutofit/>
          </a:bodyPr>
          <a:lstStyle/>
          <a:p>
            <a:pPr algn="ctr"/>
            <a:r>
              <a:rPr lang="ru-RU" sz="2000" b="1" dirty="0" smtClean="0">
                <a:solidFill>
                  <a:srgbClr val="FF0000"/>
                </a:solidFill>
                <a:latin typeface="Times New Roman" panose="02020603050405020304" pitchFamily="18" charset="0"/>
                <a:cs typeface="Times New Roman" panose="02020603050405020304" pitchFamily="18" charset="0"/>
              </a:rPr>
              <a:t/>
            </a:r>
            <a:br>
              <a:rPr lang="ru-RU" sz="2000" b="1" dirty="0" smtClean="0">
                <a:solidFill>
                  <a:srgbClr val="FF000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Акимова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Надежда Михайловна,</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 23.08.1923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r>
              <a:rPr lang="ru-RU" sz="2000" dirty="0">
                <a:solidFill>
                  <a:srgbClr val="7030A0"/>
                </a:solidFill>
                <a:latin typeface="Times New Roman" panose="02020603050405020304" pitchFamily="18" charset="0"/>
                <a:cs typeface="Times New Roman" panose="02020603050405020304" pitchFamily="18" charset="0"/>
              </a:rPr>
              <a:t/>
            </a:r>
            <a:br>
              <a:rPr lang="ru-RU" sz="2000" dirty="0">
                <a:solidFill>
                  <a:srgbClr val="7030A0"/>
                </a:solidFill>
                <a:latin typeface="Times New Roman" panose="02020603050405020304" pitchFamily="18" charset="0"/>
                <a:cs typeface="Times New Roman" panose="02020603050405020304" pitchFamily="18" charset="0"/>
              </a:rPr>
            </a:b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451810" y="232785"/>
            <a:ext cx="3144540" cy="1015663"/>
          </a:xfrm>
          <a:prstGeom prst="rect">
            <a:avLst/>
          </a:prstGeom>
        </p:spPr>
        <p:txBody>
          <a:bodyPr wrap="square">
            <a:spAutoFit/>
          </a:bodyPr>
          <a:lstStyle/>
          <a:p>
            <a:pPr lvl="0" algn="ctr"/>
            <a:r>
              <a:rPr lang="ru-RU" sz="2000" b="1" dirty="0" smtClean="0">
                <a:solidFill>
                  <a:srgbClr val="7030A0"/>
                </a:solidFill>
                <a:latin typeface="Times New Roman" panose="02020603050405020304" pitchFamily="18" charset="0"/>
                <a:cs typeface="Times New Roman" panose="02020603050405020304" pitchFamily="18" charset="0"/>
              </a:rPr>
              <a:t>Анохин </a:t>
            </a:r>
          </a:p>
          <a:p>
            <a:pPr lvl="0" algn="ctr"/>
            <a:r>
              <a:rPr lang="ru-RU" sz="2000" b="1" dirty="0" smtClean="0">
                <a:solidFill>
                  <a:srgbClr val="7030A0"/>
                </a:solidFill>
                <a:latin typeface="Times New Roman" panose="02020603050405020304" pitchFamily="18" charset="0"/>
                <a:cs typeface="Times New Roman" panose="02020603050405020304" pitchFamily="18" charset="0"/>
              </a:rPr>
              <a:t>Михаила </a:t>
            </a:r>
            <a:r>
              <a:rPr lang="ru-RU" sz="2000" b="1" dirty="0">
                <a:solidFill>
                  <a:srgbClr val="7030A0"/>
                </a:solidFill>
                <a:latin typeface="Times New Roman" panose="02020603050405020304" pitchFamily="18" charset="0"/>
                <a:cs typeface="Times New Roman" panose="02020603050405020304" pitchFamily="18" charset="0"/>
              </a:rPr>
              <a:t>Михайловича,</a:t>
            </a:r>
          </a:p>
          <a:p>
            <a:pPr lvl="0" algn="ctr"/>
            <a:r>
              <a:rPr lang="ru-RU" sz="2000" b="1" dirty="0">
                <a:solidFill>
                  <a:srgbClr val="7030A0"/>
                </a:solidFill>
                <a:latin typeface="Times New Roman" panose="02020603050405020304" pitchFamily="18" charset="0"/>
                <a:cs typeface="Times New Roman" panose="02020603050405020304" pitchFamily="18" charset="0"/>
              </a:rPr>
              <a:t>21.09.1924 года рождения </a:t>
            </a:r>
          </a:p>
        </p:txBody>
      </p:sp>
      <p:pic>
        <p:nvPicPr>
          <p:cNvPr id="4098" name="Picture 2" descr="\\192.168.1.10\Arhiv\НАТАЛЬЯ\Коллекции документов\Ветеран ВОВ\Анохин 4\Портрет.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289180"/>
            <a:ext cx="2023840" cy="25545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738080" y="3843705"/>
            <a:ext cx="4572000" cy="2862322"/>
          </a:xfrm>
          <a:prstGeom prst="rect">
            <a:avLst/>
          </a:prstGeom>
        </p:spPr>
        <p:txBody>
          <a:bodyPr>
            <a:spAutoFit/>
          </a:bodyPr>
          <a:lstStyle/>
          <a:p>
            <a:r>
              <a:rPr lang="ru-RU" dirty="0"/>
              <a:t> В августе 1942 года был призван в Красную армию в 21 полк 1 батальон, 1 взвод Второй учебной бригады снайперов, где обучался снайперскому делу до декабря 1942 года.</a:t>
            </a:r>
          </a:p>
          <a:p>
            <a:r>
              <a:rPr lang="ru-RU" dirty="0"/>
              <a:t> </a:t>
            </a:r>
            <a:r>
              <a:rPr lang="ru-RU" dirty="0" smtClean="0"/>
              <a:t>  </a:t>
            </a:r>
            <a:r>
              <a:rPr lang="ru-RU" dirty="0"/>
              <a:t>После обучения был направлен в </a:t>
            </a:r>
            <a:r>
              <a:rPr lang="ru-RU" dirty="0" err="1"/>
              <a:t>Граховецкие</a:t>
            </a:r>
            <a:r>
              <a:rPr lang="ru-RU" dirty="0"/>
              <a:t> лагеря на распределение по фронтам. Лагеря находились в Горьковской области. По распределению попал на 1 Украинский фронт 38 армии, 529 стрелковый полк, взвод разведки.</a:t>
            </a:r>
          </a:p>
        </p:txBody>
      </p:sp>
      <p:sp>
        <p:nvSpPr>
          <p:cNvPr id="6" name="Прямоугольник 5"/>
          <p:cNvSpPr/>
          <p:nvPr/>
        </p:nvSpPr>
        <p:spPr>
          <a:xfrm>
            <a:off x="24705" y="4210055"/>
            <a:ext cx="4572000" cy="2308324"/>
          </a:xfrm>
          <a:prstGeom prst="rect">
            <a:avLst/>
          </a:prstGeom>
        </p:spPr>
        <p:txBody>
          <a:bodyPr>
            <a:spAutoFit/>
          </a:bodyPr>
          <a:lstStyle/>
          <a:p>
            <a:r>
              <a:rPr lang="ru-RU" dirty="0"/>
              <a:t> 9 апреля 1942 года Надежда Михайловна была призвана с города Благовещенска по мобилизации Куйбышевским ГВК Хабаровского края на военную службу в 757 зенитно-артиллерийский полк </a:t>
            </a:r>
            <a:r>
              <a:rPr lang="ru-RU" dirty="0" smtClean="0"/>
              <a:t>дальномерщиком.</a:t>
            </a:r>
            <a:r>
              <a:rPr lang="ru-RU" dirty="0"/>
              <a:t> С 9 августа 1945 года по 3 сентября 1945 года участвовала в боях с </a:t>
            </a:r>
            <a:r>
              <a:rPr lang="ru-RU" dirty="0" smtClean="0"/>
              <a:t>Японией.</a:t>
            </a:r>
            <a:endParaRPr lang="ru-RU" dirty="0"/>
          </a:p>
        </p:txBody>
      </p:sp>
      <p:pic>
        <p:nvPicPr>
          <p:cNvPr id="4099" name="Picture 3" descr="\\192.168.1.10\Arhiv\ЕВГЕНИЯ\Цветные ВСЕ\26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268760"/>
            <a:ext cx="1932112" cy="303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896683"/>
      </p:ext>
    </p:extLst>
  </p:cSld>
  <p:clrMapOvr>
    <a:masterClrMapping/>
  </p:clrMapOvr>
  <mc:AlternateContent xmlns:mc="http://schemas.openxmlformats.org/markup-compatibility/2006">
    <mc:Choice xmlns:p14="http://schemas.microsoft.com/office/powerpoint/2010/main" Requires="p14">
      <p:transition p14:dur="250" advClick="0" advTm="4297">
        <p14:switch dir="r"/>
      </p:transition>
    </mc:Choice>
    <mc:Fallback>
      <p:transition advClick="0" advTm="4297">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ЕВГЕНИЯ\Цветные ВСЕ\256.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217822"/>
            <a:ext cx="1440160" cy="22848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83568" y="172783"/>
            <a:ext cx="3168352" cy="1066130"/>
          </a:xfrm>
        </p:spPr>
        <p:txBody>
          <a:bodyPr>
            <a:normAutofit/>
          </a:bodyPr>
          <a:lstStyle/>
          <a:p>
            <a:pPr algn="ctr"/>
            <a:r>
              <a:rPr lang="ru-RU" sz="2000"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Зяблицева</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Мария Васильевна,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06.02.1920 </a:t>
            </a:r>
            <a:r>
              <a:rPr lang="ru-RU" sz="2000" b="1" dirty="0">
                <a:solidFill>
                  <a:srgbClr val="7030A0"/>
                </a:solidFill>
                <a:latin typeface="Times New Roman" panose="02020603050405020304" pitchFamily="18" charset="0"/>
                <a:cs typeface="Times New Roman" panose="02020603050405020304" pitchFamily="18" charset="0"/>
              </a:rPr>
              <a:t>года </a:t>
            </a:r>
            <a:r>
              <a:rPr lang="ru-RU" sz="2000" b="1" dirty="0" smtClean="0">
                <a:solidFill>
                  <a:srgbClr val="7030A0"/>
                </a:solidFill>
                <a:latin typeface="Times New Roman" panose="02020603050405020304" pitchFamily="18" charset="0"/>
                <a:cs typeface="Times New Roman" panose="02020603050405020304" pitchFamily="18" charset="0"/>
              </a:rPr>
              <a:t>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49490" y="3570625"/>
            <a:ext cx="4572000" cy="3416320"/>
          </a:xfrm>
          <a:prstGeom prst="rect">
            <a:avLst/>
          </a:prstGeom>
        </p:spPr>
        <p:txBody>
          <a:bodyPr>
            <a:spAutoFit/>
          </a:bodyPr>
          <a:lstStyle/>
          <a:p>
            <a:r>
              <a:rPr lang="ru-RU" dirty="0" smtClean="0">
                <a:latin typeface="Times New Roman" panose="02020603050405020304" pitchFamily="18" charset="0"/>
                <a:cs typeface="Times New Roman" panose="02020603050405020304" pitchFamily="18" charset="0"/>
              </a:rPr>
              <a:t> 6 </a:t>
            </a:r>
            <a:r>
              <a:rPr lang="ru-RU" dirty="0">
                <a:latin typeface="Times New Roman" panose="02020603050405020304" pitchFamily="18" charset="0"/>
                <a:cs typeface="Times New Roman" panose="02020603050405020304" pitchFamily="18" charset="0"/>
              </a:rPr>
              <a:t>июня 1941 года устроилась на работу на военный завод </a:t>
            </a:r>
            <a:r>
              <a:rPr lang="ru-RU" dirty="0" smtClean="0">
                <a:latin typeface="Times New Roman" panose="02020603050405020304" pitchFamily="18" charset="0"/>
                <a:cs typeface="Times New Roman" panose="02020603050405020304" pitchFamily="18" charset="0"/>
              </a:rPr>
              <a:t>чернорабочей. </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1943 году, из-за нехватки военной силы на фронтах, </a:t>
            </a:r>
            <a:r>
              <a:rPr lang="ru-RU" dirty="0" smtClean="0">
                <a:latin typeface="Times New Roman" panose="02020603050405020304" pitchFamily="18" charset="0"/>
                <a:cs typeface="Times New Roman" panose="02020603050405020304" pitchFamily="18" charset="0"/>
              </a:rPr>
              <a:t>была </a:t>
            </a:r>
            <a:r>
              <a:rPr lang="ru-RU" dirty="0">
                <a:latin typeface="Times New Roman" panose="02020603050405020304" pitchFamily="18" charset="0"/>
                <a:cs typeface="Times New Roman" panose="02020603050405020304" pitchFamily="18" charset="0"/>
              </a:rPr>
              <a:t>направлена на учебу по специальности шофера.</a:t>
            </a:r>
          </a:p>
          <a:p>
            <a:r>
              <a:rPr lang="ru-RU" dirty="0" smtClean="0">
                <a:latin typeface="Times New Roman" panose="02020603050405020304" pitchFamily="18" charset="0"/>
                <a:cs typeface="Times New Roman" panose="02020603050405020304" pitchFamily="18" charset="0"/>
              </a:rPr>
              <a:t>После </a:t>
            </a:r>
            <a:r>
              <a:rPr lang="ru-RU" dirty="0">
                <a:latin typeface="Times New Roman" panose="02020603050405020304" pitchFamily="18" charset="0"/>
                <a:cs typeface="Times New Roman" panose="02020603050405020304" pitchFamily="18" charset="0"/>
              </a:rPr>
              <a:t>окончания курсов военкоматом была направлена в </a:t>
            </a:r>
            <a:r>
              <a:rPr lang="ru-RU" dirty="0" err="1">
                <a:latin typeface="Times New Roman" panose="02020603050405020304" pitchFamily="18" charset="0"/>
                <a:cs typeface="Times New Roman" panose="02020603050405020304" pitchFamily="18" charset="0"/>
              </a:rPr>
              <a:t>г.Волынск</a:t>
            </a:r>
            <a:r>
              <a:rPr lang="ru-RU" dirty="0">
                <a:latin typeface="Times New Roman" panose="02020603050405020304" pitchFamily="18" charset="0"/>
                <a:cs typeface="Times New Roman" panose="02020603050405020304" pitchFamily="18" charset="0"/>
              </a:rPr>
              <a:t> Куйбышевской области для прохождения военной службы. Работала кухонной рабочей, продолжала обучение на шофера.   В составе 2 Белорусского фронта прошла Украину, Польшу, Восточную Пруссию. </a:t>
            </a:r>
          </a:p>
        </p:txBody>
      </p:sp>
      <p:pic>
        <p:nvPicPr>
          <p:cNvPr id="8195" name="Picture 3" descr="\\192.168.1.10\Arhiv\ЕВГЕНИЯ\Цветные ВСЕ\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214910"/>
            <a:ext cx="1944216"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10236" y="199247"/>
            <a:ext cx="4572000" cy="1015663"/>
          </a:xfrm>
          <a:prstGeom prst="rect">
            <a:avLst/>
          </a:prstGeom>
        </p:spPr>
        <p:txBody>
          <a:bodyPr>
            <a:spAutoFit/>
          </a:bodyPr>
          <a:lstStyle/>
          <a:p>
            <a:pPr algn="ctr"/>
            <a:r>
              <a:rPr lang="ru-RU" sz="2000" b="1" dirty="0" err="1">
                <a:solidFill>
                  <a:srgbClr val="7030A0"/>
                </a:solidFill>
                <a:latin typeface="Times New Roman" panose="02020603050405020304" pitchFamily="18" charset="0"/>
                <a:cs typeface="Times New Roman" panose="02020603050405020304" pitchFamily="18" charset="0"/>
              </a:rPr>
              <a:t>Карнеев</a:t>
            </a:r>
            <a:r>
              <a:rPr lang="ru-RU" sz="2000" b="1" dirty="0">
                <a:solidFill>
                  <a:srgbClr val="7030A0"/>
                </a:solidFill>
                <a:latin typeface="Times New Roman" panose="02020603050405020304" pitchFamily="18" charset="0"/>
                <a:cs typeface="Times New Roman" panose="02020603050405020304" pitchFamily="18" charset="0"/>
              </a:rPr>
              <a:t>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Андрей Сергеевич,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19.03.1925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572000" y="4077072"/>
            <a:ext cx="4572000" cy="1754326"/>
          </a:xfrm>
          <a:prstGeom prst="rect">
            <a:avLst/>
          </a:prstGeom>
        </p:spPr>
        <p:txBody>
          <a:bodyPr>
            <a:spAutoFit/>
          </a:bodyPr>
          <a:lstStyle/>
          <a:p>
            <a:r>
              <a:rPr lang="ru-RU" dirty="0" smtClean="0"/>
              <a:t> В </a:t>
            </a:r>
            <a:r>
              <a:rPr lang="ru-RU" dirty="0"/>
              <a:t>1943 году восемнадцатилетнего парня забрали на Украинский фронт. Дошел до Дрездена</a:t>
            </a:r>
            <a:r>
              <a:rPr lang="ru-RU" dirty="0" smtClean="0"/>
              <a:t>. </a:t>
            </a:r>
            <a:r>
              <a:rPr lang="ru-RU" dirty="0"/>
              <a:t>После окончания войны  Андрей Сергеевич работал на восстановлении  разрушенных городов, а в 1950 году вернулся домой.</a:t>
            </a:r>
          </a:p>
        </p:txBody>
      </p:sp>
    </p:spTree>
    <p:extLst>
      <p:ext uri="{BB962C8B-B14F-4D97-AF65-F5344CB8AC3E}">
        <p14:creationId xmlns:p14="http://schemas.microsoft.com/office/powerpoint/2010/main" val="3039619491"/>
      </p:ext>
    </p:extLst>
  </p:cSld>
  <p:clrMapOvr>
    <a:masterClrMapping/>
  </p:clrMapOvr>
  <mc:AlternateContent xmlns:mc="http://schemas.openxmlformats.org/markup-compatibility/2006">
    <mc:Choice xmlns:p14="http://schemas.microsoft.com/office/powerpoint/2010/main" Requires="p14">
      <p:transition p14:dur="250" advClick="0" advTm="6839">
        <p14:switch dir="r"/>
      </p:transition>
    </mc:Choice>
    <mc:Fallback>
      <p:transition advClick="0" advTm="6839">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ЕВГЕНИЯ\Цветные ВСЕ\288.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28872"/>
            <a:ext cx="1393560" cy="217106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9940" y="227207"/>
            <a:ext cx="5220072" cy="936104"/>
          </a:xfrm>
        </p:spPr>
        <p:txBody>
          <a:bodyPr>
            <a:no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Волков </a:t>
            </a:r>
            <a:r>
              <a:rPr lang="ru-RU" sz="2000" b="1" dirty="0" smtClean="0">
                <a:solidFill>
                  <a:srgbClr val="7030A0"/>
                </a:solidFill>
                <a:latin typeface="Times New Roman" panose="02020603050405020304" pitchFamily="18" charset="0"/>
                <a:cs typeface="Times New Roman" panose="02020603050405020304" pitchFamily="18" charset="0"/>
              </a:rPr>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Николай Семенович,</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 17.02.1926  года рождения </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36104" y="3241544"/>
            <a:ext cx="4427984" cy="3416320"/>
          </a:xfrm>
          <a:prstGeom prst="rect">
            <a:avLst/>
          </a:prstGeom>
        </p:spPr>
        <p:txBody>
          <a:bodyPr wrap="square">
            <a:spAutoFit/>
          </a:bodyPr>
          <a:lstStyle/>
          <a:p>
            <a:r>
              <a:rPr lang="ru-RU" dirty="0" smtClean="0"/>
              <a:t> В </a:t>
            </a:r>
            <a:r>
              <a:rPr lang="ru-RU" dirty="0"/>
              <a:t>декабре 1943 года ушел в ряды Красной Армии. Службу проходил на Дальнем Востоке в 99 стрелковом полку. Основной задачей полка была охрана границы на заставе </a:t>
            </a:r>
            <a:r>
              <a:rPr lang="ru-RU" dirty="0" err="1"/>
              <a:t>Грушева</a:t>
            </a:r>
            <a:r>
              <a:rPr lang="ru-RU" dirty="0"/>
              <a:t> и Краева. Служил пулеметчиком, артиллеристом, командиром 76-мм орудия. </a:t>
            </a:r>
          </a:p>
          <a:p>
            <a:r>
              <a:rPr lang="ru-RU" dirty="0" smtClean="0"/>
              <a:t>  </a:t>
            </a:r>
            <a:r>
              <a:rPr lang="ru-RU" dirty="0"/>
              <a:t>Участвовал в войне с Японией. С боями дошел до города Харбина. Первое боевое крещение получил под городами </a:t>
            </a:r>
            <a:r>
              <a:rPr lang="ru-RU" dirty="0" err="1"/>
              <a:t>Мумен</a:t>
            </a:r>
            <a:r>
              <a:rPr lang="ru-RU" dirty="0"/>
              <a:t> и </a:t>
            </a:r>
            <a:r>
              <a:rPr lang="ru-RU" dirty="0" err="1"/>
              <a:t>Мудодзян</a:t>
            </a:r>
            <a:r>
              <a:rPr lang="ru-RU" dirty="0"/>
              <a:t>. В Китае </a:t>
            </a:r>
            <a:r>
              <a:rPr lang="ru-RU" dirty="0" err="1"/>
              <a:t>г.Харбин</a:t>
            </a:r>
            <a:r>
              <a:rPr lang="ru-RU" dirty="0"/>
              <a:t> службу продолжал до 1946 </a:t>
            </a:r>
            <a:r>
              <a:rPr lang="ru-RU" dirty="0" smtClean="0"/>
              <a:t>года</a:t>
            </a:r>
            <a:endParaRPr lang="ru-RU" dirty="0"/>
          </a:p>
        </p:txBody>
      </p:sp>
      <p:pic>
        <p:nvPicPr>
          <p:cNvPr id="7171" name="Picture 3" descr="\\192.168.1.10\Arhiv\ЕВГЕНИЯ\Цветные ВСЕ\257.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276311"/>
            <a:ext cx="1313909" cy="2083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0600" y="260648"/>
            <a:ext cx="3085139" cy="1015663"/>
          </a:xfrm>
          <a:prstGeom prst="rect">
            <a:avLst/>
          </a:prstGeom>
          <a:noFill/>
        </p:spPr>
        <p:txBody>
          <a:bodyPr wrap="none" rtlCol="0">
            <a:spAutoFit/>
          </a:bodyPr>
          <a:lstStyle/>
          <a:p>
            <a:pPr algn="ctr"/>
            <a:r>
              <a:rPr lang="ru-RU" sz="2000" b="1" dirty="0" err="1" smtClean="0">
                <a:solidFill>
                  <a:srgbClr val="7030A0"/>
                </a:solidFill>
                <a:latin typeface="Times New Roman" panose="02020603050405020304" pitchFamily="18" charset="0"/>
                <a:cs typeface="Times New Roman" panose="02020603050405020304" pitchFamily="18" charset="0"/>
              </a:rPr>
              <a:t>Едрышева</a:t>
            </a:r>
            <a:r>
              <a:rPr lang="ru-RU" sz="2000" b="1" dirty="0" smtClean="0">
                <a:solidFill>
                  <a:srgbClr val="7030A0"/>
                </a:solidFill>
                <a:latin typeface="Times New Roman" panose="02020603050405020304" pitchFamily="18" charset="0"/>
                <a:cs typeface="Times New Roman" panose="02020603050405020304" pitchFamily="18" charset="0"/>
              </a:rPr>
              <a:t> </a:t>
            </a:r>
          </a:p>
          <a:p>
            <a:pPr algn="ctr"/>
            <a:r>
              <a:rPr lang="ru-RU" sz="2000" b="1" dirty="0" smtClean="0">
                <a:solidFill>
                  <a:srgbClr val="7030A0"/>
                </a:solidFill>
                <a:latin typeface="Times New Roman" panose="02020603050405020304" pitchFamily="18" charset="0"/>
                <a:cs typeface="Times New Roman" panose="02020603050405020304" pitchFamily="18" charset="0"/>
              </a:rPr>
              <a:t>Нина Ивановна,</a:t>
            </a:r>
          </a:p>
          <a:p>
            <a:pPr algn="ctr"/>
            <a:r>
              <a:rPr lang="ru-RU" sz="2000" b="1" dirty="0" smtClean="0">
                <a:solidFill>
                  <a:srgbClr val="7030A0"/>
                </a:solidFill>
                <a:latin typeface="Times New Roman" panose="02020603050405020304" pitchFamily="18" charset="0"/>
                <a:cs typeface="Times New Roman" panose="02020603050405020304" pitchFamily="18" charset="0"/>
              </a:rPr>
              <a:t>03.12.1923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572000" y="3501008"/>
            <a:ext cx="4572000" cy="3139321"/>
          </a:xfrm>
          <a:prstGeom prst="rect">
            <a:avLst/>
          </a:prstGeom>
        </p:spPr>
        <p:txBody>
          <a:bodyPr>
            <a:spAutoFit/>
          </a:bodyPr>
          <a:lstStyle/>
          <a:p>
            <a:r>
              <a:rPr lang="ru-RU" dirty="0"/>
              <a:t> </a:t>
            </a:r>
            <a:r>
              <a:rPr lang="ru-RU" dirty="0" smtClean="0"/>
              <a:t>   На </a:t>
            </a:r>
            <a:r>
              <a:rPr lang="ru-RU" dirty="0"/>
              <a:t>оккупированной территории Нина Ивановна находилась около двух лет, работала в поле на немцев. </a:t>
            </a:r>
          </a:p>
          <a:p>
            <a:r>
              <a:rPr lang="ru-RU" dirty="0"/>
              <a:t>     </a:t>
            </a:r>
            <a:r>
              <a:rPr lang="ru-RU" dirty="0" smtClean="0"/>
              <a:t>После </a:t>
            </a:r>
            <a:r>
              <a:rPr lang="ru-RU" dirty="0"/>
              <a:t>освобождения территории Брянской области Красной армией, в 1943 году </a:t>
            </a:r>
            <a:r>
              <a:rPr lang="ru-RU" dirty="0" smtClean="0"/>
              <a:t>была </a:t>
            </a:r>
            <a:r>
              <a:rPr lang="ru-RU" dirty="0"/>
              <a:t>демобилизована в Красную армию и служила в 547 отдельном батальоне аэродромного обслуживания с августа 1943 года по 16 августа 1945 года. Со своим батальоном прошла Польшу, Германию. Войну закончила в 1946 году в Германии </a:t>
            </a:r>
          </a:p>
        </p:txBody>
      </p:sp>
    </p:spTree>
    <p:extLst>
      <p:ext uri="{BB962C8B-B14F-4D97-AF65-F5344CB8AC3E}">
        <p14:creationId xmlns:p14="http://schemas.microsoft.com/office/powerpoint/2010/main" val="4184101177"/>
      </p:ext>
    </p:extLst>
  </p:cSld>
  <p:clrMapOvr>
    <a:masterClrMapping/>
  </p:clrMapOvr>
  <mc:AlternateContent xmlns:mc="http://schemas.openxmlformats.org/markup-compatibility/2006">
    <mc:Choice xmlns:p14="http://schemas.microsoft.com/office/powerpoint/2010/main" Requires="p14">
      <p:transition p14:dur="250" advClick="0" advTm="6119">
        <p14:switch dir="r"/>
      </p:transition>
    </mc:Choice>
    <mc:Fallback>
      <p:transition advClick="0" advTm="6119">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77072"/>
            <a:ext cx="4186808" cy="2836911"/>
          </a:xfrm>
        </p:spPr>
        <p:txBody>
          <a:bodyPr>
            <a:normAutofit/>
          </a:bodyPr>
          <a:lstStyle/>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18-летний мальчишка пошел работать на завод «Красный Молот» в г</a:t>
            </a:r>
            <a:r>
              <a:rPr lang="ru-RU" sz="1800" dirty="0" smtClean="0">
                <a:solidFill>
                  <a:schemeClr val="tx1"/>
                </a:solidFill>
                <a:latin typeface="Times New Roman" panose="02020603050405020304" pitchFamily="18" charset="0"/>
                <a:cs typeface="Times New Roman" panose="02020603050405020304" pitchFamily="18" charset="0"/>
              </a:rPr>
              <a:t>. Грозном</a:t>
            </a:r>
            <a:r>
              <a:rPr lang="ru-RU" sz="1800" dirty="0">
                <a:solidFill>
                  <a:schemeClr val="tx1"/>
                </a:solidFill>
                <a:latin typeface="Times New Roman" panose="02020603050405020304" pitchFamily="18" charset="0"/>
                <a:cs typeface="Times New Roman" panose="02020603050405020304" pitchFamily="18" charset="0"/>
              </a:rPr>
              <a:t>, выпускавший </a:t>
            </a:r>
            <a:r>
              <a:rPr lang="ru-RU" sz="1800" dirty="0" smtClean="0">
                <a:solidFill>
                  <a:schemeClr val="tx1"/>
                </a:solidFill>
                <a:latin typeface="Times New Roman" panose="02020603050405020304" pitchFamily="18" charset="0"/>
                <a:cs typeface="Times New Roman" panose="02020603050405020304" pitchFamily="18" charset="0"/>
              </a:rPr>
              <a:t>снаряды.</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smtClean="0">
                <a:solidFill>
                  <a:schemeClr val="tx1"/>
                </a:solidFill>
                <a:latin typeface="Times New Roman" panose="02020603050405020304" pitchFamily="18" charset="0"/>
                <a:cs typeface="Times New Roman" panose="02020603050405020304" pitchFamily="18" charset="0"/>
              </a:rPr>
              <a:t>В </a:t>
            </a:r>
            <a:r>
              <a:rPr lang="ru-RU" sz="1800" dirty="0">
                <a:solidFill>
                  <a:schemeClr val="tx1"/>
                </a:solidFill>
                <a:latin typeface="Times New Roman" panose="02020603050405020304" pitchFamily="18" charset="0"/>
                <a:cs typeface="Times New Roman" panose="02020603050405020304" pitchFamily="18" charset="0"/>
              </a:rPr>
              <a:t>октябре 1944 </a:t>
            </a:r>
            <a:r>
              <a:rPr lang="ru-RU" sz="1800" dirty="0" smtClean="0">
                <a:solidFill>
                  <a:schemeClr val="tx1"/>
                </a:solidFill>
                <a:latin typeface="Times New Roman" panose="02020603050405020304" pitchFamily="18" charset="0"/>
                <a:cs typeface="Times New Roman" panose="02020603050405020304" pitchFamily="18" charset="0"/>
              </a:rPr>
              <a:t>года он </a:t>
            </a:r>
            <a:r>
              <a:rPr lang="ru-RU" sz="1800" dirty="0">
                <a:solidFill>
                  <a:schemeClr val="tx1"/>
                </a:solidFill>
                <a:latin typeface="Times New Roman" panose="02020603050405020304" pitchFamily="18" charset="0"/>
                <a:cs typeface="Times New Roman" panose="02020603050405020304" pitchFamily="18" charset="0"/>
              </a:rPr>
              <a:t>прибыл в 96 отдельный корпусной танковый батальон механиком-водителем. 7  месяцев  ему пришлось воевать в горячих точках Западной Украины, Белоруссии, Центральной части Румынии.</a:t>
            </a:r>
          </a:p>
        </p:txBody>
      </p:sp>
      <p:sp>
        <p:nvSpPr>
          <p:cNvPr id="2" name="Заголовок 1"/>
          <p:cNvSpPr>
            <a:spLocks noGrp="1"/>
          </p:cNvSpPr>
          <p:nvPr>
            <p:ph type="title"/>
          </p:nvPr>
        </p:nvSpPr>
        <p:spPr>
          <a:xfrm>
            <a:off x="251520" y="546664"/>
            <a:ext cx="3898776" cy="805482"/>
          </a:xfrm>
        </p:spPr>
        <p:txBody>
          <a:bodyPr>
            <a:noAutofi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Асташкин</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 Василий </a:t>
            </a:r>
            <a:r>
              <a:rPr lang="ru-RU" sz="2000" b="1" dirty="0" err="1" smtClean="0">
                <a:solidFill>
                  <a:srgbClr val="7030A0"/>
                </a:solidFill>
                <a:latin typeface="Times New Roman" panose="02020603050405020304" pitchFamily="18" charset="0"/>
                <a:cs typeface="Times New Roman" panose="02020603050405020304" pitchFamily="18" charset="0"/>
              </a:rPr>
              <a:t>Фокич</a:t>
            </a:r>
            <a:r>
              <a:rPr lang="ru-RU" sz="2000" b="1" dirty="0" smtClean="0">
                <a:solidFill>
                  <a:srgbClr val="7030A0"/>
                </a:solidFill>
                <a:latin typeface="Times New Roman" panose="02020603050405020304" pitchFamily="18" charset="0"/>
                <a:cs typeface="Times New Roman" panose="02020603050405020304" pitchFamily="18" charset="0"/>
              </a:rPr>
              <a:t>, </a:t>
            </a:r>
            <a:br>
              <a:rPr lang="ru-RU" sz="2000" b="1" dirty="0" smtClean="0">
                <a:solidFill>
                  <a:srgbClr val="7030A0"/>
                </a:solidFill>
                <a:latin typeface="Times New Roman" panose="02020603050405020304" pitchFamily="18" charset="0"/>
                <a:cs typeface="Times New Roman" panose="02020603050405020304" pitchFamily="18" charset="0"/>
              </a:rPr>
            </a:br>
            <a:r>
              <a:rPr lang="ru-RU" sz="2000" b="1" dirty="0" smtClean="0">
                <a:solidFill>
                  <a:srgbClr val="7030A0"/>
                </a:solidFill>
                <a:latin typeface="Times New Roman" panose="02020603050405020304" pitchFamily="18" charset="0"/>
                <a:cs typeface="Times New Roman" panose="02020603050405020304" pitchFamily="18" charset="0"/>
              </a:rPr>
              <a:t>13.01.1926 года рождения </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6146" name="Picture 2" descr="\\192.168.1.10\Arhiv\НАТАЛЬЯ\Коллекции документов\Ветеран ВОВ\Асташкин 23\Асташкин Василий Фокич.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52146"/>
            <a:ext cx="1800200" cy="268162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10\Arhiv\НАТАЛЬЯ\Коллекции документов\Ветеран ВОВ\Барышников 15\Барышников Павел Абрамович 28.12.1925 -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347227"/>
            <a:ext cx="1829680" cy="27498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787994" y="417974"/>
            <a:ext cx="4572000" cy="1015663"/>
          </a:xfrm>
          <a:prstGeom prst="rect">
            <a:avLst/>
          </a:prstGeom>
        </p:spPr>
        <p:txBody>
          <a:bodyPr>
            <a:spAutoFit/>
          </a:bodyPr>
          <a:lstStyle/>
          <a:p>
            <a:pPr algn="ctr"/>
            <a:r>
              <a:rPr lang="ru-RU" sz="2000" b="1" dirty="0">
                <a:solidFill>
                  <a:srgbClr val="7030A0"/>
                </a:solidFill>
                <a:latin typeface="Times New Roman" panose="02020603050405020304" pitchFamily="18" charset="0"/>
                <a:cs typeface="Times New Roman" panose="02020603050405020304" pitchFamily="18" charset="0"/>
              </a:rPr>
              <a:t>Барышников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ctr"/>
            <a:r>
              <a:rPr lang="ru-RU" sz="2000" b="1" dirty="0" smtClean="0">
                <a:solidFill>
                  <a:srgbClr val="7030A0"/>
                </a:solidFill>
                <a:latin typeface="Times New Roman" panose="02020603050405020304" pitchFamily="18" charset="0"/>
                <a:cs typeface="Times New Roman" panose="02020603050405020304" pitchFamily="18" charset="0"/>
              </a:rPr>
              <a:t>Павел Абрамович,</a:t>
            </a:r>
          </a:p>
          <a:p>
            <a:pPr algn="ctr"/>
            <a:r>
              <a:rPr lang="ru-RU" sz="2000" b="1" dirty="0" smtClean="0">
                <a:solidFill>
                  <a:srgbClr val="7030A0"/>
                </a:solidFill>
                <a:latin typeface="Times New Roman" panose="02020603050405020304" pitchFamily="18" charset="0"/>
                <a:cs typeface="Times New Roman" panose="02020603050405020304" pitchFamily="18" charset="0"/>
              </a:rPr>
              <a:t>28.12.1925 года рождения</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72000" y="4219497"/>
            <a:ext cx="4572000" cy="2308324"/>
          </a:xfrm>
          <a:prstGeom prst="rect">
            <a:avLst/>
          </a:prstGeom>
        </p:spPr>
        <p:txBody>
          <a:bodyPr>
            <a:spAutoFit/>
          </a:bodyPr>
          <a:lstStyle/>
          <a:p>
            <a:r>
              <a:rPr lang="ru-RU" dirty="0"/>
              <a:t> </a:t>
            </a:r>
            <a:r>
              <a:rPr lang="ru-RU" dirty="0">
                <a:latin typeface="Times New Roman" panose="02020603050405020304" pitchFamily="18" charset="0"/>
                <a:cs typeface="Times New Roman" panose="02020603050405020304" pitchFamily="18" charset="0"/>
              </a:rPr>
              <a:t>В апреле 1943 года начал военную службу в г</a:t>
            </a:r>
            <a:r>
              <a:rPr lang="ru-RU" dirty="0" smtClean="0">
                <a:latin typeface="Times New Roman" panose="02020603050405020304" pitchFamily="18" charset="0"/>
                <a:cs typeface="Times New Roman" panose="02020603050405020304" pitchFamily="18" charset="0"/>
              </a:rPr>
              <a:t>. Харькове </a:t>
            </a:r>
            <a:r>
              <a:rPr lang="ru-RU" dirty="0">
                <a:latin typeface="Times New Roman" panose="02020603050405020304" pitchFamily="18" charset="0"/>
                <a:cs typeface="Times New Roman" panose="02020603050405020304" pitchFamily="18" charset="0"/>
              </a:rPr>
              <a:t>в 25 запасном артиллерийском полку</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Боевое крещение Павел Абрамович получил под городом Черкассы на Украине. В составе бригады освобождал Звенигородку, село </a:t>
            </a:r>
            <a:r>
              <a:rPr lang="ru-RU" dirty="0" err="1">
                <a:latin typeface="Times New Roman" panose="02020603050405020304" pitchFamily="18" charset="0"/>
                <a:cs typeface="Times New Roman" panose="02020603050405020304" pitchFamily="18" charset="0"/>
              </a:rPr>
              <a:t>Осетняшки</a:t>
            </a:r>
            <a:r>
              <a:rPr lang="ru-RU" dirty="0">
                <a:latin typeface="Times New Roman" panose="02020603050405020304" pitchFamily="18" charset="0"/>
                <a:cs typeface="Times New Roman" panose="02020603050405020304" pitchFamily="18" charset="0"/>
              </a:rPr>
              <a:t>, где проходили большие танковые бои. С боями дошли до г</a:t>
            </a:r>
            <a:r>
              <a:rPr lang="ru-RU" dirty="0" smtClean="0">
                <a:latin typeface="Times New Roman" panose="02020603050405020304" pitchFamily="18" charset="0"/>
                <a:cs typeface="Times New Roman" panose="02020603050405020304" pitchFamily="18" charset="0"/>
              </a:rPr>
              <a:t>. Корсунь-Шевченковского</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733134"/>
      </p:ext>
    </p:extLst>
  </p:cSld>
  <p:clrMapOvr>
    <a:masterClrMapping/>
  </p:clrMapOvr>
  <mc:AlternateContent xmlns:mc="http://schemas.openxmlformats.org/markup-compatibility/2006">
    <mc:Choice xmlns:p14="http://schemas.microsoft.com/office/powerpoint/2010/main" Requires="p14">
      <p:transition p14:dur="250" advClick="0" advTm="4086">
        <p14:switch dir="r"/>
      </p:transition>
    </mc:Choice>
    <mc:Fallback>
      <p:transition advClick="0" advTm="4086">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960</TotalTime>
  <Words>2520</Words>
  <Application>Microsoft Office PowerPoint</Application>
  <PresentationFormat>Экран (4:3)</PresentationFormat>
  <Paragraphs>159</Paragraphs>
  <Slides>33</Slides>
  <Notes>1</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Calibri</vt:lpstr>
      <vt:lpstr>Constantia</vt:lpstr>
      <vt:lpstr>Times New Roman</vt:lpstr>
      <vt:lpstr>Wingdings 2</vt:lpstr>
      <vt:lpstr>Бумажная</vt:lpstr>
      <vt:lpstr>Презентация PowerPoint</vt:lpstr>
      <vt:lpstr>Презентация PowerPoint</vt:lpstr>
      <vt:lpstr>Презентация PowerPoint</vt:lpstr>
      <vt:lpstr>Презентация PowerPoint</vt:lpstr>
      <vt:lpstr>Презентация PowerPoint</vt:lpstr>
      <vt:lpstr> Акимова  Надежда Михайловна,  23.08.1923  года рождения </vt:lpstr>
      <vt:lpstr> Зяблицева  Мария Васильевна,  06.02.1920 года рождения</vt:lpstr>
      <vt:lpstr>Волков  Николай Семенович,  17.02.1926  года рождения </vt:lpstr>
      <vt:lpstr>Асташкин  Василий Фокич,  13.01.1926 года рождения </vt:lpstr>
      <vt:lpstr>  </vt:lpstr>
      <vt:lpstr>Ломако  Леонид Андреевич, 28.11.1925  года рождения</vt:lpstr>
      <vt:lpstr> Щепеткин  Александр Андреевич,  08.03.1925  года рождения</vt:lpstr>
      <vt:lpstr>Презентация PowerPoint</vt:lpstr>
      <vt:lpstr>Жители блокадного Ленинграда</vt:lpstr>
      <vt:lpstr>Презентация PowerPoint</vt:lpstr>
      <vt:lpstr>Презентация PowerPoint</vt:lpstr>
      <vt:lpstr>СТАЛИНГРАДСКАЯ БИТВА 17.07.1942 - 02.02.1943</vt:lpstr>
      <vt:lpstr>Агибалов  Петр Федорович, 22.06.1922  года рождения</vt:lpstr>
      <vt:lpstr>Белозёрова Валентина Александровна, 23.12.1923  года рождения</vt:lpstr>
      <vt:lpstr>  Аксенова  Клавдия Яковлевна</vt:lpstr>
      <vt:lpstr>Презентация PowerPoint</vt:lpstr>
      <vt:lpstr>Афонин  Герасим Михайлович,  10.01.1920  года рождения </vt:lpstr>
      <vt:lpstr>Презентация PowerPoint</vt:lpstr>
      <vt:lpstr>Короленко  Мария Семеновна,  07.10.1927 года рождения</vt:lpstr>
      <vt:lpstr>            Ляпин  Иван Данилович, 15 июня  1921  года  </vt:lpstr>
      <vt:lpstr>Презентация PowerPoint</vt:lpstr>
      <vt:lpstr>Презентация PowerPoint</vt:lpstr>
      <vt:lpstr>      </vt:lpstr>
      <vt:lpstr>Презентация PowerPoint</vt:lpstr>
      <vt:lpstr>Пучинкины Иван Алексеевич, 16.12.1928г.р  и Валентина Григорьевна,15.08.1929г.р.</vt:lpstr>
      <vt:lpstr> Стрижакова  Анна Ивановна,  10.05. 1929 года рождения </vt:lpstr>
      <vt:lpstr>Физикова  Евдокия Александровна,  15.03.1931 года рождения</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Евгения Бятикова</dc:creator>
  <cp:lastModifiedBy>Надежда Кокотова</cp:lastModifiedBy>
  <cp:revision>142</cp:revision>
  <dcterms:created xsi:type="dcterms:W3CDTF">2024-04-16T09:58:38Z</dcterms:created>
  <dcterms:modified xsi:type="dcterms:W3CDTF">2024-05-07T07:59:56Z</dcterms:modified>
</cp:coreProperties>
</file>