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5"/>
  </p:notesMasterIdLst>
  <p:sldIdLst>
    <p:sldId id="256" r:id="rId2"/>
    <p:sldId id="298" r:id="rId3"/>
    <p:sldId id="288" r:id="rId4"/>
    <p:sldId id="308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20" r:id="rId13"/>
    <p:sldId id="316" r:id="rId14"/>
    <p:sldId id="317" r:id="rId15"/>
    <p:sldId id="318" r:id="rId16"/>
    <p:sldId id="319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31" r:id="rId28"/>
    <p:sldId id="332" r:id="rId29"/>
    <p:sldId id="333" r:id="rId30"/>
    <p:sldId id="334" r:id="rId31"/>
    <p:sldId id="335" r:id="rId32"/>
    <p:sldId id="337" r:id="rId33"/>
    <p:sldId id="336" r:id="rId34"/>
    <p:sldId id="338" r:id="rId35"/>
    <p:sldId id="339" r:id="rId36"/>
    <p:sldId id="259" r:id="rId37"/>
    <p:sldId id="266" r:id="rId38"/>
    <p:sldId id="293" r:id="rId39"/>
    <p:sldId id="306" r:id="rId40"/>
    <p:sldId id="305" r:id="rId41"/>
    <p:sldId id="302" r:id="rId42"/>
    <p:sldId id="300" r:id="rId43"/>
    <p:sldId id="299" r:id="rId44"/>
    <p:sldId id="295" r:id="rId45"/>
    <p:sldId id="261" r:id="rId46"/>
    <p:sldId id="291" r:id="rId47"/>
    <p:sldId id="269" r:id="rId48"/>
    <p:sldId id="303" r:id="rId49"/>
    <p:sldId id="290" r:id="rId50"/>
    <p:sldId id="307" r:id="rId51"/>
    <p:sldId id="304" r:id="rId52"/>
    <p:sldId id="287" r:id="rId53"/>
    <p:sldId id="340" r:id="rId54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755"/>
          </a:xfrm>
          <a:prstGeom prst="rect">
            <a:avLst/>
          </a:prstGeom>
        </p:spPr>
        <p:txBody>
          <a:bodyPr vert="horz" lIns="96580" tIns="48291" rIns="96580" bIns="48291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703" y="0"/>
            <a:ext cx="2984870" cy="502755"/>
          </a:xfrm>
          <a:prstGeom prst="rect">
            <a:avLst/>
          </a:prstGeom>
        </p:spPr>
        <p:txBody>
          <a:bodyPr vert="horz" lIns="96580" tIns="48291" rIns="96580" bIns="48291" rtlCol="0"/>
          <a:lstStyle>
            <a:lvl1pPr algn="r">
              <a:defRPr sz="1300"/>
            </a:lvl1pPr>
          </a:lstStyle>
          <a:p>
            <a:fld id="{833761A0-A5E4-464E-93E3-6956266710D4}" type="datetimeFigureOut">
              <a:rPr lang="ru-RU" smtClean="0"/>
              <a:t>29.01.2025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0950"/>
            <a:ext cx="4510087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80" tIns="48291" rIns="96580" bIns="4829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8" y="4822273"/>
            <a:ext cx="5510530" cy="3945493"/>
          </a:xfrm>
          <a:prstGeom prst="rect">
            <a:avLst/>
          </a:prstGeom>
        </p:spPr>
        <p:txBody>
          <a:bodyPr vert="horz" lIns="96580" tIns="48291" rIns="96580" bIns="4829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545"/>
            <a:ext cx="2984870" cy="502755"/>
          </a:xfrm>
          <a:prstGeom prst="rect">
            <a:avLst/>
          </a:prstGeom>
        </p:spPr>
        <p:txBody>
          <a:bodyPr vert="horz" lIns="96580" tIns="48291" rIns="96580" bIns="48291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703" y="9517545"/>
            <a:ext cx="2984870" cy="502755"/>
          </a:xfrm>
          <a:prstGeom prst="rect">
            <a:avLst/>
          </a:prstGeom>
        </p:spPr>
        <p:txBody>
          <a:bodyPr vert="horz" lIns="96580" tIns="48291" rIns="96580" bIns="48291" rtlCol="0" anchor="b"/>
          <a:lstStyle>
            <a:lvl1pPr algn="r">
              <a:defRPr sz="1300"/>
            </a:lvl1pPr>
          </a:lstStyle>
          <a:p>
            <a:fld id="{65FB6EE5-E0FF-40C9-A9CD-534BFD84A4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16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B6EE5-E0FF-40C9-A9CD-534BFD84A42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522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DF4A193D-3BDC-43F8-A0DE-4F9EBD3DD5A4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C74B0C7-ED6E-4C94-8D25-DBDE120C9A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193D-3BDC-43F8-A0DE-4F9EBD3DD5A4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0C7-ED6E-4C94-8D25-DBDE120C9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193D-3BDC-43F8-A0DE-4F9EBD3DD5A4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0C7-ED6E-4C94-8D25-DBDE120C9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193D-3BDC-43F8-A0DE-4F9EBD3DD5A4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0C7-ED6E-4C94-8D25-DBDE120C9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DF4A193D-3BDC-43F8-A0DE-4F9EBD3DD5A4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C74B0C7-ED6E-4C94-8D25-DBDE120C9A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193D-3BDC-43F8-A0DE-4F9EBD3DD5A4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FC74B0C7-ED6E-4C94-8D25-DBDE120C9A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193D-3BDC-43F8-A0DE-4F9EBD3DD5A4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FC74B0C7-ED6E-4C94-8D25-DBDE120C9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193D-3BDC-43F8-A0DE-4F9EBD3DD5A4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0C7-ED6E-4C94-8D25-DBDE120C9A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A193D-3BDC-43F8-A0DE-4F9EBD3DD5A4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4B0C7-ED6E-4C94-8D25-DBDE120C9A9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DF4A193D-3BDC-43F8-A0DE-4F9EBD3DD5A4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C74B0C7-ED6E-4C94-8D25-DBDE120C9A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DF4A193D-3BDC-43F8-A0DE-4F9EBD3DD5A4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FC74B0C7-ED6E-4C94-8D25-DBDE120C9A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DF4A193D-3BDC-43F8-A0DE-4F9EBD3DD5A4}" type="datetimeFigureOut">
              <a:rPr lang="ru-RU" smtClean="0"/>
              <a:pPr/>
              <a:t>29.01.2025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FC74B0C7-ED6E-4C94-8D25-DBDE120C9A9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zoom dir="in"/>
  </p:transition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62-%D1%8F_%D0%B0%D1%80%D0%BC%D0%B8%D1%8F" TargetMode="Externa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7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2400538B-4D2B-42DE-8A4C-F0A9A5548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72" y="867966"/>
            <a:ext cx="8730256" cy="576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27584" y="883618"/>
            <a:ext cx="7222485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Сталинградская битва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597" y="4214818"/>
            <a:ext cx="342902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1200000" lon="1200000" rev="1200000"/>
              </a:camera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 дней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86380" y="3929065"/>
            <a:ext cx="3857620" cy="923330"/>
          </a:xfrm>
          <a:prstGeom prst="rect">
            <a:avLst/>
          </a:prstGeom>
          <a:noFill/>
          <a:scene3d>
            <a:camera prst="orthographicFront">
              <a:rot lat="1213837" lon="1593113" rev="248320"/>
            </a:camera>
            <a:lightRig rig="threePt" dir="t"/>
          </a:scene3d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 ночей</a:t>
            </a:r>
          </a:p>
        </p:txBody>
      </p:sp>
    </p:spTree>
    <p:custDataLst>
      <p:tags r:id="rId1"/>
    </p:custData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7945088" cy="53342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5877272"/>
            <a:ext cx="6624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</a:rPr>
              <a:t>Хлевовой</a:t>
            </a:r>
            <a:r>
              <a:rPr lang="ru-RU" sz="2000" dirty="0">
                <a:solidFill>
                  <a:srgbClr val="002060"/>
                </a:solidFill>
              </a:rPr>
              <a:t> С.Л. передает кортик полковника Советской Армии старшему внуку Алексею, </a:t>
            </a:r>
            <a:r>
              <a:rPr lang="ru-RU" sz="2000" dirty="0" err="1">
                <a:solidFill>
                  <a:srgbClr val="002060"/>
                </a:solidFill>
              </a:rPr>
              <a:t>Пыть-Ях</a:t>
            </a:r>
            <a:r>
              <a:rPr lang="ru-RU" sz="2000" dirty="0">
                <a:solidFill>
                  <a:srgbClr val="002060"/>
                </a:solidFill>
              </a:rPr>
              <a:t>, 1998 </a:t>
            </a:r>
          </a:p>
        </p:txBody>
      </p:sp>
    </p:spTree>
    <p:extLst>
      <p:ext uri="{BB962C8B-B14F-4D97-AF65-F5344CB8AC3E}">
        <p14:creationId xmlns:p14="http://schemas.microsoft.com/office/powerpoint/2010/main" val="1040368004"/>
      </p:ext>
    </p:extLst>
  </p:cSld>
  <p:clrMapOvr>
    <a:masterClrMapping/>
  </p:clrMapOvr>
  <p:transition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3709219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02569" y="18298"/>
            <a:ext cx="50912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Афонин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Герасим Михайлович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07904" y="416036"/>
            <a:ext cx="532859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1" indent="0">
              <a:buNone/>
            </a:pPr>
            <a:r>
              <a:rPr lang="ru-RU" sz="1600" dirty="0">
                <a:solidFill>
                  <a:srgbClr val="002060"/>
                </a:solidFill>
              </a:rPr>
              <a:t>Р</a:t>
            </a:r>
            <a:r>
              <a:rPr lang="ru-RU" sz="1600" dirty="0" smtClean="0">
                <a:solidFill>
                  <a:srgbClr val="002060"/>
                </a:solidFill>
              </a:rPr>
              <a:t>одился </a:t>
            </a:r>
            <a:r>
              <a:rPr lang="ru-RU" sz="1600" dirty="0">
                <a:solidFill>
                  <a:srgbClr val="002060"/>
                </a:solidFill>
              </a:rPr>
              <a:t>10 января 1920  года. В 1940 году призвали в армию. Службу начал в 102 кавалерийском полку маршала Буденного в городе Волковыске, что в Белоруссии. В первые дни войны полк Герасима Михайловича попал под бомбежку. Была сильная неразбериха, полк практически был разбит. После переформирования полка в 1942 году в составе 1723 военной части его  направили  на Курскую дугу, где он принимал участие в боях  под легендарной деревней Прохоровка. После освобождения города Курска от полка, в котором служил </a:t>
            </a:r>
            <a:r>
              <a:rPr lang="ru-RU" sz="1600" dirty="0" err="1">
                <a:solidFill>
                  <a:srgbClr val="002060"/>
                </a:solidFill>
              </a:rPr>
              <a:t>Афонин</a:t>
            </a:r>
            <a:r>
              <a:rPr lang="ru-RU" sz="1600" dirty="0">
                <a:solidFill>
                  <a:srgbClr val="002060"/>
                </a:solidFill>
              </a:rPr>
              <a:t>, осталось 34 человека.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           Оставшиеся войска были переброшены освобождать город Сталинград. Здесь Герасим Михайлович  получил ранение в плечо. После госпиталя попал на Первый Белорусский фронт под командованием Георгия Жукова. С боями прошел до Германии. В сражениях за город Висла 29 апреля 1945 года получил ранение в глаз. Три месяца пролечился в госпитале, после выздоровления получил  </a:t>
            </a:r>
            <a:r>
              <a:rPr lang="en-US" sz="1600" dirty="0">
                <a:solidFill>
                  <a:srgbClr val="002060"/>
                </a:solidFill>
              </a:rPr>
              <a:t>II </a:t>
            </a:r>
            <a:r>
              <a:rPr lang="ru-RU" sz="1600" dirty="0">
                <a:solidFill>
                  <a:srgbClr val="002060"/>
                </a:solidFill>
              </a:rPr>
              <a:t>группу инвалидности,  и был комиссован рядовым запаса.</a:t>
            </a:r>
          </a:p>
          <a:p>
            <a:r>
              <a:rPr lang="ru-RU" sz="1600" dirty="0">
                <a:solidFill>
                  <a:srgbClr val="002060"/>
                </a:solidFill>
              </a:rPr>
              <a:t>         За мужество и отвагу в боях был награжден медалью «За Победу над Германией», орденом Отечественной войны , медалью Жукова, юбилейными медалями в честь Дня Победы.  </a:t>
            </a:r>
          </a:p>
        </p:txBody>
      </p:sp>
    </p:spTree>
    <p:extLst>
      <p:ext uri="{BB962C8B-B14F-4D97-AF65-F5344CB8AC3E}">
        <p14:creationId xmlns:p14="http://schemas.microsoft.com/office/powerpoint/2010/main" val="3158338964"/>
      </p:ext>
    </p:extLst>
  </p:cSld>
  <p:clrMapOvr>
    <a:masterClrMapping/>
  </p:clrMapOvr>
  <p:transition>
    <p:zoom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90" y="476672"/>
            <a:ext cx="7940142" cy="5785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242945"/>
      </p:ext>
    </p:extLst>
  </p:cSld>
  <p:clrMapOvr>
    <a:masterClrMapping/>
  </p:clrMapOvr>
  <p:transition>
    <p:zoom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9000"/>
            <a:ext cx="511256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565566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455223"/>
      </p:ext>
    </p:extLst>
  </p:cSld>
  <p:clrMapOvr>
    <a:masterClrMapping/>
  </p:clrMapOvr>
  <p:transition>
    <p:zoom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0725" y="-617899"/>
            <a:ext cx="3344743" cy="524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097" y="3501008"/>
            <a:ext cx="5688632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180868"/>
      </p:ext>
    </p:extLst>
  </p:cSld>
  <p:clrMapOvr>
    <a:masterClrMapping/>
  </p:clrMapOvr>
  <p:transition>
    <p:zoom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8880"/>
            <a:ext cx="4276659" cy="2541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\\192.168.85.10\Arhiv\НАТАЛЬЯ\Коллекции документов\Ветеран ВОВ\Афонин 11\Фото\фото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2" y="762431"/>
            <a:ext cx="410302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330958"/>
      </p:ext>
    </p:extLst>
  </p:cSld>
  <p:clrMapOvr>
    <a:masterClrMapping/>
  </p:clrMapOvr>
  <p:transition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5778642" cy="3852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79782" y="2601138"/>
            <a:ext cx="3301328" cy="53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861676"/>
      </p:ext>
    </p:extLst>
  </p:cSld>
  <p:clrMapOvr>
    <a:masterClrMapping/>
  </p:clrMapOvr>
  <p:transition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85.10\Arhiv\НАТАЛЬЯ\Фото в программу\Цветные\25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44708"/>
            <a:ext cx="3273552" cy="535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88640"/>
            <a:ext cx="6447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Белозёрова Валентина Александровна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05406" y="949278"/>
            <a:ext cx="52532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</a:rPr>
              <a:t>Родилась </a:t>
            </a:r>
            <a:r>
              <a:rPr lang="ru-RU" sz="1600" dirty="0">
                <a:solidFill>
                  <a:srgbClr val="002060"/>
                </a:solidFill>
              </a:rPr>
              <a:t>23 декабря  1923  года в селе Кушнаренково, Башкирской АССР  в семье крестьян Анастасии Петровны и Александра Михайловича.  После окончания 7 классов сельской школы Валентина Александровна уехала в </a:t>
            </a:r>
            <a:r>
              <a:rPr lang="ru-RU" sz="1600" dirty="0" err="1">
                <a:solidFill>
                  <a:srgbClr val="002060"/>
                </a:solidFill>
              </a:rPr>
              <a:t>г.Абакан</a:t>
            </a:r>
            <a:r>
              <a:rPr lang="ru-RU" sz="1600" dirty="0">
                <a:solidFill>
                  <a:srgbClr val="002060"/>
                </a:solidFill>
              </a:rPr>
              <a:t> учиться в железнодорожном училище. 25 июня 1941 года по окончании училища была направлена на работу в паровозное депо станции Уфа на должность поездного кочегара. </a:t>
            </a:r>
          </a:p>
          <a:p>
            <a:r>
              <a:rPr lang="ru-RU" sz="1600" dirty="0">
                <a:solidFill>
                  <a:srgbClr val="002060"/>
                </a:solidFill>
              </a:rPr>
              <a:t>       До 1943 года Валентина Александровна работала кочегаром на паровозе, обслуживая военные части, подвозили военное снаряжение, продукты, одежду войсковым частям, а в 1943 году их эшелон был отправлен на фронт. Задачей их эшелона была поставка боевой техники к Сталинграду. Так Валентина оказалась очевидцем и участником Сталинградской битвы. При разгрузке эшелона получила осколочное ранение в ногу. Лечилась в эвакогоспитале, стоял вопрос об ампутации ноги, но по причине отказа от ампутации, лечение ноги продолжили и ее удалось сохранить</a:t>
            </a:r>
          </a:p>
        </p:txBody>
      </p:sp>
    </p:spTree>
    <p:extLst>
      <p:ext uri="{BB962C8B-B14F-4D97-AF65-F5344CB8AC3E}">
        <p14:creationId xmlns:p14="http://schemas.microsoft.com/office/powerpoint/2010/main" val="2555559341"/>
      </p:ext>
    </p:extLst>
  </p:cSld>
  <p:clrMapOvr>
    <a:masterClrMapping/>
  </p:clrMapOvr>
  <p:transition>
    <p:zoom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Мои документы\Downloads\_var_www_s1_temp_13_75_16_h70rlVrtbBlo3Jtq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083354" cy="542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Documents and Settings\Admin\Мои документы\Downloads\_var_www_s1_temp_13_75_16_wbts6WpVCBOW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552" y="548680"/>
            <a:ext cx="3940102" cy="542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095586"/>
      </p:ext>
    </p:extLst>
  </p:cSld>
  <p:clrMapOvr>
    <a:masterClrMapping/>
  </p:clrMapOvr>
  <p:transition>
    <p:zoom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Выставка\Белозерова\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60648"/>
            <a:ext cx="4104455" cy="329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Admin\Рабочий стол\Выставка\Белозерова\Документы\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575" y="3652698"/>
            <a:ext cx="4186306" cy="299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344116"/>
      </p:ext>
    </p:extLst>
  </p:cSld>
  <p:clrMapOvr>
    <a:masterClrMapping/>
  </p:clrMapOvr>
  <p:transition>
    <p:zoom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FC94AB4-54EE-4B69-890C-B12CE0FB7E1D}"/>
              </a:ext>
            </a:extLst>
          </p:cNvPr>
          <p:cNvSpPr/>
          <p:nvPr/>
        </p:nvSpPr>
        <p:spPr>
          <a:xfrm>
            <a:off x="399199" y="332656"/>
            <a:ext cx="87849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Сталинград, был назван в честь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Иосифа Виссарионовича Сталина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бывшего в то время руководителя нашего государства. Сталинград — большой город,  расположен на  берегу реки  Волги.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город Волгоград.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1940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         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Волгоград сейчас 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1D8DDB5E-655C-4F21-AD83-E6C1A3E93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356992"/>
            <a:ext cx="3816425" cy="315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="" xmlns:a16="http://schemas.microsoft.com/office/drawing/2014/main" id="{29728525-8905-4BE9-8AE5-B6122152D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437424" cy="307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221835"/>
      </p:ext>
    </p:extLst>
  </p:cSld>
  <p:clrMapOvr>
    <a:masterClrMapping/>
  </p:clrMapOvr>
  <p:transition>
    <p:zoom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Выставка\Белозерова\Документы\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776">
            <a:off x="4048604" y="840506"/>
            <a:ext cx="4542980" cy="315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Admin\Рабочий стол\Выставка\Белозерова\Документы\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2961">
            <a:off x="503380" y="3154171"/>
            <a:ext cx="4165480" cy="296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884230"/>
      </p:ext>
    </p:extLst>
  </p:cSld>
  <p:clrMapOvr>
    <a:masterClrMapping/>
  </p:clrMapOvr>
  <p:transition>
    <p:zoom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8047" y="1709156"/>
            <a:ext cx="5152105" cy="377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77750" y="116632"/>
            <a:ext cx="5693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Аксенова    Клавдия     Яковлевна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20746" y="471711"/>
            <a:ext cx="4572000" cy="6247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  Родилась  </a:t>
            </a:r>
            <a:r>
              <a:rPr lang="ru-RU" sz="1600" dirty="0">
                <a:solidFill>
                  <a:srgbClr val="002060"/>
                </a:solidFill>
              </a:rPr>
              <a:t>7 января 1920 года в городе Киров. Окончила 7 классов и поступила в ФЗУ для получения специальности монтера-телефониста. С !940 года работала санитаркой в госпитале в </a:t>
            </a:r>
            <a:r>
              <a:rPr lang="ru-RU" sz="1600" dirty="0" err="1" smtClean="0">
                <a:solidFill>
                  <a:srgbClr val="002060"/>
                </a:solidFill>
              </a:rPr>
              <a:t>г.Горьком</a:t>
            </a:r>
            <a:r>
              <a:rPr lang="ru-RU" sz="1600" dirty="0">
                <a:solidFill>
                  <a:srgbClr val="002060"/>
                </a:solidFill>
              </a:rPr>
              <a:t>, Нижнем Новгороде, там же окончила курсы медицинских сестер, после  чего в 1941  ушла добровольцем на фронт.	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  Воевала </a:t>
            </a:r>
            <a:r>
              <a:rPr lang="ru-RU" sz="1600" dirty="0">
                <a:solidFill>
                  <a:srgbClr val="002060"/>
                </a:solidFill>
              </a:rPr>
              <a:t>под Сталинградом  в 62-й армии под командованием  генерала Чуйкова Василия Ивановича, в 39-м гвардейском полку сан</a:t>
            </a:r>
            <a:r>
              <a:rPr lang="ru-RU" sz="1600" dirty="0" smtClean="0">
                <a:solidFill>
                  <a:srgbClr val="002060"/>
                </a:solidFill>
              </a:rPr>
              <a:t>. инструктором </a:t>
            </a:r>
            <a:r>
              <a:rPr lang="ru-RU" sz="1600" dirty="0">
                <a:solidFill>
                  <a:srgbClr val="002060"/>
                </a:solidFill>
              </a:rPr>
              <a:t>в звании старшего сержанта медицинской службы. Вынесла на себе с поля боя много раненых бойцов, за что была награждена медалью «За отвагу» и медалью  «За оборону Сталинграда».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     В </a:t>
            </a:r>
            <a:r>
              <a:rPr lang="ru-RU" sz="1600" dirty="0">
                <a:solidFill>
                  <a:srgbClr val="002060"/>
                </a:solidFill>
              </a:rPr>
              <a:t>1943 году Клавдия Яковлевна была тяжело ранена сама в лопатку, в голову, левую руку и ногу. После операции в госпитале она стала инвалидом </a:t>
            </a:r>
            <a:r>
              <a:rPr lang="en-US" sz="1600" dirty="0">
                <a:solidFill>
                  <a:srgbClr val="002060"/>
                </a:solidFill>
              </a:rPr>
              <a:t>I</a:t>
            </a:r>
            <a:r>
              <a:rPr lang="ru-RU" sz="1600" dirty="0">
                <a:solidFill>
                  <a:srgbClr val="002060"/>
                </a:solidFill>
              </a:rPr>
              <a:t> группы (ей удалили часть легкого и ампутировали правую ногу).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    Аксенова </a:t>
            </a:r>
            <a:r>
              <a:rPr lang="ru-RU" sz="1600" dirty="0">
                <a:solidFill>
                  <a:srgbClr val="002060"/>
                </a:solidFill>
              </a:rPr>
              <a:t>Клавдия Яковлевна имеет награды  ордена Красной Звезды, три ордена Отечественной войны первой и второй степени, и много юбилейных </a:t>
            </a:r>
            <a:r>
              <a:rPr lang="ru-RU" sz="1600" dirty="0" smtClean="0">
                <a:solidFill>
                  <a:srgbClr val="002060"/>
                </a:solidFill>
              </a:rPr>
              <a:t>медалей.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613202"/>
      </p:ext>
    </p:extLst>
  </p:cSld>
  <p:clrMapOvr>
    <a:masterClrMapping/>
  </p:clrMapOvr>
  <p:transition>
    <p:zoom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64096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331783"/>
      </p:ext>
    </p:extLst>
  </p:cSld>
  <p:clrMapOvr>
    <a:masterClrMapping/>
  </p:clrMapOvr>
  <p:transition>
    <p:zoom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0648"/>
            <a:ext cx="4940414" cy="366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84444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643750"/>
      </p:ext>
    </p:extLst>
  </p:cSld>
  <p:clrMapOvr>
    <a:masterClrMapping/>
  </p:clrMapOvr>
  <p:transition>
    <p:zoom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5464879" cy="373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4664"/>
            <a:ext cx="4320480" cy="362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712377"/>
      </p:ext>
    </p:extLst>
  </p:cSld>
  <p:clrMapOvr>
    <a:masterClrMapping/>
  </p:clrMapOvr>
  <p:transition>
    <p:zoom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567552" cy="490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332656"/>
            <a:ext cx="5472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Бегун      Валентин     Иванович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37984" y="855876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Родился </a:t>
            </a:r>
            <a:r>
              <a:rPr lang="ru-RU" sz="2000" dirty="0">
                <a:solidFill>
                  <a:srgbClr val="002060"/>
                </a:solidFill>
              </a:rPr>
              <a:t>2 июня 1923 года в </a:t>
            </a:r>
            <a:r>
              <a:rPr lang="ru-RU" sz="2000" dirty="0" err="1">
                <a:solidFill>
                  <a:srgbClr val="002060"/>
                </a:solidFill>
              </a:rPr>
              <a:t>дер.Пашково</a:t>
            </a:r>
            <a:r>
              <a:rPr lang="ru-RU" sz="2000" dirty="0">
                <a:solidFill>
                  <a:srgbClr val="002060"/>
                </a:solidFill>
              </a:rPr>
              <a:t> Омутинского района Тюменской области.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</a:rPr>
              <a:t>   30 </a:t>
            </a:r>
            <a:r>
              <a:rPr lang="ru-RU" sz="2000" dirty="0">
                <a:solidFill>
                  <a:srgbClr val="002060"/>
                </a:solidFill>
              </a:rPr>
              <a:t>сентября 1941 года был мобилизован в ряды Советской армии. Служил в 225 артиллерийском полку, в 20-м отдельном танковом полку . Участник боев под Сталинградом в составе 62-й и 64-й армии, где был ранен и стал инвалидом 2 группы. После лечения в госпиталях, продолжил службу в звании рядовой стрелок, шофер-электрик.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Был </a:t>
            </a:r>
            <a:r>
              <a:rPr lang="ru-RU" sz="2000" dirty="0">
                <a:solidFill>
                  <a:srgbClr val="002060"/>
                </a:solidFill>
              </a:rPr>
              <a:t>награжден орденом «Отечественной войны» 1 степени, медалью «За победу над Германией</a:t>
            </a:r>
            <a:r>
              <a:rPr lang="ru-RU" sz="2000" dirty="0" smtClean="0">
                <a:solidFill>
                  <a:srgbClr val="002060"/>
                </a:solidFill>
              </a:rPr>
              <a:t>», медалью «Жукова» и юбилейными медалями.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41895"/>
      </p:ext>
    </p:extLst>
  </p:cSld>
  <p:clrMapOvr>
    <a:masterClrMapping/>
  </p:clrMapOvr>
  <p:transition>
    <p:zoom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80928"/>
            <a:ext cx="5724525" cy="394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956533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063189"/>
      </p:ext>
    </p:extLst>
  </p:cSld>
  <p:clrMapOvr>
    <a:masterClrMapping/>
  </p:clrMapOvr>
  <p:transition>
    <p:zoom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43"/>
            <a:ext cx="8136904" cy="610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367636"/>
      </p:ext>
    </p:extLst>
  </p:cSld>
  <p:clrMapOvr>
    <a:masterClrMapping/>
  </p:clrMapOvr>
  <p:transition>
    <p:zoom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181475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56" y="2169368"/>
            <a:ext cx="494482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222624"/>
      </p:ext>
    </p:extLst>
  </p:cSld>
  <p:clrMapOvr>
    <a:masterClrMapping/>
  </p:clrMapOvr>
  <p:transition>
    <p:zoom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7" y="1254404"/>
            <a:ext cx="3923147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450785"/>
            <a:ext cx="4337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Бакотин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Тихон Васильевич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126876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Родился  15 мая 1911 года в </a:t>
            </a:r>
            <a:r>
              <a:rPr lang="ru-RU" dirty="0" err="1">
                <a:solidFill>
                  <a:srgbClr val="002060"/>
                </a:solidFill>
              </a:rPr>
              <a:t>г.Серпухово</a:t>
            </a:r>
            <a:r>
              <a:rPr lang="ru-RU" dirty="0">
                <a:solidFill>
                  <a:srgbClr val="002060"/>
                </a:solidFill>
              </a:rPr>
              <a:t> Московской области. В 1925 году  закончил образование, проучившись последние два года в школе  села Красное Воронежской области. </a:t>
            </a:r>
          </a:p>
          <a:p>
            <a:r>
              <a:rPr lang="ru-RU" dirty="0">
                <a:solidFill>
                  <a:srgbClr val="002060"/>
                </a:solidFill>
              </a:rPr>
              <a:t>С июня 1941 года по 15 мая 1946 года служил в рядах Советской Армии в качестве рядового стрелка. Участвовал в боях под Москвой, за Сталинград, на Кавказском фронте. В ходе боев был ранен и контужен.</a:t>
            </a:r>
          </a:p>
          <a:p>
            <a:r>
              <a:rPr lang="ru-RU" dirty="0">
                <a:solidFill>
                  <a:srgbClr val="002060"/>
                </a:solidFill>
              </a:rPr>
              <a:t>Награжден орденом Отечественной войны второй степени, медалью «За оборону Сталинграда», знаком «Фронтовик 1941-1945гг</a:t>
            </a:r>
            <a:r>
              <a:rPr lang="ru-RU" dirty="0" smtClean="0">
                <a:solidFill>
                  <a:srgbClr val="002060"/>
                </a:solidFill>
              </a:rPr>
              <a:t>.» и </a:t>
            </a:r>
            <a:r>
              <a:rPr lang="ru-RU" dirty="0">
                <a:solidFill>
                  <a:srgbClr val="002060"/>
                </a:solidFill>
              </a:rPr>
              <a:t>юбилейными медалями.</a:t>
            </a:r>
          </a:p>
        </p:txBody>
      </p:sp>
    </p:spTree>
    <p:extLst>
      <p:ext uri="{BB962C8B-B14F-4D97-AF65-F5344CB8AC3E}">
        <p14:creationId xmlns:p14="http://schemas.microsoft.com/office/powerpoint/2010/main" val="2751087756"/>
      </p:ext>
    </p:extLst>
  </p:cSld>
  <p:clrMapOvr>
    <a:masterClrMapping/>
  </p:clrMapOvr>
  <p:transition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67544" y="3029"/>
            <a:ext cx="8532440" cy="4722317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Сталинградская  битва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одна из крупнейших битв Второй Мировой войны.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b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Она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продолжалась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дней.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Сталинградской битве было убито русских и немцев около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солдат и офицеров, 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тыс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танков,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минометов, около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тыс.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самолетов.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stalingradskaya-bitva_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40" y="4429132"/>
            <a:ext cx="2088000" cy="208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4213225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744416" cy="6005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746526"/>
      </p:ext>
    </p:extLst>
  </p:cSld>
  <p:clrMapOvr>
    <a:masterClrMapping/>
  </p:clrMapOvr>
  <p:transition>
    <p:zoom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209021"/>
            <a:ext cx="4512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solidFill>
                  <a:srgbClr val="002060"/>
                </a:solidFill>
              </a:rPr>
              <a:t>Агибалов</a:t>
            </a:r>
            <a:r>
              <a:rPr lang="ru-RU" sz="2800" dirty="0" smtClean="0">
                <a:solidFill>
                  <a:srgbClr val="002060"/>
                </a:solidFill>
              </a:rPr>
              <a:t> Петр Федорович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125671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6" descr="\\192.168.1.10\Arhiv\ЕВГЕНИЯ\Цветные ВСЕ\261.tif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3" y="1124744"/>
            <a:ext cx="2952328" cy="477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703816"/>
            <a:ext cx="52565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Родился 22 июня  1922  года в селе Гофицкое Гофицкого района Ставропольского края. После окончания 4 классов сельской школы работал в колхозе, обучился на тракториста в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Сухобуйволинском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МТС на тракториста.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В 1940 году был призван на службу в Красную армию. Служить отправили на Кавказ. 1 мая 1941 года принял присягу в 256 горно- артиллерийском полку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г.Батуми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       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В августе 1941 года получил боевое крещение в Крыму в составе 40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армиии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394 стрелковой дивизии в должности разведчика.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С боями защищал Таманский полуостров, отступая  от армии фашистских захватчиков «Эдельвейс», сформированной с альпинистов, прошел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Маруский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Кухорский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Нахарский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Сангайский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перевалы. В бою за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Кухорский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перевал получил первое ранение.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После переломной в войне Сталинградской битвы, в 1943 году полк Петра Федоровича повернули в направлении Краснодарского края, его дивизией были освобождены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г.Гарячий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Ключ, станица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Абинская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Служа в разведке Степного фронта, Петр Федорович освобождал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г.Шахты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Донецкой области,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г.Кривой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Рог, принимал участие в форсировании Днепра возле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ст.Тарановка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что на Украине. С боями разведчиком освобождал Молдавию, Болгарию, Югославию. День Победы встретил в Македонии.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За мужество и отвагу в боях был награжден медалью «За Отвагу», «За Победу над Германией», «За оборону Кавказа».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51502"/>
      </p:ext>
    </p:extLst>
  </p:cSld>
  <p:clrMapOvr>
    <a:masterClrMapping/>
  </p:clrMapOvr>
  <p:transition>
    <p:zoom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военный бил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7" y="404664"/>
            <a:ext cx="8490346" cy="60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713443"/>
      </p:ext>
    </p:extLst>
  </p:cSld>
  <p:clrMapOvr>
    <a:masterClrMapping/>
  </p:clrMapOvr>
  <p:transition>
    <p:zoom dir="in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Выставка\Агибалов\Фото\фото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984776" cy="50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676718"/>
      </p:ext>
    </p:extLst>
  </p:cSld>
  <p:clrMapOvr>
    <a:masterClrMapping/>
  </p:clrMapOvr>
  <p:transition>
    <p:zoom dir="in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Выставка\Агибалов\Документы\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4456">
            <a:off x="594394" y="473808"/>
            <a:ext cx="5184576" cy="376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Documents and Settings\Admin\Рабочий стол\Выставка\Агибалов\Документы\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794">
            <a:off x="4415490" y="3038325"/>
            <a:ext cx="4034080" cy="328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489299"/>
      </p:ext>
    </p:extLst>
  </p:cSld>
  <p:clrMapOvr>
    <a:masterClrMapping/>
  </p:clrMapOvr>
  <p:transition>
    <p:zoom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Выставка\Агибалов\Документы\1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32656"/>
            <a:ext cx="5184576" cy="376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Documents and Settings\Admin\Рабочий стол\Выставка\Агибалов\Документы\1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4583884" cy="392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93344"/>
      </p:ext>
    </p:extLst>
  </p:cSld>
  <p:clrMapOvr>
    <a:masterClrMapping/>
  </p:clrMapOvr>
  <p:transition>
    <p:zoom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3FF2F39-CDD1-40B4-812A-9EAF98C1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66" y="880245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Сталинград Гитлер послал  </a:t>
            </a:r>
            <a:b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32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армию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командованием немецкого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генерала Паулюса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D9E45021-4F87-4E1F-8249-83C0F2536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3" y="2023244"/>
            <a:ext cx="6594301" cy="438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1195374"/>
          </a:xfrm>
        </p:spPr>
        <p:txBody>
          <a:bodyPr>
            <a:noAutofit/>
            <a:scene3d>
              <a:camera prst="orthographicFront">
                <a:rot lat="893944" lon="19561663" rev="20595460"/>
              </a:camera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</a:rPr>
              <a:t>1942-й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99065" y="902486"/>
            <a:ext cx="4772028" cy="5190809"/>
          </a:xfrm>
        </p:spPr>
        <p:txBody>
          <a:bodyPr>
            <a:normAutofit fontScale="25000" lnSpcReduction="20000"/>
          </a:bodyPr>
          <a:lstStyle/>
          <a:p>
            <a:pPr marL="508" indent="0">
              <a:buNone/>
            </a:pPr>
            <a:r>
              <a:rPr lang="ru-RU" dirty="0"/>
              <a:t> </a:t>
            </a: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проживало около 400 тысяч человек. </a:t>
            </a:r>
          </a:p>
          <a:p>
            <a:endParaRPr lang="ru-RU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" indent="0">
              <a:buNone/>
            </a:pP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августа 1942 года из Сталинграда было эвакуировано около 100 тысяч человек, но многие не успели эвакуироваться, </a:t>
            </a:r>
          </a:p>
          <a:p>
            <a:endParaRPr lang="ru-RU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" indent="0">
              <a:buNone/>
            </a:pP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августа немецкие самолёты стали сильно бомбить город. Было убито </a:t>
            </a:r>
            <a:r>
              <a:rPr lang="ru-RU" sz="9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 40 тысяч человек, много домов  города были разрушены. </a:t>
            </a:r>
          </a:p>
          <a:p>
            <a:endParaRPr lang="ru-RU" sz="9600" baseline="30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08" indent="0">
              <a:buNone/>
            </a:pPr>
            <a:r>
              <a:rPr lang="ru-RU" sz="9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августа 1942 г. немецкие танки ворвались в Сталинград. Сталин   отдал приказ всеми силами удерживать город.</a:t>
            </a:r>
          </a:p>
        </p:txBody>
      </p:sp>
      <p:pic>
        <p:nvPicPr>
          <p:cNvPr id="6" name="Рисунок 5" descr="post-3-126495305856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628" y="1426368"/>
            <a:ext cx="4024304" cy="4005264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FFA670-ECDA-4FD2-8DBB-FB52FEB82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28498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 издал приказ  №227, кто отступит или сдастся в плен немцам, будет расстрелян.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Ни шагу назад».</a:t>
            </a:r>
          </a:p>
        </p:txBody>
      </p:sp>
    </p:spTree>
    <p:extLst>
      <p:ext uri="{BB962C8B-B14F-4D97-AF65-F5344CB8AC3E}">
        <p14:creationId xmlns:p14="http://schemas.microsoft.com/office/powerpoint/2010/main" val="1173142601"/>
      </p:ext>
    </p:extLst>
  </p:cSld>
  <p:clrMapOvr>
    <a:masterClrMapping/>
  </p:clrMapOvr>
  <p:transition>
    <p:zoom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713BEA-792C-4881-801F-3030E28022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528" y="3212976"/>
            <a:ext cx="7881938" cy="27305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</a:t>
            </a:r>
            <a:r>
              <a:rPr lang="ru-RU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–</a:t>
            </a:r>
            <a:r>
              <a:rPr lang="ru-RU" sz="44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sz="44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вывоз  людей, или материальных и культурных ценностей </a:t>
            </a:r>
            <a:r>
              <a:rPr lang="ru-RU" sz="4400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 зоны бедствия. </a:t>
            </a:r>
            <a:r>
              <a:rPr lang="ru-RU" sz="44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Причинами </a:t>
            </a:r>
            <a:r>
              <a:rPr lang="ru-RU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эвакуации</a:t>
            </a:r>
            <a:r>
              <a:rPr lang="ru-RU" sz="4400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разные чрезвычайные ситуации: (ЧС</a:t>
            </a:r>
            <a:r>
              <a:rPr lang="ru-RU" sz="44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это-</a:t>
            </a:r>
            <a:r>
              <a:rPr lang="ru-RU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аварии, пожары, природные катастрофы,  заболевания(</a:t>
            </a:r>
            <a:r>
              <a:rPr lang="ru-RU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ковид,чума</a:t>
            </a:r>
            <a:r>
              <a:rPr lang="ru-RU" sz="44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ru-RU" sz="4400" b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война</a:t>
            </a:r>
            <a:r>
              <a:rPr lang="ru-RU" b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902411"/>
      </p:ext>
    </p:extLst>
  </p:cSld>
  <p:clrMapOvr>
    <a:masterClrMapping/>
  </p:clrMapOvr>
  <p:transition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404664"/>
            <a:ext cx="4895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Хлевовой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Семён Леонтьевич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123667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Р</a:t>
            </a:r>
            <a:r>
              <a:rPr lang="ru-RU" dirty="0" smtClean="0">
                <a:solidFill>
                  <a:srgbClr val="002060"/>
                </a:solidFill>
              </a:rPr>
              <a:t>одился </a:t>
            </a:r>
            <a:r>
              <a:rPr lang="ru-RU" dirty="0">
                <a:solidFill>
                  <a:srgbClr val="002060"/>
                </a:solidFill>
              </a:rPr>
              <a:t>10 мая 1918 года в городе Луганске, Украина. По окончанию школы поступил в </a:t>
            </a:r>
            <a:r>
              <a:rPr lang="ru-RU" dirty="0" err="1">
                <a:solidFill>
                  <a:srgbClr val="002060"/>
                </a:solidFill>
              </a:rPr>
              <a:t>Ворошиловградский</a:t>
            </a:r>
            <a:r>
              <a:rPr lang="ru-RU" dirty="0">
                <a:solidFill>
                  <a:srgbClr val="002060"/>
                </a:solidFill>
              </a:rPr>
              <a:t> машиностроительный техникум. В 1938 году начал учебу в Ленинградском автодорожном институте. В  1941г.- по комсомольскому набору был направлен в Ленинградское артиллерийское техническое учебное заведение. После успешного окончания курсов в мае 1941 года прикомандирован в 186-ому истребительскому  противотанковому полку в город Житомир. В составе этого полка оборонял от врагов Киева. </a:t>
            </a:r>
            <a:r>
              <a:rPr lang="ru-RU" dirty="0" err="1">
                <a:solidFill>
                  <a:srgbClr val="002060"/>
                </a:solidFill>
              </a:rPr>
              <a:t>Хлевовой</a:t>
            </a:r>
            <a:r>
              <a:rPr lang="ru-RU" dirty="0">
                <a:solidFill>
                  <a:srgbClr val="002060"/>
                </a:solidFill>
              </a:rPr>
              <a:t> С.Л. – участник ВОВ воевавший с первого до последнего дня.  </a:t>
            </a:r>
          </a:p>
        </p:txBody>
      </p:sp>
      <p:pic>
        <p:nvPicPr>
          <p:cNvPr id="5" name="Picture 2" descr="\\192.168.85.10\Arhiv\НАТАЛЬЯ\Фонд электронных копий\От Ирины Айданово\Хлевовой Семен Леонтьевич 1918-199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505838" cy="469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165314"/>
      </p:ext>
    </p:extLst>
  </p:cSld>
  <p:clrMapOvr>
    <a:masterClrMapping/>
  </p:clrMapOvr>
  <p:transition>
    <p:zoom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Эвакуация детей женщин проходила под обстрелом немцев ">
            <a:extLst>
              <a:ext uri="{FF2B5EF4-FFF2-40B4-BE49-F238E27FC236}">
                <a16:creationId xmlns="" xmlns:a16="http://schemas.microsoft.com/office/drawing/2014/main" id="{8054C727-A4C4-4F38-BD1C-D4AD112A6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2008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77013"/>
      </p:ext>
    </p:extLst>
  </p:cSld>
  <p:clrMapOvr>
    <a:masterClrMapping/>
  </p:clrMapOvr>
  <p:transition>
    <p:zoom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14979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407271"/>
            <a:ext cx="3744416" cy="313620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62205212-EAF3-46F5-9D00-6C4AB1EA8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1960" y="3407269"/>
            <a:ext cx="4320480" cy="31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152AD552-5B31-4EB1-A7E5-60A29944C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332282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B33015-EE37-456F-A149-7D7530B2F27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00013"/>
            <a:ext cx="8229600" cy="1208088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Бомбёжка Сталинграда </a:t>
            </a:r>
          </a:p>
        </p:txBody>
      </p:sp>
    </p:spTree>
    <p:extLst>
      <p:ext uri="{BB962C8B-B14F-4D97-AF65-F5344CB8AC3E}">
        <p14:creationId xmlns:p14="http://schemas.microsoft.com/office/powerpoint/2010/main" val="2062226274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B2D238-FF27-48BD-B277-89A713E0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343" y="3606704"/>
            <a:ext cx="8230514" cy="68009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24 августа все люди Сталинграда - это женщины, дети, старики, пошли копать  траншеи , окопы, чтобы  не прошли немецкие танки в город.</a:t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="" xmlns:a16="http://schemas.microsoft.com/office/drawing/2014/main" id="{6D1D1841-C980-4F8F-B49F-B7FF087D8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996953" cy="28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606C9803-7721-43A9-8EF3-648EAB5AE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61" y="3717032"/>
            <a:ext cx="4536504" cy="28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350129"/>
      </p:ext>
    </p:extLst>
  </p:cSld>
  <p:clrMapOvr>
    <a:masterClrMapping/>
  </p:clrMapOvr>
  <p:transition>
    <p:zoom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3F3278E-31DD-4D30-97F7-1A32C2972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6" y="3276600"/>
            <a:ext cx="8712968" cy="1143000"/>
          </a:xfrm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 </a:t>
            </a:r>
            <a:r>
              <a:rPr lang="ru-RU" sz="4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Гитлеру </a:t>
            </a:r>
            <a:r>
              <a:rPr lang="ru-RU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был  важен. Потому что в Сталинграде (Волгограде) были </a:t>
            </a:r>
            <a:r>
              <a:rPr lang="ru-RU" sz="40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заводы, </a:t>
            </a:r>
            <a:r>
              <a:rPr lang="ru-RU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где делали военную технику и назван он был в честь </a:t>
            </a:r>
            <a:r>
              <a:rPr lang="ru-RU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Сталина.</a:t>
            </a:r>
            <a:r>
              <a:rPr lang="ru-RU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="" xmlns:a16="http://schemas.microsoft.com/office/drawing/2014/main" id="{01CB67A5-FE52-4583-A115-D960D7DA2B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4" name="Picture 4">
            <a:extLst>
              <a:ext uri="{FF2B5EF4-FFF2-40B4-BE49-F238E27FC236}">
                <a16:creationId xmlns="" xmlns:a16="http://schemas.microsoft.com/office/drawing/2014/main" id="{E15B17BC-5F0C-459C-B9E3-8077DBDB4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36" y="3717032"/>
            <a:ext cx="3762164" cy="296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="" xmlns:a16="http://schemas.microsoft.com/office/drawing/2014/main" id="{336AB5E0-0BE4-4802-8CE7-3191EA5A3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360" y="3717032"/>
            <a:ext cx="3680048" cy="292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611727"/>
      </p:ext>
    </p:extLst>
  </p:cSld>
  <p:clrMapOvr>
    <a:masterClrMapping/>
  </p:clrMapOvr>
  <p:transition>
    <p:zoom dir="in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31E25256-BC85-4F42-98F2-A1C693F5F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848872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472522"/>
      </p:ext>
    </p:extLst>
  </p:cSld>
  <p:clrMapOvr>
    <a:masterClrMapping/>
  </p:clrMapOvr>
  <p:transition>
    <p:zoom dir="in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963136" y="214290"/>
            <a:ext cx="3931920" cy="1071570"/>
          </a:xfrm>
        </p:spPr>
        <p:txBody>
          <a:bodyPr>
            <a:noAutofit/>
            <a:scene3d>
              <a:camera prst="orthographicFront">
                <a:rot lat="2110227" lon="1787503" rev="557751"/>
              </a:camera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</a:rPr>
              <a:t>Сентябрь  1942-го</a:t>
            </a:r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4495157" cy="4615828"/>
          </a:xfrm>
        </p:spPr>
        <p:txBody>
          <a:bodyPr>
            <a:normAutofit/>
          </a:bodyPr>
          <a:lstStyle/>
          <a:p>
            <a:pPr marL="508" indent="0">
              <a:buNone/>
            </a:pPr>
            <a:r>
              <a:rPr lang="ru-RU" dirty="0">
                <a:solidFill>
                  <a:srgbClr val="00B0F0"/>
                </a:solidFill>
                <a:hlinkClick r:id="rId3" tooltip="62-я армия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62-я русская  армия</a:t>
            </a:r>
            <a:r>
              <a:rPr lang="ru-RU" dirty="0">
                <a:solidFill>
                  <a:srgbClr val="00B0F0"/>
                </a:solidFill>
              </a:rPr>
              <a:t>   </a:t>
            </a:r>
            <a:r>
              <a:rPr lang="ru-RU" dirty="0">
                <a:solidFill>
                  <a:srgbClr val="002060"/>
                </a:solidFill>
              </a:rPr>
              <a:t>ведёт бой в зданиях. Вот ,что осталось от домов после налётов немецких самолётов.</a:t>
            </a:r>
          </a:p>
        </p:txBody>
      </p:sp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40328" y="4143380"/>
            <a:ext cx="4645180" cy="2628000"/>
          </a:xfrm>
          <a:prstGeom prst="rect">
            <a:avLst/>
          </a:prstGeom>
        </p:spPr>
      </p:pic>
      <p:pic>
        <p:nvPicPr>
          <p:cNvPr id="15" name="Рисунок 14" descr="stal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106" y="1250141"/>
            <a:ext cx="4645180" cy="29289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568" y="1066800"/>
            <a:ext cx="4914904" cy="6072230"/>
          </a:xfrm>
        </p:spPr>
        <p:txBody>
          <a:bodyPr>
            <a:normAutofit/>
          </a:bodyPr>
          <a:lstStyle/>
          <a:p>
            <a:pPr marL="508" indent="0">
              <a:buNone/>
            </a:pPr>
            <a:r>
              <a:rPr lang="ru-RU" dirty="0"/>
              <a:t> </a:t>
            </a:r>
          </a:p>
          <a:p>
            <a:pPr marL="508" indent="0">
              <a:buNone/>
            </a:pPr>
            <a:r>
              <a:rPr lang="ru-RU" dirty="0"/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солдаты вели бой за каждую улицу, каждый завод, каждый дом, подвал или лестничный проход</a:t>
            </a:r>
            <a:r>
              <a:rPr lang="ru-RU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10" name="Рисунок 9" descr="9193541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3000372"/>
            <a:ext cx="4143372" cy="3734446"/>
          </a:xfrm>
          <a:prstGeom prst="rect">
            <a:avLst/>
          </a:prstGeom>
        </p:spPr>
      </p:pic>
      <p:pic>
        <p:nvPicPr>
          <p:cNvPr id="11" name="Рисунок 10" descr="img_IHMcV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263957"/>
            <a:ext cx="3643338" cy="27146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2027490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6197725-60C3-4857-9E99-18E842F6AEB8}"/>
              </a:ext>
            </a:extLst>
          </p:cNvPr>
          <p:cNvSpPr/>
          <p:nvPr/>
        </p:nvSpPr>
        <p:spPr>
          <a:xfrm>
            <a:off x="899592" y="332656"/>
            <a:ext cx="75608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27.09.1942 г. 4 русских солдата, во главе с Я. Ф. Павловым, на улице ПЕНЗЕНСКОЙ, обнаружили в четырехэтажном доме немцев, русские стали их выбивать из дома.  Выбив немцев из дома, они обнаружила там мирных жителей в подвале. Прибывшие на помощь  русские солдаты держали оборону в доме -58 дней.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5D892945-C54D-45E5-831C-E8DF743AC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3356992"/>
            <a:ext cx="4896544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zoom dir="in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1D894F-EFC5-4919-8892-B13D688EE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20910"/>
            <a:ext cx="8352928" cy="2731008"/>
          </a:xfrm>
        </p:spPr>
        <p:txBody>
          <a:bodyPr>
            <a:normAutofit/>
          </a:bodyPr>
          <a:lstStyle/>
          <a:p>
            <a:pPr algn="ctr"/>
            <a:r>
              <a:rPr lang="ru-RU" b="0" dirty="0">
                <a:solidFill>
                  <a:schemeClr val="tx2">
                    <a:lumMod val="9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Сталинградской битвы была возвышенность в центре города обозначалась как </a:t>
            </a:r>
            <a:r>
              <a:rPr lang="ru-RU" dirty="0">
                <a:solidFill>
                  <a:schemeClr val="tx2">
                    <a:lumMod val="9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высота 102 или Мамаев курган.</a:t>
            </a:r>
            <a:endParaRPr lang="ru-RU" dirty="0">
              <a:solidFill>
                <a:schemeClr val="tx2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91D1382-E8A9-4D13-A6E1-546A1122A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710098"/>
            <a:ext cx="7990656" cy="144016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>
                <a:solidFill>
                  <a:srgbClr val="00B0F0"/>
                </a:solidFill>
              </a:rPr>
              <a:t>МАМАЕВ КУРГАН Сражение на Мамаевом Кургане имела важное значение: с его вершины хорошо просматривалась и простреливалась территория города, переправы через Волгу. Гитлеровцы Мамаев Курган штурмовали  его по 10-12 раз в день , но, теряя людей и технику, так и не смогли захватить  курган</a:t>
            </a:r>
            <a:r>
              <a:rPr lang="ru-RU" dirty="0">
                <a:solidFill>
                  <a:srgbClr val="002060"/>
                </a:solidFill>
              </a:rPr>
              <a:t>.</a:t>
            </a:r>
            <a:endParaRPr lang="ru-RU" sz="96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13CBBA1-E278-4E44-883D-8946F609F6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928" y="4077072"/>
            <a:ext cx="4658128" cy="25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37081"/>
      </p:ext>
    </p:extLst>
  </p:cSld>
  <p:clrMapOvr>
    <a:masterClrMapping/>
  </p:clrMapOvr>
  <p:transition>
    <p:zoom dir="in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8E9DBE-510D-4807-9D00-4C6D356F33F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5616" y="1556792"/>
            <a:ext cx="7128792" cy="189230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ноября 1942 году началось 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контрнаступление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русских, на немцев.</a:t>
            </a: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u="sng" dirty="0" smtClean="0">
                <a:solidFill>
                  <a:srgbClr val="FF0000"/>
                </a:solidFill>
              </a:rPr>
              <a:t>Контрнаступление</a:t>
            </a:r>
            <a:r>
              <a:rPr lang="ru-RU" sz="2800" b="1" dirty="0" smtClean="0">
                <a:solidFill>
                  <a:srgbClr val="FF0000"/>
                </a:solidFill>
              </a:rPr>
              <a:t>- </a:t>
            </a:r>
            <a:r>
              <a:rPr lang="ru-RU" sz="2800" dirty="0" smtClean="0">
                <a:solidFill>
                  <a:srgbClr val="002060"/>
                </a:solidFill>
              </a:rPr>
              <a:t>это</a:t>
            </a:r>
            <a:r>
              <a:rPr lang="ru-RU" sz="2800" dirty="0" smtClean="0">
                <a:solidFill>
                  <a:srgbClr val="002060"/>
                </a:solidFill>
                <a:effectLst/>
              </a:rPr>
              <a:t>  </a:t>
            </a:r>
            <a:r>
              <a:rPr lang="ru-RU" sz="2800" dirty="0">
                <a:solidFill>
                  <a:srgbClr val="002060"/>
                </a:solidFill>
                <a:effectLst/>
              </a:rPr>
              <a:t>наступление с целью разгрома врага.</a:t>
            </a: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r>
              <a:rPr lang="ru-RU" sz="2800" dirty="0">
                <a:solidFill>
                  <a:srgbClr val="002060"/>
                </a:solidFill>
              </a:rPr>
              <a:t/>
            </a:r>
            <a:br>
              <a:rPr lang="ru-RU" sz="2800" dirty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="" xmlns:a16="http://schemas.microsoft.com/office/drawing/2014/main" id="{F620D8EC-F5C2-4D04-A79C-4B8A85FF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032448" cy="294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FF66416-1397-40BC-BDC6-618FC21FA4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645024"/>
            <a:ext cx="4176464" cy="2945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2514589"/>
      </p:ext>
    </p:extLst>
  </p:cSld>
  <p:clrMapOvr>
    <a:masterClrMapping/>
  </p:clrMapOvr>
  <p:transition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3968" y="260648"/>
            <a:ext cx="439248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Войны: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22.06.1941 по 02.1942 г.-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Южный фронт, артиллерийский техник;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02.1945 по 03.1943 г. –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Сталинградский фронт, начальник артиллерийского снабжения;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03.1943 по 06.1943 г. –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Степной Воронежский фронт, начальник артиллерийского вооружения;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06.1943 по 09.05.1945 г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2-ой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Украинский фронт, помощник начальника 3 отделения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86462"/>
            <a:ext cx="3744416" cy="541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71680"/>
      </p:ext>
    </p:extLst>
  </p:cSld>
  <p:clrMapOvr>
    <a:masterClrMapping/>
  </p:clrMapOvr>
  <p:transition>
    <p:zoom dir="in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6715C8A-728D-4A99-84DF-589CEEBBA1F1}"/>
              </a:ext>
            </a:extLst>
          </p:cNvPr>
          <p:cNvSpPr/>
          <p:nvPr/>
        </p:nvSpPr>
        <p:spPr>
          <a:xfrm>
            <a:off x="760899" y="247834"/>
            <a:ext cx="80595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февраля 1943 года русские окружили немецкую армию и генерал Паулюс и 93 тысячи немецких солдат  сдались   в плен русским.  </a:t>
            </a:r>
          </a:p>
          <a:p>
            <a:pPr algn="ctr"/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февраля 1943 г.: 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Германии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объявлен </a:t>
            </a:r>
            <a:r>
              <a:rPr lang="ru-RU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трехдневный траур 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6-й армии Паулюса, разгромленной под 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Сталинградом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2F660250-80DA-4839-9B34-8D3729B23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817" y="3672061"/>
            <a:ext cx="3816424" cy="291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CA91BE01-4DD4-4849-B61F-D70C89F77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9314" y="3672061"/>
            <a:ext cx="4032448" cy="291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9230"/>
      </p:ext>
    </p:extLst>
  </p:cSld>
  <p:clrMapOvr>
    <a:masterClrMapping/>
  </p:clrMapOvr>
  <p:transition>
    <p:zoom dir="in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4715754-B6C0-4954-AEB3-6F785EFCD460}"/>
              </a:ext>
            </a:extLst>
          </p:cNvPr>
          <p:cNvSpPr/>
          <p:nvPr/>
        </p:nvSpPr>
        <p:spPr>
          <a:xfrm>
            <a:off x="395536" y="476672"/>
            <a:ext cx="864096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курган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известен,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памятник  воздвигнутый в память о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погибших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Сталинградской битве.</a:t>
            </a:r>
          </a:p>
        </p:txBody>
      </p:sp>
      <p:pic>
        <p:nvPicPr>
          <p:cNvPr id="15364" name="Picture 4" descr="почему мамаев называется мамаевым курганом">
            <a:extLst>
              <a:ext uri="{FF2B5EF4-FFF2-40B4-BE49-F238E27FC236}">
                <a16:creationId xmlns="" xmlns:a16="http://schemas.microsoft.com/office/drawing/2014/main" id="{889D4192-DF1A-4B97-BEA3-050B1AFF4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2348880"/>
            <a:ext cx="5976664" cy="424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134921"/>
      </p:ext>
    </p:extLst>
  </p:cSld>
  <p:clrMapOvr>
    <a:masterClrMapping/>
  </p:clrMapOvr>
  <p:transition>
    <p:zoom dir="in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85786" y="1357298"/>
            <a:ext cx="6072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15B1B58-B6A2-4A8F-A1FB-BD35EC784862}"/>
              </a:ext>
            </a:extLst>
          </p:cNvPr>
          <p:cNvSpPr/>
          <p:nvPr/>
        </p:nvSpPr>
        <p:spPr>
          <a:xfrm>
            <a:off x="482649" y="1942073"/>
            <a:ext cx="6678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4FBB3242-6162-40E6-B536-EC2367FF5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404664"/>
            <a:ext cx="7338844" cy="532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24744"/>
            <a:ext cx="7272808" cy="4226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i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Выставка подготовлена архивным отделом администрации </a:t>
            </a:r>
            <a:r>
              <a:rPr lang="ru-RU" sz="4400" b="1" i="1" dirty="0" err="1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г.Пыть-Ях</a:t>
            </a:r>
            <a:r>
              <a:rPr lang="ru-RU" sz="4400" b="1" i="1" dirty="0">
                <a:ln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 по документам, хранящимися в муниципальном архиве. </a:t>
            </a:r>
          </a:p>
        </p:txBody>
      </p:sp>
    </p:spTree>
    <p:extLst>
      <p:ext uri="{BB962C8B-B14F-4D97-AF65-F5344CB8AC3E}">
        <p14:creationId xmlns:p14="http://schemas.microsoft.com/office/powerpoint/2010/main" val="3115721899"/>
      </p:ext>
    </p:extLst>
  </p:cSld>
  <p:clrMapOvr>
    <a:masterClrMapping/>
  </p:clrMapOvr>
  <p:transition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Выставка\Хлевовой\Фотографии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48883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5949280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</a:rPr>
              <a:t>Хлевовой</a:t>
            </a:r>
            <a:r>
              <a:rPr lang="ru-RU" sz="2400" dirty="0">
                <a:solidFill>
                  <a:srgbClr val="002060"/>
                </a:solidFill>
              </a:rPr>
              <a:t> С.Л. и </a:t>
            </a:r>
            <a:r>
              <a:rPr lang="ru-RU" sz="2400" dirty="0" err="1">
                <a:solidFill>
                  <a:srgbClr val="002060"/>
                </a:solidFill>
              </a:rPr>
              <a:t>Хлевовая</a:t>
            </a:r>
            <a:r>
              <a:rPr lang="ru-RU" sz="2400" dirty="0">
                <a:solidFill>
                  <a:srgbClr val="002060"/>
                </a:solidFill>
              </a:rPr>
              <a:t> Н.А., Ленинград, 1940 г.</a:t>
            </a:r>
          </a:p>
        </p:txBody>
      </p:sp>
    </p:spTree>
    <p:extLst>
      <p:ext uri="{BB962C8B-B14F-4D97-AF65-F5344CB8AC3E}">
        <p14:creationId xmlns:p14="http://schemas.microsoft.com/office/powerpoint/2010/main" val="1238581238"/>
      </p:ext>
    </p:extLst>
  </p:cSld>
  <p:clrMapOvr>
    <a:masterClrMapping/>
  </p:clrMapOvr>
  <p:transition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Выставка\Хлевовой\Документы\08.jpg"/>
          <p:cNvPicPr>
            <a:picLocks noGrp="1"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76672"/>
            <a:ext cx="3173002" cy="453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72008" y="530178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Участнику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великого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Сталинградского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сражения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Documents and Settings\Admin\Рабочий стол\Выставка\Хлевовой\Документы\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77" y="367059"/>
            <a:ext cx="3260455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99992" y="5424898"/>
            <a:ext cx="4221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Участнику днепровской битвы</a:t>
            </a:r>
          </a:p>
        </p:txBody>
      </p:sp>
    </p:spTree>
    <p:extLst>
      <p:ext uri="{BB962C8B-B14F-4D97-AF65-F5344CB8AC3E}">
        <p14:creationId xmlns:p14="http://schemas.microsoft.com/office/powerpoint/2010/main" val="1929304915"/>
      </p:ext>
    </p:extLst>
  </p:cSld>
  <p:clrMapOvr>
    <a:masterClrMapping/>
  </p:clrMapOvr>
  <p:transition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Рабочий стол\Выставка\Хлевовой\Документы\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75656" y="1340768"/>
            <a:ext cx="6696745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7784" y="404664"/>
            <a:ext cx="4618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Талоны на продукты</a:t>
            </a:r>
          </a:p>
        </p:txBody>
      </p:sp>
    </p:spTree>
    <p:extLst>
      <p:ext uri="{BB962C8B-B14F-4D97-AF65-F5344CB8AC3E}">
        <p14:creationId xmlns:p14="http://schemas.microsoft.com/office/powerpoint/2010/main" val="713079478"/>
      </p:ext>
    </p:extLst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\Рабочий стол\Выставка\Хлевовой\Документы\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40668"/>
            <a:ext cx="518457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904945"/>
      </p:ext>
    </p:extLst>
  </p:cSld>
  <p:clrMapOvr>
    <a:masterClrMapping/>
  </p:clrMapOvr>
  <p:transition>
    <p:zoom dir="in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7.6|1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2|3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1655</TotalTime>
  <Words>1428</Words>
  <Application>Microsoft Office PowerPoint</Application>
  <PresentationFormat>Экран (4:3)</PresentationFormat>
  <Paragraphs>78</Paragraphs>
  <Slides>53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Batang</vt:lpstr>
      <vt:lpstr>Calibri</vt:lpstr>
      <vt:lpstr>Cambria</vt:lpstr>
      <vt:lpstr>Rockwell</vt:lpstr>
      <vt:lpstr>Times New Roman</vt:lpstr>
      <vt:lpstr>Wingdings 2</vt:lpstr>
      <vt:lpstr>Литейная</vt:lpstr>
      <vt:lpstr>Презентация PowerPoint</vt:lpstr>
      <vt:lpstr>Презентация PowerPoint</vt:lpstr>
      <vt:lpstr>Сталинградская  битва - одна из крупнейших битв Второй Мировой войны.                               Она продолжалась 200 дней.   В Сталинградской битве было убито русских и немцев около 1,5 млн. солдат и офицеров,  2 тыс. танков,10 тыс. минометов, около 3 тыс. самолетов.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Сталинград Гитлер послал   6 - армию под командованием немецкого генерала Паулюса</vt:lpstr>
      <vt:lpstr>1942-й</vt:lpstr>
      <vt:lpstr>Сталин издал приказ  №227, кто отступит или сдастся в плен немцам, будет расстрелян. « Ни шагу назад».</vt:lpstr>
      <vt:lpstr>Эвакуация – это вывоз  людей, или материальных и культурных ценностей из зоны бедствия. Причинами эвакуации разные чрезвычайные ситуации: (ЧС) это- аварии, пожары, природные катастрофы,  заболевания(ковид,чума),война.</vt:lpstr>
      <vt:lpstr>Презентация PowerPoint</vt:lpstr>
      <vt:lpstr>Бомбёжка Сталинграда </vt:lpstr>
      <vt:lpstr>24 августа все люди Сталинграда - это женщины, дети, старики, пошли копать  траншеи , окопы, чтобы  не прошли немецкие танки в город. </vt:lpstr>
      <vt:lpstr>Сталинград Гитлеру был  важен. Потому что в Сталинграде (Волгограде) были заводы, где делали военную технику и назван он был в честь Сталина. </vt:lpstr>
      <vt:lpstr>Презентация PowerPoint</vt:lpstr>
      <vt:lpstr>Сентябрь  1942-го</vt:lpstr>
      <vt:lpstr>Презентация PowerPoint</vt:lpstr>
      <vt:lpstr>Презентация PowerPoint</vt:lpstr>
      <vt:lpstr>Во время Сталинградской битвы была возвышенность в центре города обозначалась как высота 102 или Мамаев курган.</vt:lpstr>
      <vt:lpstr>19 ноября 1942 году началось контрнаступление русских, на немцев.  Контрнаступление- это  наступление с целью разгрома врага.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RuVaReZ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Оксана</dc:creator>
  <cp:lastModifiedBy>Надежда Кокотова</cp:lastModifiedBy>
  <cp:revision>139</cp:revision>
  <cp:lastPrinted>2025-01-29T09:32:28Z</cp:lastPrinted>
  <dcterms:created xsi:type="dcterms:W3CDTF">2013-01-29T17:36:16Z</dcterms:created>
  <dcterms:modified xsi:type="dcterms:W3CDTF">2025-01-29T09:36:21Z</dcterms:modified>
</cp:coreProperties>
</file>